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26.xml" ContentType="application/vnd.openxmlformats-officedocument.drawingml.chart+xml"/>
  <Override PartName="/ppt/theme/themeOverride9.xml" ContentType="application/vnd.openxmlformats-officedocument.themeOverride+xml"/>
  <Override PartName="/ppt/charts/chart27.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0.xml" ContentType="application/vnd.openxmlformats-officedocument.presentationml.notesSlide+xml"/>
  <Override PartName="/ppt/charts/chart32.xml" ContentType="application/vnd.openxmlformats-officedocument.drawingml.chart+xml"/>
  <Override PartName="/ppt/notesSlides/notesSlide21.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theme/themeOverride11.xml" ContentType="application/vnd.openxmlformats-officedocument.themeOverride+xml"/>
  <Override PartName="/ppt/notesSlides/notesSlide22.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theme/themeOverride12.xml" ContentType="application/vnd.openxmlformats-officedocument.themeOverride+xml"/>
  <Override PartName="/ppt/notesSlides/notesSlide23.xml" ContentType="application/vnd.openxmlformats-officedocument.presentationml.notesSlide+xml"/>
  <Override PartName="/ppt/charts/chart37.xml" ContentType="application/vnd.openxmlformats-officedocument.drawingml.chart+xml"/>
  <Override PartName="/ppt/theme/themeOverride13.xml" ContentType="application/vnd.openxmlformats-officedocument.themeOverride+xml"/>
  <Override PartName="/ppt/charts/chart38.xml" ContentType="application/vnd.openxmlformats-officedocument.drawingml.chart+xml"/>
  <Override PartName="/ppt/theme/themeOverride14.xml" ContentType="application/vnd.openxmlformats-officedocument.themeOverride+xml"/>
  <Override PartName="/ppt/notesSlides/notesSlide24.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25.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6.xml" ContentType="application/vnd.openxmlformats-officedocument.presentationml.notesSlide+xml"/>
  <Override PartName="/ppt/charts/chart43.xml" ContentType="application/vnd.openxmlformats-officedocument.drawingml.chart+xml"/>
  <Override PartName="/ppt/notesSlides/notesSlide27.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theme/themeOverride15.xml" ContentType="application/vnd.openxmlformats-officedocument.themeOverride+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theme/themeOverride16.xml" ContentType="application/vnd.openxmlformats-officedocument.themeOverride+xml"/>
  <Override PartName="/ppt/notesSlides/notesSlide29.xml" ContentType="application/vnd.openxmlformats-officedocument.presentationml.notesSlide+xml"/>
  <Override PartName="/ppt/charts/chart48.xml" ContentType="application/vnd.openxmlformats-officedocument.drawingml.chart+xml"/>
  <Override PartName="/ppt/theme/themeOverride17.xml" ContentType="application/vnd.openxmlformats-officedocument.themeOverride+xml"/>
  <Override PartName="/ppt/charts/chart49.xml" ContentType="application/vnd.openxmlformats-officedocument.drawingml.chart+xml"/>
  <Override PartName="/ppt/theme/themeOverride18.xml" ContentType="application/vnd.openxmlformats-officedocument.themeOverrid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3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32.xml" ContentType="application/vnd.openxmlformats-officedocument.presentationml.notesSlide+xml"/>
  <Override PartName="/ppt/charts/chart54.xml" ContentType="application/vnd.openxmlformats-officedocument.drawingml.chart+xml"/>
  <Override PartName="/ppt/notesSlides/notesSlide3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theme/themeOverride19.xml" ContentType="application/vnd.openxmlformats-officedocument.themeOverride+xml"/>
  <Override PartName="/ppt/notesSlides/notesSlide34.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theme/themeOverride20.xml" ContentType="application/vnd.openxmlformats-officedocument.themeOverride+xml"/>
  <Override PartName="/ppt/notesSlides/notesSlide35.xml" ContentType="application/vnd.openxmlformats-officedocument.presentationml.notesSlide+xml"/>
  <Override PartName="/ppt/charts/chart59.xml" ContentType="application/vnd.openxmlformats-officedocument.drawingml.chart+xml"/>
  <Override PartName="/ppt/theme/themeOverride21.xml" ContentType="application/vnd.openxmlformats-officedocument.themeOverride+xml"/>
  <Override PartName="/ppt/charts/chart60.xml" ContentType="application/vnd.openxmlformats-officedocument.drawingml.chart+xml"/>
  <Override PartName="/ppt/theme/themeOverride22.xml" ContentType="application/vnd.openxmlformats-officedocument.themeOverride+xml"/>
  <Override PartName="/ppt/notesSlides/notesSlide36.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notesSlides/notesSlide37.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8.xml" ContentType="application/vnd.openxmlformats-officedocument.presentationml.notesSlide+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theme/themeOverride23.xml" ContentType="application/vnd.openxmlformats-officedocument.themeOverride+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theme/themeOverride24.xml" ContentType="application/vnd.openxmlformats-officedocument.themeOverride+xml"/>
  <Override PartName="/ppt/notesSlides/notesSlide41.xml" ContentType="application/vnd.openxmlformats-officedocument.presentationml.notesSlide+xml"/>
  <Override PartName="/ppt/charts/chart70.xml" ContentType="application/vnd.openxmlformats-officedocument.drawingml.chart+xml"/>
  <Override PartName="/ppt/theme/themeOverride25.xml" ContentType="application/vnd.openxmlformats-officedocument.themeOverride+xml"/>
  <Override PartName="/ppt/charts/chart71.xml" ContentType="application/vnd.openxmlformats-officedocument.drawingml.chart+xml"/>
  <Override PartName="/ppt/theme/themeOverride26.xml" ContentType="application/vnd.openxmlformats-officedocument.themeOverride+xml"/>
  <Override PartName="/ppt/notesSlides/notesSlide42.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3.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44.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theme/themeOverride27.xml" ContentType="application/vnd.openxmlformats-officedocument.themeOverride+xml"/>
  <Override PartName="/ppt/notesSlides/notesSlide45.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theme/themeOverride28.xml" ContentType="application/vnd.openxmlformats-officedocument.themeOverride+xml"/>
  <Override PartName="/ppt/notesSlides/notesSlide46.xml" ContentType="application/vnd.openxmlformats-officedocument.presentationml.notesSlide+xml"/>
  <Override PartName="/ppt/charts/chart80.xml" ContentType="application/vnd.openxmlformats-officedocument.drawingml.chart+xml"/>
  <Override PartName="/ppt/theme/themeOverride29.xml" ContentType="application/vnd.openxmlformats-officedocument.themeOverride+xml"/>
  <Override PartName="/ppt/charts/chart81.xml" ContentType="application/vnd.openxmlformats-officedocument.drawingml.chart+xml"/>
  <Override PartName="/ppt/theme/themeOverride30.xml" ContentType="application/vnd.openxmlformats-officedocument.themeOverride+xml"/>
  <Override PartName="/ppt/notesSlides/notesSlide47.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84.xml" ContentType="application/vnd.openxmlformats-officedocument.drawingml.chart+xml"/>
  <Override PartName="/ppt/notesSlides/notesSlide5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charts/chart89.xml" ContentType="application/vnd.openxmlformats-officedocument.drawingml.chart+xml"/>
  <Override PartName="/ppt/notesSlides/notesSlide54.xml" ContentType="application/vnd.openxmlformats-officedocument.presentationml.notesSlide+xml"/>
  <Override PartName="/ppt/charts/chart90.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7" r:id="rId2"/>
  </p:sldMasterIdLst>
  <p:notesMasterIdLst>
    <p:notesMasterId r:id="rId73"/>
  </p:notesMasterIdLst>
  <p:handoutMasterIdLst>
    <p:handoutMasterId r:id="rId74"/>
  </p:handoutMasterIdLst>
  <p:sldIdLst>
    <p:sldId id="279" r:id="rId3"/>
    <p:sldId id="368" r:id="rId4"/>
    <p:sldId id="299" r:id="rId5"/>
    <p:sldId id="300" r:id="rId6"/>
    <p:sldId id="301" r:id="rId7"/>
    <p:sldId id="302" r:id="rId8"/>
    <p:sldId id="303" r:id="rId9"/>
    <p:sldId id="304" r:id="rId10"/>
    <p:sldId id="305"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1" autoAdjust="0"/>
    <p:restoredTop sz="94660"/>
  </p:normalViewPr>
  <p:slideViewPr>
    <p:cSldViewPr snapToGrid="0" snapToObjects="1">
      <p:cViewPr varScale="1">
        <p:scale>
          <a:sx n="83" d="100"/>
          <a:sy n="83" d="100"/>
        </p:scale>
        <p:origin x="792" y="48"/>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169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ey Chekmarev" userId="ecf4f7c8-8817-4c18-82c2-4feb0afcf7b6" providerId="ADAL" clId="{92B15653-DF23-454E-900A-CD55011FAA36}"/>
    <pc:docChg chg="undo custSel modSld">
      <pc:chgData name="Sergey Chekmarev" userId="ecf4f7c8-8817-4c18-82c2-4feb0afcf7b6" providerId="ADAL" clId="{92B15653-DF23-454E-900A-CD55011FAA36}" dt="2021-02-07T18:07:57.133" v="6393" actId="20577"/>
      <pc:docMkLst>
        <pc:docMk/>
      </pc:docMkLst>
      <pc:sldChg chg="addSp delSp modSp mod">
        <pc:chgData name="Sergey Chekmarev" userId="ecf4f7c8-8817-4c18-82c2-4feb0afcf7b6" providerId="ADAL" clId="{92B15653-DF23-454E-900A-CD55011FAA36}" dt="2021-02-07T17:13:50.265" v="5824" actId="6549"/>
        <pc:sldMkLst>
          <pc:docMk/>
          <pc:sldMk cId="4127354295" sldId="299"/>
        </pc:sldMkLst>
        <pc:spChg chg="mod">
          <ac:chgData name="Sergey Chekmarev" userId="ecf4f7c8-8817-4c18-82c2-4feb0afcf7b6" providerId="ADAL" clId="{92B15653-DF23-454E-900A-CD55011FAA36}" dt="2021-02-07T16:58:57.445" v="5536" actId="790"/>
          <ac:spMkLst>
            <pc:docMk/>
            <pc:sldMk cId="4127354295" sldId="299"/>
            <ac:spMk id="2" creationId="{00000000-0000-0000-0000-000000000000}"/>
          </ac:spMkLst>
        </pc:spChg>
        <pc:spChg chg="mod">
          <ac:chgData name="Sergey Chekmarev" userId="ecf4f7c8-8817-4c18-82c2-4feb0afcf7b6" providerId="ADAL" clId="{92B15653-DF23-454E-900A-CD55011FAA36}" dt="2021-02-07T16:44:41.989" v="5534" actId="20577"/>
          <ac:spMkLst>
            <pc:docMk/>
            <pc:sldMk cId="4127354295" sldId="299"/>
            <ac:spMk id="5" creationId="{00000000-0000-0000-0000-000000000000}"/>
          </ac:spMkLst>
        </pc:spChg>
        <pc:spChg chg="mod">
          <ac:chgData name="Sergey Chekmarev" userId="ecf4f7c8-8817-4c18-82c2-4feb0afcf7b6" providerId="ADAL" clId="{92B15653-DF23-454E-900A-CD55011FAA36}" dt="2021-02-07T16:59:55.520" v="5587" actId="6549"/>
          <ac:spMkLst>
            <pc:docMk/>
            <pc:sldMk cId="4127354295" sldId="299"/>
            <ac:spMk id="20" creationId="{00000000-0000-0000-0000-000000000000}"/>
          </ac:spMkLst>
        </pc:spChg>
        <pc:spChg chg="mod">
          <ac:chgData name="Sergey Chekmarev" userId="ecf4f7c8-8817-4c18-82c2-4feb0afcf7b6" providerId="ADAL" clId="{92B15653-DF23-454E-900A-CD55011FAA36}" dt="2021-02-07T17:00:17.084" v="5588" actId="20577"/>
          <ac:spMkLst>
            <pc:docMk/>
            <pc:sldMk cId="4127354295" sldId="299"/>
            <ac:spMk id="25" creationId="{00000000-0000-0000-0000-000000000000}"/>
          </ac:spMkLst>
        </pc:spChg>
        <pc:spChg chg="mod">
          <ac:chgData name="Sergey Chekmarev" userId="ecf4f7c8-8817-4c18-82c2-4feb0afcf7b6" providerId="ADAL" clId="{92B15653-DF23-454E-900A-CD55011FAA36}" dt="2021-02-07T17:05:15.807" v="5657" actId="20577"/>
          <ac:spMkLst>
            <pc:docMk/>
            <pc:sldMk cId="4127354295" sldId="299"/>
            <ac:spMk id="30" creationId="{00000000-0000-0000-0000-000000000000}"/>
          </ac:spMkLst>
        </pc:spChg>
        <pc:spChg chg="mod">
          <ac:chgData name="Sergey Chekmarev" userId="ecf4f7c8-8817-4c18-82c2-4feb0afcf7b6" providerId="ADAL" clId="{92B15653-DF23-454E-900A-CD55011FAA36}" dt="2021-02-07T17:13:40.130" v="5823" actId="20577"/>
          <ac:spMkLst>
            <pc:docMk/>
            <pc:sldMk cId="4127354295" sldId="299"/>
            <ac:spMk id="35" creationId="{00000000-0000-0000-0000-000000000000}"/>
          </ac:spMkLst>
        </pc:spChg>
        <pc:spChg chg="mod">
          <ac:chgData name="Sergey Chekmarev" userId="ecf4f7c8-8817-4c18-82c2-4feb0afcf7b6" providerId="ADAL" clId="{92B15653-DF23-454E-900A-CD55011FAA36}" dt="2021-02-07T17:13:50.265" v="5824" actId="6549"/>
          <ac:spMkLst>
            <pc:docMk/>
            <pc:sldMk cId="4127354295" sldId="299"/>
            <ac:spMk id="36" creationId="{00000000-0000-0000-0000-000000000000}"/>
          </ac:spMkLst>
        </pc:spChg>
        <pc:spChg chg="add del mod">
          <ac:chgData name="Sergey Chekmarev" userId="ecf4f7c8-8817-4c18-82c2-4feb0afcf7b6" providerId="ADAL" clId="{92B15653-DF23-454E-900A-CD55011FAA36}" dt="2021-02-07T16:37:18.387" v="5065" actId="478"/>
          <ac:spMkLst>
            <pc:docMk/>
            <pc:sldMk cId="4127354295" sldId="299"/>
            <ac:spMk id="38" creationId="{E8A5BA40-BBDE-4B9B-82EF-3265F2836B5A}"/>
          </ac:spMkLst>
        </pc:spChg>
      </pc:sldChg>
      <pc:sldChg chg="addSp delSp modSp mod">
        <pc:chgData name="Sergey Chekmarev" userId="ecf4f7c8-8817-4c18-82c2-4feb0afcf7b6" providerId="ADAL" clId="{92B15653-DF23-454E-900A-CD55011FAA36}" dt="2021-02-05T14:03:08.392" v="502" actId="20577"/>
        <pc:sldMkLst>
          <pc:docMk/>
          <pc:sldMk cId="2322409742" sldId="300"/>
        </pc:sldMkLst>
        <pc:spChg chg="mod">
          <ac:chgData name="Sergey Chekmarev" userId="ecf4f7c8-8817-4c18-82c2-4feb0afcf7b6" providerId="ADAL" clId="{92B15653-DF23-454E-900A-CD55011FAA36}" dt="2021-02-05T14:03:08.392" v="502" actId="20577"/>
          <ac:spMkLst>
            <pc:docMk/>
            <pc:sldMk cId="2322409742" sldId="300"/>
            <ac:spMk id="6" creationId="{00000000-0000-0000-0000-000000000000}"/>
          </ac:spMkLst>
        </pc:spChg>
        <pc:spChg chg="add del mod">
          <ac:chgData name="Sergey Chekmarev" userId="ecf4f7c8-8817-4c18-82c2-4feb0afcf7b6" providerId="ADAL" clId="{92B15653-DF23-454E-900A-CD55011FAA36}" dt="2021-02-05T14:02:46.658" v="443" actId="478"/>
          <ac:spMkLst>
            <pc:docMk/>
            <pc:sldMk cId="2322409742" sldId="300"/>
            <ac:spMk id="7" creationId="{683B0716-F890-4001-94DC-6A760E4FA0C2}"/>
          </ac:spMkLst>
        </pc:spChg>
      </pc:sldChg>
      <pc:sldChg chg="addSp delSp modSp mod">
        <pc:chgData name="Sergey Chekmarev" userId="ecf4f7c8-8817-4c18-82c2-4feb0afcf7b6" providerId="ADAL" clId="{92B15653-DF23-454E-900A-CD55011FAA36}" dt="2021-02-05T14:01:31.760" v="404" actId="20577"/>
        <pc:sldMkLst>
          <pc:docMk/>
          <pc:sldMk cId="555385582" sldId="301"/>
        </pc:sldMkLst>
        <pc:spChg chg="mod">
          <ac:chgData name="Sergey Chekmarev" userId="ecf4f7c8-8817-4c18-82c2-4feb0afcf7b6" providerId="ADAL" clId="{92B15653-DF23-454E-900A-CD55011FAA36}" dt="2021-02-05T14:01:31.760" v="404" actId="20577"/>
          <ac:spMkLst>
            <pc:docMk/>
            <pc:sldMk cId="555385582" sldId="301"/>
            <ac:spMk id="5" creationId="{00000000-0000-0000-0000-000000000000}"/>
          </ac:spMkLst>
        </pc:spChg>
        <pc:spChg chg="mod">
          <ac:chgData name="Sergey Chekmarev" userId="ecf4f7c8-8817-4c18-82c2-4feb0afcf7b6" providerId="ADAL" clId="{92B15653-DF23-454E-900A-CD55011FAA36}" dt="2021-02-05T13:47:38.947" v="320" actId="1076"/>
          <ac:spMkLst>
            <pc:docMk/>
            <pc:sldMk cId="555385582" sldId="301"/>
            <ac:spMk id="13" creationId="{00000000-0000-0000-0000-000000000000}"/>
          </ac:spMkLst>
        </pc:spChg>
        <pc:spChg chg="add del">
          <ac:chgData name="Sergey Chekmarev" userId="ecf4f7c8-8817-4c18-82c2-4feb0afcf7b6" providerId="ADAL" clId="{92B15653-DF23-454E-900A-CD55011FAA36}" dt="2021-02-05T13:39:26.468" v="44" actId="478"/>
          <ac:spMkLst>
            <pc:docMk/>
            <pc:sldMk cId="555385582" sldId="301"/>
            <ac:spMk id="21" creationId="{00000000-0000-0000-0000-000000000000}"/>
          </ac:spMkLst>
        </pc:spChg>
        <pc:graphicFrameChg chg="add mod">
          <ac:chgData name="Sergey Chekmarev" userId="ecf4f7c8-8817-4c18-82c2-4feb0afcf7b6" providerId="ADAL" clId="{92B15653-DF23-454E-900A-CD55011FAA36}" dt="2021-02-05T13:39:09.970" v="40"/>
          <ac:graphicFrameMkLst>
            <pc:docMk/>
            <pc:sldMk cId="555385582" sldId="301"/>
            <ac:graphicFrameMk id="14" creationId="{81A73829-1317-4A93-902C-68B206D76F5E}"/>
          </ac:graphicFrameMkLst>
        </pc:graphicFrameChg>
        <pc:graphicFrameChg chg="add mod">
          <ac:chgData name="Sergey Chekmarev" userId="ecf4f7c8-8817-4c18-82c2-4feb0afcf7b6" providerId="ADAL" clId="{92B15653-DF23-454E-900A-CD55011FAA36}" dt="2021-02-05T13:45:12.851" v="84"/>
          <ac:graphicFrameMkLst>
            <pc:docMk/>
            <pc:sldMk cId="555385582" sldId="301"/>
            <ac:graphicFrameMk id="19" creationId="{8BB4692C-105E-490B-8A13-794EE952C604}"/>
          </ac:graphicFrameMkLst>
        </pc:graphicFrameChg>
        <pc:graphicFrameChg chg="del">
          <ac:chgData name="Sergey Chekmarev" userId="ecf4f7c8-8817-4c18-82c2-4feb0afcf7b6" providerId="ADAL" clId="{92B15653-DF23-454E-900A-CD55011FAA36}" dt="2021-02-05T13:37:01.302" v="21" actId="478"/>
          <ac:graphicFrameMkLst>
            <pc:docMk/>
            <pc:sldMk cId="555385582" sldId="301"/>
            <ac:graphicFrameMk id="20" creationId="{00000000-0000-0000-0000-000000000000}"/>
          </ac:graphicFrameMkLst>
        </pc:graphicFrameChg>
        <pc:graphicFrameChg chg="del">
          <ac:chgData name="Sergey Chekmarev" userId="ecf4f7c8-8817-4c18-82c2-4feb0afcf7b6" providerId="ADAL" clId="{92B15653-DF23-454E-900A-CD55011FAA36}" dt="2021-02-05T13:39:24.072" v="42" actId="478"/>
          <ac:graphicFrameMkLst>
            <pc:docMk/>
            <pc:sldMk cId="555385582" sldId="301"/>
            <ac:graphicFrameMk id="22" creationId="{00000000-0000-0000-0000-000000000000}"/>
          </ac:graphicFrameMkLst>
        </pc:graphicFrameChg>
        <pc:graphicFrameChg chg="del">
          <ac:chgData name="Sergey Chekmarev" userId="ecf4f7c8-8817-4c18-82c2-4feb0afcf7b6" providerId="ADAL" clId="{92B15653-DF23-454E-900A-CD55011FAA36}" dt="2021-02-05T13:39:23.259" v="41" actId="478"/>
          <ac:graphicFrameMkLst>
            <pc:docMk/>
            <pc:sldMk cId="555385582" sldId="301"/>
            <ac:graphicFrameMk id="23" creationId="{00000000-0000-0000-0000-000000000000}"/>
          </ac:graphicFrameMkLst>
        </pc:graphicFrameChg>
        <pc:graphicFrameChg chg="del">
          <ac:chgData name="Sergey Chekmarev" userId="ecf4f7c8-8817-4c18-82c2-4feb0afcf7b6" providerId="ADAL" clId="{92B15653-DF23-454E-900A-CD55011FAA36}" dt="2021-02-05T13:37:03.151" v="22" actId="478"/>
          <ac:graphicFrameMkLst>
            <pc:docMk/>
            <pc:sldMk cId="555385582" sldId="301"/>
            <ac:graphicFrameMk id="24" creationId="{00000000-0000-0000-0000-000000000000}"/>
          </ac:graphicFrameMkLst>
        </pc:graphicFrameChg>
        <pc:graphicFrameChg chg="add mod">
          <ac:chgData name="Sergey Chekmarev" userId="ecf4f7c8-8817-4c18-82c2-4feb0afcf7b6" providerId="ADAL" clId="{92B15653-DF23-454E-900A-CD55011FAA36}" dt="2021-02-05T13:39:56.343" v="50" actId="1076"/>
          <ac:graphicFrameMkLst>
            <pc:docMk/>
            <pc:sldMk cId="555385582" sldId="301"/>
            <ac:graphicFrameMk id="25" creationId="{640C3A79-D46A-4FC3-B465-E23EB647A17E}"/>
          </ac:graphicFrameMkLst>
        </pc:graphicFrameChg>
        <pc:graphicFrameChg chg="add mod">
          <ac:chgData name="Sergey Chekmarev" userId="ecf4f7c8-8817-4c18-82c2-4feb0afcf7b6" providerId="ADAL" clId="{92B15653-DF23-454E-900A-CD55011FAA36}" dt="2021-02-05T13:39:58.166" v="51" actId="14100"/>
          <ac:graphicFrameMkLst>
            <pc:docMk/>
            <pc:sldMk cId="555385582" sldId="301"/>
            <ac:graphicFrameMk id="26" creationId="{F79350CC-2E93-4B74-995B-837D98ECBFA1}"/>
          </ac:graphicFrameMkLst>
        </pc:graphicFrameChg>
      </pc:sldChg>
      <pc:sldChg chg="modSp mod">
        <pc:chgData name="Sergey Chekmarev" userId="ecf4f7c8-8817-4c18-82c2-4feb0afcf7b6" providerId="ADAL" clId="{92B15653-DF23-454E-900A-CD55011FAA36}" dt="2021-02-05T14:00:02.154" v="363" actId="20577"/>
        <pc:sldMkLst>
          <pc:docMk/>
          <pc:sldMk cId="402852761" sldId="302"/>
        </pc:sldMkLst>
        <pc:spChg chg="mod">
          <ac:chgData name="Sergey Chekmarev" userId="ecf4f7c8-8817-4c18-82c2-4feb0afcf7b6" providerId="ADAL" clId="{92B15653-DF23-454E-900A-CD55011FAA36}" dt="2021-02-05T14:00:02.154" v="363" actId="20577"/>
          <ac:spMkLst>
            <pc:docMk/>
            <pc:sldMk cId="402852761" sldId="302"/>
            <ac:spMk id="3" creationId="{00000000-0000-0000-0000-000000000000}"/>
          </ac:spMkLst>
        </pc:spChg>
      </pc:sldChg>
      <pc:sldChg chg="modSp mod">
        <pc:chgData name="Sergey Chekmarev" userId="ecf4f7c8-8817-4c18-82c2-4feb0afcf7b6" providerId="ADAL" clId="{92B15653-DF23-454E-900A-CD55011FAA36}" dt="2021-02-05T14:11:24.138" v="739" actId="6549"/>
        <pc:sldMkLst>
          <pc:docMk/>
          <pc:sldMk cId="1661468931" sldId="303"/>
        </pc:sldMkLst>
        <pc:spChg chg="mod">
          <ac:chgData name="Sergey Chekmarev" userId="ecf4f7c8-8817-4c18-82c2-4feb0afcf7b6" providerId="ADAL" clId="{92B15653-DF23-454E-900A-CD55011FAA36}" dt="2021-02-05T14:11:24.138" v="739" actId="6549"/>
          <ac:spMkLst>
            <pc:docMk/>
            <pc:sldMk cId="1661468931" sldId="303"/>
            <ac:spMk id="6" creationId="{00000000-0000-0000-0000-000000000000}"/>
          </ac:spMkLst>
        </pc:spChg>
      </pc:sldChg>
      <pc:sldChg chg="modSp mod">
        <pc:chgData name="Sergey Chekmarev" userId="ecf4f7c8-8817-4c18-82c2-4feb0afcf7b6" providerId="ADAL" clId="{92B15653-DF23-454E-900A-CD55011FAA36}" dt="2021-02-05T14:04:07.930" v="508" actId="20577"/>
        <pc:sldMkLst>
          <pc:docMk/>
          <pc:sldMk cId="3156318850" sldId="304"/>
        </pc:sldMkLst>
        <pc:spChg chg="mod">
          <ac:chgData name="Sergey Chekmarev" userId="ecf4f7c8-8817-4c18-82c2-4feb0afcf7b6" providerId="ADAL" clId="{92B15653-DF23-454E-900A-CD55011FAA36}" dt="2021-02-05T14:04:07.930" v="508" actId="20577"/>
          <ac:spMkLst>
            <pc:docMk/>
            <pc:sldMk cId="3156318850" sldId="304"/>
            <ac:spMk id="2" creationId="{00000000-0000-0000-0000-000000000000}"/>
          </ac:spMkLst>
        </pc:spChg>
      </pc:sldChg>
      <pc:sldChg chg="modSp mod">
        <pc:chgData name="Sergey Chekmarev" userId="ecf4f7c8-8817-4c18-82c2-4feb0afcf7b6" providerId="ADAL" clId="{92B15653-DF23-454E-900A-CD55011FAA36}" dt="2021-02-05T14:06:34.381" v="538" actId="20577"/>
        <pc:sldMkLst>
          <pc:docMk/>
          <pc:sldMk cId="107732261" sldId="305"/>
        </pc:sldMkLst>
        <pc:spChg chg="mod">
          <ac:chgData name="Sergey Chekmarev" userId="ecf4f7c8-8817-4c18-82c2-4feb0afcf7b6" providerId="ADAL" clId="{92B15653-DF23-454E-900A-CD55011FAA36}" dt="2021-02-05T14:06:34.381" v="538" actId="20577"/>
          <ac:spMkLst>
            <pc:docMk/>
            <pc:sldMk cId="107732261" sldId="305"/>
            <ac:spMk id="2" creationId="{00000000-0000-0000-0000-000000000000}"/>
          </ac:spMkLst>
        </pc:spChg>
        <pc:spChg chg="mod">
          <ac:chgData name="Sergey Chekmarev" userId="ecf4f7c8-8817-4c18-82c2-4feb0afcf7b6" providerId="ADAL" clId="{92B15653-DF23-454E-900A-CD55011FAA36}" dt="2021-02-05T14:05:37.478" v="526" actId="1076"/>
          <ac:spMkLst>
            <pc:docMk/>
            <pc:sldMk cId="107732261" sldId="305"/>
            <ac:spMk id="12" creationId="{00000000-0000-0000-0000-000000000000}"/>
          </ac:spMkLst>
        </pc:spChg>
        <pc:graphicFrameChg chg="mod">
          <ac:chgData name="Sergey Chekmarev" userId="ecf4f7c8-8817-4c18-82c2-4feb0afcf7b6" providerId="ADAL" clId="{92B15653-DF23-454E-900A-CD55011FAA36}" dt="2021-02-05T14:05:14.318" v="520" actId="14100"/>
          <ac:graphicFrameMkLst>
            <pc:docMk/>
            <pc:sldMk cId="107732261" sldId="305"/>
            <ac:graphicFrameMk id="8" creationId="{00000000-0000-0000-0000-000000000000}"/>
          </ac:graphicFrameMkLst>
        </pc:graphicFrameChg>
        <pc:graphicFrameChg chg="mod modGraphic">
          <ac:chgData name="Sergey Chekmarev" userId="ecf4f7c8-8817-4c18-82c2-4feb0afcf7b6" providerId="ADAL" clId="{92B15653-DF23-454E-900A-CD55011FAA36}" dt="2021-02-05T14:05:32.374" v="525" actId="1076"/>
          <ac:graphicFrameMkLst>
            <pc:docMk/>
            <pc:sldMk cId="107732261" sldId="305"/>
            <ac:graphicFrameMk id="9" creationId="{00000000-0000-0000-0000-000000000000}"/>
          </ac:graphicFrameMkLst>
        </pc:graphicFrameChg>
        <pc:graphicFrameChg chg="mod">
          <ac:chgData name="Sergey Chekmarev" userId="ecf4f7c8-8817-4c18-82c2-4feb0afcf7b6" providerId="ADAL" clId="{92B15653-DF23-454E-900A-CD55011FAA36}" dt="2021-02-05T14:04:54.574" v="514"/>
          <ac:graphicFrameMkLst>
            <pc:docMk/>
            <pc:sldMk cId="107732261" sldId="305"/>
            <ac:graphicFrameMk id="11" creationId="{00000000-0000-0000-0000-000000000000}"/>
          </ac:graphicFrameMkLst>
        </pc:graphicFrameChg>
      </pc:sldChg>
      <pc:sldChg chg="modSp mod">
        <pc:chgData name="Sergey Chekmarev" userId="ecf4f7c8-8817-4c18-82c2-4feb0afcf7b6" providerId="ADAL" clId="{92B15653-DF23-454E-900A-CD55011FAA36}" dt="2021-02-05T14:08:07.447" v="551" actId="1076"/>
        <pc:sldMkLst>
          <pc:docMk/>
          <pc:sldMk cId="2609106520" sldId="307"/>
        </pc:sldMkLst>
        <pc:spChg chg="mod">
          <ac:chgData name="Sergey Chekmarev" userId="ecf4f7c8-8817-4c18-82c2-4feb0afcf7b6" providerId="ADAL" clId="{92B15653-DF23-454E-900A-CD55011FAA36}" dt="2021-02-05T14:07:37.810" v="549" actId="6549"/>
          <ac:spMkLst>
            <pc:docMk/>
            <pc:sldMk cId="2609106520" sldId="307"/>
            <ac:spMk id="2" creationId="{00000000-0000-0000-0000-000000000000}"/>
          </ac:spMkLst>
        </pc:spChg>
        <pc:graphicFrameChg chg="mod">
          <ac:chgData name="Sergey Chekmarev" userId="ecf4f7c8-8817-4c18-82c2-4feb0afcf7b6" providerId="ADAL" clId="{92B15653-DF23-454E-900A-CD55011FAA36}" dt="2021-02-05T14:07:15.068" v="541"/>
          <ac:graphicFrameMkLst>
            <pc:docMk/>
            <pc:sldMk cId="2609106520" sldId="307"/>
            <ac:graphicFrameMk id="5" creationId="{00000000-0000-0000-0000-000000000000}"/>
          </ac:graphicFrameMkLst>
        </pc:graphicFrameChg>
        <pc:cxnChg chg="mod">
          <ac:chgData name="Sergey Chekmarev" userId="ecf4f7c8-8817-4c18-82c2-4feb0afcf7b6" providerId="ADAL" clId="{92B15653-DF23-454E-900A-CD55011FAA36}" dt="2021-02-05T14:08:07.447" v="551" actId="1076"/>
          <ac:cxnSpMkLst>
            <pc:docMk/>
            <pc:sldMk cId="2609106520" sldId="307"/>
            <ac:cxnSpMk id="28" creationId="{00000000-0000-0000-0000-000000000000}"/>
          </ac:cxnSpMkLst>
        </pc:cxnChg>
      </pc:sldChg>
      <pc:sldChg chg="modSp mod">
        <pc:chgData name="Sergey Chekmarev" userId="ecf4f7c8-8817-4c18-82c2-4feb0afcf7b6" providerId="ADAL" clId="{92B15653-DF23-454E-900A-CD55011FAA36}" dt="2021-02-07T17:10:23.816" v="5658" actId="14100"/>
        <pc:sldMkLst>
          <pc:docMk/>
          <pc:sldMk cId="4202189795" sldId="308"/>
        </pc:sldMkLst>
        <pc:spChg chg="mod">
          <ac:chgData name="Sergey Chekmarev" userId="ecf4f7c8-8817-4c18-82c2-4feb0afcf7b6" providerId="ADAL" clId="{92B15653-DF23-454E-900A-CD55011FAA36}" dt="2021-02-05T14:09:45.579" v="623" actId="313"/>
          <ac:spMkLst>
            <pc:docMk/>
            <pc:sldMk cId="4202189795" sldId="308"/>
            <ac:spMk id="2" creationId="{00000000-0000-0000-0000-000000000000}"/>
          </ac:spMkLst>
        </pc:spChg>
        <pc:cxnChg chg="mod">
          <ac:chgData name="Sergey Chekmarev" userId="ecf4f7c8-8817-4c18-82c2-4feb0afcf7b6" providerId="ADAL" clId="{92B15653-DF23-454E-900A-CD55011FAA36}" dt="2021-02-07T17:10:23.816" v="5658" actId="14100"/>
          <ac:cxnSpMkLst>
            <pc:docMk/>
            <pc:sldMk cId="4202189795" sldId="308"/>
            <ac:cxnSpMk id="28" creationId="{00000000-0000-0000-0000-000000000000}"/>
          </ac:cxnSpMkLst>
        </pc:cxnChg>
      </pc:sldChg>
      <pc:sldChg chg="modSp mod">
        <pc:chgData name="Sergey Chekmarev" userId="ecf4f7c8-8817-4c18-82c2-4feb0afcf7b6" providerId="ADAL" clId="{92B15653-DF23-454E-900A-CD55011FAA36}" dt="2021-02-07T17:56:34.723" v="6137" actId="20577"/>
        <pc:sldMkLst>
          <pc:docMk/>
          <pc:sldMk cId="3963056792" sldId="309"/>
        </pc:sldMkLst>
        <pc:spChg chg="mod">
          <ac:chgData name="Sergey Chekmarev" userId="ecf4f7c8-8817-4c18-82c2-4feb0afcf7b6" providerId="ADAL" clId="{92B15653-DF23-454E-900A-CD55011FAA36}" dt="2021-02-07T17:56:34.723" v="6137" actId="20577"/>
          <ac:spMkLst>
            <pc:docMk/>
            <pc:sldMk cId="3963056792" sldId="309"/>
            <ac:spMk id="6" creationId="{00000000-0000-0000-0000-000000000000}"/>
          </ac:spMkLst>
        </pc:spChg>
      </pc:sldChg>
      <pc:sldChg chg="modSp mod">
        <pc:chgData name="Sergey Chekmarev" userId="ecf4f7c8-8817-4c18-82c2-4feb0afcf7b6" providerId="ADAL" clId="{92B15653-DF23-454E-900A-CD55011FAA36}" dt="2021-02-05T14:12:40.904" v="754" actId="6549"/>
        <pc:sldMkLst>
          <pc:docMk/>
          <pc:sldMk cId="2749873506" sldId="310"/>
        </pc:sldMkLst>
        <pc:spChg chg="mod">
          <ac:chgData name="Sergey Chekmarev" userId="ecf4f7c8-8817-4c18-82c2-4feb0afcf7b6" providerId="ADAL" clId="{92B15653-DF23-454E-900A-CD55011FAA36}" dt="2021-02-05T14:12:40.904" v="754" actId="6549"/>
          <ac:spMkLst>
            <pc:docMk/>
            <pc:sldMk cId="2749873506" sldId="310"/>
            <ac:spMk id="3" creationId="{00000000-0000-0000-0000-000000000000}"/>
          </ac:spMkLst>
        </pc:spChg>
      </pc:sldChg>
      <pc:sldChg chg="addSp delSp modSp mod">
        <pc:chgData name="Sergey Chekmarev" userId="ecf4f7c8-8817-4c18-82c2-4feb0afcf7b6" providerId="ADAL" clId="{92B15653-DF23-454E-900A-CD55011FAA36}" dt="2021-02-07T17:41:24.613" v="5993" actId="478"/>
        <pc:sldMkLst>
          <pc:docMk/>
          <pc:sldMk cId="2888849221" sldId="311"/>
        </pc:sldMkLst>
        <pc:spChg chg="add del mod">
          <ac:chgData name="Sergey Chekmarev" userId="ecf4f7c8-8817-4c18-82c2-4feb0afcf7b6" providerId="ADAL" clId="{92B15653-DF23-454E-900A-CD55011FAA36}" dt="2021-02-07T17:41:24.613" v="5993" actId="478"/>
          <ac:spMkLst>
            <pc:docMk/>
            <pc:sldMk cId="2888849221" sldId="311"/>
            <ac:spMk id="2" creationId="{CC148BAD-4316-417C-8310-997A0AD10840}"/>
          </ac:spMkLst>
        </pc:spChg>
        <pc:spChg chg="mod">
          <ac:chgData name="Sergey Chekmarev" userId="ecf4f7c8-8817-4c18-82c2-4feb0afcf7b6" providerId="ADAL" clId="{92B15653-DF23-454E-900A-CD55011FAA36}" dt="2021-02-07T17:40:57.692" v="5992" actId="6549"/>
          <ac:spMkLst>
            <pc:docMk/>
            <pc:sldMk cId="2888849221" sldId="311"/>
            <ac:spMk id="3" creationId="{00000000-0000-0000-0000-000000000000}"/>
          </ac:spMkLst>
        </pc:spChg>
        <pc:graphicFrameChg chg="mod">
          <ac:chgData name="Sergey Chekmarev" userId="ecf4f7c8-8817-4c18-82c2-4feb0afcf7b6" providerId="ADAL" clId="{92B15653-DF23-454E-900A-CD55011FAA36}" dt="2021-02-07T17:37:14.561" v="5832"/>
          <ac:graphicFrameMkLst>
            <pc:docMk/>
            <pc:sldMk cId="2888849221" sldId="311"/>
            <ac:graphicFrameMk id="11" creationId="{00000000-0000-0000-0000-000000000000}"/>
          </ac:graphicFrameMkLst>
        </pc:graphicFrameChg>
      </pc:sldChg>
      <pc:sldChg chg="modSp">
        <pc:chgData name="Sergey Chekmarev" userId="ecf4f7c8-8817-4c18-82c2-4feb0afcf7b6" providerId="ADAL" clId="{92B15653-DF23-454E-900A-CD55011FAA36}" dt="2021-02-05T14:18:37.444" v="843" actId="403"/>
        <pc:sldMkLst>
          <pc:docMk/>
          <pc:sldMk cId="3808911618" sldId="312"/>
        </pc:sldMkLst>
        <pc:graphicFrameChg chg="mod">
          <ac:chgData name="Sergey Chekmarev" userId="ecf4f7c8-8817-4c18-82c2-4feb0afcf7b6" providerId="ADAL" clId="{92B15653-DF23-454E-900A-CD55011FAA36}" dt="2021-02-05T14:18:37.444" v="843" actId="403"/>
          <ac:graphicFrameMkLst>
            <pc:docMk/>
            <pc:sldMk cId="3808911618" sldId="312"/>
            <ac:graphicFrameMk id="9" creationId="{00000000-0000-0000-0000-000000000000}"/>
          </ac:graphicFrameMkLst>
        </pc:graphicFrameChg>
      </pc:sldChg>
      <pc:sldChg chg="modSp mod">
        <pc:chgData name="Sergey Chekmarev" userId="ecf4f7c8-8817-4c18-82c2-4feb0afcf7b6" providerId="ADAL" clId="{92B15653-DF23-454E-900A-CD55011FAA36}" dt="2021-02-05T14:25:06.853" v="1013" actId="20577"/>
        <pc:sldMkLst>
          <pc:docMk/>
          <pc:sldMk cId="3643544907" sldId="314"/>
        </pc:sldMkLst>
        <pc:spChg chg="mod">
          <ac:chgData name="Sergey Chekmarev" userId="ecf4f7c8-8817-4c18-82c2-4feb0afcf7b6" providerId="ADAL" clId="{92B15653-DF23-454E-900A-CD55011FAA36}" dt="2021-02-05T14:25:06.853" v="1013" actId="20577"/>
          <ac:spMkLst>
            <pc:docMk/>
            <pc:sldMk cId="3643544907" sldId="314"/>
            <ac:spMk id="13" creationId="{00000000-0000-0000-0000-000000000000}"/>
          </ac:spMkLst>
        </pc:spChg>
      </pc:sldChg>
      <pc:sldChg chg="addSp delSp modSp mod">
        <pc:chgData name="Sergey Chekmarev" userId="ecf4f7c8-8817-4c18-82c2-4feb0afcf7b6" providerId="ADAL" clId="{92B15653-DF23-454E-900A-CD55011FAA36}" dt="2021-02-05T14:26:22.233" v="1106" actId="20577"/>
        <pc:sldMkLst>
          <pc:docMk/>
          <pc:sldMk cId="3661078953" sldId="315"/>
        </pc:sldMkLst>
        <pc:spChg chg="mod">
          <ac:chgData name="Sergey Chekmarev" userId="ecf4f7c8-8817-4c18-82c2-4feb0afcf7b6" providerId="ADAL" clId="{92B15653-DF23-454E-900A-CD55011FAA36}" dt="2021-02-05T14:26:22.233" v="1106" actId="20577"/>
          <ac:spMkLst>
            <pc:docMk/>
            <pc:sldMk cId="3661078953" sldId="315"/>
            <ac:spMk id="5" creationId="{00000000-0000-0000-0000-000000000000}"/>
          </ac:spMkLst>
        </pc:spChg>
        <pc:spChg chg="mod">
          <ac:chgData name="Sergey Chekmarev" userId="ecf4f7c8-8817-4c18-82c2-4feb0afcf7b6" providerId="ADAL" clId="{92B15653-DF23-454E-900A-CD55011FAA36}" dt="2021-02-05T14:23:46.028" v="887" actId="1076"/>
          <ac:spMkLst>
            <pc:docMk/>
            <pc:sldMk cId="3661078953" sldId="315"/>
            <ac:spMk id="25" creationId="{00000000-0000-0000-0000-000000000000}"/>
          </ac:spMkLst>
        </pc:spChg>
        <pc:graphicFrameChg chg="add mod">
          <ac:chgData name="Sergey Chekmarev" userId="ecf4f7c8-8817-4c18-82c2-4feb0afcf7b6" providerId="ADAL" clId="{92B15653-DF23-454E-900A-CD55011FAA36}" dt="2021-02-05T14:23:06.218" v="873"/>
          <ac:graphicFrameMkLst>
            <pc:docMk/>
            <pc:sldMk cId="3661078953" sldId="315"/>
            <ac:graphicFrameMk id="19" creationId="{ACB08EFC-EBD9-4BC3-BCF2-A46AF3C754D9}"/>
          </ac:graphicFrameMkLst>
        </pc:graphicFrameChg>
        <pc:graphicFrameChg chg="del">
          <ac:chgData name="Sergey Chekmarev" userId="ecf4f7c8-8817-4c18-82c2-4feb0afcf7b6" providerId="ADAL" clId="{92B15653-DF23-454E-900A-CD55011FAA36}" dt="2021-02-05T14:21:38.588" v="848" actId="478"/>
          <ac:graphicFrameMkLst>
            <pc:docMk/>
            <pc:sldMk cId="3661078953" sldId="315"/>
            <ac:graphicFrameMk id="24" creationId="{00000000-0000-0000-0000-000000000000}"/>
          </ac:graphicFrameMkLst>
        </pc:graphicFrameChg>
        <pc:graphicFrameChg chg="del">
          <ac:chgData name="Sergey Chekmarev" userId="ecf4f7c8-8817-4c18-82c2-4feb0afcf7b6" providerId="ADAL" clId="{92B15653-DF23-454E-900A-CD55011FAA36}" dt="2021-02-05T14:22:10.805" v="859" actId="478"/>
          <ac:graphicFrameMkLst>
            <pc:docMk/>
            <pc:sldMk cId="3661078953" sldId="315"/>
            <ac:graphicFrameMk id="26" creationId="{00000000-0000-0000-0000-000000000000}"/>
          </ac:graphicFrameMkLst>
        </pc:graphicFrameChg>
        <pc:graphicFrameChg chg="del">
          <ac:chgData name="Sergey Chekmarev" userId="ecf4f7c8-8817-4c18-82c2-4feb0afcf7b6" providerId="ADAL" clId="{92B15653-DF23-454E-900A-CD55011FAA36}" dt="2021-02-05T14:22:09.509" v="858" actId="478"/>
          <ac:graphicFrameMkLst>
            <pc:docMk/>
            <pc:sldMk cId="3661078953" sldId="315"/>
            <ac:graphicFrameMk id="27" creationId="{00000000-0000-0000-0000-000000000000}"/>
          </ac:graphicFrameMkLst>
        </pc:graphicFrameChg>
        <pc:graphicFrameChg chg="del">
          <ac:chgData name="Sergey Chekmarev" userId="ecf4f7c8-8817-4c18-82c2-4feb0afcf7b6" providerId="ADAL" clId="{92B15653-DF23-454E-900A-CD55011FAA36}" dt="2021-02-05T14:21:40.505" v="849" actId="478"/>
          <ac:graphicFrameMkLst>
            <pc:docMk/>
            <pc:sldMk cId="3661078953" sldId="315"/>
            <ac:graphicFrameMk id="28" creationId="{00000000-0000-0000-0000-000000000000}"/>
          </ac:graphicFrameMkLst>
        </pc:graphicFrameChg>
        <pc:graphicFrameChg chg="add mod">
          <ac:chgData name="Sergey Chekmarev" userId="ecf4f7c8-8817-4c18-82c2-4feb0afcf7b6" providerId="ADAL" clId="{92B15653-DF23-454E-900A-CD55011FAA36}" dt="2021-02-05T14:23:38.645" v="886"/>
          <ac:graphicFrameMkLst>
            <pc:docMk/>
            <pc:sldMk cId="3661078953" sldId="315"/>
            <ac:graphicFrameMk id="29" creationId="{2847AA5D-D1EB-4ED2-BB0D-10488A3059F6}"/>
          </ac:graphicFrameMkLst>
        </pc:graphicFrameChg>
        <pc:graphicFrameChg chg="add mod">
          <ac:chgData name="Sergey Chekmarev" userId="ecf4f7c8-8817-4c18-82c2-4feb0afcf7b6" providerId="ADAL" clId="{92B15653-DF23-454E-900A-CD55011FAA36}" dt="2021-02-05T14:22:40.084" v="866" actId="1076"/>
          <ac:graphicFrameMkLst>
            <pc:docMk/>
            <pc:sldMk cId="3661078953" sldId="315"/>
            <ac:graphicFrameMk id="30" creationId="{06129667-5037-4082-A6F2-3AB40532BFAF}"/>
          </ac:graphicFrameMkLst>
        </pc:graphicFrameChg>
        <pc:graphicFrameChg chg="add mod">
          <ac:chgData name="Sergey Chekmarev" userId="ecf4f7c8-8817-4c18-82c2-4feb0afcf7b6" providerId="ADAL" clId="{92B15653-DF23-454E-900A-CD55011FAA36}" dt="2021-02-05T14:22:26.972" v="864" actId="14100"/>
          <ac:graphicFrameMkLst>
            <pc:docMk/>
            <pc:sldMk cId="3661078953" sldId="315"/>
            <ac:graphicFrameMk id="31" creationId="{10F30A54-0F7A-4AC7-9CB3-463D54660E2B}"/>
          </ac:graphicFrameMkLst>
        </pc:graphicFrameChg>
      </pc:sldChg>
      <pc:sldChg chg="modSp mod">
        <pc:chgData name="Sergey Chekmarev" userId="ecf4f7c8-8817-4c18-82c2-4feb0afcf7b6" providerId="ADAL" clId="{92B15653-DF23-454E-900A-CD55011FAA36}" dt="2021-02-05T14:27:39.005" v="1138" actId="1076"/>
        <pc:sldMkLst>
          <pc:docMk/>
          <pc:sldMk cId="407340734" sldId="316"/>
        </pc:sldMkLst>
        <pc:spChg chg="mod">
          <ac:chgData name="Sergey Chekmarev" userId="ecf4f7c8-8817-4c18-82c2-4feb0afcf7b6" providerId="ADAL" clId="{92B15653-DF23-454E-900A-CD55011FAA36}" dt="2021-02-05T14:27:10.717" v="1113" actId="20577"/>
          <ac:spMkLst>
            <pc:docMk/>
            <pc:sldMk cId="407340734" sldId="316"/>
            <ac:spMk id="2" creationId="{00000000-0000-0000-0000-000000000000}"/>
          </ac:spMkLst>
        </pc:spChg>
        <pc:spChg chg="mod">
          <ac:chgData name="Sergey Chekmarev" userId="ecf4f7c8-8817-4c18-82c2-4feb0afcf7b6" providerId="ADAL" clId="{92B15653-DF23-454E-900A-CD55011FAA36}" dt="2021-02-05T14:27:39.005" v="1138" actId="1076"/>
          <ac:spMkLst>
            <pc:docMk/>
            <pc:sldMk cId="407340734" sldId="316"/>
            <ac:spMk id="10" creationId="{00000000-0000-0000-0000-000000000000}"/>
          </ac:spMkLst>
        </pc:spChg>
        <pc:spChg chg="mod">
          <ac:chgData name="Sergey Chekmarev" userId="ecf4f7c8-8817-4c18-82c2-4feb0afcf7b6" providerId="ADAL" clId="{92B15653-DF23-454E-900A-CD55011FAA36}" dt="2021-02-05T14:27:33.907" v="1137" actId="1035"/>
          <ac:spMkLst>
            <pc:docMk/>
            <pc:sldMk cId="407340734" sldId="316"/>
            <ac:spMk id="18" creationId="{00000000-0000-0000-0000-000000000000}"/>
          </ac:spMkLst>
        </pc:spChg>
        <pc:graphicFrameChg chg="mod">
          <ac:chgData name="Sergey Chekmarev" userId="ecf4f7c8-8817-4c18-82c2-4feb0afcf7b6" providerId="ADAL" clId="{92B15653-DF23-454E-900A-CD55011FAA36}" dt="2021-02-05T14:27:33.907" v="1137" actId="1035"/>
          <ac:graphicFrameMkLst>
            <pc:docMk/>
            <pc:sldMk cId="407340734" sldId="316"/>
            <ac:graphicFrameMk id="14" creationId="{00000000-0000-0000-0000-000000000000}"/>
          </ac:graphicFrameMkLst>
        </pc:graphicFrameChg>
        <pc:graphicFrameChg chg="mod">
          <ac:chgData name="Sergey Chekmarev" userId="ecf4f7c8-8817-4c18-82c2-4feb0afcf7b6" providerId="ADAL" clId="{92B15653-DF23-454E-900A-CD55011FAA36}" dt="2021-02-05T14:27:33.907" v="1137" actId="1035"/>
          <ac:graphicFrameMkLst>
            <pc:docMk/>
            <pc:sldMk cId="407340734" sldId="316"/>
            <ac:graphicFrameMk id="15" creationId="{00000000-0000-0000-0000-000000000000}"/>
          </ac:graphicFrameMkLst>
        </pc:graphicFrameChg>
        <pc:graphicFrameChg chg="mod">
          <ac:chgData name="Sergey Chekmarev" userId="ecf4f7c8-8817-4c18-82c2-4feb0afcf7b6" providerId="ADAL" clId="{92B15653-DF23-454E-900A-CD55011FAA36}" dt="2021-02-05T14:27:33.907" v="1137" actId="1035"/>
          <ac:graphicFrameMkLst>
            <pc:docMk/>
            <pc:sldMk cId="407340734" sldId="316"/>
            <ac:graphicFrameMk id="16" creationId="{00000000-0000-0000-0000-000000000000}"/>
          </ac:graphicFrameMkLst>
        </pc:graphicFrameChg>
      </pc:sldChg>
      <pc:sldChg chg="modSp mod">
        <pc:chgData name="Sergey Chekmarev" userId="ecf4f7c8-8817-4c18-82c2-4feb0afcf7b6" providerId="ADAL" clId="{92B15653-DF23-454E-900A-CD55011FAA36}" dt="2021-02-07T17:59:47.054" v="6148" actId="20577"/>
        <pc:sldMkLst>
          <pc:docMk/>
          <pc:sldMk cId="4069113862" sldId="317"/>
        </pc:sldMkLst>
        <pc:spChg chg="mod">
          <ac:chgData name="Sergey Chekmarev" userId="ecf4f7c8-8817-4c18-82c2-4feb0afcf7b6" providerId="ADAL" clId="{92B15653-DF23-454E-900A-CD55011FAA36}" dt="2021-02-07T17:59:47.054" v="6148" actId="20577"/>
          <ac:spMkLst>
            <pc:docMk/>
            <pc:sldMk cId="4069113862" sldId="317"/>
            <ac:spMk id="17" creationId="{00000000-0000-0000-0000-000000000000}"/>
          </ac:spMkLst>
        </pc:spChg>
      </pc:sldChg>
      <pc:sldChg chg="modSp mod">
        <pc:chgData name="Sergey Chekmarev" userId="ecf4f7c8-8817-4c18-82c2-4feb0afcf7b6" providerId="ADAL" clId="{92B15653-DF23-454E-900A-CD55011FAA36}" dt="2021-02-05T14:30:35.107" v="1264" actId="20577"/>
        <pc:sldMkLst>
          <pc:docMk/>
          <pc:sldMk cId="1865008468" sldId="318"/>
        </pc:sldMkLst>
        <pc:spChg chg="mod">
          <ac:chgData name="Sergey Chekmarev" userId="ecf4f7c8-8817-4c18-82c2-4feb0afcf7b6" providerId="ADAL" clId="{92B15653-DF23-454E-900A-CD55011FAA36}" dt="2021-02-05T14:30:35.107" v="1264" actId="20577"/>
          <ac:spMkLst>
            <pc:docMk/>
            <pc:sldMk cId="1865008468" sldId="318"/>
            <ac:spMk id="2" creationId="{00000000-0000-0000-0000-000000000000}"/>
          </ac:spMkLst>
        </pc:spChg>
        <pc:graphicFrameChg chg="mod">
          <ac:chgData name="Sergey Chekmarev" userId="ecf4f7c8-8817-4c18-82c2-4feb0afcf7b6" providerId="ADAL" clId="{92B15653-DF23-454E-900A-CD55011FAA36}" dt="2021-02-05T14:28:54.651" v="1142"/>
          <ac:graphicFrameMkLst>
            <pc:docMk/>
            <pc:sldMk cId="1865008468" sldId="318"/>
            <ac:graphicFrameMk id="5" creationId="{00000000-0000-0000-0000-000000000000}"/>
          </ac:graphicFrameMkLst>
        </pc:graphicFrameChg>
        <pc:cxnChg chg="mod">
          <ac:chgData name="Sergey Chekmarev" userId="ecf4f7c8-8817-4c18-82c2-4feb0afcf7b6" providerId="ADAL" clId="{92B15653-DF23-454E-900A-CD55011FAA36}" dt="2021-02-05T14:28:45.270" v="1139" actId="1076"/>
          <ac:cxnSpMkLst>
            <pc:docMk/>
            <pc:sldMk cId="1865008468" sldId="318"/>
            <ac:cxnSpMk id="28" creationId="{00000000-0000-0000-0000-000000000000}"/>
          </ac:cxnSpMkLst>
        </pc:cxnChg>
      </pc:sldChg>
      <pc:sldChg chg="addSp delSp modSp mod">
        <pc:chgData name="Sergey Chekmarev" userId="ecf4f7c8-8817-4c18-82c2-4feb0afcf7b6" providerId="ADAL" clId="{92B15653-DF23-454E-900A-CD55011FAA36}" dt="2021-02-07T18:04:11.945" v="6311" actId="2085"/>
        <pc:sldMkLst>
          <pc:docMk/>
          <pc:sldMk cId="3173845205" sldId="319"/>
        </pc:sldMkLst>
        <pc:spChg chg="mod">
          <ac:chgData name="Sergey Chekmarev" userId="ecf4f7c8-8817-4c18-82c2-4feb0afcf7b6" providerId="ADAL" clId="{92B15653-DF23-454E-900A-CD55011FAA36}" dt="2021-02-07T18:04:01.477" v="6310" actId="20577"/>
          <ac:spMkLst>
            <pc:docMk/>
            <pc:sldMk cId="3173845205" sldId="319"/>
            <ac:spMk id="2" creationId="{00000000-0000-0000-0000-000000000000}"/>
          </ac:spMkLst>
        </pc:spChg>
        <pc:spChg chg="add del mod">
          <ac:chgData name="Sergey Chekmarev" userId="ecf4f7c8-8817-4c18-82c2-4feb0afcf7b6" providerId="ADAL" clId="{92B15653-DF23-454E-900A-CD55011FAA36}" dt="2021-02-07T17:43:08.578" v="5994" actId="478"/>
          <ac:spMkLst>
            <pc:docMk/>
            <pc:sldMk cId="3173845205" sldId="319"/>
            <ac:spMk id="5" creationId="{DC267A9C-238A-4ABC-823A-EB28B0E409F0}"/>
          </ac:spMkLst>
        </pc:spChg>
        <pc:graphicFrameChg chg="mod">
          <ac:chgData name="Sergey Chekmarev" userId="ecf4f7c8-8817-4c18-82c2-4feb0afcf7b6" providerId="ADAL" clId="{92B15653-DF23-454E-900A-CD55011FAA36}" dt="2021-02-07T18:04:11.945" v="6311" actId="2085"/>
          <ac:graphicFrameMkLst>
            <pc:docMk/>
            <pc:sldMk cId="3173845205" sldId="319"/>
            <ac:graphicFrameMk id="14" creationId="{00000000-0000-0000-0000-000000000000}"/>
          </ac:graphicFrameMkLst>
        </pc:graphicFrameChg>
      </pc:sldChg>
      <pc:sldChg chg="modSp mod">
        <pc:chgData name="Sergey Chekmarev" userId="ecf4f7c8-8817-4c18-82c2-4feb0afcf7b6" providerId="ADAL" clId="{92B15653-DF23-454E-900A-CD55011FAA36}" dt="2021-02-05T14:33:28.308" v="1407" actId="20577"/>
        <pc:sldMkLst>
          <pc:docMk/>
          <pc:sldMk cId="4043271454" sldId="320"/>
        </pc:sldMkLst>
        <pc:spChg chg="mod">
          <ac:chgData name="Sergey Chekmarev" userId="ecf4f7c8-8817-4c18-82c2-4feb0afcf7b6" providerId="ADAL" clId="{92B15653-DF23-454E-900A-CD55011FAA36}" dt="2021-02-05T14:33:28.308" v="1407" actId="20577"/>
          <ac:spMkLst>
            <pc:docMk/>
            <pc:sldMk cId="4043271454" sldId="320"/>
            <ac:spMk id="2" creationId="{00000000-0000-0000-0000-000000000000}"/>
          </ac:spMkLst>
        </pc:spChg>
        <pc:graphicFrameChg chg="mod">
          <ac:chgData name="Sergey Chekmarev" userId="ecf4f7c8-8817-4c18-82c2-4feb0afcf7b6" providerId="ADAL" clId="{92B15653-DF23-454E-900A-CD55011FAA36}" dt="2021-02-05T14:31:46.971" v="1268"/>
          <ac:graphicFrameMkLst>
            <pc:docMk/>
            <pc:sldMk cId="4043271454" sldId="320"/>
            <ac:graphicFrameMk id="5" creationId="{00000000-0000-0000-0000-000000000000}"/>
          </ac:graphicFrameMkLst>
        </pc:graphicFrameChg>
        <pc:cxnChg chg="mod">
          <ac:chgData name="Sergey Chekmarev" userId="ecf4f7c8-8817-4c18-82c2-4feb0afcf7b6" providerId="ADAL" clId="{92B15653-DF23-454E-900A-CD55011FAA36}" dt="2021-02-05T14:31:43.646" v="1267" actId="1076"/>
          <ac:cxnSpMkLst>
            <pc:docMk/>
            <pc:sldMk cId="4043271454" sldId="320"/>
            <ac:cxnSpMk id="28" creationId="{00000000-0000-0000-0000-000000000000}"/>
          </ac:cxnSpMkLst>
        </pc:cxnChg>
      </pc:sldChg>
      <pc:sldChg chg="modSp mod">
        <pc:chgData name="Sergey Chekmarev" userId="ecf4f7c8-8817-4c18-82c2-4feb0afcf7b6" providerId="ADAL" clId="{92B15653-DF23-454E-900A-CD55011FAA36}" dt="2021-02-05T14:40:54.187" v="1824" actId="20577"/>
        <pc:sldMkLst>
          <pc:docMk/>
          <pc:sldMk cId="3100971494" sldId="321"/>
        </pc:sldMkLst>
        <pc:spChg chg="mod">
          <ac:chgData name="Sergey Chekmarev" userId="ecf4f7c8-8817-4c18-82c2-4feb0afcf7b6" providerId="ADAL" clId="{92B15653-DF23-454E-900A-CD55011FAA36}" dt="2021-02-05T14:40:54.187" v="1824" actId="20577"/>
          <ac:spMkLst>
            <pc:docMk/>
            <pc:sldMk cId="3100971494" sldId="321"/>
            <ac:spMk id="6" creationId="{00000000-0000-0000-0000-000000000000}"/>
          </ac:spMkLst>
        </pc:spChg>
      </pc:sldChg>
      <pc:sldChg chg="modSp mod">
        <pc:chgData name="Sergey Chekmarev" userId="ecf4f7c8-8817-4c18-82c2-4feb0afcf7b6" providerId="ADAL" clId="{92B15653-DF23-454E-900A-CD55011FAA36}" dt="2021-02-05T14:37:24.376" v="1572" actId="20577"/>
        <pc:sldMkLst>
          <pc:docMk/>
          <pc:sldMk cId="4104376079" sldId="322"/>
        </pc:sldMkLst>
        <pc:spChg chg="mod">
          <ac:chgData name="Sergey Chekmarev" userId="ecf4f7c8-8817-4c18-82c2-4feb0afcf7b6" providerId="ADAL" clId="{92B15653-DF23-454E-900A-CD55011FAA36}" dt="2021-02-05T14:37:24.376" v="1572" actId="20577"/>
          <ac:spMkLst>
            <pc:docMk/>
            <pc:sldMk cId="4104376079" sldId="322"/>
            <ac:spMk id="4" creationId="{00000000-0000-0000-0000-000000000000}"/>
          </ac:spMkLst>
        </pc:spChg>
        <pc:graphicFrameChg chg="mod">
          <ac:chgData name="Sergey Chekmarev" userId="ecf4f7c8-8817-4c18-82c2-4feb0afcf7b6" providerId="ADAL" clId="{92B15653-DF23-454E-900A-CD55011FAA36}" dt="2021-02-05T14:35:55.003" v="1422"/>
          <ac:graphicFrameMkLst>
            <pc:docMk/>
            <pc:sldMk cId="4104376079" sldId="322"/>
            <ac:graphicFrameMk id="15" creationId="{00000000-0000-0000-0000-000000000000}"/>
          </ac:graphicFrameMkLst>
        </pc:graphicFrameChg>
        <pc:graphicFrameChg chg="mod">
          <ac:chgData name="Sergey Chekmarev" userId="ecf4f7c8-8817-4c18-82c2-4feb0afcf7b6" providerId="ADAL" clId="{92B15653-DF23-454E-900A-CD55011FAA36}" dt="2021-02-05T14:34:26.631" v="1411" actId="14100"/>
          <ac:graphicFrameMkLst>
            <pc:docMk/>
            <pc:sldMk cId="4104376079" sldId="322"/>
            <ac:graphicFrameMk id="21" creationId="{00000000-0000-0000-0000-000000000000}"/>
          </ac:graphicFrameMkLst>
        </pc:graphicFrameChg>
        <pc:graphicFrameChg chg="mod">
          <ac:chgData name="Sergey Chekmarev" userId="ecf4f7c8-8817-4c18-82c2-4feb0afcf7b6" providerId="ADAL" clId="{92B15653-DF23-454E-900A-CD55011FAA36}" dt="2021-02-05T14:35:58.286" v="1423" actId="14100"/>
          <ac:graphicFrameMkLst>
            <pc:docMk/>
            <pc:sldMk cId="4104376079" sldId="322"/>
            <ac:graphicFrameMk id="22" creationId="{00000000-0000-0000-0000-000000000000}"/>
          </ac:graphicFrameMkLst>
        </pc:graphicFrameChg>
        <pc:graphicFrameChg chg="mod">
          <ac:chgData name="Sergey Chekmarev" userId="ecf4f7c8-8817-4c18-82c2-4feb0afcf7b6" providerId="ADAL" clId="{92B15653-DF23-454E-900A-CD55011FAA36}" dt="2021-02-05T14:35:44.522" v="1421"/>
          <ac:graphicFrameMkLst>
            <pc:docMk/>
            <pc:sldMk cId="4104376079" sldId="322"/>
            <ac:graphicFrameMk id="23" creationId="{00000000-0000-0000-0000-000000000000}"/>
          </ac:graphicFrameMkLst>
        </pc:graphicFrameChg>
      </pc:sldChg>
      <pc:sldChg chg="modSp mod">
        <pc:chgData name="Sergey Chekmarev" userId="ecf4f7c8-8817-4c18-82c2-4feb0afcf7b6" providerId="ADAL" clId="{92B15653-DF23-454E-900A-CD55011FAA36}" dt="2021-02-05T14:40:05.436" v="1725" actId="20577"/>
        <pc:sldMkLst>
          <pc:docMk/>
          <pc:sldMk cId="2759225162" sldId="323"/>
        </pc:sldMkLst>
        <pc:spChg chg="mod">
          <ac:chgData name="Sergey Chekmarev" userId="ecf4f7c8-8817-4c18-82c2-4feb0afcf7b6" providerId="ADAL" clId="{92B15653-DF23-454E-900A-CD55011FAA36}" dt="2021-02-05T14:40:05.436" v="1725" actId="20577"/>
          <ac:spMkLst>
            <pc:docMk/>
            <pc:sldMk cId="2759225162" sldId="323"/>
            <ac:spMk id="2" creationId="{00000000-0000-0000-0000-000000000000}"/>
          </ac:spMkLst>
        </pc:spChg>
      </pc:sldChg>
      <pc:sldChg chg="modSp mod">
        <pc:chgData name="Sergey Chekmarev" userId="ecf4f7c8-8817-4c18-82c2-4feb0afcf7b6" providerId="ADAL" clId="{92B15653-DF23-454E-900A-CD55011FAA36}" dt="2021-02-07T18:04:36.302" v="6318" actId="20577"/>
        <pc:sldMkLst>
          <pc:docMk/>
          <pc:sldMk cId="1748641018" sldId="324"/>
        </pc:sldMkLst>
        <pc:spChg chg="mod">
          <ac:chgData name="Sergey Chekmarev" userId="ecf4f7c8-8817-4c18-82c2-4feb0afcf7b6" providerId="ADAL" clId="{92B15653-DF23-454E-900A-CD55011FAA36}" dt="2021-02-05T14:41:15.457" v="1829" actId="6549"/>
          <ac:spMkLst>
            <pc:docMk/>
            <pc:sldMk cId="1748641018" sldId="324"/>
            <ac:spMk id="2" creationId="{00000000-0000-0000-0000-000000000000}"/>
          </ac:spMkLst>
        </pc:spChg>
        <pc:spChg chg="mod">
          <ac:chgData name="Sergey Chekmarev" userId="ecf4f7c8-8817-4c18-82c2-4feb0afcf7b6" providerId="ADAL" clId="{92B15653-DF23-454E-900A-CD55011FAA36}" dt="2021-02-07T18:04:36.302" v="6318" actId="20577"/>
          <ac:spMkLst>
            <pc:docMk/>
            <pc:sldMk cId="1748641018" sldId="324"/>
            <ac:spMk id="17" creationId="{00000000-0000-0000-0000-000000000000}"/>
          </ac:spMkLst>
        </pc:spChg>
      </pc:sldChg>
      <pc:sldChg chg="addSp delSp modSp mod">
        <pc:chgData name="Sergey Chekmarev" userId="ecf4f7c8-8817-4c18-82c2-4feb0afcf7b6" providerId="ADAL" clId="{92B15653-DF23-454E-900A-CD55011FAA36}" dt="2021-02-07T18:05:28.268" v="6344" actId="20577"/>
        <pc:sldMkLst>
          <pc:docMk/>
          <pc:sldMk cId="184335508" sldId="325"/>
        </pc:sldMkLst>
        <pc:spChg chg="mod">
          <ac:chgData name="Sergey Chekmarev" userId="ecf4f7c8-8817-4c18-82c2-4feb0afcf7b6" providerId="ADAL" clId="{92B15653-DF23-454E-900A-CD55011FAA36}" dt="2021-02-07T18:05:28.268" v="6344" actId="20577"/>
          <ac:spMkLst>
            <pc:docMk/>
            <pc:sldMk cId="184335508" sldId="325"/>
            <ac:spMk id="2" creationId="{00000000-0000-0000-0000-000000000000}"/>
          </ac:spMkLst>
        </pc:spChg>
        <pc:spChg chg="add del mod">
          <ac:chgData name="Sergey Chekmarev" userId="ecf4f7c8-8817-4c18-82c2-4feb0afcf7b6" providerId="ADAL" clId="{92B15653-DF23-454E-900A-CD55011FAA36}" dt="2021-02-07T17:45:44.110" v="6005" actId="478"/>
          <ac:spMkLst>
            <pc:docMk/>
            <pc:sldMk cId="184335508" sldId="325"/>
            <ac:spMk id="5" creationId="{8FD8894E-9938-4C4D-97EA-9FCE764222AE}"/>
          </ac:spMkLst>
        </pc:spChg>
        <pc:graphicFrameChg chg="mod">
          <ac:chgData name="Sergey Chekmarev" userId="ecf4f7c8-8817-4c18-82c2-4feb0afcf7b6" providerId="ADAL" clId="{92B15653-DF23-454E-900A-CD55011FAA36}" dt="2021-02-07T17:46:10.330" v="6007" actId="2085"/>
          <ac:graphicFrameMkLst>
            <pc:docMk/>
            <pc:sldMk cId="184335508" sldId="325"/>
            <ac:graphicFrameMk id="14" creationId="{00000000-0000-0000-0000-000000000000}"/>
          </ac:graphicFrameMkLst>
        </pc:graphicFrameChg>
      </pc:sldChg>
      <pc:sldChg chg="modSp mod">
        <pc:chgData name="Sergey Chekmarev" userId="ecf4f7c8-8817-4c18-82c2-4feb0afcf7b6" providerId="ADAL" clId="{92B15653-DF23-454E-900A-CD55011FAA36}" dt="2021-02-05T14:42:24.758" v="1837" actId="6549"/>
        <pc:sldMkLst>
          <pc:docMk/>
          <pc:sldMk cId="3568275886" sldId="326"/>
        </pc:sldMkLst>
        <pc:spChg chg="mod">
          <ac:chgData name="Sergey Chekmarev" userId="ecf4f7c8-8817-4c18-82c2-4feb0afcf7b6" providerId="ADAL" clId="{92B15653-DF23-454E-900A-CD55011FAA36}" dt="2021-02-05T14:42:24.758" v="1837" actId="6549"/>
          <ac:spMkLst>
            <pc:docMk/>
            <pc:sldMk cId="3568275886" sldId="326"/>
            <ac:spMk id="2" creationId="{00000000-0000-0000-0000-000000000000}"/>
          </ac:spMkLst>
        </pc:spChg>
        <pc:graphicFrameChg chg="mod">
          <ac:chgData name="Sergey Chekmarev" userId="ecf4f7c8-8817-4c18-82c2-4feb0afcf7b6" providerId="ADAL" clId="{92B15653-DF23-454E-900A-CD55011FAA36}" dt="2021-02-05T14:41:57.097" v="1834"/>
          <ac:graphicFrameMkLst>
            <pc:docMk/>
            <pc:sldMk cId="3568275886" sldId="326"/>
            <ac:graphicFrameMk id="5" creationId="{00000000-0000-0000-0000-000000000000}"/>
          </ac:graphicFrameMkLst>
        </pc:graphicFrameChg>
        <pc:cxnChg chg="mod">
          <ac:chgData name="Sergey Chekmarev" userId="ecf4f7c8-8817-4c18-82c2-4feb0afcf7b6" providerId="ADAL" clId="{92B15653-DF23-454E-900A-CD55011FAA36}" dt="2021-02-05T14:41:54.071" v="1833" actId="1076"/>
          <ac:cxnSpMkLst>
            <pc:docMk/>
            <pc:sldMk cId="3568275886" sldId="326"/>
            <ac:cxnSpMk id="28" creationId="{00000000-0000-0000-0000-000000000000}"/>
          </ac:cxnSpMkLst>
        </pc:cxnChg>
      </pc:sldChg>
      <pc:sldChg chg="modSp mod">
        <pc:chgData name="Sergey Chekmarev" userId="ecf4f7c8-8817-4c18-82c2-4feb0afcf7b6" providerId="ADAL" clId="{92B15653-DF23-454E-900A-CD55011FAA36}" dt="2021-02-05T14:42:51.321" v="1840" actId="6549"/>
        <pc:sldMkLst>
          <pc:docMk/>
          <pc:sldMk cId="3673727299" sldId="327"/>
        </pc:sldMkLst>
        <pc:spChg chg="mod">
          <ac:chgData name="Sergey Chekmarev" userId="ecf4f7c8-8817-4c18-82c2-4feb0afcf7b6" providerId="ADAL" clId="{92B15653-DF23-454E-900A-CD55011FAA36}" dt="2021-02-05T14:42:51.321" v="1840" actId="6549"/>
          <ac:spMkLst>
            <pc:docMk/>
            <pc:sldMk cId="3673727299" sldId="327"/>
            <ac:spMk id="2" creationId="{00000000-0000-0000-0000-000000000000}"/>
          </ac:spMkLst>
        </pc:spChg>
        <pc:graphicFrameChg chg="mod">
          <ac:chgData name="Sergey Chekmarev" userId="ecf4f7c8-8817-4c18-82c2-4feb0afcf7b6" providerId="ADAL" clId="{92B15653-DF23-454E-900A-CD55011FAA36}" dt="2021-02-05T14:42:42.880" v="1838"/>
          <ac:graphicFrameMkLst>
            <pc:docMk/>
            <pc:sldMk cId="3673727299" sldId="327"/>
            <ac:graphicFrameMk id="6" creationId="{00000000-0000-0000-0000-000000000000}"/>
          </ac:graphicFrameMkLst>
        </pc:graphicFrameChg>
      </pc:sldChg>
      <pc:sldChg chg="modSp mod">
        <pc:chgData name="Sergey Chekmarev" userId="ecf4f7c8-8817-4c18-82c2-4feb0afcf7b6" providerId="ADAL" clId="{92B15653-DF23-454E-900A-CD55011FAA36}" dt="2021-02-05T16:00:33.524" v="2388" actId="20577"/>
        <pc:sldMkLst>
          <pc:docMk/>
          <pc:sldMk cId="934142463" sldId="328"/>
        </pc:sldMkLst>
        <pc:spChg chg="mod">
          <ac:chgData name="Sergey Chekmarev" userId="ecf4f7c8-8817-4c18-82c2-4feb0afcf7b6" providerId="ADAL" clId="{92B15653-DF23-454E-900A-CD55011FAA36}" dt="2021-02-05T16:00:33.524" v="2388" actId="20577"/>
          <ac:spMkLst>
            <pc:docMk/>
            <pc:sldMk cId="934142463" sldId="328"/>
            <ac:spMk id="6" creationId="{00000000-0000-0000-0000-000000000000}"/>
          </ac:spMkLst>
        </pc:spChg>
      </pc:sldChg>
      <pc:sldChg chg="modSp mod">
        <pc:chgData name="Sergey Chekmarev" userId="ecf4f7c8-8817-4c18-82c2-4feb0afcf7b6" providerId="ADAL" clId="{92B15653-DF23-454E-900A-CD55011FAA36}" dt="2021-02-05T14:43:55.966" v="1852" actId="20577"/>
        <pc:sldMkLst>
          <pc:docMk/>
          <pc:sldMk cId="3096947351" sldId="329"/>
        </pc:sldMkLst>
        <pc:spChg chg="mod">
          <ac:chgData name="Sergey Chekmarev" userId="ecf4f7c8-8817-4c18-82c2-4feb0afcf7b6" providerId="ADAL" clId="{92B15653-DF23-454E-900A-CD55011FAA36}" dt="2021-02-05T14:43:55.966" v="1852" actId="20577"/>
          <ac:spMkLst>
            <pc:docMk/>
            <pc:sldMk cId="3096947351" sldId="329"/>
            <ac:spMk id="4" creationId="{00000000-0000-0000-0000-000000000000}"/>
          </ac:spMkLst>
        </pc:spChg>
        <pc:graphicFrameChg chg="mod">
          <ac:chgData name="Sergey Chekmarev" userId="ecf4f7c8-8817-4c18-82c2-4feb0afcf7b6" providerId="ADAL" clId="{92B15653-DF23-454E-900A-CD55011FAA36}" dt="2021-02-05T14:43:33.227" v="1849" actId="1076"/>
          <ac:graphicFrameMkLst>
            <pc:docMk/>
            <pc:sldMk cId="3096947351" sldId="329"/>
            <ac:graphicFrameMk id="12" creationId="{00000000-0000-0000-0000-000000000000}"/>
          </ac:graphicFrameMkLst>
        </pc:graphicFrameChg>
        <pc:graphicFrameChg chg="mod">
          <ac:chgData name="Sergey Chekmarev" userId="ecf4f7c8-8817-4c18-82c2-4feb0afcf7b6" providerId="ADAL" clId="{92B15653-DF23-454E-900A-CD55011FAA36}" dt="2021-02-05T14:43:28.681" v="1847" actId="14100"/>
          <ac:graphicFrameMkLst>
            <pc:docMk/>
            <pc:sldMk cId="3096947351" sldId="329"/>
            <ac:graphicFrameMk id="13" creationId="{00000000-0000-0000-0000-000000000000}"/>
          </ac:graphicFrameMkLst>
        </pc:graphicFrameChg>
        <pc:graphicFrameChg chg="mod">
          <ac:chgData name="Sergey Chekmarev" userId="ecf4f7c8-8817-4c18-82c2-4feb0afcf7b6" providerId="ADAL" clId="{92B15653-DF23-454E-900A-CD55011FAA36}" dt="2021-02-05T14:43:20.381" v="1844"/>
          <ac:graphicFrameMkLst>
            <pc:docMk/>
            <pc:sldMk cId="3096947351" sldId="329"/>
            <ac:graphicFrameMk id="14" creationId="{00000000-0000-0000-0000-000000000000}"/>
          </ac:graphicFrameMkLst>
        </pc:graphicFrameChg>
        <pc:graphicFrameChg chg="mod">
          <ac:chgData name="Sergey Chekmarev" userId="ecf4f7c8-8817-4c18-82c2-4feb0afcf7b6" providerId="ADAL" clId="{92B15653-DF23-454E-900A-CD55011FAA36}" dt="2021-02-05T14:43:14.979" v="1843"/>
          <ac:graphicFrameMkLst>
            <pc:docMk/>
            <pc:sldMk cId="3096947351" sldId="329"/>
            <ac:graphicFrameMk id="16" creationId="{00000000-0000-0000-0000-000000000000}"/>
          </ac:graphicFrameMkLst>
        </pc:graphicFrameChg>
      </pc:sldChg>
      <pc:sldChg chg="modSp mod">
        <pc:chgData name="Sergey Chekmarev" userId="ecf4f7c8-8817-4c18-82c2-4feb0afcf7b6" providerId="ADAL" clId="{92B15653-DF23-454E-900A-CD55011FAA36}" dt="2021-02-05T15:55:53.077" v="2002" actId="1076"/>
        <pc:sldMkLst>
          <pc:docMk/>
          <pc:sldMk cId="3996761955" sldId="330"/>
        </pc:sldMkLst>
        <pc:spChg chg="mod">
          <ac:chgData name="Sergey Chekmarev" userId="ecf4f7c8-8817-4c18-82c2-4feb0afcf7b6" providerId="ADAL" clId="{92B15653-DF23-454E-900A-CD55011FAA36}" dt="2021-02-05T15:55:53.077" v="2002" actId="1076"/>
          <ac:spMkLst>
            <pc:docMk/>
            <pc:sldMk cId="3996761955" sldId="330"/>
            <ac:spMk id="2" creationId="{00000000-0000-0000-0000-000000000000}"/>
          </ac:spMkLst>
        </pc:spChg>
      </pc:sldChg>
      <pc:sldChg chg="modSp mod">
        <pc:chgData name="Sergey Chekmarev" userId="ecf4f7c8-8817-4c18-82c2-4feb0afcf7b6" providerId="ADAL" clId="{92B15653-DF23-454E-900A-CD55011FAA36}" dt="2021-02-07T17:54:42.294" v="6048" actId="20577"/>
        <pc:sldMkLst>
          <pc:docMk/>
          <pc:sldMk cId="663521893" sldId="331"/>
        </pc:sldMkLst>
        <pc:spChg chg="mod">
          <ac:chgData name="Sergey Chekmarev" userId="ecf4f7c8-8817-4c18-82c2-4feb0afcf7b6" providerId="ADAL" clId="{92B15653-DF23-454E-900A-CD55011FAA36}" dt="2021-02-05T15:56:39.531" v="2015" actId="20577"/>
          <ac:spMkLst>
            <pc:docMk/>
            <pc:sldMk cId="663521893" sldId="331"/>
            <ac:spMk id="2" creationId="{00000000-0000-0000-0000-000000000000}"/>
          </ac:spMkLst>
        </pc:spChg>
        <pc:spChg chg="mod">
          <ac:chgData name="Sergey Chekmarev" userId="ecf4f7c8-8817-4c18-82c2-4feb0afcf7b6" providerId="ADAL" clId="{92B15653-DF23-454E-900A-CD55011FAA36}" dt="2021-02-07T17:54:42.294" v="6048" actId="20577"/>
          <ac:spMkLst>
            <pc:docMk/>
            <pc:sldMk cId="663521893" sldId="331"/>
            <ac:spMk id="17" creationId="{00000000-0000-0000-0000-000000000000}"/>
          </ac:spMkLst>
        </pc:spChg>
      </pc:sldChg>
      <pc:sldChg chg="addSp delSp modSp mod">
        <pc:chgData name="Sergey Chekmarev" userId="ecf4f7c8-8817-4c18-82c2-4feb0afcf7b6" providerId="ADAL" clId="{92B15653-DF23-454E-900A-CD55011FAA36}" dt="2021-02-07T17:48:08.222" v="6017" actId="208"/>
        <pc:sldMkLst>
          <pc:docMk/>
          <pc:sldMk cId="4261090456" sldId="332"/>
        </pc:sldMkLst>
        <pc:spChg chg="add del mod">
          <ac:chgData name="Sergey Chekmarev" userId="ecf4f7c8-8817-4c18-82c2-4feb0afcf7b6" providerId="ADAL" clId="{92B15653-DF23-454E-900A-CD55011FAA36}" dt="2021-02-07T17:46:22.546" v="6008" actId="478"/>
          <ac:spMkLst>
            <pc:docMk/>
            <pc:sldMk cId="4261090456" sldId="332"/>
            <ac:spMk id="5" creationId="{9DDAE786-B38C-4EFB-BB60-8845954F9451}"/>
          </ac:spMkLst>
        </pc:spChg>
        <pc:graphicFrameChg chg="mod">
          <ac:chgData name="Sergey Chekmarev" userId="ecf4f7c8-8817-4c18-82c2-4feb0afcf7b6" providerId="ADAL" clId="{92B15653-DF23-454E-900A-CD55011FAA36}" dt="2021-02-07T17:48:08.222" v="6017" actId="208"/>
          <ac:graphicFrameMkLst>
            <pc:docMk/>
            <pc:sldMk cId="4261090456" sldId="332"/>
            <ac:graphicFrameMk id="13" creationId="{00000000-0000-0000-0000-000000000000}"/>
          </ac:graphicFrameMkLst>
        </pc:graphicFrameChg>
      </pc:sldChg>
      <pc:sldChg chg="modSp mod">
        <pc:chgData name="Sergey Chekmarev" userId="ecf4f7c8-8817-4c18-82c2-4feb0afcf7b6" providerId="ADAL" clId="{92B15653-DF23-454E-900A-CD55011FAA36}" dt="2021-02-05T15:57:34.532" v="2040" actId="20577"/>
        <pc:sldMkLst>
          <pc:docMk/>
          <pc:sldMk cId="2120148067" sldId="333"/>
        </pc:sldMkLst>
        <pc:spChg chg="mod">
          <ac:chgData name="Sergey Chekmarev" userId="ecf4f7c8-8817-4c18-82c2-4feb0afcf7b6" providerId="ADAL" clId="{92B15653-DF23-454E-900A-CD55011FAA36}" dt="2021-02-05T15:57:34.532" v="2040" actId="20577"/>
          <ac:spMkLst>
            <pc:docMk/>
            <pc:sldMk cId="2120148067" sldId="333"/>
            <ac:spMk id="2" creationId="{00000000-0000-0000-0000-000000000000}"/>
          </ac:spMkLst>
        </pc:spChg>
        <pc:cxnChg chg="mod">
          <ac:chgData name="Sergey Chekmarev" userId="ecf4f7c8-8817-4c18-82c2-4feb0afcf7b6" providerId="ADAL" clId="{92B15653-DF23-454E-900A-CD55011FAA36}" dt="2021-02-05T15:57:01.526" v="2018" actId="1076"/>
          <ac:cxnSpMkLst>
            <pc:docMk/>
            <pc:sldMk cId="2120148067" sldId="333"/>
            <ac:cxnSpMk id="28" creationId="{00000000-0000-0000-0000-000000000000}"/>
          </ac:cxnSpMkLst>
        </pc:cxnChg>
      </pc:sldChg>
      <pc:sldChg chg="modSp mod">
        <pc:chgData name="Sergey Chekmarev" userId="ecf4f7c8-8817-4c18-82c2-4feb0afcf7b6" providerId="ADAL" clId="{92B15653-DF23-454E-900A-CD55011FAA36}" dt="2021-02-07T17:48:22.774" v="6019"/>
        <pc:sldMkLst>
          <pc:docMk/>
          <pc:sldMk cId="1410982234" sldId="334"/>
        </pc:sldMkLst>
        <pc:spChg chg="mod">
          <ac:chgData name="Sergey Chekmarev" userId="ecf4f7c8-8817-4c18-82c2-4feb0afcf7b6" providerId="ADAL" clId="{92B15653-DF23-454E-900A-CD55011FAA36}" dt="2021-02-05T15:58:56.607" v="2204" actId="20577"/>
          <ac:spMkLst>
            <pc:docMk/>
            <pc:sldMk cId="1410982234" sldId="334"/>
            <ac:spMk id="2" creationId="{00000000-0000-0000-0000-000000000000}"/>
          </ac:spMkLst>
        </pc:spChg>
        <pc:graphicFrameChg chg="mod">
          <ac:chgData name="Sergey Chekmarev" userId="ecf4f7c8-8817-4c18-82c2-4feb0afcf7b6" providerId="ADAL" clId="{92B15653-DF23-454E-900A-CD55011FAA36}" dt="2021-02-07T17:48:22.774" v="6019"/>
          <ac:graphicFrameMkLst>
            <pc:docMk/>
            <pc:sldMk cId="1410982234" sldId="334"/>
            <ac:graphicFrameMk id="5" creationId="{00000000-0000-0000-0000-000000000000}"/>
          </ac:graphicFrameMkLst>
        </pc:graphicFrameChg>
        <pc:cxnChg chg="mod">
          <ac:chgData name="Sergey Chekmarev" userId="ecf4f7c8-8817-4c18-82c2-4feb0afcf7b6" providerId="ADAL" clId="{92B15653-DF23-454E-900A-CD55011FAA36}" dt="2021-02-07T17:48:20.497" v="6018" actId="1076"/>
          <ac:cxnSpMkLst>
            <pc:docMk/>
            <pc:sldMk cId="1410982234" sldId="334"/>
            <ac:cxnSpMk id="28" creationId="{00000000-0000-0000-0000-000000000000}"/>
          </ac:cxnSpMkLst>
        </pc:cxnChg>
      </pc:sldChg>
      <pc:sldChg chg="delSp modSp mod">
        <pc:chgData name="Sergey Chekmarev" userId="ecf4f7c8-8817-4c18-82c2-4feb0afcf7b6" providerId="ADAL" clId="{92B15653-DF23-454E-900A-CD55011FAA36}" dt="2021-02-07T18:06:32.229" v="6345" actId="478"/>
        <pc:sldMkLst>
          <pc:docMk/>
          <pc:sldMk cId="4083319061" sldId="335"/>
        </pc:sldMkLst>
        <pc:spChg chg="mod">
          <ac:chgData name="Sergey Chekmarev" userId="ecf4f7c8-8817-4c18-82c2-4feb0afcf7b6" providerId="ADAL" clId="{92B15653-DF23-454E-900A-CD55011FAA36}" dt="2021-02-05T16:49:57.103" v="3150" actId="20577"/>
          <ac:spMkLst>
            <pc:docMk/>
            <pc:sldMk cId="4083319061" sldId="335"/>
            <ac:spMk id="6" creationId="{00000000-0000-0000-0000-000000000000}"/>
          </ac:spMkLst>
        </pc:spChg>
        <pc:spChg chg="del">
          <ac:chgData name="Sergey Chekmarev" userId="ecf4f7c8-8817-4c18-82c2-4feb0afcf7b6" providerId="ADAL" clId="{92B15653-DF23-454E-900A-CD55011FAA36}" dt="2021-02-07T18:06:32.229" v="6345" actId="478"/>
          <ac:spMkLst>
            <pc:docMk/>
            <pc:sldMk cId="4083319061" sldId="335"/>
            <ac:spMk id="8" creationId="{00000000-0000-0000-0000-000000000000}"/>
          </ac:spMkLst>
        </pc:spChg>
      </pc:sldChg>
      <pc:sldChg chg="addSp delSp modSp mod">
        <pc:chgData name="Sergey Chekmarev" userId="ecf4f7c8-8817-4c18-82c2-4feb0afcf7b6" providerId="ADAL" clId="{92B15653-DF23-454E-900A-CD55011FAA36}" dt="2021-02-05T16:49:30.822" v="3144"/>
        <pc:sldMkLst>
          <pc:docMk/>
          <pc:sldMk cId="2497189096" sldId="336"/>
        </pc:sldMkLst>
        <pc:spChg chg="add del mod">
          <ac:chgData name="Sergey Chekmarev" userId="ecf4f7c8-8817-4c18-82c2-4feb0afcf7b6" providerId="ADAL" clId="{92B15653-DF23-454E-900A-CD55011FAA36}" dt="2021-02-05T16:47:47.470" v="3112" actId="478"/>
          <ac:spMkLst>
            <pc:docMk/>
            <pc:sldMk cId="2497189096" sldId="336"/>
            <ac:spMk id="3" creationId="{8016F292-FCC1-4CFE-89F6-4B13AF2B56AA}"/>
          </ac:spMkLst>
        </pc:spChg>
        <pc:spChg chg="mod">
          <ac:chgData name="Sergey Chekmarev" userId="ecf4f7c8-8817-4c18-82c2-4feb0afcf7b6" providerId="ADAL" clId="{92B15653-DF23-454E-900A-CD55011FAA36}" dt="2021-02-05T16:04:29.309" v="2501" actId="20577"/>
          <ac:spMkLst>
            <pc:docMk/>
            <pc:sldMk cId="2497189096" sldId="336"/>
            <ac:spMk id="5" creationId="{00000000-0000-0000-0000-000000000000}"/>
          </ac:spMkLst>
        </pc:spChg>
        <pc:graphicFrameChg chg="add del mod">
          <ac:chgData name="Sergey Chekmarev" userId="ecf4f7c8-8817-4c18-82c2-4feb0afcf7b6" providerId="ADAL" clId="{92B15653-DF23-454E-900A-CD55011FAA36}" dt="2021-02-05T16:47:49.245" v="3113" actId="478"/>
          <ac:graphicFrameMkLst>
            <pc:docMk/>
            <pc:sldMk cId="2497189096" sldId="336"/>
            <ac:graphicFrameMk id="19" creationId="{16B438DD-1030-4A5D-B7D9-755FA0002F6B}"/>
          </ac:graphicFrameMkLst>
        </pc:graphicFrameChg>
        <pc:graphicFrameChg chg="del">
          <ac:chgData name="Sergey Chekmarev" userId="ecf4f7c8-8817-4c18-82c2-4feb0afcf7b6" providerId="ADAL" clId="{92B15653-DF23-454E-900A-CD55011FAA36}" dt="2021-02-05T16:01:03.641" v="2390" actId="478"/>
          <ac:graphicFrameMkLst>
            <pc:docMk/>
            <pc:sldMk cId="2497189096" sldId="336"/>
            <ac:graphicFrameMk id="24" creationId="{00000000-0000-0000-0000-000000000000}"/>
          </ac:graphicFrameMkLst>
        </pc:graphicFrameChg>
        <pc:graphicFrameChg chg="del mod">
          <ac:chgData name="Sergey Chekmarev" userId="ecf4f7c8-8817-4c18-82c2-4feb0afcf7b6" providerId="ADAL" clId="{92B15653-DF23-454E-900A-CD55011FAA36}" dt="2021-02-05T16:47:52.893" v="3116" actId="478"/>
          <ac:graphicFrameMkLst>
            <pc:docMk/>
            <pc:sldMk cId="2497189096" sldId="336"/>
            <ac:graphicFrameMk id="26" creationId="{00000000-0000-0000-0000-000000000000}"/>
          </ac:graphicFrameMkLst>
        </pc:graphicFrameChg>
        <pc:graphicFrameChg chg="del">
          <ac:chgData name="Sergey Chekmarev" userId="ecf4f7c8-8817-4c18-82c2-4feb0afcf7b6" providerId="ADAL" clId="{92B15653-DF23-454E-900A-CD55011FAA36}" dt="2021-02-05T16:47:51.646" v="3115" actId="478"/>
          <ac:graphicFrameMkLst>
            <pc:docMk/>
            <pc:sldMk cId="2497189096" sldId="336"/>
            <ac:graphicFrameMk id="27" creationId="{00000000-0000-0000-0000-000000000000}"/>
          </ac:graphicFrameMkLst>
        </pc:graphicFrameChg>
        <pc:graphicFrameChg chg="del">
          <ac:chgData name="Sergey Chekmarev" userId="ecf4f7c8-8817-4c18-82c2-4feb0afcf7b6" providerId="ADAL" clId="{92B15653-DF23-454E-900A-CD55011FAA36}" dt="2021-02-05T16:01:02.070" v="2389" actId="478"/>
          <ac:graphicFrameMkLst>
            <pc:docMk/>
            <pc:sldMk cId="2497189096" sldId="336"/>
            <ac:graphicFrameMk id="28" creationId="{00000000-0000-0000-0000-000000000000}"/>
          </ac:graphicFrameMkLst>
        </pc:graphicFrameChg>
        <pc:graphicFrameChg chg="add del mod">
          <ac:chgData name="Sergey Chekmarev" userId="ecf4f7c8-8817-4c18-82c2-4feb0afcf7b6" providerId="ADAL" clId="{92B15653-DF23-454E-900A-CD55011FAA36}" dt="2021-02-05T16:47:50.850" v="3114" actId="478"/>
          <ac:graphicFrameMkLst>
            <pc:docMk/>
            <pc:sldMk cId="2497189096" sldId="336"/>
            <ac:graphicFrameMk id="29" creationId="{3EA72503-A983-46CA-9F95-50A3B382AE4C}"/>
          </ac:graphicFrameMkLst>
        </pc:graphicFrameChg>
        <pc:graphicFrameChg chg="add mod">
          <ac:chgData name="Sergey Chekmarev" userId="ecf4f7c8-8817-4c18-82c2-4feb0afcf7b6" providerId="ADAL" clId="{92B15653-DF23-454E-900A-CD55011FAA36}" dt="2021-02-05T16:48:54.463" v="3133"/>
          <ac:graphicFrameMkLst>
            <pc:docMk/>
            <pc:sldMk cId="2497189096" sldId="336"/>
            <ac:graphicFrameMk id="30" creationId="{CD010ECD-B802-4A14-9872-EEAFA833FEB4}"/>
          </ac:graphicFrameMkLst>
        </pc:graphicFrameChg>
        <pc:graphicFrameChg chg="add mod">
          <ac:chgData name="Sergey Chekmarev" userId="ecf4f7c8-8817-4c18-82c2-4feb0afcf7b6" providerId="ADAL" clId="{92B15653-DF23-454E-900A-CD55011FAA36}" dt="2021-02-05T16:48:31.162" v="3127" actId="1076"/>
          <ac:graphicFrameMkLst>
            <pc:docMk/>
            <pc:sldMk cId="2497189096" sldId="336"/>
            <ac:graphicFrameMk id="31" creationId="{633EF663-FD41-42BE-91B9-C6A6CDC51D6B}"/>
          </ac:graphicFrameMkLst>
        </pc:graphicFrameChg>
        <pc:graphicFrameChg chg="add mod">
          <ac:chgData name="Sergey Chekmarev" userId="ecf4f7c8-8817-4c18-82c2-4feb0afcf7b6" providerId="ADAL" clId="{92B15653-DF23-454E-900A-CD55011FAA36}" dt="2021-02-05T16:48:28.778" v="3126" actId="1076"/>
          <ac:graphicFrameMkLst>
            <pc:docMk/>
            <pc:sldMk cId="2497189096" sldId="336"/>
            <ac:graphicFrameMk id="32" creationId="{7BB9A851-EA13-481F-B2EE-F5911C8E107F}"/>
          </ac:graphicFrameMkLst>
        </pc:graphicFrameChg>
        <pc:graphicFrameChg chg="add mod">
          <ac:chgData name="Sergey Chekmarev" userId="ecf4f7c8-8817-4c18-82c2-4feb0afcf7b6" providerId="ADAL" clId="{92B15653-DF23-454E-900A-CD55011FAA36}" dt="2021-02-05T16:49:30.822" v="3144"/>
          <ac:graphicFrameMkLst>
            <pc:docMk/>
            <pc:sldMk cId="2497189096" sldId="336"/>
            <ac:graphicFrameMk id="33" creationId="{9236ED03-437C-4FA6-A931-B2747E1F78F3}"/>
          </ac:graphicFrameMkLst>
        </pc:graphicFrameChg>
      </pc:sldChg>
      <pc:sldChg chg="modSp mod">
        <pc:chgData name="Sergey Chekmarev" userId="ecf4f7c8-8817-4c18-82c2-4feb0afcf7b6" providerId="ADAL" clId="{92B15653-DF23-454E-900A-CD55011FAA36}" dt="2021-02-05T16:05:28.825" v="2570" actId="20577"/>
        <pc:sldMkLst>
          <pc:docMk/>
          <pc:sldMk cId="3723211209" sldId="337"/>
        </pc:sldMkLst>
        <pc:spChg chg="mod">
          <ac:chgData name="Sergey Chekmarev" userId="ecf4f7c8-8817-4c18-82c2-4feb0afcf7b6" providerId="ADAL" clId="{92B15653-DF23-454E-900A-CD55011FAA36}" dt="2021-02-05T16:05:28.825" v="2570" actId="20577"/>
          <ac:spMkLst>
            <pc:docMk/>
            <pc:sldMk cId="3723211209" sldId="337"/>
            <ac:spMk id="2" creationId="{00000000-0000-0000-0000-000000000000}"/>
          </ac:spMkLst>
        </pc:spChg>
      </pc:sldChg>
      <pc:sldChg chg="addSp delSp modSp mod">
        <pc:chgData name="Sergey Chekmarev" userId="ecf4f7c8-8817-4c18-82c2-4feb0afcf7b6" providerId="ADAL" clId="{92B15653-DF23-454E-900A-CD55011FAA36}" dt="2021-02-07T17:54:31.310" v="6041" actId="20577"/>
        <pc:sldMkLst>
          <pc:docMk/>
          <pc:sldMk cId="512485207" sldId="338"/>
        </pc:sldMkLst>
        <pc:spChg chg="mod">
          <ac:chgData name="Sergey Chekmarev" userId="ecf4f7c8-8817-4c18-82c2-4feb0afcf7b6" providerId="ADAL" clId="{92B15653-DF23-454E-900A-CD55011FAA36}" dt="2021-02-05T16:08:52.855" v="2593" actId="20577"/>
          <ac:spMkLst>
            <pc:docMk/>
            <pc:sldMk cId="512485207" sldId="338"/>
            <ac:spMk id="2" creationId="{00000000-0000-0000-0000-000000000000}"/>
          </ac:spMkLst>
        </pc:spChg>
        <pc:spChg chg="add del mod">
          <ac:chgData name="Sergey Chekmarev" userId="ecf4f7c8-8817-4c18-82c2-4feb0afcf7b6" providerId="ADAL" clId="{92B15653-DF23-454E-900A-CD55011FAA36}" dt="2021-02-07T17:53:00.912" v="6034" actId="478"/>
          <ac:spMkLst>
            <pc:docMk/>
            <pc:sldMk cId="512485207" sldId="338"/>
            <ac:spMk id="4" creationId="{1E7DEE38-0428-4504-A60D-61B218B491DB}"/>
          </ac:spMkLst>
        </pc:spChg>
        <pc:spChg chg="mod">
          <ac:chgData name="Sergey Chekmarev" userId="ecf4f7c8-8817-4c18-82c2-4feb0afcf7b6" providerId="ADAL" clId="{92B15653-DF23-454E-900A-CD55011FAA36}" dt="2021-02-07T17:54:31.310" v="6041" actId="20577"/>
          <ac:spMkLst>
            <pc:docMk/>
            <pc:sldMk cId="512485207" sldId="338"/>
            <ac:spMk id="17" creationId="{00000000-0000-0000-0000-000000000000}"/>
          </ac:spMkLst>
        </pc:spChg>
      </pc:sldChg>
      <pc:sldChg chg="addSp delSp modSp mod">
        <pc:chgData name="Sergey Chekmarev" userId="ecf4f7c8-8817-4c18-82c2-4feb0afcf7b6" providerId="ADAL" clId="{92B15653-DF23-454E-900A-CD55011FAA36}" dt="2021-02-07T18:07:03.117" v="6371" actId="20577"/>
        <pc:sldMkLst>
          <pc:docMk/>
          <pc:sldMk cId="3449822240" sldId="339"/>
        </pc:sldMkLst>
        <pc:spChg chg="mod">
          <ac:chgData name="Sergey Chekmarev" userId="ecf4f7c8-8817-4c18-82c2-4feb0afcf7b6" providerId="ADAL" clId="{92B15653-DF23-454E-900A-CD55011FAA36}" dt="2021-02-07T18:07:03.117" v="6371" actId="20577"/>
          <ac:spMkLst>
            <pc:docMk/>
            <pc:sldMk cId="3449822240" sldId="339"/>
            <ac:spMk id="2" creationId="{00000000-0000-0000-0000-000000000000}"/>
          </ac:spMkLst>
        </pc:spChg>
        <pc:spChg chg="add del mod">
          <ac:chgData name="Sergey Chekmarev" userId="ecf4f7c8-8817-4c18-82c2-4feb0afcf7b6" providerId="ADAL" clId="{92B15653-DF23-454E-900A-CD55011FAA36}" dt="2021-02-07T17:49:30.482" v="6025" actId="478"/>
          <ac:spMkLst>
            <pc:docMk/>
            <pc:sldMk cId="3449822240" sldId="339"/>
            <ac:spMk id="5" creationId="{623E4DF9-4EAE-43BE-8861-944A56A190FB}"/>
          </ac:spMkLst>
        </pc:spChg>
        <pc:graphicFrameChg chg="mod">
          <ac:chgData name="Sergey Chekmarev" userId="ecf4f7c8-8817-4c18-82c2-4feb0afcf7b6" providerId="ADAL" clId="{92B15653-DF23-454E-900A-CD55011FAA36}" dt="2021-02-07T17:50:56.148" v="6029" actId="207"/>
          <ac:graphicFrameMkLst>
            <pc:docMk/>
            <pc:sldMk cId="3449822240" sldId="339"/>
            <ac:graphicFrameMk id="12" creationId="{00000000-0000-0000-0000-000000000000}"/>
          </ac:graphicFrameMkLst>
        </pc:graphicFrameChg>
      </pc:sldChg>
      <pc:sldChg chg="modSp mod">
        <pc:chgData name="Sergey Chekmarev" userId="ecf4f7c8-8817-4c18-82c2-4feb0afcf7b6" providerId="ADAL" clId="{92B15653-DF23-454E-900A-CD55011FAA36}" dt="2021-02-05T16:10:54.422" v="2640" actId="20577"/>
        <pc:sldMkLst>
          <pc:docMk/>
          <pc:sldMk cId="103776328" sldId="340"/>
        </pc:sldMkLst>
        <pc:spChg chg="mod">
          <ac:chgData name="Sergey Chekmarev" userId="ecf4f7c8-8817-4c18-82c2-4feb0afcf7b6" providerId="ADAL" clId="{92B15653-DF23-454E-900A-CD55011FAA36}" dt="2021-02-05T16:10:54.422" v="2640" actId="20577"/>
          <ac:spMkLst>
            <pc:docMk/>
            <pc:sldMk cId="103776328" sldId="340"/>
            <ac:spMk id="2" creationId="{00000000-0000-0000-0000-000000000000}"/>
          </ac:spMkLst>
        </pc:spChg>
        <pc:cxnChg chg="mod">
          <ac:chgData name="Sergey Chekmarev" userId="ecf4f7c8-8817-4c18-82c2-4feb0afcf7b6" providerId="ADAL" clId="{92B15653-DF23-454E-900A-CD55011FAA36}" dt="2021-02-05T16:09:26.614" v="2598" actId="1076"/>
          <ac:cxnSpMkLst>
            <pc:docMk/>
            <pc:sldMk cId="103776328" sldId="340"/>
            <ac:cxnSpMk id="28" creationId="{00000000-0000-0000-0000-000000000000}"/>
          </ac:cxnSpMkLst>
        </pc:cxnChg>
      </pc:sldChg>
      <pc:sldChg chg="modSp mod">
        <pc:chgData name="Sergey Chekmarev" userId="ecf4f7c8-8817-4c18-82c2-4feb0afcf7b6" providerId="ADAL" clId="{92B15653-DF23-454E-900A-CD55011FAA36}" dt="2021-02-05T16:11:29.575" v="2650" actId="20577"/>
        <pc:sldMkLst>
          <pc:docMk/>
          <pc:sldMk cId="2650720627" sldId="341"/>
        </pc:sldMkLst>
        <pc:spChg chg="mod">
          <ac:chgData name="Sergey Chekmarev" userId="ecf4f7c8-8817-4c18-82c2-4feb0afcf7b6" providerId="ADAL" clId="{92B15653-DF23-454E-900A-CD55011FAA36}" dt="2021-02-05T16:11:29.575" v="2650" actId="20577"/>
          <ac:spMkLst>
            <pc:docMk/>
            <pc:sldMk cId="2650720627" sldId="341"/>
            <ac:spMk id="2" creationId="{00000000-0000-0000-0000-000000000000}"/>
          </ac:spMkLst>
        </pc:spChg>
        <pc:cxnChg chg="mod">
          <ac:chgData name="Sergey Chekmarev" userId="ecf4f7c8-8817-4c18-82c2-4feb0afcf7b6" providerId="ADAL" clId="{92B15653-DF23-454E-900A-CD55011FAA36}" dt="2021-02-05T16:11:02.559" v="2641" actId="1076"/>
          <ac:cxnSpMkLst>
            <pc:docMk/>
            <pc:sldMk cId="2650720627" sldId="341"/>
            <ac:cxnSpMk id="28" creationId="{00000000-0000-0000-0000-000000000000}"/>
          </ac:cxnSpMkLst>
        </pc:cxnChg>
      </pc:sldChg>
      <pc:sldChg chg="modSp mod">
        <pc:chgData name="Sergey Chekmarev" userId="ecf4f7c8-8817-4c18-82c2-4feb0afcf7b6" providerId="ADAL" clId="{92B15653-DF23-454E-900A-CD55011FAA36}" dt="2021-02-05T16:46:23.209" v="3107" actId="1076"/>
        <pc:sldMkLst>
          <pc:docMk/>
          <pc:sldMk cId="2306476209" sldId="342"/>
        </pc:sldMkLst>
        <pc:spChg chg="mod">
          <ac:chgData name="Sergey Chekmarev" userId="ecf4f7c8-8817-4c18-82c2-4feb0afcf7b6" providerId="ADAL" clId="{92B15653-DF23-454E-900A-CD55011FAA36}" dt="2021-02-05T16:46:23.209" v="3107" actId="1076"/>
          <ac:spMkLst>
            <pc:docMk/>
            <pc:sldMk cId="2306476209" sldId="342"/>
            <ac:spMk id="6" creationId="{00000000-0000-0000-0000-000000000000}"/>
          </ac:spMkLst>
        </pc:spChg>
        <pc:spChg chg="mod">
          <ac:chgData name="Sergey Chekmarev" userId="ecf4f7c8-8817-4c18-82c2-4feb0afcf7b6" providerId="ADAL" clId="{92B15653-DF23-454E-900A-CD55011FAA36}" dt="2021-02-05T16:46:20.929" v="3106" actId="1076"/>
          <ac:spMkLst>
            <pc:docMk/>
            <pc:sldMk cId="2306476209" sldId="342"/>
            <ac:spMk id="12" creationId="{00000000-0000-0000-0000-000000000000}"/>
          </ac:spMkLst>
        </pc:spChg>
      </pc:sldChg>
      <pc:sldChg chg="addSp delSp modSp mod">
        <pc:chgData name="Sergey Chekmarev" userId="ecf4f7c8-8817-4c18-82c2-4feb0afcf7b6" providerId="ADAL" clId="{92B15653-DF23-454E-900A-CD55011FAA36}" dt="2021-02-05T16:17:13.762" v="2858" actId="478"/>
        <pc:sldMkLst>
          <pc:docMk/>
          <pc:sldMk cId="3846948846" sldId="343"/>
        </pc:sldMkLst>
        <pc:spChg chg="del">
          <ac:chgData name="Sergey Chekmarev" userId="ecf4f7c8-8817-4c18-82c2-4feb0afcf7b6" providerId="ADAL" clId="{92B15653-DF23-454E-900A-CD55011FAA36}" dt="2021-02-05T16:17:06.279" v="2855" actId="478"/>
          <ac:spMkLst>
            <pc:docMk/>
            <pc:sldMk cId="3846948846" sldId="343"/>
            <ac:spMk id="15" creationId="{00000000-0000-0000-0000-000000000000}"/>
          </ac:spMkLst>
        </pc:spChg>
        <pc:spChg chg="del">
          <ac:chgData name="Sergey Chekmarev" userId="ecf4f7c8-8817-4c18-82c2-4feb0afcf7b6" providerId="ADAL" clId="{92B15653-DF23-454E-900A-CD55011FAA36}" dt="2021-02-05T16:17:08.231" v="2856" actId="478"/>
          <ac:spMkLst>
            <pc:docMk/>
            <pc:sldMk cId="3846948846" sldId="343"/>
            <ac:spMk id="18" creationId="{00000000-0000-0000-0000-000000000000}"/>
          </ac:spMkLst>
        </pc:spChg>
        <pc:spChg chg="add mod">
          <ac:chgData name="Sergey Chekmarev" userId="ecf4f7c8-8817-4c18-82c2-4feb0afcf7b6" providerId="ADAL" clId="{92B15653-DF23-454E-900A-CD55011FAA36}" dt="2021-02-05T16:17:10.037" v="2857"/>
          <ac:spMkLst>
            <pc:docMk/>
            <pc:sldMk cId="3846948846" sldId="343"/>
            <ac:spMk id="19" creationId="{FBA9E33B-7527-4025-959B-ABD239D15AA6}"/>
          </ac:spMkLst>
        </pc:spChg>
        <pc:spChg chg="add mod">
          <ac:chgData name="Sergey Chekmarev" userId="ecf4f7c8-8817-4c18-82c2-4feb0afcf7b6" providerId="ADAL" clId="{92B15653-DF23-454E-900A-CD55011FAA36}" dt="2021-02-05T16:17:10.037" v="2857"/>
          <ac:spMkLst>
            <pc:docMk/>
            <pc:sldMk cId="3846948846" sldId="343"/>
            <ac:spMk id="27" creationId="{813535F0-D60F-45B7-8E82-8B4CEF599328}"/>
          </ac:spMkLst>
        </pc:spChg>
        <pc:spChg chg="add del mod">
          <ac:chgData name="Sergey Chekmarev" userId="ecf4f7c8-8817-4c18-82c2-4feb0afcf7b6" providerId="ADAL" clId="{92B15653-DF23-454E-900A-CD55011FAA36}" dt="2021-02-05T16:17:13.762" v="2858" actId="478"/>
          <ac:spMkLst>
            <pc:docMk/>
            <pc:sldMk cId="3846948846" sldId="343"/>
            <ac:spMk id="32" creationId="{7FA51F2C-AD2E-4DFA-9563-7EC1733E01FF}"/>
          </ac:spMkLst>
        </pc:spChg>
        <pc:graphicFrameChg chg="del">
          <ac:chgData name="Sergey Chekmarev" userId="ecf4f7c8-8817-4c18-82c2-4feb0afcf7b6" providerId="ADAL" clId="{92B15653-DF23-454E-900A-CD55011FAA36}" dt="2021-02-05T16:16:40.182" v="2851" actId="478"/>
          <ac:graphicFrameMkLst>
            <pc:docMk/>
            <pc:sldMk cId="3846948846" sldId="343"/>
            <ac:graphicFrameMk id="17" creationId="{00000000-0000-0000-0000-000000000000}"/>
          </ac:graphicFrameMkLst>
        </pc:graphicFrameChg>
        <pc:graphicFrameChg chg="del">
          <ac:chgData name="Sergey Chekmarev" userId="ecf4f7c8-8817-4c18-82c2-4feb0afcf7b6" providerId="ADAL" clId="{92B15653-DF23-454E-900A-CD55011FAA36}" dt="2021-02-05T16:16:48.790" v="2854" actId="478"/>
          <ac:graphicFrameMkLst>
            <pc:docMk/>
            <pc:sldMk cId="3846948846" sldId="343"/>
            <ac:graphicFrameMk id="24" creationId="{00000000-0000-0000-0000-000000000000}"/>
          </ac:graphicFrameMkLst>
        </pc:graphicFrameChg>
        <pc:graphicFrameChg chg="del">
          <ac:chgData name="Sergey Chekmarev" userId="ecf4f7c8-8817-4c18-82c2-4feb0afcf7b6" providerId="ADAL" clId="{92B15653-DF23-454E-900A-CD55011FAA36}" dt="2021-02-05T16:16:46.815" v="2853" actId="478"/>
          <ac:graphicFrameMkLst>
            <pc:docMk/>
            <pc:sldMk cId="3846948846" sldId="343"/>
            <ac:graphicFrameMk id="25" creationId="{00000000-0000-0000-0000-000000000000}"/>
          </ac:graphicFrameMkLst>
        </pc:graphicFrameChg>
        <pc:graphicFrameChg chg="del">
          <ac:chgData name="Sergey Chekmarev" userId="ecf4f7c8-8817-4c18-82c2-4feb0afcf7b6" providerId="ADAL" clId="{92B15653-DF23-454E-900A-CD55011FAA36}" dt="2021-02-05T16:16:42.160" v="2852" actId="478"/>
          <ac:graphicFrameMkLst>
            <pc:docMk/>
            <pc:sldMk cId="3846948846" sldId="343"/>
            <ac:graphicFrameMk id="26" creationId="{00000000-0000-0000-0000-000000000000}"/>
          </ac:graphicFrameMkLst>
        </pc:graphicFrameChg>
        <pc:graphicFrameChg chg="add mod">
          <ac:chgData name="Sergey Chekmarev" userId="ecf4f7c8-8817-4c18-82c2-4feb0afcf7b6" providerId="ADAL" clId="{92B15653-DF23-454E-900A-CD55011FAA36}" dt="2021-02-05T16:17:10.037" v="2857"/>
          <ac:graphicFrameMkLst>
            <pc:docMk/>
            <pc:sldMk cId="3846948846" sldId="343"/>
            <ac:graphicFrameMk id="28" creationId="{ADB582F0-6960-4918-8F6C-7877664D4DED}"/>
          </ac:graphicFrameMkLst>
        </pc:graphicFrameChg>
        <pc:graphicFrameChg chg="add mod">
          <ac:chgData name="Sergey Chekmarev" userId="ecf4f7c8-8817-4c18-82c2-4feb0afcf7b6" providerId="ADAL" clId="{92B15653-DF23-454E-900A-CD55011FAA36}" dt="2021-02-05T16:17:10.037" v="2857"/>
          <ac:graphicFrameMkLst>
            <pc:docMk/>
            <pc:sldMk cId="3846948846" sldId="343"/>
            <ac:graphicFrameMk id="29" creationId="{F29B02EF-25F3-4229-A52A-330823C951DF}"/>
          </ac:graphicFrameMkLst>
        </pc:graphicFrameChg>
        <pc:graphicFrameChg chg="add mod">
          <ac:chgData name="Sergey Chekmarev" userId="ecf4f7c8-8817-4c18-82c2-4feb0afcf7b6" providerId="ADAL" clId="{92B15653-DF23-454E-900A-CD55011FAA36}" dt="2021-02-05T16:17:10.037" v="2857"/>
          <ac:graphicFrameMkLst>
            <pc:docMk/>
            <pc:sldMk cId="3846948846" sldId="343"/>
            <ac:graphicFrameMk id="30" creationId="{0B2C305D-8E89-403E-A192-83875EFBE9D4}"/>
          </ac:graphicFrameMkLst>
        </pc:graphicFrameChg>
        <pc:graphicFrameChg chg="add mod">
          <ac:chgData name="Sergey Chekmarev" userId="ecf4f7c8-8817-4c18-82c2-4feb0afcf7b6" providerId="ADAL" clId="{92B15653-DF23-454E-900A-CD55011FAA36}" dt="2021-02-05T16:17:10.037" v="2857"/>
          <ac:graphicFrameMkLst>
            <pc:docMk/>
            <pc:sldMk cId="3846948846" sldId="343"/>
            <ac:graphicFrameMk id="31" creationId="{5D587348-81B1-4FB1-A653-AB8355D12BBB}"/>
          </ac:graphicFrameMkLst>
        </pc:graphicFrameChg>
      </pc:sldChg>
      <pc:sldChg chg="modSp mod">
        <pc:chgData name="Sergey Chekmarev" userId="ecf4f7c8-8817-4c18-82c2-4feb0afcf7b6" providerId="ADAL" clId="{92B15653-DF23-454E-900A-CD55011FAA36}" dt="2021-02-07T18:07:30.474" v="6378" actId="20577"/>
        <pc:sldMkLst>
          <pc:docMk/>
          <pc:sldMk cId="618513531" sldId="345"/>
        </pc:sldMkLst>
        <pc:spChg chg="mod">
          <ac:chgData name="Sergey Chekmarev" userId="ecf4f7c8-8817-4c18-82c2-4feb0afcf7b6" providerId="ADAL" clId="{92B15653-DF23-454E-900A-CD55011FAA36}" dt="2021-02-07T18:07:30.474" v="6378" actId="20577"/>
          <ac:spMkLst>
            <pc:docMk/>
            <pc:sldMk cId="618513531" sldId="345"/>
            <ac:spMk id="17" creationId="{00000000-0000-0000-0000-000000000000}"/>
          </ac:spMkLst>
        </pc:spChg>
      </pc:sldChg>
      <pc:sldChg chg="modSp">
        <pc:chgData name="Sergey Chekmarev" userId="ecf4f7c8-8817-4c18-82c2-4feb0afcf7b6" providerId="ADAL" clId="{92B15653-DF23-454E-900A-CD55011FAA36}" dt="2021-02-07T17:51:52.110" v="6033" actId="208"/>
        <pc:sldMkLst>
          <pc:docMk/>
          <pc:sldMk cId="2060017193" sldId="346"/>
        </pc:sldMkLst>
        <pc:graphicFrameChg chg="mod">
          <ac:chgData name="Sergey Chekmarev" userId="ecf4f7c8-8817-4c18-82c2-4feb0afcf7b6" providerId="ADAL" clId="{92B15653-DF23-454E-900A-CD55011FAA36}" dt="2021-02-07T17:51:52.110" v="6033" actId="208"/>
          <ac:graphicFrameMkLst>
            <pc:docMk/>
            <pc:sldMk cId="2060017193" sldId="346"/>
            <ac:graphicFrameMk id="13" creationId="{00000000-0000-0000-0000-000000000000}"/>
          </ac:graphicFrameMkLst>
        </pc:graphicFrameChg>
      </pc:sldChg>
      <pc:sldChg chg="modSp mod">
        <pc:chgData name="Sergey Chekmarev" userId="ecf4f7c8-8817-4c18-82c2-4feb0afcf7b6" providerId="ADAL" clId="{92B15653-DF23-454E-900A-CD55011FAA36}" dt="2021-02-05T16:46:35.357" v="3109"/>
        <pc:sldMkLst>
          <pc:docMk/>
          <pc:sldMk cId="1420095927" sldId="347"/>
        </pc:sldMkLst>
        <pc:graphicFrameChg chg="mod">
          <ac:chgData name="Sergey Chekmarev" userId="ecf4f7c8-8817-4c18-82c2-4feb0afcf7b6" providerId="ADAL" clId="{92B15653-DF23-454E-900A-CD55011FAA36}" dt="2021-02-05T16:46:35.357" v="3109"/>
          <ac:graphicFrameMkLst>
            <pc:docMk/>
            <pc:sldMk cId="1420095927" sldId="347"/>
            <ac:graphicFrameMk id="5" creationId="{00000000-0000-0000-0000-000000000000}"/>
          </ac:graphicFrameMkLst>
        </pc:graphicFrameChg>
        <pc:cxnChg chg="mod">
          <ac:chgData name="Sergey Chekmarev" userId="ecf4f7c8-8817-4c18-82c2-4feb0afcf7b6" providerId="ADAL" clId="{92B15653-DF23-454E-900A-CD55011FAA36}" dt="2021-02-05T16:46:32.320" v="3108" actId="1076"/>
          <ac:cxnSpMkLst>
            <pc:docMk/>
            <pc:sldMk cId="1420095927" sldId="347"/>
            <ac:cxnSpMk id="28" creationId="{00000000-0000-0000-0000-000000000000}"/>
          </ac:cxnSpMkLst>
        </pc:cxnChg>
      </pc:sldChg>
      <pc:sldChg chg="modSp mod">
        <pc:chgData name="Sergey Chekmarev" userId="ecf4f7c8-8817-4c18-82c2-4feb0afcf7b6" providerId="ADAL" clId="{92B15653-DF23-454E-900A-CD55011FAA36}" dt="2021-02-05T16:46:44.846" v="3111"/>
        <pc:sldMkLst>
          <pc:docMk/>
          <pc:sldMk cId="135570066" sldId="348"/>
        </pc:sldMkLst>
        <pc:graphicFrameChg chg="mod">
          <ac:chgData name="Sergey Chekmarev" userId="ecf4f7c8-8817-4c18-82c2-4feb0afcf7b6" providerId="ADAL" clId="{92B15653-DF23-454E-900A-CD55011FAA36}" dt="2021-02-05T16:46:44.846" v="3111"/>
          <ac:graphicFrameMkLst>
            <pc:docMk/>
            <pc:sldMk cId="135570066" sldId="348"/>
            <ac:graphicFrameMk id="5" creationId="{00000000-0000-0000-0000-000000000000}"/>
          </ac:graphicFrameMkLst>
        </pc:graphicFrameChg>
        <pc:cxnChg chg="mod">
          <ac:chgData name="Sergey Chekmarev" userId="ecf4f7c8-8817-4c18-82c2-4feb0afcf7b6" providerId="ADAL" clId="{92B15653-DF23-454E-900A-CD55011FAA36}" dt="2021-02-05T16:46:42.273" v="3110" actId="1076"/>
          <ac:cxnSpMkLst>
            <pc:docMk/>
            <pc:sldMk cId="135570066" sldId="348"/>
            <ac:cxnSpMk id="28" creationId="{00000000-0000-0000-0000-000000000000}"/>
          </ac:cxnSpMkLst>
        </pc:cxnChg>
      </pc:sldChg>
      <pc:sldChg chg="modSp mod">
        <pc:chgData name="Sergey Chekmarev" userId="ecf4f7c8-8817-4c18-82c2-4feb0afcf7b6" providerId="ADAL" clId="{92B15653-DF23-454E-900A-CD55011FAA36}" dt="2021-02-05T16:59:04.271" v="3346" actId="5793"/>
        <pc:sldMkLst>
          <pc:docMk/>
          <pc:sldMk cId="1261521974" sldId="349"/>
        </pc:sldMkLst>
        <pc:spChg chg="mod">
          <ac:chgData name="Sergey Chekmarev" userId="ecf4f7c8-8817-4c18-82c2-4feb0afcf7b6" providerId="ADAL" clId="{92B15653-DF23-454E-900A-CD55011FAA36}" dt="2021-02-05T16:59:04.271" v="3346" actId="5793"/>
          <ac:spMkLst>
            <pc:docMk/>
            <pc:sldMk cId="1261521974" sldId="349"/>
            <ac:spMk id="13" creationId="{00000000-0000-0000-0000-000000000000}"/>
          </ac:spMkLst>
        </pc:spChg>
      </pc:sldChg>
      <pc:sldChg chg="addSp delSp modSp mod">
        <pc:chgData name="Sergey Chekmarev" userId="ecf4f7c8-8817-4c18-82c2-4feb0afcf7b6" providerId="ADAL" clId="{92B15653-DF23-454E-900A-CD55011FAA36}" dt="2021-02-05T16:57:06.161" v="3180"/>
        <pc:sldMkLst>
          <pc:docMk/>
          <pc:sldMk cId="3910946133" sldId="350"/>
        </pc:sldMkLst>
        <pc:graphicFrameChg chg="del">
          <ac:chgData name="Sergey Chekmarev" userId="ecf4f7c8-8817-4c18-82c2-4feb0afcf7b6" providerId="ADAL" clId="{92B15653-DF23-454E-900A-CD55011FAA36}" dt="2021-02-05T16:55:31.185" v="3151" actId="478"/>
          <ac:graphicFrameMkLst>
            <pc:docMk/>
            <pc:sldMk cId="3910946133" sldId="350"/>
            <ac:graphicFrameMk id="17" creationId="{00000000-0000-0000-0000-000000000000}"/>
          </ac:graphicFrameMkLst>
        </pc:graphicFrameChg>
        <pc:graphicFrameChg chg="add mod">
          <ac:chgData name="Sergey Chekmarev" userId="ecf4f7c8-8817-4c18-82c2-4feb0afcf7b6" providerId="ADAL" clId="{92B15653-DF23-454E-900A-CD55011FAA36}" dt="2021-02-05T16:56:42.906" v="3174"/>
          <ac:graphicFrameMkLst>
            <pc:docMk/>
            <pc:sldMk cId="3910946133" sldId="350"/>
            <ac:graphicFrameMk id="19" creationId="{49C37582-7680-4210-A702-B0F9EB3C56AC}"/>
          </ac:graphicFrameMkLst>
        </pc:graphicFrameChg>
        <pc:graphicFrameChg chg="del">
          <ac:chgData name="Sergey Chekmarev" userId="ecf4f7c8-8817-4c18-82c2-4feb0afcf7b6" providerId="ADAL" clId="{92B15653-DF23-454E-900A-CD55011FAA36}" dt="2021-02-05T16:55:34.547" v="3154" actId="478"/>
          <ac:graphicFrameMkLst>
            <pc:docMk/>
            <pc:sldMk cId="3910946133" sldId="350"/>
            <ac:graphicFrameMk id="25" creationId="{00000000-0000-0000-0000-000000000000}"/>
          </ac:graphicFrameMkLst>
        </pc:graphicFrameChg>
        <pc:graphicFrameChg chg="del">
          <ac:chgData name="Sergey Chekmarev" userId="ecf4f7c8-8817-4c18-82c2-4feb0afcf7b6" providerId="ADAL" clId="{92B15653-DF23-454E-900A-CD55011FAA36}" dt="2021-02-05T16:55:33.462" v="3153" actId="478"/>
          <ac:graphicFrameMkLst>
            <pc:docMk/>
            <pc:sldMk cId="3910946133" sldId="350"/>
            <ac:graphicFrameMk id="26" creationId="{00000000-0000-0000-0000-000000000000}"/>
          </ac:graphicFrameMkLst>
        </pc:graphicFrameChg>
        <pc:graphicFrameChg chg="del">
          <ac:chgData name="Sergey Chekmarev" userId="ecf4f7c8-8817-4c18-82c2-4feb0afcf7b6" providerId="ADAL" clId="{92B15653-DF23-454E-900A-CD55011FAA36}" dt="2021-02-05T16:55:32.639" v="3152" actId="478"/>
          <ac:graphicFrameMkLst>
            <pc:docMk/>
            <pc:sldMk cId="3910946133" sldId="350"/>
            <ac:graphicFrameMk id="27" creationId="{00000000-0000-0000-0000-000000000000}"/>
          </ac:graphicFrameMkLst>
        </pc:graphicFrameChg>
        <pc:graphicFrameChg chg="add mod">
          <ac:chgData name="Sergey Chekmarev" userId="ecf4f7c8-8817-4c18-82c2-4feb0afcf7b6" providerId="ADAL" clId="{92B15653-DF23-454E-900A-CD55011FAA36}" dt="2021-02-05T16:56:06.146" v="3163" actId="1076"/>
          <ac:graphicFrameMkLst>
            <pc:docMk/>
            <pc:sldMk cId="3910946133" sldId="350"/>
            <ac:graphicFrameMk id="28" creationId="{5CA2AF84-9FA8-4A05-840C-B05D1BE10F27}"/>
          </ac:graphicFrameMkLst>
        </pc:graphicFrameChg>
        <pc:graphicFrameChg chg="add mod">
          <ac:chgData name="Sergey Chekmarev" userId="ecf4f7c8-8817-4c18-82c2-4feb0afcf7b6" providerId="ADAL" clId="{92B15653-DF23-454E-900A-CD55011FAA36}" dt="2021-02-05T16:56:02.350" v="3161" actId="1076"/>
          <ac:graphicFrameMkLst>
            <pc:docMk/>
            <pc:sldMk cId="3910946133" sldId="350"/>
            <ac:graphicFrameMk id="29" creationId="{C24AAE37-88F3-4C83-95CA-12115B3CB921}"/>
          </ac:graphicFrameMkLst>
        </pc:graphicFrameChg>
        <pc:graphicFrameChg chg="add mod">
          <ac:chgData name="Sergey Chekmarev" userId="ecf4f7c8-8817-4c18-82c2-4feb0afcf7b6" providerId="ADAL" clId="{92B15653-DF23-454E-900A-CD55011FAA36}" dt="2021-02-05T16:57:06.161" v="3180"/>
          <ac:graphicFrameMkLst>
            <pc:docMk/>
            <pc:sldMk cId="3910946133" sldId="350"/>
            <ac:graphicFrameMk id="30" creationId="{88F08156-CBE4-4C94-80FF-E3DC7C2D7CE8}"/>
          </ac:graphicFrameMkLst>
        </pc:graphicFrameChg>
      </pc:sldChg>
      <pc:sldChg chg="modSp mod">
        <pc:chgData name="Sergey Chekmarev" userId="ecf4f7c8-8817-4c18-82c2-4feb0afcf7b6" providerId="ADAL" clId="{92B15653-DF23-454E-900A-CD55011FAA36}" dt="2021-02-07T18:07:57.133" v="6393" actId="20577"/>
        <pc:sldMkLst>
          <pc:docMk/>
          <pc:sldMk cId="2927649897" sldId="352"/>
        </pc:sldMkLst>
        <pc:spChg chg="mod">
          <ac:chgData name="Sergey Chekmarev" userId="ecf4f7c8-8817-4c18-82c2-4feb0afcf7b6" providerId="ADAL" clId="{92B15653-DF23-454E-900A-CD55011FAA36}" dt="2021-02-07T18:07:57.133" v="6393" actId="20577"/>
          <ac:spMkLst>
            <pc:docMk/>
            <pc:sldMk cId="2927649897" sldId="352"/>
            <ac:spMk id="17" creationId="{00000000-0000-0000-0000-000000000000}"/>
          </ac:spMkLst>
        </pc:spChg>
        <pc:graphicFrameChg chg="mod">
          <ac:chgData name="Sergey Chekmarev" userId="ecf4f7c8-8817-4c18-82c2-4feb0afcf7b6" providerId="ADAL" clId="{92B15653-DF23-454E-900A-CD55011FAA36}" dt="2021-02-05T17:00:03.281" v="3349"/>
          <ac:graphicFrameMkLst>
            <pc:docMk/>
            <pc:sldMk cId="2927649897" sldId="352"/>
            <ac:graphicFrameMk id="15" creationId="{00000000-0000-0000-0000-000000000000}"/>
          </ac:graphicFrameMkLst>
        </pc:graphicFrameChg>
      </pc:sldChg>
      <pc:sldChg chg="modSp mod">
        <pc:chgData name="Sergey Chekmarev" userId="ecf4f7c8-8817-4c18-82c2-4feb0afcf7b6" providerId="ADAL" clId="{92B15653-DF23-454E-900A-CD55011FAA36}" dt="2021-02-05T17:00:59.535" v="3359" actId="1076"/>
        <pc:sldMkLst>
          <pc:docMk/>
          <pc:sldMk cId="3886348832" sldId="353"/>
        </pc:sldMkLst>
        <pc:spChg chg="mod">
          <ac:chgData name="Sergey Chekmarev" userId="ecf4f7c8-8817-4c18-82c2-4feb0afcf7b6" providerId="ADAL" clId="{92B15653-DF23-454E-900A-CD55011FAA36}" dt="2021-02-05T17:00:50.561" v="3358" actId="20577"/>
          <ac:spMkLst>
            <pc:docMk/>
            <pc:sldMk cId="3886348832" sldId="353"/>
            <ac:spMk id="2" creationId="{00000000-0000-0000-0000-000000000000}"/>
          </ac:spMkLst>
        </pc:spChg>
        <pc:cxnChg chg="mod">
          <ac:chgData name="Sergey Chekmarev" userId="ecf4f7c8-8817-4c18-82c2-4feb0afcf7b6" providerId="ADAL" clId="{92B15653-DF23-454E-900A-CD55011FAA36}" dt="2021-02-05T17:00:59.535" v="3359" actId="1076"/>
          <ac:cxnSpMkLst>
            <pc:docMk/>
            <pc:sldMk cId="3886348832" sldId="353"/>
            <ac:cxnSpMk id="28" creationId="{00000000-0000-0000-0000-000000000000}"/>
          </ac:cxnSpMkLst>
        </pc:cxnChg>
      </pc:sldChg>
      <pc:sldChg chg="modSp mod">
        <pc:chgData name="Sergey Chekmarev" userId="ecf4f7c8-8817-4c18-82c2-4feb0afcf7b6" providerId="ADAL" clId="{92B15653-DF23-454E-900A-CD55011FAA36}" dt="2021-02-05T17:01:15.831" v="3362" actId="1076"/>
        <pc:sldMkLst>
          <pc:docMk/>
          <pc:sldMk cId="1342627254" sldId="354"/>
        </pc:sldMkLst>
        <pc:graphicFrameChg chg="mod">
          <ac:chgData name="Sergey Chekmarev" userId="ecf4f7c8-8817-4c18-82c2-4feb0afcf7b6" providerId="ADAL" clId="{92B15653-DF23-454E-900A-CD55011FAA36}" dt="2021-02-05T17:01:10.918" v="3361"/>
          <ac:graphicFrameMkLst>
            <pc:docMk/>
            <pc:sldMk cId="1342627254" sldId="354"/>
            <ac:graphicFrameMk id="5" creationId="{00000000-0000-0000-0000-000000000000}"/>
          </ac:graphicFrameMkLst>
        </pc:graphicFrameChg>
        <pc:cxnChg chg="mod">
          <ac:chgData name="Sergey Chekmarev" userId="ecf4f7c8-8817-4c18-82c2-4feb0afcf7b6" providerId="ADAL" clId="{92B15653-DF23-454E-900A-CD55011FAA36}" dt="2021-02-05T17:01:15.831" v="3362" actId="1076"/>
          <ac:cxnSpMkLst>
            <pc:docMk/>
            <pc:sldMk cId="1342627254" sldId="354"/>
            <ac:cxnSpMk id="28" creationId="{00000000-0000-0000-0000-000000000000}"/>
          </ac:cxnSpMkLst>
        </pc:cxnChg>
      </pc:sldChg>
      <pc:sldChg chg="modSp mod">
        <pc:chgData name="Sergey Chekmarev" userId="ecf4f7c8-8817-4c18-82c2-4feb0afcf7b6" providerId="ADAL" clId="{92B15653-DF23-454E-900A-CD55011FAA36}" dt="2021-02-05T17:04:19.416" v="3559" actId="6549"/>
        <pc:sldMkLst>
          <pc:docMk/>
          <pc:sldMk cId="583042609" sldId="355"/>
        </pc:sldMkLst>
        <pc:spChg chg="mod">
          <ac:chgData name="Sergey Chekmarev" userId="ecf4f7c8-8817-4c18-82c2-4feb0afcf7b6" providerId="ADAL" clId="{92B15653-DF23-454E-900A-CD55011FAA36}" dt="2021-02-05T17:04:19.416" v="3559" actId="6549"/>
          <ac:spMkLst>
            <pc:docMk/>
            <pc:sldMk cId="583042609" sldId="355"/>
            <ac:spMk id="13" creationId="{00000000-0000-0000-0000-000000000000}"/>
          </ac:spMkLst>
        </pc:spChg>
      </pc:sldChg>
      <pc:sldChg chg="modSp mod">
        <pc:chgData name="Sergey Chekmarev" userId="ecf4f7c8-8817-4c18-82c2-4feb0afcf7b6" providerId="ADAL" clId="{92B15653-DF23-454E-900A-CD55011FAA36}" dt="2021-02-07T16:36:54.638" v="5064" actId="20577"/>
        <pc:sldMkLst>
          <pc:docMk/>
          <pc:sldMk cId="1351158678" sldId="358"/>
        </pc:sldMkLst>
        <pc:spChg chg="mod">
          <ac:chgData name="Sergey Chekmarev" userId="ecf4f7c8-8817-4c18-82c2-4feb0afcf7b6" providerId="ADAL" clId="{92B15653-DF23-454E-900A-CD55011FAA36}" dt="2021-02-07T16:36:54.638" v="5064" actId="20577"/>
          <ac:spMkLst>
            <pc:docMk/>
            <pc:sldMk cId="1351158678" sldId="358"/>
            <ac:spMk id="9" creationId="{00000000-0000-0000-0000-000000000000}"/>
          </ac:spMkLst>
        </pc:spChg>
      </pc:sldChg>
      <pc:sldChg chg="modSp mod">
        <pc:chgData name="Sergey Chekmarev" userId="ecf4f7c8-8817-4c18-82c2-4feb0afcf7b6" providerId="ADAL" clId="{92B15653-DF23-454E-900A-CD55011FAA36}" dt="2021-02-05T17:05:19.340" v="3592" actId="6549"/>
        <pc:sldMkLst>
          <pc:docMk/>
          <pc:sldMk cId="1902484331" sldId="359"/>
        </pc:sldMkLst>
        <pc:spChg chg="mod">
          <ac:chgData name="Sergey Chekmarev" userId="ecf4f7c8-8817-4c18-82c2-4feb0afcf7b6" providerId="ADAL" clId="{92B15653-DF23-454E-900A-CD55011FAA36}" dt="2021-02-05T17:05:19.340" v="3592" actId="6549"/>
          <ac:spMkLst>
            <pc:docMk/>
            <pc:sldMk cId="1902484331" sldId="359"/>
            <ac:spMk id="2" creationId="{00000000-0000-0000-0000-000000000000}"/>
          </ac:spMkLst>
        </pc:spChg>
      </pc:sldChg>
      <pc:sldChg chg="addSp delSp modSp mod">
        <pc:chgData name="Sergey Chekmarev" userId="ecf4f7c8-8817-4c18-82c2-4feb0afcf7b6" providerId="ADAL" clId="{92B15653-DF23-454E-900A-CD55011FAA36}" dt="2021-02-07T16:32:08.498" v="4843" actId="20577"/>
        <pc:sldMkLst>
          <pc:docMk/>
          <pc:sldMk cId="1875962476" sldId="360"/>
        </pc:sldMkLst>
        <pc:spChg chg="mod">
          <ac:chgData name="Sergey Chekmarev" userId="ecf4f7c8-8817-4c18-82c2-4feb0afcf7b6" providerId="ADAL" clId="{92B15653-DF23-454E-900A-CD55011FAA36}" dt="2021-02-05T19:44:28.631" v="4197" actId="1076"/>
          <ac:spMkLst>
            <pc:docMk/>
            <pc:sldMk cId="1875962476" sldId="360"/>
            <ac:spMk id="2" creationId="{00000000-0000-0000-0000-000000000000}"/>
          </ac:spMkLst>
        </pc:spChg>
        <pc:spChg chg="add del mod">
          <ac:chgData name="Sergey Chekmarev" userId="ecf4f7c8-8817-4c18-82c2-4feb0afcf7b6" providerId="ADAL" clId="{92B15653-DF23-454E-900A-CD55011FAA36}" dt="2021-02-05T19:26:36.370" v="3770" actId="478"/>
          <ac:spMkLst>
            <pc:docMk/>
            <pc:sldMk cId="1875962476" sldId="360"/>
            <ac:spMk id="4" creationId="{1A3F5C87-5DB3-40C5-BFE0-6B678FD62042}"/>
          </ac:spMkLst>
        </pc:spChg>
        <pc:spChg chg="mod">
          <ac:chgData name="Sergey Chekmarev" userId="ecf4f7c8-8817-4c18-82c2-4feb0afcf7b6" providerId="ADAL" clId="{92B15653-DF23-454E-900A-CD55011FAA36}" dt="2021-02-07T16:31:54.857" v="4840" actId="20577"/>
          <ac:spMkLst>
            <pc:docMk/>
            <pc:sldMk cId="1875962476" sldId="360"/>
            <ac:spMk id="9" creationId="{00000000-0000-0000-0000-000000000000}"/>
          </ac:spMkLst>
        </pc:spChg>
        <pc:spChg chg="mod">
          <ac:chgData name="Sergey Chekmarev" userId="ecf4f7c8-8817-4c18-82c2-4feb0afcf7b6" providerId="ADAL" clId="{92B15653-DF23-454E-900A-CD55011FAA36}" dt="2021-02-07T16:32:08.498" v="4843" actId="20577"/>
          <ac:spMkLst>
            <pc:docMk/>
            <pc:sldMk cId="1875962476" sldId="360"/>
            <ac:spMk id="10" creationId="{00000000-0000-0000-0000-000000000000}"/>
          </ac:spMkLst>
        </pc:spChg>
        <pc:graphicFrameChg chg="mod">
          <ac:chgData name="Sergey Chekmarev" userId="ecf4f7c8-8817-4c18-82c2-4feb0afcf7b6" providerId="ADAL" clId="{92B15653-DF23-454E-900A-CD55011FAA36}" dt="2021-02-05T19:35:08.953" v="3868"/>
          <ac:graphicFrameMkLst>
            <pc:docMk/>
            <pc:sldMk cId="1875962476" sldId="360"/>
            <ac:graphicFrameMk id="8" creationId="{00000000-0000-0000-0000-000000000000}"/>
          </ac:graphicFrameMkLst>
        </pc:graphicFrameChg>
      </pc:sldChg>
      <pc:sldChg chg="modSp mod">
        <pc:chgData name="Sergey Chekmarev" userId="ecf4f7c8-8817-4c18-82c2-4feb0afcf7b6" providerId="ADAL" clId="{92B15653-DF23-454E-900A-CD55011FAA36}" dt="2021-02-05T17:37:08.039" v="3769" actId="20577"/>
        <pc:sldMkLst>
          <pc:docMk/>
          <pc:sldMk cId="3247141447" sldId="361"/>
        </pc:sldMkLst>
        <pc:spChg chg="mod">
          <ac:chgData name="Sergey Chekmarev" userId="ecf4f7c8-8817-4c18-82c2-4feb0afcf7b6" providerId="ADAL" clId="{92B15653-DF23-454E-900A-CD55011FAA36}" dt="2021-02-05T17:37:08.039" v="3769" actId="20577"/>
          <ac:spMkLst>
            <pc:docMk/>
            <pc:sldMk cId="3247141447" sldId="361"/>
            <ac:spMk id="2" creationId="{00000000-0000-0000-0000-000000000000}"/>
          </ac:spMkLst>
        </pc:spChg>
        <pc:graphicFrameChg chg="mod">
          <ac:chgData name="Sergey Chekmarev" userId="ecf4f7c8-8817-4c18-82c2-4feb0afcf7b6" providerId="ADAL" clId="{92B15653-DF23-454E-900A-CD55011FAA36}" dt="2021-02-05T17:31:17.772" v="3609" actId="207"/>
          <ac:graphicFrameMkLst>
            <pc:docMk/>
            <pc:sldMk cId="3247141447" sldId="361"/>
            <ac:graphicFrameMk id="18" creationId="{00000000-0000-0000-0000-000000000000}"/>
          </ac:graphicFrameMkLst>
        </pc:graphicFrameChg>
        <pc:graphicFrameChg chg="mod">
          <ac:chgData name="Sergey Chekmarev" userId="ecf4f7c8-8817-4c18-82c2-4feb0afcf7b6" providerId="ADAL" clId="{92B15653-DF23-454E-900A-CD55011FAA36}" dt="2021-02-05T17:32:33.504" v="3618"/>
          <ac:graphicFrameMkLst>
            <pc:docMk/>
            <pc:sldMk cId="3247141447" sldId="361"/>
            <ac:graphicFrameMk id="21" creationId="{00000000-0000-0000-0000-000000000000}"/>
          </ac:graphicFrameMkLst>
        </pc:graphicFrameChg>
      </pc:sldChg>
      <pc:sldChg chg="modSp mod">
        <pc:chgData name="Sergey Chekmarev" userId="ecf4f7c8-8817-4c18-82c2-4feb0afcf7b6" providerId="ADAL" clId="{92B15653-DF23-454E-900A-CD55011FAA36}" dt="2021-02-07T16:02:32.802" v="4552"/>
        <pc:sldMkLst>
          <pc:docMk/>
          <pc:sldMk cId="3392792290" sldId="362"/>
        </pc:sldMkLst>
        <pc:spChg chg="mod">
          <ac:chgData name="Sergey Chekmarev" userId="ecf4f7c8-8817-4c18-82c2-4feb0afcf7b6" providerId="ADAL" clId="{92B15653-DF23-454E-900A-CD55011FAA36}" dt="2021-02-07T16:02:22.470" v="4550" actId="20577"/>
          <ac:spMkLst>
            <pc:docMk/>
            <pc:sldMk cId="3392792290" sldId="362"/>
            <ac:spMk id="2" creationId="{00000000-0000-0000-0000-000000000000}"/>
          </ac:spMkLst>
        </pc:spChg>
        <pc:spChg chg="mod">
          <ac:chgData name="Sergey Chekmarev" userId="ecf4f7c8-8817-4c18-82c2-4feb0afcf7b6" providerId="ADAL" clId="{92B15653-DF23-454E-900A-CD55011FAA36}" dt="2021-02-07T15:59:14.671" v="4359" actId="20577"/>
          <ac:spMkLst>
            <pc:docMk/>
            <pc:sldMk cId="3392792290" sldId="362"/>
            <ac:spMk id="11" creationId="{00000000-0000-0000-0000-000000000000}"/>
          </ac:spMkLst>
        </pc:spChg>
        <pc:graphicFrameChg chg="mod">
          <ac:chgData name="Sergey Chekmarev" userId="ecf4f7c8-8817-4c18-82c2-4feb0afcf7b6" providerId="ADAL" clId="{92B15653-DF23-454E-900A-CD55011FAA36}" dt="2021-02-07T16:02:32.802" v="4552"/>
          <ac:graphicFrameMkLst>
            <pc:docMk/>
            <pc:sldMk cId="3392792290" sldId="362"/>
            <ac:graphicFrameMk id="19" creationId="{00000000-0000-0000-0000-000000000000}"/>
          </ac:graphicFrameMkLst>
        </pc:graphicFrameChg>
        <pc:picChg chg="mod">
          <ac:chgData name="Sergey Chekmarev" userId="ecf4f7c8-8817-4c18-82c2-4feb0afcf7b6" providerId="ADAL" clId="{92B15653-DF23-454E-900A-CD55011FAA36}" dt="2021-02-05T19:57:26.118" v="4262" actId="1076"/>
          <ac:picMkLst>
            <pc:docMk/>
            <pc:sldMk cId="3392792290" sldId="362"/>
            <ac:picMk id="24" creationId="{00000000-0000-0000-0000-000000000000}"/>
          </ac:picMkLst>
        </pc:picChg>
        <pc:picChg chg="mod">
          <ac:chgData name="Sergey Chekmarev" userId="ecf4f7c8-8817-4c18-82c2-4feb0afcf7b6" providerId="ADAL" clId="{92B15653-DF23-454E-900A-CD55011FAA36}" dt="2021-02-05T19:57:07.646" v="4253" actId="1076"/>
          <ac:picMkLst>
            <pc:docMk/>
            <pc:sldMk cId="3392792290" sldId="362"/>
            <ac:picMk id="25" creationId="{00000000-0000-0000-0000-000000000000}"/>
          </ac:picMkLst>
        </pc:picChg>
        <pc:picChg chg="mod">
          <ac:chgData name="Sergey Chekmarev" userId="ecf4f7c8-8817-4c18-82c2-4feb0afcf7b6" providerId="ADAL" clId="{92B15653-DF23-454E-900A-CD55011FAA36}" dt="2021-02-05T19:57:36.582" v="4263" actId="1076"/>
          <ac:picMkLst>
            <pc:docMk/>
            <pc:sldMk cId="3392792290" sldId="362"/>
            <ac:picMk id="26" creationId="{00000000-0000-0000-0000-000000000000}"/>
          </ac:picMkLst>
        </pc:picChg>
        <pc:picChg chg="mod">
          <ac:chgData name="Sergey Chekmarev" userId="ecf4f7c8-8817-4c18-82c2-4feb0afcf7b6" providerId="ADAL" clId="{92B15653-DF23-454E-900A-CD55011FAA36}" dt="2021-02-05T19:57:18.072" v="4260" actId="1076"/>
          <ac:picMkLst>
            <pc:docMk/>
            <pc:sldMk cId="3392792290" sldId="362"/>
            <ac:picMk id="27" creationId="{00000000-0000-0000-0000-000000000000}"/>
          </ac:picMkLst>
        </pc:picChg>
      </pc:sldChg>
      <pc:sldChg chg="modSp mod">
        <pc:chgData name="Sergey Chekmarev" userId="ecf4f7c8-8817-4c18-82c2-4feb0afcf7b6" providerId="ADAL" clId="{92B15653-DF23-454E-900A-CD55011FAA36}" dt="2021-02-07T16:31:15.841" v="4839" actId="1076"/>
        <pc:sldMkLst>
          <pc:docMk/>
          <pc:sldMk cId="2462688349" sldId="364"/>
        </pc:sldMkLst>
        <pc:spChg chg="mod">
          <ac:chgData name="Sergey Chekmarev" userId="ecf4f7c8-8817-4c18-82c2-4feb0afcf7b6" providerId="ADAL" clId="{92B15653-DF23-454E-900A-CD55011FAA36}" dt="2021-02-07T16:31:15.841" v="4839" actId="1076"/>
          <ac:spMkLst>
            <pc:docMk/>
            <pc:sldMk cId="2462688349" sldId="364"/>
            <ac:spMk id="4" creationId="{00000000-0000-0000-0000-000000000000}"/>
          </ac:spMkLst>
        </pc:spChg>
        <pc:spChg chg="mod">
          <ac:chgData name="Sergey Chekmarev" userId="ecf4f7c8-8817-4c18-82c2-4feb0afcf7b6" providerId="ADAL" clId="{92B15653-DF23-454E-900A-CD55011FAA36}" dt="2021-02-07T16:19:11.769" v="4572" actId="20577"/>
          <ac:spMkLst>
            <pc:docMk/>
            <pc:sldMk cId="2462688349" sldId="364"/>
            <ac:spMk id="10" creationId="{00000000-0000-0000-0000-000000000000}"/>
          </ac:spMkLst>
        </pc:spChg>
        <pc:spChg chg="mod">
          <ac:chgData name="Sergey Chekmarev" userId="ecf4f7c8-8817-4c18-82c2-4feb0afcf7b6" providerId="ADAL" clId="{92B15653-DF23-454E-900A-CD55011FAA36}" dt="2021-02-07T16:28:53.336" v="4635" actId="20577"/>
          <ac:spMkLst>
            <pc:docMk/>
            <pc:sldMk cId="2462688349" sldId="364"/>
            <ac:spMk id="11" creationId="{00000000-0000-0000-0000-000000000000}"/>
          </ac:spMkLst>
        </pc:spChg>
        <pc:spChg chg="mod">
          <ac:chgData name="Sergey Chekmarev" userId="ecf4f7c8-8817-4c18-82c2-4feb0afcf7b6" providerId="ADAL" clId="{92B15653-DF23-454E-900A-CD55011FAA36}" dt="2021-02-07T16:19:39.748" v="4576" actId="1076"/>
          <ac:spMkLst>
            <pc:docMk/>
            <pc:sldMk cId="2462688349" sldId="364"/>
            <ac:spMk id="16" creationId="{00000000-0000-0000-0000-000000000000}"/>
          </ac:spMkLst>
        </pc:spChg>
        <pc:graphicFrameChg chg="mod">
          <ac:chgData name="Sergey Chekmarev" userId="ecf4f7c8-8817-4c18-82c2-4feb0afcf7b6" providerId="ADAL" clId="{92B15653-DF23-454E-900A-CD55011FAA36}" dt="2021-02-07T16:29:04.515" v="4636"/>
          <ac:graphicFrameMkLst>
            <pc:docMk/>
            <pc:sldMk cId="2462688349" sldId="364"/>
            <ac:graphicFrameMk id="9" creationId="{00000000-0000-0000-0000-000000000000}"/>
          </ac:graphicFrameMkLst>
        </pc:graphicFrameChg>
      </pc:sldChg>
      <pc:sldChg chg="addSp delSp modSp mod">
        <pc:chgData name="Sergey Chekmarev" userId="ecf4f7c8-8817-4c18-82c2-4feb0afcf7b6" providerId="ADAL" clId="{92B15653-DF23-454E-900A-CD55011FAA36}" dt="2021-02-05T11:00:38.992" v="20" actId="20577"/>
        <pc:sldMkLst>
          <pc:docMk/>
          <pc:sldMk cId="1000167593" sldId="368"/>
        </pc:sldMkLst>
        <pc:spChg chg="add del mod">
          <ac:chgData name="Sergey Chekmarev" userId="ecf4f7c8-8817-4c18-82c2-4feb0afcf7b6" providerId="ADAL" clId="{92B15653-DF23-454E-900A-CD55011FAA36}" dt="2021-02-05T10:58:34.067" v="5" actId="478"/>
          <ac:spMkLst>
            <pc:docMk/>
            <pc:sldMk cId="1000167593" sldId="368"/>
            <ac:spMk id="3" creationId="{044B3324-C989-4B56-B804-DD641D73F21F}"/>
          </ac:spMkLst>
        </pc:spChg>
        <pc:spChg chg="mod">
          <ac:chgData name="Sergey Chekmarev" userId="ecf4f7c8-8817-4c18-82c2-4feb0afcf7b6" providerId="ADAL" clId="{92B15653-DF23-454E-900A-CD55011FAA36}" dt="2021-02-05T11:00:38.992" v="20" actId="20577"/>
          <ac:spMkLst>
            <pc:docMk/>
            <pc:sldMk cId="1000167593" sldId="368"/>
            <ac:spMk id="7" creationId="{00000000-0000-0000-0000-000000000000}"/>
          </ac:spMkLst>
        </pc:spChg>
      </pc:sldChg>
    </pc:docChg>
  </pc:docChgLst>
  <pc:docChgLst>
    <pc:chgData name="Sergey Chekmarev" userId="ecf4f7c8-8817-4c18-82c2-4feb0afcf7b6" providerId="ADAL" clId="{B512D32C-6885-4409-947A-9B49DA1A58E6}"/>
    <pc:docChg chg="modSld">
      <pc:chgData name="Sergey Chekmarev" userId="ecf4f7c8-8817-4c18-82c2-4feb0afcf7b6" providerId="ADAL" clId="{B512D32C-6885-4409-947A-9B49DA1A58E6}" dt="2021-02-09T13:35:44.907" v="106" actId="1076"/>
      <pc:docMkLst>
        <pc:docMk/>
      </pc:docMkLst>
      <pc:sldChg chg="addSp modSp mod">
        <pc:chgData name="Sergey Chekmarev" userId="ecf4f7c8-8817-4c18-82c2-4feb0afcf7b6" providerId="ADAL" clId="{B512D32C-6885-4409-947A-9B49DA1A58E6}" dt="2021-02-09T13:35:44.907" v="106" actId="1076"/>
        <pc:sldMkLst>
          <pc:docMk/>
          <pc:sldMk cId="3392792290" sldId="362"/>
        </pc:sldMkLst>
        <pc:spChg chg="add mod">
          <ac:chgData name="Sergey Chekmarev" userId="ecf4f7c8-8817-4c18-82c2-4feb0afcf7b6" providerId="ADAL" clId="{B512D32C-6885-4409-947A-9B49DA1A58E6}" dt="2021-02-09T13:35:22.729" v="98" actId="1076"/>
          <ac:spMkLst>
            <pc:docMk/>
            <pc:sldMk cId="3392792290" sldId="362"/>
            <ac:spMk id="4" creationId="{8AC69597-0757-4A15-AAF1-EA6EFF739BE5}"/>
          </ac:spMkLst>
        </pc:spChg>
        <pc:spChg chg="add mod">
          <ac:chgData name="Sergey Chekmarev" userId="ecf4f7c8-8817-4c18-82c2-4feb0afcf7b6" providerId="ADAL" clId="{B512D32C-6885-4409-947A-9B49DA1A58E6}" dt="2021-02-09T13:35:28.681" v="100" actId="1076"/>
          <ac:spMkLst>
            <pc:docMk/>
            <pc:sldMk cId="3392792290" sldId="362"/>
            <ac:spMk id="14" creationId="{3F68921E-179E-4EC4-945A-84C57BCD6667}"/>
          </ac:spMkLst>
        </pc:spChg>
        <pc:spChg chg="add mod">
          <ac:chgData name="Sergey Chekmarev" userId="ecf4f7c8-8817-4c18-82c2-4feb0afcf7b6" providerId="ADAL" clId="{B512D32C-6885-4409-947A-9B49DA1A58E6}" dt="2021-02-09T13:35:44.907" v="106" actId="1076"/>
          <ac:spMkLst>
            <pc:docMk/>
            <pc:sldMk cId="3392792290" sldId="362"/>
            <ac:spMk id="15" creationId="{37DA7C93-EE9C-4A67-911C-AA55D484CA49}"/>
          </ac:spMkLst>
        </pc:spChg>
        <pc:spChg chg="add mod">
          <ac:chgData name="Sergey Chekmarev" userId="ecf4f7c8-8817-4c18-82c2-4feb0afcf7b6" providerId="ADAL" clId="{B512D32C-6885-4409-947A-9B49DA1A58E6}" dt="2021-02-09T13:35:31.968" v="101" actId="1076"/>
          <ac:spMkLst>
            <pc:docMk/>
            <pc:sldMk cId="3392792290" sldId="362"/>
            <ac:spMk id="16" creationId="{64D75287-266B-45AC-A069-6D66AC24F023}"/>
          </ac:spMkLst>
        </pc:spChg>
        <pc:spChg chg="add mod">
          <ac:chgData name="Sergey Chekmarev" userId="ecf4f7c8-8817-4c18-82c2-4feb0afcf7b6" providerId="ADAL" clId="{B512D32C-6885-4409-947A-9B49DA1A58E6}" dt="2021-02-09T13:35:34.018" v="102" actId="1076"/>
          <ac:spMkLst>
            <pc:docMk/>
            <pc:sldMk cId="3392792290" sldId="362"/>
            <ac:spMk id="17" creationId="{ECB608BB-0D5B-410B-96A8-135422C749F4}"/>
          </ac:spMkLst>
        </pc:spChg>
        <pc:spChg chg="add mod">
          <ac:chgData name="Sergey Chekmarev" userId="ecf4f7c8-8817-4c18-82c2-4feb0afcf7b6" providerId="ADAL" clId="{B512D32C-6885-4409-947A-9B49DA1A58E6}" dt="2021-02-09T13:35:36.840" v="103" actId="1076"/>
          <ac:spMkLst>
            <pc:docMk/>
            <pc:sldMk cId="3392792290" sldId="362"/>
            <ac:spMk id="18" creationId="{DB325528-2EDB-42C9-86DB-F671A78FAECE}"/>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0.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1.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2.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14.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15.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1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1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18.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19.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20.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2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22.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23.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2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25.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26.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27.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2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29.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30.xml"/></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230622063342608E-4"/>
          <c:y val="0.22221312613811353"/>
          <c:w val="0.99882909413573495"/>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6"/>
              <c:layout>
                <c:manualLayout>
                  <c:x val="-4.1491362935732823E-3"/>
                  <c:y val="-0.105533039353325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A2-4052-9461-C65345707ECE}"/>
                </c:ext>
              </c:extLst>
            </c:dLbl>
            <c:dLbl>
              <c:idx val="7"/>
              <c:layout>
                <c:manualLayout>
                  <c:x val="0"/>
                  <c:y val="-0.102840462694718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A2-4052-9461-C65345707ECE}"/>
                </c:ext>
              </c:extLst>
            </c:dLbl>
            <c:dLbl>
              <c:idx val="8"/>
              <c:layout>
                <c:manualLayout>
                  <c:x val="0"/>
                  <c:y val="-8.91702701414794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A2-4052-9461-C65345707ECE}"/>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Sheet1!$B$2:$J$2</c:f>
              <c:numCache>
                <c:formatCode>0.0%</c:formatCode>
                <c:ptCount val="9"/>
                <c:pt idx="0">
                  <c:v>2.877E-2</c:v>
                </c:pt>
                <c:pt idx="1">
                  <c:v>2.7609000000000002E-2</c:v>
                </c:pt>
                <c:pt idx="2">
                  <c:v>2.5196E-2</c:v>
                </c:pt>
                <c:pt idx="3">
                  <c:v>2.0559999999999998E-2</c:v>
                </c:pt>
                <c:pt idx="4">
                  <c:v>1.8395000000000002E-2</c:v>
                </c:pt>
                <c:pt idx="5">
                  <c:v>1.7930000000000001E-2</c:v>
                </c:pt>
                <c:pt idx="6">
                  <c:v>0.21141199999999999</c:v>
                </c:pt>
                <c:pt idx="7">
                  <c:v>0.22447800000000001</c:v>
                </c:pt>
                <c:pt idx="8">
                  <c:v>0.14021</c:v>
                </c:pt>
              </c:numCache>
            </c:numRef>
          </c:val>
          <c:extLst>
            <c:ext xmlns:c16="http://schemas.microsoft.com/office/drawing/2014/chart" uri="{C3380CC4-5D6E-409C-BE32-E72D297353CC}">
              <c16:uniqueId val="{00000000-5CA2-4052-9461-C65345707ECE}"/>
            </c:ext>
          </c:extLst>
        </c:ser>
        <c:ser>
          <c:idx val="2"/>
          <c:order val="1"/>
          <c:tx>
            <c:strRef>
              <c:f>Sheet1!$A$3</c:f>
              <c:strCache>
                <c:ptCount val="1"/>
                <c:pt idx="0">
                  <c:v>Visits</c:v>
                </c:pt>
              </c:strCache>
            </c:strRef>
          </c:tx>
          <c:spPr>
            <a:solidFill>
              <a:srgbClr val="003C69"/>
            </a:solidFill>
          </c:spPr>
          <c:invertIfNegative val="0"/>
          <c:dLbls>
            <c:dLbl>
              <c:idx val="0"/>
              <c:layout>
                <c:manualLayout>
                  <c:x val="2.0745681467866412E-3"/>
                  <c:y val="-6.84344566725682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CA2-4052-9461-C65345707ECE}"/>
                </c:ext>
              </c:extLst>
            </c:dLbl>
            <c:dLbl>
              <c:idx val="5"/>
              <c:layout>
                <c:manualLayout>
                  <c:x val="-2.0745681467865648E-3"/>
                  <c:y val="-0.114165087409974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A2-4052-9461-C65345707ECE}"/>
                </c:ext>
              </c:extLst>
            </c:dLbl>
            <c:dLbl>
              <c:idx val="6"/>
              <c:layout>
                <c:manualLayout>
                  <c:x val="0"/>
                  <c:y val="-0.221825795870024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A2-4052-9461-C65345707ECE}"/>
                </c:ext>
              </c:extLst>
            </c:dLbl>
            <c:dLbl>
              <c:idx val="7"/>
              <c:layout>
                <c:manualLayout>
                  <c:x val="6.223704440359923E-3"/>
                  <c:y val="-0.149742044558050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A2-4052-9461-C65345707ECE}"/>
                </c:ext>
              </c:extLst>
            </c:dLbl>
            <c:dLbl>
              <c:idx val="8"/>
              <c:layout>
                <c:manualLayout>
                  <c:x val="0"/>
                  <c:y val="-0.144917725919237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A2-4052-9461-C65345707ECE}"/>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Sheet1!$B$3:$J$3</c:f>
              <c:numCache>
                <c:formatCode>0.0%</c:formatCode>
                <c:ptCount val="9"/>
                <c:pt idx="0">
                  <c:v>-1.39E-3</c:v>
                </c:pt>
                <c:pt idx="1">
                  <c:v>4.7410000000000004E-3</c:v>
                </c:pt>
                <c:pt idx="2">
                  <c:v>4.7559999999999998E-3</c:v>
                </c:pt>
                <c:pt idx="3">
                  <c:v>5.3200000000000001E-3</c:v>
                </c:pt>
                <c:pt idx="4">
                  <c:v>4.6449999999999998E-3</c:v>
                </c:pt>
                <c:pt idx="5">
                  <c:v>-9.7799999999999998E-2</c:v>
                </c:pt>
                <c:pt idx="6">
                  <c:v>-0.77085000000000004</c:v>
                </c:pt>
                <c:pt idx="7">
                  <c:v>-0.42104999999999998</c:v>
                </c:pt>
                <c:pt idx="8">
                  <c:v>-0.44784000000000002</c:v>
                </c:pt>
              </c:numCache>
            </c:numRef>
          </c:val>
          <c:extLst>
            <c:ext xmlns:c16="http://schemas.microsoft.com/office/drawing/2014/chart" uri="{C3380CC4-5D6E-409C-BE32-E72D297353CC}">
              <c16:uniqueId val="{00000001-5CA2-4052-9461-C65345707ECE}"/>
            </c:ext>
          </c:extLst>
        </c:ser>
        <c:dLbls>
          <c:showLegendKey val="0"/>
          <c:showVal val="0"/>
          <c:showCatName val="0"/>
          <c:showSerName val="0"/>
          <c:showPercent val="0"/>
          <c:showBubbleSize val="0"/>
        </c:dLbls>
        <c:gapWidth val="40"/>
        <c:overlap val="100"/>
        <c:axId val="206388608"/>
        <c:axId val="206403072"/>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Sheet1!$B$4:$J$4</c:f>
              <c:numCache>
                <c:formatCode>0.0%</c:formatCode>
                <c:ptCount val="9"/>
                <c:pt idx="0">
                  <c:v>2.7337E-2</c:v>
                </c:pt>
                <c:pt idx="1">
                  <c:v>3.2481000000000003E-2</c:v>
                </c:pt>
                <c:pt idx="2">
                  <c:v>3.0071000000000001E-2</c:v>
                </c:pt>
                <c:pt idx="3">
                  <c:v>2.5989999999999999E-2</c:v>
                </c:pt>
                <c:pt idx="4">
                  <c:v>2.3126000000000001E-2</c:v>
                </c:pt>
                <c:pt idx="5">
                  <c:v>-8.1619999999999998E-2</c:v>
                </c:pt>
                <c:pt idx="6">
                  <c:v>-0.72241</c:v>
                </c:pt>
                <c:pt idx="7">
                  <c:v>-0.29109000000000002</c:v>
                </c:pt>
                <c:pt idx="8">
                  <c:v>-0.37042000000000003</c:v>
                </c:pt>
              </c:numCache>
            </c:numRef>
          </c:val>
          <c:smooth val="0"/>
          <c:extLst>
            <c:ext xmlns:c16="http://schemas.microsoft.com/office/drawing/2014/chart" uri="{C3380CC4-5D6E-409C-BE32-E72D297353CC}">
              <c16:uniqueId val="{00000002-5CA2-4052-9461-C65345707ECE}"/>
            </c:ext>
          </c:extLst>
        </c:ser>
        <c:dLbls>
          <c:showLegendKey val="0"/>
          <c:showVal val="0"/>
          <c:showCatName val="0"/>
          <c:showSerName val="0"/>
          <c:showPercent val="0"/>
          <c:showBubbleSize val="0"/>
        </c:dLbls>
        <c:marker val="1"/>
        <c:smooth val="0"/>
        <c:axId val="206388608"/>
        <c:axId val="206403072"/>
      </c:lineChart>
      <c:catAx>
        <c:axId val="206388608"/>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206403072"/>
        <c:crosses val="autoZero"/>
        <c:auto val="0"/>
        <c:lblAlgn val="ctr"/>
        <c:lblOffset val="100"/>
        <c:noMultiLvlLbl val="0"/>
      </c:catAx>
      <c:valAx>
        <c:axId val="206403072"/>
        <c:scaling>
          <c:orientation val="minMax"/>
        </c:scaling>
        <c:delete val="0"/>
        <c:axPos val="l"/>
        <c:numFmt formatCode="0.0%" sourceLinked="1"/>
        <c:majorTickMark val="none"/>
        <c:minorTickMark val="none"/>
        <c:tickLblPos val="none"/>
        <c:crossAx val="206388608"/>
        <c:crosses val="autoZero"/>
        <c:crossBetween val="between"/>
      </c:valAx>
    </c:plotArea>
    <c:legend>
      <c:legendPos val="t"/>
      <c:layout>
        <c:manualLayout>
          <c:xMode val="edge"/>
          <c:yMode val="edge"/>
          <c:x val="5.3056787449053212E-2"/>
          <c:y val="0.12951039716096893"/>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7002285374356"/>
          <c:y val="4.6603887638260427E-2"/>
          <c:w val="0.85500134278587947"/>
          <c:h val="0.81358444944695851"/>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78E6-49F9-99E5-5F3555D77B0A}"/>
              </c:ext>
            </c:extLst>
          </c:dPt>
          <c:dPt>
            <c:idx val="6"/>
            <c:invertIfNegative val="0"/>
            <c:bubble3D val="0"/>
            <c:spPr>
              <a:solidFill>
                <a:srgbClr val="0078BE"/>
              </a:solidFill>
            </c:spPr>
            <c:extLst>
              <c:ext xmlns:c16="http://schemas.microsoft.com/office/drawing/2014/chart" uri="{C3380CC4-5D6E-409C-BE32-E72D297353CC}">
                <c16:uniqueId val="{00000003-78E6-49F9-99E5-5F3555D77B0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1.4999999999999999E-2</c:v>
                </c:pt>
                <c:pt idx="1">
                  <c:v>1.3000000000000043E-2</c:v>
                </c:pt>
                <c:pt idx="2">
                  <c:v>-1.1000000000000015E-2</c:v>
                </c:pt>
                <c:pt idx="3">
                  <c:v>2.5999999999999943E-2</c:v>
                </c:pt>
                <c:pt idx="4">
                  <c:v>2.1000000000000015E-2</c:v>
                </c:pt>
                <c:pt idx="5">
                  <c:v>2.6999999999999958E-2</c:v>
                </c:pt>
                <c:pt idx="6">
                  <c:v>7.9999999999999724E-3</c:v>
                </c:pt>
              </c:numCache>
            </c:numRef>
          </c:val>
          <c:extLst>
            <c:ext xmlns:c16="http://schemas.microsoft.com/office/drawing/2014/chart" uri="{C3380CC4-5D6E-409C-BE32-E72D297353CC}">
              <c16:uniqueId val="{00000004-78E6-49F9-99E5-5F3555D77B0A}"/>
            </c:ext>
          </c:extLst>
        </c:ser>
        <c:dLbls>
          <c:dLblPos val="outEnd"/>
          <c:showLegendKey val="0"/>
          <c:showVal val="1"/>
          <c:showCatName val="0"/>
          <c:showSerName val="0"/>
          <c:showPercent val="0"/>
          <c:showBubbleSize val="0"/>
        </c:dLbls>
        <c:gapWidth val="75"/>
        <c:axId val="221124864"/>
        <c:axId val="221276416"/>
      </c:barChart>
      <c:catAx>
        <c:axId val="221124864"/>
        <c:scaling>
          <c:orientation val="maxMin"/>
        </c:scaling>
        <c:delete val="0"/>
        <c:axPos val="l"/>
        <c:numFmt formatCode="General" sourceLinked="0"/>
        <c:majorTickMark val="none"/>
        <c:minorTickMark val="none"/>
        <c:tickLblPos val="none"/>
        <c:crossAx val="221276416"/>
        <c:crosses val="autoZero"/>
        <c:auto val="1"/>
        <c:lblAlgn val="ctr"/>
        <c:lblOffset val="100"/>
        <c:noMultiLvlLbl val="0"/>
      </c:catAx>
      <c:valAx>
        <c:axId val="221276416"/>
        <c:scaling>
          <c:orientation val="minMax"/>
        </c:scaling>
        <c:delete val="1"/>
        <c:axPos val="t"/>
        <c:numFmt formatCode="0%" sourceLinked="0"/>
        <c:majorTickMark val="none"/>
        <c:minorTickMark val="none"/>
        <c:tickLblPos val="high"/>
        <c:crossAx val="221124864"/>
        <c:crosses val="autoZero"/>
        <c:crossBetween val="between"/>
      </c:valAx>
      <c:spPr>
        <a:ln>
          <a:noFill/>
        </a:ln>
      </c:spPr>
    </c:plotArea>
    <c:plotVisOnly val="1"/>
    <c:dispBlanksAs val="gap"/>
    <c:showDLblsOverMax val="0"/>
  </c:chart>
  <c:spPr>
    <a:noFill/>
    <a:ln>
      <a:noFill/>
    </a:ln>
  </c:spPr>
  <c:txPr>
    <a:bodyPr/>
    <a:lstStyle/>
    <a:p>
      <a:pPr>
        <a:defRPr sz="1400">
          <a:latin typeface="Calibri" pitchFamily="34" charset="0"/>
          <a:cs typeface="Calibri"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998835848285663E-2"/>
          <c:y val="0"/>
          <c:w val="0.63656700906268004"/>
          <c:h val="0.99970367438499275"/>
        </c:manualLayout>
      </c:layout>
      <c:barChart>
        <c:barDir val="col"/>
        <c:grouping val="stacked"/>
        <c:varyColors val="0"/>
        <c:ser>
          <c:idx val="0"/>
          <c:order val="0"/>
          <c:tx>
            <c:strRef>
              <c:f>Sheet1!$B$1</c:f>
              <c:strCache>
                <c:ptCount val="1"/>
                <c:pt idx="0">
                  <c:v>Pubs</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Sheet1!$B$2:$B$4</c:f>
              <c:numCache>
                <c:formatCode>0.0</c:formatCode>
                <c:ptCount val="3"/>
                <c:pt idx="0">
                  <c:v>14.65</c:v>
                </c:pt>
                <c:pt idx="1">
                  <c:v>9.4</c:v>
                </c:pt>
                <c:pt idx="2">
                  <c:v>12.6</c:v>
                </c:pt>
              </c:numCache>
            </c:numRef>
          </c:val>
          <c:extLst>
            <c:ext xmlns:c16="http://schemas.microsoft.com/office/drawing/2014/chart" uri="{C3380CC4-5D6E-409C-BE32-E72D297353CC}">
              <c16:uniqueId val="{00000000-81C9-4668-BACE-C845CE86EC61}"/>
            </c:ext>
          </c:extLst>
        </c:ser>
        <c:ser>
          <c:idx val="1"/>
          <c:order val="1"/>
          <c:tx>
            <c:strRef>
              <c:f>Sheet1!$C$1</c:f>
              <c:strCache>
                <c:ptCount val="1"/>
                <c:pt idx="0">
                  <c:v>FSR</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Sheet1!$C$2:$C$4</c:f>
              <c:numCache>
                <c:formatCode>0.0</c:formatCode>
                <c:ptCount val="3"/>
                <c:pt idx="0">
                  <c:v>19.72</c:v>
                </c:pt>
                <c:pt idx="1">
                  <c:v>10.1</c:v>
                </c:pt>
                <c:pt idx="2">
                  <c:v>16.100000000000001</c:v>
                </c:pt>
              </c:numCache>
            </c:numRef>
          </c:val>
          <c:extLst>
            <c:ext xmlns:c16="http://schemas.microsoft.com/office/drawing/2014/chart" uri="{C3380CC4-5D6E-409C-BE32-E72D297353CC}">
              <c16:uniqueId val="{00000001-81C9-4668-BACE-C845CE86EC61}"/>
            </c:ext>
          </c:extLst>
        </c:ser>
        <c:ser>
          <c:idx val="2"/>
          <c:order val="2"/>
          <c:tx>
            <c:strRef>
              <c:f>Sheet1!$D$1</c:f>
              <c:strCache>
                <c:ptCount val="1"/>
                <c:pt idx="0">
                  <c:v>Travel &amp; Leisure</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Sheet1!$D$2:$D$4</c:f>
              <c:numCache>
                <c:formatCode>0.0</c:formatCode>
                <c:ptCount val="3"/>
                <c:pt idx="0">
                  <c:v>8.74</c:v>
                </c:pt>
                <c:pt idx="1">
                  <c:v>7.3</c:v>
                </c:pt>
                <c:pt idx="2">
                  <c:v>11.3</c:v>
                </c:pt>
              </c:numCache>
            </c:numRef>
          </c:val>
          <c:extLst>
            <c:ext xmlns:c16="http://schemas.microsoft.com/office/drawing/2014/chart" uri="{C3380CC4-5D6E-409C-BE32-E72D297353CC}">
              <c16:uniqueId val="{00000002-81C9-4668-BACE-C845CE86EC61}"/>
            </c:ext>
          </c:extLst>
        </c:ser>
        <c:ser>
          <c:idx val="3"/>
          <c:order val="3"/>
          <c:tx>
            <c:strRef>
              <c:f>Sheet1!$E$1</c:f>
              <c:strCache>
                <c:ptCount val="1"/>
                <c:pt idx="0">
                  <c:v>Workplace/College/Uni</c:v>
                </c:pt>
              </c:strCache>
            </c:strRef>
          </c:tx>
          <c:invertIfNegative val="0"/>
          <c:dLbls>
            <c:dLbl>
              <c:idx val="0"/>
              <c:layout>
                <c:manualLayout>
                  <c:x val="9.434924077233918E-2"/>
                  <c:y val="-6.127325370627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9-4668-BACE-C845CE86EC61}"/>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Sheet1!$E$2:$E$4</c:f>
              <c:numCache>
                <c:formatCode>0.0</c:formatCode>
                <c:ptCount val="3"/>
                <c:pt idx="0">
                  <c:v>1.75</c:v>
                </c:pt>
                <c:pt idx="1">
                  <c:v>9.5</c:v>
                </c:pt>
                <c:pt idx="2">
                  <c:v>5.4</c:v>
                </c:pt>
              </c:numCache>
            </c:numRef>
          </c:val>
          <c:extLst>
            <c:ext xmlns:c16="http://schemas.microsoft.com/office/drawing/2014/chart" uri="{C3380CC4-5D6E-409C-BE32-E72D297353CC}">
              <c16:uniqueId val="{00000004-81C9-4668-BACE-C845CE86EC61}"/>
            </c:ext>
          </c:extLst>
        </c:ser>
        <c:ser>
          <c:idx val="4"/>
          <c:order val="4"/>
          <c:tx>
            <c:strRef>
              <c:f>Sheet1!$F$1</c:f>
              <c:strCache>
                <c:ptCount val="1"/>
                <c:pt idx="0">
                  <c:v>Fish &amp; Chips</c:v>
                </c:pt>
              </c:strCache>
            </c:strRef>
          </c:tx>
          <c:invertIfNegative val="0"/>
          <c:dLbls>
            <c:dLbl>
              <c:idx val="0"/>
              <c:layout>
                <c:manualLayout>
                  <c:x val="-9.6356671427069829E-2"/>
                  <c:y val="-6.68443216801405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C9-4668-BACE-C845CE86EC61}"/>
                </c:ext>
              </c:extLst>
            </c:dLbl>
            <c:dLbl>
              <c:idx val="1"/>
              <c:layout>
                <c:manualLayout>
                  <c:x val="9.434924077233918E-2"/>
                  <c:y val="-3.3422160840069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C9-4668-BACE-C845CE86EC61}"/>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Sheet1!$F$2:$F$4</c:f>
              <c:numCache>
                <c:formatCode>0.0</c:formatCode>
                <c:ptCount val="3"/>
                <c:pt idx="0">
                  <c:v>2.39</c:v>
                </c:pt>
                <c:pt idx="1">
                  <c:v>3.7</c:v>
                </c:pt>
                <c:pt idx="2">
                  <c:v>20.9</c:v>
                </c:pt>
              </c:numCache>
            </c:numRef>
          </c:val>
          <c:extLst>
            <c:ext xmlns:c16="http://schemas.microsoft.com/office/drawing/2014/chart" uri="{C3380CC4-5D6E-409C-BE32-E72D297353CC}">
              <c16:uniqueId val="{00000007-81C9-4668-BACE-C845CE86EC61}"/>
            </c:ext>
          </c:extLst>
        </c:ser>
        <c:ser>
          <c:idx val="5"/>
          <c:order val="5"/>
          <c:tx>
            <c:strRef>
              <c:f>Sheet1!$G$1</c:f>
              <c:strCache>
                <c:ptCount val="1"/>
                <c:pt idx="0">
                  <c:v>QSR excl Fish &amp; Chips</c:v>
                </c:pt>
              </c:strCache>
            </c:strRef>
          </c:tx>
          <c:invertIfNegative val="0"/>
          <c:dLbls>
            <c:dLbl>
              <c:idx val="0"/>
              <c:layout>
                <c:manualLayout>
                  <c:x val="-1.7835368707204742E-17"/>
                  <c:y val="-3.0079944756062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F5-4D1D-B29F-BBC0B9865C73}"/>
                </c:ext>
              </c:extLst>
            </c:dLbl>
            <c:dLbl>
              <c:idx val="1"/>
              <c:layout>
                <c:manualLayout>
                  <c:x val="-1.9456990628624726E-3"/>
                  <c:y val="-4.0106593008083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F5-4D1D-B29F-BBC0B9865C73}"/>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Sheet1!$G$2:$G$4</c:f>
              <c:numCache>
                <c:formatCode>0.0</c:formatCode>
                <c:ptCount val="3"/>
                <c:pt idx="0">
                  <c:v>52.46</c:v>
                </c:pt>
                <c:pt idx="1">
                  <c:v>59.2</c:v>
                </c:pt>
                <c:pt idx="2">
                  <c:v>33.5</c:v>
                </c:pt>
              </c:numCache>
            </c:numRef>
          </c:val>
          <c:extLst>
            <c:ext xmlns:c16="http://schemas.microsoft.com/office/drawing/2014/chart" uri="{C3380CC4-5D6E-409C-BE32-E72D297353CC}">
              <c16:uniqueId val="{00000008-81C9-4668-BACE-C845CE86EC61}"/>
            </c:ext>
          </c:extLst>
        </c:ser>
        <c:ser>
          <c:idx val="6"/>
          <c:order val="6"/>
          <c:tx>
            <c:strRef>
              <c:f>Sheet1!$H$1</c:f>
              <c:strCache>
                <c:ptCount val="1"/>
                <c:pt idx="0">
                  <c:v>Other</c:v>
                </c:pt>
              </c:strCache>
            </c:strRef>
          </c:tx>
          <c:invertIfNegative val="0"/>
          <c:cat>
            <c:strRef>
              <c:f>Sheet1!$A$2:$A$4</c:f>
              <c:strCache>
                <c:ptCount val="3"/>
                <c:pt idx="0">
                  <c:v>% Total OOH Sales £</c:v>
                </c:pt>
                <c:pt idx="1">
                  <c:v>% Total OOH Visit</c:v>
                </c:pt>
                <c:pt idx="2">
                  <c:v>% Total Seafood Servings</c:v>
                </c:pt>
              </c:strCache>
            </c:strRef>
          </c:cat>
          <c:val>
            <c:numRef>
              <c:f>Sheet1!$H$2:$H$4</c:f>
              <c:numCache>
                <c:formatCode>0.0</c:formatCode>
                <c:ptCount val="3"/>
                <c:pt idx="0">
                  <c:v>0.28999999999999204</c:v>
                </c:pt>
                <c:pt idx="1">
                  <c:v>0.79999999999999716</c:v>
                </c:pt>
                <c:pt idx="2">
                  <c:v>0.20000000000000284</c:v>
                </c:pt>
              </c:numCache>
            </c:numRef>
          </c:val>
          <c:extLst>
            <c:ext xmlns:c16="http://schemas.microsoft.com/office/drawing/2014/chart" uri="{C3380CC4-5D6E-409C-BE32-E72D297353CC}">
              <c16:uniqueId val="{00000003-BCF5-4D1D-B29F-BBC0B9865C73}"/>
            </c:ext>
          </c:extLst>
        </c:ser>
        <c:dLbls>
          <c:showLegendKey val="0"/>
          <c:showVal val="0"/>
          <c:showCatName val="0"/>
          <c:showSerName val="0"/>
          <c:showPercent val="0"/>
          <c:showBubbleSize val="0"/>
        </c:dLbls>
        <c:gapWidth val="50"/>
        <c:overlap val="100"/>
        <c:axId val="222374144"/>
        <c:axId val="222380032"/>
      </c:barChart>
      <c:catAx>
        <c:axId val="222374144"/>
        <c:scaling>
          <c:orientation val="minMax"/>
        </c:scaling>
        <c:delete val="0"/>
        <c:axPos val="b"/>
        <c:numFmt formatCode="General" sourceLinked="1"/>
        <c:majorTickMark val="out"/>
        <c:minorTickMark val="none"/>
        <c:tickLblPos val="nextTo"/>
        <c:txPr>
          <a:bodyPr rot="0"/>
          <a:lstStyle/>
          <a:p>
            <a:pPr>
              <a:defRPr/>
            </a:pPr>
            <a:endParaRPr lang="en-US"/>
          </a:p>
        </c:txPr>
        <c:crossAx val="222380032"/>
        <c:crosses val="autoZero"/>
        <c:auto val="1"/>
        <c:lblAlgn val="ctr"/>
        <c:lblOffset val="100"/>
        <c:noMultiLvlLbl val="0"/>
      </c:catAx>
      <c:valAx>
        <c:axId val="222380032"/>
        <c:scaling>
          <c:orientation val="minMax"/>
          <c:min val="-40"/>
        </c:scaling>
        <c:delete val="1"/>
        <c:axPos val="l"/>
        <c:numFmt formatCode="0.0" sourceLinked="1"/>
        <c:majorTickMark val="out"/>
        <c:minorTickMark val="none"/>
        <c:tickLblPos val="nextTo"/>
        <c:crossAx val="222374144"/>
        <c:crosses val="autoZero"/>
        <c:crossBetween val="between"/>
      </c:valAx>
    </c:plotArea>
    <c:legend>
      <c:legendPos val="r"/>
      <c:layout>
        <c:manualLayout>
          <c:xMode val="edge"/>
          <c:yMode val="edge"/>
          <c:x val="0.65606184075081297"/>
          <c:y val="0.14899520352516951"/>
          <c:w val="0.31609137554335942"/>
          <c:h val="0.50262035004318562"/>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14129766193734E-2"/>
          <c:y val="4.4885855943070471E-2"/>
          <c:w val="0.90557174046761257"/>
          <c:h val="0.80223285025188473"/>
        </c:manualLayout>
      </c:layout>
      <c:barChart>
        <c:barDir val="col"/>
        <c:grouping val="clustered"/>
        <c:varyColors val="0"/>
        <c:ser>
          <c:idx val="0"/>
          <c:order val="0"/>
          <c:tx>
            <c:strRef>
              <c:f>Sheet1!$B$1</c:f>
              <c:strCache>
                <c:ptCount val="1"/>
                <c:pt idx="0">
                  <c:v>Pubs</c:v>
                </c:pt>
              </c:strCache>
            </c:strRef>
          </c:tx>
          <c:invertIfNegative val="0"/>
          <c:dLbls>
            <c:dLbl>
              <c:idx val="0"/>
              <c:layout>
                <c:manualLayout>
                  <c:x val="-1.71687744604340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70-4C63-9F88-DAF720BCBCA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_(* #,##0.00_);_(* \(#,##0.00\);_(* "-"??_);_(@_)</c:formatCode>
                <c:ptCount val="1"/>
                <c:pt idx="0">
                  <c:v>4.5999999999999999E-2</c:v>
                </c:pt>
              </c:numCache>
            </c:numRef>
          </c:val>
          <c:extLst>
            <c:ext xmlns:c16="http://schemas.microsoft.com/office/drawing/2014/chart" uri="{C3380CC4-5D6E-409C-BE32-E72D297353CC}">
              <c16:uniqueId val="{00000001-9870-4C63-9F88-DAF720BCBCAB}"/>
            </c:ext>
          </c:extLst>
        </c:ser>
        <c:ser>
          <c:idx val="1"/>
          <c:order val="1"/>
          <c:tx>
            <c:strRef>
              <c:f>Sheet1!$C$1</c:f>
              <c:strCache>
                <c:ptCount val="1"/>
                <c:pt idx="0">
                  <c:v>FSR</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629-407C-9684-4875E85D372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_(* #,##0.00_);_(* \(#,##0.00\);_(* "-"??_);_(@_)</c:formatCode>
                <c:ptCount val="1"/>
                <c:pt idx="0">
                  <c:v>5.5999999999999994E-2</c:v>
                </c:pt>
              </c:numCache>
            </c:numRef>
          </c:val>
          <c:extLst>
            <c:ext xmlns:c16="http://schemas.microsoft.com/office/drawing/2014/chart" uri="{C3380CC4-5D6E-409C-BE32-E72D297353CC}">
              <c16:uniqueId val="{00000003-9870-4C63-9F88-DAF720BCBCAB}"/>
            </c:ext>
          </c:extLst>
        </c:ser>
        <c:ser>
          <c:idx val="2"/>
          <c:order val="2"/>
          <c:tx>
            <c:strRef>
              <c:f>Sheet1!$D$1</c:f>
              <c:strCache>
                <c:ptCount val="1"/>
                <c:pt idx="0">
                  <c:v>Travel &amp; Leisure</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_(* #,##0.00_);_(* \(#,##0.00\);_(* "-"??_);_(@_)</c:formatCode>
                <c:ptCount val="1"/>
                <c:pt idx="0">
                  <c:v>6.3E-2</c:v>
                </c:pt>
              </c:numCache>
            </c:numRef>
          </c:val>
          <c:extLst>
            <c:ext xmlns:c16="http://schemas.microsoft.com/office/drawing/2014/chart" uri="{C3380CC4-5D6E-409C-BE32-E72D297353CC}">
              <c16:uniqueId val="{00000004-9870-4C63-9F88-DAF720BCBCAB}"/>
            </c:ext>
          </c:extLst>
        </c:ser>
        <c:ser>
          <c:idx val="3"/>
          <c:order val="3"/>
          <c:tx>
            <c:strRef>
              <c:f>Sheet1!$E$1</c:f>
              <c:strCache>
                <c:ptCount val="1"/>
                <c:pt idx="0">
                  <c:v>Workplace/College/Uni</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_(* #,##0.00_);_(* \(#,##0.00\);_(* "-"??_);_(@_)</c:formatCode>
                <c:ptCount val="1"/>
                <c:pt idx="0">
                  <c:v>2.7000000000000003E-2</c:v>
                </c:pt>
              </c:numCache>
            </c:numRef>
          </c:val>
          <c:extLst>
            <c:ext xmlns:c16="http://schemas.microsoft.com/office/drawing/2014/chart" uri="{C3380CC4-5D6E-409C-BE32-E72D297353CC}">
              <c16:uniqueId val="{00000005-9870-4C63-9F88-DAF720BCBCAB}"/>
            </c:ext>
          </c:extLst>
        </c:ser>
        <c:ser>
          <c:idx val="4"/>
          <c:order val="4"/>
          <c:tx>
            <c:strRef>
              <c:f>Sheet1!$F$1</c:f>
              <c:strCache>
                <c:ptCount val="1"/>
                <c:pt idx="0">
                  <c:v>Fish &amp; Chips</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629-407C-9684-4875E85D372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_(* #,##0.00_);_(* \(#,##0.00\);_(* "-"??_);_(@_)</c:formatCode>
                <c:ptCount val="1"/>
                <c:pt idx="0">
                  <c:v>0.25900000000000001</c:v>
                </c:pt>
              </c:numCache>
            </c:numRef>
          </c:val>
          <c:extLst>
            <c:ext xmlns:c16="http://schemas.microsoft.com/office/drawing/2014/chart" uri="{C3380CC4-5D6E-409C-BE32-E72D297353CC}">
              <c16:uniqueId val="{00000007-9870-4C63-9F88-DAF720BCBCAB}"/>
            </c:ext>
          </c:extLst>
        </c:ser>
        <c:ser>
          <c:idx val="5"/>
          <c:order val="5"/>
          <c:tx>
            <c:strRef>
              <c:f>Sheet1!$G$1</c:f>
              <c:strCache>
                <c:ptCount val="1"/>
                <c:pt idx="0">
                  <c:v>QSR excl Fish &amp; Chips</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629-407C-9684-4875E85D372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_(* #,##0.00_);_(* \(#,##0.00\);_(* "-"??_);_(@_)</c:formatCode>
                <c:ptCount val="1"/>
                <c:pt idx="0">
                  <c:v>2.5000000000000001E-2</c:v>
                </c:pt>
              </c:numCache>
            </c:numRef>
          </c:val>
          <c:extLst>
            <c:ext xmlns:c16="http://schemas.microsoft.com/office/drawing/2014/chart" uri="{C3380CC4-5D6E-409C-BE32-E72D297353CC}">
              <c16:uniqueId val="{00000009-9870-4C63-9F88-DAF720BCBCAB}"/>
            </c:ext>
          </c:extLst>
        </c:ser>
        <c:dLbls>
          <c:showLegendKey val="0"/>
          <c:showVal val="0"/>
          <c:showCatName val="0"/>
          <c:showSerName val="0"/>
          <c:showPercent val="0"/>
          <c:showBubbleSize val="0"/>
        </c:dLbls>
        <c:gapWidth val="150"/>
        <c:axId val="222635904"/>
        <c:axId val="222637440"/>
      </c:barChart>
      <c:catAx>
        <c:axId val="222635904"/>
        <c:scaling>
          <c:orientation val="minMax"/>
        </c:scaling>
        <c:delete val="0"/>
        <c:axPos val="b"/>
        <c:numFmt formatCode="General" sourceLinked="0"/>
        <c:majorTickMark val="out"/>
        <c:minorTickMark val="none"/>
        <c:tickLblPos val="nextTo"/>
        <c:crossAx val="222637440"/>
        <c:crosses val="autoZero"/>
        <c:auto val="1"/>
        <c:lblAlgn val="ctr"/>
        <c:lblOffset val="100"/>
        <c:noMultiLvlLbl val="0"/>
      </c:catAx>
      <c:valAx>
        <c:axId val="222637440"/>
        <c:scaling>
          <c:orientation val="minMax"/>
        </c:scaling>
        <c:delete val="1"/>
        <c:axPos val="l"/>
        <c:numFmt formatCode="_(* #,##0.00_);_(* \(#,##0.00\);_(* &quot;-&quot;??_);_(@_)" sourceLinked="1"/>
        <c:majorTickMark val="none"/>
        <c:minorTickMark val="none"/>
        <c:tickLblPos val="none"/>
        <c:crossAx val="222635904"/>
        <c:crosses val="autoZero"/>
        <c:crossBetween val="between"/>
      </c:valAx>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6329261711736E-2"/>
          <c:y val="0.11537012069887824"/>
          <c:w val="0.68639342919222024"/>
          <c:h val="0.60598179379357808"/>
        </c:manualLayout>
      </c:layout>
      <c:barChart>
        <c:barDir val="col"/>
        <c:grouping val="stacked"/>
        <c:varyColors val="0"/>
        <c:ser>
          <c:idx val="0"/>
          <c:order val="0"/>
          <c:tx>
            <c:strRef>
              <c:f>Sheet1!$A$2</c:f>
              <c:strCache>
                <c:ptCount val="1"/>
                <c:pt idx="0">
                  <c:v>   Breakfast</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Sheet1!$B$2:$I$2</c:f>
              <c:numCache>
                <c:formatCode>0.0</c:formatCode>
                <c:ptCount val="8"/>
                <c:pt idx="0" formatCode="General">
                  <c:v>12.9</c:v>
                </c:pt>
                <c:pt idx="1">
                  <c:v>14.8</c:v>
                </c:pt>
                <c:pt idx="2">
                  <c:v>16.5</c:v>
                </c:pt>
                <c:pt idx="3" formatCode="General">
                  <c:v>10.9</c:v>
                </c:pt>
                <c:pt idx="4" formatCode="General">
                  <c:v>23.6</c:v>
                </c:pt>
                <c:pt idx="5" formatCode="General">
                  <c:v>10.199999999999999</c:v>
                </c:pt>
                <c:pt idx="6">
                  <c:v>0.2</c:v>
                </c:pt>
                <c:pt idx="7">
                  <c:v>11.6</c:v>
                </c:pt>
              </c:numCache>
            </c:numRef>
          </c:val>
          <c:extLst>
            <c:ext xmlns:c16="http://schemas.microsoft.com/office/drawing/2014/chart" uri="{C3380CC4-5D6E-409C-BE32-E72D297353CC}">
              <c16:uniqueId val="{00000000-7777-4741-BA89-173790762F4A}"/>
            </c:ext>
          </c:extLst>
        </c:ser>
        <c:ser>
          <c:idx val="1"/>
          <c:order val="1"/>
          <c:tx>
            <c:strRef>
              <c:f>Sheet1!$A$3</c:f>
              <c:strCache>
                <c:ptCount val="1"/>
                <c:pt idx="0">
                  <c:v>   Morning Snack/Drink</c:v>
                </c:pt>
              </c:strCache>
            </c:strRef>
          </c:tx>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7777-4741-BA89-173790762F4A}"/>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Sheet1!$B$3:$I$3</c:f>
              <c:numCache>
                <c:formatCode>0.0</c:formatCode>
                <c:ptCount val="8"/>
                <c:pt idx="0" formatCode="General">
                  <c:v>6.3</c:v>
                </c:pt>
                <c:pt idx="1">
                  <c:v>2.5</c:v>
                </c:pt>
                <c:pt idx="2">
                  <c:v>6.2</c:v>
                </c:pt>
                <c:pt idx="3" formatCode="General">
                  <c:v>6.2</c:v>
                </c:pt>
                <c:pt idx="4" formatCode="General">
                  <c:v>11.5</c:v>
                </c:pt>
                <c:pt idx="5" formatCode="General">
                  <c:v>8.1999999999999993</c:v>
                </c:pt>
                <c:pt idx="6">
                  <c:v>0.1</c:v>
                </c:pt>
                <c:pt idx="7">
                  <c:v>6.6</c:v>
                </c:pt>
              </c:numCache>
            </c:numRef>
          </c:val>
          <c:extLst>
            <c:ext xmlns:c16="http://schemas.microsoft.com/office/drawing/2014/chart" uri="{C3380CC4-5D6E-409C-BE32-E72D297353CC}">
              <c16:uniqueId val="{00000002-7777-4741-BA89-173790762F4A}"/>
            </c:ext>
          </c:extLst>
        </c:ser>
        <c:ser>
          <c:idx val="2"/>
          <c:order val="2"/>
          <c:tx>
            <c:strRef>
              <c:f>Sheet1!$A$4</c:f>
              <c:strCache>
                <c:ptCount val="1"/>
                <c:pt idx="0">
                  <c:v>   Lunch</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Sheet1!$B$4:$I$4</c:f>
              <c:numCache>
                <c:formatCode>0.0</c:formatCode>
                <c:ptCount val="8"/>
                <c:pt idx="0" formatCode="General">
                  <c:v>32.200000000000003</c:v>
                </c:pt>
                <c:pt idx="1">
                  <c:v>43.6</c:v>
                </c:pt>
                <c:pt idx="2">
                  <c:v>33.5</c:v>
                </c:pt>
                <c:pt idx="3" formatCode="General">
                  <c:v>30</c:v>
                </c:pt>
                <c:pt idx="4" formatCode="General">
                  <c:v>24.8</c:v>
                </c:pt>
                <c:pt idx="5" formatCode="General">
                  <c:v>37.700000000000003</c:v>
                </c:pt>
                <c:pt idx="6">
                  <c:v>21</c:v>
                </c:pt>
                <c:pt idx="7">
                  <c:v>30.5</c:v>
                </c:pt>
              </c:numCache>
            </c:numRef>
          </c:val>
          <c:extLst>
            <c:ext xmlns:c16="http://schemas.microsoft.com/office/drawing/2014/chart" uri="{C3380CC4-5D6E-409C-BE32-E72D297353CC}">
              <c16:uniqueId val="{00000003-7777-4741-BA89-173790762F4A}"/>
            </c:ext>
          </c:extLst>
        </c:ser>
        <c:ser>
          <c:idx val="3"/>
          <c:order val="3"/>
          <c:tx>
            <c:strRef>
              <c:f>Sheet1!$A$5</c:f>
              <c:strCache>
                <c:ptCount val="1"/>
                <c:pt idx="0">
                  <c:v>   Afternoon Snack/Drink</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Sheet1!$B$5:$I$5</c:f>
              <c:numCache>
                <c:formatCode>0.0</c:formatCode>
                <c:ptCount val="8"/>
                <c:pt idx="0" formatCode="General">
                  <c:v>10</c:v>
                </c:pt>
                <c:pt idx="1">
                  <c:v>4.5</c:v>
                </c:pt>
                <c:pt idx="2">
                  <c:v>6.3</c:v>
                </c:pt>
                <c:pt idx="3" formatCode="General">
                  <c:v>9.6999999999999993</c:v>
                </c:pt>
                <c:pt idx="4" formatCode="General">
                  <c:v>16.100000000000001</c:v>
                </c:pt>
                <c:pt idx="5" formatCode="General">
                  <c:v>17.8</c:v>
                </c:pt>
                <c:pt idx="6">
                  <c:v>1.1000000000000001</c:v>
                </c:pt>
                <c:pt idx="7">
                  <c:v>10.3</c:v>
                </c:pt>
              </c:numCache>
            </c:numRef>
          </c:val>
          <c:extLst>
            <c:ext xmlns:c16="http://schemas.microsoft.com/office/drawing/2014/chart" uri="{C3380CC4-5D6E-409C-BE32-E72D297353CC}">
              <c16:uniqueId val="{00000004-7777-4741-BA89-173790762F4A}"/>
            </c:ext>
          </c:extLst>
        </c:ser>
        <c:ser>
          <c:idx val="4"/>
          <c:order val="4"/>
          <c:tx>
            <c:strRef>
              <c:f>Sheet1!$A$6</c:f>
              <c:strCache>
                <c:ptCount val="1"/>
                <c:pt idx="0">
                  <c:v>   Dinner</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Sheet1!$B$6:$I$6</c:f>
              <c:numCache>
                <c:formatCode>0.0</c:formatCode>
                <c:ptCount val="8"/>
                <c:pt idx="0" formatCode="General">
                  <c:v>33.6</c:v>
                </c:pt>
                <c:pt idx="1">
                  <c:v>31.7</c:v>
                </c:pt>
                <c:pt idx="2">
                  <c:v>35.799999999999997</c:v>
                </c:pt>
                <c:pt idx="3" formatCode="General">
                  <c:v>39.1</c:v>
                </c:pt>
                <c:pt idx="4" formatCode="General">
                  <c:v>17.5</c:v>
                </c:pt>
                <c:pt idx="5" formatCode="General">
                  <c:v>11.3</c:v>
                </c:pt>
                <c:pt idx="6">
                  <c:v>76.5</c:v>
                </c:pt>
                <c:pt idx="7">
                  <c:v>36.799999999999997</c:v>
                </c:pt>
              </c:numCache>
            </c:numRef>
          </c:val>
          <c:extLst>
            <c:ext xmlns:c16="http://schemas.microsoft.com/office/drawing/2014/chart" uri="{C3380CC4-5D6E-409C-BE32-E72D297353CC}">
              <c16:uniqueId val="{00000005-7777-4741-BA89-173790762F4A}"/>
            </c:ext>
          </c:extLst>
        </c:ser>
        <c:ser>
          <c:idx val="5"/>
          <c:order val="5"/>
          <c:tx>
            <c:strRef>
              <c:f>Sheet1!$A$7</c:f>
              <c:strCache>
                <c:ptCount val="1"/>
                <c:pt idx="0">
                  <c:v>   Late Snack/Drink</c:v>
                </c:pt>
              </c:strCache>
            </c:strRef>
          </c:tx>
          <c:invertIfNegative val="0"/>
          <c:dLbls>
            <c:dLbl>
              <c:idx val="0"/>
              <c:layout>
                <c:manualLayout>
                  <c:x val="6.5686028381959131E-18"/>
                  <c:y val="-3.7275243156063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77-4741-BA89-173790762F4A}"/>
                </c:ext>
              </c:extLst>
            </c:dLbl>
            <c:dLbl>
              <c:idx val="4"/>
              <c:layout>
                <c:manualLayout>
                  <c:x val="0"/>
                  <c:y val="-5.36057315071380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77-4741-BA89-173790762F4A}"/>
                </c:ext>
              </c:extLst>
            </c:dLbl>
            <c:dLbl>
              <c:idx val="5"/>
              <c:layout>
                <c:manualLayout>
                  <c:x val="0"/>
                  <c:y val="-8.0891845236936127E-2"/>
                </c:manualLayout>
              </c:layout>
              <c:numFmt formatCode="#,##0.0" sourceLinked="0"/>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72-431B-9F9F-D5D3FFB46148}"/>
                </c:ext>
              </c:extLst>
            </c:dLbl>
            <c:dLbl>
              <c:idx val="7"/>
              <c:layout>
                <c:manualLayout>
                  <c:x val="0"/>
                  <c:y val="-4.349604065984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77-4741-BA89-173790762F4A}"/>
                </c:ext>
              </c:extLst>
            </c:dLbl>
            <c:numFmt formatCode="#,##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Sheet1!$B$7:$I$7</c:f>
              <c:numCache>
                <c:formatCode>0.0</c:formatCode>
                <c:ptCount val="8"/>
                <c:pt idx="0" formatCode="General">
                  <c:v>5.0999999999999996</c:v>
                </c:pt>
                <c:pt idx="1">
                  <c:v>2.9</c:v>
                </c:pt>
                <c:pt idx="2">
                  <c:v>1.8</c:v>
                </c:pt>
                <c:pt idx="3" formatCode="General">
                  <c:v>4.0999999999999996</c:v>
                </c:pt>
                <c:pt idx="4" formatCode="General">
                  <c:v>6.5</c:v>
                </c:pt>
                <c:pt idx="5" formatCode="General">
                  <c:v>14.8</c:v>
                </c:pt>
                <c:pt idx="6">
                  <c:v>1.1000000000000001</c:v>
                </c:pt>
                <c:pt idx="7">
                  <c:v>4.3</c:v>
                </c:pt>
              </c:numCache>
            </c:numRef>
          </c:val>
          <c:extLst>
            <c:ext xmlns:c16="http://schemas.microsoft.com/office/drawing/2014/chart" uri="{C3380CC4-5D6E-409C-BE32-E72D297353CC}">
              <c16:uniqueId val="{0000000A-7777-4741-BA89-173790762F4A}"/>
            </c:ext>
          </c:extLst>
        </c:ser>
        <c:dLbls>
          <c:showLegendKey val="0"/>
          <c:showVal val="0"/>
          <c:showCatName val="0"/>
          <c:showSerName val="0"/>
          <c:showPercent val="0"/>
          <c:showBubbleSize val="0"/>
        </c:dLbls>
        <c:gapWidth val="50"/>
        <c:overlap val="100"/>
        <c:axId val="222704000"/>
        <c:axId val="222705536"/>
      </c:barChart>
      <c:catAx>
        <c:axId val="222704000"/>
        <c:scaling>
          <c:orientation val="minMax"/>
        </c:scaling>
        <c:delete val="0"/>
        <c:axPos val="b"/>
        <c:numFmt formatCode="General" sourceLinked="0"/>
        <c:majorTickMark val="out"/>
        <c:minorTickMark val="none"/>
        <c:tickLblPos val="nextTo"/>
        <c:txPr>
          <a:bodyPr rot="-1500000" vert="horz"/>
          <a:lstStyle/>
          <a:p>
            <a:pPr>
              <a:defRPr sz="1200"/>
            </a:pPr>
            <a:endParaRPr lang="en-US"/>
          </a:p>
        </c:txPr>
        <c:crossAx val="222705536"/>
        <c:crosses val="autoZero"/>
        <c:auto val="1"/>
        <c:lblAlgn val="ctr"/>
        <c:lblOffset val="100"/>
        <c:noMultiLvlLbl val="0"/>
      </c:catAx>
      <c:valAx>
        <c:axId val="222705536"/>
        <c:scaling>
          <c:orientation val="minMax"/>
          <c:max val="100"/>
        </c:scaling>
        <c:delete val="1"/>
        <c:axPos val="l"/>
        <c:numFmt formatCode="General" sourceLinked="1"/>
        <c:majorTickMark val="out"/>
        <c:minorTickMark val="none"/>
        <c:tickLblPos val="nextTo"/>
        <c:crossAx val="222704000"/>
        <c:crosses val="autoZero"/>
        <c:crossBetween val="between"/>
      </c:valAx>
    </c:plotArea>
    <c:legend>
      <c:legendPos val="r"/>
      <c:layout>
        <c:manualLayout>
          <c:xMode val="edge"/>
          <c:yMode val="edge"/>
          <c:x val="0.74147361992295213"/>
          <c:y val="0.10228791785557602"/>
          <c:w val="0.25852638007704798"/>
          <c:h val="0.5837784464816110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3.5358543457516281E-2"/>
          <c:w val="0.76941786470673801"/>
          <c:h val="0.68214889059689665"/>
        </c:manualLayout>
      </c:layout>
      <c:barChart>
        <c:barDir val="col"/>
        <c:grouping val="stacked"/>
        <c:varyColors val="0"/>
        <c:ser>
          <c:idx val="0"/>
          <c:order val="0"/>
          <c:tx>
            <c:strRef>
              <c:f>Sheet1!$A$2</c:f>
              <c:strCache>
                <c:ptCount val="1"/>
                <c:pt idx="0">
                  <c:v>Monday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Sheet1!$B$2:$I$2</c:f>
              <c:numCache>
                <c:formatCode>0.0</c:formatCode>
                <c:ptCount val="8"/>
                <c:pt idx="0" formatCode="General">
                  <c:v>12.4</c:v>
                </c:pt>
                <c:pt idx="1">
                  <c:v>11.4</c:v>
                </c:pt>
                <c:pt idx="2">
                  <c:v>12.1</c:v>
                </c:pt>
                <c:pt idx="3" formatCode="General">
                  <c:v>12.5</c:v>
                </c:pt>
                <c:pt idx="4" formatCode="General">
                  <c:v>10.8</c:v>
                </c:pt>
                <c:pt idx="5" formatCode="General">
                  <c:v>14.6</c:v>
                </c:pt>
                <c:pt idx="6">
                  <c:v>9.6999999999999993</c:v>
                </c:pt>
                <c:pt idx="7" formatCode="General">
                  <c:v>12.6</c:v>
                </c:pt>
              </c:numCache>
            </c:numRef>
          </c:val>
          <c:extLst>
            <c:ext xmlns:c16="http://schemas.microsoft.com/office/drawing/2014/chart" uri="{C3380CC4-5D6E-409C-BE32-E72D297353CC}">
              <c16:uniqueId val="{00000000-8EFD-45D8-998A-F1F3ADC2F81F}"/>
            </c:ext>
          </c:extLst>
        </c:ser>
        <c:ser>
          <c:idx val="1"/>
          <c:order val="1"/>
          <c:tx>
            <c:strRef>
              <c:f>Sheet1!$A$3</c:f>
              <c:strCache>
                <c:ptCount val="1"/>
                <c:pt idx="0">
                  <c:v>Tuesday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Sheet1!$B$3:$I$3</c:f>
              <c:numCache>
                <c:formatCode>0.0</c:formatCode>
                <c:ptCount val="8"/>
                <c:pt idx="0" formatCode="General">
                  <c:v>12.8</c:v>
                </c:pt>
                <c:pt idx="1">
                  <c:v>13.2</c:v>
                </c:pt>
                <c:pt idx="2">
                  <c:v>12.9</c:v>
                </c:pt>
                <c:pt idx="3" formatCode="General">
                  <c:v>12.4</c:v>
                </c:pt>
                <c:pt idx="4" formatCode="General">
                  <c:v>12.2</c:v>
                </c:pt>
                <c:pt idx="5" formatCode="General">
                  <c:v>15.6</c:v>
                </c:pt>
                <c:pt idx="6">
                  <c:v>11.8</c:v>
                </c:pt>
                <c:pt idx="7" formatCode="General">
                  <c:v>12.4</c:v>
                </c:pt>
              </c:numCache>
            </c:numRef>
          </c:val>
          <c:extLst>
            <c:ext xmlns:c16="http://schemas.microsoft.com/office/drawing/2014/chart" uri="{C3380CC4-5D6E-409C-BE32-E72D297353CC}">
              <c16:uniqueId val="{00000001-8EFD-45D8-998A-F1F3ADC2F81F}"/>
            </c:ext>
          </c:extLst>
        </c:ser>
        <c:ser>
          <c:idx val="2"/>
          <c:order val="2"/>
          <c:tx>
            <c:strRef>
              <c:f>Sheet1!$A$4</c:f>
              <c:strCache>
                <c:ptCount val="1"/>
                <c:pt idx="0">
                  <c:v>Wednesday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Sheet1!$B$4:$I$4</c:f>
              <c:numCache>
                <c:formatCode>0.0</c:formatCode>
                <c:ptCount val="8"/>
                <c:pt idx="0" formatCode="General">
                  <c:v>13.5</c:v>
                </c:pt>
                <c:pt idx="1">
                  <c:v>14.9</c:v>
                </c:pt>
                <c:pt idx="2">
                  <c:v>12.7</c:v>
                </c:pt>
                <c:pt idx="3" formatCode="General">
                  <c:v>12.6</c:v>
                </c:pt>
                <c:pt idx="4" formatCode="General">
                  <c:v>15.3</c:v>
                </c:pt>
                <c:pt idx="5" formatCode="General">
                  <c:v>17.2</c:v>
                </c:pt>
                <c:pt idx="6">
                  <c:v>12.8</c:v>
                </c:pt>
                <c:pt idx="7" formatCode="General">
                  <c:v>12.6</c:v>
                </c:pt>
              </c:numCache>
            </c:numRef>
          </c:val>
          <c:extLst>
            <c:ext xmlns:c16="http://schemas.microsoft.com/office/drawing/2014/chart" uri="{C3380CC4-5D6E-409C-BE32-E72D297353CC}">
              <c16:uniqueId val="{00000002-8EFD-45D8-998A-F1F3ADC2F81F}"/>
            </c:ext>
          </c:extLst>
        </c:ser>
        <c:ser>
          <c:idx val="3"/>
          <c:order val="3"/>
          <c:tx>
            <c:strRef>
              <c:f>Sheet1!$A$5</c:f>
              <c:strCache>
                <c:ptCount val="1"/>
                <c:pt idx="0">
                  <c:v>Thursday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Sheet1!$B$5:$I$5</c:f>
              <c:numCache>
                <c:formatCode>0.0</c:formatCode>
                <c:ptCount val="8"/>
                <c:pt idx="0" formatCode="General">
                  <c:v>13.4</c:v>
                </c:pt>
                <c:pt idx="1">
                  <c:v>11.7</c:v>
                </c:pt>
                <c:pt idx="2">
                  <c:v>13.9</c:v>
                </c:pt>
                <c:pt idx="3" formatCode="General">
                  <c:v>13.3</c:v>
                </c:pt>
                <c:pt idx="4" formatCode="General">
                  <c:v>12.8</c:v>
                </c:pt>
                <c:pt idx="5" formatCode="General">
                  <c:v>16.100000000000001</c:v>
                </c:pt>
                <c:pt idx="6">
                  <c:v>14.8</c:v>
                </c:pt>
                <c:pt idx="7" formatCode="General">
                  <c:v>13.2</c:v>
                </c:pt>
              </c:numCache>
            </c:numRef>
          </c:val>
          <c:extLst>
            <c:ext xmlns:c16="http://schemas.microsoft.com/office/drawing/2014/chart" uri="{C3380CC4-5D6E-409C-BE32-E72D297353CC}">
              <c16:uniqueId val="{00000003-8EFD-45D8-998A-F1F3ADC2F81F}"/>
            </c:ext>
          </c:extLst>
        </c:ser>
        <c:ser>
          <c:idx val="4"/>
          <c:order val="4"/>
          <c:tx>
            <c:strRef>
              <c:f>Sheet1!$A$6</c:f>
              <c:strCache>
                <c:ptCount val="1"/>
                <c:pt idx="0">
                  <c:v>Friday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Sheet1!$B$6:$I$6</c:f>
              <c:numCache>
                <c:formatCode>0.0</c:formatCode>
                <c:ptCount val="8"/>
                <c:pt idx="0" formatCode="General">
                  <c:v>16.600000000000001</c:v>
                </c:pt>
                <c:pt idx="1">
                  <c:v>15.8</c:v>
                </c:pt>
                <c:pt idx="2">
                  <c:v>14.5</c:v>
                </c:pt>
                <c:pt idx="3" formatCode="General">
                  <c:v>17.100000000000001</c:v>
                </c:pt>
                <c:pt idx="4" formatCode="General">
                  <c:v>16.399999999999999</c:v>
                </c:pt>
                <c:pt idx="5" formatCode="General">
                  <c:v>17.8</c:v>
                </c:pt>
                <c:pt idx="6">
                  <c:v>21.8</c:v>
                </c:pt>
                <c:pt idx="7" formatCode="General">
                  <c:v>16.8</c:v>
                </c:pt>
              </c:numCache>
            </c:numRef>
          </c:val>
          <c:extLst>
            <c:ext xmlns:c16="http://schemas.microsoft.com/office/drawing/2014/chart" uri="{C3380CC4-5D6E-409C-BE32-E72D297353CC}">
              <c16:uniqueId val="{00000004-8EFD-45D8-998A-F1F3ADC2F81F}"/>
            </c:ext>
          </c:extLst>
        </c:ser>
        <c:ser>
          <c:idx val="5"/>
          <c:order val="5"/>
          <c:tx>
            <c:strRef>
              <c:f>Sheet1!$A$7</c:f>
              <c:strCache>
                <c:ptCount val="1"/>
                <c:pt idx="0">
                  <c:v>Saturday</c:v>
                </c:pt>
              </c:strCache>
            </c:strRef>
          </c:tx>
          <c:invertIfNegative val="0"/>
          <c:dLbls>
            <c:numFmt formatCode="#,##0.0" sourceLinked="0"/>
            <c:spPr>
              <a:noFill/>
              <a:ln>
                <a:noFill/>
              </a:ln>
              <a:effectLst/>
            </c:spPr>
            <c:txPr>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Sheet1!$B$7:$I$7</c:f>
              <c:numCache>
                <c:formatCode>0.0</c:formatCode>
                <c:ptCount val="8"/>
                <c:pt idx="0" formatCode="General">
                  <c:v>17.7</c:v>
                </c:pt>
                <c:pt idx="1">
                  <c:v>14.2</c:v>
                </c:pt>
                <c:pt idx="2">
                  <c:v>19.3</c:v>
                </c:pt>
                <c:pt idx="3" formatCode="General">
                  <c:v>19.7</c:v>
                </c:pt>
                <c:pt idx="4" formatCode="General">
                  <c:v>15.6</c:v>
                </c:pt>
                <c:pt idx="5" formatCode="General">
                  <c:v>8.1999999999999993</c:v>
                </c:pt>
                <c:pt idx="6">
                  <c:v>22</c:v>
                </c:pt>
                <c:pt idx="7" formatCode="General">
                  <c:v>19.600000000000001</c:v>
                </c:pt>
              </c:numCache>
            </c:numRef>
          </c:val>
          <c:extLst>
            <c:ext xmlns:c16="http://schemas.microsoft.com/office/drawing/2014/chart" uri="{C3380CC4-5D6E-409C-BE32-E72D297353CC}">
              <c16:uniqueId val="{00000005-8EFD-45D8-998A-F1F3ADC2F81F}"/>
            </c:ext>
          </c:extLst>
        </c:ser>
        <c:ser>
          <c:idx val="6"/>
          <c:order val="6"/>
          <c:tx>
            <c:strRef>
              <c:f>Sheet1!$A$8</c:f>
              <c:strCache>
                <c:ptCount val="1"/>
                <c:pt idx="0">
                  <c:v>Sunday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Sheet1!$B$8:$I$8</c:f>
              <c:numCache>
                <c:formatCode>0.0</c:formatCode>
                <c:ptCount val="8"/>
                <c:pt idx="0" formatCode="General">
                  <c:v>13.6</c:v>
                </c:pt>
                <c:pt idx="1">
                  <c:v>19</c:v>
                </c:pt>
                <c:pt idx="2">
                  <c:v>14.5</c:v>
                </c:pt>
                <c:pt idx="3" formatCode="General">
                  <c:v>12.4</c:v>
                </c:pt>
                <c:pt idx="4" formatCode="General">
                  <c:v>16.8</c:v>
                </c:pt>
                <c:pt idx="5" formatCode="General">
                  <c:v>10.5</c:v>
                </c:pt>
                <c:pt idx="6">
                  <c:v>7.1</c:v>
                </c:pt>
                <c:pt idx="7" formatCode="General">
                  <c:v>12.7</c:v>
                </c:pt>
              </c:numCache>
            </c:numRef>
          </c:val>
          <c:extLst>
            <c:ext xmlns:c16="http://schemas.microsoft.com/office/drawing/2014/chart" uri="{C3380CC4-5D6E-409C-BE32-E72D297353CC}">
              <c16:uniqueId val="{00000006-8EFD-45D8-998A-F1F3ADC2F81F}"/>
            </c:ext>
          </c:extLst>
        </c:ser>
        <c:dLbls>
          <c:showLegendKey val="0"/>
          <c:showVal val="0"/>
          <c:showCatName val="0"/>
          <c:showSerName val="0"/>
          <c:showPercent val="0"/>
          <c:showBubbleSize val="0"/>
        </c:dLbls>
        <c:gapWidth val="50"/>
        <c:overlap val="100"/>
        <c:axId val="222161920"/>
        <c:axId val="221913856"/>
      </c:barChart>
      <c:catAx>
        <c:axId val="222161920"/>
        <c:scaling>
          <c:orientation val="minMax"/>
        </c:scaling>
        <c:delete val="0"/>
        <c:axPos val="b"/>
        <c:numFmt formatCode="General" sourceLinked="0"/>
        <c:majorTickMark val="out"/>
        <c:minorTickMark val="none"/>
        <c:tickLblPos val="nextTo"/>
        <c:txPr>
          <a:bodyPr rot="-1560000" vert="horz"/>
          <a:lstStyle/>
          <a:p>
            <a:pPr>
              <a:defRPr/>
            </a:pPr>
            <a:endParaRPr lang="en-US"/>
          </a:p>
        </c:txPr>
        <c:crossAx val="221913856"/>
        <c:crosses val="autoZero"/>
        <c:auto val="1"/>
        <c:lblAlgn val="ctr"/>
        <c:lblOffset val="100"/>
        <c:noMultiLvlLbl val="0"/>
      </c:catAx>
      <c:valAx>
        <c:axId val="221913856"/>
        <c:scaling>
          <c:orientation val="minMax"/>
          <c:max val="100"/>
        </c:scaling>
        <c:delete val="1"/>
        <c:axPos val="l"/>
        <c:numFmt formatCode="General" sourceLinked="1"/>
        <c:majorTickMark val="out"/>
        <c:minorTickMark val="none"/>
        <c:tickLblPos val="nextTo"/>
        <c:crossAx val="222161920"/>
        <c:crosses val="autoZero"/>
        <c:crossBetween val="between"/>
      </c:valAx>
    </c:plotArea>
    <c:legend>
      <c:legendPos val="r"/>
      <c:layout>
        <c:manualLayout>
          <c:xMode val="edge"/>
          <c:yMode val="edge"/>
          <c:x val="0.82148382962499578"/>
          <c:y val="4.3001003091114376E-2"/>
          <c:w val="0.14475171127951506"/>
          <c:h val="0.6500540363389502"/>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7"/>
              <c:layout>
                <c:manualLayout>
                  <c:x val="-1.5183375195949783E-16"/>
                  <c:y val="2.203535575169569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C1-4525-8C43-78BEC1528D2A}"/>
                </c:ext>
              </c:extLst>
            </c:dLbl>
            <c:dLbl>
              <c:idx val="8"/>
              <c:layout>
                <c:manualLayout>
                  <c:x val="-4.1409683442533715E-3"/>
                  <c:y val="-9.5907599343898447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C1-4525-8C43-78BEC1528D2A}"/>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Sheet1!$B$2:$J$2</c:f>
              <c:numCache>
                <c:formatCode>0.0%</c:formatCode>
                <c:ptCount val="9"/>
                <c:pt idx="0">
                  <c:v>3.4700000000000002E-2</c:v>
                </c:pt>
                <c:pt idx="1">
                  <c:v>2.4674000000000001E-2</c:v>
                </c:pt>
                <c:pt idx="2">
                  <c:v>2.9328E-2</c:v>
                </c:pt>
                <c:pt idx="3">
                  <c:v>2.6512000000000001E-2</c:v>
                </c:pt>
                <c:pt idx="4">
                  <c:v>2.3560999999999999E-2</c:v>
                </c:pt>
                <c:pt idx="5">
                  <c:v>3.0457000000000001E-2</c:v>
                </c:pt>
                <c:pt idx="6">
                  <c:v>0.463947</c:v>
                </c:pt>
                <c:pt idx="7">
                  <c:v>0.30224699999999999</c:v>
                </c:pt>
                <c:pt idx="8">
                  <c:v>0.300201</c:v>
                </c:pt>
              </c:numCache>
            </c:numRef>
          </c:val>
          <c:extLst>
            <c:ext xmlns:c16="http://schemas.microsoft.com/office/drawing/2014/chart" uri="{C3380CC4-5D6E-409C-BE32-E72D297353CC}">
              <c16:uniqueId val="{00000000-F3C1-4525-8C43-78BEC1528D2A}"/>
            </c:ext>
          </c:extLst>
        </c:ser>
        <c:ser>
          <c:idx val="2"/>
          <c:order val="1"/>
          <c:tx>
            <c:strRef>
              <c:f>Sheet1!$A$3</c:f>
              <c:strCache>
                <c:ptCount val="1"/>
                <c:pt idx="0">
                  <c:v>Visits</c:v>
                </c:pt>
              </c:strCache>
            </c:strRef>
          </c:tx>
          <c:spPr>
            <a:solidFill>
              <a:srgbClr val="003C69"/>
            </a:solidFill>
          </c:spPr>
          <c:invertIfNegative val="0"/>
          <c:dLbls>
            <c:dLbl>
              <c:idx val="5"/>
              <c:layout>
                <c:manualLayout>
                  <c:x val="-6.2114525163800569E-3"/>
                  <c:y val="-8.66574283476664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C1-4525-8C43-78BEC1528D2A}"/>
                </c:ext>
              </c:extLst>
            </c:dLbl>
            <c:dLbl>
              <c:idx val="6"/>
              <c:layout>
                <c:manualLayout>
                  <c:x val="0"/>
                  <c:y val="-0.138754904153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C1-4525-8C43-78BEC1528D2A}"/>
                </c:ext>
              </c:extLst>
            </c:dLbl>
            <c:dLbl>
              <c:idx val="7"/>
              <c:layout>
                <c:manualLayout>
                  <c:x val="2.0704841721266858E-3"/>
                  <c:y val="-0.1165932310755592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C1-4525-8C43-78BEC1528D2A}"/>
                </c:ext>
              </c:extLst>
            </c:dLbl>
            <c:dLbl>
              <c:idx val="8"/>
              <c:layout>
                <c:manualLayout>
                  <c:x val="-6.2114525163802087E-3"/>
                  <c:y val="-0.109208813768027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C1-4525-8C43-78BEC1528D2A}"/>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Sheet1!$B$3:$J$3</c:f>
              <c:numCache>
                <c:formatCode>0.0%</c:formatCode>
                <c:ptCount val="9"/>
                <c:pt idx="0">
                  <c:v>6.6350000000000003E-3</c:v>
                </c:pt>
                <c:pt idx="1">
                  <c:v>1.0222999999999999E-2</c:v>
                </c:pt>
                <c:pt idx="2">
                  <c:v>9.4289999999999999E-3</c:v>
                </c:pt>
                <c:pt idx="3">
                  <c:v>1.0161E-2</c:v>
                </c:pt>
                <c:pt idx="4">
                  <c:v>1.2258E-2</c:v>
                </c:pt>
                <c:pt idx="5">
                  <c:v>-5.4199999999999998E-2</c:v>
                </c:pt>
                <c:pt idx="6">
                  <c:v>-0.66039000000000003</c:v>
                </c:pt>
                <c:pt idx="7">
                  <c:v>-0.32478000000000001</c:v>
                </c:pt>
                <c:pt idx="8">
                  <c:v>-0.27700000000000002</c:v>
                </c:pt>
              </c:numCache>
            </c:numRef>
          </c:val>
          <c:extLst>
            <c:ext xmlns:c16="http://schemas.microsoft.com/office/drawing/2014/chart" uri="{C3380CC4-5D6E-409C-BE32-E72D297353CC}">
              <c16:uniqueId val="{00000001-F3C1-4525-8C43-78BEC1528D2A}"/>
            </c:ext>
          </c:extLst>
        </c:ser>
        <c:dLbls>
          <c:showLegendKey val="0"/>
          <c:showVal val="0"/>
          <c:showCatName val="0"/>
          <c:showSerName val="0"/>
          <c:showPercent val="0"/>
          <c:showBubbleSize val="0"/>
        </c:dLbls>
        <c:gapWidth val="40"/>
        <c:overlap val="100"/>
        <c:axId val="245239808"/>
        <c:axId val="245241728"/>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Sheet1!$B$4:$J$4</c:f>
              <c:numCache>
                <c:formatCode>0.0%</c:formatCode>
                <c:ptCount val="9"/>
                <c:pt idx="0">
                  <c:v>4.1564999999999998E-2</c:v>
                </c:pt>
                <c:pt idx="1">
                  <c:v>3.5150000000000001E-2</c:v>
                </c:pt>
                <c:pt idx="2">
                  <c:v>3.9033999999999999E-2</c:v>
                </c:pt>
                <c:pt idx="3">
                  <c:v>3.6942999999999997E-2</c:v>
                </c:pt>
                <c:pt idx="4">
                  <c:v>3.6108000000000001E-2</c:v>
                </c:pt>
                <c:pt idx="5">
                  <c:v>-2.5389999999999999E-2</c:v>
                </c:pt>
                <c:pt idx="6">
                  <c:v>-0.50283999999999995</c:v>
                </c:pt>
                <c:pt idx="7">
                  <c:v>-0.1207</c:v>
                </c:pt>
                <c:pt idx="8">
                  <c:v>-5.9959999999999999E-2</c:v>
                </c:pt>
              </c:numCache>
            </c:numRef>
          </c:val>
          <c:smooth val="0"/>
          <c:extLst>
            <c:ext xmlns:c16="http://schemas.microsoft.com/office/drawing/2014/chart" uri="{C3380CC4-5D6E-409C-BE32-E72D297353CC}">
              <c16:uniqueId val="{00000002-F3C1-4525-8C43-78BEC1528D2A}"/>
            </c:ext>
          </c:extLst>
        </c:ser>
        <c:dLbls>
          <c:showLegendKey val="0"/>
          <c:showVal val="0"/>
          <c:showCatName val="0"/>
          <c:showSerName val="0"/>
          <c:showPercent val="0"/>
          <c:showBubbleSize val="0"/>
        </c:dLbls>
        <c:marker val="1"/>
        <c:smooth val="0"/>
        <c:axId val="245239808"/>
        <c:axId val="245241728"/>
      </c:lineChart>
      <c:catAx>
        <c:axId val="245239808"/>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245241728"/>
        <c:crosses val="autoZero"/>
        <c:auto val="0"/>
        <c:lblAlgn val="ctr"/>
        <c:lblOffset val="100"/>
        <c:noMultiLvlLbl val="0"/>
      </c:catAx>
      <c:valAx>
        <c:axId val="245241728"/>
        <c:scaling>
          <c:orientation val="minMax"/>
        </c:scaling>
        <c:delete val="0"/>
        <c:axPos val="l"/>
        <c:numFmt formatCode="0.0%" sourceLinked="1"/>
        <c:majorTickMark val="none"/>
        <c:minorTickMark val="none"/>
        <c:tickLblPos val="none"/>
        <c:crossAx val="245239808"/>
        <c:crosses val="autoZero"/>
        <c:crossBetween val="between"/>
      </c:valAx>
    </c:plotArea>
    <c:legend>
      <c:legendPos val="t"/>
      <c:layout>
        <c:manualLayout>
          <c:xMode val="edge"/>
          <c:yMode val="edge"/>
          <c:x val="5.3056787449053212E-2"/>
          <c:y val="0.12951039716096893"/>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2"/>
              <c:layout>
                <c:manualLayout>
                  <c:x val="-3.0156743831521158E-3"/>
                  <c:y val="-1.320491546925609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7907050741689682"/>
                      <c:h val="0.17197518452713845"/>
                    </c:manualLayout>
                  </c15:layout>
                </c:ext>
                <c:ext xmlns:c16="http://schemas.microsoft.com/office/drawing/2014/chart" uri="{C3380CC4-5D6E-409C-BE32-E72D297353CC}">
                  <c16:uniqueId val="{00000003-9AF5-432B-B25E-0A9FC9A9C66C}"/>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Sheet1!$B$2:$D$2</c:f>
              <c:numCache>
                <c:formatCode>0.0%</c:formatCode>
                <c:ptCount val="3"/>
                <c:pt idx="0">
                  <c:v>3.4213E-2</c:v>
                </c:pt>
                <c:pt idx="1">
                  <c:v>2.6001E-2</c:v>
                </c:pt>
                <c:pt idx="2">
                  <c:v>0.229708</c:v>
                </c:pt>
              </c:numCache>
            </c:numRef>
          </c:val>
          <c:extLst>
            <c:ext xmlns:c16="http://schemas.microsoft.com/office/drawing/2014/chart" uri="{C3380CC4-5D6E-409C-BE32-E72D297353CC}">
              <c16:uniqueId val="{00000000-9AF5-432B-B25E-0A9FC9A9C66C}"/>
            </c:ext>
          </c:extLst>
        </c:ser>
        <c:ser>
          <c:idx val="2"/>
          <c:order val="1"/>
          <c:tx>
            <c:strRef>
              <c:f>Sheet1!$A$3</c:f>
              <c:strCache>
                <c:ptCount val="1"/>
                <c:pt idx="0">
                  <c:v>Visits</c:v>
                </c:pt>
              </c:strCache>
            </c:strRef>
          </c:tx>
          <c:spPr>
            <a:solidFill>
              <a:srgbClr val="003C69"/>
            </a:solidFill>
          </c:spPr>
          <c:invertIfNegative val="0"/>
          <c:dLbls>
            <c:dLbl>
              <c:idx val="0"/>
              <c:layout>
                <c:manualLayout>
                  <c:x val="-1.382168125353924E-17"/>
                  <c:y val="7.75739261455439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5-432B-B25E-0A9FC9A9C66C}"/>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17955325277287698"/>
                      <c:h val="0.10462267417827463"/>
                    </c:manualLayout>
                  </c15:layout>
                </c:ext>
                <c:ext xmlns:c16="http://schemas.microsoft.com/office/drawing/2014/chart" uri="{C3380CC4-5D6E-409C-BE32-E72D297353CC}">
                  <c16:uniqueId val="{00000006-9AF5-432B-B25E-0A9FC9A9C66C}"/>
                </c:ext>
              </c:extLst>
            </c:dLbl>
            <c:dLbl>
              <c:idx val="2"/>
              <c:layout>
                <c:manualLayout>
                  <c:x val="-3.0151994738004382E-3"/>
                  <c:y val="-0.18350105605784789"/>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6700780988428835"/>
                      <c:h val="0.24997631311297677"/>
                    </c:manualLayout>
                  </c15:layout>
                </c:ext>
                <c:ext xmlns:c16="http://schemas.microsoft.com/office/drawing/2014/chart" uri="{C3380CC4-5D6E-409C-BE32-E72D297353CC}">
                  <c16:uniqueId val="{00000004-9AF5-432B-B25E-0A9FC9A9C66C}"/>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Sheet1!$B$3:$D$3</c:f>
              <c:numCache>
                <c:formatCode>0.0%</c:formatCode>
                <c:ptCount val="3"/>
                <c:pt idx="0">
                  <c:v>3.5179999999999999E-3</c:v>
                </c:pt>
                <c:pt idx="1">
                  <c:v>1.0540000000000001E-2</c:v>
                </c:pt>
                <c:pt idx="2">
                  <c:v>-0.32989000000000002</c:v>
                </c:pt>
              </c:numCache>
            </c:numRef>
          </c:val>
          <c:extLst>
            <c:ext xmlns:c16="http://schemas.microsoft.com/office/drawing/2014/chart" uri="{C3380CC4-5D6E-409C-BE32-E72D297353CC}">
              <c16:uniqueId val="{00000001-9AF5-432B-B25E-0A9FC9A9C66C}"/>
            </c:ext>
          </c:extLst>
        </c:ser>
        <c:dLbls>
          <c:showLegendKey val="0"/>
          <c:showVal val="0"/>
          <c:showCatName val="0"/>
          <c:showSerName val="0"/>
          <c:showPercent val="0"/>
          <c:showBubbleSize val="0"/>
        </c:dLbls>
        <c:gapWidth val="40"/>
        <c:overlap val="100"/>
        <c:axId val="245309440"/>
        <c:axId val="245311360"/>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Dec 18</c:v>
                </c:pt>
                <c:pt idx="1">
                  <c:v>YE Dec 19</c:v>
                </c:pt>
                <c:pt idx="2">
                  <c:v>YE Dec 20</c:v>
                </c:pt>
              </c:strCache>
            </c:strRef>
          </c:cat>
          <c:val>
            <c:numRef>
              <c:f>Sheet1!$B$4:$D$4</c:f>
              <c:numCache>
                <c:formatCode>0.0%</c:formatCode>
                <c:ptCount val="3"/>
                <c:pt idx="0">
                  <c:v>3.7851999999999997E-2</c:v>
                </c:pt>
                <c:pt idx="1">
                  <c:v>3.6816000000000002E-2</c:v>
                </c:pt>
                <c:pt idx="2">
                  <c:v>-0.17596000000000001</c:v>
                </c:pt>
              </c:numCache>
            </c:numRef>
          </c:val>
          <c:smooth val="0"/>
          <c:extLst>
            <c:ext xmlns:c16="http://schemas.microsoft.com/office/drawing/2014/chart" uri="{C3380CC4-5D6E-409C-BE32-E72D297353CC}">
              <c16:uniqueId val="{00000002-9AF5-432B-B25E-0A9FC9A9C66C}"/>
            </c:ext>
          </c:extLst>
        </c:ser>
        <c:dLbls>
          <c:showLegendKey val="0"/>
          <c:showVal val="0"/>
          <c:showCatName val="0"/>
          <c:showSerName val="0"/>
          <c:showPercent val="0"/>
          <c:showBubbleSize val="0"/>
        </c:dLbls>
        <c:marker val="1"/>
        <c:smooth val="0"/>
        <c:axId val="245309440"/>
        <c:axId val="245311360"/>
      </c:lineChart>
      <c:catAx>
        <c:axId val="245309440"/>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245311360"/>
        <c:crosses val="autoZero"/>
        <c:auto val="0"/>
        <c:lblAlgn val="ctr"/>
        <c:lblOffset val="100"/>
        <c:noMultiLvlLbl val="0"/>
      </c:catAx>
      <c:valAx>
        <c:axId val="245311360"/>
        <c:scaling>
          <c:orientation val="minMax"/>
        </c:scaling>
        <c:delete val="0"/>
        <c:axPos val="l"/>
        <c:numFmt formatCode="0.0%" sourceLinked="1"/>
        <c:majorTickMark val="none"/>
        <c:minorTickMark val="none"/>
        <c:tickLblPos val="none"/>
        <c:crossAx val="2453094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0237498478721581"/>
          <c:y val="1.6746210295141679E-2"/>
          <c:w val="0.6477309542595433"/>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CFD7-4C91-86C0-298CCA20F733}"/>
              </c:ext>
            </c:extLst>
          </c:dPt>
          <c:dPt>
            <c:idx val="1"/>
            <c:invertIfNegative val="1"/>
            <c:bubble3D val="0"/>
            <c:extLst>
              <c:ext xmlns:c16="http://schemas.microsoft.com/office/drawing/2014/chart" uri="{C3380CC4-5D6E-409C-BE32-E72D297353CC}">
                <c16:uniqueId val="{00000001-CFD7-4C91-86C0-298CCA20F733}"/>
              </c:ext>
            </c:extLst>
          </c:dPt>
          <c:dPt>
            <c:idx val="2"/>
            <c:invertIfNegative val="1"/>
            <c:bubble3D val="0"/>
            <c:extLst>
              <c:ext xmlns:c16="http://schemas.microsoft.com/office/drawing/2014/chart" uri="{C3380CC4-5D6E-409C-BE32-E72D297353CC}">
                <c16:uniqueId val="{00000002-CFD7-4C91-86C0-298CCA20F733}"/>
              </c:ext>
            </c:extLst>
          </c:dPt>
          <c:dPt>
            <c:idx val="3"/>
            <c:invertIfNegative val="1"/>
            <c:bubble3D val="0"/>
            <c:extLst>
              <c:ext xmlns:c16="http://schemas.microsoft.com/office/drawing/2014/chart" uri="{C3380CC4-5D6E-409C-BE32-E72D297353CC}">
                <c16:uniqueId val="{00000003-CFD7-4C91-86C0-298CCA20F733}"/>
              </c:ext>
            </c:extLst>
          </c:dPt>
          <c:dPt>
            <c:idx val="4"/>
            <c:invertIfNegative val="1"/>
            <c:bubble3D val="0"/>
            <c:extLst>
              <c:ext xmlns:c16="http://schemas.microsoft.com/office/drawing/2014/chart" uri="{C3380CC4-5D6E-409C-BE32-E72D297353CC}">
                <c16:uniqueId val="{00000004-CFD7-4C91-86C0-298CCA20F733}"/>
              </c:ext>
            </c:extLst>
          </c:dPt>
          <c:dLbls>
            <c:numFmt formatCode="#,##0.000_);[Red]\(#,##0.000\)" sourceLinked="0"/>
            <c:spPr>
              <a:noFill/>
              <a:ln w="25542">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_-* #,##0_-;\-* #,##0_-;_-* "-"??_-;_-@_-</c:formatCode>
                <c:ptCount val="5"/>
                <c:pt idx="0">
                  <c:v>-194065.3</c:v>
                </c:pt>
                <c:pt idx="1">
                  <c:v>-536254.69999999995</c:v>
                </c:pt>
                <c:pt idx="2">
                  <c:v>-2656.5</c:v>
                </c:pt>
                <c:pt idx="3">
                  <c:v>-378356.4</c:v>
                </c:pt>
                <c:pt idx="4">
                  <c:v>-446842</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CFD7-4C91-86C0-298CCA20F733}"/>
            </c:ext>
          </c:extLst>
        </c:ser>
        <c:dLbls>
          <c:showLegendKey val="0"/>
          <c:showVal val="0"/>
          <c:showCatName val="0"/>
          <c:showSerName val="0"/>
          <c:showPercent val="0"/>
          <c:showBubbleSize val="0"/>
        </c:dLbls>
        <c:gapWidth val="20"/>
        <c:axId val="223604096"/>
        <c:axId val="223626368"/>
      </c:barChart>
      <c:catAx>
        <c:axId val="223604096"/>
        <c:scaling>
          <c:orientation val="maxMin"/>
        </c:scaling>
        <c:delete val="0"/>
        <c:axPos val="l"/>
        <c:numFmt formatCode="General" sourceLinked="1"/>
        <c:majorTickMark val="none"/>
        <c:minorTickMark val="none"/>
        <c:tickLblPos val="none"/>
        <c:spPr>
          <a:ln w="9578">
            <a:noFill/>
          </a:ln>
        </c:spPr>
        <c:crossAx val="223626368"/>
        <c:crosses val="autoZero"/>
        <c:auto val="1"/>
        <c:lblAlgn val="ctr"/>
        <c:lblOffset val="100"/>
        <c:tickLblSkip val="1"/>
        <c:tickMarkSkip val="1"/>
        <c:noMultiLvlLbl val="0"/>
      </c:catAx>
      <c:valAx>
        <c:axId val="223626368"/>
        <c:scaling>
          <c:orientation val="minMax"/>
        </c:scaling>
        <c:delete val="0"/>
        <c:axPos val="t"/>
        <c:numFmt formatCode="_-* #,##0_-;\-* #,##0_-;_-* &quot;-&quot;??_-;_-@_-" sourceLinked="1"/>
        <c:majorTickMark val="none"/>
        <c:minorTickMark val="none"/>
        <c:tickLblPos val="none"/>
        <c:spPr>
          <a:ln w="9578">
            <a:noFill/>
          </a:ln>
        </c:spPr>
        <c:crossAx val="223604096"/>
        <c:crosses val="autoZero"/>
        <c:crossBetween val="between"/>
        <c:dispUnits>
          <c:builtInUnit val="thousands"/>
        </c:dispUnits>
      </c:valAx>
      <c:spPr>
        <a:noFill/>
        <a:ln w="25400">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0.0</c:formatCode>
                <c:ptCount val="1"/>
                <c:pt idx="0">
                  <c:v>39</c:v>
                </c:pt>
              </c:numCache>
            </c:numRef>
          </c:val>
          <c:extLst>
            <c:ext xmlns:c16="http://schemas.microsoft.com/office/drawing/2014/chart" uri="{C3380CC4-5D6E-409C-BE32-E72D297353CC}">
              <c16:uniqueId val="{00000000-0717-4471-B0AC-8E9AA1A93EBC}"/>
            </c:ext>
          </c:extLst>
        </c:ser>
        <c:ser>
          <c:idx val="1"/>
          <c:order val="1"/>
          <c:tx>
            <c:strRef>
              <c:f>Sheet1!$A$3</c:f>
              <c:strCache>
                <c:ptCount val="1"/>
                <c:pt idx="0">
                  <c:v>Beef &amp;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21.9</c:v>
                </c:pt>
              </c:numCache>
            </c:numRef>
          </c:val>
          <c:extLst>
            <c:ext xmlns:c16="http://schemas.microsoft.com/office/drawing/2014/chart" uri="{C3380CC4-5D6E-409C-BE32-E72D297353CC}">
              <c16:uniqueId val="{00000001-0717-4471-B0AC-8E9AA1A93EBC}"/>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0.9</c:v>
                </c:pt>
              </c:numCache>
            </c:numRef>
          </c:val>
          <c:extLst>
            <c:ext xmlns:c16="http://schemas.microsoft.com/office/drawing/2014/chart" uri="{C3380CC4-5D6E-409C-BE32-E72D297353CC}">
              <c16:uniqueId val="{00000002-0717-4471-B0AC-8E9AA1A93EBC}"/>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21.9</c:v>
                </c:pt>
              </c:numCache>
            </c:numRef>
          </c:val>
          <c:extLst>
            <c:ext xmlns:c16="http://schemas.microsoft.com/office/drawing/2014/chart" uri="{C3380CC4-5D6E-409C-BE32-E72D297353CC}">
              <c16:uniqueId val="{00000003-0717-4471-B0AC-8E9AA1A93EBC}"/>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17-4471-B0AC-8E9AA1A93EB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12.8</c:v>
                </c:pt>
              </c:numCache>
            </c:numRef>
          </c:val>
          <c:extLst>
            <c:ext xmlns:c16="http://schemas.microsoft.com/office/drawing/2014/chart" uri="{C3380CC4-5D6E-409C-BE32-E72D297353CC}">
              <c16:uniqueId val="{00000005-0717-4471-B0AC-8E9AA1A93EBC}"/>
            </c:ext>
          </c:extLst>
        </c:ser>
        <c:dLbls>
          <c:showLegendKey val="0"/>
          <c:showVal val="0"/>
          <c:showCatName val="0"/>
          <c:showSerName val="0"/>
          <c:showPercent val="0"/>
          <c:showBubbleSize val="0"/>
        </c:dLbls>
        <c:gapWidth val="150"/>
        <c:overlap val="100"/>
        <c:axId val="223753344"/>
        <c:axId val="223754880"/>
      </c:barChart>
      <c:catAx>
        <c:axId val="223753344"/>
        <c:scaling>
          <c:orientation val="minMax"/>
        </c:scaling>
        <c:delete val="0"/>
        <c:axPos val="b"/>
        <c:numFmt formatCode="General" sourceLinked="0"/>
        <c:majorTickMark val="out"/>
        <c:minorTickMark val="none"/>
        <c:tickLblPos val="nextTo"/>
        <c:txPr>
          <a:bodyPr/>
          <a:lstStyle/>
          <a:p>
            <a:pPr algn="ctr">
              <a:defRPr/>
            </a:pPr>
            <a:endParaRPr lang="en-US"/>
          </a:p>
        </c:txPr>
        <c:crossAx val="223754880"/>
        <c:crosses val="autoZero"/>
        <c:auto val="1"/>
        <c:lblAlgn val="ctr"/>
        <c:lblOffset val="100"/>
        <c:noMultiLvlLbl val="0"/>
      </c:catAx>
      <c:valAx>
        <c:axId val="223754880"/>
        <c:scaling>
          <c:orientation val="minMax"/>
          <c:max val="100"/>
        </c:scaling>
        <c:delete val="1"/>
        <c:axPos val="l"/>
        <c:numFmt formatCode="0.0" sourceLinked="1"/>
        <c:majorTickMark val="out"/>
        <c:minorTickMark val="none"/>
        <c:tickLblPos val="nextTo"/>
        <c:crossAx val="223753344"/>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2205739094782312E-2"/>
          <c:w val="0.55946427411296085"/>
          <c:h val="0.81688578543470691"/>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General</c:formatCode>
                <c:ptCount val="2"/>
                <c:pt idx="0">
                  <c:v>24.7</c:v>
                </c:pt>
                <c:pt idx="1">
                  <c:v>22.7</c:v>
                </c:pt>
              </c:numCache>
            </c:numRef>
          </c:val>
          <c:extLst>
            <c:ext xmlns:c16="http://schemas.microsoft.com/office/drawing/2014/chart" uri="{C3380CC4-5D6E-409C-BE32-E72D297353CC}">
              <c16:uniqueId val="{00000000-35B4-40B3-A3F5-2E2EE34020B8}"/>
            </c:ext>
          </c:extLst>
        </c:ser>
        <c:ser>
          <c:idx val="1"/>
          <c:order val="1"/>
          <c:tx>
            <c:strRef>
              <c:f>Sheet1!$A$3</c:f>
              <c:strCache>
                <c:ptCount val="1"/>
                <c:pt idx="0">
                  <c:v>Fried Fish</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General</c:formatCode>
                <c:ptCount val="2"/>
                <c:pt idx="0">
                  <c:v>43</c:v>
                </c:pt>
                <c:pt idx="1">
                  <c:v>44.3</c:v>
                </c:pt>
              </c:numCache>
            </c:numRef>
          </c:val>
          <c:extLst>
            <c:ext xmlns:c16="http://schemas.microsoft.com/office/drawing/2014/chart" uri="{C3380CC4-5D6E-409C-BE32-E72D297353CC}">
              <c16:uniqueId val="{00000001-35B4-40B3-A3F5-2E2EE34020B8}"/>
            </c:ext>
          </c:extLst>
        </c:ser>
        <c:ser>
          <c:idx val="2"/>
          <c:order val="2"/>
          <c:tx>
            <c:strRef>
              <c:f>Sheet1!$A$4</c:f>
              <c:strCache>
                <c:ptCount val="1"/>
                <c:pt idx="0">
                  <c:v>Fish Burger</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Sheet1!$B$4:$C$4</c:f>
              <c:numCache>
                <c:formatCode>General</c:formatCode>
                <c:ptCount val="2"/>
                <c:pt idx="0">
                  <c:v>6.4</c:v>
                </c:pt>
                <c:pt idx="1">
                  <c:v>5</c:v>
                </c:pt>
              </c:numCache>
            </c:numRef>
          </c:val>
          <c:extLst>
            <c:ext xmlns:c16="http://schemas.microsoft.com/office/drawing/2014/chart" uri="{C3380CC4-5D6E-409C-BE32-E72D297353CC}">
              <c16:uniqueId val="{00000002-35B4-40B3-A3F5-2E2EE34020B8}"/>
            </c:ext>
          </c:extLst>
        </c:ser>
        <c:ser>
          <c:idx val="3"/>
          <c:order val="3"/>
          <c:tx>
            <c:strRef>
              <c:f>Sheet1!$A$5</c:f>
              <c:strCache>
                <c:ptCount val="1"/>
                <c:pt idx="0">
                  <c:v>Fish Filling Other</c:v>
                </c:pt>
              </c:strCache>
            </c:strRef>
          </c:tx>
          <c:invertIfNegative val="0"/>
          <c:dLbls>
            <c:dLbl>
              <c:idx val="0"/>
              <c:numFmt formatCode="#,##0" sourceLinked="0"/>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47F-4703-8E3A-902275FF2CEB}"/>
                </c:ext>
              </c:extLst>
            </c:dLbl>
            <c:dLbl>
              <c:idx val="1"/>
              <c:numFmt formatCode="#,##0" sourceLinked="0"/>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47F-4703-8E3A-902275FF2CEB}"/>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General</c:formatCode>
                <c:ptCount val="2"/>
                <c:pt idx="0">
                  <c:v>8</c:v>
                </c:pt>
                <c:pt idx="1">
                  <c:v>6.6</c:v>
                </c:pt>
              </c:numCache>
            </c:numRef>
          </c:val>
          <c:extLst>
            <c:ext xmlns:c16="http://schemas.microsoft.com/office/drawing/2014/chart" uri="{C3380CC4-5D6E-409C-BE32-E72D297353CC}">
              <c16:uniqueId val="{00000005-35B4-40B3-A3F5-2E2EE34020B8}"/>
            </c:ext>
          </c:extLst>
        </c:ser>
        <c:ser>
          <c:idx val="4"/>
          <c:order val="4"/>
          <c:tx>
            <c:strRef>
              <c:f>Sheet1!$A$6</c:f>
              <c:strCache>
                <c:ptCount val="1"/>
                <c:pt idx="0">
                  <c:v>Fish Other</c:v>
                </c:pt>
              </c:strCache>
            </c:strRef>
          </c:tx>
          <c:invertIfNegative val="0"/>
          <c:cat>
            <c:strRef>
              <c:f>Sheet1!$B$1:$C$1</c:f>
              <c:strCache>
                <c:ptCount val="2"/>
                <c:pt idx="0">
                  <c:v>YE Dec 19</c:v>
                </c:pt>
                <c:pt idx="1">
                  <c:v>YE Dec 20</c:v>
                </c:pt>
              </c:strCache>
            </c:strRef>
          </c:cat>
          <c:val>
            <c:numRef>
              <c:f>Sheet1!$B$6:$C$6</c:f>
              <c:numCache>
                <c:formatCode>0.0</c:formatCode>
                <c:ptCount val="2"/>
                <c:pt idx="0">
                  <c:v>0</c:v>
                </c:pt>
                <c:pt idx="1">
                  <c:v>0</c:v>
                </c:pt>
              </c:numCache>
            </c:numRef>
          </c:val>
          <c:extLst>
            <c:ext xmlns:c16="http://schemas.microsoft.com/office/drawing/2014/chart" uri="{C3380CC4-5D6E-409C-BE32-E72D297353CC}">
              <c16:uniqueId val="{00000006-35B4-40B3-A3F5-2E2EE34020B8}"/>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Sheet1!$B$7:$C$7</c:f>
              <c:numCache>
                <c:formatCode>0.0</c:formatCode>
                <c:ptCount val="2"/>
                <c:pt idx="0">
                  <c:v>14.4</c:v>
                </c:pt>
                <c:pt idx="1">
                  <c:v>17.5</c:v>
                </c:pt>
              </c:numCache>
            </c:numRef>
          </c:val>
          <c:extLst>
            <c:ext xmlns:c16="http://schemas.microsoft.com/office/drawing/2014/chart" uri="{C3380CC4-5D6E-409C-BE32-E72D297353CC}">
              <c16:uniqueId val="{00000007-35B4-40B3-A3F5-2E2EE34020B8}"/>
            </c:ext>
          </c:extLst>
        </c:ser>
        <c:ser>
          <c:idx val="6"/>
          <c:order val="6"/>
          <c:tx>
            <c:strRef>
              <c:f>Sheet1!$A$8</c:f>
              <c:strCache>
                <c:ptCount val="1"/>
                <c:pt idx="0">
                  <c:v>Seafood Other</c:v>
                </c:pt>
              </c:strCache>
            </c:strRef>
          </c:tx>
          <c:invertIfNegative val="0"/>
          <c:dLbls>
            <c:dLbl>
              <c:idx val="0"/>
              <c:layout>
                <c:manualLayout>
                  <c:x val="0"/>
                  <c:y val="-6.4583488938647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B4-40B3-A3F5-2E2EE34020B8}"/>
                </c:ext>
              </c:extLst>
            </c:dLbl>
            <c:dLbl>
              <c:idx val="1"/>
              <c:layout>
                <c:manualLayout>
                  <c:x val="3.2104522212663892E-3"/>
                  <c:y val="-4.843761670398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B4-40B3-A3F5-2E2EE34020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Sheet1!$B$8:$C$8</c:f>
              <c:numCache>
                <c:formatCode>0.0</c:formatCode>
                <c:ptCount val="2"/>
                <c:pt idx="0">
                  <c:v>3.6</c:v>
                </c:pt>
                <c:pt idx="1">
                  <c:v>4</c:v>
                </c:pt>
              </c:numCache>
            </c:numRef>
          </c:val>
          <c:extLst>
            <c:ext xmlns:c16="http://schemas.microsoft.com/office/drawing/2014/chart" uri="{C3380CC4-5D6E-409C-BE32-E72D297353CC}">
              <c16:uniqueId val="{0000000A-35B4-40B3-A3F5-2E2EE34020B8}"/>
            </c:ext>
          </c:extLst>
        </c:ser>
        <c:dLbls>
          <c:showLegendKey val="0"/>
          <c:showVal val="0"/>
          <c:showCatName val="0"/>
          <c:showSerName val="0"/>
          <c:showPercent val="0"/>
          <c:showBubbleSize val="0"/>
        </c:dLbls>
        <c:gapWidth val="82"/>
        <c:overlap val="100"/>
        <c:axId val="223689344"/>
        <c:axId val="223699328"/>
      </c:barChart>
      <c:catAx>
        <c:axId val="223689344"/>
        <c:scaling>
          <c:orientation val="minMax"/>
        </c:scaling>
        <c:delete val="0"/>
        <c:axPos val="b"/>
        <c:numFmt formatCode="General" sourceLinked="0"/>
        <c:majorTickMark val="out"/>
        <c:minorTickMark val="none"/>
        <c:tickLblPos val="nextTo"/>
        <c:txPr>
          <a:bodyPr/>
          <a:lstStyle/>
          <a:p>
            <a:pPr algn="ctr">
              <a:defRPr/>
            </a:pPr>
            <a:endParaRPr lang="en-US"/>
          </a:p>
        </c:txPr>
        <c:crossAx val="223699328"/>
        <c:crosses val="autoZero"/>
        <c:auto val="1"/>
        <c:lblAlgn val="ctr"/>
        <c:lblOffset val="100"/>
        <c:noMultiLvlLbl val="0"/>
      </c:catAx>
      <c:valAx>
        <c:axId val="223699328"/>
        <c:scaling>
          <c:orientation val="minMax"/>
          <c:max val="100"/>
        </c:scaling>
        <c:delete val="1"/>
        <c:axPos val="l"/>
        <c:numFmt formatCode="General" sourceLinked="1"/>
        <c:majorTickMark val="out"/>
        <c:minorTickMark val="none"/>
        <c:tickLblPos val="nextTo"/>
        <c:crossAx val="223689344"/>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8118563770071963"/>
          <c:y val="6.595493458220171E-2"/>
          <c:w val="0.40196884142363082"/>
          <c:h val="0.8135339277853616"/>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7618032891711664"/>
          <c:w val="0.95865033321758875"/>
          <c:h val="0.52510661764556144"/>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431288652836531"/>
                      <c:h val="0.17905312798450976"/>
                    </c:manualLayout>
                  </c15:layout>
                </c:ext>
                <c:ext xmlns:c16="http://schemas.microsoft.com/office/drawing/2014/chart" uri="{C3380CC4-5D6E-409C-BE32-E72D297353CC}">
                  <c16:uniqueId val="{00000006-CA65-4AA7-BE85-F5C597073221}"/>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5045423031178365"/>
                      <c:h val="0.17905312798450976"/>
                    </c:manualLayout>
                  </c15:layout>
                </c:ext>
                <c:ext xmlns:c16="http://schemas.microsoft.com/office/drawing/2014/chart" uri="{C3380CC4-5D6E-409C-BE32-E72D297353CC}">
                  <c16:uniqueId val="{00000007-CA65-4AA7-BE85-F5C597073221}"/>
                </c:ext>
              </c:extLst>
            </c:dLbl>
            <c:dLbl>
              <c:idx val="2"/>
              <c:layout>
                <c:manualLayout>
                  <c:x val="2.8840019795789589E-7"/>
                  <c:y val="-9.617978381455055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6316864143895546"/>
                      <c:h val="0.17905312798450976"/>
                    </c:manualLayout>
                  </c15:layout>
                </c:ext>
                <c:ext xmlns:c16="http://schemas.microsoft.com/office/drawing/2014/chart" uri="{C3380CC4-5D6E-409C-BE32-E72D297353CC}">
                  <c16:uniqueId val="{00000008-CA65-4AA7-BE85-F5C597073221}"/>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Sheet1!$B$2:$D$2</c:f>
              <c:numCache>
                <c:formatCode>0.0%</c:formatCode>
                <c:ptCount val="3"/>
                <c:pt idx="0">
                  <c:v>3.0387000000000001E-2</c:v>
                </c:pt>
                <c:pt idx="1">
                  <c:v>2.2761E-2</c:v>
                </c:pt>
                <c:pt idx="2">
                  <c:v>0.114853</c:v>
                </c:pt>
              </c:numCache>
            </c:numRef>
          </c:val>
          <c:extLst>
            <c:ext xmlns:c16="http://schemas.microsoft.com/office/drawing/2014/chart" uri="{C3380CC4-5D6E-409C-BE32-E72D297353CC}">
              <c16:uniqueId val="{00000000-CA65-4AA7-BE85-F5C597073221}"/>
            </c:ext>
          </c:extLst>
        </c:ser>
        <c:ser>
          <c:idx val="2"/>
          <c:order val="1"/>
          <c:tx>
            <c:strRef>
              <c:f>Sheet1!$A$3</c:f>
              <c:strCache>
                <c:ptCount val="1"/>
                <c:pt idx="0">
                  <c:v>Visits</c:v>
                </c:pt>
              </c:strCache>
            </c:strRef>
          </c:tx>
          <c:spPr>
            <a:solidFill>
              <a:srgbClr val="003C69"/>
            </a:solidFill>
          </c:spPr>
          <c:invertIfNegative val="0"/>
          <c:dLbls>
            <c:dLbl>
              <c:idx val="0"/>
              <c:layout>
                <c:manualLayout>
                  <c:x val="2.1976095084391665E-2"/>
                  <c:y val="-7.6282272940358012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6033470573374199"/>
                      <c:h val="0.24285119064346916"/>
                    </c:manualLayout>
                  </c15:layout>
                </c:ext>
                <c:ext xmlns:c16="http://schemas.microsoft.com/office/drawing/2014/chart" uri="{C3380CC4-5D6E-409C-BE32-E72D297353CC}">
                  <c16:uniqueId val="{00000003-CA65-4AA7-BE85-F5C597073221}"/>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31638251556495867"/>
                      <c:h val="0.16707334308379243"/>
                    </c:manualLayout>
                  </c15:layout>
                </c:ext>
                <c:ext xmlns:c16="http://schemas.microsoft.com/office/drawing/2014/chart" uri="{C3380CC4-5D6E-409C-BE32-E72D297353CC}">
                  <c16:uniqueId val="{00000004-CA65-4AA7-BE85-F5C597073221}"/>
                </c:ext>
              </c:extLst>
            </c:dLbl>
            <c:dLbl>
              <c:idx val="2"/>
              <c:layout>
                <c:manualLayout>
                  <c:x val="-3.0562922578390057E-2"/>
                  <c:y val="-0.19884626599086161"/>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583978100042568"/>
                      <c:h val="0.26447056214851533"/>
                    </c:manualLayout>
                  </c15:layout>
                </c:ext>
                <c:ext xmlns:c16="http://schemas.microsoft.com/office/drawing/2014/chart" uri="{C3380CC4-5D6E-409C-BE32-E72D297353CC}">
                  <c16:uniqueId val="{00000005-CA65-4AA7-BE85-F5C597073221}"/>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Sheet1!$B$3:$D$3</c:f>
              <c:numCache>
                <c:formatCode>0.0%</c:formatCode>
                <c:ptCount val="3"/>
                <c:pt idx="0">
                  <c:v>-2.98E-3</c:v>
                </c:pt>
                <c:pt idx="1">
                  <c:v>4.8760000000000001E-3</c:v>
                </c:pt>
                <c:pt idx="2">
                  <c:v>-0.43425000000000002</c:v>
                </c:pt>
              </c:numCache>
            </c:numRef>
          </c:val>
          <c:extLst>
            <c:ext xmlns:c16="http://schemas.microsoft.com/office/drawing/2014/chart" uri="{C3380CC4-5D6E-409C-BE32-E72D297353CC}">
              <c16:uniqueId val="{00000001-CA65-4AA7-BE85-F5C597073221}"/>
            </c:ext>
          </c:extLst>
        </c:ser>
        <c:dLbls>
          <c:showLegendKey val="0"/>
          <c:showVal val="0"/>
          <c:showCatName val="0"/>
          <c:showSerName val="0"/>
          <c:showPercent val="0"/>
          <c:showBubbleSize val="0"/>
        </c:dLbls>
        <c:gapWidth val="40"/>
        <c:overlap val="100"/>
        <c:axId val="207204352"/>
        <c:axId val="207206272"/>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Dec 18</c:v>
                </c:pt>
                <c:pt idx="1">
                  <c:v>YE Dec 19</c:v>
                </c:pt>
                <c:pt idx="2">
                  <c:v>YE Dec 20</c:v>
                </c:pt>
              </c:strCache>
            </c:strRef>
          </c:cat>
          <c:val>
            <c:numRef>
              <c:f>Sheet1!$B$4:$D$4</c:f>
              <c:numCache>
                <c:formatCode>0.0%</c:formatCode>
                <c:ptCount val="3"/>
                <c:pt idx="0">
                  <c:v>2.7314000000000001E-2</c:v>
                </c:pt>
                <c:pt idx="1">
                  <c:v>2.7747999999999998E-2</c:v>
                </c:pt>
                <c:pt idx="2">
                  <c:v>-0.36926999999999999</c:v>
                </c:pt>
              </c:numCache>
            </c:numRef>
          </c:val>
          <c:smooth val="0"/>
          <c:extLst>
            <c:ext xmlns:c16="http://schemas.microsoft.com/office/drawing/2014/chart" uri="{C3380CC4-5D6E-409C-BE32-E72D297353CC}">
              <c16:uniqueId val="{00000002-CA65-4AA7-BE85-F5C597073221}"/>
            </c:ext>
          </c:extLst>
        </c:ser>
        <c:dLbls>
          <c:showLegendKey val="0"/>
          <c:showVal val="0"/>
          <c:showCatName val="0"/>
          <c:showSerName val="0"/>
          <c:showPercent val="0"/>
          <c:showBubbleSize val="0"/>
        </c:dLbls>
        <c:marker val="1"/>
        <c:smooth val="0"/>
        <c:axId val="207204352"/>
        <c:axId val="207206272"/>
      </c:lineChart>
      <c:catAx>
        <c:axId val="207204352"/>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207206272"/>
        <c:crosses val="autoZero"/>
        <c:auto val="0"/>
        <c:lblAlgn val="ctr"/>
        <c:lblOffset val="100"/>
        <c:noMultiLvlLbl val="0"/>
      </c:catAx>
      <c:valAx>
        <c:axId val="207206272"/>
        <c:scaling>
          <c:orientation val="minMax"/>
        </c:scaling>
        <c:delete val="0"/>
        <c:axPos val="l"/>
        <c:numFmt formatCode="0.0%" sourceLinked="1"/>
        <c:majorTickMark val="none"/>
        <c:minorTickMark val="none"/>
        <c:tickLblPos val="none"/>
        <c:crossAx val="2072043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335795261842324E-2"/>
          <c:y val="0"/>
          <c:w val="0.46636314261239253"/>
          <c:h val="1"/>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0.0</c:formatCode>
                <c:ptCount val="1"/>
                <c:pt idx="0">
                  <c:v>-9.7639569800085741</c:v>
                </c:pt>
              </c:numCache>
            </c:numRef>
          </c:val>
          <c:extLst>
            <c:ext xmlns:c16="http://schemas.microsoft.com/office/drawing/2014/chart" uri="{C3380CC4-5D6E-409C-BE32-E72D297353CC}">
              <c16:uniqueId val="{00000000-3E98-4A3A-8AF7-21C8AFC7CDED}"/>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0.0</c:formatCode>
                <c:ptCount val="1"/>
                <c:pt idx="0">
                  <c:v>-13.817069080415553</c:v>
                </c:pt>
              </c:numCache>
            </c:numRef>
          </c:val>
          <c:extLst>
            <c:ext xmlns:c16="http://schemas.microsoft.com/office/drawing/2014/chart" uri="{C3380CC4-5D6E-409C-BE32-E72D297353CC}">
              <c16:uniqueId val="{00000001-3E98-4A3A-8AF7-21C8AFC7CDED}"/>
            </c:ext>
          </c:extLst>
        </c:ser>
        <c:ser>
          <c:idx val="2"/>
          <c:order val="2"/>
          <c:tx>
            <c:strRef>
              <c:f>Sheet1!$A$4</c:f>
              <c:strCache>
                <c:ptCount val="1"/>
                <c:pt idx="0">
                  <c:v>Fish Burger</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0.0</c:formatCode>
                <c:ptCount val="1"/>
                <c:pt idx="0">
                  <c:v>-3.0375804291963378</c:v>
                </c:pt>
              </c:numCache>
            </c:numRef>
          </c:val>
          <c:extLst>
            <c:ext xmlns:c16="http://schemas.microsoft.com/office/drawing/2014/chart" uri="{C3380CC4-5D6E-409C-BE32-E72D297353CC}">
              <c16:uniqueId val="{00000002-3E98-4A3A-8AF7-21C8AFC7CDED}"/>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0.0</c:formatCode>
                <c:ptCount val="1"/>
                <c:pt idx="0">
                  <c:v>-3.6881798902579983</c:v>
                </c:pt>
              </c:numCache>
            </c:numRef>
          </c:val>
          <c:extLst>
            <c:ext xmlns:c16="http://schemas.microsoft.com/office/drawing/2014/chart" uri="{C3380CC4-5D6E-409C-BE32-E72D297353CC}">
              <c16:uniqueId val="{00000003-3E98-4A3A-8AF7-21C8AFC7CDED}"/>
            </c:ext>
          </c:extLst>
        </c:ser>
        <c:ser>
          <c:idx val="4"/>
          <c:order val="4"/>
          <c:tx>
            <c:strRef>
              <c:f>Sheet1!$A$6</c:f>
              <c:strCache>
                <c:ptCount val="1"/>
                <c:pt idx="0">
                  <c:v>Fish Other</c:v>
                </c:pt>
              </c:strCache>
            </c:strRef>
          </c:tx>
          <c:invertIfNegative val="0"/>
          <c:cat>
            <c:strRef>
              <c:f>Sheet1!$B$1</c:f>
              <c:strCache>
                <c:ptCount val="1"/>
                <c:pt idx="0">
                  <c:v>Contribution to Growth %</c:v>
                </c:pt>
              </c:strCache>
            </c:strRef>
          </c:cat>
          <c:val>
            <c:numRef>
              <c:f>Sheet1!$B$6</c:f>
              <c:numCache>
                <c:formatCode>0.0</c:formatCode>
                <c:ptCount val="1"/>
                <c:pt idx="0">
                  <c:v>-2.7888870597577158E-2</c:v>
                </c:pt>
              </c:numCache>
            </c:numRef>
          </c:val>
          <c:extLst>
            <c:ext xmlns:c16="http://schemas.microsoft.com/office/drawing/2014/chart" uri="{C3380CC4-5D6E-409C-BE32-E72D297353CC}">
              <c16:uniqueId val="{00000004-3E98-4A3A-8AF7-21C8AFC7CDED}"/>
            </c:ext>
          </c:extLst>
        </c:ser>
        <c:ser>
          <c:idx val="5"/>
          <c:order val="5"/>
          <c:tx>
            <c:strRef>
              <c:f>Sheet1!$A$7</c:f>
              <c:strCache>
                <c:ptCount val="1"/>
                <c:pt idx="0">
                  <c:v>Total Shellfish</c:v>
                </c:pt>
              </c:strCache>
            </c:strRef>
          </c:tx>
          <c:invertIfNegative val="0"/>
          <c:dLbls>
            <c:dLbl>
              <c:idx val="0"/>
              <c:numFmt formatCode="#,##0.0" sourceLinked="0"/>
              <c:spPr/>
              <c:txPr>
                <a:bodyPr/>
                <a:lstStyle/>
                <a:p>
                  <a:pPr algn="ct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542C-4365-B12D-227335DA5CBA}"/>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0.0</c:formatCode>
                <c:ptCount val="1"/>
                <c:pt idx="0">
                  <c:v>-2.8885932934660996</c:v>
                </c:pt>
              </c:numCache>
            </c:numRef>
          </c:val>
          <c:extLst>
            <c:ext xmlns:c16="http://schemas.microsoft.com/office/drawing/2014/chart" uri="{C3380CC4-5D6E-409C-BE32-E72D297353CC}">
              <c16:uniqueId val="{00000006-3E98-4A3A-8AF7-21C8AFC7CDED}"/>
            </c:ext>
          </c:extLst>
        </c:ser>
        <c:ser>
          <c:idx val="6"/>
          <c:order val="6"/>
          <c:tx>
            <c:strRef>
              <c:f>Sheet1!$A$8</c:f>
              <c:strCache>
                <c:ptCount val="1"/>
                <c:pt idx="0">
                  <c:v>Seafood Other</c:v>
                </c:pt>
              </c:strCache>
            </c:strRef>
          </c:tx>
          <c:invertIfNegative val="0"/>
          <c:dLbls>
            <c:dLbl>
              <c:idx val="0"/>
              <c:layout>
                <c:manualLayout>
                  <c:x val="-8.2148132703947826E-3"/>
                  <c:y val="-4.7293678225481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98-4A3A-8AF7-21C8AFC7CD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0.0</c:formatCode>
                <c:ptCount val="1"/>
                <c:pt idx="0">
                  <c:v>-0.94501719725653788</c:v>
                </c:pt>
              </c:numCache>
            </c:numRef>
          </c:val>
          <c:extLst>
            <c:ext xmlns:c16="http://schemas.microsoft.com/office/drawing/2014/chart" uri="{C3380CC4-5D6E-409C-BE32-E72D297353CC}">
              <c16:uniqueId val="{00000008-3E98-4A3A-8AF7-21C8AFC7CDED}"/>
            </c:ext>
          </c:extLst>
        </c:ser>
        <c:dLbls>
          <c:showLegendKey val="0"/>
          <c:showVal val="0"/>
          <c:showCatName val="0"/>
          <c:showSerName val="0"/>
          <c:showPercent val="0"/>
          <c:showBubbleSize val="0"/>
        </c:dLbls>
        <c:gapWidth val="82"/>
        <c:overlap val="100"/>
        <c:axId val="223326208"/>
        <c:axId val="223327744"/>
      </c:barChart>
      <c:catAx>
        <c:axId val="223326208"/>
        <c:scaling>
          <c:orientation val="minMax"/>
        </c:scaling>
        <c:delete val="1"/>
        <c:axPos val="b"/>
        <c:numFmt formatCode="General" sourceLinked="0"/>
        <c:majorTickMark val="out"/>
        <c:minorTickMark val="none"/>
        <c:tickLblPos val="none"/>
        <c:crossAx val="223327744"/>
        <c:crosses val="autoZero"/>
        <c:auto val="1"/>
        <c:lblAlgn val="ctr"/>
        <c:lblOffset val="100"/>
        <c:noMultiLvlLbl val="0"/>
      </c:catAx>
      <c:valAx>
        <c:axId val="223327744"/>
        <c:scaling>
          <c:orientation val="minMax"/>
        </c:scaling>
        <c:delete val="1"/>
        <c:axPos val="l"/>
        <c:numFmt formatCode="0.0" sourceLinked="1"/>
        <c:majorTickMark val="out"/>
        <c:minorTickMark val="none"/>
        <c:tickLblPos val="none"/>
        <c:crossAx val="223326208"/>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2972350145958469"/>
          <c:y val="5.2987539170895895E-2"/>
          <c:w val="0.36033318937645686"/>
          <c:h val="0.7844875775790515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tx2">
                <a:lumMod val="60000"/>
                <a:lumOff val="40000"/>
              </a:schemeClr>
            </a:solidFill>
          </c:spPr>
          <c:invertIfNegative val="0"/>
          <c:dPt>
            <c:idx val="4"/>
            <c:invertIfNegative val="0"/>
            <c:bubble3D val="0"/>
            <c:extLst>
              <c:ext xmlns:c16="http://schemas.microsoft.com/office/drawing/2014/chart" uri="{C3380CC4-5D6E-409C-BE32-E72D297353CC}">
                <c16:uniqueId val="{00000000-AF8D-4C64-80DC-92A8D1A5003A}"/>
              </c:ext>
            </c:extLst>
          </c:dPt>
          <c:dPt>
            <c:idx val="6"/>
            <c:invertIfNegative val="0"/>
            <c:bubble3D val="0"/>
            <c:spPr>
              <a:solidFill>
                <a:schemeClr val="tx2">
                  <a:lumMod val="50000"/>
                </a:schemeClr>
              </a:solidFill>
            </c:spPr>
            <c:extLst>
              <c:ext xmlns:c16="http://schemas.microsoft.com/office/drawing/2014/chart" uri="{C3380CC4-5D6E-409C-BE32-E72D297353CC}">
                <c16:uniqueId val="{00000002-AF8D-4C64-80DC-92A8D1A5003A}"/>
              </c:ext>
            </c:extLst>
          </c:dPt>
          <c:dLbls>
            <c:dLbl>
              <c:idx val="5"/>
              <c:layout>
                <c:manualLayout>
                  <c:x val="7.6120853707875274E-2"/>
                  <c:y val="-4.24714660515918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8D-4C64-80DC-92A8D1A5003A}"/>
                </c:ext>
              </c:extLst>
            </c:dLbl>
            <c:dLbl>
              <c:idx val="6"/>
              <c:layout>
                <c:manualLayout>
                  <c:x val="4.0597575533567423E-2"/>
                  <c:y val="1.2743446657470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8D-4C64-80DC-92A8D1A5003A}"/>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4.93</c:v>
                </c:pt>
                <c:pt idx="1">
                  <c:v>5.22</c:v>
                </c:pt>
                <c:pt idx="2">
                  <c:v>5.9</c:v>
                </c:pt>
                <c:pt idx="3">
                  <c:v>5.94</c:v>
                </c:pt>
                <c:pt idx="4">
                  <c:v>6.21</c:v>
                </c:pt>
                <c:pt idx="5">
                  <c:v>4.04</c:v>
                </c:pt>
                <c:pt idx="6">
                  <c:v>4.63</c:v>
                </c:pt>
              </c:numCache>
            </c:numRef>
          </c:val>
          <c:extLst>
            <c:ext xmlns:c16="http://schemas.microsoft.com/office/drawing/2014/chart" uri="{C3380CC4-5D6E-409C-BE32-E72D297353CC}">
              <c16:uniqueId val="{00000004-AF8D-4C64-80DC-92A8D1A5003A}"/>
            </c:ext>
          </c:extLst>
        </c:ser>
        <c:dLbls>
          <c:showLegendKey val="0"/>
          <c:showVal val="0"/>
          <c:showCatName val="0"/>
          <c:showSerName val="0"/>
          <c:showPercent val="0"/>
          <c:showBubbleSize val="0"/>
        </c:dLbls>
        <c:gapWidth val="75"/>
        <c:axId val="223396992"/>
        <c:axId val="223398528"/>
      </c:barChart>
      <c:catAx>
        <c:axId val="223396992"/>
        <c:scaling>
          <c:orientation val="maxMin"/>
        </c:scaling>
        <c:delete val="0"/>
        <c:axPos val="r"/>
        <c:numFmt formatCode="General" sourceLinked="0"/>
        <c:majorTickMark val="none"/>
        <c:minorTickMark val="none"/>
        <c:tickLblPos val="low"/>
        <c:crossAx val="223398528"/>
        <c:crosses val="autoZero"/>
        <c:auto val="1"/>
        <c:lblAlgn val="ctr"/>
        <c:lblOffset val="100"/>
        <c:noMultiLvlLbl val="0"/>
      </c:catAx>
      <c:valAx>
        <c:axId val="223398528"/>
        <c:scaling>
          <c:orientation val="maxMin"/>
        </c:scaling>
        <c:delete val="0"/>
        <c:axPos val="t"/>
        <c:numFmt formatCode="[$£-809]#,##0_);[Red]\([$£-809]#,##0\)" sourceLinked="0"/>
        <c:majorTickMark val="none"/>
        <c:minorTickMark val="none"/>
        <c:tickLblPos val="high"/>
        <c:spPr>
          <a:ln>
            <a:noFill/>
          </a:ln>
        </c:spPr>
        <c:crossAx val="223396992"/>
        <c:crosses val="autoZero"/>
        <c:crossBetween val="between"/>
      </c:valAx>
      <c:spPr>
        <a:ln>
          <a:noFill/>
        </a:ln>
      </c:spPr>
    </c:plotArea>
    <c:plotVisOnly val="1"/>
    <c:dispBlanksAs val="gap"/>
    <c:showDLblsOverMax val="0"/>
  </c:chart>
  <c:txPr>
    <a:bodyPr/>
    <a:lstStyle/>
    <a:p>
      <a:pPr>
        <a:defRPr sz="1400">
          <a:solidFill>
            <a:schemeClr val="tx1">
              <a:lumMod val="75000"/>
            </a:schemeClr>
          </a:solidFill>
          <a:latin typeface="+mn-lt"/>
          <a:cs typeface="Calibri"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66535838051082E-2"/>
          <c:y val="3.4952918643766706E-2"/>
          <c:w val="0.8175292578904898"/>
          <c:h val="0.8279575954662457"/>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0EB5-410E-A3BE-AC2B88055111}"/>
              </c:ext>
            </c:extLst>
          </c:dPt>
          <c:dPt>
            <c:idx val="6"/>
            <c:invertIfNegative val="0"/>
            <c:bubble3D val="0"/>
            <c:extLst>
              <c:ext xmlns:c16="http://schemas.microsoft.com/office/drawing/2014/chart" uri="{C3380CC4-5D6E-409C-BE32-E72D297353CC}">
                <c16:uniqueId val="{00000001-0EB5-410E-A3BE-AC2B8805511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0.91999999999999993</c:v>
                </c:pt>
                <c:pt idx="1">
                  <c:v>1.0999999999999996</c:v>
                </c:pt>
                <c:pt idx="2">
                  <c:v>1.4500000000000002</c:v>
                </c:pt>
                <c:pt idx="3">
                  <c:v>1.2600000000000007</c:v>
                </c:pt>
                <c:pt idx="4">
                  <c:v>0.21999999999999975</c:v>
                </c:pt>
                <c:pt idx="5">
                  <c:v>0.66999999999999993</c:v>
                </c:pt>
                <c:pt idx="6">
                  <c:v>0.85999999999999988</c:v>
                </c:pt>
              </c:numCache>
            </c:numRef>
          </c:val>
          <c:extLst>
            <c:ext xmlns:c16="http://schemas.microsoft.com/office/drawing/2014/chart" uri="{C3380CC4-5D6E-409C-BE32-E72D297353CC}">
              <c16:uniqueId val="{00000002-0EB5-410E-A3BE-AC2B88055111}"/>
            </c:ext>
          </c:extLst>
        </c:ser>
        <c:dLbls>
          <c:showLegendKey val="0"/>
          <c:showVal val="0"/>
          <c:showCatName val="0"/>
          <c:showSerName val="0"/>
          <c:showPercent val="0"/>
          <c:showBubbleSize val="0"/>
        </c:dLbls>
        <c:gapWidth val="75"/>
        <c:axId val="224079232"/>
        <c:axId val="224089216"/>
      </c:barChart>
      <c:catAx>
        <c:axId val="224079232"/>
        <c:scaling>
          <c:orientation val="maxMin"/>
        </c:scaling>
        <c:delete val="0"/>
        <c:axPos val="l"/>
        <c:numFmt formatCode="General" sourceLinked="0"/>
        <c:majorTickMark val="none"/>
        <c:minorTickMark val="none"/>
        <c:tickLblPos val="none"/>
        <c:crossAx val="224089216"/>
        <c:crosses val="autoZero"/>
        <c:auto val="1"/>
        <c:lblAlgn val="ctr"/>
        <c:lblOffset val="100"/>
        <c:noMultiLvlLbl val="0"/>
      </c:catAx>
      <c:valAx>
        <c:axId val="224089216"/>
        <c:scaling>
          <c:orientation val="minMax"/>
        </c:scaling>
        <c:delete val="1"/>
        <c:axPos val="t"/>
        <c:numFmt formatCode="[$£-809]#,##0.00" sourceLinked="0"/>
        <c:majorTickMark val="none"/>
        <c:minorTickMark val="none"/>
        <c:tickLblPos val="high"/>
        <c:crossAx val="224079232"/>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spPr>
            <a:solidFill>
              <a:schemeClr val="accent2"/>
            </a:solidFill>
          </c:spPr>
          <c:invertIfNegative val="0"/>
          <c:dPt>
            <c:idx val="0"/>
            <c:invertIfNegative val="0"/>
            <c:bubble3D val="0"/>
            <c:spPr>
              <a:solidFill>
                <a:schemeClr val="accent6"/>
              </a:solidFill>
            </c:spPr>
            <c:extLst>
              <c:ext xmlns:c16="http://schemas.microsoft.com/office/drawing/2014/chart" uri="{C3380CC4-5D6E-409C-BE32-E72D297353CC}">
                <c16:uniqueId val="{00000001-3756-4567-9D4D-8B3393039F20}"/>
              </c:ext>
            </c:extLst>
          </c:dPt>
          <c:dPt>
            <c:idx val="1"/>
            <c:invertIfNegative val="0"/>
            <c:bubble3D val="0"/>
            <c:spPr>
              <a:solidFill>
                <a:schemeClr val="accent6"/>
              </a:solidFill>
              <a:ln>
                <a:noFill/>
              </a:ln>
            </c:spPr>
            <c:extLst>
              <c:ext xmlns:c16="http://schemas.microsoft.com/office/drawing/2014/chart" uri="{C3380CC4-5D6E-409C-BE32-E72D297353CC}">
                <c16:uniqueId val="{00000003-3756-4567-9D4D-8B3393039F20}"/>
              </c:ext>
            </c:extLst>
          </c:dPt>
          <c:dPt>
            <c:idx val="2"/>
            <c:invertIfNegative val="0"/>
            <c:bubble3D val="0"/>
            <c:spPr>
              <a:solidFill>
                <a:schemeClr val="bg1"/>
              </a:solidFill>
              <a:ln>
                <a:solidFill>
                  <a:schemeClr val="accent2"/>
                </a:solidFill>
              </a:ln>
            </c:spPr>
            <c:extLst>
              <c:ext xmlns:c16="http://schemas.microsoft.com/office/drawing/2014/chart" uri="{C3380CC4-5D6E-409C-BE32-E72D297353CC}">
                <c16:uniqueId val="{00000004-3756-4567-9D4D-8B3393039F20}"/>
              </c:ext>
            </c:extLst>
          </c:dPt>
          <c:dPt>
            <c:idx val="3"/>
            <c:invertIfNegative val="0"/>
            <c:bubble3D val="0"/>
            <c:spPr>
              <a:solidFill>
                <a:schemeClr val="accent6"/>
              </a:solidFill>
              <a:ln>
                <a:noFill/>
              </a:ln>
            </c:spPr>
            <c:extLst>
              <c:ext xmlns:c16="http://schemas.microsoft.com/office/drawing/2014/chart" uri="{C3380CC4-5D6E-409C-BE32-E72D297353CC}">
                <c16:uniqueId val="{00000005-3756-4567-9D4D-8B3393039F20}"/>
              </c:ext>
            </c:extLst>
          </c:dPt>
          <c:dPt>
            <c:idx val="4"/>
            <c:invertIfNegative val="0"/>
            <c:bubble3D val="0"/>
            <c:extLst>
              <c:ext xmlns:c16="http://schemas.microsoft.com/office/drawing/2014/chart" uri="{C3380CC4-5D6E-409C-BE32-E72D297353CC}">
                <c16:uniqueId val="{00000007-3756-4567-9D4D-8B3393039F20}"/>
              </c:ext>
            </c:extLst>
          </c:dPt>
          <c:dPt>
            <c:idx val="5"/>
            <c:invertIfNegative val="0"/>
            <c:bubble3D val="0"/>
            <c:extLst>
              <c:ext xmlns:c16="http://schemas.microsoft.com/office/drawing/2014/chart" uri="{C3380CC4-5D6E-409C-BE32-E72D297353CC}">
                <c16:uniqueId val="{00000008-3756-4567-9D4D-8B3393039F20}"/>
              </c:ext>
            </c:extLst>
          </c:dPt>
          <c:dPt>
            <c:idx val="6"/>
            <c:invertIfNegative val="0"/>
            <c:bubble3D val="0"/>
            <c:spPr>
              <a:solidFill>
                <a:schemeClr val="accent6"/>
              </a:solidFill>
              <a:ln>
                <a:noFill/>
              </a:ln>
            </c:spPr>
            <c:extLst>
              <c:ext xmlns:c16="http://schemas.microsoft.com/office/drawing/2014/chart" uri="{C3380CC4-5D6E-409C-BE32-E72D297353CC}">
                <c16:uniqueId val="{00000009-3756-4567-9D4D-8B3393039F20}"/>
              </c:ext>
            </c:extLst>
          </c:dPt>
          <c:dPt>
            <c:idx val="7"/>
            <c:invertIfNegative val="0"/>
            <c:bubble3D val="0"/>
            <c:extLst>
              <c:ext xmlns:c16="http://schemas.microsoft.com/office/drawing/2014/chart" uri="{C3380CC4-5D6E-409C-BE32-E72D297353CC}">
                <c16:uniqueId val="{0000000D-14E6-4AD0-8142-30B61BFE8DC9}"/>
              </c:ext>
            </c:extLst>
          </c:dPt>
          <c:dPt>
            <c:idx val="8"/>
            <c:invertIfNegative val="0"/>
            <c:bubble3D val="0"/>
            <c:spPr>
              <a:solidFill>
                <a:schemeClr val="accent6"/>
              </a:solidFill>
            </c:spPr>
            <c:extLst>
              <c:ext xmlns:c16="http://schemas.microsoft.com/office/drawing/2014/chart" uri="{C3380CC4-5D6E-409C-BE32-E72D297353CC}">
                <c16:uniqueId val="{0000000B-3756-4567-9D4D-8B3393039F20}"/>
              </c:ext>
            </c:extLst>
          </c:dPt>
          <c:dPt>
            <c:idx val="9"/>
            <c:invertIfNegative val="0"/>
            <c:bubble3D val="0"/>
            <c:spPr>
              <a:solidFill>
                <a:schemeClr val="accent6"/>
              </a:solidFill>
              <a:ln>
                <a:noFill/>
              </a:ln>
            </c:spPr>
            <c:extLst>
              <c:ext xmlns:c16="http://schemas.microsoft.com/office/drawing/2014/chart" uri="{C3380CC4-5D6E-409C-BE32-E72D297353CC}">
                <c16:uniqueId val="{0000000C-14E6-4AD0-8142-30B61BFE8DC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Seafood</c:v>
                </c:pt>
                <c:pt idx="1">
                  <c:v>Total Fish</c:v>
                </c:pt>
                <c:pt idx="2">
                  <c:v>Fish Fingers</c:v>
                </c:pt>
                <c:pt idx="3">
                  <c:v>Fish Burger</c:v>
                </c:pt>
                <c:pt idx="4">
                  <c:v>Total Shellfish</c:v>
                </c:pt>
                <c:pt idx="5">
                  <c:v>Prawn</c:v>
                </c:pt>
                <c:pt idx="6">
                  <c:v>Seafood Sandwich</c:v>
                </c:pt>
                <c:pt idx="7">
                  <c:v>Total Cod</c:v>
                </c:pt>
                <c:pt idx="8">
                  <c:v>Total Haddock</c:v>
                </c:pt>
              </c:strCache>
            </c:strRef>
          </c:cat>
          <c:val>
            <c:numRef>
              <c:f>Sheet1!$B$2:$B$10</c:f>
              <c:numCache>
                <c:formatCode>General</c:formatCode>
                <c:ptCount val="9"/>
                <c:pt idx="0">
                  <c:v>8.4</c:v>
                </c:pt>
                <c:pt idx="1">
                  <c:v>6.8</c:v>
                </c:pt>
                <c:pt idx="2">
                  <c:v>0.4</c:v>
                </c:pt>
                <c:pt idx="3">
                  <c:v>0.5</c:v>
                </c:pt>
                <c:pt idx="4">
                  <c:v>1.5</c:v>
                </c:pt>
                <c:pt idx="5">
                  <c:v>0.2</c:v>
                </c:pt>
                <c:pt idx="6">
                  <c:v>2.6</c:v>
                </c:pt>
                <c:pt idx="7">
                  <c:v>2.7</c:v>
                </c:pt>
                <c:pt idx="8">
                  <c:v>0.7</c:v>
                </c:pt>
              </c:numCache>
            </c:numRef>
          </c:val>
          <c:extLst>
            <c:ext xmlns:c16="http://schemas.microsoft.com/office/drawing/2014/chart" uri="{C3380CC4-5D6E-409C-BE32-E72D297353CC}">
              <c16:uniqueId val="{0000000C-3756-4567-9D4D-8B3393039F20}"/>
            </c:ext>
          </c:extLst>
        </c:ser>
        <c:dLbls>
          <c:showLegendKey val="0"/>
          <c:showVal val="0"/>
          <c:showCatName val="0"/>
          <c:showSerName val="0"/>
          <c:showPercent val="0"/>
          <c:showBubbleSize val="0"/>
        </c:dLbls>
        <c:gapWidth val="28"/>
        <c:axId val="223863552"/>
        <c:axId val="223865088"/>
      </c:barChart>
      <c:catAx>
        <c:axId val="223863552"/>
        <c:scaling>
          <c:orientation val="maxMin"/>
        </c:scaling>
        <c:delete val="0"/>
        <c:axPos val="l"/>
        <c:numFmt formatCode="General" sourceLinked="0"/>
        <c:majorTickMark val="out"/>
        <c:minorTickMark val="none"/>
        <c:tickLblPos val="low"/>
        <c:crossAx val="223865088"/>
        <c:crosses val="autoZero"/>
        <c:auto val="1"/>
        <c:lblAlgn val="ctr"/>
        <c:lblOffset val="100"/>
        <c:tickLblSkip val="1"/>
        <c:noMultiLvlLbl val="0"/>
      </c:catAx>
      <c:valAx>
        <c:axId val="223865088"/>
        <c:scaling>
          <c:orientation val="minMax"/>
        </c:scaling>
        <c:delete val="1"/>
        <c:axPos val="t"/>
        <c:numFmt formatCode="General" sourceLinked="1"/>
        <c:majorTickMark val="out"/>
        <c:minorTickMark val="none"/>
        <c:tickLblPos val="nextTo"/>
        <c:crossAx val="223863552"/>
        <c:crosses val="autoZero"/>
        <c:crossBetween val="between"/>
      </c:valAx>
    </c:plotArea>
    <c:plotVisOnly val="1"/>
    <c:dispBlanksAs val="gap"/>
    <c:showDLblsOverMax val="0"/>
  </c:chart>
  <c:txPr>
    <a:bodyPr/>
    <a:lstStyle/>
    <a:p>
      <a:pPr>
        <a:defRPr sz="1400">
          <a:latin typeface="+mn-lt"/>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2"/>
            </a:solidFill>
          </c:spPr>
          <c:invertIfNegative val="0"/>
          <c:dPt>
            <c:idx val="4"/>
            <c:invertIfNegative val="0"/>
            <c:bubble3D val="0"/>
            <c:extLst>
              <c:ext xmlns:c16="http://schemas.microsoft.com/office/drawing/2014/chart" uri="{C3380CC4-5D6E-409C-BE32-E72D297353CC}">
                <c16:uniqueId val="{00000000-2C0D-492D-BDD5-4AE6D8C825EC}"/>
              </c:ext>
            </c:extLst>
          </c:dPt>
          <c:dPt>
            <c:idx val="6"/>
            <c:invertIfNegative val="0"/>
            <c:bubble3D val="0"/>
            <c:extLst>
              <c:ext xmlns:c16="http://schemas.microsoft.com/office/drawing/2014/chart" uri="{C3380CC4-5D6E-409C-BE32-E72D297353CC}">
                <c16:uniqueId val="{00000001-2C0D-492D-BDD5-4AE6D8C825EC}"/>
              </c:ext>
            </c:extLst>
          </c:dPt>
          <c:dLbls>
            <c:dLbl>
              <c:idx val="0"/>
              <c:layout>
                <c:manualLayout>
                  <c:x val="5.53876366155682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0D-492D-BDD5-4AE6D8C825EC}"/>
                </c:ext>
              </c:extLst>
            </c:dLbl>
            <c:dLbl>
              <c:idx val="4"/>
              <c:layout>
                <c:manualLayout>
                  <c:x val="6.2303303279604344E-7"/>
                  <c:y val="-4.24681213149363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0D-492D-BDD5-4AE6D8C825EC}"/>
                </c:ext>
              </c:extLst>
            </c:dLbl>
            <c:dLbl>
              <c:idx val="5"/>
              <c:layout>
                <c:manualLayout>
                  <c:x val="3.1650078066039013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0D-492D-BDD5-4AE6D8C825EC}"/>
                </c:ext>
              </c:extLst>
            </c:dLbl>
            <c:dLbl>
              <c:idx val="6"/>
              <c:layout>
                <c:manualLayout>
                  <c:x val="6.8575376820762118E-2"/>
                  <c:y val="3.34473665550416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0D-492D-BDD5-4AE6D8C825EC}"/>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0.28699999999999998</c:v>
                </c:pt>
                <c:pt idx="1">
                  <c:v>0.33299999999999996</c:v>
                </c:pt>
                <c:pt idx="2">
                  <c:v>0.35899999999999999</c:v>
                </c:pt>
                <c:pt idx="3">
                  <c:v>0.41799999999999998</c:v>
                </c:pt>
                <c:pt idx="4">
                  <c:v>0.14800000000000002</c:v>
                </c:pt>
                <c:pt idx="5">
                  <c:v>0.308</c:v>
                </c:pt>
                <c:pt idx="6">
                  <c:v>0.26500000000000001</c:v>
                </c:pt>
              </c:numCache>
            </c:numRef>
          </c:val>
          <c:extLst>
            <c:ext xmlns:c16="http://schemas.microsoft.com/office/drawing/2014/chart" uri="{C3380CC4-5D6E-409C-BE32-E72D297353CC}">
              <c16:uniqueId val="{00000002-2C0D-492D-BDD5-4AE6D8C825EC}"/>
            </c:ext>
          </c:extLst>
        </c:ser>
        <c:dLbls>
          <c:showLegendKey val="0"/>
          <c:showVal val="0"/>
          <c:showCatName val="0"/>
          <c:showSerName val="0"/>
          <c:showPercent val="0"/>
          <c:showBubbleSize val="0"/>
        </c:dLbls>
        <c:gapWidth val="75"/>
        <c:axId val="157387392"/>
        <c:axId val="157393280"/>
      </c:barChart>
      <c:catAx>
        <c:axId val="157387392"/>
        <c:scaling>
          <c:orientation val="maxMin"/>
        </c:scaling>
        <c:delete val="0"/>
        <c:axPos val="r"/>
        <c:numFmt formatCode="General" sourceLinked="0"/>
        <c:majorTickMark val="none"/>
        <c:minorTickMark val="none"/>
        <c:tickLblPos val="low"/>
        <c:crossAx val="157393280"/>
        <c:crosses val="autoZero"/>
        <c:auto val="1"/>
        <c:lblAlgn val="ctr"/>
        <c:lblOffset val="100"/>
        <c:noMultiLvlLbl val="0"/>
      </c:catAx>
      <c:valAx>
        <c:axId val="157393280"/>
        <c:scaling>
          <c:orientation val="maxMin"/>
        </c:scaling>
        <c:delete val="0"/>
        <c:axPos val="t"/>
        <c:numFmt formatCode="0%" sourceLinked="0"/>
        <c:majorTickMark val="none"/>
        <c:minorTickMark val="none"/>
        <c:tickLblPos val="high"/>
        <c:spPr>
          <a:ln>
            <a:noFill/>
          </a:ln>
        </c:spPr>
        <c:crossAx val="157387392"/>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14553955078385"/>
          <c:y val="4.6603887638260427E-2"/>
          <c:w val="0.82062586675734406"/>
          <c:h val="0.82205788356300569"/>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extLst>
              <c:ext xmlns:c16="http://schemas.microsoft.com/office/drawing/2014/chart" uri="{C3380CC4-5D6E-409C-BE32-E72D297353CC}">
                <c16:uniqueId val="{00000001-73E1-4701-B7EE-898F0654EF7C}"/>
              </c:ext>
            </c:extLst>
          </c:dPt>
          <c:dPt>
            <c:idx val="6"/>
            <c:invertIfNegative val="0"/>
            <c:bubble3D val="0"/>
            <c:extLst>
              <c:ext xmlns:c16="http://schemas.microsoft.com/office/drawing/2014/chart" uri="{C3380CC4-5D6E-409C-BE32-E72D297353CC}">
                <c16:uniqueId val="{00000003-73E1-4701-B7EE-898F0654EF7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-6.9999999999999932E-3</c:v>
                </c:pt>
                <c:pt idx="1">
                  <c:v>-1.1000000000000015E-2</c:v>
                </c:pt>
                <c:pt idx="2">
                  <c:v>-0.03</c:v>
                </c:pt>
                <c:pt idx="3">
                  <c:v>0</c:v>
                </c:pt>
                <c:pt idx="4">
                  <c:v>-6.3999999999999987E-2</c:v>
                </c:pt>
                <c:pt idx="5">
                  <c:v>-1.9999999999999931E-3</c:v>
                </c:pt>
                <c:pt idx="6">
                  <c:v>-2.1999999999999992E-2</c:v>
                </c:pt>
              </c:numCache>
            </c:numRef>
          </c:val>
          <c:extLst>
            <c:ext xmlns:c16="http://schemas.microsoft.com/office/drawing/2014/chart" uri="{C3380CC4-5D6E-409C-BE32-E72D297353CC}">
              <c16:uniqueId val="{00000004-73E1-4701-B7EE-898F0654EF7C}"/>
            </c:ext>
          </c:extLst>
        </c:ser>
        <c:dLbls>
          <c:showLegendKey val="0"/>
          <c:showVal val="0"/>
          <c:showCatName val="0"/>
          <c:showSerName val="0"/>
          <c:showPercent val="0"/>
          <c:showBubbleSize val="0"/>
        </c:dLbls>
        <c:gapWidth val="75"/>
        <c:axId val="188635008"/>
        <c:axId val="188636544"/>
      </c:barChart>
      <c:catAx>
        <c:axId val="188635008"/>
        <c:scaling>
          <c:orientation val="maxMin"/>
        </c:scaling>
        <c:delete val="0"/>
        <c:axPos val="l"/>
        <c:numFmt formatCode="General" sourceLinked="0"/>
        <c:majorTickMark val="none"/>
        <c:minorTickMark val="none"/>
        <c:tickLblPos val="none"/>
        <c:crossAx val="188636544"/>
        <c:crosses val="autoZero"/>
        <c:auto val="1"/>
        <c:lblAlgn val="ctr"/>
        <c:lblOffset val="100"/>
        <c:noMultiLvlLbl val="0"/>
      </c:catAx>
      <c:valAx>
        <c:axId val="188636544"/>
        <c:scaling>
          <c:orientation val="minMax"/>
        </c:scaling>
        <c:delete val="1"/>
        <c:axPos val="t"/>
        <c:numFmt formatCode="0%" sourceLinked="0"/>
        <c:majorTickMark val="none"/>
        <c:minorTickMark val="none"/>
        <c:tickLblPos val="high"/>
        <c:crossAx val="18863500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893918547648761E-3"/>
          <c:y val="0.22221294517605639"/>
          <c:w val="0.99527205223275528"/>
          <c:h val="0.55525437200774119"/>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8"/>
              <c:layout>
                <c:manualLayout>
                  <c:x val="0"/>
                  <c:y val="-6.03468312230531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06-4CBD-A291-A5783252DCF3}"/>
                </c:ext>
              </c:extLst>
            </c:dLbl>
            <c:numFmt formatCode="0.0%" sourceLinked="0"/>
            <c:spPr>
              <a:noFill/>
            </c:spPr>
            <c:txPr>
              <a:bodyPr wrap="square" lIns="38100" tIns="19050" rIns="38100" bIns="19050" anchor="ctr">
                <a:spAutoFit/>
              </a:bodyPr>
              <a:lstStyle/>
              <a:p>
                <a:pPr>
                  <a:defRPr sz="11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Sheet1!$B$2:$J$2</c:f>
              <c:numCache>
                <c:formatCode>0.0%</c:formatCode>
                <c:ptCount val="9"/>
                <c:pt idx="0">
                  <c:v>3.1791907514450823E-2</c:v>
                </c:pt>
                <c:pt idx="1">
                  <c:v>2.5936599423631135E-2</c:v>
                </c:pt>
                <c:pt idx="2">
                  <c:v>1.9444444444444375E-2</c:v>
                </c:pt>
                <c:pt idx="3">
                  <c:v>1.5923566878980777E-2</c:v>
                </c:pt>
                <c:pt idx="4">
                  <c:v>2.2408963585434094E-2</c:v>
                </c:pt>
                <c:pt idx="5">
                  <c:v>2.8089887640447841E-3</c:v>
                </c:pt>
                <c:pt idx="6">
                  <c:v>9.5367847411444107E-2</c:v>
                </c:pt>
                <c:pt idx="7">
                  <c:v>6.2695924764890387E-2</c:v>
                </c:pt>
                <c:pt idx="8">
                  <c:v>9.3150684931506911E-2</c:v>
                </c:pt>
              </c:numCache>
            </c:numRef>
          </c:val>
          <c:extLst>
            <c:ext xmlns:c16="http://schemas.microsoft.com/office/drawing/2014/chart" uri="{C3380CC4-5D6E-409C-BE32-E72D297353CC}">
              <c16:uniqueId val="{00000001-4806-4CBD-A291-A5783252DCF3}"/>
            </c:ext>
          </c:extLst>
        </c:ser>
        <c:ser>
          <c:idx val="2"/>
          <c:order val="1"/>
          <c:tx>
            <c:strRef>
              <c:f>Sheet1!$A$3</c:f>
              <c:strCache>
                <c:ptCount val="1"/>
                <c:pt idx="0">
                  <c:v>Visits</c:v>
                </c:pt>
              </c:strCache>
            </c:strRef>
          </c:tx>
          <c:spPr>
            <a:solidFill>
              <a:srgbClr val="003C69"/>
            </a:solidFill>
          </c:spPr>
          <c:invertIfNegative val="0"/>
          <c:dLbls>
            <c:dLbl>
              <c:idx val="5"/>
              <c:layout>
                <c:manualLayout>
                  <c:x val="-6.3171948073654288E-3"/>
                  <c:y val="-0.13819761137465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78-4832-8449-43376402D933}"/>
                </c:ext>
              </c:extLst>
            </c:dLbl>
            <c:dLbl>
              <c:idx val="6"/>
              <c:layout>
                <c:manualLayout>
                  <c:x val="0"/>
                  <c:y val="-0.228116905064906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78-4832-8449-43376402D933}"/>
                </c:ext>
              </c:extLst>
            </c:dLbl>
            <c:dLbl>
              <c:idx val="7"/>
              <c:layout>
                <c:manualLayout>
                  <c:x val="8.6351576264457122E-3"/>
                  <c:y val="-0.168823889866335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F3-4A05-91F6-2F92042B4830}"/>
                </c:ext>
              </c:extLst>
            </c:dLbl>
            <c:dLbl>
              <c:idx val="8"/>
              <c:layout>
                <c:manualLayout>
                  <c:x val="-1.725705080185419E-3"/>
                  <c:y val="-8.783567611560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06-4CBD-A291-A5783252DCF3}"/>
                </c:ext>
              </c:extLst>
            </c:dLbl>
            <c:numFmt formatCode="0.0%" sourceLinked="0"/>
            <c:spPr>
              <a:noFill/>
              <a:ln>
                <a:noFill/>
              </a:ln>
              <a:effectLst/>
            </c:spPr>
            <c:txPr>
              <a:bodyPr wrap="square" lIns="38100" tIns="19050" rIns="38100" bIns="19050" anchor="ctr">
                <a:spAutoFit/>
              </a:bodyPr>
              <a:lstStyle/>
              <a:p>
                <a:pPr>
                  <a:defRPr sz="1100">
                    <a:solidFill>
                      <a:schemeClr val="tx1">
                        <a:lumMod val="50000"/>
                      </a:schemeClr>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Sheet1!$B$3:$J$3</c:f>
              <c:numCache>
                <c:formatCode>0.0%</c:formatCode>
                <c:ptCount val="9"/>
                <c:pt idx="0">
                  <c:v>-1.5588804508691045E-2</c:v>
                </c:pt>
                <c:pt idx="1">
                  <c:v>-2.3550461175961934E-2</c:v>
                </c:pt>
                <c:pt idx="2">
                  <c:v>-8.3195824633428561E-3</c:v>
                </c:pt>
                <c:pt idx="3">
                  <c:v>-5.2776808208260251E-3</c:v>
                </c:pt>
                <c:pt idx="4">
                  <c:v>-7.2791816962753941E-3</c:v>
                </c:pt>
                <c:pt idx="5">
                  <c:v>-2.4394476433566625E-2</c:v>
                </c:pt>
                <c:pt idx="6">
                  <c:v>-0.73175324973588718</c:v>
                </c:pt>
                <c:pt idx="7">
                  <c:v>-0.22321369322557749</c:v>
                </c:pt>
                <c:pt idx="8">
                  <c:v>-7.9432976871425143E-2</c:v>
                </c:pt>
              </c:numCache>
            </c:numRef>
          </c:val>
          <c:extLst>
            <c:ext xmlns:c16="http://schemas.microsoft.com/office/drawing/2014/chart" uri="{C3380CC4-5D6E-409C-BE32-E72D297353CC}">
              <c16:uniqueId val="{00000003-4806-4CBD-A291-A5783252DCF3}"/>
            </c:ext>
          </c:extLst>
        </c:ser>
        <c:dLbls>
          <c:showLegendKey val="0"/>
          <c:showVal val="0"/>
          <c:showCatName val="0"/>
          <c:showSerName val="0"/>
          <c:showPercent val="0"/>
          <c:showBubbleSize val="0"/>
        </c:dLbls>
        <c:gapWidth val="40"/>
        <c:overlap val="100"/>
        <c:axId val="189344768"/>
        <c:axId val="189363328"/>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Sheet1!$B$4:$J$4</c:f>
              <c:numCache>
                <c:formatCode>0.0%</c:formatCode>
                <c:ptCount val="9"/>
                <c:pt idx="0">
                  <c:v>1.3627819548872377E-2</c:v>
                </c:pt>
                <c:pt idx="1">
                  <c:v>2.0064367568441988E-3</c:v>
                </c:pt>
                <c:pt idx="2">
                  <c:v>1.2708130875366042E-2</c:v>
                </c:pt>
                <c:pt idx="3">
                  <c:v>1.0960322232836939E-2</c:v>
                </c:pt>
                <c:pt idx="4">
                  <c:v>1.7173499765280598E-2</c:v>
                </c:pt>
                <c:pt idx="5">
                  <c:v>-2.0576343425422805E-2</c:v>
                </c:pt>
                <c:pt idx="6">
                  <c:v>-0.7067578431147139</c:v>
                </c:pt>
                <c:pt idx="7">
                  <c:v>-0.17505882841939291</c:v>
                </c:pt>
                <c:pt idx="8">
                  <c:v>4.3940443374588245E-3</c:v>
                </c:pt>
              </c:numCache>
            </c:numRef>
          </c:val>
          <c:smooth val="0"/>
          <c:extLst>
            <c:ext xmlns:c16="http://schemas.microsoft.com/office/drawing/2014/chart" uri="{C3380CC4-5D6E-409C-BE32-E72D297353CC}">
              <c16:uniqueId val="{00000004-4806-4CBD-A291-A5783252DCF3}"/>
            </c:ext>
          </c:extLst>
        </c:ser>
        <c:dLbls>
          <c:showLegendKey val="0"/>
          <c:showVal val="0"/>
          <c:showCatName val="0"/>
          <c:showSerName val="0"/>
          <c:showPercent val="0"/>
          <c:showBubbleSize val="0"/>
        </c:dLbls>
        <c:marker val="1"/>
        <c:smooth val="0"/>
        <c:axId val="189344768"/>
        <c:axId val="189363328"/>
      </c:lineChart>
      <c:catAx>
        <c:axId val="189344768"/>
        <c:scaling>
          <c:orientation val="minMax"/>
        </c:scaling>
        <c:delete val="0"/>
        <c:axPos val="b"/>
        <c:numFmt formatCode="General" sourceLinked="0"/>
        <c:majorTickMark val="out"/>
        <c:minorTickMark val="none"/>
        <c:tickLblPos val="low"/>
        <c:crossAx val="189363328"/>
        <c:crosses val="autoZero"/>
        <c:auto val="0"/>
        <c:lblAlgn val="ctr"/>
        <c:lblOffset val="100"/>
        <c:noMultiLvlLbl val="0"/>
      </c:catAx>
      <c:valAx>
        <c:axId val="189363328"/>
        <c:scaling>
          <c:orientation val="minMax"/>
          <c:min val="-0.95000000000000007"/>
        </c:scaling>
        <c:delete val="1"/>
        <c:axPos val="l"/>
        <c:numFmt formatCode="0.0%" sourceLinked="1"/>
        <c:majorTickMark val="out"/>
        <c:minorTickMark val="none"/>
        <c:tickLblPos val="nextTo"/>
        <c:crossAx val="189344768"/>
        <c:crosses val="autoZero"/>
        <c:crossBetween val="between"/>
      </c:valAx>
    </c:plotArea>
    <c:legend>
      <c:legendPos val="t"/>
      <c:layout>
        <c:manualLayout>
          <c:xMode val="edge"/>
          <c:yMode val="edge"/>
          <c:x val="7.1600093811284182E-2"/>
          <c:y val="5.00250607743336E-2"/>
          <c:w val="0.92392071447392254"/>
          <c:h val="6.9058296249934675E-2"/>
        </c:manualLayout>
      </c:layout>
      <c:overlay val="0"/>
    </c:legend>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36436379912317451"/>
          <c:w val="0.95526315789473704"/>
          <c:h val="0.46024286878633286"/>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5.0575807560246941E-3"/>
                  <c:y val="-6.38216686921648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0C-4333-87E9-930F610410FD}"/>
                </c:ext>
              </c:extLst>
            </c:dLbl>
            <c:dLbl>
              <c:idx val="1"/>
              <c:layout>
                <c:manualLayout>
                  <c:x val="0"/>
                  <c:y val="-7.23495211257313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0C-4333-87E9-930F610410FD}"/>
                </c:ext>
              </c:extLst>
            </c:dLbl>
            <c:dLbl>
              <c:idx val="2"/>
              <c:layout>
                <c:manualLayout>
                  <c:x val="5.0575807560246941E-3"/>
                  <c:y val="-5.92253725511851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AF-4C4F-A377-FDC3B89698D9}"/>
                </c:ext>
              </c:extLst>
            </c:dLbl>
            <c:numFmt formatCode="0.0%" sourceLinked="0"/>
            <c:spPr>
              <a:noFill/>
            </c:spPr>
            <c:txPr>
              <a:bodyPr/>
              <a:lstStyle/>
              <a:p>
                <a:pPr>
                  <a:defRPr sz="11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Sheet1!$B$2:$D$2</c:f>
              <c:numCache>
                <c:formatCode>0.0%</c:formatCode>
                <c:ptCount val="3"/>
                <c:pt idx="0">
                  <c:v>3.6363636363636376E-2</c:v>
                </c:pt>
                <c:pt idx="1">
                  <c:v>2.0467836257310079E-2</c:v>
                </c:pt>
                <c:pt idx="2">
                  <c:v>5.1575931232091587E-2</c:v>
                </c:pt>
              </c:numCache>
            </c:numRef>
          </c:val>
          <c:extLst>
            <c:ext xmlns:c16="http://schemas.microsoft.com/office/drawing/2014/chart" uri="{C3380CC4-5D6E-409C-BE32-E72D297353CC}">
              <c16:uniqueId val="{00000002-360C-4333-87E9-930F610410FD}"/>
            </c:ext>
          </c:extLst>
        </c:ser>
        <c:ser>
          <c:idx val="2"/>
          <c:order val="1"/>
          <c:tx>
            <c:strRef>
              <c:f>Sheet1!$A$3</c:f>
              <c:strCache>
                <c:ptCount val="1"/>
                <c:pt idx="0">
                  <c:v>Visits</c:v>
                </c:pt>
              </c:strCache>
            </c:strRef>
          </c:tx>
          <c:spPr>
            <a:solidFill>
              <a:srgbClr val="003C69"/>
            </a:solidFill>
          </c:spPr>
          <c:invertIfNegative val="0"/>
          <c:dLbls>
            <c:dLbl>
              <c:idx val="0"/>
              <c:layout>
                <c:manualLayout>
                  <c:x val="1.2062529220471494E-2"/>
                  <c:y val="-8.1376447449221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0C-4333-87E9-930F610410FD}"/>
                </c:ext>
              </c:extLst>
            </c:dLbl>
            <c:dLbl>
              <c:idx val="1"/>
              <c:layout>
                <c:manualLayout>
                  <c:x val="-1.5172742268074082E-2"/>
                  <c:y val="-5.37064955587820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0C-4333-87E9-930F610410FD}"/>
                </c:ext>
              </c:extLst>
            </c:dLbl>
            <c:dLbl>
              <c:idx val="2"/>
              <c:layout>
                <c:manualLayout>
                  <c:x val="2.145096612805698E-2"/>
                  <c:y val="-0.2089307238107654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6903780919938092"/>
                      <c:h val="0.14922807552208647"/>
                    </c:manualLayout>
                  </c15:layout>
                </c:ext>
                <c:ext xmlns:c16="http://schemas.microsoft.com/office/drawing/2014/chart" uri="{C3380CC4-5D6E-409C-BE32-E72D297353CC}">
                  <c16:uniqueId val="{00000005-360C-4333-87E9-930F610410FD}"/>
                </c:ext>
              </c:extLst>
            </c:dLbl>
            <c:numFmt formatCode="0.0%" sourceLinked="0"/>
            <c:spPr>
              <a:noFill/>
              <a:ln>
                <a:noFill/>
              </a:ln>
              <a:effectLst/>
            </c:spPr>
            <c:txPr>
              <a:bodyPr/>
              <a:lstStyle/>
              <a:p>
                <a:pPr algn="ctr">
                  <a:defRPr sz="11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Sheet1!$B$3:$D$3</c:f>
              <c:numCache>
                <c:formatCode>0.0%</c:formatCode>
                <c:ptCount val="3"/>
                <c:pt idx="0">
                  <c:v>-2.129999302572283E-2</c:v>
                </c:pt>
                <c:pt idx="1">
                  <c:v>-1.0686592970264641E-2</c:v>
                </c:pt>
                <c:pt idx="2">
                  <c:v>-0.25097122544214168</c:v>
                </c:pt>
              </c:numCache>
            </c:numRef>
          </c:val>
          <c:extLst>
            <c:ext xmlns:c16="http://schemas.microsoft.com/office/drawing/2014/chart" uri="{C3380CC4-5D6E-409C-BE32-E72D297353CC}">
              <c16:uniqueId val="{00000006-360C-4333-87E9-930F610410FD}"/>
            </c:ext>
          </c:extLst>
        </c:ser>
        <c:dLbls>
          <c:showLegendKey val="0"/>
          <c:showVal val="0"/>
          <c:showCatName val="0"/>
          <c:showSerName val="0"/>
          <c:showPercent val="0"/>
          <c:showBubbleSize val="0"/>
        </c:dLbls>
        <c:gapWidth val="40"/>
        <c:overlap val="100"/>
        <c:axId val="192896000"/>
        <c:axId val="192910464"/>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Dec 18</c:v>
                </c:pt>
                <c:pt idx="1">
                  <c:v>YE Dec 19</c:v>
                </c:pt>
                <c:pt idx="2">
                  <c:v>YE Dec 20</c:v>
                </c:pt>
              </c:strCache>
            </c:strRef>
          </c:cat>
          <c:val>
            <c:numRef>
              <c:f>Sheet1!$B$4:$D$4</c:f>
              <c:numCache>
                <c:formatCode>0.0%</c:formatCode>
                <c:ptCount val="3"/>
                <c:pt idx="0">
                  <c:v>1.2786508297519372E-2</c:v>
                </c:pt>
                <c:pt idx="1">
                  <c:v>1.078190045745564E-2</c:v>
                </c:pt>
                <c:pt idx="2">
                  <c:v>-0.21261619825376832</c:v>
                </c:pt>
              </c:numCache>
            </c:numRef>
          </c:val>
          <c:smooth val="0"/>
          <c:extLst>
            <c:ext xmlns:c16="http://schemas.microsoft.com/office/drawing/2014/chart" uri="{C3380CC4-5D6E-409C-BE32-E72D297353CC}">
              <c16:uniqueId val="{00000007-360C-4333-87E9-930F610410FD}"/>
            </c:ext>
          </c:extLst>
        </c:ser>
        <c:dLbls>
          <c:showLegendKey val="0"/>
          <c:showVal val="0"/>
          <c:showCatName val="0"/>
          <c:showSerName val="0"/>
          <c:showPercent val="0"/>
          <c:showBubbleSize val="0"/>
        </c:dLbls>
        <c:marker val="1"/>
        <c:smooth val="0"/>
        <c:axId val="192896000"/>
        <c:axId val="192910464"/>
      </c:lineChart>
      <c:catAx>
        <c:axId val="192896000"/>
        <c:scaling>
          <c:orientation val="minMax"/>
        </c:scaling>
        <c:delete val="0"/>
        <c:axPos val="b"/>
        <c:numFmt formatCode="General" sourceLinked="0"/>
        <c:majorTickMark val="out"/>
        <c:minorTickMark val="none"/>
        <c:tickLblPos val="low"/>
        <c:crossAx val="192910464"/>
        <c:crosses val="autoZero"/>
        <c:auto val="0"/>
        <c:lblAlgn val="ctr"/>
        <c:lblOffset val="100"/>
        <c:noMultiLvlLbl val="0"/>
      </c:catAx>
      <c:valAx>
        <c:axId val="192910464"/>
        <c:scaling>
          <c:orientation val="minMax"/>
        </c:scaling>
        <c:delete val="0"/>
        <c:axPos val="l"/>
        <c:numFmt formatCode="0.0%" sourceLinked="1"/>
        <c:majorTickMark val="none"/>
        <c:minorTickMark val="none"/>
        <c:tickLblPos val="none"/>
        <c:crossAx val="192896000"/>
        <c:crosses val="autoZero"/>
        <c:crossBetween val="between"/>
      </c:valAx>
    </c:plotArea>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5043499240001382"/>
          <c:y val="1.6746210295141679E-2"/>
          <c:w val="0.69967089886799982"/>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F2F3-4EB2-94FB-7BA282BCC209}"/>
              </c:ext>
            </c:extLst>
          </c:dPt>
          <c:dPt>
            <c:idx val="1"/>
            <c:invertIfNegative val="1"/>
            <c:bubble3D val="0"/>
            <c:extLst>
              <c:ext xmlns:c16="http://schemas.microsoft.com/office/drawing/2014/chart" uri="{C3380CC4-5D6E-409C-BE32-E72D297353CC}">
                <c16:uniqueId val="{00000001-F2F3-4EB2-94FB-7BA282BCC209}"/>
              </c:ext>
            </c:extLst>
          </c:dPt>
          <c:dPt>
            <c:idx val="2"/>
            <c:invertIfNegative val="1"/>
            <c:bubble3D val="0"/>
            <c:extLst>
              <c:ext xmlns:c16="http://schemas.microsoft.com/office/drawing/2014/chart" uri="{C3380CC4-5D6E-409C-BE32-E72D297353CC}">
                <c16:uniqueId val="{00000002-F2F3-4EB2-94FB-7BA282BCC209}"/>
              </c:ext>
            </c:extLst>
          </c:dPt>
          <c:dPt>
            <c:idx val="3"/>
            <c:invertIfNegative val="1"/>
            <c:bubble3D val="0"/>
            <c:extLst>
              <c:ext xmlns:c16="http://schemas.microsoft.com/office/drawing/2014/chart" uri="{C3380CC4-5D6E-409C-BE32-E72D297353CC}">
                <c16:uniqueId val="{00000003-F2F3-4EB2-94FB-7BA282BCC209}"/>
              </c:ext>
            </c:extLst>
          </c:dPt>
          <c:dPt>
            <c:idx val="4"/>
            <c:invertIfNegative val="1"/>
            <c:bubble3D val="0"/>
            <c:extLst>
              <c:ext xmlns:c16="http://schemas.microsoft.com/office/drawing/2014/chart" uri="{C3380CC4-5D6E-409C-BE32-E72D297353CC}">
                <c16:uniqueId val="{00000004-F2F3-4EB2-94FB-7BA282BCC209}"/>
              </c:ext>
            </c:extLst>
          </c:dPt>
          <c:dLbls>
            <c:dLbl>
              <c:idx val="0"/>
              <c:layout>
                <c:manualLayout>
                  <c:x val="-7.5098093188455117E-3"/>
                  <c:y val="-6.4199014924248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3-4EB2-94FB-7BA282BCC209}"/>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-53216.899999999994</c:v>
                </c:pt>
                <c:pt idx="1">
                  <c:v>-16990.900000000001</c:v>
                </c:pt>
                <c:pt idx="2">
                  <c:v>-3658</c:v>
                </c:pt>
                <c:pt idx="3">
                  <c:v>-2146.8999999999996</c:v>
                </c:pt>
                <c:pt idx="4">
                  <c:v>3910.5999999999985</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F2F3-4EB2-94FB-7BA282BCC209}"/>
            </c:ext>
          </c:extLst>
        </c:ser>
        <c:dLbls>
          <c:showLegendKey val="0"/>
          <c:showVal val="0"/>
          <c:showCatName val="0"/>
          <c:showSerName val="0"/>
          <c:showPercent val="0"/>
          <c:showBubbleSize val="0"/>
        </c:dLbls>
        <c:gapWidth val="20"/>
        <c:axId val="189145088"/>
        <c:axId val="189146624"/>
      </c:barChart>
      <c:catAx>
        <c:axId val="189145088"/>
        <c:scaling>
          <c:orientation val="maxMin"/>
        </c:scaling>
        <c:delete val="0"/>
        <c:axPos val="l"/>
        <c:numFmt formatCode="General" sourceLinked="1"/>
        <c:majorTickMark val="none"/>
        <c:minorTickMark val="none"/>
        <c:tickLblPos val="none"/>
        <c:spPr>
          <a:ln w="9578">
            <a:noFill/>
          </a:ln>
        </c:spPr>
        <c:crossAx val="189146624"/>
        <c:crosses val="autoZero"/>
        <c:auto val="1"/>
        <c:lblAlgn val="ctr"/>
        <c:lblOffset val="100"/>
        <c:tickLblSkip val="1"/>
        <c:tickMarkSkip val="1"/>
        <c:noMultiLvlLbl val="0"/>
      </c:catAx>
      <c:valAx>
        <c:axId val="189146624"/>
        <c:scaling>
          <c:orientation val="minMax"/>
        </c:scaling>
        <c:delete val="0"/>
        <c:axPos val="t"/>
        <c:numFmt formatCode="#,##0" sourceLinked="1"/>
        <c:majorTickMark val="none"/>
        <c:minorTickMark val="none"/>
        <c:tickLblPos val="none"/>
        <c:spPr>
          <a:ln w="9578">
            <a:noFill/>
          </a:ln>
        </c:spPr>
        <c:crossAx val="189145088"/>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10.3</c:v>
                </c:pt>
              </c:numCache>
            </c:numRef>
          </c:val>
          <c:extLst>
            <c:ext xmlns:c16="http://schemas.microsoft.com/office/drawing/2014/chart" uri="{C3380CC4-5D6E-409C-BE32-E72D297353CC}">
              <c16:uniqueId val="{00000000-2730-4D65-BA9C-60A0E81A853A}"/>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5</c:v>
                </c:pt>
              </c:numCache>
            </c:numRef>
          </c:val>
          <c:extLst>
            <c:ext xmlns:c16="http://schemas.microsoft.com/office/drawing/2014/chart" uri="{C3380CC4-5D6E-409C-BE32-E72D297353CC}">
              <c16:uniqueId val="{00000001-2730-4D65-BA9C-60A0E81A853A}"/>
            </c:ext>
          </c:extLst>
        </c:ser>
        <c:ser>
          <c:idx val="2"/>
          <c:order val="2"/>
          <c:tx>
            <c:strRef>
              <c:f>Sheet1!$A$4</c:f>
              <c:strCache>
                <c:ptCount val="1"/>
                <c:pt idx="0">
                  <c:v>Lamb</c:v>
                </c:pt>
              </c:strCache>
            </c:strRef>
          </c:tx>
          <c:invertIfNegative val="0"/>
          <c:dLbls>
            <c:dLbl>
              <c:idx val="0"/>
              <c:layout>
                <c:manualLayout>
                  <c:x val="8.9763709404008962E-2"/>
                  <c:y val="-1.348377287777941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30-4D65-BA9C-60A0E81A853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0.1</c:v>
                </c:pt>
              </c:numCache>
            </c:numRef>
          </c:val>
          <c:extLst>
            <c:ext xmlns:c16="http://schemas.microsoft.com/office/drawing/2014/chart" uri="{C3380CC4-5D6E-409C-BE32-E72D297353CC}">
              <c16:uniqueId val="{00000003-2730-4D65-BA9C-60A0E81A853A}"/>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14.9</c:v>
                </c:pt>
              </c:numCache>
            </c:numRef>
          </c:val>
          <c:extLst>
            <c:ext xmlns:c16="http://schemas.microsoft.com/office/drawing/2014/chart" uri="{C3380CC4-5D6E-409C-BE32-E72D297353CC}">
              <c16:uniqueId val="{00000004-2730-4D65-BA9C-60A0E81A853A}"/>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30-4D65-BA9C-60A0E81A853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65.5</c:v>
                </c:pt>
              </c:numCache>
            </c:numRef>
          </c:val>
          <c:extLst>
            <c:ext xmlns:c16="http://schemas.microsoft.com/office/drawing/2014/chart" uri="{C3380CC4-5D6E-409C-BE32-E72D297353CC}">
              <c16:uniqueId val="{00000006-2730-4D65-BA9C-60A0E81A853A}"/>
            </c:ext>
          </c:extLst>
        </c:ser>
        <c:dLbls>
          <c:showLegendKey val="0"/>
          <c:showVal val="0"/>
          <c:showCatName val="0"/>
          <c:showSerName val="0"/>
          <c:showPercent val="0"/>
          <c:showBubbleSize val="0"/>
        </c:dLbls>
        <c:gapWidth val="150"/>
        <c:overlap val="100"/>
        <c:axId val="189208064"/>
        <c:axId val="189209600"/>
      </c:barChart>
      <c:catAx>
        <c:axId val="189208064"/>
        <c:scaling>
          <c:orientation val="minMax"/>
        </c:scaling>
        <c:delete val="0"/>
        <c:axPos val="b"/>
        <c:numFmt formatCode="General" sourceLinked="0"/>
        <c:majorTickMark val="out"/>
        <c:minorTickMark val="none"/>
        <c:tickLblPos val="nextTo"/>
        <c:txPr>
          <a:bodyPr/>
          <a:lstStyle/>
          <a:p>
            <a:pPr algn="ctr">
              <a:defRPr/>
            </a:pPr>
            <a:endParaRPr lang="en-US"/>
          </a:p>
        </c:txPr>
        <c:crossAx val="189209600"/>
        <c:crosses val="autoZero"/>
        <c:auto val="1"/>
        <c:lblAlgn val="ctr"/>
        <c:lblOffset val="100"/>
        <c:noMultiLvlLbl val="0"/>
      </c:catAx>
      <c:valAx>
        <c:axId val="189209600"/>
        <c:scaling>
          <c:orientation val="minMax"/>
          <c:max val="100"/>
        </c:scaling>
        <c:delete val="1"/>
        <c:axPos val="l"/>
        <c:numFmt formatCode="General" sourceLinked="1"/>
        <c:majorTickMark val="out"/>
        <c:minorTickMark val="none"/>
        <c:tickLblPos val="nextTo"/>
        <c:crossAx val="189208064"/>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8.6225260195623113E-2"/>
          <c:w val="0.65256739487389159"/>
          <c:h val="0.8104202104240924"/>
        </c:manualLayout>
      </c:layout>
      <c:barChart>
        <c:barDir val="col"/>
        <c:grouping val="stacked"/>
        <c:varyColors val="0"/>
        <c:ser>
          <c:idx val="0"/>
          <c:order val="0"/>
          <c:tx>
            <c:strRef>
              <c:f>Sheet1!$A$2</c:f>
              <c:strCache>
                <c:ptCount val="1"/>
                <c:pt idx="0">
                  <c:v>Protein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0.0</c:formatCode>
                <c:ptCount val="2"/>
                <c:pt idx="0">
                  <c:v>43.359742711218232</c:v>
                </c:pt>
                <c:pt idx="1">
                  <c:v>42.770556507877586</c:v>
                </c:pt>
              </c:numCache>
            </c:numRef>
          </c:val>
          <c:extLst>
            <c:ext xmlns:c16="http://schemas.microsoft.com/office/drawing/2014/chart" uri="{C3380CC4-5D6E-409C-BE32-E72D297353CC}">
              <c16:uniqueId val="{00000000-75FA-4092-A1EE-6DE0C4E3A13E}"/>
            </c:ext>
          </c:extLst>
        </c:ser>
        <c:ser>
          <c:idx val="1"/>
          <c:order val="1"/>
          <c:tx>
            <c:strRef>
              <c:f>Sheet1!$A$3</c:f>
              <c:strCache>
                <c:ptCount val="1"/>
                <c:pt idx="0">
                  <c:v>Non-Protein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0.0</c:formatCode>
                <c:ptCount val="2"/>
                <c:pt idx="0">
                  <c:v>56.640257288781768</c:v>
                </c:pt>
                <c:pt idx="1">
                  <c:v>57.229443492122414</c:v>
                </c:pt>
              </c:numCache>
            </c:numRef>
          </c:val>
          <c:extLst>
            <c:ext xmlns:c16="http://schemas.microsoft.com/office/drawing/2014/chart" uri="{C3380CC4-5D6E-409C-BE32-E72D297353CC}">
              <c16:uniqueId val="{00000001-75FA-4092-A1EE-6DE0C4E3A13E}"/>
            </c:ext>
          </c:extLst>
        </c:ser>
        <c:dLbls>
          <c:showLegendKey val="0"/>
          <c:showVal val="0"/>
          <c:showCatName val="0"/>
          <c:showSerName val="0"/>
          <c:showPercent val="0"/>
          <c:showBubbleSize val="0"/>
        </c:dLbls>
        <c:gapWidth val="82"/>
        <c:overlap val="100"/>
        <c:axId val="24426752"/>
        <c:axId val="24440832"/>
      </c:barChart>
      <c:catAx>
        <c:axId val="24426752"/>
        <c:scaling>
          <c:orientation val="minMax"/>
        </c:scaling>
        <c:delete val="0"/>
        <c:axPos val="b"/>
        <c:numFmt formatCode="General" sourceLinked="0"/>
        <c:majorTickMark val="out"/>
        <c:minorTickMark val="none"/>
        <c:tickLblPos val="nextTo"/>
        <c:crossAx val="24440832"/>
        <c:crosses val="autoZero"/>
        <c:auto val="1"/>
        <c:lblAlgn val="ctr"/>
        <c:lblOffset val="100"/>
        <c:noMultiLvlLbl val="0"/>
      </c:catAx>
      <c:valAx>
        <c:axId val="24440832"/>
        <c:scaling>
          <c:orientation val="minMax"/>
          <c:max val="100"/>
        </c:scaling>
        <c:delete val="1"/>
        <c:axPos val="l"/>
        <c:numFmt formatCode="0.0" sourceLinked="1"/>
        <c:majorTickMark val="out"/>
        <c:minorTickMark val="none"/>
        <c:tickLblPos val="nextTo"/>
        <c:crossAx val="24426752"/>
        <c:crosses val="autoZero"/>
        <c:crossBetween val="between"/>
      </c:valAx>
    </c:plotArea>
    <c:legend>
      <c:legendPos val="r"/>
      <c:layout>
        <c:manualLayout>
          <c:xMode val="edge"/>
          <c:yMode val="edge"/>
          <c:x val="0.63255294620911673"/>
          <c:y val="5.6578933990524785E-2"/>
          <c:w val="0.26259883840177689"/>
          <c:h val="0.84797230577641836"/>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1258481989544501"/>
          <c:w val="0.55946427411296085"/>
          <c:h val="0.72889919600265707"/>
        </c:manualLayout>
      </c:layout>
      <c:barChart>
        <c:barDir val="col"/>
        <c:grouping val="stacked"/>
        <c:varyColors val="0"/>
        <c:ser>
          <c:idx val="0"/>
          <c:order val="0"/>
          <c:tx>
            <c:strRef>
              <c:f>Sheet1!$A$2</c:f>
              <c:strCache>
                <c:ptCount val="1"/>
                <c:pt idx="0">
                  <c:v>Non-Fried Fish</c:v>
                </c:pt>
              </c:strCache>
            </c:strRef>
          </c:tx>
          <c:invertIfNegative val="0"/>
          <c:dLbls>
            <c:dLbl>
              <c:idx val="0"/>
              <c:layout>
                <c:manualLayout>
                  <c:x val="1.2841808885065573E-2"/>
                  <c:y val="-3.3096915761255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7C-46A6-B866-985FCD8F97FB}"/>
                </c:ext>
              </c:extLst>
            </c:dLbl>
            <c:dLbl>
              <c:idx val="1"/>
              <c:layout>
                <c:manualLayout>
                  <c:x val="-3.2104522212664482E-3"/>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7C-46A6-B866-985FCD8F97FB}"/>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General</c:formatCode>
                <c:ptCount val="2"/>
                <c:pt idx="0">
                  <c:v>2.4</c:v>
                </c:pt>
                <c:pt idx="1">
                  <c:v>2.6</c:v>
                </c:pt>
              </c:numCache>
            </c:numRef>
          </c:val>
          <c:extLst>
            <c:ext xmlns:c16="http://schemas.microsoft.com/office/drawing/2014/chart" uri="{C3380CC4-5D6E-409C-BE32-E72D297353CC}">
              <c16:uniqueId val="{00000002-E07C-46A6-B866-985FCD8F97FB}"/>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General</c:formatCode>
                <c:ptCount val="2"/>
                <c:pt idx="0">
                  <c:v>92.6</c:v>
                </c:pt>
                <c:pt idx="1">
                  <c:v>94.2</c:v>
                </c:pt>
              </c:numCache>
            </c:numRef>
          </c:val>
          <c:extLst>
            <c:ext xmlns:c16="http://schemas.microsoft.com/office/drawing/2014/chart" uri="{C3380CC4-5D6E-409C-BE32-E72D297353CC}">
              <c16:uniqueId val="{00000003-E07C-46A6-B866-985FCD8F97FB}"/>
            </c:ext>
          </c:extLst>
        </c:ser>
        <c:ser>
          <c:idx val="2"/>
          <c:order val="2"/>
          <c:tx>
            <c:strRef>
              <c:f>Sheet1!$A$4</c:f>
              <c:strCache>
                <c:ptCount val="1"/>
                <c:pt idx="0">
                  <c:v>Fish Burger</c:v>
                </c:pt>
              </c:strCache>
            </c:strRef>
          </c:tx>
          <c:invertIfNegative val="0"/>
          <c:cat>
            <c:strRef>
              <c:f>Sheet1!$B$1:$C$1</c:f>
              <c:strCache>
                <c:ptCount val="2"/>
                <c:pt idx="0">
                  <c:v>YE Dec 19</c:v>
                </c:pt>
                <c:pt idx="1">
                  <c:v>YE Dec 20</c:v>
                </c:pt>
              </c:strCache>
            </c:strRef>
          </c:cat>
          <c:val>
            <c:numRef>
              <c:f>Sheet1!$B$4:$C$4</c:f>
              <c:numCache>
                <c:formatCode>General</c:formatCode>
                <c:ptCount val="2"/>
                <c:pt idx="0">
                  <c:v>0</c:v>
                </c:pt>
                <c:pt idx="1">
                  <c:v>0.2</c:v>
                </c:pt>
              </c:numCache>
            </c:numRef>
          </c:val>
          <c:extLst>
            <c:ext xmlns:c16="http://schemas.microsoft.com/office/drawing/2014/chart" uri="{C3380CC4-5D6E-409C-BE32-E72D297353CC}">
              <c16:uniqueId val="{00000004-E07C-46A6-B866-985FCD8F97FB}"/>
            </c:ext>
          </c:extLst>
        </c:ser>
        <c:ser>
          <c:idx val="3"/>
          <c:order val="3"/>
          <c:tx>
            <c:strRef>
              <c:f>Sheet1!$A$5</c:f>
              <c:strCache>
                <c:ptCount val="1"/>
                <c:pt idx="0">
                  <c:v>Total Shellfish</c:v>
                </c:pt>
              </c:strCache>
            </c:strRef>
          </c:tx>
          <c:invertIfNegative val="0"/>
          <c:dLbls>
            <c:dLbl>
              <c:idx val="0"/>
              <c:layout>
                <c:manualLayout>
                  <c:x val="0"/>
                  <c:y val="2.5742045592087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7C-46A6-B866-985FCD8F97FB}"/>
                </c:ext>
              </c:extLst>
            </c:dLbl>
            <c:dLbl>
              <c:idx val="1"/>
              <c:layout>
                <c:manualLayout>
                  <c:x val="-5.8857610795074721E-17"/>
                  <c:y val="1.1032305253751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7C-46A6-B866-985FCD8F97FB}"/>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General</c:formatCode>
                <c:ptCount val="2"/>
                <c:pt idx="0">
                  <c:v>3.1</c:v>
                </c:pt>
                <c:pt idx="1">
                  <c:v>2.2000000000000002</c:v>
                </c:pt>
              </c:numCache>
            </c:numRef>
          </c:val>
          <c:extLst>
            <c:ext xmlns:c16="http://schemas.microsoft.com/office/drawing/2014/chart" uri="{C3380CC4-5D6E-409C-BE32-E72D297353CC}">
              <c16:uniqueId val="{00000007-E07C-46A6-B866-985FCD8F97FB}"/>
            </c:ext>
          </c:extLst>
        </c:ser>
        <c:ser>
          <c:idx val="4"/>
          <c:order val="4"/>
          <c:tx>
            <c:strRef>
              <c:f>Sheet1!$A$6</c:f>
              <c:strCache>
                <c:ptCount val="1"/>
                <c:pt idx="0">
                  <c:v>Seafood Other</c:v>
                </c:pt>
              </c:strCache>
            </c:strRef>
          </c:tx>
          <c:invertIfNegative val="0"/>
          <c:dLbls>
            <c:dLbl>
              <c:idx val="0"/>
              <c:layout>
                <c:manualLayout>
                  <c:x val="0"/>
                  <c:y val="-4.4129221015006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7C-46A6-B866-985FCD8F97FB}"/>
                </c:ext>
              </c:extLst>
            </c:dLbl>
            <c:dLbl>
              <c:idx val="1"/>
              <c:layout>
                <c:manualLayout>
                  <c:x val="-5.8857610795074721E-17"/>
                  <c:y val="-4.4129221015006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7C-46A6-B866-985FCD8F97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Sheet1!$B$6:$C$6</c:f>
              <c:numCache>
                <c:formatCode>General</c:formatCode>
                <c:ptCount val="2"/>
                <c:pt idx="0">
                  <c:v>1.5</c:v>
                </c:pt>
                <c:pt idx="1">
                  <c:v>0.6</c:v>
                </c:pt>
              </c:numCache>
            </c:numRef>
          </c:val>
          <c:extLst>
            <c:ext xmlns:c16="http://schemas.microsoft.com/office/drawing/2014/chart" uri="{C3380CC4-5D6E-409C-BE32-E72D297353CC}">
              <c16:uniqueId val="{0000000A-E07C-46A6-B866-985FCD8F97FB}"/>
            </c:ext>
          </c:extLst>
        </c:ser>
        <c:dLbls>
          <c:showLegendKey val="0"/>
          <c:showVal val="0"/>
          <c:showCatName val="0"/>
          <c:showSerName val="0"/>
          <c:showPercent val="0"/>
          <c:showBubbleSize val="0"/>
        </c:dLbls>
        <c:gapWidth val="82"/>
        <c:overlap val="100"/>
        <c:axId val="192971520"/>
        <c:axId val="192973056"/>
      </c:barChart>
      <c:catAx>
        <c:axId val="192971520"/>
        <c:scaling>
          <c:orientation val="minMax"/>
        </c:scaling>
        <c:delete val="0"/>
        <c:axPos val="b"/>
        <c:numFmt formatCode="General" sourceLinked="0"/>
        <c:majorTickMark val="out"/>
        <c:minorTickMark val="none"/>
        <c:tickLblPos val="nextTo"/>
        <c:txPr>
          <a:bodyPr/>
          <a:lstStyle/>
          <a:p>
            <a:pPr algn="ctr">
              <a:defRPr/>
            </a:pPr>
            <a:endParaRPr lang="en-US"/>
          </a:p>
        </c:txPr>
        <c:crossAx val="192973056"/>
        <c:crosses val="autoZero"/>
        <c:auto val="1"/>
        <c:lblAlgn val="ctr"/>
        <c:lblOffset val="100"/>
        <c:noMultiLvlLbl val="0"/>
      </c:catAx>
      <c:valAx>
        <c:axId val="192973056"/>
        <c:scaling>
          <c:orientation val="minMax"/>
          <c:max val="100"/>
        </c:scaling>
        <c:delete val="1"/>
        <c:axPos val="l"/>
        <c:numFmt formatCode="General" sourceLinked="1"/>
        <c:majorTickMark val="out"/>
        <c:minorTickMark val="none"/>
        <c:tickLblPos val="nextTo"/>
        <c:crossAx val="192971520"/>
        <c:crosses val="autoZero"/>
        <c:crossBetween val="between"/>
      </c:valAx>
    </c:plotArea>
    <c:legend>
      <c:legendPos val="r"/>
      <c:legendEntry>
        <c:idx val="3"/>
        <c:txPr>
          <a:bodyPr/>
          <a:lstStyle/>
          <a:p>
            <a:pPr algn="ctr">
              <a:defRPr/>
            </a:pPr>
            <a:endParaRPr lang="en-US"/>
          </a:p>
        </c:txPr>
      </c:legendEntry>
      <c:legendEntry>
        <c:idx val="4"/>
        <c:txPr>
          <a:bodyPr/>
          <a:lstStyle/>
          <a:p>
            <a:pPr algn="ctr">
              <a:defRPr/>
            </a:pPr>
            <a:endParaRPr lang="en-US"/>
          </a:p>
        </c:txPr>
      </c:legendEntry>
      <c:layout>
        <c:manualLayout>
          <c:xMode val="edge"/>
          <c:yMode val="edge"/>
          <c:x val="0.51055568883285907"/>
          <c:y val="9.6880159177945425E-4"/>
          <c:w val="0.48944431116714093"/>
          <c:h val="0.8822231748807404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50608532237102E-2"/>
          <c:y val="3.5358543457516281E-2"/>
          <c:w val="0.41981253408015551"/>
          <c:h val="0.87599659938601315"/>
        </c:manualLayout>
      </c:layout>
      <c:barChart>
        <c:barDir val="col"/>
        <c:grouping val="stacked"/>
        <c:varyColors val="0"/>
        <c:ser>
          <c:idx val="0"/>
          <c:order val="0"/>
          <c:tx>
            <c:strRef>
              <c:f>Sheet1!$A$2</c:f>
              <c:strCache>
                <c:ptCount val="1"/>
                <c:pt idx="0">
                  <c:v>Non-Fried Fish</c:v>
                </c:pt>
              </c:strCache>
            </c:strRef>
          </c:tx>
          <c:invertIfNegative val="0"/>
          <c:dLbls>
            <c:dLbl>
              <c:idx val="0"/>
              <c:layout>
                <c:manualLayout>
                  <c:x val="-2.5100528362760724E-17"/>
                  <c:y val="-2.2064610507503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46-4E61-B4A9-B932355C3216}"/>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-0.46866903992763259</c:v>
                </c:pt>
              </c:numCache>
            </c:numRef>
          </c:val>
          <c:extLst>
            <c:ext xmlns:c16="http://schemas.microsoft.com/office/drawing/2014/chart" uri="{C3380CC4-5D6E-409C-BE32-E72D297353CC}">
              <c16:uniqueId val="{00000001-FD46-4E61-B4A9-B932355C3216}"/>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-23.840950497627162</c:v>
                </c:pt>
              </c:numCache>
            </c:numRef>
          </c:val>
          <c:extLst>
            <c:ext xmlns:c16="http://schemas.microsoft.com/office/drawing/2014/chart" uri="{C3380CC4-5D6E-409C-BE32-E72D297353CC}">
              <c16:uniqueId val="{00000002-FD46-4E61-B4A9-B932355C3216}"/>
            </c:ext>
          </c:extLst>
        </c:ser>
        <c:ser>
          <c:idx val="2"/>
          <c:order val="2"/>
          <c:tx>
            <c:strRef>
              <c:f>Sheet1!$A$4</c:f>
              <c:strCache>
                <c:ptCount val="1"/>
                <c:pt idx="0">
                  <c:v>Fish Burger</c:v>
                </c:pt>
              </c:strCache>
            </c:strRef>
          </c:tx>
          <c:invertIfNegative val="0"/>
          <c:dLbls>
            <c:dLbl>
              <c:idx val="0"/>
              <c:layout>
                <c:manualLayout>
                  <c:x val="-1.3691355450658022E-2"/>
                  <c:y val="-5.5161526268758539E-2"/>
                </c:manualLayout>
              </c:layout>
              <c:numFmt formatCode="#,##0.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46-4E61-B4A9-B932355C3216}"/>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c:formatCode>
                <c:ptCount val="1"/>
                <c:pt idx="0">
                  <c:v>0.17517249024093462</c:v>
                </c:pt>
              </c:numCache>
            </c:numRef>
          </c:val>
          <c:extLst>
            <c:ext xmlns:c16="http://schemas.microsoft.com/office/drawing/2014/chart" uri="{C3380CC4-5D6E-409C-BE32-E72D297353CC}">
              <c16:uniqueId val="{00000004-FD46-4E61-B4A9-B932355C3216}"/>
            </c:ext>
          </c:extLst>
        </c:ser>
        <c:ser>
          <c:idx val="3"/>
          <c:order val="3"/>
          <c:tx>
            <c:strRef>
              <c:f>Sheet1!$A$5</c:f>
              <c:strCache>
                <c:ptCount val="1"/>
                <c:pt idx="0">
                  <c:v>Total Shellfish</c:v>
                </c:pt>
              </c:strCache>
            </c:strRef>
          </c:tx>
          <c:invertIfNegative val="0"/>
          <c:dLbls>
            <c:dLbl>
              <c:idx val="0"/>
              <c:layout>
                <c:manualLayout>
                  <c:x val="0.1697728075881588"/>
                  <c:y val="3.6777246464015862E-3"/>
                </c:manualLayout>
              </c:layout>
              <c:numFmt formatCode="#,##0.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46-4E61-B4A9-B932355C3216}"/>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-1.5327720016901987</c:v>
                </c:pt>
              </c:numCache>
            </c:numRef>
          </c:val>
          <c:extLst>
            <c:ext xmlns:c16="http://schemas.microsoft.com/office/drawing/2014/chart" uri="{C3380CC4-5D6E-409C-BE32-E72D297353CC}">
              <c16:uniqueId val="{00000006-FD46-4E61-B4A9-B932355C3216}"/>
            </c:ext>
          </c:extLst>
        </c:ser>
        <c:ser>
          <c:idx val="4"/>
          <c:order val="4"/>
          <c:tx>
            <c:strRef>
              <c:f>Sheet1!$A$6</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-1.0916119072546835</c:v>
                </c:pt>
              </c:numCache>
            </c:numRef>
          </c:val>
          <c:extLst>
            <c:ext xmlns:c16="http://schemas.microsoft.com/office/drawing/2014/chart" uri="{C3380CC4-5D6E-409C-BE32-E72D297353CC}">
              <c16:uniqueId val="{00000007-FD46-4E61-B4A9-B932355C3216}"/>
            </c:ext>
          </c:extLst>
        </c:ser>
        <c:dLbls>
          <c:showLegendKey val="0"/>
          <c:showVal val="0"/>
          <c:showCatName val="0"/>
          <c:showSerName val="0"/>
          <c:showPercent val="0"/>
          <c:showBubbleSize val="0"/>
        </c:dLbls>
        <c:gapWidth val="82"/>
        <c:overlap val="100"/>
        <c:axId val="193052672"/>
        <c:axId val="193054208"/>
      </c:barChart>
      <c:catAx>
        <c:axId val="193052672"/>
        <c:scaling>
          <c:orientation val="minMax"/>
        </c:scaling>
        <c:delete val="0"/>
        <c:axPos val="b"/>
        <c:numFmt formatCode="General" sourceLinked="0"/>
        <c:majorTickMark val="out"/>
        <c:minorTickMark val="none"/>
        <c:tickLblPos val="none"/>
        <c:crossAx val="193054208"/>
        <c:crosses val="autoZero"/>
        <c:auto val="1"/>
        <c:lblAlgn val="ctr"/>
        <c:lblOffset val="100"/>
        <c:noMultiLvlLbl val="0"/>
      </c:catAx>
      <c:valAx>
        <c:axId val="193054208"/>
        <c:scaling>
          <c:orientation val="minMax"/>
        </c:scaling>
        <c:delete val="1"/>
        <c:axPos val="l"/>
        <c:numFmt formatCode="0" sourceLinked="1"/>
        <c:majorTickMark val="out"/>
        <c:minorTickMark val="none"/>
        <c:tickLblPos val="none"/>
        <c:crossAx val="193052672"/>
        <c:crosses val="autoZero"/>
        <c:crossBetween val="between"/>
      </c:valAx>
    </c:plotArea>
    <c:legend>
      <c:legendPos val="r"/>
      <c:legendEntry>
        <c:idx val="3"/>
        <c:txPr>
          <a:bodyPr/>
          <a:lstStyle/>
          <a:p>
            <a:pPr algn="ctr">
              <a:defRPr/>
            </a:pPr>
            <a:endParaRPr lang="en-US"/>
          </a:p>
        </c:txPr>
      </c:legendEntry>
      <c:legendEntry>
        <c:idx val="4"/>
        <c:txPr>
          <a:bodyPr/>
          <a:lstStyle/>
          <a:p>
            <a:pPr algn="ctr">
              <a:defRPr/>
            </a:pPr>
            <a:endParaRPr lang="en-US"/>
          </a:p>
        </c:txPr>
      </c:legendEntry>
      <c:layout>
        <c:manualLayout>
          <c:xMode val="edge"/>
          <c:yMode val="edge"/>
          <c:x val="0.52698523036945311"/>
          <c:y val="9.6880159177945425E-4"/>
          <c:w val="0.32288916492003061"/>
          <c:h val="0.86240932551342575"/>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spPr>
            <a:solidFill>
              <a:schemeClr val="accent2"/>
            </a:solidFill>
            <a:ln>
              <a:solidFill>
                <a:schemeClr val="accent2"/>
              </a:solidFill>
            </a:ln>
          </c:spPr>
          <c:invertIfNegative val="0"/>
          <c:dPt>
            <c:idx val="0"/>
            <c:invertIfNegative val="0"/>
            <c:bubble3D val="0"/>
            <c:extLst>
              <c:ext xmlns:c16="http://schemas.microsoft.com/office/drawing/2014/chart" uri="{C3380CC4-5D6E-409C-BE32-E72D297353CC}">
                <c16:uniqueId val="{00000001-6F2F-49A9-9F09-ED2252D0A168}"/>
              </c:ext>
            </c:extLst>
          </c:dPt>
          <c:dPt>
            <c:idx val="1"/>
            <c:invertIfNegative val="0"/>
            <c:bubble3D val="0"/>
            <c:extLst>
              <c:ext xmlns:c16="http://schemas.microsoft.com/office/drawing/2014/chart" uri="{C3380CC4-5D6E-409C-BE32-E72D297353CC}">
                <c16:uniqueId val="{00000002-6F2F-49A9-9F09-ED2252D0A168}"/>
              </c:ext>
            </c:extLst>
          </c:dPt>
          <c:dPt>
            <c:idx val="2"/>
            <c:invertIfNegative val="0"/>
            <c:bubble3D val="0"/>
            <c:extLst>
              <c:ext xmlns:c16="http://schemas.microsoft.com/office/drawing/2014/chart" uri="{C3380CC4-5D6E-409C-BE32-E72D297353CC}">
                <c16:uniqueId val="{00000004-6F2F-49A9-9F09-ED2252D0A168}"/>
              </c:ext>
            </c:extLst>
          </c:dPt>
          <c:dPt>
            <c:idx val="3"/>
            <c:invertIfNegative val="0"/>
            <c:bubble3D val="0"/>
            <c:spPr>
              <a:solidFill>
                <a:schemeClr val="accent6"/>
              </a:solidFill>
              <a:ln>
                <a:noFill/>
              </a:ln>
            </c:spPr>
            <c:extLst>
              <c:ext xmlns:c16="http://schemas.microsoft.com/office/drawing/2014/chart" uri="{C3380CC4-5D6E-409C-BE32-E72D297353CC}">
                <c16:uniqueId val="{00000005-6F2F-49A9-9F09-ED2252D0A168}"/>
              </c:ext>
            </c:extLst>
          </c:dPt>
          <c:dPt>
            <c:idx val="4"/>
            <c:invertIfNegative val="0"/>
            <c:bubble3D val="0"/>
            <c:extLst>
              <c:ext xmlns:c16="http://schemas.microsoft.com/office/drawing/2014/chart" uri="{C3380CC4-5D6E-409C-BE32-E72D297353CC}">
                <c16:uniqueId val="{00000007-6F2F-49A9-9F09-ED2252D0A168}"/>
              </c:ext>
            </c:extLst>
          </c:dPt>
          <c:dPt>
            <c:idx val="5"/>
            <c:invertIfNegative val="0"/>
            <c:bubble3D val="0"/>
            <c:spPr>
              <a:solidFill>
                <a:srgbClr val="FF0000"/>
              </a:solidFill>
              <a:ln>
                <a:solidFill>
                  <a:schemeClr val="accent2"/>
                </a:solidFill>
              </a:ln>
            </c:spPr>
            <c:extLst>
              <c:ext xmlns:c16="http://schemas.microsoft.com/office/drawing/2014/chart" uri="{C3380CC4-5D6E-409C-BE32-E72D297353CC}">
                <c16:uniqueId val="{00000008-6F2F-49A9-9F09-ED2252D0A168}"/>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Seafood</c:v>
                </c:pt>
                <c:pt idx="1">
                  <c:v>Total Fish</c:v>
                </c:pt>
                <c:pt idx="2">
                  <c:v>Fish Fingers</c:v>
                </c:pt>
                <c:pt idx="3">
                  <c:v>Total Shellfish</c:v>
                </c:pt>
                <c:pt idx="4">
                  <c:v>Total Cod</c:v>
                </c:pt>
                <c:pt idx="5">
                  <c:v>Total Haddock</c:v>
                </c:pt>
              </c:strCache>
            </c:strRef>
          </c:cat>
          <c:val>
            <c:numRef>
              <c:f>Sheet1!$B$2:$B$7</c:f>
              <c:numCache>
                <c:formatCode>General</c:formatCode>
                <c:ptCount val="6"/>
                <c:pt idx="0">
                  <c:v>57.6</c:v>
                </c:pt>
                <c:pt idx="1">
                  <c:v>56.8</c:v>
                </c:pt>
                <c:pt idx="2">
                  <c:v>1.6</c:v>
                </c:pt>
                <c:pt idx="3">
                  <c:v>1.1000000000000001</c:v>
                </c:pt>
                <c:pt idx="4">
                  <c:v>42.2</c:v>
                </c:pt>
                <c:pt idx="5">
                  <c:v>10</c:v>
                </c:pt>
              </c:numCache>
            </c:numRef>
          </c:val>
          <c:extLst>
            <c:ext xmlns:c16="http://schemas.microsoft.com/office/drawing/2014/chart" uri="{C3380CC4-5D6E-409C-BE32-E72D297353CC}">
              <c16:uniqueId val="{00000009-6F2F-49A9-9F09-ED2252D0A168}"/>
            </c:ext>
          </c:extLst>
        </c:ser>
        <c:dLbls>
          <c:showLegendKey val="0"/>
          <c:showVal val="0"/>
          <c:showCatName val="0"/>
          <c:showSerName val="0"/>
          <c:showPercent val="0"/>
          <c:showBubbleSize val="0"/>
        </c:dLbls>
        <c:gapWidth val="28"/>
        <c:axId val="193468672"/>
        <c:axId val="193478656"/>
      </c:barChart>
      <c:catAx>
        <c:axId val="193468672"/>
        <c:scaling>
          <c:orientation val="maxMin"/>
        </c:scaling>
        <c:delete val="0"/>
        <c:axPos val="l"/>
        <c:numFmt formatCode="General" sourceLinked="0"/>
        <c:majorTickMark val="out"/>
        <c:minorTickMark val="none"/>
        <c:tickLblPos val="low"/>
        <c:crossAx val="193478656"/>
        <c:crosses val="autoZero"/>
        <c:auto val="1"/>
        <c:lblAlgn val="ctr"/>
        <c:lblOffset val="100"/>
        <c:tickLblSkip val="1"/>
        <c:noMultiLvlLbl val="0"/>
      </c:catAx>
      <c:valAx>
        <c:axId val="193478656"/>
        <c:scaling>
          <c:orientation val="minMax"/>
        </c:scaling>
        <c:delete val="1"/>
        <c:axPos val="t"/>
        <c:numFmt formatCode="General" sourceLinked="1"/>
        <c:majorTickMark val="out"/>
        <c:minorTickMark val="none"/>
        <c:tickLblPos val="nextTo"/>
        <c:crossAx val="19346867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28260467811139E-2"/>
          <c:y val="3.5044484168773433E-2"/>
          <c:w val="0.57167759691122777"/>
          <c:h val="0.86634229405156882"/>
        </c:manualLayout>
      </c:layout>
      <c:barChart>
        <c:barDir val="bar"/>
        <c:grouping val="clustered"/>
        <c:varyColors val="0"/>
        <c:ser>
          <c:idx val="0"/>
          <c:order val="0"/>
          <c:tx>
            <c:strRef>
              <c:f>Sheet1!$B$1</c:f>
              <c:strCache>
                <c:ptCount val="1"/>
                <c:pt idx="0">
                  <c:v>Avg Tckts</c:v>
                </c:pt>
              </c:strCache>
            </c:strRef>
          </c:tx>
          <c:invertIfNegative val="0"/>
          <c:dPt>
            <c:idx val="4"/>
            <c:invertIfNegative val="0"/>
            <c:bubble3D val="0"/>
            <c:spPr>
              <a:solidFill>
                <a:schemeClr val="accent1"/>
              </a:solidFill>
            </c:spPr>
            <c:extLst>
              <c:ext xmlns:c16="http://schemas.microsoft.com/office/drawing/2014/chart" uri="{C3380CC4-5D6E-409C-BE32-E72D297353CC}">
                <c16:uniqueId val="{00000001-5EF9-404B-9CFF-D1D63EA589EF}"/>
              </c:ext>
            </c:extLst>
          </c:dPt>
          <c:dPt>
            <c:idx val="6"/>
            <c:invertIfNegative val="0"/>
            <c:bubble3D val="0"/>
            <c:spPr>
              <a:solidFill>
                <a:schemeClr val="tx2"/>
              </a:solidFill>
            </c:spPr>
            <c:extLst>
              <c:ext xmlns:c16="http://schemas.microsoft.com/office/drawing/2014/chart" uri="{C3380CC4-5D6E-409C-BE32-E72D297353CC}">
                <c16:uniqueId val="{00000003-5EF9-404B-9CFF-D1D63EA589EF}"/>
              </c:ext>
            </c:extLst>
          </c:dPt>
          <c:dLbls>
            <c:dLbl>
              <c:idx val="0"/>
              <c:layout>
                <c:manualLayout>
                  <c:x val="4.56722724752633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9-404B-9CFF-D1D63EA589EF}"/>
                </c:ext>
              </c:extLst>
            </c:dLbl>
            <c:dLbl>
              <c:idx val="2"/>
              <c:layout>
                <c:manualLayout>
                  <c:x val="5.835921462072137E-2"/>
                  <c:y val="-4.24748107882474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F9-404B-9CFF-D1D63EA589EF}"/>
                </c:ext>
              </c:extLst>
            </c:dLbl>
            <c:dLbl>
              <c:idx val="3"/>
              <c:layout>
                <c:manualLayout>
                  <c:x val="2.5373684499697815E-2"/>
                  <c:y val="4.2481500261557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F9-404B-9CFF-D1D63EA589EF}"/>
                </c:ext>
              </c:extLst>
            </c:dLbl>
            <c:dLbl>
              <c:idx val="4"/>
              <c:layout>
                <c:manualLayout>
                  <c:x val="2.0298787766783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F9-404B-9CFF-D1D63EA589EF}"/>
                </c:ext>
              </c:extLst>
            </c:dLbl>
            <c:dLbl>
              <c:idx val="5"/>
              <c:layout>
                <c:manualLayout>
                  <c:x val="6.5971060242047061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F9-404B-9CFF-D1D63EA589EF}"/>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3.67</c:v>
                </c:pt>
                <c:pt idx="1">
                  <c:v>3.9</c:v>
                </c:pt>
                <c:pt idx="2">
                  <c:v>3.12</c:v>
                </c:pt>
                <c:pt idx="3">
                  <c:v>4.45</c:v>
                </c:pt>
                <c:pt idx="4">
                  <c:v>3.83</c:v>
                </c:pt>
                <c:pt idx="5">
                  <c:v>3.52</c:v>
                </c:pt>
                <c:pt idx="6">
                  <c:v>4.08</c:v>
                </c:pt>
              </c:numCache>
            </c:numRef>
          </c:val>
          <c:extLst>
            <c:ext xmlns:c16="http://schemas.microsoft.com/office/drawing/2014/chart" uri="{C3380CC4-5D6E-409C-BE32-E72D297353CC}">
              <c16:uniqueId val="{00000006-5EF9-404B-9CFF-D1D63EA589EF}"/>
            </c:ext>
          </c:extLst>
        </c:ser>
        <c:dLbls>
          <c:showLegendKey val="0"/>
          <c:showVal val="0"/>
          <c:showCatName val="0"/>
          <c:showSerName val="0"/>
          <c:showPercent val="0"/>
          <c:showBubbleSize val="0"/>
        </c:dLbls>
        <c:gapWidth val="75"/>
        <c:axId val="193557632"/>
        <c:axId val="193559168"/>
      </c:barChart>
      <c:catAx>
        <c:axId val="193557632"/>
        <c:scaling>
          <c:orientation val="maxMin"/>
        </c:scaling>
        <c:delete val="0"/>
        <c:axPos val="r"/>
        <c:numFmt formatCode="General" sourceLinked="0"/>
        <c:majorTickMark val="none"/>
        <c:minorTickMark val="none"/>
        <c:tickLblPos val="low"/>
        <c:crossAx val="193559168"/>
        <c:crosses val="autoZero"/>
        <c:auto val="1"/>
        <c:lblAlgn val="ctr"/>
        <c:lblOffset val="100"/>
        <c:noMultiLvlLbl val="0"/>
      </c:catAx>
      <c:valAx>
        <c:axId val="193559168"/>
        <c:scaling>
          <c:orientation val="maxMin"/>
        </c:scaling>
        <c:delete val="0"/>
        <c:axPos val="t"/>
        <c:numFmt formatCode="[$£-809]#,##0_);[Red]\([$£-809]#,##0\)" sourceLinked="0"/>
        <c:majorTickMark val="none"/>
        <c:minorTickMark val="none"/>
        <c:tickLblPos val="high"/>
        <c:spPr>
          <a:ln>
            <a:noFill/>
          </a:ln>
        </c:spPr>
        <c:crossAx val="193557632"/>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997428908575956E-2"/>
          <c:y val="2.5420302348142049E-2"/>
          <c:w val="0.92554281261625604"/>
          <c:h val="0.87289848825928973"/>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DC95-4964-89D0-9A4A0192C773}"/>
              </c:ext>
            </c:extLst>
          </c:dPt>
          <c:dPt>
            <c:idx val="6"/>
            <c:invertIfNegative val="0"/>
            <c:bubble3D val="0"/>
            <c:extLst>
              <c:ext xmlns:c16="http://schemas.microsoft.com/office/drawing/2014/chart" uri="{C3380CC4-5D6E-409C-BE32-E72D297353CC}">
                <c16:uniqueId val="{00000001-DC95-4964-89D0-9A4A0192C77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0.17999999999999972</c:v>
                </c:pt>
                <c:pt idx="1">
                  <c:v>0.48999999999999977</c:v>
                </c:pt>
                <c:pt idx="2">
                  <c:v>0.31000000000000005</c:v>
                </c:pt>
                <c:pt idx="3">
                  <c:v>1.1400000000000001</c:v>
                </c:pt>
                <c:pt idx="4">
                  <c:v>5.0000000000000266E-2</c:v>
                </c:pt>
                <c:pt idx="5">
                  <c:v>0.10999999999999988</c:v>
                </c:pt>
                <c:pt idx="6">
                  <c:v>0.55000000000000027</c:v>
                </c:pt>
              </c:numCache>
            </c:numRef>
          </c:val>
          <c:extLst>
            <c:ext xmlns:c16="http://schemas.microsoft.com/office/drawing/2014/chart" uri="{C3380CC4-5D6E-409C-BE32-E72D297353CC}">
              <c16:uniqueId val="{00000002-DC95-4964-89D0-9A4A0192C773}"/>
            </c:ext>
          </c:extLst>
        </c:ser>
        <c:dLbls>
          <c:showLegendKey val="0"/>
          <c:showVal val="0"/>
          <c:showCatName val="0"/>
          <c:showSerName val="0"/>
          <c:showPercent val="0"/>
          <c:showBubbleSize val="0"/>
        </c:dLbls>
        <c:gapWidth val="75"/>
        <c:axId val="193588608"/>
        <c:axId val="193201280"/>
      </c:barChart>
      <c:catAx>
        <c:axId val="193588608"/>
        <c:scaling>
          <c:orientation val="maxMin"/>
        </c:scaling>
        <c:delete val="0"/>
        <c:axPos val="l"/>
        <c:numFmt formatCode="General" sourceLinked="0"/>
        <c:majorTickMark val="none"/>
        <c:minorTickMark val="none"/>
        <c:tickLblPos val="none"/>
        <c:crossAx val="193201280"/>
        <c:crosses val="autoZero"/>
        <c:auto val="1"/>
        <c:lblAlgn val="ctr"/>
        <c:lblOffset val="100"/>
        <c:noMultiLvlLbl val="0"/>
      </c:catAx>
      <c:valAx>
        <c:axId val="193201280"/>
        <c:scaling>
          <c:orientation val="minMax"/>
        </c:scaling>
        <c:delete val="1"/>
        <c:axPos val="t"/>
        <c:numFmt formatCode="[$£-809]#,##0.00" sourceLinked="0"/>
        <c:majorTickMark val="none"/>
        <c:minorTickMark val="none"/>
        <c:tickLblPos val="high"/>
        <c:crossAx val="19358860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13880760615348E-2"/>
          <c:y val="3.5044484168773433E-2"/>
          <c:w val="0.59447299089499528"/>
          <c:h val="0.86148949844494804"/>
        </c:manualLayout>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90D9-4136-9B4E-7E08D0BBE2C0}"/>
              </c:ext>
            </c:extLst>
          </c:dPt>
          <c:dPt>
            <c:idx val="6"/>
            <c:invertIfNegative val="0"/>
            <c:bubble3D val="0"/>
            <c:spPr>
              <a:solidFill>
                <a:schemeClr val="tx2">
                  <a:lumMod val="75000"/>
                </a:schemeClr>
              </a:solidFill>
            </c:spPr>
            <c:extLst>
              <c:ext xmlns:c16="http://schemas.microsoft.com/office/drawing/2014/chart" uri="{C3380CC4-5D6E-409C-BE32-E72D297353CC}">
                <c16:uniqueId val="{00000002-90D9-4136-9B4E-7E08D0BBE2C0}"/>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5.7999999999999996E-2</c:v>
                </c:pt>
                <c:pt idx="1">
                  <c:v>6.2E-2</c:v>
                </c:pt>
                <c:pt idx="2">
                  <c:v>7.2999999999999995E-2</c:v>
                </c:pt>
                <c:pt idx="3">
                  <c:v>0.115</c:v>
                </c:pt>
                <c:pt idx="4">
                  <c:v>0.505</c:v>
                </c:pt>
                <c:pt idx="5">
                  <c:v>7.8E-2</c:v>
                </c:pt>
                <c:pt idx="6">
                  <c:v>5.2999999999999999E-2</c:v>
                </c:pt>
              </c:numCache>
            </c:numRef>
          </c:val>
          <c:extLst>
            <c:ext xmlns:c16="http://schemas.microsoft.com/office/drawing/2014/chart" uri="{C3380CC4-5D6E-409C-BE32-E72D297353CC}">
              <c16:uniqueId val="{00000003-90D9-4136-9B4E-7E08D0BBE2C0}"/>
            </c:ext>
          </c:extLst>
        </c:ser>
        <c:dLbls>
          <c:showLegendKey val="0"/>
          <c:showVal val="0"/>
          <c:showCatName val="0"/>
          <c:showSerName val="0"/>
          <c:showPercent val="0"/>
          <c:showBubbleSize val="0"/>
        </c:dLbls>
        <c:gapWidth val="75"/>
        <c:axId val="193249280"/>
        <c:axId val="193250816"/>
      </c:barChart>
      <c:catAx>
        <c:axId val="193249280"/>
        <c:scaling>
          <c:orientation val="maxMin"/>
        </c:scaling>
        <c:delete val="0"/>
        <c:axPos val="r"/>
        <c:numFmt formatCode="General" sourceLinked="0"/>
        <c:majorTickMark val="none"/>
        <c:minorTickMark val="none"/>
        <c:tickLblPos val="low"/>
        <c:crossAx val="193250816"/>
        <c:crosses val="autoZero"/>
        <c:auto val="1"/>
        <c:lblAlgn val="ctr"/>
        <c:lblOffset val="100"/>
        <c:noMultiLvlLbl val="0"/>
      </c:catAx>
      <c:valAx>
        <c:axId val="193250816"/>
        <c:scaling>
          <c:orientation val="maxMin"/>
        </c:scaling>
        <c:delete val="0"/>
        <c:axPos val="t"/>
        <c:numFmt formatCode="0%" sourceLinked="0"/>
        <c:majorTickMark val="none"/>
        <c:minorTickMark val="none"/>
        <c:tickLblPos val="high"/>
        <c:spPr>
          <a:ln>
            <a:noFill/>
          </a:ln>
        </c:spPr>
        <c:crossAx val="193249280"/>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4747818591114765"/>
        </c:manualLayout>
      </c:layout>
      <c:barChart>
        <c:barDir val="bar"/>
        <c:grouping val="clustered"/>
        <c:varyColors val="0"/>
        <c:ser>
          <c:idx val="0"/>
          <c:order val="0"/>
          <c:tx>
            <c:strRef>
              <c:f>Sheet1!$B$1</c:f>
              <c:strCache>
                <c:ptCount val="1"/>
                <c:pt idx="0">
                  <c:v>Deal Rt Chg</c:v>
                </c:pt>
              </c:strCache>
            </c:strRef>
          </c:tx>
          <c:spPr>
            <a:solidFill>
              <a:srgbClr val="0077C8">
                <a:lumMod val="75000"/>
              </a:srgbClr>
            </a:solidFill>
          </c:spPr>
          <c:invertIfNegative val="0"/>
          <c:dPt>
            <c:idx val="4"/>
            <c:invertIfNegative val="0"/>
            <c:bubble3D val="0"/>
            <c:extLst>
              <c:ext xmlns:c16="http://schemas.microsoft.com/office/drawing/2014/chart" uri="{C3380CC4-5D6E-409C-BE32-E72D297353CC}">
                <c16:uniqueId val="{00000000-F45C-440D-B296-BD0F06AF61C7}"/>
              </c:ext>
            </c:extLst>
          </c:dPt>
          <c:dPt>
            <c:idx val="6"/>
            <c:invertIfNegative val="0"/>
            <c:bubble3D val="0"/>
            <c:extLst>
              <c:ext xmlns:c16="http://schemas.microsoft.com/office/drawing/2014/chart" uri="{C3380CC4-5D6E-409C-BE32-E72D297353CC}">
                <c16:uniqueId val="{00000001-F45C-440D-B296-BD0F06AF61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-0.01</c:v>
                </c:pt>
                <c:pt idx="1">
                  <c:v>-7.9999999999999984E-3</c:v>
                </c:pt>
                <c:pt idx="2">
                  <c:v>3.9E-2</c:v>
                </c:pt>
                <c:pt idx="3">
                  <c:v>0.109</c:v>
                </c:pt>
                <c:pt idx="4">
                  <c:v>0.46299999999999997</c:v>
                </c:pt>
                <c:pt idx="5">
                  <c:v>1.5999999999999997E-2</c:v>
                </c:pt>
                <c:pt idx="6">
                  <c:v>-2.4000000000000004E-2</c:v>
                </c:pt>
              </c:numCache>
            </c:numRef>
          </c:val>
          <c:extLst>
            <c:ext xmlns:c16="http://schemas.microsoft.com/office/drawing/2014/chart" uri="{C3380CC4-5D6E-409C-BE32-E72D297353CC}">
              <c16:uniqueId val="{00000002-F45C-440D-B296-BD0F06AF61C7}"/>
            </c:ext>
          </c:extLst>
        </c:ser>
        <c:dLbls>
          <c:showLegendKey val="0"/>
          <c:showVal val="0"/>
          <c:showCatName val="0"/>
          <c:showSerName val="0"/>
          <c:showPercent val="0"/>
          <c:showBubbleSize val="0"/>
        </c:dLbls>
        <c:gapWidth val="75"/>
        <c:axId val="193329408"/>
        <c:axId val="193335296"/>
      </c:barChart>
      <c:catAx>
        <c:axId val="193329408"/>
        <c:scaling>
          <c:orientation val="maxMin"/>
        </c:scaling>
        <c:delete val="0"/>
        <c:axPos val="l"/>
        <c:numFmt formatCode="General" sourceLinked="0"/>
        <c:majorTickMark val="none"/>
        <c:minorTickMark val="none"/>
        <c:tickLblPos val="none"/>
        <c:crossAx val="193335296"/>
        <c:crosses val="autoZero"/>
        <c:auto val="1"/>
        <c:lblAlgn val="ctr"/>
        <c:lblOffset val="100"/>
        <c:noMultiLvlLbl val="0"/>
      </c:catAx>
      <c:valAx>
        <c:axId val="193335296"/>
        <c:scaling>
          <c:orientation val="minMax"/>
        </c:scaling>
        <c:delete val="1"/>
        <c:axPos val="t"/>
        <c:numFmt formatCode="0%" sourceLinked="0"/>
        <c:majorTickMark val="none"/>
        <c:minorTickMark val="none"/>
        <c:tickLblPos val="high"/>
        <c:crossAx val="19332940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2.2056050960758433E-17"/>
                  <c:y val="-0.109053873010976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83-4AAD-A4FE-2A139EC37F54}"/>
                </c:ext>
              </c:extLst>
            </c:dLbl>
            <c:dLbl>
              <c:idx val="1"/>
              <c:layout>
                <c:manualLayout>
                  <c:x val="-4.8122848918127244E-3"/>
                  <c:y val="-0.128828428042060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83-4AAD-A4FE-2A139EC37F54}"/>
                </c:ext>
              </c:extLst>
            </c:dLbl>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Sheet1!$B$2:$D$2</c:f>
              <c:numCache>
                <c:formatCode>0.0%</c:formatCode>
                <c:ptCount val="3"/>
                <c:pt idx="0">
                  <c:v>3.4210526315789469E-2</c:v>
                </c:pt>
                <c:pt idx="1">
                  <c:v>2.7989821882951516E-2</c:v>
                </c:pt>
                <c:pt idx="2">
                  <c:v>0.24009900990099009</c:v>
                </c:pt>
              </c:numCache>
            </c:numRef>
          </c:val>
          <c:extLst>
            <c:ext xmlns:c16="http://schemas.microsoft.com/office/drawing/2014/chart" uri="{C3380CC4-5D6E-409C-BE32-E72D297353CC}">
              <c16:uniqueId val="{00000002-4D83-4AAD-A4FE-2A139EC37F54}"/>
            </c:ext>
          </c:extLst>
        </c:ser>
        <c:ser>
          <c:idx val="2"/>
          <c:order val="1"/>
          <c:tx>
            <c:strRef>
              <c:f>Sheet1!$A$3</c:f>
              <c:strCache>
                <c:ptCount val="1"/>
                <c:pt idx="0">
                  <c:v>Visits</c:v>
                </c:pt>
              </c:strCache>
            </c:strRef>
          </c:tx>
          <c:spPr>
            <a:solidFill>
              <a:srgbClr val="003C69"/>
            </a:solidFill>
          </c:spPr>
          <c:invertIfNegative val="0"/>
          <c:dLbls>
            <c:dLbl>
              <c:idx val="0"/>
              <c:layout>
                <c:manualLayout>
                  <c:x val="-2.2056050960758433E-17"/>
                  <c:y val="0.12661298443708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83-4AAD-A4FE-2A139EC37F54}"/>
                </c:ext>
              </c:extLst>
            </c:dLbl>
            <c:dLbl>
              <c:idx val="1"/>
              <c:layout>
                <c:manualLayout>
                  <c:x val="-4.8122848918127244E-3"/>
                  <c:y val="0.125194658630903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83-4AAD-A4FE-2A139EC37F54}"/>
                </c:ext>
              </c:extLst>
            </c:dLbl>
            <c:dLbl>
              <c:idx val="2"/>
              <c:layout>
                <c:manualLayout>
                  <c:x val="1.4436854675437908E-2"/>
                  <c:y val="-0.185632419069811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83-4AAD-A4FE-2A139EC37F54}"/>
                </c:ext>
              </c:extLst>
            </c:dLbl>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Sheet1!$B$3:$D$3</c:f>
              <c:numCache>
                <c:formatCode>0.0%</c:formatCode>
                <c:ptCount val="3"/>
                <c:pt idx="0">
                  <c:v>4.9579320257351345E-3</c:v>
                </c:pt>
                <c:pt idx="1">
                  <c:v>1.1739887326749354E-2</c:v>
                </c:pt>
                <c:pt idx="2">
                  <c:v>-0.3342533528961853</c:v>
                </c:pt>
              </c:numCache>
            </c:numRef>
          </c:val>
          <c:extLst>
            <c:ext xmlns:c16="http://schemas.microsoft.com/office/drawing/2014/chart" uri="{C3380CC4-5D6E-409C-BE32-E72D297353CC}">
              <c16:uniqueId val="{00000006-4D83-4AAD-A4FE-2A139EC37F54}"/>
            </c:ext>
          </c:extLst>
        </c:ser>
        <c:dLbls>
          <c:showLegendKey val="0"/>
          <c:showVal val="0"/>
          <c:showCatName val="0"/>
          <c:showSerName val="0"/>
          <c:showPercent val="0"/>
          <c:showBubbleSize val="0"/>
        </c:dLbls>
        <c:gapWidth val="40"/>
        <c:overlap val="100"/>
        <c:axId val="188871040"/>
        <c:axId val="188872960"/>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Dec 18</c:v>
                </c:pt>
                <c:pt idx="1">
                  <c:v>YE Dec 19</c:v>
                </c:pt>
                <c:pt idx="2">
                  <c:v>YE Dec 20</c:v>
                </c:pt>
              </c:strCache>
            </c:strRef>
          </c:cat>
          <c:val>
            <c:numRef>
              <c:f>Sheet1!$B$4:$D$4</c:f>
              <c:numCache>
                <c:formatCode>0.0%</c:formatCode>
                <c:ptCount val="3"/>
                <c:pt idx="0">
                  <c:v>3.911355727967103E-2</c:v>
                </c:pt>
                <c:pt idx="1">
                  <c:v>3.8093365334453955E-2</c:v>
                </c:pt>
                <c:pt idx="2">
                  <c:v>-0.17421220340859556</c:v>
                </c:pt>
              </c:numCache>
            </c:numRef>
          </c:val>
          <c:smooth val="0"/>
          <c:extLst>
            <c:ext xmlns:c16="http://schemas.microsoft.com/office/drawing/2014/chart" uri="{C3380CC4-5D6E-409C-BE32-E72D297353CC}">
              <c16:uniqueId val="{00000007-4D83-4AAD-A4FE-2A139EC37F54}"/>
            </c:ext>
          </c:extLst>
        </c:ser>
        <c:dLbls>
          <c:showLegendKey val="0"/>
          <c:showVal val="0"/>
          <c:showCatName val="0"/>
          <c:showSerName val="0"/>
          <c:showPercent val="0"/>
          <c:showBubbleSize val="0"/>
        </c:dLbls>
        <c:marker val="1"/>
        <c:smooth val="0"/>
        <c:axId val="188871040"/>
        <c:axId val="188872960"/>
      </c:lineChart>
      <c:catAx>
        <c:axId val="188871040"/>
        <c:scaling>
          <c:orientation val="minMax"/>
        </c:scaling>
        <c:delete val="0"/>
        <c:axPos val="b"/>
        <c:numFmt formatCode="General" sourceLinked="0"/>
        <c:majorTickMark val="out"/>
        <c:minorTickMark val="none"/>
        <c:tickLblPos val="low"/>
        <c:txPr>
          <a:bodyPr/>
          <a:lstStyle/>
          <a:p>
            <a:pPr>
              <a:defRPr sz="1200"/>
            </a:pPr>
            <a:endParaRPr lang="en-US"/>
          </a:p>
        </c:txPr>
        <c:crossAx val="188872960"/>
        <c:crosses val="autoZero"/>
        <c:auto val="0"/>
        <c:lblAlgn val="ctr"/>
        <c:lblOffset val="100"/>
        <c:noMultiLvlLbl val="0"/>
      </c:catAx>
      <c:valAx>
        <c:axId val="188872960"/>
        <c:scaling>
          <c:orientation val="minMax"/>
        </c:scaling>
        <c:delete val="0"/>
        <c:axPos val="l"/>
        <c:numFmt formatCode="0.0%" sourceLinked="1"/>
        <c:majorTickMark val="none"/>
        <c:minorTickMark val="none"/>
        <c:tickLblPos val="none"/>
        <c:crossAx val="188871040"/>
        <c:crosses val="autoZero"/>
        <c:crossBetween val="between"/>
      </c:valAx>
    </c:plotArea>
    <c:plotVisOnly val="1"/>
    <c:dispBlanksAs val="gap"/>
    <c:showDLblsOverMax val="0"/>
  </c:chart>
  <c:txPr>
    <a:bodyPr/>
    <a:lstStyle/>
    <a:p>
      <a:pPr>
        <a:defRPr sz="1050">
          <a:latin typeface="+mn-lt"/>
          <a:cs typeface="Calibri"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Sheet1!$B$2:$J$2</c:f>
              <c:numCache>
                <c:formatCode>0.0%</c:formatCode>
                <c:ptCount val="9"/>
                <c:pt idx="0">
                  <c:v>3.3766233766233666E-2</c:v>
                </c:pt>
                <c:pt idx="1">
                  <c:v>2.2959183673469274E-2</c:v>
                </c:pt>
                <c:pt idx="2">
                  <c:v>3.0226700251889005E-2</c:v>
                </c:pt>
                <c:pt idx="3">
                  <c:v>2.5839793281653867E-2</c:v>
                </c:pt>
                <c:pt idx="4">
                  <c:v>2.5125628140703515E-2</c:v>
                </c:pt>
                <c:pt idx="5">
                  <c:v>3.2418952618453734E-2</c:v>
                </c:pt>
                <c:pt idx="6">
                  <c:v>0.47432762836185827</c:v>
                </c:pt>
                <c:pt idx="7">
                  <c:v>0.31989924433249373</c:v>
                </c:pt>
                <c:pt idx="8">
                  <c:v>0.31372549019607843</c:v>
                </c:pt>
              </c:numCache>
            </c:numRef>
          </c:val>
          <c:extLst>
            <c:ext xmlns:c16="http://schemas.microsoft.com/office/drawing/2014/chart" uri="{C3380CC4-5D6E-409C-BE32-E72D297353CC}">
              <c16:uniqueId val="{00000000-CF22-4E06-94DC-675A77E7A4CC}"/>
            </c:ext>
          </c:extLst>
        </c:ser>
        <c:ser>
          <c:idx val="2"/>
          <c:order val="1"/>
          <c:tx>
            <c:strRef>
              <c:f>Sheet1!$A$3</c:f>
              <c:strCache>
                <c:ptCount val="1"/>
                <c:pt idx="0">
                  <c:v>Visits</c:v>
                </c:pt>
              </c:strCache>
            </c:strRef>
          </c:tx>
          <c:spPr>
            <a:solidFill>
              <a:srgbClr val="003C69"/>
            </a:solidFill>
          </c:spPr>
          <c:invertIfNegative val="0"/>
          <c:dLbls>
            <c:dLbl>
              <c:idx val="6"/>
              <c:layout>
                <c:manualLayout>
                  <c:x val="1.0879748453362294E-2"/>
                  <c:y val="-0.182832734007824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9D-4067-8FC2-2A796ACD44E8}"/>
                </c:ext>
              </c:extLst>
            </c:dLbl>
            <c:dLbl>
              <c:idx val="7"/>
              <c:layout>
                <c:manualLayout>
                  <c:x val="4.3518993813447902E-3"/>
                  <c:y val="-0.12287341420934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22-4E06-94DC-675A77E7A4CC}"/>
                </c:ext>
              </c:extLst>
            </c:dLbl>
            <c:dLbl>
              <c:idx val="8"/>
              <c:layout>
                <c:manualLayout>
                  <c:x val="4.3518993813447902E-3"/>
                  <c:y val="-0.136092142738473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22-4E06-94DC-675A77E7A4CC}"/>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Sheet1!$B$3:$J$3</c:f>
              <c:numCache>
                <c:formatCode>0.0%</c:formatCode>
                <c:ptCount val="9"/>
                <c:pt idx="0">
                  <c:v>7.8289975955707636E-3</c:v>
                </c:pt>
                <c:pt idx="1">
                  <c:v>1.213222427380134E-2</c:v>
                </c:pt>
                <c:pt idx="2">
                  <c:v>1.0308145188998363E-2</c:v>
                </c:pt>
                <c:pt idx="3">
                  <c:v>1.119243164431194E-2</c:v>
                </c:pt>
                <c:pt idx="4">
                  <c:v>1.3283568249258249E-2</c:v>
                </c:pt>
                <c:pt idx="5">
                  <c:v>-5.5820397006318689E-2</c:v>
                </c:pt>
                <c:pt idx="6">
                  <c:v>-0.65692423747900652</c:v>
                </c:pt>
                <c:pt idx="7">
                  <c:v>-0.33145575521526838</c:v>
                </c:pt>
                <c:pt idx="8">
                  <c:v>-0.2871612119189344</c:v>
                </c:pt>
              </c:numCache>
            </c:numRef>
          </c:val>
          <c:extLst>
            <c:ext xmlns:c16="http://schemas.microsoft.com/office/drawing/2014/chart" uri="{C3380CC4-5D6E-409C-BE32-E72D297353CC}">
              <c16:uniqueId val="{00000003-CF22-4E06-94DC-675A77E7A4CC}"/>
            </c:ext>
          </c:extLst>
        </c:ser>
        <c:dLbls>
          <c:showLegendKey val="0"/>
          <c:showVal val="0"/>
          <c:showCatName val="0"/>
          <c:showSerName val="0"/>
          <c:showPercent val="0"/>
          <c:showBubbleSize val="0"/>
        </c:dLbls>
        <c:gapWidth val="40"/>
        <c:overlap val="100"/>
        <c:axId val="193424000"/>
        <c:axId val="193434368"/>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Sheet1!$B$4:$J$4</c:f>
              <c:numCache>
                <c:formatCode>0.0%</c:formatCode>
                <c:ptCount val="9"/>
                <c:pt idx="0">
                  <c:v>4.2914645234804372E-2</c:v>
                </c:pt>
                <c:pt idx="1">
                  <c:v>3.6808714849352775E-2</c:v>
                </c:pt>
                <c:pt idx="2">
                  <c:v>4.0215756702916439E-2</c:v>
                </c:pt>
                <c:pt idx="3">
                  <c:v>3.8353268572613786E-2</c:v>
                </c:pt>
                <c:pt idx="4">
                  <c:v>3.6997299950530138E-2</c:v>
                </c:pt>
                <c:pt idx="5">
                  <c:v>-2.5621608891048364E-2</c:v>
                </c:pt>
                <c:pt idx="6">
                  <c:v>-0.49392099836969339</c:v>
                </c:pt>
                <c:pt idx="7">
                  <c:v>-0.11782353071410412</c:v>
                </c:pt>
                <c:pt idx="8">
                  <c:v>-6.2924059326310178E-2</c:v>
                </c:pt>
              </c:numCache>
            </c:numRef>
          </c:val>
          <c:smooth val="0"/>
          <c:extLst>
            <c:ext xmlns:c16="http://schemas.microsoft.com/office/drawing/2014/chart" uri="{C3380CC4-5D6E-409C-BE32-E72D297353CC}">
              <c16:uniqueId val="{00000004-CF22-4E06-94DC-675A77E7A4CC}"/>
            </c:ext>
          </c:extLst>
        </c:ser>
        <c:dLbls>
          <c:showLegendKey val="0"/>
          <c:showVal val="0"/>
          <c:showCatName val="0"/>
          <c:showSerName val="0"/>
          <c:showPercent val="0"/>
          <c:showBubbleSize val="0"/>
        </c:dLbls>
        <c:marker val="1"/>
        <c:smooth val="0"/>
        <c:axId val="193424000"/>
        <c:axId val="193434368"/>
      </c:lineChart>
      <c:catAx>
        <c:axId val="193424000"/>
        <c:scaling>
          <c:orientation val="minMax"/>
        </c:scaling>
        <c:delete val="0"/>
        <c:axPos val="b"/>
        <c:numFmt formatCode="General" sourceLinked="0"/>
        <c:majorTickMark val="out"/>
        <c:minorTickMark val="none"/>
        <c:tickLblPos val="low"/>
        <c:crossAx val="193434368"/>
        <c:crosses val="autoZero"/>
        <c:auto val="0"/>
        <c:lblAlgn val="ctr"/>
        <c:lblOffset val="100"/>
        <c:noMultiLvlLbl val="0"/>
      </c:catAx>
      <c:valAx>
        <c:axId val="193434368"/>
        <c:scaling>
          <c:orientation val="minMax"/>
        </c:scaling>
        <c:delete val="0"/>
        <c:axPos val="l"/>
        <c:numFmt formatCode="0.0%" sourceLinked="1"/>
        <c:majorTickMark val="none"/>
        <c:minorTickMark val="none"/>
        <c:tickLblPos val="none"/>
        <c:crossAx val="193424000"/>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697706580481018"/>
          <c:y val="2.1026274417954158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C9C3-4DEE-93ED-1F81D937817C}"/>
              </c:ext>
            </c:extLst>
          </c:dPt>
          <c:dPt>
            <c:idx val="1"/>
            <c:invertIfNegative val="1"/>
            <c:bubble3D val="0"/>
            <c:extLst>
              <c:ext xmlns:c16="http://schemas.microsoft.com/office/drawing/2014/chart" uri="{C3380CC4-5D6E-409C-BE32-E72D297353CC}">
                <c16:uniqueId val="{00000001-C9C3-4DEE-93ED-1F81D937817C}"/>
              </c:ext>
            </c:extLst>
          </c:dPt>
          <c:dPt>
            <c:idx val="2"/>
            <c:invertIfNegative val="1"/>
            <c:bubble3D val="0"/>
            <c:extLst>
              <c:ext xmlns:c16="http://schemas.microsoft.com/office/drawing/2014/chart" uri="{C3380CC4-5D6E-409C-BE32-E72D297353CC}">
                <c16:uniqueId val="{00000002-C9C3-4DEE-93ED-1F81D937817C}"/>
              </c:ext>
            </c:extLst>
          </c:dPt>
          <c:dPt>
            <c:idx val="3"/>
            <c:invertIfNegative val="1"/>
            <c:bubble3D val="0"/>
            <c:extLst>
              <c:ext xmlns:c16="http://schemas.microsoft.com/office/drawing/2014/chart" uri="{C3380CC4-5D6E-409C-BE32-E72D297353CC}">
                <c16:uniqueId val="{00000003-C9C3-4DEE-93ED-1F81D937817C}"/>
              </c:ext>
            </c:extLst>
          </c:dPt>
          <c:dPt>
            <c:idx val="4"/>
            <c:invertIfNegative val="1"/>
            <c:bubble3D val="0"/>
            <c:extLst>
              <c:ext xmlns:c16="http://schemas.microsoft.com/office/drawing/2014/chart" uri="{C3380CC4-5D6E-409C-BE32-E72D297353CC}">
                <c16:uniqueId val="{00000004-C9C3-4DEE-93ED-1F81D937817C}"/>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9C3-4DEE-93ED-1F81D937817C}"/>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9C3-4DEE-93ED-1F81D937817C}"/>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9C3-4DEE-93ED-1F81D937817C}"/>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9C3-4DEE-93ED-1F81D937817C}"/>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9C3-4DEE-93ED-1F81D937817C}"/>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General</c:formatCode>
                <c:ptCount val="5"/>
                <c:pt idx="0">
                  <c:v>-140848.40000000002</c:v>
                </c:pt>
                <c:pt idx="1">
                  <c:v>-519263.30000000005</c:v>
                </c:pt>
                <c:pt idx="2">
                  <c:v>1001.3999999999978</c:v>
                </c:pt>
                <c:pt idx="3">
                  <c:v>-376209.6</c:v>
                </c:pt>
                <c:pt idx="4">
                  <c:v>-450752</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C9C3-4DEE-93ED-1F81D937817C}"/>
            </c:ext>
          </c:extLst>
        </c:ser>
        <c:dLbls>
          <c:showLegendKey val="0"/>
          <c:showVal val="0"/>
          <c:showCatName val="0"/>
          <c:showSerName val="0"/>
          <c:showPercent val="0"/>
          <c:showBubbleSize val="0"/>
        </c:dLbls>
        <c:gapWidth val="20"/>
        <c:axId val="193754624"/>
        <c:axId val="193756160"/>
      </c:barChart>
      <c:catAx>
        <c:axId val="193754624"/>
        <c:scaling>
          <c:orientation val="maxMin"/>
        </c:scaling>
        <c:delete val="0"/>
        <c:axPos val="l"/>
        <c:numFmt formatCode="General" sourceLinked="1"/>
        <c:majorTickMark val="none"/>
        <c:minorTickMark val="none"/>
        <c:tickLblPos val="none"/>
        <c:spPr>
          <a:ln w="9578">
            <a:noFill/>
          </a:ln>
        </c:spPr>
        <c:crossAx val="193756160"/>
        <c:crosses val="autoZero"/>
        <c:auto val="1"/>
        <c:lblAlgn val="ctr"/>
        <c:lblOffset val="100"/>
        <c:tickLblSkip val="1"/>
        <c:tickMarkSkip val="1"/>
        <c:noMultiLvlLbl val="0"/>
      </c:catAx>
      <c:valAx>
        <c:axId val="193756160"/>
        <c:scaling>
          <c:orientation val="minMax"/>
        </c:scaling>
        <c:delete val="0"/>
        <c:axPos val="t"/>
        <c:numFmt formatCode="General" sourceLinked="1"/>
        <c:majorTickMark val="none"/>
        <c:minorTickMark val="none"/>
        <c:tickLblPos val="none"/>
        <c:spPr>
          <a:ln w="9578">
            <a:noFill/>
          </a:ln>
        </c:spPr>
        <c:crossAx val="193754624"/>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7026007547755386"/>
          <c:y val="3.035159604747505E-2"/>
          <c:w val="0.39894371121129474"/>
          <c:h val="0.92341497649290449"/>
        </c:manualLayout>
      </c:layout>
      <c:barChart>
        <c:barDir val="bar"/>
        <c:grouping val="clustered"/>
        <c:varyColors val="0"/>
        <c:ser>
          <c:idx val="0"/>
          <c:order val="0"/>
          <c:spPr>
            <a:solidFill>
              <a:srgbClr val="99CC00"/>
            </a:solidFill>
          </c:spPr>
          <c:invertIfNegative val="1"/>
          <c:dPt>
            <c:idx val="0"/>
            <c:invertIfNegative val="1"/>
            <c:bubble3D val="0"/>
            <c:extLst>
              <c:ext xmlns:c16="http://schemas.microsoft.com/office/drawing/2014/chart" uri="{C3380CC4-5D6E-409C-BE32-E72D297353CC}">
                <c16:uniqueId val="{00000000-67BD-44FF-A1EE-C157CBD79A9A}"/>
              </c:ext>
            </c:extLst>
          </c:dPt>
          <c:dPt>
            <c:idx val="1"/>
            <c:invertIfNegative val="1"/>
            <c:bubble3D val="0"/>
            <c:extLst>
              <c:ext xmlns:c16="http://schemas.microsoft.com/office/drawing/2014/chart" uri="{C3380CC4-5D6E-409C-BE32-E72D297353CC}">
                <c16:uniqueId val="{00000001-67BD-44FF-A1EE-C157CBD79A9A}"/>
              </c:ext>
            </c:extLst>
          </c:dPt>
          <c:dLbls>
            <c:numFmt formatCode="#,##0_);[Red]\(#,##0\)" sourceLinked="0"/>
            <c:spPr>
              <a:noFill/>
              <a:ln>
                <a:noFill/>
              </a:ln>
              <a:effectLst/>
            </c:spPr>
            <c:txPr>
              <a:bodyPr/>
              <a:lstStyle/>
              <a:p>
                <a:pPr>
                  <a:defRPr b="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Sheet1!$A$1:$A$2</c:f>
              <c:numCache>
                <c:formatCode>General</c:formatCode>
                <c:ptCount val="2"/>
              </c:numCache>
            </c:numRef>
          </c:cat>
          <c:val>
            <c:numRef>
              <c:f>Sheet1!$B$1:$B$2</c:f>
              <c:numCache>
                <c:formatCode>General</c:formatCode>
                <c:ptCount val="2"/>
                <c:pt idx="0">
                  <c:v>-4680248</c:v>
                </c:pt>
                <c:pt idx="1">
                  <c:v>-3697192</c:v>
                </c:pt>
              </c:numCache>
            </c:numRef>
          </c:val>
          <c:extLst>
            <c:ext xmlns:c14="http://schemas.microsoft.com/office/drawing/2007/8/2/chart" uri="{6F2FDCE9-48DA-4B69-8628-5D25D57E5C99}">
              <c14:invertSolidFillFmt>
                <c14:spPr xmlns:c14="http://schemas.microsoft.com/office/drawing/2007/8/2/chart">
                  <a:solidFill>
                    <a:srgbClr val="C00000"/>
                  </a:solidFill>
                </c14:spPr>
              </c14:invertSolidFillFmt>
            </c:ext>
            <c:ext xmlns:c16="http://schemas.microsoft.com/office/drawing/2014/chart" uri="{C3380CC4-5D6E-409C-BE32-E72D297353CC}">
              <c16:uniqueId val="{00000002-67BD-44FF-A1EE-C157CBD79A9A}"/>
            </c:ext>
          </c:extLst>
        </c:ser>
        <c:dLbls>
          <c:showLegendKey val="0"/>
          <c:showVal val="0"/>
          <c:showCatName val="0"/>
          <c:showSerName val="0"/>
          <c:showPercent val="0"/>
          <c:showBubbleSize val="0"/>
        </c:dLbls>
        <c:gapWidth val="92"/>
        <c:axId val="24470656"/>
        <c:axId val="24472192"/>
      </c:barChart>
      <c:catAx>
        <c:axId val="24470656"/>
        <c:scaling>
          <c:orientation val="maxMin"/>
        </c:scaling>
        <c:delete val="0"/>
        <c:axPos val="l"/>
        <c:numFmt formatCode="General" sourceLinked="1"/>
        <c:majorTickMark val="none"/>
        <c:minorTickMark val="none"/>
        <c:tickLblPos val="none"/>
        <c:spPr>
          <a:ln w="9578">
            <a:noFill/>
          </a:ln>
        </c:spPr>
        <c:crossAx val="24472192"/>
        <c:crosses val="autoZero"/>
        <c:auto val="1"/>
        <c:lblAlgn val="ctr"/>
        <c:lblOffset val="100"/>
        <c:tickLblSkip val="1"/>
        <c:tickMarkSkip val="1"/>
        <c:noMultiLvlLbl val="0"/>
      </c:catAx>
      <c:valAx>
        <c:axId val="24472192"/>
        <c:scaling>
          <c:orientation val="minMax"/>
        </c:scaling>
        <c:delete val="1"/>
        <c:axPos val="t"/>
        <c:numFmt formatCode="General" sourceLinked="1"/>
        <c:majorTickMark val="out"/>
        <c:minorTickMark val="none"/>
        <c:tickLblPos val="nextTo"/>
        <c:crossAx val="24470656"/>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9.4197644472525502E-2"/>
          <c:w val="0.72666239237006991"/>
          <c:h val="0.80244789769433522"/>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41.3</c:v>
                </c:pt>
              </c:numCache>
            </c:numRef>
          </c:val>
          <c:extLst>
            <c:ext xmlns:c16="http://schemas.microsoft.com/office/drawing/2014/chart" uri="{C3380CC4-5D6E-409C-BE32-E72D297353CC}">
              <c16:uniqueId val="{00000000-FA07-4C4F-BE35-4CA31AA81621}"/>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23.3</c:v>
                </c:pt>
              </c:numCache>
            </c:numRef>
          </c:val>
          <c:extLst>
            <c:ext xmlns:c16="http://schemas.microsoft.com/office/drawing/2014/chart" uri="{C3380CC4-5D6E-409C-BE32-E72D297353CC}">
              <c16:uniqueId val="{00000001-FA07-4C4F-BE35-4CA31AA81621}"/>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1</c:v>
                </c:pt>
              </c:numCache>
            </c:numRef>
          </c:val>
          <c:extLst>
            <c:ext xmlns:c16="http://schemas.microsoft.com/office/drawing/2014/chart" uri="{C3380CC4-5D6E-409C-BE32-E72D297353CC}">
              <c16:uniqueId val="{00000002-FA07-4C4F-BE35-4CA31AA81621}"/>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22.4</c:v>
                </c:pt>
              </c:numCache>
            </c:numRef>
          </c:val>
          <c:extLst>
            <c:ext xmlns:c16="http://schemas.microsoft.com/office/drawing/2014/chart" uri="{C3380CC4-5D6E-409C-BE32-E72D297353CC}">
              <c16:uniqueId val="{00000003-FA07-4C4F-BE35-4CA31AA81621}"/>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07-4C4F-BE35-4CA31AA816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8.5</c:v>
                </c:pt>
              </c:numCache>
            </c:numRef>
          </c:val>
          <c:extLst>
            <c:ext xmlns:c16="http://schemas.microsoft.com/office/drawing/2014/chart" uri="{C3380CC4-5D6E-409C-BE32-E72D297353CC}">
              <c16:uniqueId val="{00000005-FA07-4C4F-BE35-4CA31AA81621}"/>
            </c:ext>
          </c:extLst>
        </c:ser>
        <c:dLbls>
          <c:showLegendKey val="0"/>
          <c:showVal val="0"/>
          <c:showCatName val="0"/>
          <c:showSerName val="0"/>
          <c:showPercent val="0"/>
          <c:showBubbleSize val="0"/>
        </c:dLbls>
        <c:gapWidth val="150"/>
        <c:overlap val="100"/>
        <c:axId val="193849984"/>
        <c:axId val="193868160"/>
      </c:barChart>
      <c:catAx>
        <c:axId val="193849984"/>
        <c:scaling>
          <c:orientation val="minMax"/>
        </c:scaling>
        <c:delete val="0"/>
        <c:axPos val="b"/>
        <c:numFmt formatCode="General" sourceLinked="0"/>
        <c:majorTickMark val="out"/>
        <c:minorTickMark val="none"/>
        <c:tickLblPos val="nextTo"/>
        <c:txPr>
          <a:bodyPr/>
          <a:lstStyle/>
          <a:p>
            <a:pPr algn="ctr">
              <a:defRPr/>
            </a:pPr>
            <a:endParaRPr lang="en-US"/>
          </a:p>
        </c:txPr>
        <c:crossAx val="193868160"/>
        <c:crosses val="autoZero"/>
        <c:auto val="1"/>
        <c:lblAlgn val="ctr"/>
        <c:lblOffset val="100"/>
        <c:noMultiLvlLbl val="0"/>
      </c:catAx>
      <c:valAx>
        <c:axId val="193868160"/>
        <c:scaling>
          <c:orientation val="minMax"/>
          <c:max val="100"/>
        </c:scaling>
        <c:delete val="1"/>
        <c:axPos val="l"/>
        <c:numFmt formatCode="General" sourceLinked="1"/>
        <c:majorTickMark val="out"/>
        <c:minorTickMark val="none"/>
        <c:tickLblPos val="nextTo"/>
        <c:crossAx val="193849984"/>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4197644472525502E-2"/>
          <c:w val="0.55946427411296085"/>
          <c:h val="0.75464124159474433"/>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General</c:formatCode>
                <c:ptCount val="2"/>
                <c:pt idx="0">
                  <c:v>36.5</c:v>
                </c:pt>
                <c:pt idx="1">
                  <c:v>35.1</c:v>
                </c:pt>
              </c:numCache>
            </c:numRef>
          </c:val>
          <c:extLst>
            <c:ext xmlns:c16="http://schemas.microsoft.com/office/drawing/2014/chart" uri="{C3380CC4-5D6E-409C-BE32-E72D297353CC}">
              <c16:uniqueId val="{00000000-DFF1-40F2-BA6D-5FA5894DB855}"/>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General</c:formatCode>
                <c:ptCount val="2"/>
                <c:pt idx="0">
                  <c:v>16.7</c:v>
                </c:pt>
                <c:pt idx="1">
                  <c:v>13.2</c:v>
                </c:pt>
              </c:numCache>
            </c:numRef>
          </c:val>
          <c:extLst>
            <c:ext xmlns:c16="http://schemas.microsoft.com/office/drawing/2014/chart" uri="{C3380CC4-5D6E-409C-BE32-E72D297353CC}">
              <c16:uniqueId val="{00000001-DFF1-40F2-BA6D-5FA5894DB855}"/>
            </c:ext>
          </c:extLst>
        </c:ser>
        <c:ser>
          <c:idx val="2"/>
          <c:order val="2"/>
          <c:tx>
            <c:strRef>
              <c:f>Sheet1!$A$4</c:f>
              <c:strCache>
                <c:ptCount val="1"/>
                <c:pt idx="0">
                  <c:v>Fish Burger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Sheet1!$B$4:$C$4</c:f>
              <c:numCache>
                <c:formatCode>General</c:formatCode>
                <c:ptCount val="2"/>
                <c:pt idx="0">
                  <c:v>9.6999999999999993</c:v>
                </c:pt>
                <c:pt idx="1">
                  <c:v>8</c:v>
                </c:pt>
              </c:numCache>
            </c:numRef>
          </c:val>
          <c:extLst>
            <c:ext xmlns:c16="http://schemas.microsoft.com/office/drawing/2014/chart" uri="{C3380CC4-5D6E-409C-BE32-E72D297353CC}">
              <c16:uniqueId val="{00000002-DFF1-40F2-BA6D-5FA5894DB855}"/>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General</c:formatCode>
                <c:ptCount val="2"/>
                <c:pt idx="0">
                  <c:v>12.1</c:v>
                </c:pt>
                <c:pt idx="1">
                  <c:v>10.7</c:v>
                </c:pt>
              </c:numCache>
            </c:numRef>
          </c:val>
          <c:extLst>
            <c:ext xmlns:c16="http://schemas.microsoft.com/office/drawing/2014/chart" uri="{C3380CC4-5D6E-409C-BE32-E72D297353CC}">
              <c16:uniqueId val="{00000003-DFF1-40F2-BA6D-5FA5894DB855}"/>
            </c:ext>
          </c:extLst>
        </c:ser>
        <c:ser>
          <c:idx val="4"/>
          <c:order val="4"/>
          <c:tx>
            <c:strRef>
              <c:f>Sheet1!$A$6</c:f>
              <c:strCache>
                <c:ptCount val="1"/>
                <c:pt idx="0">
                  <c:v>Fish Other</c:v>
                </c:pt>
              </c:strCache>
            </c:strRef>
          </c:tx>
          <c:invertIfNegative val="0"/>
          <c:cat>
            <c:strRef>
              <c:f>Sheet1!$B$1:$C$1</c:f>
              <c:strCache>
                <c:ptCount val="2"/>
                <c:pt idx="0">
                  <c:v>YE Dec 19</c:v>
                </c:pt>
                <c:pt idx="1">
                  <c:v>YE Dec 20</c:v>
                </c:pt>
              </c:strCache>
            </c:strRef>
          </c:cat>
          <c:val>
            <c:numRef>
              <c:f>Sheet1!$B$6:$C$6</c:f>
              <c:numCache>
                <c:formatCode>General</c:formatCode>
                <c:ptCount val="2"/>
                <c:pt idx="0">
                  <c:v>0</c:v>
                </c:pt>
                <c:pt idx="1">
                  <c:v>0</c:v>
                </c:pt>
              </c:numCache>
            </c:numRef>
          </c:val>
          <c:extLst>
            <c:ext xmlns:c16="http://schemas.microsoft.com/office/drawing/2014/chart" uri="{C3380CC4-5D6E-409C-BE32-E72D297353CC}">
              <c16:uniqueId val="{00000004-DFF1-40F2-BA6D-5FA5894DB855}"/>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Sheet1!$B$7:$C$7</c:f>
              <c:numCache>
                <c:formatCode>0.0</c:formatCode>
                <c:ptCount val="2"/>
                <c:pt idx="0">
                  <c:v>20.3</c:v>
                </c:pt>
                <c:pt idx="1">
                  <c:v>26.9</c:v>
                </c:pt>
              </c:numCache>
            </c:numRef>
          </c:val>
          <c:extLst>
            <c:ext xmlns:c16="http://schemas.microsoft.com/office/drawing/2014/chart" uri="{C3380CC4-5D6E-409C-BE32-E72D297353CC}">
              <c16:uniqueId val="{00000005-DFF1-40F2-BA6D-5FA5894DB855}"/>
            </c:ext>
          </c:extLst>
        </c:ser>
        <c:ser>
          <c:idx val="6"/>
          <c:order val="6"/>
          <c:tx>
            <c:strRef>
              <c:f>Sheet1!$A$8</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Sheet1!$B$8:$C$8</c:f>
              <c:numCache>
                <c:formatCode>0.0</c:formatCode>
                <c:ptCount val="2"/>
                <c:pt idx="0">
                  <c:v>4.5999999999999996</c:v>
                </c:pt>
                <c:pt idx="1">
                  <c:v>6.1</c:v>
                </c:pt>
              </c:numCache>
            </c:numRef>
          </c:val>
          <c:extLst>
            <c:ext xmlns:c16="http://schemas.microsoft.com/office/drawing/2014/chart" uri="{C3380CC4-5D6E-409C-BE32-E72D297353CC}">
              <c16:uniqueId val="{00000006-DFF1-40F2-BA6D-5FA5894DB855}"/>
            </c:ext>
          </c:extLst>
        </c:ser>
        <c:dLbls>
          <c:showLegendKey val="0"/>
          <c:showVal val="0"/>
          <c:showCatName val="0"/>
          <c:showSerName val="0"/>
          <c:showPercent val="0"/>
          <c:showBubbleSize val="0"/>
        </c:dLbls>
        <c:gapWidth val="82"/>
        <c:overlap val="100"/>
        <c:axId val="194165376"/>
        <c:axId val="194183552"/>
      </c:barChart>
      <c:catAx>
        <c:axId val="194165376"/>
        <c:scaling>
          <c:orientation val="minMax"/>
        </c:scaling>
        <c:delete val="0"/>
        <c:axPos val="b"/>
        <c:numFmt formatCode="General" sourceLinked="0"/>
        <c:majorTickMark val="out"/>
        <c:minorTickMark val="none"/>
        <c:tickLblPos val="nextTo"/>
        <c:txPr>
          <a:bodyPr/>
          <a:lstStyle/>
          <a:p>
            <a:pPr algn="ctr">
              <a:defRPr/>
            </a:pPr>
            <a:endParaRPr lang="en-US"/>
          </a:p>
        </c:txPr>
        <c:crossAx val="194183552"/>
        <c:crosses val="autoZero"/>
        <c:auto val="1"/>
        <c:lblAlgn val="ctr"/>
        <c:lblOffset val="100"/>
        <c:noMultiLvlLbl val="0"/>
      </c:catAx>
      <c:valAx>
        <c:axId val="194183552"/>
        <c:scaling>
          <c:orientation val="minMax"/>
          <c:max val="100"/>
        </c:scaling>
        <c:delete val="1"/>
        <c:axPos val="l"/>
        <c:numFmt formatCode="General" sourceLinked="1"/>
        <c:majorTickMark val="out"/>
        <c:minorTickMark val="none"/>
        <c:tickLblPos val="nextTo"/>
        <c:crossAx val="194165376"/>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1055568883285907"/>
          <c:y val="6.7162705364480144E-2"/>
          <c:w val="0.41481065030869635"/>
          <c:h val="0.8132621628993709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1568159893742379E-2"/>
          <c:w val="0.46636314261239253"/>
          <c:h val="0.8769159581571592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-14.687243809135991</c:v>
                </c:pt>
              </c:numCache>
            </c:numRef>
          </c:val>
          <c:extLst>
            <c:ext xmlns:c16="http://schemas.microsoft.com/office/drawing/2014/chart" uri="{C3380CC4-5D6E-409C-BE32-E72D297353CC}">
              <c16:uniqueId val="{00000000-FA11-4B6D-9A6D-180D7FE498AB}"/>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-8.507879771142445</c:v>
                </c:pt>
              </c:numCache>
            </c:numRef>
          </c:val>
          <c:extLst>
            <c:ext xmlns:c16="http://schemas.microsoft.com/office/drawing/2014/chart" uri="{C3380CC4-5D6E-409C-BE32-E72D297353CC}">
              <c16:uniqueId val="{00000001-FA11-4B6D-9A6D-180D7FE498AB}"/>
            </c:ext>
          </c:extLst>
        </c:ser>
        <c:ser>
          <c:idx val="2"/>
          <c:order val="2"/>
          <c:tx>
            <c:strRef>
              <c:f>Sheet1!$A$4</c:f>
              <c:strCache>
                <c:ptCount val="1"/>
                <c:pt idx="0">
                  <c:v>Fish Burger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c:formatCode>
                <c:ptCount val="1"/>
                <c:pt idx="0">
                  <c:v>-4.7392279989615007</c:v>
                </c:pt>
              </c:numCache>
            </c:numRef>
          </c:val>
          <c:extLst>
            <c:ext xmlns:c16="http://schemas.microsoft.com/office/drawing/2014/chart" uri="{C3380CC4-5D6E-409C-BE32-E72D297353CC}">
              <c16:uniqueId val="{00000002-FA11-4B6D-9A6D-180D7FE498AB}"/>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-5.4822017036120148</c:v>
                </c:pt>
              </c:numCache>
            </c:numRef>
          </c:val>
          <c:extLst>
            <c:ext xmlns:c16="http://schemas.microsoft.com/office/drawing/2014/chart" uri="{C3380CC4-5D6E-409C-BE32-E72D297353CC}">
              <c16:uniqueId val="{00000003-FA11-4B6D-9A6D-180D7FE498AB}"/>
            </c:ext>
          </c:extLst>
        </c:ser>
        <c:ser>
          <c:idx val="4"/>
          <c:order val="4"/>
          <c:tx>
            <c:strRef>
              <c:f>Sheet1!$A$6</c:f>
              <c:strCache>
                <c:ptCount val="1"/>
                <c:pt idx="0">
                  <c:v>Fish Other</c:v>
                </c:pt>
              </c:strCache>
            </c:strRef>
          </c:tx>
          <c:invertIfNegative val="0"/>
          <c:cat>
            <c:strRef>
              <c:f>Sheet1!$B$1</c:f>
              <c:strCache>
                <c:ptCount val="1"/>
                <c:pt idx="0">
                  <c:v>Contribution to Growth %</c:v>
                </c:pt>
              </c:strCache>
            </c:strRef>
          </c:cat>
          <c:val>
            <c:numRef>
              <c:f>Sheet1!$B$6</c:f>
              <c:numCache>
                <c:formatCode>0</c:formatCode>
                <c:ptCount val="1"/>
                <c:pt idx="0">
                  <c:v>-4.2660323636727955E-2</c:v>
                </c:pt>
              </c:numCache>
            </c:numRef>
          </c:val>
          <c:extLst>
            <c:ext xmlns:c16="http://schemas.microsoft.com/office/drawing/2014/chart" uri="{C3380CC4-5D6E-409C-BE32-E72D297353CC}">
              <c16:uniqueId val="{00000004-FA11-4B6D-9A6D-180D7FE498AB}"/>
            </c:ext>
          </c:extLst>
        </c:ser>
        <c:ser>
          <c:idx val="5"/>
          <c:order val="5"/>
          <c:tx>
            <c:strRef>
              <c:f>Sheet1!$A$7</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-3.6067095209008659</c:v>
                </c:pt>
              </c:numCache>
            </c:numRef>
          </c:val>
          <c:extLst>
            <c:ext xmlns:c16="http://schemas.microsoft.com/office/drawing/2014/chart" uri="{C3380CC4-5D6E-409C-BE32-E72D297353CC}">
              <c16:uniqueId val="{00000005-FA11-4B6D-9A6D-180D7FE498AB}"/>
            </c:ext>
          </c:extLst>
        </c:ser>
        <c:ser>
          <c:idx val="6"/>
          <c:order val="6"/>
          <c:tx>
            <c:strRef>
              <c:f>Sheet1!$A$8</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c:formatCode>
                <c:ptCount val="1"/>
                <c:pt idx="0">
                  <c:v>-0.86739964859097063</c:v>
                </c:pt>
              </c:numCache>
            </c:numRef>
          </c:val>
          <c:extLst>
            <c:ext xmlns:c16="http://schemas.microsoft.com/office/drawing/2014/chart" uri="{C3380CC4-5D6E-409C-BE32-E72D297353CC}">
              <c16:uniqueId val="{00000006-FA11-4B6D-9A6D-180D7FE498AB}"/>
            </c:ext>
          </c:extLst>
        </c:ser>
        <c:dLbls>
          <c:showLegendKey val="0"/>
          <c:showVal val="0"/>
          <c:showCatName val="0"/>
          <c:showSerName val="0"/>
          <c:showPercent val="0"/>
          <c:showBubbleSize val="0"/>
        </c:dLbls>
        <c:gapWidth val="82"/>
        <c:overlap val="100"/>
        <c:axId val="194284160"/>
        <c:axId val="194306432"/>
      </c:barChart>
      <c:catAx>
        <c:axId val="194284160"/>
        <c:scaling>
          <c:orientation val="minMax"/>
        </c:scaling>
        <c:delete val="0"/>
        <c:axPos val="b"/>
        <c:numFmt formatCode="General" sourceLinked="0"/>
        <c:majorTickMark val="out"/>
        <c:minorTickMark val="none"/>
        <c:tickLblPos val="none"/>
        <c:crossAx val="194306432"/>
        <c:crosses val="autoZero"/>
        <c:auto val="1"/>
        <c:lblAlgn val="ctr"/>
        <c:lblOffset val="100"/>
        <c:noMultiLvlLbl val="0"/>
      </c:catAx>
      <c:valAx>
        <c:axId val="194306432"/>
        <c:scaling>
          <c:orientation val="minMax"/>
        </c:scaling>
        <c:delete val="0"/>
        <c:axPos val="l"/>
        <c:numFmt formatCode="0" sourceLinked="1"/>
        <c:majorTickMark val="out"/>
        <c:minorTickMark val="none"/>
        <c:tickLblPos val="none"/>
        <c:crossAx val="194284160"/>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4341485691024272"/>
          <c:y val="0"/>
          <c:w val="0.40688379790869394"/>
          <c:h val="0.83010585571880424"/>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1-84A9-4DCA-9C00-543BD00D8AF7}"/>
              </c:ext>
            </c:extLst>
          </c:dPt>
          <c:dPt>
            <c:idx val="1"/>
            <c:invertIfNegative val="0"/>
            <c:bubble3D val="0"/>
            <c:spPr>
              <a:solidFill>
                <a:srgbClr val="FF0000"/>
              </a:solidFill>
              <a:ln>
                <a:noFill/>
              </a:ln>
            </c:spPr>
            <c:extLst>
              <c:ext xmlns:c16="http://schemas.microsoft.com/office/drawing/2014/chart" uri="{C3380CC4-5D6E-409C-BE32-E72D297353CC}">
                <c16:uniqueId val="{00000003-84A9-4DCA-9C00-543BD00D8AF7}"/>
              </c:ext>
            </c:extLst>
          </c:dPt>
          <c:dPt>
            <c:idx val="2"/>
            <c:invertIfNegative val="0"/>
            <c:bubble3D val="0"/>
            <c:spPr>
              <a:solidFill>
                <a:schemeClr val="accent6"/>
              </a:solidFill>
              <a:ln>
                <a:noFill/>
              </a:ln>
            </c:spPr>
            <c:extLst>
              <c:ext xmlns:c16="http://schemas.microsoft.com/office/drawing/2014/chart" uri="{C3380CC4-5D6E-409C-BE32-E72D297353CC}">
                <c16:uniqueId val="{00000004-84A9-4DCA-9C00-543BD00D8AF7}"/>
              </c:ext>
            </c:extLst>
          </c:dPt>
          <c:dPt>
            <c:idx val="3"/>
            <c:invertIfNegative val="0"/>
            <c:bubble3D val="0"/>
            <c:spPr>
              <a:solidFill>
                <a:srgbClr val="FF0000"/>
              </a:solidFill>
              <a:ln>
                <a:noFill/>
              </a:ln>
            </c:spPr>
            <c:extLst>
              <c:ext xmlns:c16="http://schemas.microsoft.com/office/drawing/2014/chart" uri="{C3380CC4-5D6E-409C-BE32-E72D297353CC}">
                <c16:uniqueId val="{00000006-84A9-4DCA-9C00-543BD00D8AF7}"/>
              </c:ext>
            </c:extLst>
          </c:dPt>
          <c:dPt>
            <c:idx val="4"/>
            <c:invertIfNegative val="0"/>
            <c:bubble3D val="0"/>
            <c:extLst>
              <c:ext xmlns:c16="http://schemas.microsoft.com/office/drawing/2014/chart" uri="{C3380CC4-5D6E-409C-BE32-E72D297353CC}">
                <c16:uniqueId val="{00000007-84A9-4DCA-9C00-543BD00D8AF7}"/>
              </c:ext>
            </c:extLst>
          </c:dPt>
          <c:dPt>
            <c:idx val="5"/>
            <c:invertIfNegative val="0"/>
            <c:bubble3D val="0"/>
            <c:extLst>
              <c:ext xmlns:c16="http://schemas.microsoft.com/office/drawing/2014/chart" uri="{C3380CC4-5D6E-409C-BE32-E72D297353CC}">
                <c16:uniqueId val="{00000008-84A9-4DCA-9C00-543BD00D8AF7}"/>
              </c:ext>
            </c:extLst>
          </c:dPt>
          <c:dPt>
            <c:idx val="6"/>
            <c:invertIfNegative val="0"/>
            <c:bubble3D val="0"/>
            <c:spPr>
              <a:solidFill>
                <a:srgbClr val="FF0000"/>
              </a:solidFill>
              <a:ln>
                <a:noFill/>
              </a:ln>
            </c:spPr>
            <c:extLst>
              <c:ext xmlns:c16="http://schemas.microsoft.com/office/drawing/2014/chart" uri="{C3380CC4-5D6E-409C-BE32-E72D297353CC}">
                <c16:uniqueId val="{00000009-84A9-4DCA-9C00-543BD00D8AF7}"/>
              </c:ext>
            </c:extLst>
          </c:dPt>
          <c:dPt>
            <c:idx val="7"/>
            <c:invertIfNegative val="0"/>
            <c:bubble3D val="0"/>
            <c:spPr>
              <a:solidFill>
                <a:schemeClr val="bg1"/>
              </a:solidFill>
              <a:ln>
                <a:solidFill>
                  <a:schemeClr val="accent2"/>
                </a:solidFill>
              </a:ln>
            </c:spPr>
            <c:extLst>
              <c:ext xmlns:c16="http://schemas.microsoft.com/office/drawing/2014/chart" uri="{C3380CC4-5D6E-409C-BE32-E72D297353CC}">
                <c16:uniqueId val="{0000000B-84A9-4DCA-9C00-543BD00D8AF7}"/>
              </c:ext>
            </c:extLst>
          </c:dPt>
          <c:dPt>
            <c:idx val="8"/>
            <c:invertIfNegative val="0"/>
            <c:bubble3D val="0"/>
            <c:spPr>
              <a:solidFill>
                <a:srgbClr val="FF0000"/>
              </a:solidFill>
              <a:ln>
                <a:noFill/>
              </a:ln>
            </c:spPr>
            <c:extLst>
              <c:ext xmlns:c16="http://schemas.microsoft.com/office/drawing/2014/chart" uri="{C3380CC4-5D6E-409C-BE32-E72D297353CC}">
                <c16:uniqueId val="{0000000C-84A9-4DCA-9C00-543BD00D8AF7}"/>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Seafood</c:v>
                </c:pt>
                <c:pt idx="1">
                  <c:v>Total Fish</c:v>
                </c:pt>
                <c:pt idx="2">
                  <c:v>Fish Fingers</c:v>
                </c:pt>
                <c:pt idx="3">
                  <c:v>Fish Burger</c:v>
                </c:pt>
                <c:pt idx="4">
                  <c:v>Total Shellfish</c:v>
                </c:pt>
                <c:pt idx="5">
                  <c:v>Prawn</c:v>
                </c:pt>
                <c:pt idx="6">
                  <c:v>Seafood Sandwich</c:v>
                </c:pt>
                <c:pt idx="7">
                  <c:v>Total Cod</c:v>
                </c:pt>
                <c:pt idx="8">
                  <c:v>Total Haddock</c:v>
                </c:pt>
              </c:strCache>
            </c:strRef>
          </c:cat>
          <c:val>
            <c:numRef>
              <c:f>Sheet1!$B$2:$B$11</c:f>
              <c:numCache>
                <c:formatCode>General</c:formatCode>
                <c:ptCount val="9"/>
                <c:pt idx="0">
                  <c:v>5.4</c:v>
                </c:pt>
                <c:pt idx="1">
                  <c:v>3.7</c:v>
                </c:pt>
                <c:pt idx="2">
                  <c:v>0.3</c:v>
                </c:pt>
                <c:pt idx="3">
                  <c:v>0.5</c:v>
                </c:pt>
                <c:pt idx="4">
                  <c:v>1.5</c:v>
                </c:pt>
                <c:pt idx="5">
                  <c:v>0.2</c:v>
                </c:pt>
                <c:pt idx="6">
                  <c:v>2.8</c:v>
                </c:pt>
                <c:pt idx="7">
                  <c:v>0.3</c:v>
                </c:pt>
                <c:pt idx="8">
                  <c:v>0.1</c:v>
                </c:pt>
              </c:numCache>
            </c:numRef>
          </c:val>
          <c:extLst>
            <c:ext xmlns:c16="http://schemas.microsoft.com/office/drawing/2014/chart" uri="{C3380CC4-5D6E-409C-BE32-E72D297353CC}">
              <c16:uniqueId val="{0000000D-84A9-4DCA-9C00-543BD00D8AF7}"/>
            </c:ext>
          </c:extLst>
        </c:ser>
        <c:dLbls>
          <c:showLegendKey val="0"/>
          <c:showVal val="0"/>
          <c:showCatName val="0"/>
          <c:showSerName val="0"/>
          <c:showPercent val="0"/>
          <c:showBubbleSize val="0"/>
        </c:dLbls>
        <c:gapWidth val="28"/>
        <c:axId val="194777472"/>
        <c:axId val="194779008"/>
      </c:barChart>
      <c:catAx>
        <c:axId val="194777472"/>
        <c:scaling>
          <c:orientation val="maxMin"/>
        </c:scaling>
        <c:delete val="0"/>
        <c:axPos val="l"/>
        <c:numFmt formatCode="General" sourceLinked="0"/>
        <c:majorTickMark val="out"/>
        <c:minorTickMark val="none"/>
        <c:tickLblPos val="low"/>
        <c:crossAx val="194779008"/>
        <c:crosses val="autoZero"/>
        <c:auto val="1"/>
        <c:lblAlgn val="ctr"/>
        <c:lblOffset val="100"/>
        <c:tickLblSkip val="1"/>
        <c:noMultiLvlLbl val="0"/>
      </c:catAx>
      <c:valAx>
        <c:axId val="194779008"/>
        <c:scaling>
          <c:orientation val="minMax"/>
        </c:scaling>
        <c:delete val="1"/>
        <c:axPos val="t"/>
        <c:numFmt formatCode="General" sourceLinked="1"/>
        <c:majorTickMark val="out"/>
        <c:minorTickMark val="none"/>
        <c:tickLblPos val="nextTo"/>
        <c:crossAx val="194777472"/>
        <c:crosses val="autoZero"/>
        <c:crossBetween val="between"/>
      </c:valAx>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6301-4076-B6F1-73634851026D}"/>
              </c:ext>
            </c:extLst>
          </c:dPt>
          <c:dPt>
            <c:idx val="6"/>
            <c:invertIfNegative val="0"/>
            <c:bubble3D val="0"/>
            <c:spPr>
              <a:solidFill>
                <a:schemeClr val="tx2">
                  <a:lumMod val="50000"/>
                </a:schemeClr>
              </a:solidFill>
            </c:spPr>
            <c:extLst>
              <c:ext xmlns:c16="http://schemas.microsoft.com/office/drawing/2014/chart" uri="{C3380CC4-5D6E-409C-BE32-E72D297353CC}">
                <c16:uniqueId val="{00000002-6301-4076-B6F1-73634851026D}"/>
              </c:ext>
            </c:extLst>
          </c:dPt>
          <c:dLbls>
            <c:dLbl>
              <c:idx val="5"/>
              <c:layout>
                <c:manualLayout>
                  <c:x val="6.8508408712895069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1-4076-B6F1-73634851026D}"/>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5.01</c:v>
                </c:pt>
                <c:pt idx="1">
                  <c:v>5.35</c:v>
                </c:pt>
                <c:pt idx="2">
                  <c:v>5.97</c:v>
                </c:pt>
                <c:pt idx="3">
                  <c:v>5.97</c:v>
                </c:pt>
                <c:pt idx="4">
                  <c:v>6.24</c:v>
                </c:pt>
                <c:pt idx="5">
                  <c:v>4.08</c:v>
                </c:pt>
                <c:pt idx="6">
                  <c:v>5.01</c:v>
                </c:pt>
              </c:numCache>
            </c:numRef>
          </c:val>
          <c:extLst>
            <c:ext xmlns:c16="http://schemas.microsoft.com/office/drawing/2014/chart" uri="{C3380CC4-5D6E-409C-BE32-E72D297353CC}">
              <c16:uniqueId val="{00000004-6301-4076-B6F1-73634851026D}"/>
            </c:ext>
          </c:extLst>
        </c:ser>
        <c:dLbls>
          <c:showLegendKey val="0"/>
          <c:showVal val="0"/>
          <c:showCatName val="0"/>
          <c:showSerName val="0"/>
          <c:showPercent val="0"/>
          <c:showBubbleSize val="0"/>
        </c:dLbls>
        <c:gapWidth val="75"/>
        <c:axId val="194532864"/>
        <c:axId val="194534400"/>
      </c:barChart>
      <c:catAx>
        <c:axId val="194532864"/>
        <c:scaling>
          <c:orientation val="maxMin"/>
        </c:scaling>
        <c:delete val="0"/>
        <c:axPos val="r"/>
        <c:numFmt formatCode="General" sourceLinked="0"/>
        <c:majorTickMark val="none"/>
        <c:minorTickMark val="none"/>
        <c:tickLblPos val="low"/>
        <c:crossAx val="194534400"/>
        <c:crosses val="autoZero"/>
        <c:auto val="1"/>
        <c:lblAlgn val="ctr"/>
        <c:lblOffset val="100"/>
        <c:noMultiLvlLbl val="0"/>
      </c:catAx>
      <c:valAx>
        <c:axId val="194534400"/>
        <c:scaling>
          <c:orientation val="maxMin"/>
        </c:scaling>
        <c:delete val="0"/>
        <c:axPos val="t"/>
        <c:numFmt formatCode="[$£-809]#,##0_);[Red]\([$£-809]#,##0\)" sourceLinked="0"/>
        <c:majorTickMark val="none"/>
        <c:minorTickMark val="none"/>
        <c:tickLblPos val="high"/>
        <c:spPr>
          <a:ln>
            <a:noFill/>
          </a:ln>
        </c:spPr>
        <c:crossAx val="194532864"/>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2205788356300569"/>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29BD-439D-8F35-5675370D97B9}"/>
              </c:ext>
            </c:extLst>
          </c:dPt>
          <c:dPt>
            <c:idx val="6"/>
            <c:invertIfNegative val="0"/>
            <c:bubble3D val="0"/>
            <c:spPr>
              <a:solidFill>
                <a:srgbClr val="0078BE"/>
              </a:solidFill>
            </c:spPr>
            <c:extLst>
              <c:ext xmlns:c16="http://schemas.microsoft.com/office/drawing/2014/chart" uri="{C3380CC4-5D6E-409C-BE32-E72D297353CC}">
                <c16:uniqueId val="{00000002-29BD-439D-8F35-5675370D97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0.96999999999999975</c:v>
                </c:pt>
                <c:pt idx="1">
                  <c:v>1.17</c:v>
                </c:pt>
                <c:pt idx="2">
                  <c:v>1.5</c:v>
                </c:pt>
                <c:pt idx="3">
                  <c:v>1.2699999999999996</c:v>
                </c:pt>
                <c:pt idx="4">
                  <c:v>-2.9999999999999361E-2</c:v>
                </c:pt>
                <c:pt idx="5">
                  <c:v>0.71</c:v>
                </c:pt>
                <c:pt idx="6">
                  <c:v>1.1099999999999999</c:v>
                </c:pt>
              </c:numCache>
            </c:numRef>
          </c:val>
          <c:extLst>
            <c:ext xmlns:c16="http://schemas.microsoft.com/office/drawing/2014/chart" uri="{C3380CC4-5D6E-409C-BE32-E72D297353CC}">
              <c16:uniqueId val="{00000003-29BD-439D-8F35-5675370D97B9}"/>
            </c:ext>
          </c:extLst>
        </c:ser>
        <c:dLbls>
          <c:showLegendKey val="0"/>
          <c:showVal val="0"/>
          <c:showCatName val="0"/>
          <c:showSerName val="0"/>
          <c:showPercent val="0"/>
          <c:showBubbleSize val="0"/>
        </c:dLbls>
        <c:gapWidth val="75"/>
        <c:axId val="194605440"/>
        <c:axId val="194606976"/>
      </c:barChart>
      <c:catAx>
        <c:axId val="194605440"/>
        <c:scaling>
          <c:orientation val="maxMin"/>
        </c:scaling>
        <c:delete val="0"/>
        <c:axPos val="l"/>
        <c:numFmt formatCode="General" sourceLinked="0"/>
        <c:majorTickMark val="none"/>
        <c:minorTickMark val="none"/>
        <c:tickLblPos val="none"/>
        <c:crossAx val="194606976"/>
        <c:crosses val="autoZero"/>
        <c:auto val="1"/>
        <c:lblAlgn val="ctr"/>
        <c:lblOffset val="100"/>
        <c:noMultiLvlLbl val="0"/>
      </c:catAx>
      <c:valAx>
        <c:axId val="194606976"/>
        <c:scaling>
          <c:orientation val="minMax"/>
        </c:scaling>
        <c:delete val="1"/>
        <c:axPos val="t"/>
        <c:numFmt formatCode="[$£-809]#,##0.00" sourceLinked="0"/>
        <c:majorTickMark val="none"/>
        <c:minorTickMark val="none"/>
        <c:tickLblPos val="high"/>
        <c:crossAx val="194605440"/>
        <c:crosses val="autoZero"/>
        <c:crossBetween val="between"/>
      </c:valAx>
      <c:spPr>
        <a:noFill/>
        <a:ln w="25400">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A2FD-4DE9-92CF-A78D4ABF7B8F}"/>
              </c:ext>
            </c:extLst>
          </c:dPt>
          <c:dPt>
            <c:idx val="6"/>
            <c:invertIfNegative val="0"/>
            <c:bubble3D val="0"/>
            <c:extLst>
              <c:ext xmlns:c16="http://schemas.microsoft.com/office/drawing/2014/chart" uri="{C3380CC4-5D6E-409C-BE32-E72D297353CC}">
                <c16:uniqueId val="{00000001-A2FD-4DE9-92CF-A78D4ABF7B8F}"/>
              </c:ext>
            </c:extLst>
          </c:dPt>
          <c:dLbls>
            <c:dLbl>
              <c:idx val="4"/>
              <c:layout>
                <c:manualLayout>
                  <c:x val="5.2752206886840999E-3"/>
                  <c:y val="3.344736656282922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FD-4DE9-92CF-A78D4ABF7B8F}"/>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0.30099999999999999</c:v>
                </c:pt>
                <c:pt idx="1">
                  <c:v>0.35899999999999999</c:v>
                </c:pt>
                <c:pt idx="2">
                  <c:v>0.36599999999999999</c:v>
                </c:pt>
                <c:pt idx="3">
                  <c:v>0.42399999999999999</c:v>
                </c:pt>
                <c:pt idx="4">
                  <c:v>0.14499999999999999</c:v>
                </c:pt>
                <c:pt idx="5">
                  <c:v>0.32200000000000001</c:v>
                </c:pt>
                <c:pt idx="6">
                  <c:v>0.40600000000000003</c:v>
                </c:pt>
              </c:numCache>
            </c:numRef>
          </c:val>
          <c:extLst>
            <c:ext xmlns:c16="http://schemas.microsoft.com/office/drawing/2014/chart" uri="{C3380CC4-5D6E-409C-BE32-E72D297353CC}">
              <c16:uniqueId val="{00000002-A2FD-4DE9-92CF-A78D4ABF7B8F}"/>
            </c:ext>
          </c:extLst>
        </c:ser>
        <c:dLbls>
          <c:showLegendKey val="0"/>
          <c:showVal val="0"/>
          <c:showCatName val="0"/>
          <c:showSerName val="0"/>
          <c:showPercent val="0"/>
          <c:showBubbleSize val="0"/>
        </c:dLbls>
        <c:gapWidth val="75"/>
        <c:axId val="194683648"/>
        <c:axId val="194685184"/>
      </c:barChart>
      <c:catAx>
        <c:axId val="194683648"/>
        <c:scaling>
          <c:orientation val="maxMin"/>
        </c:scaling>
        <c:delete val="0"/>
        <c:axPos val="r"/>
        <c:numFmt formatCode="General" sourceLinked="0"/>
        <c:majorTickMark val="none"/>
        <c:minorTickMark val="none"/>
        <c:tickLblPos val="low"/>
        <c:crossAx val="194685184"/>
        <c:crosses val="autoZero"/>
        <c:auto val="1"/>
        <c:lblAlgn val="ctr"/>
        <c:lblOffset val="100"/>
        <c:noMultiLvlLbl val="0"/>
      </c:catAx>
      <c:valAx>
        <c:axId val="194685184"/>
        <c:scaling>
          <c:orientation val="maxMin"/>
        </c:scaling>
        <c:delete val="0"/>
        <c:axPos val="t"/>
        <c:numFmt formatCode="0%" sourceLinked="0"/>
        <c:majorTickMark val="none"/>
        <c:minorTickMark val="none"/>
        <c:tickLblPos val="high"/>
        <c:spPr>
          <a:ln>
            <a:noFill/>
          </a:ln>
        </c:spPr>
        <c:crossAx val="194683648"/>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71553943352835E-2"/>
          <c:y val="3.4952918643766706E-2"/>
          <c:w val="0.86040130132189485"/>
          <c:h val="0.8194841613501983"/>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3A88-43E9-9DB9-8F8B8F29E28D}"/>
              </c:ext>
            </c:extLst>
          </c:dPt>
          <c:dPt>
            <c:idx val="6"/>
            <c:invertIfNegative val="0"/>
            <c:bubble3D val="0"/>
            <c:spPr>
              <a:solidFill>
                <a:srgbClr val="00517D"/>
              </a:solidFill>
            </c:spPr>
            <c:extLst>
              <c:ext xmlns:c16="http://schemas.microsoft.com/office/drawing/2014/chart" uri="{C3380CC4-5D6E-409C-BE32-E72D297353CC}">
                <c16:uniqueId val="{00000003-3A88-43E9-9DB9-8F8B8F29E28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-5.0000000000000001E-3</c:v>
                </c:pt>
                <c:pt idx="1">
                  <c:v>-7.0000000000000288E-3</c:v>
                </c:pt>
                <c:pt idx="2">
                  <c:v>-2.8999999999999984E-2</c:v>
                </c:pt>
                <c:pt idx="3">
                  <c:v>0</c:v>
                </c:pt>
                <c:pt idx="4">
                  <c:v>-8.8000000000000009E-2</c:v>
                </c:pt>
                <c:pt idx="5">
                  <c:v>1.0000000000000141E-3</c:v>
                </c:pt>
                <c:pt idx="6">
                  <c:v>8.0000000000000418E-3</c:v>
                </c:pt>
              </c:numCache>
            </c:numRef>
          </c:val>
          <c:extLst>
            <c:ext xmlns:c16="http://schemas.microsoft.com/office/drawing/2014/chart" uri="{C3380CC4-5D6E-409C-BE32-E72D297353CC}">
              <c16:uniqueId val="{00000004-3A88-43E9-9DB9-8F8B8F29E28D}"/>
            </c:ext>
          </c:extLst>
        </c:ser>
        <c:dLbls>
          <c:showLegendKey val="0"/>
          <c:showVal val="0"/>
          <c:showCatName val="0"/>
          <c:showSerName val="0"/>
          <c:showPercent val="0"/>
          <c:showBubbleSize val="0"/>
        </c:dLbls>
        <c:gapWidth val="75"/>
        <c:axId val="195104768"/>
        <c:axId val="195106304"/>
      </c:barChart>
      <c:catAx>
        <c:axId val="195104768"/>
        <c:scaling>
          <c:orientation val="maxMin"/>
        </c:scaling>
        <c:delete val="0"/>
        <c:axPos val="l"/>
        <c:numFmt formatCode="General" sourceLinked="0"/>
        <c:majorTickMark val="none"/>
        <c:minorTickMark val="none"/>
        <c:tickLblPos val="none"/>
        <c:crossAx val="195106304"/>
        <c:crosses val="autoZero"/>
        <c:auto val="1"/>
        <c:lblAlgn val="ctr"/>
        <c:lblOffset val="100"/>
        <c:noMultiLvlLbl val="0"/>
      </c:catAx>
      <c:valAx>
        <c:axId val="195106304"/>
        <c:scaling>
          <c:orientation val="minMax"/>
        </c:scaling>
        <c:delete val="1"/>
        <c:axPos val="t"/>
        <c:numFmt formatCode="0%" sourceLinked="0"/>
        <c:majorTickMark val="none"/>
        <c:minorTickMark val="none"/>
        <c:tickLblPos val="high"/>
        <c:crossAx val="19510476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Sheet1!$B$2:$J$2</c:f>
              <c:numCache>
                <c:formatCode>0.0%</c:formatCode>
                <c:ptCount val="9"/>
                <c:pt idx="0">
                  <c:v>7.5900000000000004E-3</c:v>
                </c:pt>
                <c:pt idx="1">
                  <c:v>3.4549000000000003E-2</c:v>
                </c:pt>
                <c:pt idx="2">
                  <c:v>1.9854E-2</c:v>
                </c:pt>
                <c:pt idx="3">
                  <c:v>1.8636E-2</c:v>
                </c:pt>
                <c:pt idx="4">
                  <c:v>1.2104999999999999E-2</c:v>
                </c:pt>
                <c:pt idx="5">
                  <c:v>1.055E-2</c:v>
                </c:pt>
                <c:pt idx="6">
                  <c:v>0.47951199999999999</c:v>
                </c:pt>
                <c:pt idx="7">
                  <c:v>7.8734999999999999E-2</c:v>
                </c:pt>
                <c:pt idx="8">
                  <c:v>2.0944999999999998E-2</c:v>
                </c:pt>
              </c:numCache>
            </c:numRef>
          </c:val>
          <c:extLst>
            <c:ext xmlns:c16="http://schemas.microsoft.com/office/drawing/2014/chart" uri="{C3380CC4-5D6E-409C-BE32-E72D297353CC}">
              <c16:uniqueId val="{00000000-C413-4E9E-9D55-47C3690C4D8C}"/>
            </c:ext>
          </c:extLst>
        </c:ser>
        <c:ser>
          <c:idx val="2"/>
          <c:order val="1"/>
          <c:tx>
            <c:strRef>
              <c:f>Sheet1!$A$3</c:f>
              <c:strCache>
                <c:ptCount val="1"/>
                <c:pt idx="0">
                  <c:v>Visits</c:v>
                </c:pt>
              </c:strCache>
            </c:strRef>
          </c:tx>
          <c:spPr>
            <a:solidFill>
              <a:srgbClr val="003C69"/>
            </a:solidFill>
          </c:spPr>
          <c:invertIfNegative val="0"/>
          <c:dLbls>
            <c:dLbl>
              <c:idx val="0"/>
              <c:layout>
                <c:manualLayout>
                  <c:x val="0"/>
                  <c:y val="-0.116396134105004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13-4E9E-9D55-47C3690C4D8C}"/>
                </c:ext>
              </c:extLst>
            </c:dLbl>
            <c:dLbl>
              <c:idx val="5"/>
              <c:layout>
                <c:manualLayout>
                  <c:x val="-2.7342888936033705E-2"/>
                  <c:y val="-0.115456277839414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13-4E9E-9D55-47C3690C4D8C}"/>
                </c:ext>
              </c:extLst>
            </c:dLbl>
            <c:dLbl>
              <c:idx val="6"/>
              <c:layout>
                <c:manualLayout>
                  <c:x val="-1.2619794893554017E-2"/>
                  <c:y val="-0.215640244692403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13-4E9E-9D55-47C3690C4D8C}"/>
                </c:ext>
              </c:extLst>
            </c:dLbl>
            <c:dLbl>
              <c:idx val="7"/>
              <c:layout>
                <c:manualLayout>
                  <c:x val="2.1032991489256694E-3"/>
                  <c:y val="-0.165872146570466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13-4E9E-9D55-47C3690C4D8C}"/>
                </c:ext>
              </c:extLst>
            </c:dLbl>
            <c:dLbl>
              <c:idx val="8"/>
              <c:layout>
                <c:manualLayout>
                  <c:x val="6.3098974467768543E-3"/>
                  <c:y val="-0.183333215556858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13-4E9E-9D55-47C3690C4D8C}"/>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Sheet1!$B$3:$J$3</c:f>
              <c:numCache>
                <c:formatCode>0.0%</c:formatCode>
                <c:ptCount val="9"/>
                <c:pt idx="0">
                  <c:v>-1.6219999999999998E-2</c:v>
                </c:pt>
                <c:pt idx="1">
                  <c:v>1.0468E-2</c:v>
                </c:pt>
                <c:pt idx="2">
                  <c:v>5.1460000000000004E-6</c:v>
                </c:pt>
                <c:pt idx="3">
                  <c:v>1.1540000000000001E-3</c:v>
                </c:pt>
                <c:pt idx="4">
                  <c:v>3.6380000000000002E-3</c:v>
                </c:pt>
                <c:pt idx="5">
                  <c:v>-0.12323000000000001</c:v>
                </c:pt>
                <c:pt idx="6">
                  <c:v>-0.97941999999999996</c:v>
                </c:pt>
                <c:pt idx="7">
                  <c:v>-0.32219999999999999</c:v>
                </c:pt>
                <c:pt idx="8">
                  <c:v>-0.60780000000000001</c:v>
                </c:pt>
              </c:numCache>
            </c:numRef>
          </c:val>
          <c:extLst>
            <c:ext xmlns:c16="http://schemas.microsoft.com/office/drawing/2014/chart" uri="{C3380CC4-5D6E-409C-BE32-E72D297353CC}">
              <c16:uniqueId val="{00000001-C413-4E9E-9D55-47C3690C4D8C}"/>
            </c:ext>
          </c:extLst>
        </c:ser>
        <c:dLbls>
          <c:showLegendKey val="0"/>
          <c:showVal val="0"/>
          <c:showCatName val="0"/>
          <c:showSerName val="0"/>
          <c:showPercent val="0"/>
          <c:showBubbleSize val="0"/>
        </c:dLbls>
        <c:gapWidth val="40"/>
        <c:overlap val="100"/>
        <c:axId val="435927680"/>
        <c:axId val="435929856"/>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Sheet1!$B$4:$J$4</c:f>
              <c:numCache>
                <c:formatCode>0.0%</c:formatCode>
                <c:ptCount val="9"/>
                <c:pt idx="0">
                  <c:v>-8.7500000000000008E-3</c:v>
                </c:pt>
                <c:pt idx="1">
                  <c:v>4.5379000000000003E-2</c:v>
                </c:pt>
                <c:pt idx="2">
                  <c:v>1.9859999999999999E-2</c:v>
                </c:pt>
                <c:pt idx="3">
                  <c:v>1.9810999999999999E-2</c:v>
                </c:pt>
                <c:pt idx="4">
                  <c:v>1.5786999999999999E-2</c:v>
                </c:pt>
                <c:pt idx="5">
                  <c:v>-0.11398</c:v>
                </c:pt>
                <c:pt idx="6">
                  <c:v>-0.96955000000000002</c:v>
                </c:pt>
                <c:pt idx="7">
                  <c:v>-0.26883000000000001</c:v>
                </c:pt>
                <c:pt idx="8">
                  <c:v>-0.59958999999999996</c:v>
                </c:pt>
              </c:numCache>
            </c:numRef>
          </c:val>
          <c:smooth val="0"/>
          <c:extLst>
            <c:ext xmlns:c16="http://schemas.microsoft.com/office/drawing/2014/chart" uri="{C3380CC4-5D6E-409C-BE32-E72D297353CC}">
              <c16:uniqueId val="{00000002-C413-4E9E-9D55-47C3690C4D8C}"/>
            </c:ext>
          </c:extLst>
        </c:ser>
        <c:dLbls>
          <c:showLegendKey val="0"/>
          <c:showVal val="0"/>
          <c:showCatName val="0"/>
          <c:showSerName val="0"/>
          <c:showPercent val="0"/>
          <c:showBubbleSize val="0"/>
        </c:dLbls>
        <c:marker val="1"/>
        <c:smooth val="0"/>
        <c:axId val="435927680"/>
        <c:axId val="435929856"/>
      </c:lineChart>
      <c:catAx>
        <c:axId val="435927680"/>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435929856"/>
        <c:crosses val="autoZero"/>
        <c:auto val="0"/>
        <c:lblAlgn val="ctr"/>
        <c:lblOffset val="100"/>
        <c:noMultiLvlLbl val="0"/>
      </c:catAx>
      <c:valAx>
        <c:axId val="435929856"/>
        <c:scaling>
          <c:orientation val="minMax"/>
        </c:scaling>
        <c:delete val="0"/>
        <c:axPos val="l"/>
        <c:numFmt formatCode="0.0%" sourceLinked="1"/>
        <c:majorTickMark val="none"/>
        <c:minorTickMark val="none"/>
        <c:tickLblPos val="none"/>
        <c:crossAx val="435927680"/>
        <c:crosses val="autoZero"/>
        <c:crossBetween val="between"/>
      </c:valAx>
    </c:plotArea>
    <c:legend>
      <c:legendPos val="t"/>
      <c:layout>
        <c:manualLayout>
          <c:xMode val="edge"/>
          <c:yMode val="edge"/>
          <c:x val="5.3056787449053212E-2"/>
          <c:y val="0.12951039716096893"/>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8802660806109304"/>
          <c:w val="0.95526315789473704"/>
          <c:h val="0.55239898900674389"/>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Sheet1!$B$2:$D$2</c:f>
              <c:numCache>
                <c:formatCode>0.0%</c:formatCode>
                <c:ptCount val="3"/>
                <c:pt idx="0">
                  <c:v>1.6771000000000001E-2</c:v>
                </c:pt>
                <c:pt idx="1">
                  <c:v>2.0788000000000001E-2</c:v>
                </c:pt>
                <c:pt idx="2">
                  <c:v>1.9564999999999999E-2</c:v>
                </c:pt>
              </c:numCache>
            </c:numRef>
          </c:val>
          <c:extLst>
            <c:ext xmlns:c16="http://schemas.microsoft.com/office/drawing/2014/chart" uri="{C3380CC4-5D6E-409C-BE32-E72D297353CC}">
              <c16:uniqueId val="{00000000-DD65-49E5-B058-B846FA107755}"/>
            </c:ext>
          </c:extLst>
        </c:ser>
        <c:ser>
          <c:idx val="2"/>
          <c:order val="1"/>
          <c:tx>
            <c:strRef>
              <c:f>Sheet1!$A$3</c:f>
              <c:strCache>
                <c:ptCount val="1"/>
                <c:pt idx="0">
                  <c:v>Visits</c:v>
                </c:pt>
              </c:strCache>
            </c:strRef>
          </c:tx>
          <c:spPr>
            <a:solidFill>
              <a:srgbClr val="003C69"/>
            </a:solidFill>
          </c:spPr>
          <c:invertIfNegative val="0"/>
          <c:dLbls>
            <c:dLbl>
              <c:idx val="0"/>
              <c:layout>
                <c:manualLayout>
                  <c:x val="-3.6188330052501237E-2"/>
                  <c:y val="-0.1189931053651894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7605483303374462"/>
                      <c:h val="0.19325235022954632"/>
                    </c:manualLayout>
                  </c15:layout>
                </c:ext>
                <c:ext xmlns:c16="http://schemas.microsoft.com/office/drawing/2014/chart" uri="{C3380CC4-5D6E-409C-BE32-E72D297353CC}">
                  <c16:uniqueId val="{00000003-DD65-49E5-B058-B846FA107755}"/>
                </c:ext>
              </c:extLst>
            </c:dLbl>
            <c:dLbl>
              <c:idx val="1"/>
              <c:layout>
                <c:manualLayout>
                  <c:x val="-3.6187855143149553E-2"/>
                  <c:y val="0.1261741725613792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796078673483192"/>
                      <c:h val="0.15944814655162257"/>
                    </c:manualLayout>
                  </c15:layout>
                </c:ext>
                <c:ext xmlns:c16="http://schemas.microsoft.com/office/drawing/2014/chart" uri="{C3380CC4-5D6E-409C-BE32-E72D297353CC}">
                  <c16:uniqueId val="{00000004-DD65-49E5-B058-B846FA107755}"/>
                </c:ext>
              </c:extLst>
            </c:dLbl>
            <c:dLbl>
              <c:idx val="2"/>
              <c:layout>
                <c:manualLayout>
                  <c:x val="-2.4125395065216926E-2"/>
                  <c:y val="-0.2612595487276607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771620841871806"/>
                      <c:h val="0.28090395799619811"/>
                    </c:manualLayout>
                  </c15:layout>
                </c:ext>
                <c:ext xmlns:c16="http://schemas.microsoft.com/office/drawing/2014/chart" uri="{C3380CC4-5D6E-409C-BE32-E72D297353CC}">
                  <c16:uniqueId val="{00000005-DD65-49E5-B058-B846FA107755}"/>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Sheet1!$B$3:$D$3</c:f>
              <c:numCache>
                <c:formatCode>0.0%</c:formatCode>
                <c:ptCount val="3"/>
                <c:pt idx="0">
                  <c:v>-1.6080000000000001E-2</c:v>
                </c:pt>
                <c:pt idx="1">
                  <c:v>3.6610000000000002E-3</c:v>
                </c:pt>
                <c:pt idx="2">
                  <c:v>-0.51319000000000004</c:v>
                </c:pt>
              </c:numCache>
            </c:numRef>
          </c:val>
          <c:extLst>
            <c:ext xmlns:c16="http://schemas.microsoft.com/office/drawing/2014/chart" uri="{C3380CC4-5D6E-409C-BE32-E72D297353CC}">
              <c16:uniqueId val="{00000001-DD65-49E5-B058-B846FA107755}"/>
            </c:ext>
          </c:extLst>
        </c:ser>
        <c:dLbls>
          <c:showLegendKey val="0"/>
          <c:showVal val="0"/>
          <c:showCatName val="0"/>
          <c:showSerName val="0"/>
          <c:showPercent val="0"/>
          <c:showBubbleSize val="0"/>
        </c:dLbls>
        <c:gapWidth val="40"/>
        <c:overlap val="100"/>
        <c:axId val="435900800"/>
        <c:axId val="435902720"/>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Dec 18</c:v>
                </c:pt>
                <c:pt idx="1">
                  <c:v>YE Dec 19</c:v>
                </c:pt>
                <c:pt idx="2">
                  <c:v>YE Dec 20</c:v>
                </c:pt>
              </c:strCache>
            </c:strRef>
          </c:cat>
          <c:val>
            <c:numRef>
              <c:f>Sheet1!$B$4:$D$4</c:f>
              <c:numCache>
                <c:formatCode>0.0%</c:formatCode>
                <c:ptCount val="3"/>
                <c:pt idx="0">
                  <c:v>4.2000000000000002E-4</c:v>
                </c:pt>
                <c:pt idx="1">
                  <c:v>2.4525000000000002E-2</c:v>
                </c:pt>
                <c:pt idx="2">
                  <c:v>-0.50366999999999995</c:v>
                </c:pt>
              </c:numCache>
            </c:numRef>
          </c:val>
          <c:smooth val="0"/>
          <c:extLst>
            <c:ext xmlns:c16="http://schemas.microsoft.com/office/drawing/2014/chart" uri="{C3380CC4-5D6E-409C-BE32-E72D297353CC}">
              <c16:uniqueId val="{00000002-DD65-49E5-B058-B846FA107755}"/>
            </c:ext>
          </c:extLst>
        </c:ser>
        <c:dLbls>
          <c:showLegendKey val="0"/>
          <c:showVal val="0"/>
          <c:showCatName val="0"/>
          <c:showSerName val="0"/>
          <c:showPercent val="0"/>
          <c:showBubbleSize val="0"/>
        </c:dLbls>
        <c:marker val="1"/>
        <c:smooth val="0"/>
        <c:axId val="435900800"/>
        <c:axId val="435902720"/>
      </c:lineChart>
      <c:catAx>
        <c:axId val="435900800"/>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435902720"/>
        <c:crosses val="autoZero"/>
        <c:auto val="0"/>
        <c:lblAlgn val="ctr"/>
        <c:lblOffset val="100"/>
        <c:noMultiLvlLbl val="0"/>
      </c:catAx>
      <c:valAx>
        <c:axId val="435902720"/>
        <c:scaling>
          <c:orientation val="minMax"/>
        </c:scaling>
        <c:delete val="0"/>
        <c:axPos val="l"/>
        <c:numFmt formatCode="0.0%" sourceLinked="1"/>
        <c:majorTickMark val="none"/>
        <c:minorTickMark val="none"/>
        <c:tickLblPos val="none"/>
        <c:crossAx val="4359008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9337983829598648"/>
          <c:y val="2.0147570839359367E-2"/>
          <c:w val="0.76561333556877254"/>
          <c:h val="0.94651775670898297"/>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9AF8-4C3E-9562-0A94E1667652}"/>
              </c:ext>
            </c:extLst>
          </c:dPt>
          <c:dPt>
            <c:idx val="1"/>
            <c:invertIfNegative val="1"/>
            <c:bubble3D val="0"/>
            <c:extLst>
              <c:ext xmlns:c16="http://schemas.microsoft.com/office/drawing/2014/chart" uri="{C3380CC4-5D6E-409C-BE32-E72D297353CC}">
                <c16:uniqueId val="{00000001-9AF8-4C3E-9562-0A94E1667652}"/>
              </c:ext>
            </c:extLst>
          </c:dPt>
          <c:dPt>
            <c:idx val="2"/>
            <c:invertIfNegative val="1"/>
            <c:bubble3D val="0"/>
            <c:extLst>
              <c:ext xmlns:c16="http://schemas.microsoft.com/office/drawing/2014/chart" uri="{C3380CC4-5D6E-409C-BE32-E72D297353CC}">
                <c16:uniqueId val="{00000002-9AF8-4C3E-9562-0A94E1667652}"/>
              </c:ext>
            </c:extLst>
          </c:dPt>
          <c:dPt>
            <c:idx val="3"/>
            <c:invertIfNegative val="1"/>
            <c:bubble3D val="0"/>
            <c:extLst>
              <c:ext xmlns:c16="http://schemas.microsoft.com/office/drawing/2014/chart" uri="{C3380CC4-5D6E-409C-BE32-E72D297353CC}">
                <c16:uniqueId val="{00000003-9AF8-4C3E-9562-0A94E1667652}"/>
              </c:ext>
            </c:extLst>
          </c:dPt>
          <c:dPt>
            <c:idx val="4"/>
            <c:invertIfNegative val="1"/>
            <c:bubble3D val="0"/>
            <c:extLst>
              <c:ext xmlns:c16="http://schemas.microsoft.com/office/drawing/2014/chart" uri="{C3380CC4-5D6E-409C-BE32-E72D297353CC}">
                <c16:uniqueId val="{00000004-9AF8-4C3E-9562-0A94E1667652}"/>
              </c:ext>
            </c:extLst>
          </c:dPt>
          <c:dLbls>
            <c:dLbl>
              <c:idx val="0"/>
              <c:layout>
                <c:manualLayout>
                  <c:x val="0"/>
                  <c:y val="-6.8027210884353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8-4C3E-9562-0A94E1667652}"/>
                </c:ext>
              </c:extLst>
            </c:dLbl>
            <c:dLbl>
              <c:idx val="2"/>
              <c:layout>
                <c:manualLayout>
                  <c:x val="0"/>
                  <c:y val="-3.40136054421768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F8-4C3E-9562-0A94E1667652}"/>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&amp; Veal</c:v>
                </c:pt>
                <c:pt idx="4">
                  <c:v>Poultry</c:v>
                </c:pt>
              </c:strCache>
            </c:strRef>
          </c:cat>
          <c:val>
            <c:numRef>
              <c:f>Sheet1!$B$2:$B$6</c:f>
              <c:numCache>
                <c:formatCode>General</c:formatCode>
                <c:ptCount val="5"/>
                <c:pt idx="0">
                  <c:v>-523587.69999999995</c:v>
                </c:pt>
                <c:pt idx="1">
                  <c:v>-1240329</c:v>
                </c:pt>
                <c:pt idx="2">
                  <c:v>-43910.399999999994</c:v>
                </c:pt>
                <c:pt idx="3">
                  <c:v>-890144</c:v>
                </c:pt>
                <c:pt idx="4">
                  <c:v>-902294</c:v>
                </c:pt>
              </c:numCache>
            </c:numRef>
          </c:val>
          <c:extLst>
            <c:ext xmlns:c14="http://schemas.microsoft.com/office/drawing/2007/8/2/chart" uri="{6F2FDCE9-48DA-4B69-8628-5D25D57E5C99}">
              <c14:invertSolidFillFmt>
                <c14:spPr xmlns:c14="http://schemas.microsoft.com/office/drawing/2007/8/2/chart">
                  <a:solidFill>
                    <a:srgbClr val="004684"/>
                  </a:solidFill>
                </c14:spPr>
              </c14:invertSolidFillFmt>
            </c:ext>
            <c:ext xmlns:c16="http://schemas.microsoft.com/office/drawing/2014/chart" uri="{C3380CC4-5D6E-409C-BE32-E72D297353CC}">
              <c16:uniqueId val="{00000005-9AF8-4C3E-9562-0A94E1667652}"/>
            </c:ext>
          </c:extLst>
        </c:ser>
        <c:dLbls>
          <c:showLegendKey val="0"/>
          <c:showVal val="0"/>
          <c:showCatName val="0"/>
          <c:showSerName val="0"/>
          <c:showPercent val="0"/>
          <c:showBubbleSize val="0"/>
        </c:dLbls>
        <c:gapWidth val="20"/>
        <c:axId val="24724992"/>
        <c:axId val="24726528"/>
      </c:barChart>
      <c:catAx>
        <c:axId val="24724992"/>
        <c:scaling>
          <c:orientation val="maxMin"/>
        </c:scaling>
        <c:delete val="0"/>
        <c:axPos val="l"/>
        <c:numFmt formatCode="General" sourceLinked="1"/>
        <c:majorTickMark val="none"/>
        <c:minorTickMark val="none"/>
        <c:tickLblPos val="none"/>
        <c:spPr>
          <a:ln w="9578">
            <a:noFill/>
          </a:ln>
        </c:spPr>
        <c:crossAx val="24726528"/>
        <c:crosses val="autoZero"/>
        <c:auto val="1"/>
        <c:lblAlgn val="ctr"/>
        <c:lblOffset val="100"/>
        <c:tickLblSkip val="1"/>
        <c:tickMarkSkip val="1"/>
        <c:noMultiLvlLbl val="0"/>
      </c:catAx>
      <c:valAx>
        <c:axId val="24726528"/>
        <c:scaling>
          <c:orientation val="minMax"/>
        </c:scaling>
        <c:delete val="0"/>
        <c:axPos val="t"/>
        <c:numFmt formatCode="General" sourceLinked="1"/>
        <c:majorTickMark val="none"/>
        <c:minorTickMark val="none"/>
        <c:tickLblPos val="none"/>
        <c:spPr>
          <a:ln w="9578">
            <a:noFill/>
          </a:ln>
        </c:spPr>
        <c:crossAx val="24724992"/>
        <c:crosses val="autoZero"/>
        <c:crossBetween val="between"/>
      </c:valAx>
      <c:spPr>
        <a:noFill/>
        <a:ln w="25405">
          <a:noFill/>
        </a:ln>
      </c:spPr>
    </c:plotArea>
    <c:plotVisOnly val="1"/>
    <c:dispBlanksAs val="gap"/>
    <c:showDLblsOverMax val="0"/>
  </c:chart>
  <c:spPr>
    <a:noFill/>
    <a:ln>
      <a:noFill/>
    </a:ln>
  </c:spPr>
  <c:txPr>
    <a:bodyPr/>
    <a:lstStyle/>
    <a:p>
      <a:pPr>
        <a:defRPr sz="1400" b="0"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98D4-422A-BDEC-4E7A066C6055}"/>
              </c:ext>
            </c:extLst>
          </c:dPt>
          <c:dPt>
            <c:idx val="1"/>
            <c:invertIfNegative val="1"/>
            <c:bubble3D val="0"/>
            <c:extLst>
              <c:ext xmlns:c16="http://schemas.microsoft.com/office/drawing/2014/chart" uri="{C3380CC4-5D6E-409C-BE32-E72D297353CC}">
                <c16:uniqueId val="{00000001-98D4-422A-BDEC-4E7A066C6055}"/>
              </c:ext>
            </c:extLst>
          </c:dPt>
          <c:dPt>
            <c:idx val="2"/>
            <c:invertIfNegative val="1"/>
            <c:bubble3D val="0"/>
            <c:extLst>
              <c:ext xmlns:c16="http://schemas.microsoft.com/office/drawing/2014/chart" uri="{C3380CC4-5D6E-409C-BE32-E72D297353CC}">
                <c16:uniqueId val="{00000002-98D4-422A-BDEC-4E7A066C6055}"/>
              </c:ext>
            </c:extLst>
          </c:dPt>
          <c:dPt>
            <c:idx val="3"/>
            <c:invertIfNegative val="1"/>
            <c:bubble3D val="0"/>
            <c:extLst>
              <c:ext xmlns:c16="http://schemas.microsoft.com/office/drawing/2014/chart" uri="{C3380CC4-5D6E-409C-BE32-E72D297353CC}">
                <c16:uniqueId val="{00000003-98D4-422A-BDEC-4E7A066C6055}"/>
              </c:ext>
            </c:extLst>
          </c:dPt>
          <c:dPt>
            <c:idx val="4"/>
            <c:invertIfNegative val="1"/>
            <c:bubble3D val="0"/>
            <c:extLst>
              <c:ext xmlns:c16="http://schemas.microsoft.com/office/drawing/2014/chart" uri="{C3380CC4-5D6E-409C-BE32-E72D297353CC}">
                <c16:uniqueId val="{00000004-98D4-422A-BDEC-4E7A066C6055}"/>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D4-422A-BDEC-4E7A066C6055}"/>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8D4-422A-BDEC-4E7A066C6055}"/>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8D4-422A-BDEC-4E7A066C6055}"/>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D4-422A-BDEC-4E7A066C6055}"/>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D4-422A-BDEC-4E7A066C6055}"/>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-90109.900000000009</c:v>
                </c:pt>
                <c:pt idx="1">
                  <c:v>-223136.90000000002</c:v>
                </c:pt>
                <c:pt idx="2">
                  <c:v>-18182.5</c:v>
                </c:pt>
                <c:pt idx="3">
                  <c:v>-221872.90000000002</c:v>
                </c:pt>
                <c:pt idx="4">
                  <c:v>-156282.6</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98D4-422A-BDEC-4E7A066C6055}"/>
            </c:ext>
          </c:extLst>
        </c:ser>
        <c:dLbls>
          <c:showLegendKey val="0"/>
          <c:showVal val="0"/>
          <c:showCatName val="0"/>
          <c:showSerName val="0"/>
          <c:showPercent val="0"/>
          <c:showBubbleSize val="0"/>
        </c:dLbls>
        <c:gapWidth val="20"/>
        <c:axId val="224443392"/>
        <c:axId val="224453376"/>
      </c:barChart>
      <c:catAx>
        <c:axId val="224443392"/>
        <c:scaling>
          <c:orientation val="maxMin"/>
        </c:scaling>
        <c:delete val="0"/>
        <c:axPos val="l"/>
        <c:numFmt formatCode="General" sourceLinked="1"/>
        <c:majorTickMark val="none"/>
        <c:minorTickMark val="none"/>
        <c:tickLblPos val="none"/>
        <c:spPr>
          <a:ln w="9578">
            <a:noFill/>
          </a:ln>
        </c:spPr>
        <c:crossAx val="224453376"/>
        <c:crosses val="autoZero"/>
        <c:auto val="1"/>
        <c:lblAlgn val="ctr"/>
        <c:lblOffset val="100"/>
        <c:tickLblSkip val="1"/>
        <c:tickMarkSkip val="1"/>
        <c:noMultiLvlLbl val="0"/>
      </c:catAx>
      <c:valAx>
        <c:axId val="224453376"/>
        <c:scaling>
          <c:orientation val="minMax"/>
        </c:scaling>
        <c:delete val="0"/>
        <c:axPos val="t"/>
        <c:numFmt formatCode="#,##0" sourceLinked="1"/>
        <c:majorTickMark val="none"/>
        <c:minorTickMark val="none"/>
        <c:tickLblPos val="none"/>
        <c:spPr>
          <a:ln w="9578">
            <a:noFill/>
          </a:ln>
        </c:spPr>
        <c:crossAx val="224443392"/>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21.4</c:v>
                </c:pt>
              </c:numCache>
            </c:numRef>
          </c:val>
          <c:extLst>
            <c:ext xmlns:c16="http://schemas.microsoft.com/office/drawing/2014/chart" uri="{C3380CC4-5D6E-409C-BE32-E72D297353CC}">
              <c16:uniqueId val="{00000000-E5BE-4F54-93DD-35D7513663CF}"/>
            </c:ext>
          </c:extLst>
        </c:ser>
        <c:ser>
          <c:idx val="1"/>
          <c:order val="1"/>
          <c:tx>
            <c:strRef>
              <c:f>Sheet1!$A$3</c:f>
              <c:strCache>
                <c:ptCount val="1"/>
                <c:pt idx="0">
                  <c:v>Beef and Veal</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25.3</c:v>
                </c:pt>
              </c:numCache>
            </c:numRef>
          </c:val>
          <c:extLst>
            <c:ext xmlns:c16="http://schemas.microsoft.com/office/drawing/2014/chart" uri="{C3380CC4-5D6E-409C-BE32-E72D297353CC}">
              <c16:uniqueId val="{00000001-E5BE-4F54-93DD-35D7513663CF}"/>
            </c:ext>
          </c:extLst>
        </c:ser>
        <c:ser>
          <c:idx val="2"/>
          <c:order val="2"/>
          <c:tx>
            <c:strRef>
              <c:f>Sheet1!$A$4</c:f>
              <c:strCache>
                <c:ptCount val="1"/>
                <c:pt idx="0">
                  <c:v>Lamb</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0.9</c:v>
                </c:pt>
              </c:numCache>
            </c:numRef>
          </c:val>
          <c:extLst>
            <c:ext xmlns:c16="http://schemas.microsoft.com/office/drawing/2014/chart" uri="{C3380CC4-5D6E-409C-BE32-E72D297353CC}">
              <c16:uniqueId val="{00000002-E5BE-4F54-93DD-35D7513663CF}"/>
            </c:ext>
          </c:extLst>
        </c:ser>
        <c:ser>
          <c:idx val="3"/>
          <c:order val="3"/>
          <c:tx>
            <c:strRef>
              <c:f>Sheet1!$A$5</c:f>
              <c:strCache>
                <c:ptCount val="1"/>
                <c:pt idx="0">
                  <c:v>Pork</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33</c:v>
                </c:pt>
              </c:numCache>
            </c:numRef>
          </c:val>
          <c:extLst>
            <c:ext xmlns:c16="http://schemas.microsoft.com/office/drawing/2014/chart" uri="{C3380CC4-5D6E-409C-BE32-E72D297353CC}">
              <c16:uniqueId val="{00000003-E5BE-4F54-93DD-35D7513663CF}"/>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BE-4F54-93DD-35D7513663CF}"/>
                </c:ext>
              </c:extLst>
            </c:dLbl>
            <c:spPr>
              <a:noFill/>
              <a:ln>
                <a:noFill/>
              </a:ln>
              <a:effectLst/>
            </c:spPr>
            <c:txPr>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15.9</c:v>
                </c:pt>
              </c:numCache>
            </c:numRef>
          </c:val>
          <c:extLst>
            <c:ext xmlns:c16="http://schemas.microsoft.com/office/drawing/2014/chart" uri="{C3380CC4-5D6E-409C-BE32-E72D297353CC}">
              <c16:uniqueId val="{00000005-E5BE-4F54-93DD-35D7513663CF}"/>
            </c:ext>
          </c:extLst>
        </c:ser>
        <c:dLbls>
          <c:showLegendKey val="0"/>
          <c:showVal val="0"/>
          <c:showCatName val="0"/>
          <c:showSerName val="0"/>
          <c:showPercent val="0"/>
          <c:showBubbleSize val="0"/>
        </c:dLbls>
        <c:gapWidth val="150"/>
        <c:overlap val="100"/>
        <c:axId val="224526720"/>
        <c:axId val="224528256"/>
      </c:barChart>
      <c:catAx>
        <c:axId val="224526720"/>
        <c:scaling>
          <c:orientation val="minMax"/>
        </c:scaling>
        <c:delete val="0"/>
        <c:axPos val="b"/>
        <c:numFmt formatCode="General" sourceLinked="0"/>
        <c:majorTickMark val="out"/>
        <c:minorTickMark val="none"/>
        <c:tickLblPos val="nextTo"/>
        <c:txPr>
          <a:bodyPr/>
          <a:lstStyle/>
          <a:p>
            <a:pPr algn="ctr">
              <a:defRPr/>
            </a:pPr>
            <a:endParaRPr lang="en-US"/>
          </a:p>
        </c:txPr>
        <c:crossAx val="224528256"/>
        <c:crosses val="autoZero"/>
        <c:auto val="1"/>
        <c:lblAlgn val="ctr"/>
        <c:lblOffset val="100"/>
        <c:noMultiLvlLbl val="0"/>
      </c:catAx>
      <c:valAx>
        <c:axId val="224528256"/>
        <c:scaling>
          <c:orientation val="minMax"/>
          <c:max val="100"/>
        </c:scaling>
        <c:delete val="1"/>
        <c:axPos val="l"/>
        <c:numFmt formatCode="General" sourceLinked="1"/>
        <c:majorTickMark val="out"/>
        <c:minorTickMark val="none"/>
        <c:tickLblPos val="nextTo"/>
        <c:crossAx val="224526720"/>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2617673579279421E-3"/>
          <c:w val="0.55946427411296085"/>
          <c:h val="0.84289968362475798"/>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General</c:formatCode>
                <c:ptCount val="2"/>
                <c:pt idx="0">
                  <c:v>19.399999999999999</c:v>
                </c:pt>
                <c:pt idx="1">
                  <c:v>18.5</c:v>
                </c:pt>
              </c:numCache>
            </c:numRef>
          </c:val>
          <c:extLst>
            <c:ext xmlns:c16="http://schemas.microsoft.com/office/drawing/2014/chart" uri="{C3380CC4-5D6E-409C-BE32-E72D297353CC}">
              <c16:uniqueId val="{00000000-3876-44EA-8F68-75768543874F}"/>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General</c:formatCode>
                <c:ptCount val="2"/>
                <c:pt idx="0">
                  <c:v>44.4</c:v>
                </c:pt>
                <c:pt idx="1">
                  <c:v>50.2</c:v>
                </c:pt>
              </c:numCache>
            </c:numRef>
          </c:val>
          <c:extLst>
            <c:ext xmlns:c16="http://schemas.microsoft.com/office/drawing/2014/chart" uri="{C3380CC4-5D6E-409C-BE32-E72D297353CC}">
              <c16:uniqueId val="{00000001-3876-44EA-8F68-75768543874F}"/>
            </c:ext>
          </c:extLst>
        </c:ser>
        <c:ser>
          <c:idx val="2"/>
          <c:order val="2"/>
          <c:tx>
            <c:strRef>
              <c:f>Sheet1!$A$4</c:f>
              <c:strCache>
                <c:ptCount val="1"/>
                <c:pt idx="0">
                  <c:v>Fish Burger</c:v>
                </c:pt>
              </c:strCache>
            </c:strRef>
          </c:tx>
          <c:invertIfNegative val="0"/>
          <c:dLbls>
            <c:dLbl>
              <c:idx val="0"/>
              <c:layout>
                <c:manualLayout>
                  <c:x val="-9.631356663799169E-2"/>
                  <c:y val="-3.67743508458390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76-44EA-8F68-75768543874F}"/>
                </c:ext>
              </c:extLst>
            </c:dLbl>
            <c:dLbl>
              <c:idx val="1"/>
              <c:layout>
                <c:manualLayout>
                  <c:x val="-0.10273447108052453"/>
                  <c:y val="7.3548701691678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76-44EA-8F68-75768543874F}"/>
                </c:ext>
              </c:extLst>
            </c:dLbl>
            <c:numFmt formatCode="#,##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Sheet1!$B$4:$C$4</c:f>
              <c:numCache>
                <c:formatCode>General</c:formatCode>
                <c:ptCount val="2"/>
                <c:pt idx="0">
                  <c:v>0.7</c:v>
                </c:pt>
                <c:pt idx="1">
                  <c:v>1.5</c:v>
                </c:pt>
              </c:numCache>
            </c:numRef>
          </c:val>
          <c:extLst>
            <c:ext xmlns:c16="http://schemas.microsoft.com/office/drawing/2014/chart" uri="{C3380CC4-5D6E-409C-BE32-E72D297353CC}">
              <c16:uniqueId val="{00000002-3876-44EA-8F68-75768543874F}"/>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General</c:formatCode>
                <c:ptCount val="2"/>
                <c:pt idx="0">
                  <c:v>4.7</c:v>
                </c:pt>
                <c:pt idx="1">
                  <c:v>4.7</c:v>
                </c:pt>
              </c:numCache>
            </c:numRef>
          </c:val>
          <c:extLst>
            <c:ext xmlns:c16="http://schemas.microsoft.com/office/drawing/2014/chart" uri="{C3380CC4-5D6E-409C-BE32-E72D297353CC}">
              <c16:uniqueId val="{00000003-3876-44EA-8F68-75768543874F}"/>
            </c:ext>
          </c:extLst>
        </c:ser>
        <c:ser>
          <c:idx val="4"/>
          <c:order val="4"/>
          <c:tx>
            <c:strRef>
              <c:f>Sheet1!$A$6</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Sheet1!$B$6:$C$6</c:f>
              <c:numCache>
                <c:formatCode>General</c:formatCode>
                <c:ptCount val="2"/>
                <c:pt idx="0">
                  <c:v>25.3</c:v>
                </c:pt>
                <c:pt idx="1">
                  <c:v>22.1</c:v>
                </c:pt>
              </c:numCache>
            </c:numRef>
          </c:val>
          <c:extLst>
            <c:ext xmlns:c16="http://schemas.microsoft.com/office/drawing/2014/chart" uri="{C3380CC4-5D6E-409C-BE32-E72D297353CC}">
              <c16:uniqueId val="{00000004-3876-44EA-8F68-75768543874F}"/>
            </c:ext>
          </c:extLst>
        </c:ser>
        <c:ser>
          <c:idx val="5"/>
          <c:order val="5"/>
          <c:tx>
            <c:strRef>
              <c:f>Sheet1!$A$7</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Sheet1!$B$7:$C$7</c:f>
              <c:numCache>
                <c:formatCode>0.0</c:formatCode>
                <c:ptCount val="2"/>
                <c:pt idx="0">
                  <c:v>5.5</c:v>
                </c:pt>
                <c:pt idx="1">
                  <c:v>3</c:v>
                </c:pt>
              </c:numCache>
            </c:numRef>
          </c:val>
          <c:extLst>
            <c:ext xmlns:c16="http://schemas.microsoft.com/office/drawing/2014/chart" uri="{C3380CC4-5D6E-409C-BE32-E72D297353CC}">
              <c16:uniqueId val="{00000005-3876-44EA-8F68-75768543874F}"/>
            </c:ext>
          </c:extLst>
        </c:ser>
        <c:dLbls>
          <c:showLegendKey val="0"/>
          <c:showVal val="0"/>
          <c:showCatName val="0"/>
          <c:showSerName val="0"/>
          <c:showPercent val="0"/>
          <c:showBubbleSize val="0"/>
        </c:dLbls>
        <c:gapWidth val="82"/>
        <c:overlap val="100"/>
        <c:axId val="224219136"/>
        <c:axId val="224220672"/>
      </c:barChart>
      <c:catAx>
        <c:axId val="224219136"/>
        <c:scaling>
          <c:orientation val="minMax"/>
        </c:scaling>
        <c:delete val="0"/>
        <c:axPos val="b"/>
        <c:numFmt formatCode="General" sourceLinked="0"/>
        <c:majorTickMark val="out"/>
        <c:minorTickMark val="none"/>
        <c:tickLblPos val="nextTo"/>
        <c:txPr>
          <a:bodyPr/>
          <a:lstStyle/>
          <a:p>
            <a:pPr algn="ctr">
              <a:defRPr/>
            </a:pPr>
            <a:endParaRPr lang="en-US"/>
          </a:p>
        </c:txPr>
        <c:crossAx val="224220672"/>
        <c:crosses val="autoZero"/>
        <c:auto val="1"/>
        <c:lblAlgn val="ctr"/>
        <c:lblOffset val="100"/>
        <c:noMultiLvlLbl val="0"/>
      </c:catAx>
      <c:valAx>
        <c:axId val="224220672"/>
        <c:scaling>
          <c:orientation val="minMax"/>
          <c:max val="100"/>
        </c:scaling>
        <c:delete val="1"/>
        <c:axPos val="l"/>
        <c:numFmt formatCode="General" sourceLinked="1"/>
        <c:majorTickMark val="out"/>
        <c:minorTickMark val="none"/>
        <c:tickLblPos val="nextTo"/>
        <c:crossAx val="224219136"/>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1055568883285907"/>
          <c:y val="9.6880159177945425E-4"/>
          <c:w val="0.41481065030869635"/>
          <c:h val="0.8794559769694079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46636314261239253"/>
          <c:h val="0.95046465984883732"/>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-10.362825872537575</c:v>
                </c:pt>
              </c:numCache>
            </c:numRef>
          </c:val>
          <c:extLst>
            <c:ext xmlns:c16="http://schemas.microsoft.com/office/drawing/2014/chart" uri="{C3380CC4-5D6E-409C-BE32-E72D297353CC}">
              <c16:uniqueId val="{00000000-EE62-49DE-BD4D-1055D641494C}"/>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-19.729427387318907</c:v>
                </c:pt>
              </c:numCache>
            </c:numRef>
          </c:val>
          <c:extLst>
            <c:ext xmlns:c16="http://schemas.microsoft.com/office/drawing/2014/chart" uri="{C3380CC4-5D6E-409C-BE32-E72D297353CC}">
              <c16:uniqueId val="{00000001-EE62-49DE-BD4D-1055D641494C}"/>
            </c:ext>
          </c:extLst>
        </c:ser>
        <c:ser>
          <c:idx val="2"/>
          <c:order val="2"/>
          <c:tx>
            <c:strRef>
              <c:f>Sheet1!$A$4</c:f>
              <c:strCache>
                <c:ptCount val="1"/>
                <c:pt idx="0">
                  <c:v>Fish Burger</c:v>
                </c:pt>
              </c:strCache>
            </c:strRef>
          </c:tx>
          <c:invertIfNegative val="0"/>
          <c:cat>
            <c:strRef>
              <c:f>Sheet1!$B$1</c:f>
              <c:strCache>
                <c:ptCount val="1"/>
                <c:pt idx="0">
                  <c:v>Contribution to Growth %</c:v>
                </c:pt>
              </c:strCache>
            </c:strRef>
          </c:cat>
          <c:val>
            <c:numRef>
              <c:f>Sheet1!$B$4</c:f>
              <c:numCache>
                <c:formatCode>0</c:formatCode>
                <c:ptCount val="1"/>
                <c:pt idx="0">
                  <c:v>3.5347160011220603E-2</c:v>
                </c:pt>
              </c:numCache>
            </c:numRef>
          </c:val>
          <c:extLst>
            <c:ext xmlns:c16="http://schemas.microsoft.com/office/drawing/2014/chart" uri="{C3380CC4-5D6E-409C-BE32-E72D297353CC}">
              <c16:uniqueId val="{00000002-EE62-49DE-BD4D-1055D641494C}"/>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-2.4293961687071879</c:v>
                </c:pt>
              </c:numCache>
            </c:numRef>
          </c:val>
          <c:extLst>
            <c:ext xmlns:c16="http://schemas.microsoft.com/office/drawing/2014/chart" uri="{C3380CC4-5D6E-409C-BE32-E72D297353CC}">
              <c16:uniqueId val="{00000003-EE62-49DE-BD4D-1055D641494C}"/>
            </c:ext>
          </c:extLst>
        </c:ser>
        <c:ser>
          <c:idx val="4"/>
          <c:order val="4"/>
          <c:tx>
            <c:strRef>
              <c:f>Sheet1!$A$6</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-14.499800924794821</c:v>
                </c:pt>
              </c:numCache>
            </c:numRef>
          </c:val>
          <c:extLst>
            <c:ext xmlns:c16="http://schemas.microsoft.com/office/drawing/2014/chart" uri="{C3380CC4-5D6E-409C-BE32-E72D297353CC}">
              <c16:uniqueId val="{00000004-EE62-49DE-BD4D-1055D641494C}"/>
            </c:ext>
          </c:extLst>
        </c:ser>
        <c:ser>
          <c:idx val="5"/>
          <c:order val="5"/>
          <c:tx>
            <c:strRef>
              <c:f>Sheet1!$A$7</c:f>
              <c:strCache>
                <c:ptCount val="1"/>
                <c:pt idx="0">
                  <c:v>Seafood Other</c:v>
                </c:pt>
              </c:strCache>
            </c:strRef>
          </c:tx>
          <c:invertIfNegative val="0"/>
          <c:dLbls>
            <c:dLbl>
              <c:idx val="0"/>
              <c:numFmt formatCode="#,##0.0" sourceLinked="0"/>
              <c:spPr/>
              <c:txPr>
                <a:bodyPr/>
                <a:lstStyle/>
                <a:p>
                  <a:pPr algn="ct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385-416C-B4F7-835CDB4D7698}"/>
                </c:ext>
              </c:extLst>
            </c:dLbl>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-3.9760182244301472</c:v>
                </c:pt>
              </c:numCache>
            </c:numRef>
          </c:val>
          <c:extLst>
            <c:ext xmlns:c16="http://schemas.microsoft.com/office/drawing/2014/chart" uri="{C3380CC4-5D6E-409C-BE32-E72D297353CC}">
              <c16:uniqueId val="{00000006-EE62-49DE-BD4D-1055D641494C}"/>
            </c:ext>
          </c:extLst>
        </c:ser>
        <c:dLbls>
          <c:showLegendKey val="0"/>
          <c:showVal val="0"/>
          <c:showCatName val="0"/>
          <c:showSerName val="0"/>
          <c:showPercent val="0"/>
          <c:showBubbleSize val="0"/>
        </c:dLbls>
        <c:gapWidth val="82"/>
        <c:overlap val="100"/>
        <c:axId val="224283264"/>
        <c:axId val="224305536"/>
      </c:barChart>
      <c:catAx>
        <c:axId val="224283264"/>
        <c:scaling>
          <c:orientation val="minMax"/>
        </c:scaling>
        <c:delete val="0"/>
        <c:axPos val="b"/>
        <c:numFmt formatCode="General" sourceLinked="0"/>
        <c:majorTickMark val="out"/>
        <c:minorTickMark val="none"/>
        <c:tickLblPos val="none"/>
        <c:crossAx val="224305536"/>
        <c:crosses val="autoZero"/>
        <c:auto val="1"/>
        <c:lblAlgn val="ctr"/>
        <c:lblOffset val="100"/>
        <c:noMultiLvlLbl val="0"/>
      </c:catAx>
      <c:valAx>
        <c:axId val="224305536"/>
        <c:scaling>
          <c:orientation val="minMax"/>
        </c:scaling>
        <c:delete val="0"/>
        <c:axPos val="l"/>
        <c:numFmt formatCode="0" sourceLinked="1"/>
        <c:majorTickMark val="out"/>
        <c:minorTickMark val="none"/>
        <c:tickLblPos val="none"/>
        <c:crossAx val="224283264"/>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3520004363984797"/>
          <c:y val="0"/>
          <c:w val="0.31925912302448295"/>
          <c:h val="0.88102026252546872"/>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56477183754156"/>
          <c:y val="0.13460526612334198"/>
          <c:w val="0.57473966535433074"/>
          <c:h val="0.82551550196850398"/>
        </c:manualLayout>
      </c:layout>
      <c:barChart>
        <c:barDir val="bar"/>
        <c:grouping val="clustered"/>
        <c:varyColors val="0"/>
        <c:ser>
          <c:idx val="0"/>
          <c:order val="0"/>
          <c:tx>
            <c:strRef>
              <c:f>Sheet1!$B$1</c:f>
              <c:strCache>
                <c:ptCount val="1"/>
                <c:pt idx="0">
                  <c:v>Column1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865F-4115-AD1D-77E16325431F}"/>
              </c:ext>
            </c:extLst>
          </c:dPt>
          <c:dPt>
            <c:idx val="1"/>
            <c:invertIfNegative val="0"/>
            <c:bubble3D val="0"/>
            <c:extLst>
              <c:ext xmlns:c16="http://schemas.microsoft.com/office/drawing/2014/chart" uri="{C3380CC4-5D6E-409C-BE32-E72D297353CC}">
                <c16:uniqueId val="{00000001-865F-4115-AD1D-77E16325431F}"/>
              </c:ext>
            </c:extLst>
          </c:dPt>
          <c:dPt>
            <c:idx val="2"/>
            <c:invertIfNegative val="0"/>
            <c:bubble3D val="0"/>
            <c:spPr>
              <a:solidFill>
                <a:srgbClr val="FF0000"/>
              </a:solidFill>
            </c:spPr>
            <c:extLst>
              <c:ext xmlns:c16="http://schemas.microsoft.com/office/drawing/2014/chart" uri="{C3380CC4-5D6E-409C-BE32-E72D297353CC}">
                <c16:uniqueId val="{00000002-865F-4115-AD1D-77E16325431F}"/>
              </c:ext>
            </c:extLst>
          </c:dPt>
          <c:dPt>
            <c:idx val="3"/>
            <c:invertIfNegative val="0"/>
            <c:bubble3D val="0"/>
            <c:spPr>
              <a:solidFill>
                <a:schemeClr val="bg1"/>
              </a:solidFill>
            </c:spPr>
            <c:extLst>
              <c:ext xmlns:c16="http://schemas.microsoft.com/office/drawing/2014/chart" uri="{C3380CC4-5D6E-409C-BE32-E72D297353CC}">
                <c16:uniqueId val="{00000003-865F-4115-AD1D-77E16325431F}"/>
              </c:ext>
            </c:extLst>
          </c:dPt>
          <c:dPt>
            <c:idx val="4"/>
            <c:invertIfNegative val="0"/>
            <c:bubble3D val="0"/>
            <c:spPr>
              <a:solidFill>
                <a:srgbClr val="FF0000"/>
              </a:solidFill>
            </c:spPr>
            <c:extLst>
              <c:ext xmlns:c16="http://schemas.microsoft.com/office/drawing/2014/chart" uri="{C3380CC4-5D6E-409C-BE32-E72D297353CC}">
                <c16:uniqueId val="{00000004-865F-4115-AD1D-77E16325431F}"/>
              </c:ext>
            </c:extLst>
          </c:dPt>
          <c:dPt>
            <c:idx val="5"/>
            <c:invertIfNegative val="0"/>
            <c:bubble3D val="0"/>
            <c:spPr>
              <a:solidFill>
                <a:srgbClr val="FF0000"/>
              </a:solidFill>
            </c:spPr>
            <c:extLst>
              <c:ext xmlns:c16="http://schemas.microsoft.com/office/drawing/2014/chart" uri="{C3380CC4-5D6E-409C-BE32-E72D297353CC}">
                <c16:uniqueId val="{00000005-865F-4115-AD1D-77E16325431F}"/>
              </c:ext>
            </c:extLst>
          </c:dPt>
          <c:dPt>
            <c:idx val="6"/>
            <c:invertIfNegative val="0"/>
            <c:bubble3D val="0"/>
            <c:extLst>
              <c:ext xmlns:c16="http://schemas.microsoft.com/office/drawing/2014/chart" uri="{C3380CC4-5D6E-409C-BE32-E72D297353CC}">
                <c16:uniqueId val="{00000006-865F-4115-AD1D-77E16325431F}"/>
              </c:ext>
            </c:extLst>
          </c:dPt>
          <c:dPt>
            <c:idx val="7"/>
            <c:invertIfNegative val="0"/>
            <c:bubble3D val="0"/>
            <c:spPr>
              <a:solidFill>
                <a:srgbClr val="FF0000"/>
              </a:solidFill>
            </c:spPr>
            <c:extLst>
              <c:ext xmlns:c16="http://schemas.microsoft.com/office/drawing/2014/chart" uri="{C3380CC4-5D6E-409C-BE32-E72D297353CC}">
                <c16:uniqueId val="{00000007-865F-4115-AD1D-77E16325431F}"/>
              </c:ext>
            </c:extLst>
          </c:dPt>
          <c:dPt>
            <c:idx val="8"/>
            <c:invertIfNegative val="0"/>
            <c:bubble3D val="0"/>
            <c:extLst>
              <c:ext xmlns:c16="http://schemas.microsoft.com/office/drawing/2014/chart" uri="{C3380CC4-5D6E-409C-BE32-E72D297353CC}">
                <c16:uniqueId val="{00000008-865F-4115-AD1D-77E16325431F}"/>
              </c:ext>
            </c:extLst>
          </c:dPt>
          <c:dPt>
            <c:idx val="9"/>
            <c:invertIfNegative val="0"/>
            <c:bubble3D val="0"/>
            <c:spPr>
              <a:solidFill>
                <a:srgbClr val="FF0000"/>
              </a:solidFill>
            </c:spPr>
            <c:extLst>
              <c:ext xmlns:c16="http://schemas.microsoft.com/office/drawing/2014/chart" uri="{C3380CC4-5D6E-409C-BE32-E72D297353CC}">
                <c16:uniqueId val="{00000009-865F-4115-AD1D-77E16325431F}"/>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Seafood</c:v>
                </c:pt>
                <c:pt idx="1">
                  <c:v>Total Fish</c:v>
                </c:pt>
                <c:pt idx="2">
                  <c:v>Salmon</c:v>
                </c:pt>
                <c:pt idx="3">
                  <c:v>Fish Fingers</c:v>
                </c:pt>
                <c:pt idx="4">
                  <c:v>Total Shellfish</c:v>
                </c:pt>
                <c:pt idx="5">
                  <c:v>Scampi</c:v>
                </c:pt>
                <c:pt idx="6">
                  <c:v>Prawn</c:v>
                </c:pt>
                <c:pt idx="7">
                  <c:v>Seafood Sandwich</c:v>
                </c:pt>
                <c:pt idx="8">
                  <c:v>Total Cod</c:v>
                </c:pt>
                <c:pt idx="9">
                  <c:v>Total Haddock</c:v>
                </c:pt>
              </c:strCache>
            </c:strRef>
          </c:cat>
          <c:val>
            <c:numRef>
              <c:f>Sheet1!$B$2:$B$11</c:f>
              <c:numCache>
                <c:formatCode>General</c:formatCode>
                <c:ptCount val="10"/>
                <c:pt idx="0">
                  <c:v>13.1</c:v>
                </c:pt>
                <c:pt idx="1">
                  <c:v>10.199999999999999</c:v>
                </c:pt>
                <c:pt idx="2">
                  <c:v>4.2</c:v>
                </c:pt>
                <c:pt idx="3" formatCode="[$£-809]#,##0.00">
                  <c:v>0.6</c:v>
                </c:pt>
                <c:pt idx="4">
                  <c:v>2.9</c:v>
                </c:pt>
                <c:pt idx="5" formatCode="[$£-809]#,##0.00">
                  <c:v>0.1</c:v>
                </c:pt>
                <c:pt idx="6" formatCode="[$£-809]#,##0.00">
                  <c:v>0.9</c:v>
                </c:pt>
                <c:pt idx="7">
                  <c:v>1.9</c:v>
                </c:pt>
                <c:pt idx="8">
                  <c:v>5.3</c:v>
                </c:pt>
                <c:pt idx="9">
                  <c:v>1.1000000000000001</c:v>
                </c:pt>
              </c:numCache>
            </c:numRef>
          </c:val>
          <c:extLst>
            <c:ext xmlns:c16="http://schemas.microsoft.com/office/drawing/2014/chart" uri="{C3380CC4-5D6E-409C-BE32-E72D297353CC}">
              <c16:uniqueId val="{0000000A-865F-4115-AD1D-77E16325431F}"/>
            </c:ext>
          </c:extLst>
        </c:ser>
        <c:dLbls>
          <c:showLegendKey val="0"/>
          <c:showVal val="0"/>
          <c:showCatName val="0"/>
          <c:showSerName val="0"/>
          <c:showPercent val="0"/>
          <c:showBubbleSize val="0"/>
        </c:dLbls>
        <c:gapWidth val="28"/>
        <c:axId val="225010048"/>
        <c:axId val="225011584"/>
      </c:barChart>
      <c:catAx>
        <c:axId val="225010048"/>
        <c:scaling>
          <c:orientation val="maxMin"/>
        </c:scaling>
        <c:delete val="0"/>
        <c:axPos val="l"/>
        <c:numFmt formatCode="General" sourceLinked="0"/>
        <c:majorTickMark val="out"/>
        <c:minorTickMark val="none"/>
        <c:tickLblPos val="low"/>
        <c:crossAx val="225011584"/>
        <c:crosses val="autoZero"/>
        <c:auto val="1"/>
        <c:lblAlgn val="ctr"/>
        <c:lblOffset val="100"/>
        <c:tickLblSkip val="1"/>
        <c:noMultiLvlLbl val="0"/>
      </c:catAx>
      <c:valAx>
        <c:axId val="225011584"/>
        <c:scaling>
          <c:orientation val="minMax"/>
        </c:scaling>
        <c:delete val="1"/>
        <c:axPos val="t"/>
        <c:numFmt formatCode="General" sourceLinked="1"/>
        <c:majorTickMark val="out"/>
        <c:minorTickMark val="none"/>
        <c:tickLblPos val="nextTo"/>
        <c:crossAx val="22501004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468C-48A0-A078-B23DF879C5CD}"/>
              </c:ext>
            </c:extLst>
          </c:dPt>
          <c:dPt>
            <c:idx val="6"/>
            <c:invertIfNegative val="0"/>
            <c:bubble3D val="0"/>
            <c:spPr>
              <a:solidFill>
                <a:schemeClr val="tx2">
                  <a:lumMod val="50000"/>
                </a:schemeClr>
              </a:solidFill>
            </c:spPr>
            <c:extLst>
              <c:ext xmlns:c16="http://schemas.microsoft.com/office/drawing/2014/chart" uri="{C3380CC4-5D6E-409C-BE32-E72D297353CC}">
                <c16:uniqueId val="{00000002-468C-48A0-A078-B23DF879C5CD}"/>
              </c:ext>
            </c:extLst>
          </c:dPt>
          <c:dLbls>
            <c:dLbl>
              <c:idx val="2"/>
              <c:layout>
                <c:manualLayout>
                  <c:x val="5.3284317887807242E-2"/>
                  <c:y val="-3.89378594176863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8C-48A0-A078-B23DF879C5CD}"/>
                </c:ext>
              </c:extLst>
            </c:dLbl>
            <c:dLbl>
              <c:idx val="5"/>
              <c:layout>
                <c:manualLayout>
                  <c:x val="2.0298787766783757E-2"/>
                  <c:y val="8.49563110498065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8C-48A0-A078-B23DF879C5CD}"/>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8.76</c:v>
                </c:pt>
                <c:pt idx="1">
                  <c:v>9.4700000000000006</c:v>
                </c:pt>
                <c:pt idx="2">
                  <c:v>9.18</c:v>
                </c:pt>
                <c:pt idx="3">
                  <c:v>10.35</c:v>
                </c:pt>
                <c:pt idx="4">
                  <c:v>10.130000000000001</c:v>
                </c:pt>
                <c:pt idx="5">
                  <c:v>8.52</c:v>
                </c:pt>
                <c:pt idx="6">
                  <c:v>10.82</c:v>
                </c:pt>
              </c:numCache>
            </c:numRef>
          </c:val>
          <c:extLst>
            <c:ext xmlns:c16="http://schemas.microsoft.com/office/drawing/2014/chart" uri="{C3380CC4-5D6E-409C-BE32-E72D297353CC}">
              <c16:uniqueId val="{00000004-468C-48A0-A078-B23DF879C5CD}"/>
            </c:ext>
          </c:extLst>
        </c:ser>
        <c:dLbls>
          <c:showLegendKey val="0"/>
          <c:showVal val="0"/>
          <c:showCatName val="0"/>
          <c:showSerName val="0"/>
          <c:showPercent val="0"/>
          <c:showBubbleSize val="0"/>
        </c:dLbls>
        <c:gapWidth val="75"/>
        <c:axId val="225060736"/>
        <c:axId val="225062272"/>
      </c:barChart>
      <c:catAx>
        <c:axId val="225060736"/>
        <c:scaling>
          <c:orientation val="maxMin"/>
        </c:scaling>
        <c:delete val="0"/>
        <c:axPos val="r"/>
        <c:numFmt formatCode="General" sourceLinked="0"/>
        <c:majorTickMark val="none"/>
        <c:minorTickMark val="none"/>
        <c:tickLblPos val="low"/>
        <c:crossAx val="225062272"/>
        <c:crosses val="autoZero"/>
        <c:auto val="1"/>
        <c:lblAlgn val="ctr"/>
        <c:lblOffset val="100"/>
        <c:noMultiLvlLbl val="0"/>
      </c:catAx>
      <c:valAx>
        <c:axId val="225062272"/>
        <c:scaling>
          <c:orientation val="maxMin"/>
        </c:scaling>
        <c:delete val="0"/>
        <c:axPos val="t"/>
        <c:numFmt formatCode="[$£-809]#,##0_);[Red]\([$£-809]#,##0\)" sourceLinked="0"/>
        <c:majorTickMark val="none"/>
        <c:minorTickMark val="none"/>
        <c:tickLblPos val="high"/>
        <c:spPr>
          <a:ln>
            <a:noFill/>
          </a:ln>
        </c:spPr>
        <c:crossAx val="225060736"/>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87816096609932803"/>
          <c:h val="0.80934773238893465"/>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F805-4A1A-B0A5-9C559A740289}"/>
              </c:ext>
            </c:extLst>
          </c:dPt>
          <c:dPt>
            <c:idx val="6"/>
            <c:invertIfNegative val="0"/>
            <c:bubble3D val="0"/>
            <c:extLst>
              <c:ext xmlns:c16="http://schemas.microsoft.com/office/drawing/2014/chart" uri="{C3380CC4-5D6E-409C-BE32-E72D297353CC}">
                <c16:uniqueId val="{00000001-F805-4A1A-B0A5-9C559A74028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0.16999999999999993</c:v>
                </c:pt>
                <c:pt idx="1">
                  <c:v>0.52000000000000135</c:v>
                </c:pt>
                <c:pt idx="2">
                  <c:v>-9.9999999999997868E-3</c:v>
                </c:pt>
                <c:pt idx="3">
                  <c:v>1.0399999999999991</c:v>
                </c:pt>
                <c:pt idx="4">
                  <c:v>-8.9999999999999858E-2</c:v>
                </c:pt>
                <c:pt idx="5">
                  <c:v>0.48000000000000043</c:v>
                </c:pt>
                <c:pt idx="6">
                  <c:v>1.6899999999999995</c:v>
                </c:pt>
              </c:numCache>
            </c:numRef>
          </c:val>
          <c:extLst>
            <c:ext xmlns:c16="http://schemas.microsoft.com/office/drawing/2014/chart" uri="{C3380CC4-5D6E-409C-BE32-E72D297353CC}">
              <c16:uniqueId val="{00000002-F805-4A1A-B0A5-9C559A740289}"/>
            </c:ext>
          </c:extLst>
        </c:ser>
        <c:dLbls>
          <c:showLegendKey val="0"/>
          <c:showVal val="0"/>
          <c:showCatName val="0"/>
          <c:showSerName val="0"/>
          <c:showPercent val="0"/>
          <c:showBubbleSize val="0"/>
        </c:dLbls>
        <c:gapWidth val="75"/>
        <c:axId val="225165696"/>
        <c:axId val="225167232"/>
      </c:barChart>
      <c:catAx>
        <c:axId val="225165696"/>
        <c:scaling>
          <c:orientation val="maxMin"/>
        </c:scaling>
        <c:delete val="0"/>
        <c:axPos val="l"/>
        <c:numFmt formatCode="General" sourceLinked="0"/>
        <c:majorTickMark val="none"/>
        <c:minorTickMark val="none"/>
        <c:tickLblPos val="none"/>
        <c:crossAx val="225167232"/>
        <c:crosses val="autoZero"/>
        <c:auto val="1"/>
        <c:lblAlgn val="ctr"/>
        <c:lblOffset val="100"/>
        <c:noMultiLvlLbl val="0"/>
      </c:catAx>
      <c:valAx>
        <c:axId val="225167232"/>
        <c:scaling>
          <c:orientation val="minMax"/>
        </c:scaling>
        <c:delete val="1"/>
        <c:axPos val="t"/>
        <c:numFmt formatCode="[$£-809]#,##0.00" sourceLinked="0"/>
        <c:majorTickMark val="none"/>
        <c:minorTickMark val="none"/>
        <c:tickLblPos val="high"/>
        <c:crossAx val="225165696"/>
        <c:crosses val="autoZero"/>
        <c:crossBetween val="between"/>
      </c:valAx>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F6E7-4F2E-A0BB-411CB0CBDC6D}"/>
              </c:ext>
            </c:extLst>
          </c:dPt>
          <c:dPt>
            <c:idx val="6"/>
            <c:invertIfNegative val="0"/>
            <c:bubble3D val="0"/>
            <c:spPr>
              <a:solidFill>
                <a:schemeClr val="tx2">
                  <a:lumMod val="50000"/>
                </a:schemeClr>
              </a:solidFill>
            </c:spPr>
            <c:extLst>
              <c:ext xmlns:c16="http://schemas.microsoft.com/office/drawing/2014/chart" uri="{C3380CC4-5D6E-409C-BE32-E72D297353CC}">
                <c16:uniqueId val="{00000002-F6E7-4F2E-A0BB-411CB0CBDC6D}"/>
              </c:ext>
            </c:extLst>
          </c:dPt>
          <c:dLbls>
            <c:dLbl>
              <c:idx val="6"/>
              <c:layout>
                <c:manualLayout>
                  <c:x val="3.6925091077045537E-2"/>
                  <c:y val="1.557514376707452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E7-4F2E-A0BB-411CB0CBDC6D}"/>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0.29100000000000004</c:v>
                </c:pt>
                <c:pt idx="1">
                  <c:v>0.32</c:v>
                </c:pt>
                <c:pt idx="2">
                  <c:v>0.34600000000000003</c:v>
                </c:pt>
                <c:pt idx="3">
                  <c:v>0.28399999999999997</c:v>
                </c:pt>
                <c:pt idx="4">
                  <c:v>0.23899999999999999</c:v>
                </c:pt>
                <c:pt idx="5">
                  <c:v>0.35799999999999998</c:v>
                </c:pt>
                <c:pt idx="6">
                  <c:v>0.308</c:v>
                </c:pt>
              </c:numCache>
            </c:numRef>
          </c:val>
          <c:extLst>
            <c:ext xmlns:c16="http://schemas.microsoft.com/office/drawing/2014/chart" uri="{C3380CC4-5D6E-409C-BE32-E72D297353CC}">
              <c16:uniqueId val="{00000003-F6E7-4F2E-A0BB-411CB0CBDC6D}"/>
            </c:ext>
          </c:extLst>
        </c:ser>
        <c:dLbls>
          <c:showLegendKey val="0"/>
          <c:showVal val="0"/>
          <c:showCatName val="0"/>
          <c:showSerName val="0"/>
          <c:showPercent val="0"/>
          <c:showBubbleSize val="0"/>
        </c:dLbls>
        <c:gapWidth val="75"/>
        <c:axId val="231019264"/>
        <c:axId val="231020800"/>
      </c:barChart>
      <c:catAx>
        <c:axId val="231019264"/>
        <c:scaling>
          <c:orientation val="maxMin"/>
        </c:scaling>
        <c:delete val="0"/>
        <c:axPos val="r"/>
        <c:numFmt formatCode="General" sourceLinked="0"/>
        <c:majorTickMark val="none"/>
        <c:minorTickMark val="none"/>
        <c:tickLblPos val="low"/>
        <c:crossAx val="231020800"/>
        <c:crosses val="autoZero"/>
        <c:auto val="1"/>
        <c:lblAlgn val="ctr"/>
        <c:lblOffset val="100"/>
        <c:noMultiLvlLbl val="0"/>
      </c:catAx>
      <c:valAx>
        <c:axId val="231020800"/>
        <c:scaling>
          <c:orientation val="maxMin"/>
        </c:scaling>
        <c:delete val="0"/>
        <c:axPos val="t"/>
        <c:numFmt formatCode="0%" sourceLinked="0"/>
        <c:majorTickMark val="none"/>
        <c:minorTickMark val="none"/>
        <c:tickLblPos val="high"/>
        <c:spPr>
          <a:ln>
            <a:noFill/>
          </a:ln>
        </c:spPr>
        <c:crossAx val="231019264"/>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1358444944695851"/>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8483-4C7D-9AAE-B96F25B373A0}"/>
              </c:ext>
            </c:extLst>
          </c:dPt>
          <c:dPt>
            <c:idx val="6"/>
            <c:invertIfNegative val="0"/>
            <c:bubble3D val="0"/>
            <c:spPr>
              <a:solidFill>
                <a:srgbClr val="0078BE"/>
              </a:solidFill>
            </c:spPr>
            <c:extLst>
              <c:ext xmlns:c16="http://schemas.microsoft.com/office/drawing/2014/chart" uri="{C3380CC4-5D6E-409C-BE32-E72D297353CC}">
                <c16:uniqueId val="{00000003-8483-4C7D-9AAE-B96F25B373A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4.1000000000000016E-2</c:v>
                </c:pt>
                <c:pt idx="1">
                  <c:v>5.3000000000000005E-2</c:v>
                </c:pt>
                <c:pt idx="2">
                  <c:v>2.9000000000000022E-2</c:v>
                </c:pt>
                <c:pt idx="3">
                  <c:v>3.5000000000000003E-2</c:v>
                </c:pt>
                <c:pt idx="4">
                  <c:v>7.8999999999999987E-2</c:v>
                </c:pt>
                <c:pt idx="5">
                  <c:v>6.7999999999999977E-2</c:v>
                </c:pt>
                <c:pt idx="6">
                  <c:v>6.1000000000000013E-2</c:v>
                </c:pt>
              </c:numCache>
            </c:numRef>
          </c:val>
          <c:extLst>
            <c:ext xmlns:c16="http://schemas.microsoft.com/office/drawing/2014/chart" uri="{C3380CC4-5D6E-409C-BE32-E72D297353CC}">
              <c16:uniqueId val="{00000004-8483-4C7D-9AAE-B96F25B373A0}"/>
            </c:ext>
          </c:extLst>
        </c:ser>
        <c:dLbls>
          <c:showLegendKey val="0"/>
          <c:showVal val="0"/>
          <c:showCatName val="0"/>
          <c:showSerName val="0"/>
          <c:showPercent val="0"/>
          <c:showBubbleSize val="0"/>
        </c:dLbls>
        <c:gapWidth val="75"/>
        <c:axId val="231075840"/>
        <c:axId val="231077376"/>
      </c:barChart>
      <c:catAx>
        <c:axId val="231075840"/>
        <c:scaling>
          <c:orientation val="maxMin"/>
        </c:scaling>
        <c:delete val="0"/>
        <c:axPos val="l"/>
        <c:numFmt formatCode="General" sourceLinked="0"/>
        <c:majorTickMark val="none"/>
        <c:minorTickMark val="none"/>
        <c:tickLblPos val="none"/>
        <c:crossAx val="231077376"/>
        <c:crosses val="autoZero"/>
        <c:auto val="1"/>
        <c:lblAlgn val="ctr"/>
        <c:lblOffset val="100"/>
        <c:noMultiLvlLbl val="0"/>
      </c:catAx>
      <c:valAx>
        <c:axId val="231077376"/>
        <c:scaling>
          <c:orientation val="minMax"/>
        </c:scaling>
        <c:delete val="1"/>
        <c:axPos val="t"/>
        <c:numFmt formatCode="0%" sourceLinked="0"/>
        <c:majorTickMark val="none"/>
        <c:minorTickMark val="none"/>
        <c:tickLblPos val="high"/>
        <c:crossAx val="231075840"/>
        <c:crosses val="autoZero"/>
        <c:crossBetween val="between"/>
      </c:valAx>
      <c:spPr>
        <a:noFill/>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83936161344319E-2"/>
          <c:y val="0.23030734499861694"/>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6"/>
              <c:layout>
                <c:manualLayout>
                  <c:x val="-7.8181867334931673E-17"/>
                  <c:y val="-0.103612537978359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BF-42D3-A808-4A17E6821B83}"/>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Sheet1!$B$2:$J$2</c:f>
              <c:numCache>
                <c:formatCode>0.0%</c:formatCode>
                <c:ptCount val="9"/>
                <c:pt idx="0">
                  <c:v>3.6424999999999999E-2</c:v>
                </c:pt>
                <c:pt idx="1">
                  <c:v>2.6664E-2</c:v>
                </c:pt>
                <c:pt idx="2">
                  <c:v>2.1746000000000001E-2</c:v>
                </c:pt>
                <c:pt idx="3">
                  <c:v>2.3050000000000001E-2</c:v>
                </c:pt>
                <c:pt idx="4">
                  <c:v>2.2124000000000001E-2</c:v>
                </c:pt>
                <c:pt idx="5">
                  <c:v>3.1952000000000001E-2</c:v>
                </c:pt>
                <c:pt idx="6">
                  <c:v>0.21255499999999999</c:v>
                </c:pt>
                <c:pt idx="7">
                  <c:v>7.2258000000000003E-2</c:v>
                </c:pt>
                <c:pt idx="8">
                  <c:v>3.0171E-2</c:v>
                </c:pt>
              </c:numCache>
            </c:numRef>
          </c:val>
          <c:extLst>
            <c:ext xmlns:c16="http://schemas.microsoft.com/office/drawing/2014/chart" uri="{C3380CC4-5D6E-409C-BE32-E72D297353CC}">
              <c16:uniqueId val="{00000001-09BF-42D3-A808-4A17E6821B83}"/>
            </c:ext>
          </c:extLst>
        </c:ser>
        <c:ser>
          <c:idx val="2"/>
          <c:order val="1"/>
          <c:tx>
            <c:strRef>
              <c:f>Sheet1!$A$3</c:f>
              <c:strCache>
                <c:ptCount val="1"/>
                <c:pt idx="0">
                  <c:v>Visits</c:v>
                </c:pt>
              </c:strCache>
            </c:strRef>
          </c:tx>
          <c:spPr>
            <a:solidFill>
              <a:srgbClr val="003C69"/>
            </a:solidFill>
          </c:spPr>
          <c:invertIfNegative val="0"/>
          <c:dLbls>
            <c:dLbl>
              <c:idx val="0"/>
              <c:layout>
                <c:manualLayout>
                  <c:x val="0"/>
                  <c:y val="-8.90720515748219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BF-42D3-A808-4A17E6821B83}"/>
                </c:ext>
              </c:extLst>
            </c:dLbl>
            <c:dLbl>
              <c:idx val="1"/>
              <c:layout>
                <c:manualLayout>
                  <c:x val="-1.9545466833732918E-17"/>
                  <c:y val="-7.71957780315123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BF-42D3-A808-4A17E6821B83}"/>
                </c:ext>
              </c:extLst>
            </c:dLbl>
            <c:dLbl>
              <c:idx val="2"/>
              <c:layout>
                <c:manualLayout>
                  <c:x val="-6.3967721316982896E-3"/>
                  <c:y val="8.90720515748219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BF-42D3-A808-4A17E6821B83}"/>
                </c:ext>
              </c:extLst>
            </c:dLbl>
            <c:dLbl>
              <c:idx val="3"/>
              <c:layout>
                <c:manualLayout>
                  <c:x val="4.2645147544655261E-3"/>
                  <c:y val="-7.71957780315122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BF-42D3-A808-4A17E6821B83}"/>
                </c:ext>
              </c:extLst>
            </c:dLbl>
            <c:dLbl>
              <c:idx val="4"/>
              <c:layout>
                <c:manualLayout>
                  <c:x val="0"/>
                  <c:y val="-6.53195044882027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BF-42D3-A808-4A17E6821B83}"/>
                </c:ext>
              </c:extLst>
            </c:dLbl>
            <c:dLbl>
              <c:idx val="5"/>
              <c:layout>
                <c:manualLayout>
                  <c:x val="-1.9190316395094869E-2"/>
                  <c:y val="-0.130639008976405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BF-42D3-A808-4A17E6821B83}"/>
                </c:ext>
              </c:extLst>
            </c:dLbl>
            <c:dLbl>
              <c:idx val="6"/>
              <c:layout>
                <c:manualLayout>
                  <c:x val="-2.1322573772328411E-3"/>
                  <c:y val="-0.231586866524712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BF-42D3-A808-4A17E6821B83}"/>
                </c:ext>
              </c:extLst>
            </c:dLbl>
            <c:dLbl>
              <c:idx val="7"/>
              <c:layout>
                <c:manualLayout>
                  <c:x val="6.3967721316982896E-3"/>
                  <c:y val="-0.201896650236263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BF-42D3-A808-4A17E6821B83}"/>
                </c:ext>
              </c:extLst>
            </c:dLbl>
            <c:dLbl>
              <c:idx val="8"/>
              <c:layout>
                <c:manualLayout>
                  <c:x val="6.3967721316981327E-3"/>
                  <c:y val="-0.2315873340945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BF-42D3-A808-4A17E6821B83}"/>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Sheet1!$B$3:$J$3</c:f>
              <c:numCache>
                <c:formatCode>0.0%</c:formatCode>
                <c:ptCount val="9"/>
                <c:pt idx="0">
                  <c:v>-3.3700000000000002E-3</c:v>
                </c:pt>
                <c:pt idx="1">
                  <c:v>-8.4000000000000003E-4</c:v>
                </c:pt>
                <c:pt idx="2">
                  <c:v>7.672E-3</c:v>
                </c:pt>
                <c:pt idx="3">
                  <c:v>-3.8500000000000001E-3</c:v>
                </c:pt>
                <c:pt idx="4">
                  <c:v>-9.8600000000000007E-3</c:v>
                </c:pt>
                <c:pt idx="5">
                  <c:v>-0.14149999999999999</c:v>
                </c:pt>
                <c:pt idx="6">
                  <c:v>-0.78247</c:v>
                </c:pt>
                <c:pt idx="7">
                  <c:v>-0.38673000000000002</c:v>
                </c:pt>
                <c:pt idx="8">
                  <c:v>-0.54586000000000001</c:v>
                </c:pt>
              </c:numCache>
            </c:numRef>
          </c:val>
          <c:extLst>
            <c:ext xmlns:c16="http://schemas.microsoft.com/office/drawing/2014/chart" uri="{C3380CC4-5D6E-409C-BE32-E72D297353CC}">
              <c16:uniqueId val="{0000000B-09BF-42D3-A808-4A17E6821B83}"/>
            </c:ext>
          </c:extLst>
        </c:ser>
        <c:dLbls>
          <c:showLegendKey val="0"/>
          <c:showVal val="0"/>
          <c:showCatName val="0"/>
          <c:showSerName val="0"/>
          <c:showPercent val="0"/>
          <c:showBubbleSize val="0"/>
        </c:dLbls>
        <c:gapWidth val="40"/>
        <c:overlap val="100"/>
        <c:axId val="373547008"/>
        <c:axId val="373548928"/>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Sheet1!$B$4:$J$4</c:f>
              <c:numCache>
                <c:formatCode>0.0%</c:formatCode>
                <c:ptCount val="9"/>
                <c:pt idx="0">
                  <c:v>3.2927999999999999E-2</c:v>
                </c:pt>
                <c:pt idx="1">
                  <c:v>2.5805000000000002E-2</c:v>
                </c:pt>
                <c:pt idx="2">
                  <c:v>2.9585E-2</c:v>
                </c:pt>
                <c:pt idx="3">
                  <c:v>1.9108E-2</c:v>
                </c:pt>
                <c:pt idx="4">
                  <c:v>1.2041E-2</c:v>
                </c:pt>
                <c:pt idx="5">
                  <c:v>-0.11407</c:v>
                </c:pt>
                <c:pt idx="6">
                  <c:v>-0.73624000000000001</c:v>
                </c:pt>
                <c:pt idx="7">
                  <c:v>-0.34242</c:v>
                </c:pt>
                <c:pt idx="8">
                  <c:v>-0.53215000000000001</c:v>
                </c:pt>
              </c:numCache>
            </c:numRef>
          </c:val>
          <c:smooth val="0"/>
          <c:extLst>
            <c:ext xmlns:c16="http://schemas.microsoft.com/office/drawing/2014/chart" uri="{C3380CC4-5D6E-409C-BE32-E72D297353CC}">
              <c16:uniqueId val="{0000000C-09BF-42D3-A808-4A17E6821B83}"/>
            </c:ext>
          </c:extLst>
        </c:ser>
        <c:dLbls>
          <c:showLegendKey val="0"/>
          <c:showVal val="0"/>
          <c:showCatName val="0"/>
          <c:showSerName val="0"/>
          <c:showPercent val="0"/>
          <c:showBubbleSize val="0"/>
        </c:dLbls>
        <c:marker val="1"/>
        <c:smooth val="0"/>
        <c:axId val="373547008"/>
        <c:axId val="373548928"/>
      </c:lineChart>
      <c:catAx>
        <c:axId val="373547008"/>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373548928"/>
        <c:crosses val="autoZero"/>
        <c:auto val="0"/>
        <c:lblAlgn val="ctr"/>
        <c:lblOffset val="100"/>
        <c:noMultiLvlLbl val="0"/>
      </c:catAx>
      <c:valAx>
        <c:axId val="373548928"/>
        <c:scaling>
          <c:orientation val="minMax"/>
        </c:scaling>
        <c:delete val="0"/>
        <c:axPos val="l"/>
        <c:numFmt formatCode="0.0%" sourceLinked="1"/>
        <c:majorTickMark val="none"/>
        <c:minorTickMark val="none"/>
        <c:tickLblPos val="none"/>
        <c:crossAx val="373547008"/>
        <c:crosses val="autoZero"/>
        <c:crossBetween val="between"/>
      </c:valAx>
    </c:plotArea>
    <c:legend>
      <c:legendPos val="t"/>
      <c:layout>
        <c:manualLayout>
          <c:xMode val="edge"/>
          <c:yMode val="edge"/>
          <c:x val="5.3056787449053212E-2"/>
          <c:y val="0.12951039716096893"/>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17012220924764"/>
          <c:y val="3.5358543457516281E-2"/>
          <c:w val="0.61295425564700579"/>
          <c:h val="0.86128698374558976"/>
        </c:manualLayout>
      </c:layout>
      <c:barChart>
        <c:barDir val="col"/>
        <c:grouping val="stacked"/>
        <c:varyColors val="0"/>
        <c:ser>
          <c:idx val="0"/>
          <c:order val="0"/>
          <c:tx>
            <c:strRef>
              <c:f>Sheet1!$A$2</c:f>
              <c:strCache>
                <c:ptCount val="1"/>
                <c:pt idx="0">
                  <c:v>Poultry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34</c:v>
                </c:pt>
              </c:numCache>
            </c:numRef>
          </c:val>
          <c:extLst>
            <c:ext xmlns:c16="http://schemas.microsoft.com/office/drawing/2014/chart" uri="{C3380CC4-5D6E-409C-BE32-E72D297353CC}">
              <c16:uniqueId val="{00000000-CA2B-4927-ABF2-115F0BF1BFD5}"/>
            </c:ext>
          </c:extLst>
        </c:ser>
        <c:ser>
          <c:idx val="1"/>
          <c:order val="1"/>
          <c:tx>
            <c:strRef>
              <c:f>Sheet1!$A$3</c:f>
              <c:strCache>
                <c:ptCount val="1"/>
                <c:pt idx="0">
                  <c:v>Beef &amp;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General</c:formatCode>
                <c:ptCount val="1"/>
                <c:pt idx="0">
                  <c:v>21.9</c:v>
                </c:pt>
              </c:numCache>
            </c:numRef>
          </c:val>
          <c:extLst>
            <c:ext xmlns:c16="http://schemas.microsoft.com/office/drawing/2014/chart" uri="{C3380CC4-5D6E-409C-BE32-E72D297353CC}">
              <c16:uniqueId val="{00000001-CA2B-4927-ABF2-115F0BF1BFD5}"/>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General</c:formatCode>
                <c:ptCount val="1"/>
                <c:pt idx="0">
                  <c:v>1</c:v>
                </c:pt>
              </c:numCache>
            </c:numRef>
          </c:val>
          <c:extLst>
            <c:ext xmlns:c16="http://schemas.microsoft.com/office/drawing/2014/chart" uri="{C3380CC4-5D6E-409C-BE32-E72D297353CC}">
              <c16:uniqueId val="{00000002-CA2B-4927-ABF2-115F0BF1BFD5}"/>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General</c:formatCode>
                <c:ptCount val="1"/>
                <c:pt idx="0">
                  <c:v>25.2</c:v>
                </c:pt>
              </c:numCache>
            </c:numRef>
          </c:val>
          <c:extLst>
            <c:ext xmlns:c16="http://schemas.microsoft.com/office/drawing/2014/chart" uri="{C3380CC4-5D6E-409C-BE32-E72D297353CC}">
              <c16:uniqueId val="{00000003-CA2B-4927-ABF2-115F0BF1BFD5}"/>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2B-4927-ABF2-115F0BF1BF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General</c:formatCode>
                <c:ptCount val="1"/>
                <c:pt idx="0">
                  <c:v>14.6</c:v>
                </c:pt>
              </c:numCache>
            </c:numRef>
          </c:val>
          <c:extLst>
            <c:ext xmlns:c16="http://schemas.microsoft.com/office/drawing/2014/chart" uri="{C3380CC4-5D6E-409C-BE32-E72D297353CC}">
              <c16:uniqueId val="{00000005-CA2B-4927-ABF2-115F0BF1BFD5}"/>
            </c:ext>
          </c:extLst>
        </c:ser>
        <c:dLbls>
          <c:showLegendKey val="0"/>
          <c:showVal val="0"/>
          <c:showCatName val="0"/>
          <c:showSerName val="0"/>
          <c:showPercent val="0"/>
          <c:showBubbleSize val="0"/>
        </c:dLbls>
        <c:gapWidth val="150"/>
        <c:overlap val="100"/>
        <c:axId val="24783872"/>
        <c:axId val="24818432"/>
      </c:barChart>
      <c:catAx>
        <c:axId val="24783872"/>
        <c:scaling>
          <c:orientation val="minMax"/>
        </c:scaling>
        <c:delete val="0"/>
        <c:axPos val="b"/>
        <c:numFmt formatCode="General" sourceLinked="0"/>
        <c:majorTickMark val="out"/>
        <c:minorTickMark val="none"/>
        <c:tickLblPos val="nextTo"/>
        <c:crossAx val="24818432"/>
        <c:crosses val="autoZero"/>
        <c:auto val="1"/>
        <c:lblAlgn val="ctr"/>
        <c:lblOffset val="100"/>
        <c:noMultiLvlLbl val="0"/>
      </c:catAx>
      <c:valAx>
        <c:axId val="24818432"/>
        <c:scaling>
          <c:orientation val="minMax"/>
          <c:max val="100"/>
        </c:scaling>
        <c:delete val="1"/>
        <c:axPos val="l"/>
        <c:numFmt formatCode="General" sourceLinked="1"/>
        <c:majorTickMark val="out"/>
        <c:minorTickMark val="none"/>
        <c:tickLblPos val="nextTo"/>
        <c:crossAx val="24783872"/>
        <c:crosses val="autoZero"/>
        <c:crossBetween val="between"/>
      </c:valAx>
    </c:plotArea>
    <c:legend>
      <c:legendPos val="r"/>
      <c:layout>
        <c:manualLayout>
          <c:xMode val="edge"/>
          <c:yMode val="edge"/>
          <c:x val="0.61070185777024555"/>
          <c:y val="7.5436872836158519E-2"/>
          <c:w val="0.25679426022547885"/>
          <c:h val="0.84418960221009853"/>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34066899492641911"/>
          <c:w val="0.95526315789473704"/>
          <c:h val="0.5166786810555074"/>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Sheet1!$B$2:$D$2</c:f>
              <c:numCache>
                <c:formatCode>0.0%</c:formatCode>
                <c:ptCount val="3"/>
                <c:pt idx="0">
                  <c:v>3.7201999999999999E-2</c:v>
                </c:pt>
                <c:pt idx="1">
                  <c:v>2.3289000000000001E-2</c:v>
                </c:pt>
                <c:pt idx="2">
                  <c:v>5.5768999999999999E-2</c:v>
                </c:pt>
              </c:numCache>
            </c:numRef>
          </c:val>
          <c:extLst>
            <c:ext xmlns:c16="http://schemas.microsoft.com/office/drawing/2014/chart" uri="{C3380CC4-5D6E-409C-BE32-E72D297353CC}">
              <c16:uniqueId val="{00000000-177F-4991-9E0D-9EC271A6901B}"/>
            </c:ext>
          </c:extLst>
        </c:ser>
        <c:ser>
          <c:idx val="2"/>
          <c:order val="1"/>
          <c:tx>
            <c:strRef>
              <c:f>Sheet1!$A$3</c:f>
              <c:strCache>
                <c:ptCount val="1"/>
                <c:pt idx="0">
                  <c:v>Visits</c:v>
                </c:pt>
              </c:strCache>
            </c:strRef>
          </c:tx>
          <c:spPr>
            <a:solidFill>
              <a:srgbClr val="003C69"/>
            </a:solidFill>
          </c:spPr>
          <c:invertIfNegative val="0"/>
          <c:dLbls>
            <c:dLbl>
              <c:idx val="0"/>
              <c:layout>
                <c:manualLayout>
                  <c:x val="6.9360273357822827E-2"/>
                  <c:y val="-0.1534495064773323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796078673483192"/>
                      <c:h val="0.18219676326590617"/>
                    </c:manualLayout>
                  </c15:layout>
                </c:ext>
                <c:ext xmlns:c16="http://schemas.microsoft.com/office/drawing/2014/chart" uri="{C3380CC4-5D6E-409C-BE32-E72D297353CC}">
                  <c16:uniqueId val="{00000001-177F-4991-9E0D-9EC271A6901B}"/>
                </c:ext>
              </c:extLst>
            </c:dLbl>
            <c:dLbl>
              <c:idx val="1"/>
              <c:layout>
                <c:manualLayout>
                  <c:x val="6.0313487663041761E-3"/>
                  <c:y val="-0.1013021732052923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192943796852774"/>
                      <c:h val="0.18219676326590617"/>
                    </c:manualLayout>
                  </c15:layout>
                </c:ext>
                <c:ext xmlns:c16="http://schemas.microsoft.com/office/drawing/2014/chart" uri="{C3380CC4-5D6E-409C-BE32-E72D297353CC}">
                  <c16:uniqueId val="{00000002-177F-4991-9E0D-9EC271A6901B}"/>
                </c:ext>
              </c:extLst>
            </c:dLbl>
            <c:dLbl>
              <c:idx val="2"/>
              <c:layout>
                <c:manualLayout>
                  <c:x val="0"/>
                  <c:y val="-0.2102520267896442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771620841871806"/>
                      <c:h val="0.2648339949019905"/>
                    </c:manualLayout>
                  </c15:layout>
                </c:ext>
                <c:ext xmlns:c16="http://schemas.microsoft.com/office/drawing/2014/chart" uri="{C3380CC4-5D6E-409C-BE32-E72D297353CC}">
                  <c16:uniqueId val="{00000003-177F-4991-9E0D-9EC271A6901B}"/>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Sheet1!$B$3:$D$3</c:f>
              <c:numCache>
                <c:formatCode>0.0%</c:formatCode>
                <c:ptCount val="3"/>
                <c:pt idx="0">
                  <c:v>-6.3899999999999998E-3</c:v>
                </c:pt>
                <c:pt idx="1">
                  <c:v>-1.97E-3</c:v>
                </c:pt>
                <c:pt idx="2">
                  <c:v>-0.46500000000000002</c:v>
                </c:pt>
              </c:numCache>
            </c:numRef>
          </c:val>
          <c:extLst>
            <c:ext xmlns:c16="http://schemas.microsoft.com/office/drawing/2014/chart" uri="{C3380CC4-5D6E-409C-BE32-E72D297353CC}">
              <c16:uniqueId val="{00000004-177F-4991-9E0D-9EC271A6901B}"/>
            </c:ext>
          </c:extLst>
        </c:ser>
        <c:dLbls>
          <c:showLegendKey val="0"/>
          <c:showVal val="0"/>
          <c:showCatName val="0"/>
          <c:showSerName val="0"/>
          <c:showPercent val="0"/>
          <c:showBubbleSize val="0"/>
        </c:dLbls>
        <c:gapWidth val="40"/>
        <c:overlap val="100"/>
        <c:axId val="373462528"/>
        <c:axId val="373464448"/>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Dec 18</c:v>
                </c:pt>
                <c:pt idx="1">
                  <c:v>YE Dec 19</c:v>
                </c:pt>
                <c:pt idx="2">
                  <c:v>YE Dec 20</c:v>
                </c:pt>
              </c:strCache>
            </c:strRef>
          </c:cat>
          <c:val>
            <c:numRef>
              <c:f>Sheet1!$B$4:$D$4</c:f>
              <c:numCache>
                <c:formatCode>0.0%</c:formatCode>
                <c:ptCount val="3"/>
                <c:pt idx="0">
                  <c:v>3.0577E-2</c:v>
                </c:pt>
                <c:pt idx="1">
                  <c:v>2.1277000000000001E-2</c:v>
                </c:pt>
                <c:pt idx="2">
                  <c:v>-0.43517</c:v>
                </c:pt>
              </c:numCache>
            </c:numRef>
          </c:val>
          <c:smooth val="0"/>
          <c:extLst>
            <c:ext xmlns:c16="http://schemas.microsoft.com/office/drawing/2014/chart" uri="{C3380CC4-5D6E-409C-BE32-E72D297353CC}">
              <c16:uniqueId val="{00000005-177F-4991-9E0D-9EC271A6901B}"/>
            </c:ext>
          </c:extLst>
        </c:ser>
        <c:dLbls>
          <c:showLegendKey val="0"/>
          <c:showVal val="0"/>
          <c:showCatName val="0"/>
          <c:showSerName val="0"/>
          <c:showPercent val="0"/>
          <c:showBubbleSize val="0"/>
        </c:dLbls>
        <c:marker val="1"/>
        <c:smooth val="0"/>
        <c:axId val="373462528"/>
        <c:axId val="373464448"/>
      </c:lineChart>
      <c:catAx>
        <c:axId val="373462528"/>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373464448"/>
        <c:crosses val="autoZero"/>
        <c:auto val="0"/>
        <c:lblAlgn val="ctr"/>
        <c:lblOffset val="100"/>
        <c:noMultiLvlLbl val="0"/>
      </c:catAx>
      <c:valAx>
        <c:axId val="373464448"/>
        <c:scaling>
          <c:orientation val="minMax"/>
        </c:scaling>
        <c:delete val="0"/>
        <c:axPos val="l"/>
        <c:numFmt formatCode="0.0%" sourceLinked="1"/>
        <c:majorTickMark val="none"/>
        <c:minorTickMark val="none"/>
        <c:tickLblPos val="none"/>
        <c:crossAx val="3734625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7AC2-4819-A65D-470E1C459C12}"/>
              </c:ext>
            </c:extLst>
          </c:dPt>
          <c:dPt>
            <c:idx val="1"/>
            <c:invertIfNegative val="1"/>
            <c:bubble3D val="0"/>
            <c:extLst>
              <c:ext xmlns:c16="http://schemas.microsoft.com/office/drawing/2014/chart" uri="{C3380CC4-5D6E-409C-BE32-E72D297353CC}">
                <c16:uniqueId val="{00000001-7AC2-4819-A65D-470E1C459C12}"/>
              </c:ext>
            </c:extLst>
          </c:dPt>
          <c:dPt>
            <c:idx val="2"/>
            <c:invertIfNegative val="1"/>
            <c:bubble3D val="0"/>
            <c:extLst>
              <c:ext xmlns:c16="http://schemas.microsoft.com/office/drawing/2014/chart" uri="{C3380CC4-5D6E-409C-BE32-E72D297353CC}">
                <c16:uniqueId val="{00000002-7AC2-4819-A65D-470E1C459C12}"/>
              </c:ext>
            </c:extLst>
          </c:dPt>
          <c:dPt>
            <c:idx val="3"/>
            <c:invertIfNegative val="1"/>
            <c:bubble3D val="0"/>
            <c:extLst>
              <c:ext xmlns:c16="http://schemas.microsoft.com/office/drawing/2014/chart" uri="{C3380CC4-5D6E-409C-BE32-E72D297353CC}">
                <c16:uniqueId val="{00000003-7AC2-4819-A65D-470E1C459C12}"/>
              </c:ext>
            </c:extLst>
          </c:dPt>
          <c:dPt>
            <c:idx val="4"/>
            <c:invertIfNegative val="1"/>
            <c:bubble3D val="0"/>
            <c:extLst>
              <c:ext xmlns:c16="http://schemas.microsoft.com/office/drawing/2014/chart" uri="{C3380CC4-5D6E-409C-BE32-E72D297353CC}">
                <c16:uniqueId val="{00000004-7AC2-4819-A65D-470E1C459C12}"/>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AC2-4819-A65D-470E1C459C12}"/>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AC2-4819-A65D-470E1C459C12}"/>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AC2-4819-A65D-470E1C459C12}"/>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AC2-4819-A65D-470E1C459C12}"/>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AC2-4819-A65D-470E1C459C12}"/>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-86579.299999999988</c:v>
                </c:pt>
                <c:pt idx="1">
                  <c:v>-143270.69999999998</c:v>
                </c:pt>
                <c:pt idx="2">
                  <c:v>-16401.399999999998</c:v>
                </c:pt>
                <c:pt idx="3">
                  <c:v>-107757.29999999999</c:v>
                </c:pt>
                <c:pt idx="4">
                  <c:v>-95814.399999999994</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7AC2-4819-A65D-470E1C459C12}"/>
            </c:ext>
          </c:extLst>
        </c:ser>
        <c:dLbls>
          <c:showLegendKey val="0"/>
          <c:showVal val="0"/>
          <c:showCatName val="0"/>
          <c:showSerName val="0"/>
          <c:showPercent val="0"/>
          <c:showBubbleSize val="0"/>
        </c:dLbls>
        <c:gapWidth val="20"/>
        <c:axId val="49598464"/>
        <c:axId val="49600000"/>
      </c:barChart>
      <c:catAx>
        <c:axId val="49598464"/>
        <c:scaling>
          <c:orientation val="maxMin"/>
        </c:scaling>
        <c:delete val="0"/>
        <c:axPos val="l"/>
        <c:numFmt formatCode="General" sourceLinked="1"/>
        <c:majorTickMark val="none"/>
        <c:minorTickMark val="none"/>
        <c:tickLblPos val="none"/>
        <c:spPr>
          <a:ln w="9578">
            <a:noFill/>
          </a:ln>
        </c:spPr>
        <c:crossAx val="49600000"/>
        <c:crosses val="autoZero"/>
        <c:auto val="1"/>
        <c:lblAlgn val="ctr"/>
        <c:lblOffset val="100"/>
        <c:tickLblSkip val="1"/>
        <c:tickMarkSkip val="1"/>
        <c:noMultiLvlLbl val="0"/>
      </c:catAx>
      <c:valAx>
        <c:axId val="49600000"/>
        <c:scaling>
          <c:orientation val="minMax"/>
        </c:scaling>
        <c:delete val="0"/>
        <c:axPos val="t"/>
        <c:numFmt formatCode="#,##0" sourceLinked="1"/>
        <c:majorTickMark val="none"/>
        <c:minorTickMark val="none"/>
        <c:tickLblPos val="none"/>
        <c:spPr>
          <a:ln w="9578">
            <a:noFill/>
          </a:ln>
        </c:spPr>
        <c:crossAx val="49598464"/>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28.3</c:v>
                </c:pt>
              </c:numCache>
            </c:numRef>
          </c:val>
          <c:extLst>
            <c:ext xmlns:c16="http://schemas.microsoft.com/office/drawing/2014/chart" uri="{C3380CC4-5D6E-409C-BE32-E72D297353CC}">
              <c16:uniqueId val="{00000000-3553-4610-BBD0-E67E4FC8D2F5}"/>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20.399999999999999</c:v>
                </c:pt>
              </c:numCache>
            </c:numRef>
          </c:val>
          <c:extLst>
            <c:ext xmlns:c16="http://schemas.microsoft.com/office/drawing/2014/chart" uri="{C3380CC4-5D6E-409C-BE32-E72D297353CC}">
              <c16:uniqueId val="{00000001-3553-4610-BBD0-E67E4FC8D2F5}"/>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1.9</c:v>
                </c:pt>
              </c:numCache>
            </c:numRef>
          </c:val>
          <c:extLst>
            <c:ext xmlns:c16="http://schemas.microsoft.com/office/drawing/2014/chart" uri="{C3380CC4-5D6E-409C-BE32-E72D297353CC}">
              <c16:uniqueId val="{00000002-3553-4610-BBD0-E67E4FC8D2F5}"/>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26.9</c:v>
                </c:pt>
              </c:numCache>
            </c:numRef>
          </c:val>
          <c:extLst>
            <c:ext xmlns:c16="http://schemas.microsoft.com/office/drawing/2014/chart" uri="{C3380CC4-5D6E-409C-BE32-E72D297353CC}">
              <c16:uniqueId val="{00000003-3553-4610-BBD0-E67E4FC8D2F5}"/>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53-4610-BBD0-E67E4FC8D2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20</c:v>
                </c:pt>
              </c:numCache>
            </c:numRef>
          </c:val>
          <c:extLst>
            <c:ext xmlns:c16="http://schemas.microsoft.com/office/drawing/2014/chart" uri="{C3380CC4-5D6E-409C-BE32-E72D297353CC}">
              <c16:uniqueId val="{00000005-3553-4610-BBD0-E67E4FC8D2F5}"/>
            </c:ext>
          </c:extLst>
        </c:ser>
        <c:dLbls>
          <c:showLegendKey val="0"/>
          <c:showVal val="0"/>
          <c:showCatName val="0"/>
          <c:showSerName val="0"/>
          <c:showPercent val="0"/>
          <c:showBubbleSize val="0"/>
        </c:dLbls>
        <c:gapWidth val="150"/>
        <c:overlap val="100"/>
        <c:axId val="49751168"/>
        <c:axId val="49752704"/>
      </c:barChart>
      <c:catAx>
        <c:axId val="49751168"/>
        <c:scaling>
          <c:orientation val="minMax"/>
        </c:scaling>
        <c:delete val="0"/>
        <c:axPos val="b"/>
        <c:numFmt formatCode="General" sourceLinked="0"/>
        <c:majorTickMark val="out"/>
        <c:minorTickMark val="none"/>
        <c:tickLblPos val="nextTo"/>
        <c:txPr>
          <a:bodyPr/>
          <a:lstStyle/>
          <a:p>
            <a:pPr algn="ctr">
              <a:defRPr/>
            </a:pPr>
            <a:endParaRPr lang="en-US"/>
          </a:p>
        </c:txPr>
        <c:crossAx val="49752704"/>
        <c:crosses val="autoZero"/>
        <c:auto val="1"/>
        <c:lblAlgn val="ctr"/>
        <c:lblOffset val="100"/>
        <c:noMultiLvlLbl val="0"/>
      </c:catAx>
      <c:valAx>
        <c:axId val="49752704"/>
        <c:scaling>
          <c:orientation val="minMax"/>
          <c:max val="100"/>
        </c:scaling>
        <c:delete val="1"/>
        <c:axPos val="l"/>
        <c:numFmt formatCode="General" sourceLinked="1"/>
        <c:majorTickMark val="out"/>
        <c:minorTickMark val="none"/>
        <c:tickLblPos val="nextTo"/>
        <c:crossAx val="49751168"/>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5358543457516281E-2"/>
          <c:w val="0.55946427411296085"/>
          <c:h val="0.80980276786350291"/>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General</c:formatCode>
                <c:ptCount val="2"/>
                <c:pt idx="0">
                  <c:v>27.8</c:v>
                </c:pt>
                <c:pt idx="1">
                  <c:v>26.4</c:v>
                </c:pt>
              </c:numCache>
            </c:numRef>
          </c:val>
          <c:extLst>
            <c:ext xmlns:c16="http://schemas.microsoft.com/office/drawing/2014/chart" uri="{C3380CC4-5D6E-409C-BE32-E72D297353CC}">
              <c16:uniqueId val="{00000000-19D4-4A04-A2F7-0E8E07AFEF38}"/>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General</c:formatCode>
                <c:ptCount val="2"/>
                <c:pt idx="0">
                  <c:v>25</c:v>
                </c:pt>
                <c:pt idx="1">
                  <c:v>28</c:v>
                </c:pt>
              </c:numCache>
            </c:numRef>
          </c:val>
          <c:extLst>
            <c:ext xmlns:c16="http://schemas.microsoft.com/office/drawing/2014/chart" uri="{C3380CC4-5D6E-409C-BE32-E72D297353CC}">
              <c16:uniqueId val="{00000001-19D4-4A04-A2F7-0E8E07AFEF38}"/>
            </c:ext>
          </c:extLst>
        </c:ser>
        <c:ser>
          <c:idx val="2"/>
          <c:order val="2"/>
          <c:tx>
            <c:strRef>
              <c:f>Sheet1!$A$4</c:f>
              <c:strCache>
                <c:ptCount val="1"/>
                <c:pt idx="0">
                  <c:v>Fish Burger</c:v>
                </c:pt>
              </c:strCache>
            </c:strRef>
          </c:tx>
          <c:invertIfNegative val="0"/>
          <c:dLbls>
            <c:dLbl>
              <c:idx val="0"/>
              <c:layout>
                <c:manualLayout>
                  <c:x val="3.2104522212663745E-3"/>
                  <c:y val="2.574204559208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D4-4A04-A2F7-0E8E07AFEF38}"/>
                </c:ext>
              </c:extLst>
            </c:dLbl>
            <c:dLbl>
              <c:idx val="1"/>
              <c:layout>
                <c:manualLayout>
                  <c:x val="0"/>
                  <c:y val="2.574204559208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D4-4A04-A2F7-0E8E07AFEF38}"/>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Sheet1!$B$4:$C$4</c:f>
              <c:numCache>
                <c:formatCode>General</c:formatCode>
                <c:ptCount val="2"/>
                <c:pt idx="0">
                  <c:v>1.1000000000000001</c:v>
                </c:pt>
                <c:pt idx="1">
                  <c:v>1.2</c:v>
                </c:pt>
              </c:numCache>
            </c:numRef>
          </c:val>
          <c:extLst>
            <c:ext xmlns:c16="http://schemas.microsoft.com/office/drawing/2014/chart" uri="{C3380CC4-5D6E-409C-BE32-E72D297353CC}">
              <c16:uniqueId val="{00000004-19D4-4A04-A2F7-0E8E07AFEF38}"/>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General</c:formatCode>
                <c:ptCount val="2"/>
                <c:pt idx="0">
                  <c:v>6.2</c:v>
                </c:pt>
                <c:pt idx="1">
                  <c:v>7.6</c:v>
                </c:pt>
              </c:numCache>
            </c:numRef>
          </c:val>
          <c:extLst>
            <c:ext xmlns:c16="http://schemas.microsoft.com/office/drawing/2014/chart" uri="{C3380CC4-5D6E-409C-BE32-E72D297353CC}">
              <c16:uniqueId val="{00000005-19D4-4A04-A2F7-0E8E07AFEF38}"/>
            </c:ext>
          </c:extLst>
        </c:ser>
        <c:ser>
          <c:idx val="4"/>
          <c:order val="4"/>
          <c:tx>
            <c:strRef>
              <c:f>Sheet1!$A$6</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Sheet1!$B$6:$C$6</c:f>
              <c:numCache>
                <c:formatCode>General</c:formatCode>
                <c:ptCount val="2"/>
                <c:pt idx="0">
                  <c:v>28.1</c:v>
                </c:pt>
                <c:pt idx="1">
                  <c:v>30.6</c:v>
                </c:pt>
              </c:numCache>
            </c:numRef>
          </c:val>
          <c:extLst>
            <c:ext xmlns:c16="http://schemas.microsoft.com/office/drawing/2014/chart" uri="{C3380CC4-5D6E-409C-BE32-E72D297353CC}">
              <c16:uniqueId val="{00000006-19D4-4A04-A2F7-0E8E07AFEF38}"/>
            </c:ext>
          </c:extLst>
        </c:ser>
        <c:ser>
          <c:idx val="5"/>
          <c:order val="5"/>
          <c:tx>
            <c:strRef>
              <c:f>Sheet1!$A$7</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Sheet1!$B$7:$C$7</c:f>
              <c:numCache>
                <c:formatCode>0.0</c:formatCode>
                <c:ptCount val="2"/>
                <c:pt idx="0">
                  <c:v>11.8</c:v>
                </c:pt>
                <c:pt idx="1">
                  <c:v>6.1</c:v>
                </c:pt>
              </c:numCache>
            </c:numRef>
          </c:val>
          <c:extLst>
            <c:ext xmlns:c16="http://schemas.microsoft.com/office/drawing/2014/chart" uri="{C3380CC4-5D6E-409C-BE32-E72D297353CC}">
              <c16:uniqueId val="{00000007-19D4-4A04-A2F7-0E8E07AFEF38}"/>
            </c:ext>
          </c:extLst>
        </c:ser>
        <c:dLbls>
          <c:showLegendKey val="0"/>
          <c:showVal val="0"/>
          <c:showCatName val="0"/>
          <c:showSerName val="0"/>
          <c:showPercent val="0"/>
          <c:showBubbleSize val="0"/>
        </c:dLbls>
        <c:gapWidth val="82"/>
        <c:overlap val="100"/>
        <c:axId val="49894144"/>
        <c:axId val="49895680"/>
      </c:barChart>
      <c:catAx>
        <c:axId val="49894144"/>
        <c:scaling>
          <c:orientation val="minMax"/>
        </c:scaling>
        <c:delete val="0"/>
        <c:axPos val="b"/>
        <c:numFmt formatCode="General" sourceLinked="0"/>
        <c:majorTickMark val="out"/>
        <c:minorTickMark val="none"/>
        <c:tickLblPos val="nextTo"/>
        <c:txPr>
          <a:bodyPr/>
          <a:lstStyle/>
          <a:p>
            <a:pPr algn="ctr">
              <a:defRPr/>
            </a:pPr>
            <a:endParaRPr lang="en-US"/>
          </a:p>
        </c:txPr>
        <c:crossAx val="49895680"/>
        <c:crosses val="autoZero"/>
        <c:auto val="1"/>
        <c:lblAlgn val="ctr"/>
        <c:lblOffset val="100"/>
        <c:noMultiLvlLbl val="0"/>
      </c:catAx>
      <c:valAx>
        <c:axId val="49895680"/>
        <c:scaling>
          <c:orientation val="minMax"/>
          <c:max val="100"/>
        </c:scaling>
        <c:delete val="1"/>
        <c:axPos val="l"/>
        <c:numFmt formatCode="General" sourceLinked="1"/>
        <c:majorTickMark val="out"/>
        <c:minorTickMark val="none"/>
        <c:tickLblPos val="nextTo"/>
        <c:crossAx val="49894144"/>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1055568883285907"/>
          <c:y val="9.6880159177945425E-4"/>
          <c:w val="0.34296452146945683"/>
          <c:h val="0.81566784248068769"/>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8.7762000999857107E-2"/>
          <c:w val="0.46636314261239253"/>
          <c:h val="0.8143996796287584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-12.931290920923189</c:v>
                </c:pt>
              </c:numCache>
            </c:numRef>
          </c:val>
          <c:extLst>
            <c:ext xmlns:c16="http://schemas.microsoft.com/office/drawing/2014/chart" uri="{C3380CC4-5D6E-409C-BE32-E72D297353CC}">
              <c16:uniqueId val="{00000000-F9E3-423D-9B24-6FB0C1876137}"/>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-9.3236505549864503</c:v>
                </c:pt>
              </c:numCache>
            </c:numRef>
          </c:val>
          <c:extLst>
            <c:ext xmlns:c16="http://schemas.microsoft.com/office/drawing/2014/chart" uri="{C3380CC4-5D6E-409C-BE32-E72D297353CC}">
              <c16:uniqueId val="{00000001-F9E3-423D-9B24-6FB0C1876137}"/>
            </c:ext>
          </c:extLst>
        </c:ser>
        <c:ser>
          <c:idx val="2"/>
          <c:order val="2"/>
          <c:tx>
            <c:strRef>
              <c:f>Sheet1!$A$4</c:f>
              <c:strCache>
                <c:ptCount val="1"/>
                <c:pt idx="0">
                  <c:v>Fish Burger</c:v>
                </c:pt>
              </c:strCache>
            </c:strRef>
          </c:tx>
          <c:invertIfNegative val="0"/>
          <c:cat>
            <c:strRef>
              <c:f>Sheet1!$B$1</c:f>
              <c:strCache>
                <c:ptCount val="1"/>
                <c:pt idx="0">
                  <c:v>Contribution to Growth %</c:v>
                </c:pt>
              </c:strCache>
            </c:strRef>
          </c:cat>
          <c:val>
            <c:numRef>
              <c:f>Sheet1!$B$4</c:f>
              <c:numCache>
                <c:formatCode>0</c:formatCode>
                <c:ptCount val="1"/>
                <c:pt idx="0">
                  <c:v>-0.44061853095345188</c:v>
                </c:pt>
              </c:numCache>
            </c:numRef>
          </c:val>
          <c:extLst>
            <c:ext xmlns:c16="http://schemas.microsoft.com/office/drawing/2014/chart" uri="{C3380CC4-5D6E-409C-BE32-E72D297353CC}">
              <c16:uniqueId val="{00000002-F9E3-423D-9B24-6FB0C1876137}"/>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-1.9170967096760441</c:v>
                </c:pt>
              </c:numCache>
            </c:numRef>
          </c:val>
          <c:extLst>
            <c:ext xmlns:c16="http://schemas.microsoft.com/office/drawing/2014/chart" uri="{C3380CC4-5D6E-409C-BE32-E72D297353CC}">
              <c16:uniqueId val="{00000003-F9E3-423D-9B24-6FB0C1876137}"/>
            </c:ext>
          </c:extLst>
        </c:ser>
        <c:ser>
          <c:idx val="4"/>
          <c:order val="4"/>
          <c:tx>
            <c:strRef>
              <c:f>Sheet1!$A$6</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-10.920588154671318</c:v>
                </c:pt>
              </c:numCache>
            </c:numRef>
          </c:val>
          <c:extLst>
            <c:ext xmlns:c16="http://schemas.microsoft.com/office/drawing/2014/chart" uri="{C3380CC4-5D6E-409C-BE32-E72D297353CC}">
              <c16:uniqueId val="{00000004-F9E3-423D-9B24-6FB0C1876137}"/>
            </c:ext>
          </c:extLst>
        </c:ser>
        <c:ser>
          <c:idx val="5"/>
          <c:order val="5"/>
          <c:tx>
            <c:strRef>
              <c:f>Sheet1!$A$7</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-8.4165246162608547</c:v>
                </c:pt>
              </c:numCache>
            </c:numRef>
          </c:val>
          <c:extLst>
            <c:ext xmlns:c16="http://schemas.microsoft.com/office/drawing/2014/chart" uri="{C3380CC4-5D6E-409C-BE32-E72D297353CC}">
              <c16:uniqueId val="{00000005-F9E3-423D-9B24-6FB0C1876137}"/>
            </c:ext>
          </c:extLst>
        </c:ser>
        <c:dLbls>
          <c:showLegendKey val="0"/>
          <c:showVal val="0"/>
          <c:showCatName val="0"/>
          <c:showSerName val="0"/>
          <c:showPercent val="0"/>
          <c:showBubbleSize val="0"/>
        </c:dLbls>
        <c:gapWidth val="82"/>
        <c:overlap val="100"/>
        <c:axId val="49966080"/>
        <c:axId val="49980160"/>
      </c:barChart>
      <c:catAx>
        <c:axId val="49966080"/>
        <c:scaling>
          <c:orientation val="minMax"/>
        </c:scaling>
        <c:delete val="0"/>
        <c:axPos val="b"/>
        <c:numFmt formatCode="General" sourceLinked="0"/>
        <c:majorTickMark val="out"/>
        <c:minorTickMark val="none"/>
        <c:tickLblPos val="none"/>
        <c:crossAx val="49980160"/>
        <c:crosses val="autoZero"/>
        <c:auto val="1"/>
        <c:lblAlgn val="ctr"/>
        <c:lblOffset val="100"/>
        <c:noMultiLvlLbl val="0"/>
      </c:catAx>
      <c:valAx>
        <c:axId val="49980160"/>
        <c:scaling>
          <c:orientation val="minMax"/>
        </c:scaling>
        <c:delete val="0"/>
        <c:axPos val="l"/>
        <c:numFmt formatCode="0" sourceLinked="1"/>
        <c:majorTickMark val="out"/>
        <c:minorTickMark val="none"/>
        <c:tickLblPos val="none"/>
        <c:crossAx val="49966080"/>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3520004363984797"/>
          <c:y val="0"/>
          <c:w val="0.34154800286246356"/>
          <c:h val="0.47402775276285403"/>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1E00-4A73-87D2-3592FDF8AAAA}"/>
              </c:ext>
            </c:extLst>
          </c:dPt>
          <c:dPt>
            <c:idx val="1"/>
            <c:invertIfNegative val="0"/>
            <c:bubble3D val="0"/>
            <c:extLst>
              <c:ext xmlns:c16="http://schemas.microsoft.com/office/drawing/2014/chart" uri="{C3380CC4-5D6E-409C-BE32-E72D297353CC}">
                <c16:uniqueId val="{00000001-1E00-4A73-87D2-3592FDF8AAAA}"/>
              </c:ext>
            </c:extLst>
          </c:dPt>
          <c:dPt>
            <c:idx val="2"/>
            <c:invertIfNegative val="0"/>
            <c:bubble3D val="0"/>
            <c:spPr>
              <a:solidFill>
                <a:srgbClr val="FF0000"/>
              </a:solidFill>
            </c:spPr>
            <c:extLst>
              <c:ext xmlns:c16="http://schemas.microsoft.com/office/drawing/2014/chart" uri="{C3380CC4-5D6E-409C-BE32-E72D297353CC}">
                <c16:uniqueId val="{00000002-1E00-4A73-87D2-3592FDF8AAAA}"/>
              </c:ext>
            </c:extLst>
          </c:dPt>
          <c:dPt>
            <c:idx val="3"/>
            <c:invertIfNegative val="0"/>
            <c:bubble3D val="0"/>
            <c:extLst>
              <c:ext xmlns:c16="http://schemas.microsoft.com/office/drawing/2014/chart" uri="{C3380CC4-5D6E-409C-BE32-E72D297353CC}">
                <c16:uniqueId val="{00000003-1E00-4A73-87D2-3592FDF8AAAA}"/>
              </c:ext>
            </c:extLst>
          </c:dPt>
          <c:dPt>
            <c:idx val="4"/>
            <c:invertIfNegative val="0"/>
            <c:bubble3D val="0"/>
            <c:extLst>
              <c:ext xmlns:c16="http://schemas.microsoft.com/office/drawing/2014/chart" uri="{C3380CC4-5D6E-409C-BE32-E72D297353CC}">
                <c16:uniqueId val="{00000004-1E00-4A73-87D2-3592FDF8AAAA}"/>
              </c:ext>
            </c:extLst>
          </c:dPt>
          <c:dPt>
            <c:idx val="5"/>
            <c:invertIfNegative val="0"/>
            <c:bubble3D val="0"/>
            <c:spPr>
              <a:solidFill>
                <a:srgbClr val="FF0000"/>
              </a:solidFill>
            </c:spPr>
            <c:extLst>
              <c:ext xmlns:c16="http://schemas.microsoft.com/office/drawing/2014/chart" uri="{C3380CC4-5D6E-409C-BE32-E72D297353CC}">
                <c16:uniqueId val="{00000005-1E00-4A73-87D2-3592FDF8AAAA}"/>
              </c:ext>
            </c:extLst>
          </c:dPt>
          <c:dPt>
            <c:idx val="6"/>
            <c:invertIfNegative val="0"/>
            <c:bubble3D val="0"/>
            <c:extLst>
              <c:ext xmlns:c16="http://schemas.microsoft.com/office/drawing/2014/chart" uri="{C3380CC4-5D6E-409C-BE32-E72D297353CC}">
                <c16:uniqueId val="{00000006-1E00-4A73-87D2-3592FDF8AAAA}"/>
              </c:ext>
            </c:extLst>
          </c:dPt>
          <c:dPt>
            <c:idx val="7"/>
            <c:invertIfNegative val="0"/>
            <c:bubble3D val="0"/>
            <c:extLst>
              <c:ext xmlns:c16="http://schemas.microsoft.com/office/drawing/2014/chart" uri="{C3380CC4-5D6E-409C-BE32-E72D297353CC}">
                <c16:uniqueId val="{00000007-1E00-4A73-87D2-3592FDF8AAAA}"/>
              </c:ext>
            </c:extLst>
          </c:dPt>
          <c:dPt>
            <c:idx val="8"/>
            <c:invertIfNegative val="0"/>
            <c:bubble3D val="0"/>
            <c:spPr>
              <a:solidFill>
                <a:srgbClr val="FF0000"/>
              </a:solidFill>
            </c:spPr>
            <c:extLst>
              <c:ext xmlns:c16="http://schemas.microsoft.com/office/drawing/2014/chart" uri="{C3380CC4-5D6E-409C-BE32-E72D297353CC}">
                <c16:uniqueId val="{00000008-1E00-4A73-87D2-3592FDF8AAAA}"/>
              </c:ext>
            </c:extLst>
          </c:dPt>
          <c:dPt>
            <c:idx val="9"/>
            <c:invertIfNegative val="0"/>
            <c:bubble3D val="0"/>
            <c:extLst>
              <c:ext xmlns:c16="http://schemas.microsoft.com/office/drawing/2014/chart" uri="{C3380CC4-5D6E-409C-BE32-E72D297353CC}">
                <c16:uniqueId val="{00000009-1E00-4A73-87D2-3592FDF8AAAA}"/>
              </c:ext>
            </c:extLst>
          </c:dPt>
          <c:dPt>
            <c:idx val="10"/>
            <c:invertIfNegative val="0"/>
            <c:bubble3D val="0"/>
            <c:spPr>
              <a:solidFill>
                <a:schemeClr val="bg1"/>
              </a:solidFill>
              <a:ln>
                <a:solidFill>
                  <a:schemeClr val="accent2"/>
                </a:solidFill>
              </a:ln>
            </c:spPr>
            <c:extLst>
              <c:ext xmlns:c16="http://schemas.microsoft.com/office/drawing/2014/chart" uri="{C3380CC4-5D6E-409C-BE32-E72D297353CC}">
                <c16:uniqueId val="{0000000A-1E00-4A73-87D2-3592FDF8AAAA}"/>
              </c:ext>
            </c:extLst>
          </c:dPt>
          <c:dPt>
            <c:idx val="11"/>
            <c:invertIfNegative val="0"/>
            <c:bubble3D val="0"/>
            <c:extLst>
              <c:ext xmlns:c16="http://schemas.microsoft.com/office/drawing/2014/chart" uri="{C3380CC4-5D6E-409C-BE32-E72D297353CC}">
                <c16:uniqueId val="{0000000B-1E00-4A73-87D2-3592FDF8AAAA}"/>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Seafood</c:v>
                </c:pt>
                <c:pt idx="1">
                  <c:v>Total Fish</c:v>
                </c:pt>
                <c:pt idx="2">
                  <c:v>Salmon</c:v>
                </c:pt>
                <c:pt idx="3">
                  <c:v>Fish Fingers</c:v>
                </c:pt>
                <c:pt idx="4">
                  <c:v>Total Shellfish</c:v>
                </c:pt>
                <c:pt idx="5">
                  <c:v>Mussels</c:v>
                </c:pt>
                <c:pt idx="6">
                  <c:v>Calamari</c:v>
                </c:pt>
                <c:pt idx="7">
                  <c:v>Scampi</c:v>
                </c:pt>
                <c:pt idx="8">
                  <c:v>Prawn</c:v>
                </c:pt>
                <c:pt idx="9">
                  <c:v>Seafood Sandwich</c:v>
                </c:pt>
                <c:pt idx="10">
                  <c:v>Total Cod</c:v>
                </c:pt>
                <c:pt idx="11">
                  <c:v>Total Haddock</c:v>
                </c:pt>
              </c:strCache>
            </c:strRef>
          </c:cat>
          <c:val>
            <c:numRef>
              <c:f>Sheet1!$B$2:$B$13</c:f>
              <c:numCache>
                <c:formatCode>General</c:formatCode>
                <c:ptCount val="12"/>
                <c:pt idx="0">
                  <c:v>13</c:v>
                </c:pt>
                <c:pt idx="1">
                  <c:v>9.5</c:v>
                </c:pt>
                <c:pt idx="2">
                  <c:v>4.5</c:v>
                </c:pt>
                <c:pt idx="3">
                  <c:v>1.2</c:v>
                </c:pt>
                <c:pt idx="4" formatCode="0.00">
                  <c:v>4.3</c:v>
                </c:pt>
                <c:pt idx="5" formatCode="0.00">
                  <c:v>0.4</c:v>
                </c:pt>
                <c:pt idx="6">
                  <c:v>1.2</c:v>
                </c:pt>
                <c:pt idx="7" formatCode="0.00">
                  <c:v>1</c:v>
                </c:pt>
                <c:pt idx="8">
                  <c:v>0.3</c:v>
                </c:pt>
                <c:pt idx="9">
                  <c:v>2.6</c:v>
                </c:pt>
                <c:pt idx="10">
                  <c:v>2.2999999999999998</c:v>
                </c:pt>
                <c:pt idx="11">
                  <c:v>1.4</c:v>
                </c:pt>
              </c:numCache>
            </c:numRef>
          </c:val>
          <c:extLst>
            <c:ext xmlns:c16="http://schemas.microsoft.com/office/drawing/2014/chart" uri="{C3380CC4-5D6E-409C-BE32-E72D297353CC}">
              <c16:uniqueId val="{0000000C-1E00-4A73-87D2-3592FDF8AAAA}"/>
            </c:ext>
          </c:extLst>
        </c:ser>
        <c:dLbls>
          <c:showLegendKey val="0"/>
          <c:showVal val="0"/>
          <c:showCatName val="0"/>
          <c:showSerName val="0"/>
          <c:showPercent val="0"/>
          <c:showBubbleSize val="0"/>
        </c:dLbls>
        <c:gapWidth val="28"/>
        <c:axId val="49206400"/>
        <c:axId val="49207936"/>
      </c:barChart>
      <c:catAx>
        <c:axId val="49206400"/>
        <c:scaling>
          <c:orientation val="maxMin"/>
        </c:scaling>
        <c:delete val="0"/>
        <c:axPos val="l"/>
        <c:numFmt formatCode="General" sourceLinked="1"/>
        <c:majorTickMark val="out"/>
        <c:minorTickMark val="none"/>
        <c:tickLblPos val="low"/>
        <c:crossAx val="49207936"/>
        <c:crosses val="autoZero"/>
        <c:auto val="1"/>
        <c:lblAlgn val="ctr"/>
        <c:lblOffset val="100"/>
        <c:tickLblSkip val="1"/>
        <c:noMultiLvlLbl val="0"/>
      </c:catAx>
      <c:valAx>
        <c:axId val="49207936"/>
        <c:scaling>
          <c:orientation val="minMax"/>
        </c:scaling>
        <c:delete val="1"/>
        <c:axPos val="t"/>
        <c:numFmt formatCode="General" sourceLinked="1"/>
        <c:majorTickMark val="out"/>
        <c:minorTickMark val="none"/>
        <c:tickLblPos val="nextTo"/>
        <c:crossAx val="4920640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8C4E-4B37-858B-2991A0383536}"/>
              </c:ext>
            </c:extLst>
          </c:dPt>
          <c:dPt>
            <c:idx val="6"/>
            <c:invertIfNegative val="0"/>
            <c:bubble3D val="0"/>
            <c:spPr>
              <a:solidFill>
                <a:schemeClr val="tx2">
                  <a:lumMod val="50000"/>
                </a:schemeClr>
              </a:solidFill>
            </c:spPr>
            <c:extLst>
              <c:ext xmlns:c16="http://schemas.microsoft.com/office/drawing/2014/chart" uri="{C3380CC4-5D6E-409C-BE32-E72D297353CC}">
                <c16:uniqueId val="{00000002-8C4E-4B37-858B-2991A0383536}"/>
              </c:ext>
            </c:extLst>
          </c:dPt>
          <c:dLbls>
            <c:dLbl>
              <c:idx val="4"/>
              <c:layout>
                <c:manualLayout>
                  <c:x val="0.10403148709598474"/>
                  <c:y val="3.344736656282922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4E-4B37-858B-2991A0383536}"/>
                </c:ext>
              </c:extLst>
            </c:dLbl>
            <c:dLbl>
              <c:idx val="5"/>
              <c:layout>
                <c:manualLayout>
                  <c:x val="6.0896363300351135E-2"/>
                  <c:y val="4.2478155524903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D7-430E-9C0A-5165798A1014}"/>
                </c:ext>
              </c:extLst>
            </c:dLbl>
            <c:dLbl>
              <c:idx val="6"/>
              <c:layout>
                <c:manualLayout>
                  <c:x val="9.8956590363070585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4E-4B37-858B-2991A0383536}"/>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11.07</c:v>
                </c:pt>
                <c:pt idx="1">
                  <c:v>11.71</c:v>
                </c:pt>
                <c:pt idx="2">
                  <c:v>11.9</c:v>
                </c:pt>
                <c:pt idx="3">
                  <c:v>13.95</c:v>
                </c:pt>
                <c:pt idx="4">
                  <c:v>15.47</c:v>
                </c:pt>
                <c:pt idx="5">
                  <c:v>9.2100000000000009</c:v>
                </c:pt>
                <c:pt idx="6">
                  <c:v>13.11</c:v>
                </c:pt>
              </c:numCache>
            </c:numRef>
          </c:val>
          <c:extLst>
            <c:ext xmlns:c16="http://schemas.microsoft.com/office/drawing/2014/chart" uri="{C3380CC4-5D6E-409C-BE32-E72D297353CC}">
              <c16:uniqueId val="{00000003-8C4E-4B37-858B-2991A0383536}"/>
            </c:ext>
          </c:extLst>
        </c:ser>
        <c:dLbls>
          <c:showLegendKey val="0"/>
          <c:showVal val="0"/>
          <c:showCatName val="0"/>
          <c:showSerName val="0"/>
          <c:showPercent val="0"/>
          <c:showBubbleSize val="0"/>
        </c:dLbls>
        <c:gapWidth val="75"/>
        <c:axId val="49392640"/>
        <c:axId val="49394432"/>
      </c:barChart>
      <c:catAx>
        <c:axId val="49392640"/>
        <c:scaling>
          <c:orientation val="maxMin"/>
        </c:scaling>
        <c:delete val="0"/>
        <c:axPos val="r"/>
        <c:numFmt formatCode="General" sourceLinked="0"/>
        <c:majorTickMark val="none"/>
        <c:minorTickMark val="none"/>
        <c:tickLblPos val="low"/>
        <c:crossAx val="49394432"/>
        <c:crosses val="autoZero"/>
        <c:auto val="1"/>
        <c:lblAlgn val="ctr"/>
        <c:lblOffset val="100"/>
        <c:noMultiLvlLbl val="0"/>
      </c:catAx>
      <c:valAx>
        <c:axId val="49394432"/>
        <c:scaling>
          <c:orientation val="maxMin"/>
        </c:scaling>
        <c:delete val="0"/>
        <c:axPos val="t"/>
        <c:numFmt formatCode="[$£-809]#,##0_);[Red]\([$£-809]#,##0\)" sourceLinked="0"/>
        <c:majorTickMark val="none"/>
        <c:minorTickMark val="none"/>
        <c:tickLblPos val="high"/>
        <c:spPr>
          <a:ln>
            <a:noFill/>
          </a:ln>
        </c:spPr>
        <c:crossAx val="49392640"/>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83754795479910416"/>
          <c:h val="0.78816414709881621"/>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1E14-419B-B8B6-BE45CF12BCBD}"/>
              </c:ext>
            </c:extLst>
          </c:dPt>
          <c:dPt>
            <c:idx val="6"/>
            <c:invertIfNegative val="0"/>
            <c:bubble3D val="0"/>
            <c:spPr>
              <a:solidFill>
                <a:srgbClr val="0078BE"/>
              </a:solidFill>
            </c:spPr>
            <c:extLst>
              <c:ext xmlns:c16="http://schemas.microsoft.com/office/drawing/2014/chart" uri="{C3380CC4-5D6E-409C-BE32-E72D297353CC}">
                <c16:uniqueId val="{00000002-1E14-419B-B8B6-BE45CF12BCB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0.58000000000000007</c:v>
                </c:pt>
                <c:pt idx="1">
                  <c:v>0.36000000000000121</c:v>
                </c:pt>
                <c:pt idx="2">
                  <c:v>0.38000000000000078</c:v>
                </c:pt>
                <c:pt idx="3">
                  <c:v>1</c:v>
                </c:pt>
                <c:pt idx="4">
                  <c:v>-0.26999999999999957</c:v>
                </c:pt>
                <c:pt idx="5">
                  <c:v>0.63000000000000078</c:v>
                </c:pt>
                <c:pt idx="6">
                  <c:v>0.29999999999999893</c:v>
                </c:pt>
              </c:numCache>
            </c:numRef>
          </c:val>
          <c:extLst>
            <c:ext xmlns:c16="http://schemas.microsoft.com/office/drawing/2014/chart" uri="{C3380CC4-5D6E-409C-BE32-E72D297353CC}">
              <c16:uniqueId val="{00000003-1E14-419B-B8B6-BE45CF12BCBD}"/>
            </c:ext>
          </c:extLst>
        </c:ser>
        <c:dLbls>
          <c:showLegendKey val="0"/>
          <c:showVal val="0"/>
          <c:showCatName val="0"/>
          <c:showSerName val="0"/>
          <c:showPercent val="0"/>
          <c:showBubbleSize val="0"/>
        </c:dLbls>
        <c:gapWidth val="75"/>
        <c:axId val="149632896"/>
        <c:axId val="149634432"/>
      </c:barChart>
      <c:catAx>
        <c:axId val="149632896"/>
        <c:scaling>
          <c:orientation val="maxMin"/>
        </c:scaling>
        <c:delete val="0"/>
        <c:axPos val="l"/>
        <c:numFmt formatCode="General" sourceLinked="0"/>
        <c:majorTickMark val="none"/>
        <c:minorTickMark val="none"/>
        <c:tickLblPos val="none"/>
        <c:crossAx val="149634432"/>
        <c:crosses val="autoZero"/>
        <c:auto val="1"/>
        <c:lblAlgn val="ctr"/>
        <c:lblOffset val="100"/>
        <c:noMultiLvlLbl val="0"/>
      </c:catAx>
      <c:valAx>
        <c:axId val="149634432"/>
        <c:scaling>
          <c:orientation val="minMax"/>
        </c:scaling>
        <c:delete val="1"/>
        <c:axPos val="t"/>
        <c:numFmt formatCode="[$£-809]#,##0.00" sourceLinked="0"/>
        <c:majorTickMark val="none"/>
        <c:minorTickMark val="none"/>
        <c:tickLblPos val="high"/>
        <c:crossAx val="149632896"/>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2009-4372-9656-F49F0C6E8ECD}"/>
              </c:ext>
            </c:extLst>
          </c:dPt>
          <c:dPt>
            <c:idx val="6"/>
            <c:invertIfNegative val="0"/>
            <c:bubble3D val="0"/>
            <c:extLst>
              <c:ext xmlns:c16="http://schemas.microsoft.com/office/drawing/2014/chart" uri="{C3380CC4-5D6E-409C-BE32-E72D297353CC}">
                <c16:uniqueId val="{00000001-2009-4372-9656-F49F0C6E8ECD}"/>
              </c:ext>
            </c:extLst>
          </c:dPt>
          <c:dLbls>
            <c:dLbl>
              <c:idx val="0"/>
              <c:layout>
                <c:manualLayout>
                  <c:x val="1.0550233699690614E-2"/>
                  <c:y val="4.2481500261558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09-4372-9656-F49F0C6E8ECD}"/>
                </c:ext>
              </c:extLst>
            </c:dLbl>
            <c:dLbl>
              <c:idx val="1"/>
              <c:layout>
                <c:manualLayout>
                  <c:x val="7.9127271941873516E-3"/>
                  <c:y val="3.34473665550416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09-4372-9656-F49F0C6E8ECD}"/>
                </c:ext>
              </c:extLst>
            </c:dLbl>
            <c:dLbl>
              <c:idx val="2"/>
              <c:layout>
                <c:manualLayout>
                  <c:x val="5.275220688684106E-3"/>
                  <c:y val="-8.4952966313149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09-4372-9656-F49F0C6E8ECD}"/>
                </c:ext>
              </c:extLst>
            </c:dLbl>
            <c:dLbl>
              <c:idx val="4"/>
              <c:layout>
                <c:manualLayout>
                  <c:x val="8.4400415853781649E-2"/>
                  <c:y val="3.344736656282922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09-4372-9656-F49F0C6E8ECD}"/>
                </c:ext>
              </c:extLst>
            </c:dLbl>
            <c:dLbl>
              <c:idx val="5"/>
              <c:layout>
                <c:manualLayout>
                  <c:x val="2.6375065055032509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09-4372-9656-F49F0C6E8ECD}"/>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0.33200000000000002</c:v>
                </c:pt>
                <c:pt idx="1">
                  <c:v>0.36499999999999999</c:v>
                </c:pt>
                <c:pt idx="2">
                  <c:v>0.34799999999999998</c:v>
                </c:pt>
                <c:pt idx="3">
                  <c:v>0.43</c:v>
                </c:pt>
                <c:pt idx="4">
                  <c:v>0.25800000000000001</c:v>
                </c:pt>
                <c:pt idx="5">
                  <c:v>0.377</c:v>
                </c:pt>
                <c:pt idx="6">
                  <c:v>0.41700000000000004</c:v>
                </c:pt>
              </c:numCache>
            </c:numRef>
          </c:val>
          <c:extLst>
            <c:ext xmlns:c16="http://schemas.microsoft.com/office/drawing/2014/chart" uri="{C3380CC4-5D6E-409C-BE32-E72D297353CC}">
              <c16:uniqueId val="{00000002-2009-4372-9656-F49F0C6E8ECD}"/>
            </c:ext>
          </c:extLst>
        </c:ser>
        <c:dLbls>
          <c:showLegendKey val="0"/>
          <c:showVal val="0"/>
          <c:showCatName val="0"/>
          <c:showSerName val="0"/>
          <c:showPercent val="0"/>
          <c:showBubbleSize val="0"/>
        </c:dLbls>
        <c:gapWidth val="75"/>
        <c:axId val="158073216"/>
        <c:axId val="158074752"/>
      </c:barChart>
      <c:catAx>
        <c:axId val="158073216"/>
        <c:scaling>
          <c:orientation val="maxMin"/>
        </c:scaling>
        <c:delete val="0"/>
        <c:axPos val="r"/>
        <c:numFmt formatCode="General" sourceLinked="0"/>
        <c:majorTickMark val="none"/>
        <c:minorTickMark val="none"/>
        <c:tickLblPos val="low"/>
        <c:crossAx val="158074752"/>
        <c:crosses val="autoZero"/>
        <c:auto val="1"/>
        <c:lblAlgn val="ctr"/>
        <c:lblOffset val="100"/>
        <c:noMultiLvlLbl val="0"/>
      </c:catAx>
      <c:valAx>
        <c:axId val="158074752"/>
        <c:scaling>
          <c:orientation val="maxMin"/>
        </c:scaling>
        <c:delete val="0"/>
        <c:axPos val="t"/>
        <c:numFmt formatCode="0%" sourceLinked="0"/>
        <c:majorTickMark val="none"/>
        <c:minorTickMark val="none"/>
        <c:tickLblPos val="high"/>
        <c:spPr>
          <a:ln>
            <a:noFill/>
          </a:ln>
        </c:spPr>
        <c:crossAx val="158073216"/>
        <c:crosses val="autoZero"/>
        <c:crossBetween val="between"/>
      </c:valAx>
      <c:spPr>
        <a:ln>
          <a:noFill/>
        </a:ln>
      </c:spPr>
    </c:plotArea>
    <c:plotVisOnly val="1"/>
    <c:dispBlanksAs val="gap"/>
    <c:showDLblsOverMax val="0"/>
  </c:chart>
  <c:txPr>
    <a:bodyPr/>
    <a:lstStyle/>
    <a:p>
      <a:pPr>
        <a:defRPr sz="1400">
          <a:latin typeface="+mn-lt"/>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87816096609932803"/>
          <c:h val="0.80934773238893465"/>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C989-4D41-876E-093D4F58D93B}"/>
              </c:ext>
            </c:extLst>
          </c:dPt>
          <c:dPt>
            <c:idx val="6"/>
            <c:invertIfNegative val="0"/>
            <c:bubble3D val="0"/>
            <c:spPr>
              <a:solidFill>
                <a:srgbClr val="0078BE"/>
              </a:solidFill>
            </c:spPr>
            <c:extLst>
              <c:ext xmlns:c16="http://schemas.microsoft.com/office/drawing/2014/chart" uri="{C3380CC4-5D6E-409C-BE32-E72D297353CC}">
                <c16:uniqueId val="{00000003-C989-4D41-876E-093D4F58D93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9.1000000000000011E-2</c:v>
                </c:pt>
                <c:pt idx="1">
                  <c:v>0.10300000000000001</c:v>
                </c:pt>
                <c:pt idx="2">
                  <c:v>6.7999999999999977E-2</c:v>
                </c:pt>
                <c:pt idx="3">
                  <c:v>0.13600000000000001</c:v>
                </c:pt>
                <c:pt idx="4">
                  <c:v>0.16500000000000001</c:v>
                </c:pt>
                <c:pt idx="5">
                  <c:v>0.11900000000000002</c:v>
                </c:pt>
                <c:pt idx="6">
                  <c:v>0.11700000000000003</c:v>
                </c:pt>
              </c:numCache>
            </c:numRef>
          </c:val>
          <c:extLst>
            <c:ext xmlns:c16="http://schemas.microsoft.com/office/drawing/2014/chart" uri="{C3380CC4-5D6E-409C-BE32-E72D297353CC}">
              <c16:uniqueId val="{00000004-C989-4D41-876E-093D4F58D93B}"/>
            </c:ext>
          </c:extLst>
        </c:ser>
        <c:dLbls>
          <c:showLegendKey val="0"/>
          <c:showVal val="0"/>
          <c:showCatName val="0"/>
          <c:showSerName val="0"/>
          <c:showPercent val="0"/>
          <c:showBubbleSize val="0"/>
        </c:dLbls>
        <c:gapWidth val="75"/>
        <c:axId val="158137728"/>
        <c:axId val="158422144"/>
      </c:barChart>
      <c:catAx>
        <c:axId val="158137728"/>
        <c:scaling>
          <c:orientation val="maxMin"/>
        </c:scaling>
        <c:delete val="0"/>
        <c:axPos val="l"/>
        <c:numFmt formatCode="General" sourceLinked="0"/>
        <c:majorTickMark val="none"/>
        <c:minorTickMark val="none"/>
        <c:tickLblPos val="none"/>
        <c:crossAx val="158422144"/>
        <c:crosses val="autoZero"/>
        <c:auto val="1"/>
        <c:lblAlgn val="ctr"/>
        <c:lblOffset val="100"/>
        <c:noMultiLvlLbl val="0"/>
      </c:catAx>
      <c:valAx>
        <c:axId val="158422144"/>
        <c:scaling>
          <c:orientation val="minMax"/>
        </c:scaling>
        <c:delete val="1"/>
        <c:axPos val="t"/>
        <c:numFmt formatCode="0%" sourceLinked="0"/>
        <c:majorTickMark val="none"/>
        <c:minorTickMark val="none"/>
        <c:tickLblPos val="high"/>
        <c:crossAx val="158137728"/>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2"/>
            </a:solidFill>
          </c:spPr>
          <c:invertIfNegative val="0"/>
          <c:dPt>
            <c:idx val="4"/>
            <c:invertIfNegative val="0"/>
            <c:bubble3D val="0"/>
            <c:extLst>
              <c:ext xmlns:c16="http://schemas.microsoft.com/office/drawing/2014/chart" uri="{C3380CC4-5D6E-409C-BE32-E72D297353CC}">
                <c16:uniqueId val="{00000000-B493-4E54-8667-4F6159F4ED3D}"/>
              </c:ext>
            </c:extLst>
          </c:dPt>
          <c:dPt>
            <c:idx val="6"/>
            <c:invertIfNegative val="0"/>
            <c:bubble3D val="0"/>
            <c:extLst>
              <c:ext xmlns:c16="http://schemas.microsoft.com/office/drawing/2014/chart" uri="{C3380CC4-5D6E-409C-BE32-E72D297353CC}">
                <c16:uniqueId val="{00000001-B493-4E54-8667-4F6159F4ED3D}"/>
              </c:ext>
            </c:extLst>
          </c:dPt>
          <c:dLbls>
            <c:dLbl>
              <c:idx val="0"/>
              <c:layout>
                <c:manualLayout>
                  <c:x val="5.074696941695927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7F-4087-9CBD-65EFD89A4ABD}"/>
                </c:ext>
              </c:extLst>
            </c:dLbl>
            <c:dLbl>
              <c:idx val="4"/>
              <c:layout>
                <c:manualLayout>
                  <c:x val="2.7910833179327649E-2"/>
                  <c:y val="4.1150383265597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93-4E54-8667-4F6159F4ED3D}"/>
                </c:ext>
              </c:extLst>
            </c:dLbl>
            <c:dLbl>
              <c:idx val="5"/>
              <c:layout>
                <c:manualLayout>
                  <c:x val="7.8658002387505074E-2"/>
                  <c:y val="3.240187659462856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93-4E54-8667-4F6159F4ED3D}"/>
                </c:ext>
              </c:extLst>
            </c:dLbl>
            <c:numFmt formatCode="[$£-809]#,##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Visits</c:v>
                </c:pt>
                <c:pt idx="1">
                  <c:v>Total Protein</c:v>
                </c:pt>
                <c:pt idx="2">
                  <c:v>Total Poultry</c:v>
                </c:pt>
                <c:pt idx="3">
                  <c:v>Total Beef &amp; Veal</c:v>
                </c:pt>
                <c:pt idx="4">
                  <c:v>Total Lamb</c:v>
                </c:pt>
                <c:pt idx="5">
                  <c:v>Total Pork</c:v>
                </c:pt>
                <c:pt idx="6">
                  <c:v>Total Seafood</c:v>
                </c:pt>
              </c:strCache>
            </c:strRef>
          </c:cat>
          <c:val>
            <c:numRef>
              <c:f>Sheet1!$B$2:$B$8</c:f>
              <c:numCache>
                <c:formatCode>General</c:formatCode>
                <c:ptCount val="7"/>
                <c:pt idx="0">
                  <c:v>5.72</c:v>
                </c:pt>
                <c:pt idx="1">
                  <c:v>6.28</c:v>
                </c:pt>
                <c:pt idx="2">
                  <c:v>6.5</c:v>
                </c:pt>
                <c:pt idx="3">
                  <c:v>7.35</c:v>
                </c:pt>
                <c:pt idx="4">
                  <c:v>8.77</c:v>
                </c:pt>
                <c:pt idx="5">
                  <c:v>5.22</c:v>
                </c:pt>
                <c:pt idx="6">
                  <c:v>6.72</c:v>
                </c:pt>
              </c:numCache>
            </c:numRef>
          </c:val>
          <c:extLst>
            <c:ext xmlns:c16="http://schemas.microsoft.com/office/drawing/2014/chart" uri="{C3380CC4-5D6E-409C-BE32-E72D297353CC}">
              <c16:uniqueId val="{00000003-B493-4E54-8667-4F6159F4ED3D}"/>
            </c:ext>
          </c:extLst>
        </c:ser>
        <c:dLbls>
          <c:dLblPos val="outEnd"/>
          <c:showLegendKey val="0"/>
          <c:showVal val="1"/>
          <c:showCatName val="0"/>
          <c:showSerName val="0"/>
          <c:showPercent val="0"/>
          <c:showBubbleSize val="0"/>
        </c:dLbls>
        <c:gapWidth val="75"/>
        <c:axId val="25191168"/>
        <c:axId val="25193856"/>
      </c:barChart>
      <c:catAx>
        <c:axId val="25191168"/>
        <c:scaling>
          <c:orientation val="maxMin"/>
        </c:scaling>
        <c:delete val="0"/>
        <c:axPos val="r"/>
        <c:numFmt formatCode="General" sourceLinked="0"/>
        <c:majorTickMark val="none"/>
        <c:minorTickMark val="none"/>
        <c:tickLblPos val="low"/>
        <c:crossAx val="25193856"/>
        <c:crosses val="autoZero"/>
        <c:auto val="1"/>
        <c:lblAlgn val="ctr"/>
        <c:lblOffset val="100"/>
        <c:noMultiLvlLbl val="0"/>
      </c:catAx>
      <c:valAx>
        <c:axId val="25193856"/>
        <c:scaling>
          <c:orientation val="maxMin"/>
        </c:scaling>
        <c:delete val="0"/>
        <c:axPos val="t"/>
        <c:numFmt formatCode="[$£-809]#,##0_);[Red]\([$£-809]#,##0\)" sourceLinked="0"/>
        <c:majorTickMark val="none"/>
        <c:minorTickMark val="none"/>
        <c:tickLblPos val="high"/>
        <c:spPr>
          <a:ln>
            <a:noFill/>
          </a:ln>
        </c:spPr>
        <c:crossAx val="25191168"/>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Sheet1!$B$2:$J$2</c:f>
              <c:numCache>
                <c:formatCode>0.0%</c:formatCode>
                <c:ptCount val="9"/>
                <c:pt idx="0">
                  <c:v>2.8570999999999999E-2</c:v>
                </c:pt>
                <c:pt idx="1">
                  <c:v>1.4522999999999999E-2</c:v>
                </c:pt>
                <c:pt idx="2">
                  <c:v>1.7995000000000001E-2</c:v>
                </c:pt>
                <c:pt idx="3">
                  <c:v>1.2654E-2</c:v>
                </c:pt>
                <c:pt idx="4">
                  <c:v>3.4619999999999998E-3</c:v>
                </c:pt>
                <c:pt idx="5">
                  <c:v>1.5782999999999998E-2</c:v>
                </c:pt>
                <c:pt idx="6">
                  <c:v>-0.36033999999999999</c:v>
                </c:pt>
                <c:pt idx="7">
                  <c:v>6.3932000000000003E-2</c:v>
                </c:pt>
                <c:pt idx="8">
                  <c:v>1.6521999999999998E-2</c:v>
                </c:pt>
              </c:numCache>
            </c:numRef>
          </c:val>
          <c:extLst>
            <c:ext xmlns:c16="http://schemas.microsoft.com/office/drawing/2014/chart" uri="{C3380CC4-5D6E-409C-BE32-E72D297353CC}">
              <c16:uniqueId val="{00000000-D459-47AC-81CB-C85AAB6DDB1F}"/>
            </c:ext>
          </c:extLst>
        </c:ser>
        <c:ser>
          <c:idx val="2"/>
          <c:order val="1"/>
          <c:tx>
            <c:strRef>
              <c:f>Sheet1!$A$3</c:f>
              <c:strCache>
                <c:ptCount val="1"/>
                <c:pt idx="0">
                  <c:v>Visits</c:v>
                </c:pt>
              </c:strCache>
            </c:strRef>
          </c:tx>
          <c:spPr>
            <a:solidFill>
              <a:srgbClr val="003C69"/>
            </a:solidFill>
          </c:spPr>
          <c:invertIfNegative val="0"/>
          <c:dLbls>
            <c:dLbl>
              <c:idx val="0"/>
              <c:layout>
                <c:manualLayout>
                  <c:x val="-4.2330073917641771E-3"/>
                  <c:y val="-9.80818558631648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59-47AC-81CB-C85AAB6DDB1F}"/>
                </c:ext>
              </c:extLst>
            </c:dLbl>
            <c:dLbl>
              <c:idx val="5"/>
              <c:layout>
                <c:manualLayout>
                  <c:x val="-4.2330073917641675E-3"/>
                  <c:y val="-0.155549930002531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59-47AC-81CB-C85AAB6DDB1F}"/>
                </c:ext>
              </c:extLst>
            </c:dLbl>
            <c:dLbl>
              <c:idx val="6"/>
              <c:layout>
                <c:manualLayout>
                  <c:x val="-6.349511087646329E-3"/>
                  <c:y val="-0.209090622575886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59-47AC-81CB-C85AAB6DDB1F}"/>
                </c:ext>
              </c:extLst>
            </c:dLbl>
            <c:dLbl>
              <c:idx val="7"/>
              <c:layout>
                <c:manualLayout>
                  <c:x val="0"/>
                  <c:y val="-0.214556728449472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59-47AC-81CB-C85AAB6DDB1F}"/>
                </c:ext>
              </c:extLst>
            </c:dLbl>
            <c:dLbl>
              <c:idx val="8"/>
              <c:layout>
                <c:manualLayout>
                  <c:x val="6.3495110876462509E-3"/>
                  <c:y val="-0.205252199303176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59-47AC-81CB-C85AAB6DDB1F}"/>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Sheet1!$B$3:$J$3</c:f>
              <c:numCache>
                <c:formatCode>0.0%</c:formatCode>
                <c:ptCount val="9"/>
                <c:pt idx="0">
                  <c:v>-7.3999999999999999E-4</c:v>
                </c:pt>
                <c:pt idx="1">
                  <c:v>1.2848999999999999E-2</c:v>
                </c:pt>
                <c:pt idx="2">
                  <c:v>6.515E-3</c:v>
                </c:pt>
                <c:pt idx="3">
                  <c:v>2.9290000000000002E-3</c:v>
                </c:pt>
                <c:pt idx="4">
                  <c:v>1.0007E-2</c:v>
                </c:pt>
                <c:pt idx="5">
                  <c:v>-0.16372</c:v>
                </c:pt>
                <c:pt idx="6">
                  <c:v>-0.92784999999999995</c:v>
                </c:pt>
                <c:pt idx="7">
                  <c:v>-0.62905</c:v>
                </c:pt>
                <c:pt idx="8">
                  <c:v>-0.69416</c:v>
                </c:pt>
              </c:numCache>
            </c:numRef>
          </c:val>
          <c:extLst>
            <c:ext xmlns:c16="http://schemas.microsoft.com/office/drawing/2014/chart" uri="{C3380CC4-5D6E-409C-BE32-E72D297353CC}">
              <c16:uniqueId val="{00000001-D459-47AC-81CB-C85AAB6DDB1F}"/>
            </c:ext>
          </c:extLst>
        </c:ser>
        <c:dLbls>
          <c:showLegendKey val="0"/>
          <c:showVal val="0"/>
          <c:showCatName val="0"/>
          <c:showSerName val="0"/>
          <c:showPercent val="0"/>
          <c:showBubbleSize val="0"/>
        </c:dLbls>
        <c:gapWidth val="40"/>
        <c:overlap val="100"/>
        <c:axId val="223529984"/>
        <c:axId val="223536256"/>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Sheet1!$B$4:$J$4</c:f>
              <c:numCache>
                <c:formatCode>0.0%</c:formatCode>
                <c:ptCount val="9"/>
                <c:pt idx="0">
                  <c:v>2.7813000000000001E-2</c:v>
                </c:pt>
                <c:pt idx="1">
                  <c:v>2.7559E-2</c:v>
                </c:pt>
                <c:pt idx="2">
                  <c:v>2.4627E-2</c:v>
                </c:pt>
                <c:pt idx="3">
                  <c:v>1.562E-2</c:v>
                </c:pt>
                <c:pt idx="4">
                  <c:v>1.3502999999999999E-2</c:v>
                </c:pt>
                <c:pt idx="5">
                  <c:v>-0.15051999999999999</c:v>
                </c:pt>
                <c:pt idx="6">
                  <c:v>-0.95384999999999998</c:v>
                </c:pt>
                <c:pt idx="7">
                  <c:v>-0.60533000000000003</c:v>
                </c:pt>
                <c:pt idx="8">
                  <c:v>-0.68911</c:v>
                </c:pt>
              </c:numCache>
            </c:numRef>
          </c:val>
          <c:smooth val="0"/>
          <c:extLst>
            <c:ext xmlns:c16="http://schemas.microsoft.com/office/drawing/2014/chart" uri="{C3380CC4-5D6E-409C-BE32-E72D297353CC}">
              <c16:uniqueId val="{00000002-D459-47AC-81CB-C85AAB6DDB1F}"/>
            </c:ext>
          </c:extLst>
        </c:ser>
        <c:dLbls>
          <c:showLegendKey val="0"/>
          <c:showVal val="0"/>
          <c:showCatName val="0"/>
          <c:showSerName val="0"/>
          <c:showPercent val="0"/>
          <c:showBubbleSize val="0"/>
        </c:dLbls>
        <c:marker val="1"/>
        <c:smooth val="0"/>
        <c:axId val="223529984"/>
        <c:axId val="223536256"/>
      </c:lineChart>
      <c:catAx>
        <c:axId val="223529984"/>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223536256"/>
        <c:crosses val="autoZero"/>
        <c:auto val="0"/>
        <c:lblAlgn val="ctr"/>
        <c:lblOffset val="100"/>
        <c:noMultiLvlLbl val="0"/>
      </c:catAx>
      <c:valAx>
        <c:axId val="223536256"/>
        <c:scaling>
          <c:orientation val="minMax"/>
        </c:scaling>
        <c:delete val="0"/>
        <c:axPos val="l"/>
        <c:numFmt formatCode="0.0%" sourceLinked="1"/>
        <c:majorTickMark val="none"/>
        <c:minorTickMark val="none"/>
        <c:tickLblPos val="none"/>
        <c:crossAx val="223529984"/>
        <c:crosses val="autoZero"/>
        <c:crossBetween val="between"/>
      </c:valAx>
    </c:plotArea>
    <c:legend>
      <c:legendPos val="t"/>
      <c:layout>
        <c:manualLayout>
          <c:xMode val="edge"/>
          <c:yMode val="edge"/>
          <c:x val="5.3056787449053212E-2"/>
          <c:y val="0.12951039716096893"/>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4836861437514093"/>
          <c:w val="0.95526315789473704"/>
          <c:h val="0.59622214647819449"/>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Sheet1!$B$2:$D$2</c:f>
              <c:numCache>
                <c:formatCode>0.0%</c:formatCode>
                <c:ptCount val="3"/>
                <c:pt idx="0">
                  <c:v>2.7597E-2</c:v>
                </c:pt>
                <c:pt idx="1">
                  <c:v>1.2196E-2</c:v>
                </c:pt>
                <c:pt idx="2">
                  <c:v>2.4596E-2</c:v>
                </c:pt>
              </c:numCache>
            </c:numRef>
          </c:val>
          <c:extLst>
            <c:ext xmlns:c16="http://schemas.microsoft.com/office/drawing/2014/chart" uri="{C3380CC4-5D6E-409C-BE32-E72D297353CC}">
              <c16:uniqueId val="{00000000-F86A-45BC-8A7F-BA4ECCB27BFA}"/>
            </c:ext>
          </c:extLst>
        </c:ser>
        <c:ser>
          <c:idx val="2"/>
          <c:order val="1"/>
          <c:tx>
            <c:strRef>
              <c:f>Sheet1!$A$3</c:f>
              <c:strCache>
                <c:ptCount val="1"/>
                <c:pt idx="0">
                  <c:v>Visits</c:v>
                </c:pt>
              </c:strCache>
            </c:strRef>
          </c:tx>
          <c:spPr>
            <a:solidFill>
              <a:srgbClr val="003C69"/>
            </a:solidFill>
          </c:spPr>
          <c:invertIfNegative val="0"/>
          <c:dLbls>
            <c:dLbl>
              <c:idx val="0"/>
              <c:layout>
                <c:manualLayout>
                  <c:x val="-6.0313487663042316E-3"/>
                  <c:y val="0.108851547769710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6A-45BC-8A7F-BA4ECCB27BFA}"/>
                </c:ext>
              </c:extLst>
            </c:dLbl>
            <c:dLbl>
              <c:idx val="1"/>
              <c:layout>
                <c:manualLayout>
                  <c:x val="-3.6188092597825447E-2"/>
                  <c:y val="0.10119791124973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6A-45BC-8A7F-BA4ECCB27BFA}"/>
                </c:ext>
              </c:extLst>
            </c:dLbl>
            <c:dLbl>
              <c:idx val="2"/>
              <c:layout>
                <c:manualLayout>
                  <c:x val="1.2062697532608463E-2"/>
                  <c:y val="-0.2388472639987148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771620841871806"/>
                      <c:h val="0.30700272987425686"/>
                    </c:manualLayout>
                  </c15:layout>
                </c:ext>
                <c:ext xmlns:c16="http://schemas.microsoft.com/office/drawing/2014/chart" uri="{C3380CC4-5D6E-409C-BE32-E72D297353CC}">
                  <c16:uniqueId val="{00000003-F86A-45BC-8A7F-BA4ECCB27BFA}"/>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Sheet1!$B$3:$D$3</c:f>
              <c:numCache>
                <c:formatCode>0.0%</c:formatCode>
                <c:ptCount val="3"/>
                <c:pt idx="0">
                  <c:v>3.9119999999999997E-3</c:v>
                </c:pt>
                <c:pt idx="1">
                  <c:v>7.6509999999999998E-3</c:v>
                </c:pt>
                <c:pt idx="2">
                  <c:v>-0.61421000000000003</c:v>
                </c:pt>
              </c:numCache>
            </c:numRef>
          </c:val>
          <c:extLst>
            <c:ext xmlns:c16="http://schemas.microsoft.com/office/drawing/2014/chart" uri="{C3380CC4-5D6E-409C-BE32-E72D297353CC}">
              <c16:uniqueId val="{00000001-F86A-45BC-8A7F-BA4ECCB27BFA}"/>
            </c:ext>
          </c:extLst>
        </c:ser>
        <c:dLbls>
          <c:showLegendKey val="0"/>
          <c:showVal val="0"/>
          <c:showCatName val="0"/>
          <c:showSerName val="0"/>
          <c:showPercent val="0"/>
          <c:showBubbleSize val="0"/>
        </c:dLbls>
        <c:gapWidth val="40"/>
        <c:overlap val="100"/>
        <c:axId val="224103424"/>
        <c:axId val="224113792"/>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Dec 18</c:v>
                </c:pt>
                <c:pt idx="1">
                  <c:v>YE Dec 19</c:v>
                </c:pt>
                <c:pt idx="2">
                  <c:v>YE Dec 20</c:v>
                </c:pt>
              </c:strCache>
            </c:strRef>
          </c:cat>
          <c:val>
            <c:numRef>
              <c:f>Sheet1!$B$4:$D$4</c:f>
              <c:numCache>
                <c:formatCode>0.0%</c:formatCode>
                <c:ptCount val="3"/>
                <c:pt idx="0">
                  <c:v>3.1616999999999999E-2</c:v>
                </c:pt>
                <c:pt idx="1">
                  <c:v>1.9939999999999999E-2</c:v>
                </c:pt>
                <c:pt idx="2">
                  <c:v>-0.60472000000000004</c:v>
                </c:pt>
              </c:numCache>
            </c:numRef>
          </c:val>
          <c:smooth val="0"/>
          <c:extLst>
            <c:ext xmlns:c16="http://schemas.microsoft.com/office/drawing/2014/chart" uri="{C3380CC4-5D6E-409C-BE32-E72D297353CC}">
              <c16:uniqueId val="{00000002-F86A-45BC-8A7F-BA4ECCB27BFA}"/>
            </c:ext>
          </c:extLst>
        </c:ser>
        <c:dLbls>
          <c:showLegendKey val="0"/>
          <c:showVal val="0"/>
          <c:showCatName val="0"/>
          <c:showSerName val="0"/>
          <c:showPercent val="0"/>
          <c:showBubbleSize val="0"/>
        </c:dLbls>
        <c:marker val="1"/>
        <c:smooth val="0"/>
        <c:axId val="224103424"/>
        <c:axId val="224113792"/>
      </c:lineChart>
      <c:catAx>
        <c:axId val="224103424"/>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224113792"/>
        <c:crosses val="autoZero"/>
        <c:auto val="0"/>
        <c:lblAlgn val="ctr"/>
        <c:lblOffset val="100"/>
        <c:noMultiLvlLbl val="0"/>
      </c:catAx>
      <c:valAx>
        <c:axId val="224113792"/>
        <c:scaling>
          <c:orientation val="minMax"/>
        </c:scaling>
        <c:delete val="0"/>
        <c:axPos val="l"/>
        <c:numFmt formatCode="0.0%" sourceLinked="1"/>
        <c:majorTickMark val="none"/>
        <c:minorTickMark val="none"/>
        <c:tickLblPos val="none"/>
        <c:crossAx val="22410342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6015-4F0E-AF05-34A515336118}"/>
              </c:ext>
            </c:extLst>
          </c:dPt>
          <c:dPt>
            <c:idx val="1"/>
            <c:invertIfNegative val="1"/>
            <c:bubble3D val="0"/>
            <c:extLst>
              <c:ext xmlns:c16="http://schemas.microsoft.com/office/drawing/2014/chart" uri="{C3380CC4-5D6E-409C-BE32-E72D297353CC}">
                <c16:uniqueId val="{00000001-6015-4F0E-AF05-34A515336118}"/>
              </c:ext>
            </c:extLst>
          </c:dPt>
          <c:dPt>
            <c:idx val="2"/>
            <c:invertIfNegative val="1"/>
            <c:bubble3D val="0"/>
            <c:extLst>
              <c:ext xmlns:c16="http://schemas.microsoft.com/office/drawing/2014/chart" uri="{C3380CC4-5D6E-409C-BE32-E72D297353CC}">
                <c16:uniqueId val="{00000002-6015-4F0E-AF05-34A515336118}"/>
              </c:ext>
            </c:extLst>
          </c:dPt>
          <c:dPt>
            <c:idx val="3"/>
            <c:invertIfNegative val="1"/>
            <c:bubble3D val="0"/>
            <c:extLst>
              <c:ext xmlns:c16="http://schemas.microsoft.com/office/drawing/2014/chart" uri="{C3380CC4-5D6E-409C-BE32-E72D297353CC}">
                <c16:uniqueId val="{00000003-6015-4F0E-AF05-34A515336118}"/>
              </c:ext>
            </c:extLst>
          </c:dPt>
          <c:dPt>
            <c:idx val="4"/>
            <c:invertIfNegative val="1"/>
            <c:bubble3D val="0"/>
            <c:extLst>
              <c:ext xmlns:c16="http://schemas.microsoft.com/office/drawing/2014/chart" uri="{C3380CC4-5D6E-409C-BE32-E72D297353CC}">
                <c16:uniqueId val="{00000004-6015-4F0E-AF05-34A515336118}"/>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015-4F0E-AF05-34A515336118}"/>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015-4F0E-AF05-34A515336118}"/>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015-4F0E-AF05-34A515336118}"/>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015-4F0E-AF05-34A515336118}"/>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015-4F0E-AF05-34A515336118}"/>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-80317.300000000017</c:v>
                </c:pt>
                <c:pt idx="1">
                  <c:v>-169577.60000000001</c:v>
                </c:pt>
                <c:pt idx="2">
                  <c:v>-6571.1</c:v>
                </c:pt>
                <c:pt idx="3">
                  <c:v>-83251.5</c:v>
                </c:pt>
                <c:pt idx="4">
                  <c:v>-102929.80000000002</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6015-4F0E-AF05-34A515336118}"/>
            </c:ext>
          </c:extLst>
        </c:ser>
        <c:dLbls>
          <c:showLegendKey val="0"/>
          <c:showVal val="0"/>
          <c:showCatName val="0"/>
          <c:showSerName val="0"/>
          <c:showPercent val="0"/>
          <c:showBubbleSize val="0"/>
        </c:dLbls>
        <c:gapWidth val="20"/>
        <c:axId val="158377856"/>
        <c:axId val="158379392"/>
      </c:barChart>
      <c:catAx>
        <c:axId val="158377856"/>
        <c:scaling>
          <c:orientation val="maxMin"/>
        </c:scaling>
        <c:delete val="0"/>
        <c:axPos val="l"/>
        <c:numFmt formatCode="General" sourceLinked="1"/>
        <c:majorTickMark val="none"/>
        <c:minorTickMark val="none"/>
        <c:tickLblPos val="none"/>
        <c:spPr>
          <a:ln w="9578">
            <a:noFill/>
          </a:ln>
        </c:spPr>
        <c:crossAx val="158379392"/>
        <c:crosses val="autoZero"/>
        <c:auto val="1"/>
        <c:lblAlgn val="ctr"/>
        <c:lblOffset val="100"/>
        <c:tickLblSkip val="1"/>
        <c:tickMarkSkip val="1"/>
        <c:noMultiLvlLbl val="0"/>
      </c:catAx>
      <c:valAx>
        <c:axId val="158379392"/>
        <c:scaling>
          <c:orientation val="minMax"/>
        </c:scaling>
        <c:delete val="0"/>
        <c:axPos val="t"/>
        <c:numFmt formatCode="#,##0" sourceLinked="1"/>
        <c:majorTickMark val="none"/>
        <c:minorTickMark val="none"/>
        <c:tickLblPos val="none"/>
        <c:spPr>
          <a:ln w="9578">
            <a:noFill/>
          </a:ln>
        </c:spPr>
        <c:crossAx val="158377856"/>
        <c:crosses val="autoZero"/>
        <c:crossBetween val="between"/>
      </c:valAx>
      <c:spPr>
        <a:noFill/>
        <a:ln w="25400">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22.8</c:v>
                </c:pt>
              </c:numCache>
            </c:numRef>
          </c:val>
          <c:extLst>
            <c:ext xmlns:c16="http://schemas.microsoft.com/office/drawing/2014/chart" uri="{C3380CC4-5D6E-409C-BE32-E72D297353CC}">
              <c16:uniqueId val="{00000000-124B-47B8-AC6D-7E5BCAA3356F}"/>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23.2</c:v>
                </c:pt>
              </c:numCache>
            </c:numRef>
          </c:val>
          <c:extLst>
            <c:ext xmlns:c16="http://schemas.microsoft.com/office/drawing/2014/chart" uri="{C3380CC4-5D6E-409C-BE32-E72D297353CC}">
              <c16:uniqueId val="{00000001-124B-47B8-AC6D-7E5BCAA3356F}"/>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0.2</c:v>
                </c:pt>
              </c:numCache>
            </c:numRef>
          </c:val>
          <c:extLst>
            <c:ext xmlns:c16="http://schemas.microsoft.com/office/drawing/2014/chart" uri="{C3380CC4-5D6E-409C-BE32-E72D297353CC}">
              <c16:uniqueId val="{00000002-124B-47B8-AC6D-7E5BCAA3356F}"/>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28.7</c:v>
                </c:pt>
              </c:numCache>
            </c:numRef>
          </c:val>
          <c:extLst>
            <c:ext xmlns:c16="http://schemas.microsoft.com/office/drawing/2014/chart" uri="{C3380CC4-5D6E-409C-BE32-E72D297353CC}">
              <c16:uniqueId val="{00000003-124B-47B8-AC6D-7E5BCAA3356F}"/>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4B-47B8-AC6D-7E5BCAA335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21.8</c:v>
                </c:pt>
              </c:numCache>
            </c:numRef>
          </c:val>
          <c:extLst>
            <c:ext xmlns:c16="http://schemas.microsoft.com/office/drawing/2014/chart" uri="{C3380CC4-5D6E-409C-BE32-E72D297353CC}">
              <c16:uniqueId val="{00000005-124B-47B8-AC6D-7E5BCAA3356F}"/>
            </c:ext>
          </c:extLst>
        </c:ser>
        <c:dLbls>
          <c:showLegendKey val="0"/>
          <c:showVal val="0"/>
          <c:showCatName val="0"/>
          <c:showSerName val="0"/>
          <c:showPercent val="0"/>
          <c:showBubbleSize val="0"/>
        </c:dLbls>
        <c:gapWidth val="150"/>
        <c:overlap val="100"/>
        <c:axId val="165153792"/>
        <c:axId val="165159680"/>
      </c:barChart>
      <c:catAx>
        <c:axId val="165153792"/>
        <c:scaling>
          <c:orientation val="minMax"/>
        </c:scaling>
        <c:delete val="0"/>
        <c:axPos val="b"/>
        <c:numFmt formatCode="General" sourceLinked="0"/>
        <c:majorTickMark val="out"/>
        <c:minorTickMark val="none"/>
        <c:tickLblPos val="nextTo"/>
        <c:txPr>
          <a:bodyPr/>
          <a:lstStyle/>
          <a:p>
            <a:pPr algn="ctr">
              <a:defRPr/>
            </a:pPr>
            <a:endParaRPr lang="en-US"/>
          </a:p>
        </c:txPr>
        <c:crossAx val="165159680"/>
        <c:crosses val="autoZero"/>
        <c:auto val="1"/>
        <c:lblAlgn val="ctr"/>
        <c:lblOffset val="100"/>
        <c:noMultiLvlLbl val="0"/>
      </c:catAx>
      <c:valAx>
        <c:axId val="165159680"/>
        <c:scaling>
          <c:orientation val="minMax"/>
          <c:max val="100"/>
        </c:scaling>
        <c:delete val="1"/>
        <c:axPos val="l"/>
        <c:numFmt formatCode="General" sourceLinked="1"/>
        <c:majorTickMark val="out"/>
        <c:minorTickMark val="none"/>
        <c:tickLblPos val="nextTo"/>
        <c:crossAx val="165153792"/>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7423293626686481E-2"/>
          <c:w val="0.55946427411296085"/>
          <c:h val="0.7877381573559995"/>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General</c:formatCode>
                <c:ptCount val="2"/>
                <c:pt idx="0">
                  <c:v>28.7</c:v>
                </c:pt>
                <c:pt idx="1">
                  <c:v>26.7</c:v>
                </c:pt>
              </c:numCache>
            </c:numRef>
          </c:val>
          <c:extLst>
            <c:ext xmlns:c16="http://schemas.microsoft.com/office/drawing/2014/chart" uri="{C3380CC4-5D6E-409C-BE32-E72D297353CC}">
              <c16:uniqueId val="{00000000-0CDD-49AE-991E-8FB1B1B37E8F}"/>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General</c:formatCode>
                <c:ptCount val="2"/>
                <c:pt idx="0">
                  <c:v>26.2</c:v>
                </c:pt>
                <c:pt idx="1">
                  <c:v>19.7</c:v>
                </c:pt>
              </c:numCache>
            </c:numRef>
          </c:val>
          <c:extLst>
            <c:ext xmlns:c16="http://schemas.microsoft.com/office/drawing/2014/chart" uri="{C3380CC4-5D6E-409C-BE32-E72D297353CC}">
              <c16:uniqueId val="{00000001-0CDD-49AE-991E-8FB1B1B37E8F}"/>
            </c:ext>
          </c:extLst>
        </c:ser>
        <c:ser>
          <c:idx val="2"/>
          <c:order val="2"/>
          <c:tx>
            <c:strRef>
              <c:f>Sheet1!$A$4</c:f>
              <c:strCache>
                <c:ptCount val="1"/>
                <c:pt idx="0">
                  <c:v>Fish Burger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Sheet1!$B$4:$C$4</c:f>
              <c:numCache>
                <c:formatCode>General</c:formatCode>
                <c:ptCount val="2"/>
                <c:pt idx="0">
                  <c:v>2.2999999999999998</c:v>
                </c:pt>
                <c:pt idx="1">
                  <c:v>1.7</c:v>
                </c:pt>
              </c:numCache>
            </c:numRef>
          </c:val>
          <c:extLst>
            <c:ext xmlns:c16="http://schemas.microsoft.com/office/drawing/2014/chart" uri="{C3380CC4-5D6E-409C-BE32-E72D297353CC}">
              <c16:uniqueId val="{00000002-0CDD-49AE-991E-8FB1B1B37E8F}"/>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General</c:formatCode>
                <c:ptCount val="2"/>
                <c:pt idx="0">
                  <c:v>14.8</c:v>
                </c:pt>
                <c:pt idx="1">
                  <c:v>21.6</c:v>
                </c:pt>
              </c:numCache>
            </c:numRef>
          </c:val>
          <c:extLst>
            <c:ext xmlns:c16="http://schemas.microsoft.com/office/drawing/2014/chart" uri="{C3380CC4-5D6E-409C-BE32-E72D297353CC}">
              <c16:uniqueId val="{00000003-0CDD-49AE-991E-8FB1B1B37E8F}"/>
            </c:ext>
          </c:extLst>
        </c:ser>
        <c:ser>
          <c:idx val="4"/>
          <c:order val="4"/>
          <c:tx>
            <c:strRef>
              <c:f>Sheet1!$A$6</c:f>
              <c:strCache>
                <c:ptCount val="1"/>
                <c:pt idx="0">
                  <c:v>Fish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Sheet1!$B$6:$C$6</c:f>
              <c:numCache>
                <c:formatCode>General</c:formatCode>
                <c:ptCount val="2"/>
                <c:pt idx="0">
                  <c:v>3.2</c:v>
                </c:pt>
                <c:pt idx="1">
                  <c:v>5</c:v>
                </c:pt>
              </c:numCache>
            </c:numRef>
          </c:val>
          <c:extLst>
            <c:ext xmlns:c16="http://schemas.microsoft.com/office/drawing/2014/chart" uri="{C3380CC4-5D6E-409C-BE32-E72D297353CC}">
              <c16:uniqueId val="{00000004-0CDD-49AE-991E-8FB1B1B37E8F}"/>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Sheet1!$B$7:$C$7</c:f>
              <c:numCache>
                <c:formatCode>0.0</c:formatCode>
                <c:ptCount val="2"/>
                <c:pt idx="0">
                  <c:v>21</c:v>
                </c:pt>
                <c:pt idx="1">
                  <c:v>22.1</c:v>
                </c:pt>
              </c:numCache>
            </c:numRef>
          </c:val>
          <c:extLst>
            <c:ext xmlns:c16="http://schemas.microsoft.com/office/drawing/2014/chart" uri="{C3380CC4-5D6E-409C-BE32-E72D297353CC}">
              <c16:uniqueId val="{00000005-0CDD-49AE-991E-8FB1B1B37E8F}"/>
            </c:ext>
          </c:extLst>
        </c:ser>
        <c:ser>
          <c:idx val="6"/>
          <c:order val="6"/>
          <c:tx>
            <c:strRef>
              <c:f>Sheet1!$A$8</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Sheet1!$B$8:$C$8</c:f>
              <c:numCache>
                <c:formatCode>0.0</c:formatCode>
                <c:ptCount val="2"/>
                <c:pt idx="0">
                  <c:v>3.8</c:v>
                </c:pt>
                <c:pt idx="1">
                  <c:v>3.1</c:v>
                </c:pt>
              </c:numCache>
            </c:numRef>
          </c:val>
          <c:extLst>
            <c:ext xmlns:c16="http://schemas.microsoft.com/office/drawing/2014/chart" uri="{C3380CC4-5D6E-409C-BE32-E72D297353CC}">
              <c16:uniqueId val="{00000006-0CDD-49AE-991E-8FB1B1B37E8F}"/>
            </c:ext>
          </c:extLst>
        </c:ser>
        <c:dLbls>
          <c:showLegendKey val="0"/>
          <c:showVal val="0"/>
          <c:showCatName val="0"/>
          <c:showSerName val="0"/>
          <c:showPercent val="0"/>
          <c:showBubbleSize val="0"/>
        </c:dLbls>
        <c:gapWidth val="82"/>
        <c:overlap val="100"/>
        <c:axId val="158551424"/>
        <c:axId val="158569600"/>
      </c:barChart>
      <c:catAx>
        <c:axId val="158551424"/>
        <c:scaling>
          <c:orientation val="minMax"/>
        </c:scaling>
        <c:delete val="0"/>
        <c:axPos val="b"/>
        <c:numFmt formatCode="General" sourceLinked="0"/>
        <c:majorTickMark val="out"/>
        <c:minorTickMark val="none"/>
        <c:tickLblPos val="nextTo"/>
        <c:txPr>
          <a:bodyPr/>
          <a:lstStyle/>
          <a:p>
            <a:pPr algn="ctr">
              <a:defRPr/>
            </a:pPr>
            <a:endParaRPr lang="en-US"/>
          </a:p>
        </c:txPr>
        <c:crossAx val="158569600"/>
        <c:crosses val="autoZero"/>
        <c:auto val="1"/>
        <c:lblAlgn val="ctr"/>
        <c:lblOffset val="100"/>
        <c:noMultiLvlLbl val="0"/>
      </c:catAx>
      <c:valAx>
        <c:axId val="158569600"/>
        <c:scaling>
          <c:orientation val="minMax"/>
          <c:max val="100"/>
        </c:scaling>
        <c:delete val="1"/>
        <c:axPos val="l"/>
        <c:numFmt formatCode="General" sourceLinked="1"/>
        <c:majorTickMark val="out"/>
        <c:minorTickMark val="none"/>
        <c:tickLblPos val="nextTo"/>
        <c:crossAx val="158551424"/>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2660794993919102"/>
          <c:y val="2.0275338581062913E-2"/>
          <c:w val="0.44691517252136026"/>
          <c:h val="0.84360097970359582"/>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8.7762000999857107E-2"/>
          <c:w val="0.46636314261239253"/>
          <c:h val="0.8143996796287584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-15.548865526614735</c:v>
                </c:pt>
              </c:numCache>
            </c:numRef>
          </c:val>
          <c:extLst>
            <c:ext xmlns:c16="http://schemas.microsoft.com/office/drawing/2014/chart" uri="{C3380CC4-5D6E-409C-BE32-E72D297353CC}">
              <c16:uniqueId val="{00000000-79F8-4856-9963-888EFDA4188E}"/>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-16.569105505517683</c:v>
                </c:pt>
              </c:numCache>
            </c:numRef>
          </c:val>
          <c:extLst>
            <c:ext xmlns:c16="http://schemas.microsoft.com/office/drawing/2014/chart" uri="{C3380CC4-5D6E-409C-BE32-E72D297353CC}">
              <c16:uniqueId val="{00000001-79F8-4856-9963-888EFDA4188E}"/>
            </c:ext>
          </c:extLst>
        </c:ser>
        <c:ser>
          <c:idx val="2"/>
          <c:order val="2"/>
          <c:tx>
            <c:strRef>
              <c:f>Sheet1!$A$4</c:f>
              <c:strCache>
                <c:ptCount val="1"/>
                <c:pt idx="0">
                  <c:v>Fish Burger</c:v>
                </c:pt>
              </c:strCache>
            </c:strRef>
          </c:tx>
          <c:invertIfNegative val="0"/>
          <c:dLbls>
            <c:dLbl>
              <c:idx val="0"/>
              <c:layout>
                <c:manualLayout>
                  <c:x val="-0.1834641630388168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F8-4856-9963-888EFDA4188E}"/>
                </c:ext>
              </c:extLst>
            </c:dLbl>
            <c:numFmt formatCode="#,##0.0"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c:formatCode>
                <c:ptCount val="1"/>
                <c:pt idx="0">
                  <c:v>-1.5107082724764684</c:v>
                </c:pt>
              </c:numCache>
            </c:numRef>
          </c:val>
          <c:extLst>
            <c:ext xmlns:c16="http://schemas.microsoft.com/office/drawing/2014/chart" uri="{C3380CC4-5D6E-409C-BE32-E72D297353CC}">
              <c16:uniqueId val="{00000003-79F8-4856-9963-888EFDA4188E}"/>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-4.1610247281726691</c:v>
                </c:pt>
              </c:numCache>
            </c:numRef>
          </c:val>
          <c:extLst>
            <c:ext xmlns:c16="http://schemas.microsoft.com/office/drawing/2014/chart" uri="{C3380CC4-5D6E-409C-BE32-E72D297353CC}">
              <c16:uniqueId val="{00000004-79F8-4856-9963-888EFDA4188E}"/>
            </c:ext>
          </c:extLst>
        </c:ser>
        <c:ser>
          <c:idx val="4"/>
          <c:order val="4"/>
          <c:tx>
            <c:strRef>
              <c:f>Sheet1!$A$6</c:f>
              <c:strCache>
                <c:ptCount val="1"/>
                <c:pt idx="0">
                  <c:v>Fish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-0.74112250486854936</c:v>
                </c:pt>
              </c:numCache>
            </c:numRef>
          </c:val>
          <c:extLst>
            <c:ext xmlns:c16="http://schemas.microsoft.com/office/drawing/2014/chart" uri="{C3380CC4-5D6E-409C-BE32-E72D297353CC}">
              <c16:uniqueId val="{00000005-79F8-4856-9963-888EFDA4188E}"/>
            </c:ext>
          </c:extLst>
        </c:ser>
        <c:ser>
          <c:idx val="5"/>
          <c:order val="5"/>
          <c:tx>
            <c:strRef>
              <c:f>Sheet1!$A$7</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-10.157200888510227</c:v>
                </c:pt>
              </c:numCache>
            </c:numRef>
          </c:val>
          <c:extLst>
            <c:ext xmlns:c16="http://schemas.microsoft.com/office/drawing/2014/chart" uri="{C3380CC4-5D6E-409C-BE32-E72D297353CC}">
              <c16:uniqueId val="{00000006-79F8-4856-9963-888EFDA4188E}"/>
            </c:ext>
          </c:extLst>
        </c:ser>
        <c:ser>
          <c:idx val="6"/>
          <c:order val="6"/>
          <c:tx>
            <c:strRef>
              <c:f>Sheet1!$A$8</c:f>
              <c:strCache>
                <c:ptCount val="1"/>
                <c:pt idx="0">
                  <c:v>Seafood Other</c:v>
                </c:pt>
              </c:strCache>
            </c:strRef>
          </c:tx>
          <c:invertIfNegative val="0"/>
          <c:dLbls>
            <c:dLbl>
              <c:idx val="0"/>
              <c:layout>
                <c:manualLayout>
                  <c:x val="-2.5100528362760724E-17"/>
                  <c:y val="2.2064610507503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F8-4856-9963-888EFDA4188E}"/>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c:formatCode>
                <c:ptCount val="1"/>
                <c:pt idx="0">
                  <c:v>-2.2271710686465434</c:v>
                </c:pt>
              </c:numCache>
            </c:numRef>
          </c:val>
          <c:extLst>
            <c:ext xmlns:c16="http://schemas.microsoft.com/office/drawing/2014/chart" uri="{C3380CC4-5D6E-409C-BE32-E72D297353CC}">
              <c16:uniqueId val="{00000008-79F8-4856-9963-888EFDA4188E}"/>
            </c:ext>
          </c:extLst>
        </c:ser>
        <c:dLbls>
          <c:showLegendKey val="0"/>
          <c:showVal val="0"/>
          <c:showCatName val="0"/>
          <c:showSerName val="0"/>
          <c:showPercent val="0"/>
          <c:showBubbleSize val="0"/>
        </c:dLbls>
        <c:gapWidth val="82"/>
        <c:overlap val="100"/>
        <c:axId val="158651136"/>
        <c:axId val="158652672"/>
      </c:barChart>
      <c:catAx>
        <c:axId val="158651136"/>
        <c:scaling>
          <c:orientation val="minMax"/>
        </c:scaling>
        <c:delete val="0"/>
        <c:axPos val="b"/>
        <c:numFmt formatCode="General" sourceLinked="0"/>
        <c:majorTickMark val="out"/>
        <c:minorTickMark val="none"/>
        <c:tickLblPos val="none"/>
        <c:crossAx val="158652672"/>
        <c:crosses val="autoZero"/>
        <c:auto val="1"/>
        <c:lblAlgn val="ctr"/>
        <c:lblOffset val="100"/>
        <c:noMultiLvlLbl val="0"/>
      </c:catAx>
      <c:valAx>
        <c:axId val="158652672"/>
        <c:scaling>
          <c:orientation val="minMax"/>
        </c:scaling>
        <c:delete val="0"/>
        <c:axPos val="l"/>
        <c:numFmt formatCode="0" sourceLinked="1"/>
        <c:majorTickMark val="out"/>
        <c:minorTickMark val="none"/>
        <c:tickLblPos val="none"/>
        <c:crossAx val="158651136"/>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3520004363984797"/>
          <c:y val="2.5742045592087318E-2"/>
          <c:w val="0.39866898463829914"/>
          <c:h val="0.82493932232110434"/>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tx2">
                <a:lumMod val="60000"/>
                <a:lumOff val="40000"/>
              </a:schemeClr>
            </a:solidFill>
          </c:spPr>
          <c:invertIfNegative val="0"/>
          <c:dPt>
            <c:idx val="4"/>
            <c:invertIfNegative val="0"/>
            <c:bubble3D val="0"/>
            <c:extLst>
              <c:ext xmlns:c16="http://schemas.microsoft.com/office/drawing/2014/chart" uri="{C3380CC4-5D6E-409C-BE32-E72D297353CC}">
                <c16:uniqueId val="{00000000-069C-4114-892C-12EAAD5181F2}"/>
              </c:ext>
            </c:extLst>
          </c:dPt>
          <c:dPt>
            <c:idx val="6"/>
            <c:invertIfNegative val="0"/>
            <c:bubble3D val="0"/>
            <c:spPr>
              <a:solidFill>
                <a:schemeClr val="tx2">
                  <a:lumMod val="75000"/>
                </a:schemeClr>
              </a:solidFill>
            </c:spPr>
            <c:extLst>
              <c:ext xmlns:c16="http://schemas.microsoft.com/office/drawing/2014/chart" uri="{C3380CC4-5D6E-409C-BE32-E72D297353CC}">
                <c16:uniqueId val="{00000002-069C-4114-892C-12EAAD5181F2}"/>
              </c:ext>
            </c:extLst>
          </c:dPt>
          <c:dLbls>
            <c:dLbl>
              <c:idx val="6"/>
              <c:layout>
                <c:manualLayout>
                  <c:x val="4.0597575533567423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9C-4114-892C-12EAAD5181F2}"/>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6.28</c:v>
                </c:pt>
                <c:pt idx="1">
                  <c:v>7.07</c:v>
                </c:pt>
                <c:pt idx="2">
                  <c:v>6.71</c:v>
                </c:pt>
                <c:pt idx="3">
                  <c:v>7.83</c:v>
                </c:pt>
                <c:pt idx="4">
                  <c:v>19.05</c:v>
                </c:pt>
                <c:pt idx="5">
                  <c:v>6.88</c:v>
                </c:pt>
                <c:pt idx="6">
                  <c:v>7.09</c:v>
                </c:pt>
              </c:numCache>
            </c:numRef>
          </c:val>
          <c:extLst>
            <c:ext xmlns:c16="http://schemas.microsoft.com/office/drawing/2014/chart" uri="{C3380CC4-5D6E-409C-BE32-E72D297353CC}">
              <c16:uniqueId val="{00000003-069C-4114-892C-12EAAD5181F2}"/>
            </c:ext>
          </c:extLst>
        </c:ser>
        <c:dLbls>
          <c:showLegendKey val="0"/>
          <c:showVal val="0"/>
          <c:showCatName val="0"/>
          <c:showSerName val="0"/>
          <c:showPercent val="0"/>
          <c:showBubbleSize val="0"/>
        </c:dLbls>
        <c:gapWidth val="75"/>
        <c:axId val="4671360"/>
        <c:axId val="4672896"/>
      </c:barChart>
      <c:catAx>
        <c:axId val="4671360"/>
        <c:scaling>
          <c:orientation val="maxMin"/>
        </c:scaling>
        <c:delete val="0"/>
        <c:axPos val="r"/>
        <c:numFmt formatCode="General" sourceLinked="0"/>
        <c:majorTickMark val="none"/>
        <c:minorTickMark val="none"/>
        <c:tickLblPos val="low"/>
        <c:crossAx val="4672896"/>
        <c:crosses val="autoZero"/>
        <c:auto val="1"/>
        <c:lblAlgn val="ctr"/>
        <c:lblOffset val="100"/>
        <c:noMultiLvlLbl val="0"/>
      </c:catAx>
      <c:valAx>
        <c:axId val="4672896"/>
        <c:scaling>
          <c:orientation val="maxMin"/>
        </c:scaling>
        <c:delete val="0"/>
        <c:axPos val="t"/>
        <c:numFmt formatCode="[$£-809]#,##0_);[Red]\([$£-809]#,##0\)" sourceLinked="0"/>
        <c:majorTickMark val="none"/>
        <c:minorTickMark val="none"/>
        <c:tickLblPos val="high"/>
        <c:spPr>
          <a:ln>
            <a:noFill/>
          </a:ln>
        </c:spPr>
        <c:crossAx val="4671360"/>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459758475167967E-2"/>
          <c:y val="4.6603887638260427E-2"/>
          <c:w val="0.92554281261625604"/>
          <c:h val="0.81782116650498193"/>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3C93-438E-BA0A-BA31326FE4FB}"/>
              </c:ext>
            </c:extLst>
          </c:dPt>
          <c:dPt>
            <c:idx val="6"/>
            <c:invertIfNegative val="0"/>
            <c:bubble3D val="0"/>
            <c:spPr>
              <a:solidFill>
                <a:srgbClr val="0078BE"/>
              </a:solidFill>
            </c:spPr>
            <c:extLst>
              <c:ext xmlns:c16="http://schemas.microsoft.com/office/drawing/2014/chart" uri="{C3380CC4-5D6E-409C-BE32-E72D297353CC}">
                <c16:uniqueId val="{00000002-3C93-438E-BA0A-BA31326FE4F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0.41999999999999993</c:v>
                </c:pt>
                <c:pt idx="1">
                  <c:v>0.26000000000000068</c:v>
                </c:pt>
                <c:pt idx="2">
                  <c:v>-0.16000000000000014</c:v>
                </c:pt>
                <c:pt idx="3">
                  <c:v>-5.9999999999999609E-2</c:v>
                </c:pt>
                <c:pt idx="4">
                  <c:v>7.9400000000000013</c:v>
                </c:pt>
                <c:pt idx="5">
                  <c:v>0.92999999999999972</c:v>
                </c:pt>
                <c:pt idx="6">
                  <c:v>1.9999999999999574E-2</c:v>
                </c:pt>
              </c:numCache>
            </c:numRef>
          </c:val>
          <c:extLst>
            <c:ext xmlns:c16="http://schemas.microsoft.com/office/drawing/2014/chart" uri="{C3380CC4-5D6E-409C-BE32-E72D297353CC}">
              <c16:uniqueId val="{00000003-3C93-438E-BA0A-BA31326FE4FB}"/>
            </c:ext>
          </c:extLst>
        </c:ser>
        <c:dLbls>
          <c:showLegendKey val="0"/>
          <c:showVal val="0"/>
          <c:showCatName val="0"/>
          <c:showSerName val="0"/>
          <c:showPercent val="0"/>
          <c:showBubbleSize val="0"/>
        </c:dLbls>
        <c:gapWidth val="75"/>
        <c:axId val="148505344"/>
        <c:axId val="148506880"/>
      </c:barChart>
      <c:catAx>
        <c:axId val="148505344"/>
        <c:scaling>
          <c:orientation val="maxMin"/>
        </c:scaling>
        <c:delete val="0"/>
        <c:axPos val="l"/>
        <c:numFmt formatCode="General" sourceLinked="0"/>
        <c:majorTickMark val="none"/>
        <c:minorTickMark val="none"/>
        <c:tickLblPos val="none"/>
        <c:crossAx val="148506880"/>
        <c:crosses val="autoZero"/>
        <c:auto val="1"/>
        <c:lblAlgn val="ctr"/>
        <c:lblOffset val="100"/>
        <c:noMultiLvlLbl val="0"/>
      </c:catAx>
      <c:valAx>
        <c:axId val="148506880"/>
        <c:scaling>
          <c:orientation val="minMax"/>
        </c:scaling>
        <c:delete val="1"/>
        <c:axPos val="t"/>
        <c:numFmt formatCode="[$£-809]#,##0.00" sourceLinked="0"/>
        <c:majorTickMark val="none"/>
        <c:minorTickMark val="none"/>
        <c:tickLblPos val="high"/>
        <c:crossAx val="148505344"/>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60089293094263E-2"/>
          <c:y val="3.5044484168773433E-2"/>
          <c:w val="0.53035188490336971"/>
          <c:h val="0.86148949844494804"/>
        </c:manualLayout>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6708-4C06-8BDD-1F5621CE3AE9}"/>
              </c:ext>
            </c:extLst>
          </c:dPt>
          <c:dPt>
            <c:idx val="6"/>
            <c:invertIfNegative val="0"/>
            <c:bubble3D val="0"/>
            <c:spPr>
              <a:solidFill>
                <a:schemeClr val="tx2">
                  <a:lumMod val="75000"/>
                </a:schemeClr>
              </a:solidFill>
            </c:spPr>
            <c:extLst>
              <c:ext xmlns:c16="http://schemas.microsoft.com/office/drawing/2014/chart" uri="{C3380CC4-5D6E-409C-BE32-E72D297353CC}">
                <c16:uniqueId val="{00000002-6708-4C06-8BDD-1F5621CE3AE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0.54400000000000004</c:v>
                </c:pt>
                <c:pt idx="1">
                  <c:v>0.64500000000000002</c:v>
                </c:pt>
                <c:pt idx="2">
                  <c:v>0.66500000000000004</c:v>
                </c:pt>
                <c:pt idx="3">
                  <c:v>0.67299999999999993</c:v>
                </c:pt>
                <c:pt idx="4">
                  <c:v>0.73499999999999999</c:v>
                </c:pt>
                <c:pt idx="5">
                  <c:v>0.629</c:v>
                </c:pt>
                <c:pt idx="6">
                  <c:v>0.67500000000000004</c:v>
                </c:pt>
              </c:numCache>
            </c:numRef>
          </c:val>
          <c:extLst>
            <c:ext xmlns:c16="http://schemas.microsoft.com/office/drawing/2014/chart" uri="{C3380CC4-5D6E-409C-BE32-E72D297353CC}">
              <c16:uniqueId val="{00000003-6708-4C06-8BDD-1F5621CE3AE9}"/>
            </c:ext>
          </c:extLst>
        </c:ser>
        <c:dLbls>
          <c:showLegendKey val="0"/>
          <c:showVal val="0"/>
          <c:showCatName val="0"/>
          <c:showSerName val="0"/>
          <c:showPercent val="0"/>
          <c:showBubbleSize val="0"/>
        </c:dLbls>
        <c:gapWidth val="75"/>
        <c:axId val="158696192"/>
        <c:axId val="158697728"/>
      </c:barChart>
      <c:catAx>
        <c:axId val="158696192"/>
        <c:scaling>
          <c:orientation val="maxMin"/>
        </c:scaling>
        <c:delete val="0"/>
        <c:axPos val="r"/>
        <c:numFmt formatCode="General" sourceLinked="0"/>
        <c:majorTickMark val="none"/>
        <c:minorTickMark val="none"/>
        <c:tickLblPos val="low"/>
        <c:crossAx val="158697728"/>
        <c:crosses val="autoZero"/>
        <c:auto val="1"/>
        <c:lblAlgn val="ctr"/>
        <c:lblOffset val="100"/>
        <c:noMultiLvlLbl val="0"/>
      </c:catAx>
      <c:valAx>
        <c:axId val="158697728"/>
        <c:scaling>
          <c:orientation val="maxMin"/>
        </c:scaling>
        <c:delete val="0"/>
        <c:axPos val="t"/>
        <c:numFmt formatCode="0%" sourceLinked="0"/>
        <c:majorTickMark val="none"/>
        <c:minorTickMark val="none"/>
        <c:tickLblPos val="high"/>
        <c:spPr>
          <a:ln>
            <a:noFill/>
          </a:ln>
        </c:spPr>
        <c:crossAx val="158696192"/>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62392884515139E-2"/>
          <c:y val="3.4952918643766706E-2"/>
          <c:w val="0.83638872514584972"/>
          <c:h val="0.86185140380879233"/>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781C-46F6-B659-E29820287744}"/>
              </c:ext>
            </c:extLst>
          </c:dPt>
          <c:dPt>
            <c:idx val="6"/>
            <c:invertIfNegative val="0"/>
            <c:bubble3D val="0"/>
            <c:spPr>
              <a:solidFill>
                <a:srgbClr val="0078BE"/>
              </a:solidFill>
            </c:spPr>
            <c:extLst>
              <c:ext xmlns:c16="http://schemas.microsoft.com/office/drawing/2014/chart" uri="{C3380CC4-5D6E-409C-BE32-E72D297353CC}">
                <c16:uniqueId val="{00000003-781C-46F6-B659-E2982028774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9.6999999999999961E-2</c:v>
                </c:pt>
                <c:pt idx="1">
                  <c:v>9.7999999999999976E-2</c:v>
                </c:pt>
                <c:pt idx="2">
                  <c:v>7.3999999999999982E-2</c:v>
                </c:pt>
                <c:pt idx="3">
                  <c:v>6.5000000000000002E-2</c:v>
                </c:pt>
                <c:pt idx="4">
                  <c:v>0.54</c:v>
                </c:pt>
                <c:pt idx="5">
                  <c:v>5.699999999999996E-2</c:v>
                </c:pt>
                <c:pt idx="6">
                  <c:v>0.13100000000000001</c:v>
                </c:pt>
              </c:numCache>
            </c:numRef>
          </c:val>
          <c:extLst>
            <c:ext xmlns:c16="http://schemas.microsoft.com/office/drawing/2014/chart" uri="{C3380CC4-5D6E-409C-BE32-E72D297353CC}">
              <c16:uniqueId val="{00000004-781C-46F6-B659-E29820287744}"/>
            </c:ext>
          </c:extLst>
        </c:ser>
        <c:dLbls>
          <c:showLegendKey val="0"/>
          <c:showVal val="0"/>
          <c:showCatName val="0"/>
          <c:showSerName val="0"/>
          <c:showPercent val="0"/>
          <c:showBubbleSize val="0"/>
        </c:dLbls>
        <c:gapWidth val="75"/>
        <c:axId val="165736448"/>
        <c:axId val="165737984"/>
      </c:barChart>
      <c:catAx>
        <c:axId val="165736448"/>
        <c:scaling>
          <c:orientation val="maxMin"/>
        </c:scaling>
        <c:delete val="0"/>
        <c:axPos val="l"/>
        <c:numFmt formatCode="General" sourceLinked="0"/>
        <c:majorTickMark val="none"/>
        <c:minorTickMark val="none"/>
        <c:tickLblPos val="none"/>
        <c:crossAx val="165737984"/>
        <c:crosses val="autoZero"/>
        <c:auto val="1"/>
        <c:lblAlgn val="ctr"/>
        <c:lblOffset val="100"/>
        <c:noMultiLvlLbl val="0"/>
      </c:catAx>
      <c:valAx>
        <c:axId val="165737984"/>
        <c:scaling>
          <c:orientation val="minMax"/>
        </c:scaling>
        <c:delete val="1"/>
        <c:axPos val="t"/>
        <c:numFmt formatCode="0%" sourceLinked="0"/>
        <c:majorTickMark val="none"/>
        <c:minorTickMark val="none"/>
        <c:tickLblPos val="high"/>
        <c:crossAx val="165736448"/>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80397559808256E-2"/>
          <c:y val="3.4952918643766706E-2"/>
          <c:w val="0.7767552868866876"/>
          <c:h val="0.86185140380879233"/>
        </c:manualLayout>
      </c:layout>
      <c:barChart>
        <c:barDir val="bar"/>
        <c:grouping val="clustered"/>
        <c:varyColors val="0"/>
        <c:ser>
          <c:idx val="0"/>
          <c:order val="0"/>
          <c:tx>
            <c:strRef>
              <c:f>Sheet1!$B$1</c:f>
              <c:strCache>
                <c:ptCount val="1"/>
                <c:pt idx="0">
                  <c:v>Spd Chg</c:v>
                </c:pt>
              </c:strCache>
            </c:strRef>
          </c:tx>
          <c:invertIfNegative val="0"/>
          <c:dPt>
            <c:idx val="4"/>
            <c:invertIfNegative val="0"/>
            <c:bubble3D val="0"/>
            <c:spPr>
              <a:solidFill>
                <a:srgbClr val="0078BE"/>
              </a:solidFill>
            </c:spPr>
            <c:extLst>
              <c:ext xmlns:c16="http://schemas.microsoft.com/office/drawing/2014/chart" uri="{C3380CC4-5D6E-409C-BE32-E72D297353CC}">
                <c16:uniqueId val="{00000001-71C2-43B4-AF10-04F2C0FBAE1B}"/>
              </c:ext>
            </c:extLst>
          </c:dPt>
          <c:dPt>
            <c:idx val="6"/>
            <c:invertIfNegative val="0"/>
            <c:bubble3D val="0"/>
            <c:spPr>
              <a:solidFill>
                <a:srgbClr val="00517D"/>
              </a:solidFill>
            </c:spPr>
            <c:extLst>
              <c:ext xmlns:c16="http://schemas.microsoft.com/office/drawing/2014/chart" uri="{C3380CC4-5D6E-409C-BE32-E72D297353CC}">
                <c16:uniqueId val="{00000003-71C2-43B4-AF10-04F2C0FBAE1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0.60999999999999943</c:v>
                </c:pt>
                <c:pt idx="1">
                  <c:v>0.66000000000000014</c:v>
                </c:pt>
                <c:pt idx="2">
                  <c:v>0.87000000000000011</c:v>
                </c:pt>
                <c:pt idx="3">
                  <c:v>0.80999999999999961</c:v>
                </c:pt>
                <c:pt idx="4">
                  <c:v>-1.67</c:v>
                </c:pt>
                <c:pt idx="5">
                  <c:v>0.66000000000000014</c:v>
                </c:pt>
                <c:pt idx="6">
                  <c:v>0.66000000000000014</c:v>
                </c:pt>
              </c:numCache>
            </c:numRef>
          </c:val>
          <c:extLst>
            <c:ext xmlns:c16="http://schemas.microsoft.com/office/drawing/2014/chart" uri="{C3380CC4-5D6E-409C-BE32-E72D297353CC}">
              <c16:uniqueId val="{00000004-71C2-43B4-AF10-04F2C0FBAE1B}"/>
            </c:ext>
          </c:extLst>
        </c:ser>
        <c:dLbls>
          <c:dLblPos val="outEnd"/>
          <c:showLegendKey val="0"/>
          <c:showVal val="1"/>
          <c:showCatName val="0"/>
          <c:showSerName val="0"/>
          <c:showPercent val="0"/>
          <c:showBubbleSize val="0"/>
        </c:dLbls>
        <c:gapWidth val="75"/>
        <c:axId val="25222144"/>
        <c:axId val="25307776"/>
      </c:barChart>
      <c:catAx>
        <c:axId val="25222144"/>
        <c:scaling>
          <c:orientation val="maxMin"/>
        </c:scaling>
        <c:delete val="0"/>
        <c:axPos val="l"/>
        <c:numFmt formatCode="General" sourceLinked="0"/>
        <c:majorTickMark val="none"/>
        <c:minorTickMark val="none"/>
        <c:tickLblPos val="none"/>
        <c:crossAx val="25307776"/>
        <c:crosses val="autoZero"/>
        <c:auto val="1"/>
        <c:lblAlgn val="ctr"/>
        <c:lblOffset val="100"/>
        <c:noMultiLvlLbl val="0"/>
      </c:catAx>
      <c:valAx>
        <c:axId val="25307776"/>
        <c:scaling>
          <c:orientation val="minMax"/>
        </c:scaling>
        <c:delete val="1"/>
        <c:axPos val="t"/>
        <c:numFmt formatCode="[$£-809]#,##0.0" sourceLinked="0"/>
        <c:majorTickMark val="none"/>
        <c:minorTickMark val="none"/>
        <c:tickLblPos val="high"/>
        <c:crossAx val="25222144"/>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Sheet1!$B$2:$J$2</c:f>
              <c:numCache>
                <c:formatCode>0.0%</c:formatCode>
                <c:ptCount val="9"/>
                <c:pt idx="0">
                  <c:v>3.8834951456310662E-2</c:v>
                </c:pt>
                <c:pt idx="1">
                  <c:v>1.8018018018017834E-2</c:v>
                </c:pt>
                <c:pt idx="2">
                  <c:v>1.7241379310344751E-2</c:v>
                </c:pt>
                <c:pt idx="3">
                  <c:v>1.8867924528301883E-2</c:v>
                </c:pt>
                <c:pt idx="4">
                  <c:v>2.8037383177570208E-2</c:v>
                </c:pt>
                <c:pt idx="5">
                  <c:v>4.4247787610619538E-2</c:v>
                </c:pt>
                <c:pt idx="6">
                  <c:v>-0.60169491525423724</c:v>
                </c:pt>
                <c:pt idx="7">
                  <c:v>-0.41666666666666674</c:v>
                </c:pt>
                <c:pt idx="8">
                  <c:v>6.3636363636363491E-2</c:v>
                </c:pt>
              </c:numCache>
            </c:numRef>
          </c:val>
          <c:extLst>
            <c:ext xmlns:c16="http://schemas.microsoft.com/office/drawing/2014/chart" uri="{C3380CC4-5D6E-409C-BE32-E72D297353CC}">
              <c16:uniqueId val="{00000000-938E-4877-881D-E2C97F145BF0}"/>
            </c:ext>
          </c:extLst>
        </c:ser>
        <c:ser>
          <c:idx val="2"/>
          <c:order val="1"/>
          <c:tx>
            <c:strRef>
              <c:f>Sheet1!$A$3</c:f>
              <c:strCache>
                <c:ptCount val="1"/>
                <c:pt idx="0">
                  <c:v>Visits</c:v>
                </c:pt>
              </c:strCache>
            </c:strRef>
          </c:tx>
          <c:spPr>
            <a:solidFill>
              <a:srgbClr val="003C69"/>
            </a:solidFill>
          </c:spPr>
          <c:invertIfNegative val="0"/>
          <c:dLbls>
            <c:dLbl>
              <c:idx val="4"/>
              <c:layout>
                <c:manualLayout>
                  <c:x val="-6.8701914294993036E-3"/>
                  <c:y val="5.91666941601830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A8-4BAE-916E-8ECFC5E27C07}"/>
                </c:ext>
              </c:extLst>
            </c:dLbl>
            <c:dLbl>
              <c:idx val="5"/>
              <c:layout>
                <c:manualLayout>
                  <c:x val="-9.1602552393324054E-3"/>
                  <c:y val="-5.79057121176540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8E-4877-881D-E2C97F145BF0}"/>
                </c:ext>
              </c:extLst>
            </c:dLbl>
            <c:dLbl>
              <c:idx val="6"/>
              <c:layout>
                <c:manualLayout>
                  <c:x val="-8.3968036354625804E-17"/>
                  <c:y val="-0.136970110989708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A8-4BAE-916E-8ECFC5E27C07}"/>
                </c:ext>
              </c:extLst>
            </c:dLbl>
            <c:dLbl>
              <c:idx val="7"/>
              <c:layout>
                <c:manualLayout>
                  <c:x val="-4.5801276196663701E-3"/>
                  <c:y val="-0.204749230019814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8E-4877-881D-E2C97F145BF0}"/>
                </c:ext>
              </c:extLst>
            </c:dLbl>
            <c:dLbl>
              <c:idx val="8"/>
              <c:layout>
                <c:manualLayout>
                  <c:x val="2.2900638098331014E-3"/>
                  <c:y val="-0.174879626916217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8E-4877-881D-E2C97F145BF0}"/>
                </c:ext>
              </c:extLst>
            </c:dLbl>
            <c:numFmt formatCode="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Sheet1!$B$3:$J$3</c:f>
              <c:numCache>
                <c:formatCode>0.0%</c:formatCode>
                <c:ptCount val="9"/>
                <c:pt idx="0">
                  <c:v>-1.7810468597916351E-2</c:v>
                </c:pt>
                <c:pt idx="1">
                  <c:v>-1.6977976496841407E-2</c:v>
                </c:pt>
                <c:pt idx="2">
                  <c:v>-1.3767629585003105E-2</c:v>
                </c:pt>
                <c:pt idx="3">
                  <c:v>2.329733371495557E-4</c:v>
                </c:pt>
                <c:pt idx="4">
                  <c:v>-1.627271821783205E-2</c:v>
                </c:pt>
                <c:pt idx="5">
                  <c:v>-0.15815829787151414</c:v>
                </c:pt>
                <c:pt idx="6">
                  <c:v>-0.89809622383144316</c:v>
                </c:pt>
                <c:pt idx="7">
                  <c:v>-0.7132335165612731</c:v>
                </c:pt>
                <c:pt idx="8">
                  <c:v>-0.70735166474313305</c:v>
                </c:pt>
              </c:numCache>
            </c:numRef>
          </c:val>
          <c:extLst>
            <c:ext xmlns:c16="http://schemas.microsoft.com/office/drawing/2014/chart" uri="{C3380CC4-5D6E-409C-BE32-E72D297353CC}">
              <c16:uniqueId val="{00000004-938E-4877-881D-E2C97F145BF0}"/>
            </c:ext>
          </c:extLst>
        </c:ser>
        <c:dLbls>
          <c:showLegendKey val="0"/>
          <c:showVal val="0"/>
          <c:showCatName val="0"/>
          <c:showSerName val="0"/>
          <c:showPercent val="0"/>
          <c:showBubbleSize val="0"/>
        </c:dLbls>
        <c:gapWidth val="40"/>
        <c:overlap val="100"/>
        <c:axId val="199013120"/>
        <c:axId val="199096192"/>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Q4 18</c:v>
                </c:pt>
                <c:pt idx="1">
                  <c:v>Q1 19</c:v>
                </c:pt>
                <c:pt idx="2">
                  <c:v>Q2 19</c:v>
                </c:pt>
                <c:pt idx="3">
                  <c:v>Q3 19</c:v>
                </c:pt>
                <c:pt idx="4">
                  <c:v>Q4 19</c:v>
                </c:pt>
                <c:pt idx="5">
                  <c:v>Q1 20</c:v>
                </c:pt>
                <c:pt idx="6">
                  <c:v>Q2 20</c:v>
                </c:pt>
                <c:pt idx="7">
                  <c:v>Q3 20</c:v>
                </c:pt>
                <c:pt idx="8">
                  <c:v>Q4 20</c:v>
                </c:pt>
              </c:strCache>
            </c:strRef>
          </c:cat>
          <c:val>
            <c:numRef>
              <c:f>Sheet1!$B$4:$J$4</c:f>
              <c:numCache>
                <c:formatCode>0.0%</c:formatCode>
                <c:ptCount val="9"/>
                <c:pt idx="0">
                  <c:v>1.5888054856623146E-2</c:v>
                </c:pt>
                <c:pt idx="1">
                  <c:v>2.32014809621095E-3</c:v>
                </c:pt>
                <c:pt idx="2">
                  <c:v>6.2543476457090907E-3</c:v>
                </c:pt>
                <c:pt idx="3">
                  <c:v>1.8736832230400458E-2</c:v>
                </c:pt>
                <c:pt idx="4">
                  <c:v>1.3941958901188434E-2</c:v>
                </c:pt>
                <c:pt idx="5">
                  <c:v>-0.11611036504477368</c:v>
                </c:pt>
                <c:pt idx="6">
                  <c:v>-0.95963209165606989</c:v>
                </c:pt>
                <c:pt idx="7">
                  <c:v>-0.83228465831371712</c:v>
                </c:pt>
                <c:pt idx="8">
                  <c:v>-0.68942240434032986</c:v>
                </c:pt>
              </c:numCache>
            </c:numRef>
          </c:val>
          <c:smooth val="0"/>
          <c:extLst>
            <c:ext xmlns:c16="http://schemas.microsoft.com/office/drawing/2014/chart" uri="{C3380CC4-5D6E-409C-BE32-E72D297353CC}">
              <c16:uniqueId val="{00000005-938E-4877-881D-E2C97F145BF0}"/>
            </c:ext>
          </c:extLst>
        </c:ser>
        <c:dLbls>
          <c:showLegendKey val="0"/>
          <c:showVal val="0"/>
          <c:showCatName val="0"/>
          <c:showSerName val="0"/>
          <c:showPercent val="0"/>
          <c:showBubbleSize val="0"/>
        </c:dLbls>
        <c:marker val="1"/>
        <c:smooth val="0"/>
        <c:axId val="199013120"/>
        <c:axId val="199096192"/>
      </c:lineChart>
      <c:catAx>
        <c:axId val="199013120"/>
        <c:scaling>
          <c:orientation val="minMax"/>
        </c:scaling>
        <c:delete val="0"/>
        <c:axPos val="b"/>
        <c:numFmt formatCode="General" sourceLinked="0"/>
        <c:majorTickMark val="out"/>
        <c:minorTickMark val="none"/>
        <c:tickLblPos val="low"/>
        <c:crossAx val="199096192"/>
        <c:crosses val="autoZero"/>
        <c:auto val="0"/>
        <c:lblAlgn val="ctr"/>
        <c:lblOffset val="100"/>
        <c:noMultiLvlLbl val="0"/>
      </c:catAx>
      <c:valAx>
        <c:axId val="199096192"/>
        <c:scaling>
          <c:orientation val="minMax"/>
          <c:max val="1.5"/>
          <c:min val="-1.9000000000000001"/>
        </c:scaling>
        <c:delete val="0"/>
        <c:axPos val="l"/>
        <c:numFmt formatCode="0.0%" sourceLinked="1"/>
        <c:majorTickMark val="none"/>
        <c:minorTickMark val="none"/>
        <c:tickLblPos val="none"/>
        <c:crossAx val="199013120"/>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2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131961684649312E-2"/>
          <c:y val="0.33477605603816618"/>
          <c:w val="0.95526315789473704"/>
          <c:h val="0.49498378459185588"/>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1.3936446147706576E-2"/>
                  <c:y val="-6.9524900929168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D8-454B-9E44-30E6B4A1297E}"/>
                </c:ext>
              </c:extLst>
            </c:dLbl>
            <c:dLbl>
              <c:idx val="1"/>
              <c:layout>
                <c:manualLayout>
                  <c:x val="0"/>
                  <c:y val="-7.00863408019814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D8-454B-9E44-30E6B4A1297E}"/>
                </c:ext>
              </c:extLst>
            </c:dLbl>
            <c:dLbl>
              <c:idx val="2"/>
              <c:layout>
                <c:manualLayout>
                  <c:x val="-9.2909640984710513E-3"/>
                  <c:y val="6.5967295392539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D8-454B-9E44-30E6B4A1297E}"/>
                </c:ext>
              </c:extLst>
            </c:dLbl>
            <c:numFmt formatCode="0.0%" sourceLinked="0"/>
            <c:spPr>
              <a:noFill/>
            </c:spPr>
            <c:txPr>
              <a:bodyPr/>
              <a:lstStyle/>
              <a:p>
                <a:pPr>
                  <a:defRPr sz="11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Sheet1!$B$2:$D$2</c:f>
              <c:numCache>
                <c:formatCode>0.0%</c:formatCode>
                <c:ptCount val="3"/>
                <c:pt idx="0">
                  <c:v>3.7735849056603765E-2</c:v>
                </c:pt>
                <c:pt idx="1">
                  <c:v>1.8181818181818299E-2</c:v>
                </c:pt>
                <c:pt idx="2">
                  <c:v>-7.1428571428571508E-2</c:v>
                </c:pt>
              </c:numCache>
            </c:numRef>
          </c:val>
          <c:extLst>
            <c:ext xmlns:c16="http://schemas.microsoft.com/office/drawing/2014/chart" uri="{C3380CC4-5D6E-409C-BE32-E72D297353CC}">
              <c16:uniqueId val="{00000003-71D8-454B-9E44-30E6B4A1297E}"/>
            </c:ext>
          </c:extLst>
        </c:ser>
        <c:ser>
          <c:idx val="2"/>
          <c:order val="1"/>
          <c:tx>
            <c:strRef>
              <c:f>Sheet1!$A$3</c:f>
              <c:strCache>
                <c:ptCount val="1"/>
                <c:pt idx="0">
                  <c:v>Visits</c:v>
                </c:pt>
              </c:strCache>
            </c:strRef>
          </c:tx>
          <c:spPr>
            <a:solidFill>
              <a:srgbClr val="003C69"/>
            </a:solidFill>
          </c:spPr>
          <c:invertIfNegative val="0"/>
          <c:dLbls>
            <c:dLbl>
              <c:idx val="1"/>
              <c:layout>
                <c:manualLayout>
                  <c:x val="-2.7872892295413152E-2"/>
                  <c:y val="-6.33347848744654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19-4008-BC1E-9C8C6AFEA7F4}"/>
                </c:ext>
              </c:extLst>
            </c:dLbl>
            <c:dLbl>
              <c:idx val="2"/>
              <c:layout>
                <c:manualLayout>
                  <c:x val="1.3935714575730319E-2"/>
                  <c:y val="-0.21766398180548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D8-454B-9E44-30E6B4A1297E}"/>
                </c:ext>
              </c:extLst>
            </c:dLbl>
            <c:numFmt formatCode="0.0%" sourceLinked="0"/>
            <c:spPr>
              <a:noFill/>
              <a:ln>
                <a:noFill/>
              </a:ln>
              <a:effectLst/>
            </c:spPr>
            <c:txPr>
              <a:bodyPr/>
              <a:lstStyle/>
              <a:p>
                <a:pPr>
                  <a:defRPr sz="11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18</c:v>
                </c:pt>
                <c:pt idx="1">
                  <c:v>YE Dec 19</c:v>
                </c:pt>
                <c:pt idx="2">
                  <c:v>YE Dec 20</c:v>
                </c:pt>
              </c:strCache>
            </c:strRef>
          </c:cat>
          <c:val>
            <c:numRef>
              <c:f>Sheet1!$B$3:$D$3</c:f>
              <c:numCache>
                <c:formatCode>0.0%</c:formatCode>
                <c:ptCount val="3"/>
                <c:pt idx="0">
                  <c:v>-2.0142031191287435E-2</c:v>
                </c:pt>
                <c:pt idx="1">
                  <c:v>-1.183195504398471E-2</c:v>
                </c:pt>
                <c:pt idx="2">
                  <c:v>-0.60197331990610503</c:v>
                </c:pt>
              </c:numCache>
            </c:numRef>
          </c:val>
          <c:extLst>
            <c:ext xmlns:c16="http://schemas.microsoft.com/office/drawing/2014/chart" uri="{C3380CC4-5D6E-409C-BE32-E72D297353CC}">
              <c16:uniqueId val="{00000005-71D8-454B-9E44-30E6B4A1297E}"/>
            </c:ext>
          </c:extLst>
        </c:ser>
        <c:dLbls>
          <c:showLegendKey val="0"/>
          <c:showVal val="0"/>
          <c:showCatName val="0"/>
          <c:showSerName val="0"/>
          <c:showPercent val="0"/>
          <c:showBubbleSize val="0"/>
        </c:dLbls>
        <c:gapWidth val="40"/>
        <c:overlap val="100"/>
        <c:axId val="205288960"/>
        <c:axId val="205290880"/>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Dec 18</c:v>
                </c:pt>
                <c:pt idx="1">
                  <c:v>YE Dec 19</c:v>
                </c:pt>
                <c:pt idx="2">
                  <c:v>YE Dec 20</c:v>
                </c:pt>
              </c:strCache>
            </c:strRef>
          </c:cat>
          <c:val>
            <c:numRef>
              <c:f>Sheet1!$B$4:$D$4</c:f>
              <c:numCache>
                <c:formatCode>0.0%</c:formatCode>
                <c:ptCount val="3"/>
                <c:pt idx="0">
                  <c:v>8.2682380887122431E-3</c:v>
                </c:pt>
                <c:pt idx="1">
                  <c:v>1.0192145657894169E-2</c:v>
                </c:pt>
                <c:pt idx="2">
                  <c:v>-0.62957953620142748</c:v>
                </c:pt>
              </c:numCache>
            </c:numRef>
          </c:val>
          <c:smooth val="0"/>
          <c:extLst>
            <c:ext xmlns:c16="http://schemas.microsoft.com/office/drawing/2014/chart" uri="{C3380CC4-5D6E-409C-BE32-E72D297353CC}">
              <c16:uniqueId val="{00000006-71D8-454B-9E44-30E6B4A1297E}"/>
            </c:ext>
          </c:extLst>
        </c:ser>
        <c:dLbls>
          <c:showLegendKey val="0"/>
          <c:showVal val="0"/>
          <c:showCatName val="0"/>
          <c:showSerName val="0"/>
          <c:showPercent val="0"/>
          <c:showBubbleSize val="0"/>
        </c:dLbls>
        <c:marker val="1"/>
        <c:smooth val="0"/>
        <c:axId val="205288960"/>
        <c:axId val="205290880"/>
      </c:lineChart>
      <c:catAx>
        <c:axId val="205288960"/>
        <c:scaling>
          <c:orientation val="minMax"/>
        </c:scaling>
        <c:delete val="0"/>
        <c:axPos val="b"/>
        <c:numFmt formatCode="General" sourceLinked="0"/>
        <c:majorTickMark val="out"/>
        <c:minorTickMark val="none"/>
        <c:tickLblPos val="low"/>
        <c:crossAx val="205290880"/>
        <c:crosses val="autoZero"/>
        <c:auto val="0"/>
        <c:lblAlgn val="ctr"/>
        <c:lblOffset val="100"/>
        <c:noMultiLvlLbl val="0"/>
      </c:catAx>
      <c:valAx>
        <c:axId val="205290880"/>
        <c:scaling>
          <c:orientation val="minMax"/>
        </c:scaling>
        <c:delete val="0"/>
        <c:axPos val="l"/>
        <c:numFmt formatCode="0.0%" sourceLinked="1"/>
        <c:majorTickMark val="none"/>
        <c:minorTickMark val="none"/>
        <c:tickLblPos val="none"/>
        <c:crossAx val="205288960"/>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F757-4804-B31F-075FF578C549}"/>
              </c:ext>
            </c:extLst>
          </c:dPt>
          <c:dPt>
            <c:idx val="1"/>
            <c:invertIfNegative val="1"/>
            <c:bubble3D val="0"/>
            <c:extLst>
              <c:ext xmlns:c16="http://schemas.microsoft.com/office/drawing/2014/chart" uri="{C3380CC4-5D6E-409C-BE32-E72D297353CC}">
                <c16:uniqueId val="{00000001-F757-4804-B31F-075FF578C549}"/>
              </c:ext>
            </c:extLst>
          </c:dPt>
          <c:dPt>
            <c:idx val="2"/>
            <c:invertIfNegative val="1"/>
            <c:bubble3D val="0"/>
            <c:extLst>
              <c:ext xmlns:c16="http://schemas.microsoft.com/office/drawing/2014/chart" uri="{C3380CC4-5D6E-409C-BE32-E72D297353CC}">
                <c16:uniqueId val="{00000002-F757-4804-B31F-075FF578C549}"/>
              </c:ext>
            </c:extLst>
          </c:dPt>
          <c:dPt>
            <c:idx val="3"/>
            <c:invertIfNegative val="1"/>
            <c:bubble3D val="0"/>
            <c:extLst>
              <c:ext xmlns:c16="http://schemas.microsoft.com/office/drawing/2014/chart" uri="{C3380CC4-5D6E-409C-BE32-E72D297353CC}">
                <c16:uniqueId val="{00000003-F757-4804-B31F-075FF578C549}"/>
              </c:ext>
            </c:extLst>
          </c:dPt>
          <c:dPt>
            <c:idx val="4"/>
            <c:invertIfNegative val="1"/>
            <c:bubble3D val="0"/>
            <c:extLst>
              <c:ext xmlns:c16="http://schemas.microsoft.com/office/drawing/2014/chart" uri="{C3380CC4-5D6E-409C-BE32-E72D297353CC}">
                <c16:uniqueId val="{00000004-F757-4804-B31F-075FF578C549}"/>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757-4804-B31F-075FF578C549}"/>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757-4804-B31F-075FF578C549}"/>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757-4804-B31F-075FF578C549}"/>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757-4804-B31F-075FF578C549}"/>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757-4804-B31F-075FF578C549}"/>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-68502.200000000012</c:v>
                </c:pt>
                <c:pt idx="1">
                  <c:v>-164371</c:v>
                </c:pt>
                <c:pt idx="2">
                  <c:v>-84.200000000000045</c:v>
                </c:pt>
                <c:pt idx="3">
                  <c:v>-94430.500000000015</c:v>
                </c:pt>
                <c:pt idx="4">
                  <c:v>-98655.900000000009</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F757-4804-B31F-075FF578C549}"/>
            </c:ext>
          </c:extLst>
        </c:ser>
        <c:dLbls>
          <c:showLegendKey val="0"/>
          <c:showVal val="0"/>
          <c:showCatName val="0"/>
          <c:showSerName val="0"/>
          <c:showPercent val="0"/>
          <c:showBubbleSize val="0"/>
        </c:dLbls>
        <c:gapWidth val="20"/>
        <c:axId val="207175680"/>
        <c:axId val="207177216"/>
      </c:barChart>
      <c:catAx>
        <c:axId val="207175680"/>
        <c:scaling>
          <c:orientation val="maxMin"/>
        </c:scaling>
        <c:delete val="0"/>
        <c:axPos val="l"/>
        <c:numFmt formatCode="General" sourceLinked="1"/>
        <c:majorTickMark val="none"/>
        <c:minorTickMark val="none"/>
        <c:tickLblPos val="none"/>
        <c:spPr>
          <a:ln w="9578">
            <a:noFill/>
          </a:ln>
        </c:spPr>
        <c:crossAx val="207177216"/>
        <c:crosses val="autoZero"/>
        <c:auto val="1"/>
        <c:lblAlgn val="ctr"/>
        <c:lblOffset val="100"/>
        <c:tickLblSkip val="1"/>
        <c:tickMarkSkip val="1"/>
        <c:noMultiLvlLbl val="0"/>
      </c:catAx>
      <c:valAx>
        <c:axId val="207177216"/>
        <c:scaling>
          <c:orientation val="minMax"/>
        </c:scaling>
        <c:delete val="0"/>
        <c:axPos val="t"/>
        <c:numFmt formatCode="#,##0" sourceLinked="1"/>
        <c:majorTickMark val="none"/>
        <c:minorTickMark val="none"/>
        <c:tickLblPos val="none"/>
        <c:spPr>
          <a:ln w="9578">
            <a:noFill/>
          </a:ln>
        </c:spPr>
        <c:crossAx val="207175680"/>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32</c:v>
                </c:pt>
              </c:numCache>
            </c:numRef>
          </c:val>
          <c:extLst>
            <c:ext xmlns:c16="http://schemas.microsoft.com/office/drawing/2014/chart" uri="{C3380CC4-5D6E-409C-BE32-E72D297353CC}">
              <c16:uniqueId val="{00000000-921F-4473-AAE3-C36920B50517}"/>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18.100000000000001</c:v>
                </c:pt>
              </c:numCache>
            </c:numRef>
          </c:val>
          <c:extLst>
            <c:ext xmlns:c16="http://schemas.microsoft.com/office/drawing/2014/chart" uri="{C3380CC4-5D6E-409C-BE32-E72D297353CC}">
              <c16:uniqueId val="{00000001-921F-4473-AAE3-C36920B50517}"/>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0.6</c:v>
                </c:pt>
              </c:numCache>
            </c:numRef>
          </c:val>
          <c:extLst>
            <c:ext xmlns:c16="http://schemas.microsoft.com/office/drawing/2014/chart" uri="{C3380CC4-5D6E-409C-BE32-E72D297353CC}">
              <c16:uniqueId val="{00000002-921F-4473-AAE3-C36920B50517}"/>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34.799999999999997</c:v>
                </c:pt>
              </c:numCache>
            </c:numRef>
          </c:val>
          <c:extLst>
            <c:ext xmlns:c16="http://schemas.microsoft.com/office/drawing/2014/chart" uri="{C3380CC4-5D6E-409C-BE32-E72D297353CC}">
              <c16:uniqueId val="{00000003-921F-4473-AAE3-C36920B50517}"/>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1F-4473-AAE3-C36920B505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12</c:v>
                </c:pt>
              </c:numCache>
            </c:numRef>
          </c:val>
          <c:extLst>
            <c:ext xmlns:c16="http://schemas.microsoft.com/office/drawing/2014/chart" uri="{C3380CC4-5D6E-409C-BE32-E72D297353CC}">
              <c16:uniqueId val="{00000005-921F-4473-AAE3-C36920B50517}"/>
            </c:ext>
          </c:extLst>
        </c:ser>
        <c:dLbls>
          <c:showLegendKey val="0"/>
          <c:showVal val="0"/>
          <c:showCatName val="0"/>
          <c:showSerName val="0"/>
          <c:showPercent val="0"/>
          <c:showBubbleSize val="0"/>
        </c:dLbls>
        <c:gapWidth val="150"/>
        <c:overlap val="100"/>
        <c:axId val="207279232"/>
        <c:axId val="207280768"/>
      </c:barChart>
      <c:catAx>
        <c:axId val="207279232"/>
        <c:scaling>
          <c:orientation val="minMax"/>
        </c:scaling>
        <c:delete val="0"/>
        <c:axPos val="b"/>
        <c:numFmt formatCode="General" sourceLinked="0"/>
        <c:majorTickMark val="out"/>
        <c:minorTickMark val="none"/>
        <c:tickLblPos val="nextTo"/>
        <c:txPr>
          <a:bodyPr/>
          <a:lstStyle/>
          <a:p>
            <a:pPr algn="ctr">
              <a:defRPr/>
            </a:pPr>
            <a:endParaRPr lang="en-US"/>
          </a:p>
        </c:txPr>
        <c:crossAx val="207280768"/>
        <c:crosses val="autoZero"/>
        <c:auto val="1"/>
        <c:lblAlgn val="ctr"/>
        <c:lblOffset val="100"/>
        <c:noMultiLvlLbl val="0"/>
      </c:catAx>
      <c:valAx>
        <c:axId val="207280768"/>
        <c:scaling>
          <c:orientation val="minMax"/>
          <c:max val="100"/>
        </c:scaling>
        <c:delete val="1"/>
        <c:axPos val="l"/>
        <c:numFmt formatCode="General" sourceLinked="1"/>
        <c:majorTickMark val="out"/>
        <c:minorTickMark val="none"/>
        <c:tickLblPos val="nextTo"/>
        <c:crossAx val="207279232"/>
        <c:crosses val="autoZero"/>
        <c:crossBetween val="between"/>
      </c:valAx>
    </c:plotArea>
    <c:legend>
      <c:legendPos val="r"/>
      <c:layout>
        <c:manualLayout>
          <c:xMode val="edge"/>
          <c:yMode val="edge"/>
          <c:x val="0.60523909275086785"/>
          <c:y val="8.9227256399932398E-2"/>
          <c:w val="0.35150581194722691"/>
          <c:h val="0.81803143686241198"/>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79869829788899E-2"/>
          <c:y val="2.7482285812028703E-2"/>
          <c:w val="0.90281323884116904"/>
          <c:h val="0.89254187317174494"/>
        </c:manualLayout>
      </c:layout>
      <c:bubbleChart>
        <c:varyColors val="0"/>
        <c:ser>
          <c:idx val="0"/>
          <c:order val="0"/>
          <c:tx>
            <c:strRef>
              <c:f>Sheet1!$B$1</c:f>
              <c:strCache>
                <c:ptCount val="1"/>
                <c:pt idx="0">
                  <c:v>%Over/Under Performance vs. Channel OOH Growth</c:v>
                </c:pt>
              </c:strCache>
            </c:strRef>
          </c:tx>
          <c:spPr>
            <a:solidFill>
              <a:schemeClr val="bg1">
                <a:lumMod val="50000"/>
              </a:schemeClr>
            </a:solidFill>
          </c:spPr>
          <c:invertIfNegative val="0"/>
          <c:dPt>
            <c:idx val="0"/>
            <c:invertIfNegative val="0"/>
            <c:bubble3D val="1"/>
            <c:spPr>
              <a:solidFill>
                <a:srgbClr val="92D050"/>
              </a:solidFill>
            </c:spPr>
            <c:extLst>
              <c:ext xmlns:c16="http://schemas.microsoft.com/office/drawing/2014/chart" uri="{C3380CC4-5D6E-409C-BE32-E72D297353CC}">
                <c16:uniqueId val="{00000001-27B0-44FE-B1C5-7DD403C67970}"/>
              </c:ext>
            </c:extLst>
          </c:dPt>
          <c:dPt>
            <c:idx val="1"/>
            <c:invertIfNegative val="0"/>
            <c:bubble3D val="1"/>
            <c:spPr>
              <a:solidFill>
                <a:srgbClr val="002060"/>
              </a:solidFill>
            </c:spPr>
            <c:extLst>
              <c:ext xmlns:c16="http://schemas.microsoft.com/office/drawing/2014/chart" uri="{C3380CC4-5D6E-409C-BE32-E72D297353CC}">
                <c16:uniqueId val="{00000003-27B0-44FE-B1C5-7DD403C67970}"/>
              </c:ext>
            </c:extLst>
          </c:dPt>
          <c:dPt>
            <c:idx val="2"/>
            <c:invertIfNegative val="0"/>
            <c:bubble3D val="1"/>
            <c:spPr>
              <a:solidFill>
                <a:srgbClr val="7030A0"/>
              </a:solidFill>
            </c:spPr>
            <c:extLst>
              <c:ext xmlns:c16="http://schemas.microsoft.com/office/drawing/2014/chart" uri="{C3380CC4-5D6E-409C-BE32-E72D297353CC}">
                <c16:uniqueId val="{00000005-27B0-44FE-B1C5-7DD403C67970}"/>
              </c:ext>
            </c:extLst>
          </c:dPt>
          <c:dPt>
            <c:idx val="3"/>
            <c:invertIfNegative val="0"/>
            <c:bubble3D val="1"/>
            <c:spPr>
              <a:solidFill>
                <a:srgbClr val="00B0F0"/>
              </a:solidFill>
            </c:spPr>
            <c:extLst>
              <c:ext xmlns:c16="http://schemas.microsoft.com/office/drawing/2014/chart" uri="{C3380CC4-5D6E-409C-BE32-E72D297353CC}">
                <c16:uniqueId val="{00000007-27B0-44FE-B1C5-7DD403C67970}"/>
              </c:ext>
            </c:extLst>
          </c:dPt>
          <c:dPt>
            <c:idx val="4"/>
            <c:invertIfNegative val="0"/>
            <c:bubble3D val="1"/>
            <c:spPr>
              <a:solidFill>
                <a:srgbClr val="F0AB00"/>
              </a:solidFill>
            </c:spPr>
            <c:extLst>
              <c:ext xmlns:c16="http://schemas.microsoft.com/office/drawing/2014/chart" uri="{C3380CC4-5D6E-409C-BE32-E72D297353CC}">
                <c16:uniqueId val="{00000009-27B0-44FE-B1C5-7DD403C67970}"/>
              </c:ext>
            </c:extLst>
          </c:dPt>
          <c:dPt>
            <c:idx val="5"/>
            <c:invertIfNegative val="0"/>
            <c:bubble3D val="1"/>
            <c:spPr>
              <a:solidFill>
                <a:srgbClr val="C00000"/>
              </a:solidFill>
            </c:spPr>
            <c:extLst>
              <c:ext xmlns:c16="http://schemas.microsoft.com/office/drawing/2014/chart" uri="{C3380CC4-5D6E-409C-BE32-E72D297353CC}">
                <c16:uniqueId val="{0000000B-27B0-44FE-B1C5-7DD403C67970}"/>
              </c:ext>
            </c:extLst>
          </c:dPt>
          <c:dPt>
            <c:idx val="6"/>
            <c:invertIfNegative val="0"/>
            <c:bubble3D val="1"/>
            <c:spPr>
              <a:solidFill>
                <a:srgbClr val="E17000"/>
              </a:solidFill>
            </c:spPr>
            <c:extLst>
              <c:ext xmlns:c16="http://schemas.microsoft.com/office/drawing/2014/chart" uri="{C3380CC4-5D6E-409C-BE32-E72D297353CC}">
                <c16:uniqueId val="{0000000D-27B0-44FE-B1C5-7DD403C67970}"/>
              </c:ext>
            </c:extLst>
          </c:dPt>
          <c:dLbls>
            <c:dLbl>
              <c:idx val="0"/>
              <c:layout>
                <c:manualLayout>
                  <c:x val="-3.0283208162024049E-3"/>
                  <c:y val="-5.6886143478871262E-2"/>
                </c:manualLayout>
              </c:layout>
              <c:tx>
                <c:rich>
                  <a:bodyPr/>
                  <a:lstStyle/>
                  <a:p>
                    <a:pPr>
                      <a:defRPr/>
                    </a:pPr>
                    <a:r>
                      <a:rPr lang="en-US"/>
                      <a:t>Pubs</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B0-44FE-B1C5-7DD403C67970}"/>
                </c:ext>
              </c:extLst>
            </c:dLbl>
            <c:dLbl>
              <c:idx val="1"/>
              <c:layout>
                <c:manualLayout>
                  <c:x val="3.029394139060902E-3"/>
                  <c:y val="1.4693860426237815E-2"/>
                </c:manualLayout>
              </c:layout>
              <c:tx>
                <c:rich>
                  <a:bodyPr/>
                  <a:lstStyle/>
                  <a:p>
                    <a:pPr>
                      <a:defRPr/>
                    </a:pPr>
                    <a:r>
                      <a:rPr lang="en-US" dirty="0"/>
                      <a:t>FSR</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B0-44FE-B1C5-7DD403C67970}"/>
                </c:ext>
              </c:extLst>
            </c:dLbl>
            <c:dLbl>
              <c:idx val="2"/>
              <c:layout>
                <c:manualLayout>
                  <c:x val="-6.6641423703142855E-2"/>
                  <c:y val="-0.10626156807879929"/>
                </c:manualLayout>
              </c:layout>
              <c:tx>
                <c:rich>
                  <a:bodyPr/>
                  <a:lstStyle/>
                  <a:p>
                    <a:pPr>
                      <a:defRPr/>
                    </a:pPr>
                    <a:r>
                      <a:rPr lang="en-US" dirty="0"/>
                      <a:t>Travel &amp; Leisure</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7B0-44FE-B1C5-7DD403C67970}"/>
                </c:ext>
              </c:extLst>
            </c:dLbl>
            <c:dLbl>
              <c:idx val="3"/>
              <c:layout>
                <c:manualLayout>
                  <c:x val="-0.10251861171651158"/>
                  <c:y val="0.12484423939932322"/>
                </c:manualLayout>
              </c:layout>
              <c:tx>
                <c:rich>
                  <a:bodyPr/>
                  <a:lstStyle/>
                  <a:p>
                    <a:pPr>
                      <a:defRPr/>
                    </a:pPr>
                    <a:r>
                      <a:rPr lang="en-US" dirty="0"/>
                      <a:t>Workplace/Education</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layout>
                    <c:manualLayout>
                      <c:w val="0.11698599015524422"/>
                      <c:h val="0.14427602989183491"/>
                    </c:manualLayout>
                  </c15:layout>
                  <c15:showDataLabelsRange val="0"/>
                </c:ext>
                <c:ext xmlns:c16="http://schemas.microsoft.com/office/drawing/2014/chart" uri="{C3380CC4-5D6E-409C-BE32-E72D297353CC}">
                  <c16:uniqueId val="{00000007-27B0-44FE-B1C5-7DD403C67970}"/>
                </c:ext>
              </c:extLst>
            </c:dLbl>
            <c:dLbl>
              <c:idx val="4"/>
              <c:layout>
                <c:manualLayout>
                  <c:x val="-2.8776739901075522E-2"/>
                  <c:y val="-0.14993682437175343"/>
                </c:manualLayout>
              </c:layout>
              <c:tx>
                <c:rich>
                  <a:bodyPr/>
                  <a:lstStyle/>
                  <a:p>
                    <a:pPr>
                      <a:defRPr/>
                    </a:pPr>
                    <a:r>
                      <a:rPr lang="en-US" dirty="0"/>
                      <a:t>Fish &amp; Chips</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7B0-44FE-B1C5-7DD403C67970}"/>
                </c:ext>
              </c:extLst>
            </c:dLbl>
            <c:dLbl>
              <c:idx val="5"/>
              <c:layout>
                <c:manualLayout>
                  <c:x val="-3.1805299233468594E-2"/>
                  <c:y val="-0.14471043293459265"/>
                </c:manualLayout>
              </c:layout>
              <c:tx>
                <c:rich>
                  <a:bodyPr/>
                  <a:lstStyle/>
                  <a:p>
                    <a:pPr>
                      <a:defRPr/>
                    </a:pPr>
                    <a:r>
                      <a:rPr lang="en-US" dirty="0"/>
                      <a:t>QSR, excl F&amp;C</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7B0-44FE-B1C5-7DD403C67970}"/>
                </c:ext>
              </c:extLst>
            </c:dLbl>
            <c:dLbl>
              <c:idx val="6"/>
              <c:layout>
                <c:manualLayout>
                  <c:x val="-0.11965105081289301"/>
                  <c:y val="0.18026295456160515"/>
                </c:manualLayout>
              </c:layout>
              <c:tx>
                <c:rich>
                  <a:bodyPr/>
                  <a:lstStyle/>
                  <a:p>
                    <a:pPr>
                      <a:defRPr/>
                    </a:pPr>
                    <a:r>
                      <a:rPr lang="en-US"/>
                      <a:t>QSR excl. Fish &amp; Chips </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7B0-44FE-B1C5-7DD403C67970}"/>
                </c:ext>
              </c:extLst>
            </c:dLbl>
            <c:dLbl>
              <c:idx val="7"/>
              <c:layout>
                <c:manualLayout>
                  <c:x val="-0.15789299819850161"/>
                  <c:y val="8.0495836305046836E-2"/>
                </c:manualLayout>
              </c:layout>
              <c:tx>
                <c:rich>
                  <a:bodyPr/>
                  <a:lstStyle/>
                  <a:p>
                    <a:pPr>
                      <a:defRPr/>
                    </a:pPr>
                    <a:r>
                      <a:rPr lang="en-US"/>
                      <a:t>T&amp;L excl Hotel</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7B0-44FE-B1C5-7DD403C67970}"/>
                </c:ext>
              </c:extLst>
            </c:dLbl>
            <c:dLbl>
              <c:idx val="8"/>
              <c:tx>
                <c:rich>
                  <a:bodyPr/>
                  <a:lstStyle/>
                  <a:p>
                    <a:pPr>
                      <a:defRPr/>
                    </a:pPr>
                    <a:r>
                      <a:rPr lang="en-US"/>
                      <a:t>Hotel</a:t>
                    </a:r>
                  </a:p>
                </c:rich>
              </c:tx>
              <c:numFmt formatCode="#,##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7B0-44FE-B1C5-7DD403C67970}"/>
                </c:ext>
              </c:extLst>
            </c:dLbl>
            <c:dLbl>
              <c:idx val="9"/>
              <c:layout>
                <c:manualLayout>
                  <c:x val="-5.1048019842480398E-3"/>
                  <c:y val="5.279823126914103E-2"/>
                </c:manualLayout>
              </c:layout>
              <c:tx>
                <c:rich>
                  <a:bodyPr/>
                  <a:lstStyle/>
                  <a:p>
                    <a:pPr>
                      <a:defRPr/>
                    </a:pPr>
                    <a:r>
                      <a:rPr lang="en-US"/>
                      <a:t>Workplace</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7B0-44FE-B1C5-7DD403C67970}"/>
                </c:ext>
              </c:extLst>
            </c:dLbl>
            <c:dLbl>
              <c:idx val="10"/>
              <c:layout>
                <c:manualLayout>
                  <c:x val="-4.5692300830435184E-2"/>
                  <c:y val="-6.3225082620843157E-2"/>
                </c:manualLayout>
              </c:layout>
              <c:tx>
                <c:rich>
                  <a:bodyPr/>
                  <a:lstStyle/>
                  <a:p>
                    <a:pPr>
                      <a:defRPr/>
                    </a:pPr>
                    <a:r>
                      <a:rPr lang="en-US"/>
                      <a:t>College/Uni</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7B0-44FE-B1C5-7DD403C679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Sheet1!$A$2:$A$7</c:f>
              <c:numCache>
                <c:formatCode>0.0</c:formatCode>
                <c:ptCount val="6"/>
                <c:pt idx="0">
                  <c:v>3.7999999999999989</c:v>
                </c:pt>
                <c:pt idx="1">
                  <c:v>3.9000000000000004</c:v>
                </c:pt>
                <c:pt idx="2">
                  <c:v>3.1000000000000005</c:v>
                </c:pt>
                <c:pt idx="3">
                  <c:v>-3.9000000000000004</c:v>
                </c:pt>
                <c:pt idx="4">
                  <c:v>18.900000000000002</c:v>
                </c:pt>
                <c:pt idx="5">
                  <c:v>-25.300000000000004</c:v>
                </c:pt>
              </c:numCache>
            </c:numRef>
          </c:xVal>
          <c:yVal>
            <c:numRef>
              <c:f>Sheet1!$B$2:$B$7</c:f>
              <c:numCache>
                <c:formatCode>0.0</c:formatCode>
                <c:ptCount val="6"/>
                <c:pt idx="0">
                  <c:v>4.2194211956722683</c:v>
                </c:pt>
                <c:pt idx="1">
                  <c:v>2.1833202111173478</c:v>
                </c:pt>
                <c:pt idx="2">
                  <c:v>7.5926473735783162</c:v>
                </c:pt>
                <c:pt idx="3">
                  <c:v>-4.2348671676746861</c:v>
                </c:pt>
                <c:pt idx="4">
                  <c:v>1.4834960196312252</c:v>
                </c:pt>
                <c:pt idx="5">
                  <c:v>-5.7435054860493366</c:v>
                </c:pt>
              </c:numCache>
            </c:numRef>
          </c:yVal>
          <c:bubbleSize>
            <c:numRef>
              <c:f>Sheet1!$C$2:$C$7</c:f>
              <c:numCache>
                <c:formatCode>0.0</c:formatCode>
                <c:ptCount val="6"/>
                <c:pt idx="0">
                  <c:v>13.2</c:v>
                </c:pt>
                <c:pt idx="1">
                  <c:v>14</c:v>
                </c:pt>
                <c:pt idx="2">
                  <c:v>10.4</c:v>
                </c:pt>
                <c:pt idx="3">
                  <c:v>5.6</c:v>
                </c:pt>
                <c:pt idx="4">
                  <c:v>22.6</c:v>
                </c:pt>
                <c:pt idx="5">
                  <c:v>33.9</c:v>
                </c:pt>
              </c:numCache>
            </c:numRef>
          </c:bubbleSize>
          <c:bubble3D val="1"/>
          <c:extLst>
            <c:ext xmlns:c16="http://schemas.microsoft.com/office/drawing/2014/chart" uri="{C3380CC4-5D6E-409C-BE32-E72D297353CC}">
              <c16:uniqueId val="{00000012-27B0-44FE-B1C5-7DD403C67970}"/>
            </c:ext>
          </c:extLst>
        </c:ser>
        <c:dLbls>
          <c:showLegendKey val="0"/>
          <c:showVal val="0"/>
          <c:showCatName val="0"/>
          <c:showSerName val="0"/>
          <c:showPercent val="0"/>
          <c:showBubbleSize val="0"/>
        </c:dLbls>
        <c:bubbleScale val="100"/>
        <c:showNegBubbles val="0"/>
        <c:axId val="206924800"/>
        <c:axId val="168387328"/>
      </c:bubbleChart>
      <c:valAx>
        <c:axId val="206924800"/>
        <c:scaling>
          <c:orientation val="minMax"/>
        </c:scaling>
        <c:delete val="0"/>
        <c:axPos val="b"/>
        <c:numFmt formatCode="0.0" sourceLinked="1"/>
        <c:majorTickMark val="out"/>
        <c:minorTickMark val="none"/>
        <c:tickLblPos val="low"/>
        <c:txPr>
          <a:bodyPr rot="0" vert="horz"/>
          <a:lstStyle/>
          <a:p>
            <a:pPr>
              <a:defRPr sz="1200"/>
            </a:pPr>
            <a:endParaRPr lang="en-US"/>
          </a:p>
        </c:txPr>
        <c:crossAx val="168387328"/>
        <c:crosses val="autoZero"/>
        <c:crossBetween val="midCat"/>
      </c:valAx>
      <c:valAx>
        <c:axId val="168387328"/>
        <c:scaling>
          <c:orientation val="minMax"/>
          <c:min val="-10"/>
        </c:scaling>
        <c:delete val="0"/>
        <c:axPos val="l"/>
        <c:numFmt formatCode="0.0" sourceLinked="1"/>
        <c:majorTickMark val="out"/>
        <c:minorTickMark val="none"/>
        <c:tickLblPos val="low"/>
        <c:txPr>
          <a:bodyPr/>
          <a:lstStyle/>
          <a:p>
            <a:pPr algn="ctr">
              <a:defRPr sz="1200"/>
            </a:pPr>
            <a:endParaRPr lang="en-US"/>
          </a:p>
        </c:txPr>
        <c:crossAx val="206924800"/>
        <c:crosses val="autoZero"/>
        <c:crossBetween val="midCat"/>
      </c:valAx>
      <c:spPr>
        <a:noFill/>
        <a:ln w="25400">
          <a:noFill/>
        </a:ln>
      </c:spPr>
    </c:plotArea>
    <c:plotVisOnly val="1"/>
    <c:dispBlanksAs val="gap"/>
    <c:showDLblsOverMax val="0"/>
  </c:chart>
  <c:txPr>
    <a:bodyPr/>
    <a:lstStyle/>
    <a:p>
      <a:pPr>
        <a:defRPr sz="14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97579013848593E-2"/>
          <c:y val="0"/>
          <c:w val="0.51296662661110326"/>
          <c:h val="0.89806120989351668"/>
        </c:manualLayout>
      </c:layout>
      <c:barChart>
        <c:barDir val="col"/>
        <c:grouping val="stacked"/>
        <c:varyColors val="0"/>
        <c:ser>
          <c:idx val="0"/>
          <c:order val="0"/>
          <c:tx>
            <c:strRef>
              <c:f>Sheet1!$A$2</c:f>
              <c:strCache>
                <c:ptCount val="1"/>
                <c:pt idx="0">
                  <c:v>Fried Fish</c:v>
                </c:pt>
              </c:strCache>
            </c:strRef>
          </c:tx>
          <c:invertIfNegative val="0"/>
          <c:dLbls>
            <c:dLbl>
              <c:idx val="0"/>
              <c:layout>
                <c:manualLayout>
                  <c:x val="0"/>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51-4C62-A090-1E48FC68FA68}"/>
                </c:ext>
              </c:extLst>
            </c:dLbl>
            <c:dLbl>
              <c:idx val="1"/>
              <c:layout>
                <c:manualLayout>
                  <c:x val="0"/>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51-4C62-A090-1E48FC68FA68}"/>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0.0</c:formatCode>
                <c:ptCount val="2"/>
                <c:pt idx="0">
                  <c:v>36.908232578833669</c:v>
                </c:pt>
                <c:pt idx="1">
                  <c:v>38.973647509875981</c:v>
                </c:pt>
              </c:numCache>
            </c:numRef>
          </c:val>
          <c:extLst>
            <c:ext xmlns:c16="http://schemas.microsoft.com/office/drawing/2014/chart" uri="{C3380CC4-5D6E-409C-BE32-E72D297353CC}">
              <c16:uniqueId val="{00000002-A151-4C62-A090-1E48FC68FA68}"/>
            </c:ext>
          </c:extLst>
        </c:ser>
        <c:ser>
          <c:idx val="1"/>
          <c:order val="1"/>
          <c:tx>
            <c:strRef>
              <c:f>Sheet1!$A$3</c:f>
              <c:strCache>
                <c:ptCount val="1"/>
                <c:pt idx="0">
                  <c:v>Non-Fried Fish</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0.0</c:formatCode>
                <c:ptCount val="2"/>
                <c:pt idx="0">
                  <c:v>25.829329155395669</c:v>
                </c:pt>
                <c:pt idx="1">
                  <c:v>24.255770072571949</c:v>
                </c:pt>
              </c:numCache>
            </c:numRef>
          </c:val>
          <c:extLst>
            <c:ext xmlns:c16="http://schemas.microsoft.com/office/drawing/2014/chart" uri="{C3380CC4-5D6E-409C-BE32-E72D297353CC}">
              <c16:uniqueId val="{00000003-A151-4C62-A090-1E48FC68FA68}"/>
            </c:ext>
          </c:extLst>
        </c:ser>
        <c:ser>
          <c:idx val="2"/>
          <c:order val="2"/>
          <c:tx>
            <c:strRef>
              <c:f>Sheet1!$A$4</c:f>
              <c:strCache>
                <c:ptCount val="1"/>
                <c:pt idx="0">
                  <c:v>Fish Burger</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Sheet1!$B$4:$C$4</c:f>
              <c:numCache>
                <c:formatCode>0.0</c:formatCode>
                <c:ptCount val="2"/>
                <c:pt idx="0">
                  <c:v>3.6427549624703763</c:v>
                </c:pt>
                <c:pt idx="1">
                  <c:v>3.3372135098762774</c:v>
                </c:pt>
              </c:numCache>
            </c:numRef>
          </c:val>
          <c:extLst>
            <c:ext xmlns:c16="http://schemas.microsoft.com/office/drawing/2014/chart" uri="{C3380CC4-5D6E-409C-BE32-E72D297353CC}">
              <c16:uniqueId val="{00000004-A151-4C62-A090-1E48FC68FA68}"/>
            </c:ext>
          </c:extLst>
        </c:ser>
        <c:ser>
          <c:idx val="3"/>
          <c:order val="3"/>
          <c:tx>
            <c:strRef>
              <c:f>Sheet1!$A$5</c:f>
              <c:strCache>
                <c:ptCount val="1"/>
                <c:pt idx="0">
                  <c:v>Fish Other</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0.0</c:formatCode>
                <c:ptCount val="2"/>
                <c:pt idx="0">
                  <c:v>9.0405161447959159</c:v>
                </c:pt>
                <c:pt idx="1">
                  <c:v>9.1584232904798437</c:v>
                </c:pt>
              </c:numCache>
            </c:numRef>
          </c:val>
          <c:extLst>
            <c:ext xmlns:c16="http://schemas.microsoft.com/office/drawing/2014/chart" uri="{C3380CC4-5D6E-409C-BE32-E72D297353CC}">
              <c16:uniqueId val="{00000005-A151-4C62-A090-1E48FC68FA68}"/>
            </c:ext>
          </c:extLst>
        </c:ser>
        <c:ser>
          <c:idx val="4"/>
          <c:order val="4"/>
          <c:tx>
            <c:strRef>
              <c:f>Sheet1!$A$6</c:f>
              <c:strCache>
                <c:ptCount val="1"/>
                <c:pt idx="0">
                  <c:v>Total Shellfish</c:v>
                </c:pt>
              </c:strCache>
            </c:strRef>
          </c:tx>
          <c:invertIfNegative val="0"/>
          <c:dLbls>
            <c:numFmt formatCode="#,##0.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Sheet1!$B$6:$C$6</c:f>
              <c:numCache>
                <c:formatCode>0.0</c:formatCode>
                <c:ptCount val="2"/>
                <c:pt idx="0">
                  <c:v>19.193408191718472</c:v>
                </c:pt>
                <c:pt idx="1">
                  <c:v>20.266558969597241</c:v>
                </c:pt>
              </c:numCache>
            </c:numRef>
          </c:val>
          <c:extLst>
            <c:ext xmlns:c16="http://schemas.microsoft.com/office/drawing/2014/chart" uri="{C3380CC4-5D6E-409C-BE32-E72D297353CC}">
              <c16:uniqueId val="{00000008-A151-4C62-A090-1E48FC68FA68}"/>
            </c:ext>
          </c:extLst>
        </c:ser>
        <c:ser>
          <c:idx val="5"/>
          <c:order val="5"/>
          <c:tx>
            <c:strRef>
              <c:f>Sheet1!$A$7</c:f>
              <c:strCache>
                <c:ptCount val="1"/>
                <c:pt idx="0">
                  <c:v>Seafood Other</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Sheet1!$B$7:$C$7</c:f>
              <c:numCache>
                <c:formatCode>0.0</c:formatCode>
                <c:ptCount val="2"/>
                <c:pt idx="0">
                  <c:v>5.3857259483112294</c:v>
                </c:pt>
                <c:pt idx="1">
                  <c:v>4.0084011855400403</c:v>
                </c:pt>
              </c:numCache>
            </c:numRef>
          </c:val>
          <c:extLst>
            <c:ext xmlns:c16="http://schemas.microsoft.com/office/drawing/2014/chart" uri="{C3380CC4-5D6E-409C-BE32-E72D297353CC}">
              <c16:uniqueId val="{00000009-A151-4C62-A090-1E48FC68FA68}"/>
            </c:ext>
          </c:extLst>
        </c:ser>
        <c:dLbls>
          <c:showLegendKey val="0"/>
          <c:showVal val="0"/>
          <c:showCatName val="0"/>
          <c:showSerName val="0"/>
          <c:showPercent val="0"/>
          <c:showBubbleSize val="0"/>
        </c:dLbls>
        <c:gapWidth val="82"/>
        <c:overlap val="100"/>
        <c:axId val="206197504"/>
        <c:axId val="206199040"/>
      </c:barChart>
      <c:catAx>
        <c:axId val="206197504"/>
        <c:scaling>
          <c:orientation val="minMax"/>
        </c:scaling>
        <c:delete val="0"/>
        <c:axPos val="b"/>
        <c:numFmt formatCode="General" sourceLinked="0"/>
        <c:majorTickMark val="out"/>
        <c:minorTickMark val="none"/>
        <c:tickLblPos val="nextTo"/>
        <c:txPr>
          <a:bodyPr/>
          <a:lstStyle/>
          <a:p>
            <a:pPr algn="ctr">
              <a:defRPr/>
            </a:pPr>
            <a:endParaRPr lang="en-US"/>
          </a:p>
        </c:txPr>
        <c:crossAx val="206199040"/>
        <c:crosses val="autoZero"/>
        <c:auto val="1"/>
        <c:lblAlgn val="ctr"/>
        <c:lblOffset val="100"/>
        <c:noMultiLvlLbl val="0"/>
      </c:catAx>
      <c:valAx>
        <c:axId val="206199040"/>
        <c:scaling>
          <c:orientation val="minMax"/>
        </c:scaling>
        <c:delete val="1"/>
        <c:axPos val="l"/>
        <c:numFmt formatCode="0.0" sourceLinked="1"/>
        <c:majorTickMark val="out"/>
        <c:minorTickMark val="none"/>
        <c:tickLblPos val="nextTo"/>
        <c:crossAx val="206197504"/>
        <c:crosses val="autoZero"/>
        <c:crossBetween val="between"/>
      </c:valAx>
    </c:plotArea>
    <c:legend>
      <c:legendPos val="r"/>
      <c:legendEntry>
        <c:idx val="4"/>
        <c:txPr>
          <a:bodyPr/>
          <a:lstStyle/>
          <a:p>
            <a:pPr algn="ctr">
              <a:defRPr sz="1200"/>
            </a:pPr>
            <a:endParaRPr lang="en-US"/>
          </a:p>
        </c:txPr>
      </c:legendEntry>
      <c:legendEntry>
        <c:idx val="5"/>
        <c:txPr>
          <a:bodyPr/>
          <a:lstStyle/>
          <a:p>
            <a:pPr algn="ctr">
              <a:defRPr sz="1200"/>
            </a:pPr>
            <a:endParaRPr lang="en-US"/>
          </a:p>
        </c:txPr>
      </c:legendEntry>
      <c:layout>
        <c:manualLayout>
          <c:xMode val="edge"/>
          <c:yMode val="edge"/>
          <c:x val="0.56037454349079663"/>
          <c:y val="0.25103445959367526"/>
          <c:w val="0.3235716312464777"/>
          <c:h val="0.4253153472975485"/>
        </c:manualLayout>
      </c:layout>
      <c:overlay val="0"/>
      <c:txPr>
        <a:bodyPr/>
        <a:lstStyle/>
        <a:p>
          <a:pPr algn="ct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0869922262393216E-2"/>
          <c:y val="5.1739831260165729E-2"/>
          <c:w val="0.61848702603170236"/>
          <c:h val="0.71707215346579412"/>
        </c:manualLayout>
      </c:layout>
      <c:barChart>
        <c:barDir val="col"/>
        <c:grouping val="stacked"/>
        <c:varyColors val="0"/>
        <c:ser>
          <c:idx val="0"/>
          <c:order val="0"/>
          <c:tx>
            <c:strRef>
              <c:f>Sheet1!$A$2</c:f>
              <c:strCache>
                <c:ptCount val="1"/>
                <c:pt idx="0">
                  <c:v>Fried Cod</c:v>
                </c:pt>
              </c:strCache>
            </c:strRef>
          </c:tx>
          <c:invertIfNegative val="0"/>
          <c:dLbls>
            <c:numFmt formatCode="#,##0" sourceLinked="0"/>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Sheet1!$B$2:$C$2</c:f>
              <c:numCache>
                <c:formatCode>0.0</c:formatCode>
                <c:ptCount val="2"/>
                <c:pt idx="0">
                  <c:v>55.3748393615884</c:v>
                </c:pt>
                <c:pt idx="1">
                  <c:v>60.890368368221246</c:v>
                </c:pt>
              </c:numCache>
            </c:numRef>
          </c:val>
          <c:extLst>
            <c:ext xmlns:c16="http://schemas.microsoft.com/office/drawing/2014/chart" uri="{C3380CC4-5D6E-409C-BE32-E72D297353CC}">
              <c16:uniqueId val="{00000000-9952-4F6C-9CE6-D9FFAA9CAC87}"/>
            </c:ext>
          </c:extLst>
        </c:ser>
        <c:ser>
          <c:idx val="1"/>
          <c:order val="1"/>
          <c:tx>
            <c:strRef>
              <c:f>Sheet1!$A$3</c:f>
              <c:strCache>
                <c:ptCount val="1"/>
                <c:pt idx="0">
                  <c:v>Fried Haddock</c:v>
                </c:pt>
              </c:strCache>
            </c:strRef>
          </c:tx>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Sheet1!$B$3:$C$3</c:f>
              <c:numCache>
                <c:formatCode>0.0</c:formatCode>
                <c:ptCount val="2"/>
                <c:pt idx="0">
                  <c:v>18.616431928452666</c:v>
                </c:pt>
                <c:pt idx="1">
                  <c:v>16.337706741549145</c:v>
                </c:pt>
              </c:numCache>
            </c:numRef>
          </c:val>
          <c:extLst>
            <c:ext xmlns:c16="http://schemas.microsoft.com/office/drawing/2014/chart" uri="{C3380CC4-5D6E-409C-BE32-E72D297353CC}">
              <c16:uniqueId val="{00000001-9952-4F6C-9CE6-D9FFAA9CAC87}"/>
            </c:ext>
          </c:extLst>
        </c:ser>
        <c:ser>
          <c:idx val="2"/>
          <c:order val="2"/>
          <c:tx>
            <c:strRef>
              <c:f>Sheet1!$A$4</c:f>
              <c:strCache>
                <c:ptCount val="1"/>
                <c:pt idx="0">
                  <c:v>Fish Fingers</c:v>
                </c:pt>
              </c:strCache>
            </c:strRef>
          </c:tx>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Sheet1!$B$4:$C$4</c:f>
              <c:numCache>
                <c:formatCode>0.0</c:formatCode>
                <c:ptCount val="2"/>
                <c:pt idx="0">
                  <c:v>13.205785800839234</c:v>
                </c:pt>
                <c:pt idx="1">
                  <c:v>12.393843233962107</c:v>
                </c:pt>
              </c:numCache>
            </c:numRef>
          </c:val>
          <c:extLst>
            <c:ext xmlns:c16="http://schemas.microsoft.com/office/drawing/2014/chart" uri="{C3380CC4-5D6E-409C-BE32-E72D297353CC}">
              <c16:uniqueId val="{00000002-9952-4F6C-9CE6-D9FFAA9CAC87}"/>
            </c:ext>
          </c:extLst>
        </c:ser>
        <c:ser>
          <c:idx val="3"/>
          <c:order val="3"/>
          <c:tx>
            <c:strRef>
              <c:f>Sheet1!$A$5</c:f>
              <c:strCache>
                <c:ptCount val="1"/>
                <c:pt idx="0">
                  <c:v>Crab/Fishcake</c:v>
                </c:pt>
              </c:strCache>
            </c:strRef>
          </c:tx>
          <c:invertIfNegative val="0"/>
          <c:dLbls>
            <c:dLbl>
              <c:idx val="0"/>
              <c:layout>
                <c:manualLayout>
                  <c:x val="-4.2742969286390597E-2"/>
                  <c:y val="-7.6544849857578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52-4F6C-9CE6-D9FFAA9CAC87}"/>
                </c:ext>
              </c:extLst>
            </c:dLbl>
            <c:dLbl>
              <c:idx val="1"/>
              <c:layout>
                <c:manualLayout>
                  <c:x val="-4.2742969286390611E-2"/>
                  <c:y val="-1.75413254534732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52-4F6C-9CE6-D9FFAA9CAC87}"/>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0.0</c:formatCode>
                <c:ptCount val="2"/>
                <c:pt idx="0">
                  <c:v>5.6330685436777692</c:v>
                </c:pt>
                <c:pt idx="1">
                  <c:v>3.5232837080254833</c:v>
                </c:pt>
              </c:numCache>
            </c:numRef>
          </c:val>
          <c:extLst>
            <c:ext xmlns:c16="http://schemas.microsoft.com/office/drawing/2014/chart" uri="{C3380CC4-5D6E-409C-BE32-E72D297353CC}">
              <c16:uniqueId val="{00000005-9952-4F6C-9CE6-D9FFAA9CAC87}"/>
            </c:ext>
          </c:extLst>
        </c:ser>
        <c:ser>
          <c:idx val="4"/>
          <c:order val="4"/>
          <c:tx>
            <c:strRef>
              <c:f>Sheet1!$A$6</c:f>
              <c:strCache>
                <c:ptCount val="1"/>
                <c:pt idx="0">
                  <c:v>Other F.F</c:v>
                </c:pt>
              </c:strCache>
            </c:strRef>
          </c:tx>
          <c:invertIfNegative val="0"/>
          <c:dLbls>
            <c:dLbl>
              <c:idx val="0"/>
              <c:layout>
                <c:manualLayout>
                  <c:x val="0"/>
                  <c:y val="-4.592690991454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52-4F6C-9CE6-D9FFAA9CAC87}"/>
                </c:ext>
              </c:extLst>
            </c:dLbl>
            <c:dLbl>
              <c:idx val="1"/>
              <c:layout>
                <c:manualLayout>
                  <c:x val="0"/>
                  <c:y val="-5.358139490030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52-4F6C-9CE6-D9FFAA9CAC87}"/>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Sheet1!$B$6:$C$6</c:f>
              <c:numCache>
                <c:formatCode>0.0</c:formatCode>
                <c:ptCount val="2"/>
                <c:pt idx="0">
                  <c:v>7.169874365441931</c:v>
                </c:pt>
                <c:pt idx="1">
                  <c:v>6.8547979482420143</c:v>
                </c:pt>
              </c:numCache>
            </c:numRef>
          </c:val>
          <c:extLst>
            <c:ext xmlns:c16="http://schemas.microsoft.com/office/drawing/2014/chart" uri="{C3380CC4-5D6E-409C-BE32-E72D297353CC}">
              <c16:uniqueId val="{00000008-9952-4F6C-9CE6-D9FFAA9CAC87}"/>
            </c:ext>
          </c:extLst>
        </c:ser>
        <c:dLbls>
          <c:showLegendKey val="0"/>
          <c:showVal val="0"/>
          <c:showCatName val="0"/>
          <c:showSerName val="0"/>
          <c:showPercent val="0"/>
          <c:showBubbleSize val="0"/>
        </c:dLbls>
        <c:gapWidth val="82"/>
        <c:overlap val="100"/>
        <c:axId val="206953856"/>
        <c:axId val="206836864"/>
      </c:barChart>
      <c:catAx>
        <c:axId val="206953856"/>
        <c:scaling>
          <c:orientation val="minMax"/>
        </c:scaling>
        <c:delete val="0"/>
        <c:axPos val="b"/>
        <c:numFmt formatCode="General" sourceLinked="0"/>
        <c:majorTickMark val="out"/>
        <c:minorTickMark val="none"/>
        <c:tickLblPos val="nextTo"/>
        <c:txPr>
          <a:bodyPr/>
          <a:lstStyle/>
          <a:p>
            <a:pPr algn="ctr">
              <a:defRPr/>
            </a:pPr>
            <a:endParaRPr lang="en-US"/>
          </a:p>
        </c:txPr>
        <c:crossAx val="206836864"/>
        <c:crosses val="autoZero"/>
        <c:auto val="1"/>
        <c:lblAlgn val="ctr"/>
        <c:lblOffset val="100"/>
        <c:noMultiLvlLbl val="0"/>
      </c:catAx>
      <c:valAx>
        <c:axId val="206836864"/>
        <c:scaling>
          <c:orientation val="minMax"/>
        </c:scaling>
        <c:delete val="1"/>
        <c:axPos val="l"/>
        <c:numFmt formatCode="0.0" sourceLinked="1"/>
        <c:majorTickMark val="out"/>
        <c:minorTickMark val="none"/>
        <c:tickLblPos val="nextTo"/>
        <c:crossAx val="206953856"/>
        <c:crosses val="autoZero"/>
        <c:crossBetween val="between"/>
      </c:valAx>
    </c:plotArea>
    <c:legend>
      <c:legendPos val="r"/>
      <c:layout>
        <c:manualLayout>
          <c:xMode val="edge"/>
          <c:yMode val="edge"/>
          <c:x val="0.60316556001142807"/>
          <c:y val="5.3483725587736675E-2"/>
          <c:w val="0.37156392149354328"/>
          <c:h val="0.7380370760461258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
          <c:y val="3.5358543457516281E-2"/>
          <c:w val="0.64935693630841984"/>
          <c:h val="0.81695677032301406"/>
        </c:manualLayout>
      </c:layout>
      <c:barChart>
        <c:barDir val="col"/>
        <c:grouping val="stacked"/>
        <c:varyColors val="0"/>
        <c:ser>
          <c:idx val="0"/>
          <c:order val="0"/>
          <c:tx>
            <c:strRef>
              <c:f>Sheet1!$A$2</c:f>
              <c:strCache>
                <c:ptCount val="1"/>
                <c:pt idx="0">
                  <c:v>Trout N.F</c:v>
                </c:pt>
              </c:strCache>
            </c:strRef>
          </c:tx>
          <c:invertIfNegative val="0"/>
          <c:cat>
            <c:strRef>
              <c:f>Sheet1!$B$1:$C$1</c:f>
              <c:strCache>
                <c:ptCount val="2"/>
                <c:pt idx="0">
                  <c:v>YE Dec 19</c:v>
                </c:pt>
                <c:pt idx="1">
                  <c:v>YE Dec 20</c:v>
                </c:pt>
              </c:strCache>
            </c:strRef>
          </c:cat>
          <c:val>
            <c:numRef>
              <c:f>Sheet1!$B$2:$C$2</c:f>
              <c:numCache>
                <c:formatCode>0</c:formatCode>
                <c:ptCount val="2"/>
                <c:pt idx="0">
                  <c:v>1.6915536727136062</c:v>
                </c:pt>
                <c:pt idx="1">
                  <c:v>1.4216822120703936</c:v>
                </c:pt>
              </c:numCache>
            </c:numRef>
          </c:val>
          <c:extLst>
            <c:ext xmlns:c16="http://schemas.microsoft.com/office/drawing/2014/chart" uri="{C3380CC4-5D6E-409C-BE32-E72D297353CC}">
              <c16:uniqueId val="{00000000-F219-4DFE-BBE9-54C28BBDAB8F}"/>
            </c:ext>
          </c:extLst>
        </c:ser>
        <c:ser>
          <c:idx val="1"/>
          <c:order val="1"/>
          <c:tx>
            <c:strRef>
              <c:f>Sheet1!$A$3</c:f>
              <c:strCache>
                <c:ptCount val="1"/>
                <c:pt idx="0">
                  <c:v>Tuna N.F</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YE Dec 19</c:v>
                </c:pt>
                <c:pt idx="1">
                  <c:v>YE Dec 20</c:v>
                </c:pt>
              </c:strCache>
            </c:strRef>
          </c:cat>
          <c:val>
            <c:numRef>
              <c:f>Sheet1!$B$3:$C$3</c:f>
              <c:numCache>
                <c:formatCode>0</c:formatCode>
                <c:ptCount val="2"/>
                <c:pt idx="0">
                  <c:v>45.747690372493352</c:v>
                </c:pt>
                <c:pt idx="1">
                  <c:v>48.121425566065668</c:v>
                </c:pt>
              </c:numCache>
            </c:numRef>
          </c:val>
          <c:extLst>
            <c:ext xmlns:c16="http://schemas.microsoft.com/office/drawing/2014/chart" uri="{C3380CC4-5D6E-409C-BE32-E72D297353CC}">
              <c16:uniqueId val="{00000001-F219-4DFE-BBE9-54C28BBDAB8F}"/>
            </c:ext>
          </c:extLst>
        </c:ser>
        <c:ser>
          <c:idx val="2"/>
          <c:order val="2"/>
          <c:tx>
            <c:strRef>
              <c:f>Sheet1!$A$4</c:f>
              <c:strCache>
                <c:ptCount val="1"/>
                <c:pt idx="0">
                  <c:v>Cod N.F</c:v>
                </c:pt>
              </c:strCache>
            </c:strRef>
          </c:tx>
          <c:invertIfNegative val="0"/>
          <c:dLbls>
            <c:dLbl>
              <c:idx val="0"/>
              <c:layout>
                <c:manualLayout>
                  <c:x val="-5.1781494694898775E-2"/>
                  <c:y val="-5.60161820605315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B7-4CBA-AE9A-EE09FBCA9817}"/>
                </c:ext>
              </c:extLst>
            </c:dLbl>
            <c:dLbl>
              <c:idx val="1"/>
              <c:layout>
                <c:manualLayout>
                  <c:x val="-6.3550016216466665E-2"/>
                  <c:y val="5.60161820605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B7-4CBA-AE9A-EE09FBCA9817}"/>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Sheet1!$B$4:$C$4</c:f>
              <c:numCache>
                <c:formatCode>0</c:formatCode>
                <c:ptCount val="2"/>
                <c:pt idx="0">
                  <c:v>6.7643930668350656</c:v>
                </c:pt>
                <c:pt idx="1">
                  <c:v>7.3458176051247683</c:v>
                </c:pt>
              </c:numCache>
            </c:numRef>
          </c:val>
          <c:extLst>
            <c:ext xmlns:c16="http://schemas.microsoft.com/office/drawing/2014/chart" uri="{C3380CC4-5D6E-409C-BE32-E72D297353CC}">
              <c16:uniqueId val="{00000002-F219-4DFE-BBE9-54C28BBDAB8F}"/>
            </c:ext>
          </c:extLst>
        </c:ser>
        <c:ser>
          <c:idx val="3"/>
          <c:order val="3"/>
          <c:tx>
            <c:strRef>
              <c:f>Sheet1!$A$5</c:f>
              <c:strCache>
                <c:ptCount val="1"/>
                <c:pt idx="0">
                  <c:v>Haddock N.F</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Sheet1!$B$5:$C$5</c:f>
              <c:numCache>
                <c:formatCode>0</c:formatCode>
                <c:ptCount val="2"/>
                <c:pt idx="0">
                  <c:v>7.0192286796485623</c:v>
                </c:pt>
                <c:pt idx="1">
                  <c:v>6.7881729465622502</c:v>
                </c:pt>
              </c:numCache>
            </c:numRef>
          </c:val>
          <c:extLst>
            <c:ext xmlns:c16="http://schemas.microsoft.com/office/drawing/2014/chart" uri="{C3380CC4-5D6E-409C-BE32-E72D297353CC}">
              <c16:uniqueId val="{00000003-F219-4DFE-BBE9-54C28BBDAB8F}"/>
            </c:ext>
          </c:extLst>
        </c:ser>
        <c:ser>
          <c:idx val="4"/>
          <c:order val="4"/>
          <c:tx>
            <c:strRef>
              <c:f>Sheet1!$A$6</c:f>
              <c:strCache>
                <c:ptCount val="1"/>
                <c:pt idx="0">
                  <c:v>Mackerel N.F</c:v>
                </c:pt>
              </c:strCache>
            </c:strRef>
          </c:tx>
          <c:invertIfNegative val="0"/>
          <c:dLbls>
            <c:dLbl>
              <c:idx val="0"/>
              <c:layout>
                <c:manualLayout>
                  <c:x val="4.9427790390585181E-2"/>
                  <c:y val="-5.60161820605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B7-4CBA-AE9A-EE09FBCA9817}"/>
                </c:ext>
              </c:extLst>
            </c:dLbl>
            <c:dLbl>
              <c:idx val="1"/>
              <c:layout>
                <c:manualLayout>
                  <c:x val="5.1781494694898761E-2"/>
                  <c:y val="5.60161820605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B7-4CBA-AE9A-EE09FBCA9817}"/>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Sheet1!$B$6:$C$6</c:f>
              <c:numCache>
                <c:formatCode>0</c:formatCode>
                <c:ptCount val="2"/>
                <c:pt idx="0">
                  <c:v>4.1971815321839419</c:v>
                </c:pt>
                <c:pt idx="1">
                  <c:v>3.6907397662255774</c:v>
                </c:pt>
              </c:numCache>
            </c:numRef>
          </c:val>
          <c:extLst>
            <c:ext xmlns:c16="http://schemas.microsoft.com/office/drawing/2014/chart" uri="{C3380CC4-5D6E-409C-BE32-E72D297353CC}">
              <c16:uniqueId val="{00000004-F219-4DFE-BBE9-54C28BBDAB8F}"/>
            </c:ext>
          </c:extLst>
        </c:ser>
        <c:ser>
          <c:idx val="5"/>
          <c:order val="5"/>
          <c:tx>
            <c:strRef>
              <c:f>Sheet1!$A$7</c:f>
              <c:strCache>
                <c:ptCount val="1"/>
                <c:pt idx="0">
                  <c:v>Salmon</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YE Dec 19</c:v>
                </c:pt>
                <c:pt idx="1">
                  <c:v>YE Dec 20</c:v>
                </c:pt>
              </c:strCache>
            </c:strRef>
          </c:cat>
          <c:val>
            <c:numRef>
              <c:f>Sheet1!$B$7:$C$7</c:f>
              <c:numCache>
                <c:formatCode>0</c:formatCode>
                <c:ptCount val="2"/>
                <c:pt idx="0">
                  <c:v>27.690602593225606</c:v>
                </c:pt>
                <c:pt idx="1">
                  <c:v>27.239718876127846</c:v>
                </c:pt>
              </c:numCache>
            </c:numRef>
          </c:val>
          <c:extLst>
            <c:ext xmlns:c16="http://schemas.microsoft.com/office/drawing/2014/chart" uri="{C3380CC4-5D6E-409C-BE32-E72D297353CC}">
              <c16:uniqueId val="{00000005-F219-4DFE-BBE9-54C28BBDAB8F}"/>
            </c:ext>
          </c:extLst>
        </c:ser>
        <c:ser>
          <c:idx val="6"/>
          <c:order val="6"/>
          <c:tx>
            <c:strRef>
              <c:f>Sheet1!$A$8</c:f>
              <c:strCache>
                <c:ptCount val="1"/>
                <c:pt idx="0">
                  <c:v>Other N.F</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Dec 19</c:v>
                </c:pt>
                <c:pt idx="1">
                  <c:v>YE Dec 20</c:v>
                </c:pt>
              </c:strCache>
            </c:strRef>
          </c:cat>
          <c:val>
            <c:numRef>
              <c:f>Sheet1!$B$8:$C$8</c:f>
              <c:numCache>
                <c:formatCode>0</c:formatCode>
                <c:ptCount val="2"/>
                <c:pt idx="0">
                  <c:v>6.889222249635357</c:v>
                </c:pt>
                <c:pt idx="1">
                  <c:v>5.3926827718727486</c:v>
                </c:pt>
              </c:numCache>
            </c:numRef>
          </c:val>
          <c:extLst>
            <c:ext xmlns:c16="http://schemas.microsoft.com/office/drawing/2014/chart" uri="{C3380CC4-5D6E-409C-BE32-E72D297353CC}">
              <c16:uniqueId val="{00000006-F219-4DFE-BBE9-54C28BBDAB8F}"/>
            </c:ext>
          </c:extLst>
        </c:ser>
        <c:dLbls>
          <c:showLegendKey val="0"/>
          <c:showVal val="0"/>
          <c:showCatName val="0"/>
          <c:showSerName val="0"/>
          <c:showPercent val="0"/>
          <c:showBubbleSize val="0"/>
        </c:dLbls>
        <c:gapWidth val="82"/>
        <c:overlap val="100"/>
        <c:axId val="206993280"/>
        <c:axId val="206994816"/>
      </c:barChart>
      <c:catAx>
        <c:axId val="206993280"/>
        <c:scaling>
          <c:orientation val="minMax"/>
        </c:scaling>
        <c:delete val="0"/>
        <c:axPos val="b"/>
        <c:numFmt formatCode="General" sourceLinked="0"/>
        <c:majorTickMark val="out"/>
        <c:minorTickMark val="none"/>
        <c:tickLblPos val="nextTo"/>
        <c:txPr>
          <a:bodyPr/>
          <a:lstStyle/>
          <a:p>
            <a:pPr algn="ctr">
              <a:defRPr/>
            </a:pPr>
            <a:endParaRPr lang="en-US"/>
          </a:p>
        </c:txPr>
        <c:crossAx val="206994816"/>
        <c:crosses val="autoZero"/>
        <c:auto val="1"/>
        <c:lblAlgn val="ctr"/>
        <c:lblOffset val="100"/>
        <c:noMultiLvlLbl val="0"/>
      </c:catAx>
      <c:valAx>
        <c:axId val="206994816"/>
        <c:scaling>
          <c:orientation val="minMax"/>
        </c:scaling>
        <c:delete val="1"/>
        <c:axPos val="l"/>
        <c:numFmt formatCode="0" sourceLinked="1"/>
        <c:majorTickMark val="out"/>
        <c:minorTickMark val="none"/>
        <c:tickLblPos val="nextTo"/>
        <c:crossAx val="206993280"/>
        <c:crosses val="autoZero"/>
        <c:crossBetween val="between"/>
      </c:valAx>
    </c:plotArea>
    <c:legend>
      <c:legendPos val="r"/>
      <c:layout>
        <c:manualLayout>
          <c:xMode val="edge"/>
          <c:yMode val="edge"/>
          <c:x val="0.6447168604920539"/>
          <c:y val="3.6405400134353248E-4"/>
          <c:w val="0.3309087707918269"/>
          <c:h val="0.8468100780576884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77273372176339E-2"/>
          <c:y val="2.35178393260073E-2"/>
          <c:w val="0.92536761829618397"/>
          <c:h val="0.90117117873522401"/>
        </c:manualLayout>
      </c:layout>
      <c:scatterChart>
        <c:scatterStyle val="lineMarker"/>
        <c:varyColors val="0"/>
        <c:ser>
          <c:idx val="0"/>
          <c:order val="0"/>
          <c:tx>
            <c:strRef>
              <c:f>Sheet1!$C$1</c:f>
              <c:strCache>
                <c:ptCount val="1"/>
                <c:pt idx="0">
                  <c:v>% Servings Aged Over 35</c:v>
                </c:pt>
              </c:strCache>
            </c:strRef>
          </c:tx>
          <c:spPr>
            <a:ln w="28575">
              <a:noFill/>
            </a:ln>
          </c:spPr>
          <c:marker>
            <c:symbol val="circle"/>
            <c:size val="5"/>
            <c:spPr>
              <a:solidFill>
                <a:schemeClr val="tx1"/>
              </a:solidFill>
              <a:ln>
                <a:noFill/>
              </a:ln>
            </c:spPr>
          </c:marker>
          <c:dPt>
            <c:idx val="0"/>
            <c:bubble3D val="0"/>
            <c:extLst>
              <c:ext xmlns:c16="http://schemas.microsoft.com/office/drawing/2014/chart" uri="{C3380CC4-5D6E-409C-BE32-E72D297353CC}">
                <c16:uniqueId val="{00000000-039F-4C3E-A169-75633112D37A}"/>
              </c:ext>
            </c:extLst>
          </c:dPt>
          <c:dPt>
            <c:idx val="2"/>
            <c:bubble3D val="0"/>
            <c:extLst>
              <c:ext xmlns:c16="http://schemas.microsoft.com/office/drawing/2014/chart" uri="{C3380CC4-5D6E-409C-BE32-E72D297353CC}">
                <c16:uniqueId val="{00000001-039F-4C3E-A169-75633112D37A}"/>
              </c:ext>
            </c:extLst>
          </c:dPt>
          <c:dPt>
            <c:idx val="3"/>
            <c:bubble3D val="0"/>
            <c:extLst>
              <c:ext xmlns:c16="http://schemas.microsoft.com/office/drawing/2014/chart" uri="{C3380CC4-5D6E-409C-BE32-E72D297353CC}">
                <c16:uniqueId val="{00000002-039F-4C3E-A169-75633112D37A}"/>
              </c:ext>
            </c:extLst>
          </c:dPt>
          <c:dPt>
            <c:idx val="4"/>
            <c:bubble3D val="0"/>
            <c:extLst>
              <c:ext xmlns:c16="http://schemas.microsoft.com/office/drawing/2014/chart" uri="{C3380CC4-5D6E-409C-BE32-E72D297353CC}">
                <c16:uniqueId val="{00000003-039F-4C3E-A169-75633112D37A}"/>
              </c:ext>
            </c:extLst>
          </c:dPt>
          <c:dPt>
            <c:idx val="5"/>
            <c:bubble3D val="0"/>
            <c:extLst>
              <c:ext xmlns:c16="http://schemas.microsoft.com/office/drawing/2014/chart" uri="{C3380CC4-5D6E-409C-BE32-E72D297353CC}">
                <c16:uniqueId val="{00000004-039F-4C3E-A169-75633112D37A}"/>
              </c:ext>
            </c:extLst>
          </c:dPt>
          <c:dPt>
            <c:idx val="6"/>
            <c:bubble3D val="0"/>
            <c:extLst>
              <c:ext xmlns:c16="http://schemas.microsoft.com/office/drawing/2014/chart" uri="{C3380CC4-5D6E-409C-BE32-E72D297353CC}">
                <c16:uniqueId val="{00000005-039F-4C3E-A169-75633112D37A}"/>
              </c:ext>
            </c:extLst>
          </c:dPt>
          <c:dPt>
            <c:idx val="7"/>
            <c:bubble3D val="0"/>
            <c:extLst>
              <c:ext xmlns:c16="http://schemas.microsoft.com/office/drawing/2014/chart" uri="{C3380CC4-5D6E-409C-BE32-E72D297353CC}">
                <c16:uniqueId val="{00000006-039F-4C3E-A169-75633112D37A}"/>
              </c:ext>
            </c:extLst>
          </c:dPt>
          <c:dPt>
            <c:idx val="8"/>
            <c:bubble3D val="0"/>
            <c:extLst>
              <c:ext xmlns:c16="http://schemas.microsoft.com/office/drawing/2014/chart" uri="{C3380CC4-5D6E-409C-BE32-E72D297353CC}">
                <c16:uniqueId val="{00000007-039F-4C3E-A169-75633112D37A}"/>
              </c:ext>
            </c:extLst>
          </c:dPt>
          <c:dPt>
            <c:idx val="9"/>
            <c:bubble3D val="0"/>
            <c:extLst>
              <c:ext xmlns:c16="http://schemas.microsoft.com/office/drawing/2014/chart" uri="{C3380CC4-5D6E-409C-BE32-E72D297353CC}">
                <c16:uniqueId val="{00000008-039F-4C3E-A169-75633112D37A}"/>
              </c:ext>
            </c:extLst>
          </c:dPt>
          <c:dPt>
            <c:idx val="10"/>
            <c:bubble3D val="0"/>
            <c:extLst>
              <c:ext xmlns:c16="http://schemas.microsoft.com/office/drawing/2014/chart" uri="{C3380CC4-5D6E-409C-BE32-E72D297353CC}">
                <c16:uniqueId val="{00000009-039F-4C3E-A169-75633112D37A}"/>
              </c:ext>
            </c:extLst>
          </c:dPt>
          <c:dPt>
            <c:idx val="11"/>
            <c:bubble3D val="0"/>
            <c:extLst>
              <c:ext xmlns:c16="http://schemas.microsoft.com/office/drawing/2014/chart" uri="{C3380CC4-5D6E-409C-BE32-E72D297353CC}">
                <c16:uniqueId val="{0000000A-039F-4C3E-A169-75633112D37A}"/>
              </c:ext>
            </c:extLst>
          </c:dPt>
          <c:dPt>
            <c:idx val="12"/>
            <c:bubble3D val="0"/>
            <c:extLst>
              <c:ext xmlns:c16="http://schemas.microsoft.com/office/drawing/2014/chart" uri="{C3380CC4-5D6E-409C-BE32-E72D297353CC}">
                <c16:uniqueId val="{0000000B-039F-4C3E-A169-75633112D37A}"/>
              </c:ext>
            </c:extLst>
          </c:dPt>
          <c:dPt>
            <c:idx val="13"/>
            <c:bubble3D val="0"/>
            <c:extLst>
              <c:ext xmlns:c16="http://schemas.microsoft.com/office/drawing/2014/chart" uri="{C3380CC4-5D6E-409C-BE32-E72D297353CC}">
                <c16:uniqueId val="{0000000C-039F-4C3E-A169-75633112D37A}"/>
              </c:ext>
            </c:extLst>
          </c:dPt>
          <c:dPt>
            <c:idx val="14"/>
            <c:bubble3D val="0"/>
            <c:extLst>
              <c:ext xmlns:c16="http://schemas.microsoft.com/office/drawing/2014/chart" uri="{C3380CC4-5D6E-409C-BE32-E72D297353CC}">
                <c16:uniqueId val="{0000000D-039F-4C3E-A169-75633112D37A}"/>
              </c:ext>
            </c:extLst>
          </c:dPt>
          <c:dPt>
            <c:idx val="16"/>
            <c:bubble3D val="0"/>
            <c:extLst>
              <c:ext xmlns:c16="http://schemas.microsoft.com/office/drawing/2014/chart" uri="{C3380CC4-5D6E-409C-BE32-E72D297353CC}">
                <c16:uniqueId val="{0000000E-039F-4C3E-A169-75633112D37A}"/>
              </c:ext>
            </c:extLst>
          </c:dPt>
          <c:dPt>
            <c:idx val="17"/>
            <c:bubble3D val="0"/>
            <c:extLst>
              <c:ext xmlns:c16="http://schemas.microsoft.com/office/drawing/2014/chart" uri="{C3380CC4-5D6E-409C-BE32-E72D297353CC}">
                <c16:uniqueId val="{0000000F-039F-4C3E-A169-75633112D37A}"/>
              </c:ext>
            </c:extLst>
          </c:dPt>
          <c:dPt>
            <c:idx val="19"/>
            <c:bubble3D val="0"/>
            <c:extLst>
              <c:ext xmlns:c16="http://schemas.microsoft.com/office/drawing/2014/chart" uri="{C3380CC4-5D6E-409C-BE32-E72D297353CC}">
                <c16:uniqueId val="{00000010-039F-4C3E-A169-75633112D37A}"/>
              </c:ext>
            </c:extLst>
          </c:dPt>
          <c:dPt>
            <c:idx val="20"/>
            <c:bubble3D val="0"/>
            <c:extLst>
              <c:ext xmlns:c16="http://schemas.microsoft.com/office/drawing/2014/chart" uri="{C3380CC4-5D6E-409C-BE32-E72D297353CC}">
                <c16:uniqueId val="{00000011-039F-4C3E-A169-75633112D37A}"/>
              </c:ext>
            </c:extLst>
          </c:dPt>
          <c:dPt>
            <c:idx val="21"/>
            <c:bubble3D val="0"/>
            <c:extLst>
              <c:ext xmlns:c16="http://schemas.microsoft.com/office/drawing/2014/chart" uri="{C3380CC4-5D6E-409C-BE32-E72D297353CC}">
                <c16:uniqueId val="{00000012-039F-4C3E-A169-75633112D37A}"/>
              </c:ext>
            </c:extLst>
          </c:dPt>
          <c:dPt>
            <c:idx val="23"/>
            <c:bubble3D val="0"/>
            <c:extLst>
              <c:ext xmlns:c16="http://schemas.microsoft.com/office/drawing/2014/chart" uri="{C3380CC4-5D6E-409C-BE32-E72D297353CC}">
                <c16:uniqueId val="{00000013-039F-4C3E-A169-75633112D37A}"/>
              </c:ext>
            </c:extLst>
          </c:dPt>
          <c:dPt>
            <c:idx val="24"/>
            <c:bubble3D val="0"/>
            <c:extLst>
              <c:ext xmlns:c16="http://schemas.microsoft.com/office/drawing/2014/chart" uri="{C3380CC4-5D6E-409C-BE32-E72D297353CC}">
                <c16:uniqueId val="{00000014-039F-4C3E-A169-75633112D37A}"/>
              </c:ext>
            </c:extLst>
          </c:dPt>
          <c:dPt>
            <c:idx val="25"/>
            <c:bubble3D val="0"/>
            <c:extLst>
              <c:ext xmlns:c16="http://schemas.microsoft.com/office/drawing/2014/chart" uri="{C3380CC4-5D6E-409C-BE32-E72D297353CC}">
                <c16:uniqueId val="{00000015-039F-4C3E-A169-75633112D37A}"/>
              </c:ext>
            </c:extLst>
          </c:dPt>
          <c:dPt>
            <c:idx val="26"/>
            <c:bubble3D val="0"/>
            <c:extLst>
              <c:ext xmlns:c16="http://schemas.microsoft.com/office/drawing/2014/chart" uri="{C3380CC4-5D6E-409C-BE32-E72D297353CC}">
                <c16:uniqueId val="{00000016-039F-4C3E-A169-75633112D37A}"/>
              </c:ext>
            </c:extLst>
          </c:dPt>
          <c:dPt>
            <c:idx val="27"/>
            <c:bubble3D val="0"/>
            <c:extLst>
              <c:ext xmlns:c16="http://schemas.microsoft.com/office/drawing/2014/chart" uri="{C3380CC4-5D6E-409C-BE32-E72D297353CC}">
                <c16:uniqueId val="{00000017-039F-4C3E-A169-75633112D37A}"/>
              </c:ext>
            </c:extLst>
          </c:dPt>
          <c:xVal>
            <c:numRef>
              <c:f>Sheet1!$B$2:$B$7</c:f>
              <c:numCache>
                <c:formatCode>General</c:formatCode>
                <c:ptCount val="6"/>
                <c:pt idx="0">
                  <c:v>75.8</c:v>
                </c:pt>
                <c:pt idx="1">
                  <c:v>76.3</c:v>
                </c:pt>
                <c:pt idx="2">
                  <c:v>70.099999999999994</c:v>
                </c:pt>
                <c:pt idx="3">
                  <c:v>74.400000000000006</c:v>
                </c:pt>
                <c:pt idx="4">
                  <c:v>68.3</c:v>
                </c:pt>
                <c:pt idx="5">
                  <c:v>65.900000000000006</c:v>
                </c:pt>
              </c:numCache>
            </c:numRef>
          </c:xVal>
          <c:yVal>
            <c:numRef>
              <c:f>Sheet1!$C$2:$C$7</c:f>
              <c:numCache>
                <c:formatCode>General</c:formatCode>
                <c:ptCount val="6"/>
                <c:pt idx="0">
                  <c:v>74.099999999999994</c:v>
                </c:pt>
                <c:pt idx="1">
                  <c:v>60.6</c:v>
                </c:pt>
                <c:pt idx="2">
                  <c:v>38.799999999999997</c:v>
                </c:pt>
                <c:pt idx="3">
                  <c:v>47.7</c:v>
                </c:pt>
                <c:pt idx="4">
                  <c:v>69.900000000000006</c:v>
                </c:pt>
                <c:pt idx="5">
                  <c:v>51.5</c:v>
                </c:pt>
              </c:numCache>
            </c:numRef>
          </c:yVal>
          <c:smooth val="0"/>
          <c:extLst>
            <c:ext xmlns:c16="http://schemas.microsoft.com/office/drawing/2014/chart" uri="{C3380CC4-5D6E-409C-BE32-E72D297353CC}">
              <c16:uniqueId val="{0000001C-039F-4C3E-A169-75633112D37A}"/>
            </c:ext>
          </c:extLst>
        </c:ser>
        <c:dLbls>
          <c:showLegendKey val="0"/>
          <c:showVal val="0"/>
          <c:showCatName val="0"/>
          <c:showSerName val="0"/>
          <c:showPercent val="0"/>
          <c:showBubbleSize val="0"/>
        </c:dLbls>
        <c:axId val="207849344"/>
        <c:axId val="207850880"/>
      </c:scatterChart>
      <c:valAx>
        <c:axId val="207849344"/>
        <c:scaling>
          <c:orientation val="minMax"/>
          <c:max val="80"/>
          <c:min val="60"/>
        </c:scaling>
        <c:delete val="0"/>
        <c:axPos val="b"/>
        <c:numFmt formatCode="General" sourceLinked="1"/>
        <c:majorTickMark val="out"/>
        <c:minorTickMark val="none"/>
        <c:tickLblPos val="low"/>
        <c:crossAx val="207850880"/>
        <c:crossesAt val="55"/>
        <c:crossBetween val="midCat"/>
      </c:valAx>
      <c:valAx>
        <c:axId val="207850880"/>
        <c:scaling>
          <c:orientation val="minMax"/>
          <c:max val="77"/>
          <c:min val="25"/>
        </c:scaling>
        <c:delete val="0"/>
        <c:axPos val="l"/>
        <c:numFmt formatCode="General" sourceLinked="1"/>
        <c:majorTickMark val="out"/>
        <c:minorTickMark val="none"/>
        <c:tickLblPos val="low"/>
        <c:crossAx val="207849344"/>
        <c:crosses val="autoZero"/>
        <c:crossBetween val="midCat"/>
      </c:valAx>
    </c:plotArea>
    <c:plotVisOnly val="1"/>
    <c:dispBlanksAs val="gap"/>
    <c:showDLblsOverMax val="0"/>
  </c:chart>
  <c:txPr>
    <a:bodyPr/>
    <a:lstStyle/>
    <a:p>
      <a:pPr>
        <a:defRPr sz="12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44606084153312E-2"/>
          <c:y val="8.5064750666771619E-2"/>
          <c:w val="0.97985539391584664"/>
          <c:h val="0.51587879694526628"/>
        </c:manualLayout>
      </c:layout>
      <c:barChart>
        <c:barDir val="col"/>
        <c:grouping val="stacked"/>
        <c:varyColors val="0"/>
        <c:ser>
          <c:idx val="0"/>
          <c:order val="0"/>
          <c:tx>
            <c:strRef>
              <c:f>Sheet1!$B$1</c:f>
              <c:strCache>
                <c:ptCount val="1"/>
                <c:pt idx="0">
                  <c:v>% Parties With Kids</c:v>
                </c:pt>
              </c:strCache>
            </c:strRef>
          </c:tx>
          <c:spPr>
            <a:solidFill>
              <a:schemeClr val="tx1"/>
            </a:solidFill>
          </c:spPr>
          <c:invertIfNegative val="0"/>
          <c:dPt>
            <c:idx val="0"/>
            <c:invertIfNegative val="0"/>
            <c:bubble3D val="0"/>
            <c:spPr>
              <a:solidFill>
                <a:schemeClr val="accent1">
                  <a:lumMod val="20000"/>
                  <a:lumOff val="80000"/>
                </a:schemeClr>
              </a:solidFill>
            </c:spPr>
            <c:extLst>
              <c:ext xmlns:c16="http://schemas.microsoft.com/office/drawing/2014/chart" uri="{C3380CC4-5D6E-409C-BE32-E72D297353CC}">
                <c16:uniqueId val="{00000001-A959-4F06-8E5A-9CE38CC49D5C}"/>
              </c:ext>
            </c:extLst>
          </c:dPt>
          <c:dPt>
            <c:idx val="1"/>
            <c:invertIfNegative val="0"/>
            <c:bubble3D val="0"/>
            <c:spPr>
              <a:solidFill>
                <a:schemeClr val="accent1">
                  <a:lumMod val="60000"/>
                  <a:lumOff val="40000"/>
                </a:schemeClr>
              </a:solidFill>
            </c:spPr>
            <c:extLst>
              <c:ext xmlns:c16="http://schemas.microsoft.com/office/drawing/2014/chart" uri="{C3380CC4-5D6E-409C-BE32-E72D297353CC}">
                <c16:uniqueId val="{00000003-A959-4F06-8E5A-9CE38CC49D5C}"/>
              </c:ext>
            </c:extLst>
          </c:dPt>
          <c:dPt>
            <c:idx val="2"/>
            <c:invertIfNegative val="0"/>
            <c:bubble3D val="0"/>
            <c:spPr>
              <a:solidFill>
                <a:schemeClr val="accent5">
                  <a:lumMod val="40000"/>
                  <a:lumOff val="60000"/>
                </a:schemeClr>
              </a:solidFill>
            </c:spPr>
            <c:extLst>
              <c:ext xmlns:c16="http://schemas.microsoft.com/office/drawing/2014/chart" uri="{C3380CC4-5D6E-409C-BE32-E72D297353CC}">
                <c16:uniqueId val="{00000005-A959-4F06-8E5A-9CE38CC49D5C}"/>
              </c:ext>
            </c:extLst>
          </c:dPt>
          <c:dPt>
            <c:idx val="3"/>
            <c:invertIfNegative val="0"/>
            <c:bubble3D val="0"/>
            <c:spPr>
              <a:solidFill>
                <a:srgbClr val="EC7A08"/>
              </a:solidFill>
            </c:spPr>
            <c:extLst>
              <c:ext xmlns:c16="http://schemas.microsoft.com/office/drawing/2014/chart" uri="{C3380CC4-5D6E-409C-BE32-E72D297353CC}">
                <c16:uniqueId val="{00000007-A959-4F06-8E5A-9CE38CC49D5C}"/>
              </c:ext>
            </c:extLst>
          </c:dPt>
          <c:dPt>
            <c:idx val="4"/>
            <c:invertIfNegative val="0"/>
            <c:bubble3D val="0"/>
            <c:spPr>
              <a:solidFill>
                <a:schemeClr val="accent2">
                  <a:lumMod val="60000"/>
                  <a:lumOff val="40000"/>
                </a:schemeClr>
              </a:solidFill>
            </c:spPr>
            <c:extLst>
              <c:ext xmlns:c16="http://schemas.microsoft.com/office/drawing/2014/chart" uri="{C3380CC4-5D6E-409C-BE32-E72D297353CC}">
                <c16:uniqueId val="{00000009-A959-4F06-8E5A-9CE38CC49D5C}"/>
              </c:ext>
            </c:extLst>
          </c:dPt>
          <c:dPt>
            <c:idx val="5"/>
            <c:invertIfNegative val="0"/>
            <c:bubble3D val="0"/>
            <c:spPr>
              <a:solidFill>
                <a:srgbClr val="8E908F"/>
              </a:solidFill>
            </c:spPr>
            <c:extLst>
              <c:ext xmlns:c16="http://schemas.microsoft.com/office/drawing/2014/chart" uri="{C3380CC4-5D6E-409C-BE32-E72D297353CC}">
                <c16:uniqueId val="{0000000B-A959-4F06-8E5A-9CE38CC49D5C}"/>
              </c:ext>
            </c:extLst>
          </c:dPt>
          <c:dPt>
            <c:idx val="6"/>
            <c:invertIfNegative val="0"/>
            <c:bubble3D val="0"/>
            <c:spPr>
              <a:solidFill>
                <a:schemeClr val="accent6">
                  <a:lumMod val="40000"/>
                  <a:lumOff val="60000"/>
                </a:schemeClr>
              </a:solidFill>
            </c:spPr>
            <c:extLst>
              <c:ext xmlns:c16="http://schemas.microsoft.com/office/drawing/2014/chart" uri="{C3380CC4-5D6E-409C-BE32-E72D297353CC}">
                <c16:uniqueId val="{0000000D-A959-4F06-8E5A-9CE38CC49D5C}"/>
              </c:ext>
            </c:extLst>
          </c:dPt>
          <c:dPt>
            <c:idx val="7"/>
            <c:invertIfNegative val="0"/>
            <c:bubble3D val="0"/>
            <c:spPr>
              <a:solidFill>
                <a:schemeClr val="accent1">
                  <a:lumMod val="20000"/>
                  <a:lumOff val="80000"/>
                </a:schemeClr>
              </a:solidFill>
            </c:spPr>
            <c:extLst>
              <c:ext xmlns:c16="http://schemas.microsoft.com/office/drawing/2014/chart" uri="{C3380CC4-5D6E-409C-BE32-E72D297353CC}">
                <c16:uniqueId val="{0000000F-A959-4F06-8E5A-9CE38CC49D5C}"/>
              </c:ext>
            </c:extLst>
          </c:dPt>
          <c:dPt>
            <c:idx val="8"/>
            <c:invertIfNegative val="0"/>
            <c:bubble3D val="0"/>
            <c:spPr>
              <a:solidFill>
                <a:schemeClr val="accent1">
                  <a:lumMod val="60000"/>
                  <a:lumOff val="40000"/>
                </a:schemeClr>
              </a:solidFill>
            </c:spPr>
            <c:extLst>
              <c:ext xmlns:c16="http://schemas.microsoft.com/office/drawing/2014/chart" uri="{C3380CC4-5D6E-409C-BE32-E72D297353CC}">
                <c16:uniqueId val="{00000011-A959-4F06-8E5A-9CE38CC49D5C}"/>
              </c:ext>
            </c:extLst>
          </c:dPt>
          <c:dPt>
            <c:idx val="9"/>
            <c:invertIfNegative val="0"/>
            <c:bubble3D val="0"/>
            <c:spPr>
              <a:solidFill>
                <a:schemeClr val="accent5">
                  <a:lumMod val="40000"/>
                  <a:lumOff val="60000"/>
                </a:schemeClr>
              </a:solidFill>
            </c:spPr>
            <c:extLst>
              <c:ext xmlns:c16="http://schemas.microsoft.com/office/drawing/2014/chart" uri="{C3380CC4-5D6E-409C-BE32-E72D297353CC}">
                <c16:uniqueId val="{00000013-A959-4F06-8E5A-9CE38CC49D5C}"/>
              </c:ext>
            </c:extLst>
          </c:dPt>
          <c:dPt>
            <c:idx val="10"/>
            <c:invertIfNegative val="0"/>
            <c:bubble3D val="0"/>
            <c:spPr>
              <a:solidFill>
                <a:srgbClr val="EC7A08"/>
              </a:solidFill>
            </c:spPr>
            <c:extLst>
              <c:ext xmlns:c16="http://schemas.microsoft.com/office/drawing/2014/chart" uri="{C3380CC4-5D6E-409C-BE32-E72D297353CC}">
                <c16:uniqueId val="{00000015-A959-4F06-8E5A-9CE38CC49D5C}"/>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7-A959-4F06-8E5A-9CE38CC49D5C}"/>
              </c:ext>
            </c:extLst>
          </c:dPt>
          <c:dPt>
            <c:idx val="12"/>
            <c:invertIfNegative val="0"/>
            <c:bubble3D val="0"/>
            <c:spPr>
              <a:solidFill>
                <a:srgbClr val="8E908F"/>
              </a:solidFill>
            </c:spPr>
            <c:extLst>
              <c:ext xmlns:c16="http://schemas.microsoft.com/office/drawing/2014/chart" uri="{C3380CC4-5D6E-409C-BE32-E72D297353CC}">
                <c16:uniqueId val="{00000019-A959-4F06-8E5A-9CE38CC49D5C}"/>
              </c:ext>
            </c:extLst>
          </c:dPt>
          <c:dPt>
            <c:idx val="13"/>
            <c:invertIfNegative val="0"/>
            <c:bubble3D val="0"/>
            <c:spPr>
              <a:solidFill>
                <a:schemeClr val="accent6">
                  <a:lumMod val="40000"/>
                  <a:lumOff val="60000"/>
                </a:schemeClr>
              </a:solidFill>
            </c:spPr>
            <c:extLst>
              <c:ext xmlns:c16="http://schemas.microsoft.com/office/drawing/2014/chart" uri="{C3380CC4-5D6E-409C-BE32-E72D297353CC}">
                <c16:uniqueId val="{0000001B-A959-4F06-8E5A-9CE38CC49D5C}"/>
              </c:ext>
            </c:extLst>
          </c:dPt>
          <c:dPt>
            <c:idx val="14"/>
            <c:invertIfNegative val="0"/>
            <c:bubble3D val="0"/>
            <c:spPr>
              <a:solidFill>
                <a:schemeClr val="accent1">
                  <a:lumMod val="20000"/>
                  <a:lumOff val="80000"/>
                </a:schemeClr>
              </a:solidFill>
            </c:spPr>
            <c:extLst>
              <c:ext xmlns:c16="http://schemas.microsoft.com/office/drawing/2014/chart" uri="{C3380CC4-5D6E-409C-BE32-E72D297353CC}">
                <c16:uniqueId val="{0000001D-A959-4F06-8E5A-9CE38CC49D5C}"/>
              </c:ext>
            </c:extLst>
          </c:dPt>
          <c:dPt>
            <c:idx val="15"/>
            <c:invertIfNegative val="0"/>
            <c:bubble3D val="0"/>
            <c:spPr>
              <a:solidFill>
                <a:schemeClr val="bg2">
                  <a:lumMod val="60000"/>
                  <a:lumOff val="40000"/>
                </a:schemeClr>
              </a:solidFill>
            </c:spPr>
            <c:extLst>
              <c:ext xmlns:c16="http://schemas.microsoft.com/office/drawing/2014/chart" uri="{C3380CC4-5D6E-409C-BE32-E72D297353CC}">
                <c16:uniqueId val="{0000001F-A959-4F06-8E5A-9CE38CC49D5C}"/>
              </c:ext>
            </c:extLst>
          </c:dPt>
          <c:dPt>
            <c:idx val="16"/>
            <c:invertIfNegative val="0"/>
            <c:bubble3D val="0"/>
            <c:spPr>
              <a:solidFill>
                <a:schemeClr val="accent5">
                  <a:lumMod val="40000"/>
                  <a:lumOff val="60000"/>
                </a:schemeClr>
              </a:solidFill>
            </c:spPr>
            <c:extLst>
              <c:ext xmlns:c16="http://schemas.microsoft.com/office/drawing/2014/chart" uri="{C3380CC4-5D6E-409C-BE32-E72D297353CC}">
                <c16:uniqueId val="{00000021-A959-4F06-8E5A-9CE38CC49D5C}"/>
              </c:ext>
            </c:extLst>
          </c:dPt>
          <c:dPt>
            <c:idx val="17"/>
            <c:invertIfNegative val="0"/>
            <c:bubble3D val="0"/>
            <c:spPr>
              <a:solidFill>
                <a:srgbClr val="EC7A08"/>
              </a:solidFill>
            </c:spPr>
            <c:extLst>
              <c:ext xmlns:c16="http://schemas.microsoft.com/office/drawing/2014/chart" uri="{C3380CC4-5D6E-409C-BE32-E72D297353CC}">
                <c16:uniqueId val="{00000023-A959-4F06-8E5A-9CE38CC49D5C}"/>
              </c:ext>
            </c:extLst>
          </c:dPt>
          <c:dPt>
            <c:idx val="18"/>
            <c:invertIfNegative val="0"/>
            <c:bubble3D val="0"/>
            <c:spPr>
              <a:solidFill>
                <a:schemeClr val="accent2">
                  <a:lumMod val="60000"/>
                  <a:lumOff val="40000"/>
                </a:schemeClr>
              </a:solidFill>
            </c:spPr>
            <c:extLst>
              <c:ext xmlns:c16="http://schemas.microsoft.com/office/drawing/2014/chart" uri="{C3380CC4-5D6E-409C-BE32-E72D297353CC}">
                <c16:uniqueId val="{00000025-A959-4F06-8E5A-9CE38CC49D5C}"/>
              </c:ext>
            </c:extLst>
          </c:dPt>
          <c:dPt>
            <c:idx val="19"/>
            <c:invertIfNegative val="0"/>
            <c:bubble3D val="0"/>
            <c:spPr>
              <a:solidFill>
                <a:srgbClr val="8E908F"/>
              </a:solidFill>
              <a:ln>
                <a:noFill/>
              </a:ln>
            </c:spPr>
            <c:extLst>
              <c:ext xmlns:c16="http://schemas.microsoft.com/office/drawing/2014/chart" uri="{C3380CC4-5D6E-409C-BE32-E72D297353CC}">
                <c16:uniqueId val="{00000027-A959-4F06-8E5A-9CE38CC49D5C}"/>
              </c:ext>
            </c:extLst>
          </c:dPt>
          <c:dPt>
            <c:idx val="20"/>
            <c:invertIfNegative val="0"/>
            <c:bubble3D val="0"/>
            <c:spPr>
              <a:solidFill>
                <a:schemeClr val="accent6">
                  <a:lumMod val="40000"/>
                  <a:lumOff val="60000"/>
                </a:schemeClr>
              </a:solidFill>
            </c:spPr>
            <c:extLst>
              <c:ext xmlns:c16="http://schemas.microsoft.com/office/drawing/2014/chart" uri="{C3380CC4-5D6E-409C-BE32-E72D297353CC}">
                <c16:uniqueId val="{00000029-A959-4F06-8E5A-9CE38CC49D5C}"/>
              </c:ext>
            </c:extLst>
          </c:dPt>
          <c:dPt>
            <c:idx val="21"/>
            <c:invertIfNegative val="0"/>
            <c:bubble3D val="0"/>
            <c:spPr>
              <a:solidFill>
                <a:schemeClr val="accent1">
                  <a:lumMod val="20000"/>
                  <a:lumOff val="80000"/>
                </a:schemeClr>
              </a:solidFill>
            </c:spPr>
            <c:extLst>
              <c:ext xmlns:c16="http://schemas.microsoft.com/office/drawing/2014/chart" uri="{C3380CC4-5D6E-409C-BE32-E72D297353CC}">
                <c16:uniqueId val="{0000002B-A959-4F06-8E5A-9CE38CC49D5C}"/>
              </c:ext>
            </c:extLst>
          </c:dPt>
          <c:dPt>
            <c:idx val="22"/>
            <c:invertIfNegative val="0"/>
            <c:bubble3D val="0"/>
            <c:spPr>
              <a:solidFill>
                <a:schemeClr val="bg2">
                  <a:lumMod val="60000"/>
                  <a:lumOff val="40000"/>
                </a:schemeClr>
              </a:solidFill>
            </c:spPr>
            <c:extLst>
              <c:ext xmlns:c16="http://schemas.microsoft.com/office/drawing/2014/chart" uri="{C3380CC4-5D6E-409C-BE32-E72D297353CC}">
                <c16:uniqueId val="{0000002D-A959-4F06-8E5A-9CE38CC49D5C}"/>
              </c:ext>
            </c:extLst>
          </c:dPt>
          <c:dPt>
            <c:idx val="23"/>
            <c:invertIfNegative val="0"/>
            <c:bubble3D val="0"/>
            <c:spPr>
              <a:solidFill>
                <a:schemeClr val="accent5">
                  <a:lumMod val="40000"/>
                  <a:lumOff val="60000"/>
                </a:schemeClr>
              </a:solidFill>
            </c:spPr>
            <c:extLst>
              <c:ext xmlns:c16="http://schemas.microsoft.com/office/drawing/2014/chart" uri="{C3380CC4-5D6E-409C-BE32-E72D297353CC}">
                <c16:uniqueId val="{0000002F-A959-4F06-8E5A-9CE38CC49D5C}"/>
              </c:ext>
            </c:extLst>
          </c:dPt>
          <c:dPt>
            <c:idx val="24"/>
            <c:invertIfNegative val="0"/>
            <c:bubble3D val="0"/>
            <c:spPr>
              <a:solidFill>
                <a:srgbClr val="EC7A08"/>
              </a:solidFill>
            </c:spPr>
            <c:extLst>
              <c:ext xmlns:c16="http://schemas.microsoft.com/office/drawing/2014/chart" uri="{C3380CC4-5D6E-409C-BE32-E72D297353CC}">
                <c16:uniqueId val="{00000031-A959-4F06-8E5A-9CE38CC49D5C}"/>
              </c:ext>
            </c:extLst>
          </c:dPt>
          <c:dPt>
            <c:idx val="25"/>
            <c:invertIfNegative val="0"/>
            <c:bubble3D val="0"/>
            <c:spPr>
              <a:solidFill>
                <a:schemeClr val="accent2">
                  <a:lumMod val="60000"/>
                  <a:lumOff val="40000"/>
                </a:schemeClr>
              </a:solidFill>
            </c:spPr>
            <c:extLst>
              <c:ext xmlns:c16="http://schemas.microsoft.com/office/drawing/2014/chart" uri="{C3380CC4-5D6E-409C-BE32-E72D297353CC}">
                <c16:uniqueId val="{00000033-A959-4F06-8E5A-9CE38CC49D5C}"/>
              </c:ext>
            </c:extLst>
          </c:dPt>
          <c:dPt>
            <c:idx val="26"/>
            <c:invertIfNegative val="0"/>
            <c:bubble3D val="0"/>
            <c:spPr>
              <a:solidFill>
                <a:srgbClr val="8E908F"/>
              </a:solidFill>
            </c:spPr>
            <c:extLst>
              <c:ext xmlns:c16="http://schemas.microsoft.com/office/drawing/2014/chart" uri="{C3380CC4-5D6E-409C-BE32-E72D297353CC}">
                <c16:uniqueId val="{00000035-A959-4F06-8E5A-9CE38CC49D5C}"/>
              </c:ext>
            </c:extLst>
          </c:dPt>
          <c:dPt>
            <c:idx val="27"/>
            <c:invertIfNegative val="0"/>
            <c:bubble3D val="0"/>
            <c:spPr>
              <a:solidFill>
                <a:schemeClr val="accent6">
                  <a:lumMod val="40000"/>
                  <a:lumOff val="60000"/>
                </a:schemeClr>
              </a:solidFill>
            </c:spPr>
            <c:extLst>
              <c:ext xmlns:c16="http://schemas.microsoft.com/office/drawing/2014/chart" uri="{C3380CC4-5D6E-409C-BE32-E72D297353CC}">
                <c16:uniqueId val="{00000037-A959-4F06-8E5A-9CE38CC49D5C}"/>
              </c:ext>
            </c:extLst>
          </c:dPt>
          <c:dLbls>
            <c:dLbl>
              <c:idx val="0"/>
              <c:layout>
                <c:manualLayout>
                  <c:x val="-1.4357233192394837E-3"/>
                  <c:y val="4.7211246536757673E-3"/>
                </c:manualLayout>
              </c:layout>
              <c:numFmt formatCode="#,##0" sourceLinked="0"/>
              <c:spPr>
                <a:noFill/>
              </c:spPr>
              <c:txPr>
                <a:bodyPr rot="0"/>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9-4F06-8E5A-9CE38CC49D5C}"/>
                </c:ext>
              </c:extLst>
            </c:dLbl>
            <c:dLbl>
              <c:idx val="16"/>
              <c:layout>
                <c:manualLayout>
                  <c:x val="-1.4356102790600302E-3"/>
                  <c:y val="-7.0816869805136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59-4F06-8E5A-9CE38CC49D5C}"/>
                </c:ext>
              </c:extLst>
            </c:dLbl>
            <c:dLbl>
              <c:idx val="26"/>
              <c:layout>
                <c:manualLayout>
                  <c:x val="-1.4356102790600302E-3"/>
                  <c:y val="1.1802811634189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A959-4F06-8E5A-9CE38CC49D5C}"/>
                </c:ext>
              </c:extLst>
            </c:dLbl>
            <c:dLbl>
              <c:idx val="27"/>
              <c:layout>
                <c:manualLayout>
                  <c:x val="0"/>
                  <c:y val="7.0816869805136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A959-4F06-8E5A-9CE38CC49D5C}"/>
                </c:ext>
              </c:extLst>
            </c:dLbl>
            <c:numFmt formatCode="#,##0" sourceLinked="0"/>
            <c:spPr>
              <a:noFill/>
              <a:ln>
                <a:noFill/>
              </a:ln>
              <a:effectLst/>
            </c:spPr>
            <c:txPr>
              <a:bodyPr rot="0"/>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Total OOH</c:v>
                </c:pt>
                <c:pt idx="1">
                  <c:v>Total Pubs</c:v>
                </c:pt>
                <c:pt idx="2">
                  <c:v>Total FSR</c:v>
                </c:pt>
                <c:pt idx="3">
                  <c:v>Total QSR</c:v>
                </c:pt>
                <c:pt idx="4">
                  <c:v>Total T&amp;L</c:v>
                </c:pt>
                <c:pt idx="5">
                  <c:v>Total Work/Edu</c:v>
                </c:pt>
                <c:pt idx="6">
                  <c:v>Total Fish &amp; Chips</c:v>
                </c:pt>
                <c:pt idx="7">
                  <c:v>Seafood OOH</c:v>
                </c:pt>
                <c:pt idx="8">
                  <c:v>Seafood Pubs</c:v>
                </c:pt>
                <c:pt idx="9">
                  <c:v>Seafood FSR</c:v>
                </c:pt>
                <c:pt idx="10">
                  <c:v>Seafood QSR</c:v>
                </c:pt>
                <c:pt idx="11">
                  <c:v>Seafood T&amp;L</c:v>
                </c:pt>
                <c:pt idx="12">
                  <c:v>Seafood Work/Edu</c:v>
                </c:pt>
                <c:pt idx="13">
                  <c:v>Seafood Fish &amp; Chips</c:v>
                </c:pt>
                <c:pt idx="14">
                  <c:v>Fish OOH</c:v>
                </c:pt>
                <c:pt idx="15">
                  <c:v>Fish Pubs</c:v>
                </c:pt>
                <c:pt idx="16">
                  <c:v>Fish FSR</c:v>
                </c:pt>
                <c:pt idx="17">
                  <c:v>FIsh QSR</c:v>
                </c:pt>
                <c:pt idx="18">
                  <c:v>Fish T&amp;L</c:v>
                </c:pt>
                <c:pt idx="19">
                  <c:v>FIsh Work/Edu</c:v>
                </c:pt>
                <c:pt idx="20">
                  <c:v>FIsh Fish &amp; Chips</c:v>
                </c:pt>
                <c:pt idx="21">
                  <c:v>Shellfish OOH</c:v>
                </c:pt>
                <c:pt idx="22">
                  <c:v>Shellfish Pubs</c:v>
                </c:pt>
                <c:pt idx="23">
                  <c:v>Shellfish FSR</c:v>
                </c:pt>
                <c:pt idx="24">
                  <c:v>Shellfish QSR</c:v>
                </c:pt>
                <c:pt idx="25">
                  <c:v>Shellfish T&amp;L</c:v>
                </c:pt>
                <c:pt idx="26">
                  <c:v>Shellfish Work/Edu</c:v>
                </c:pt>
                <c:pt idx="27">
                  <c:v>Shellfish Fish &amp; Chips</c:v>
                </c:pt>
              </c:strCache>
            </c:strRef>
          </c:cat>
          <c:val>
            <c:numRef>
              <c:f>Sheet1!$B$2:$B$29</c:f>
              <c:numCache>
                <c:formatCode>0.0</c:formatCode>
                <c:ptCount val="28"/>
                <c:pt idx="0">
                  <c:v>33.1</c:v>
                </c:pt>
                <c:pt idx="1">
                  <c:v>28.8</c:v>
                </c:pt>
                <c:pt idx="2">
                  <c:v>37.200000000000003</c:v>
                </c:pt>
                <c:pt idx="3">
                  <c:v>36.1</c:v>
                </c:pt>
                <c:pt idx="4">
                  <c:v>33.799999999999997</c:v>
                </c:pt>
                <c:pt idx="5">
                  <c:v>13.6</c:v>
                </c:pt>
                <c:pt idx="6">
                  <c:v>37.700000000000003</c:v>
                </c:pt>
                <c:pt idx="7">
                  <c:v>31.7</c:v>
                </c:pt>
                <c:pt idx="8">
                  <c:v>24.2</c:v>
                </c:pt>
                <c:pt idx="9">
                  <c:v>36.6</c:v>
                </c:pt>
                <c:pt idx="10">
                  <c:v>32.1</c:v>
                </c:pt>
                <c:pt idx="11">
                  <c:v>41.9</c:v>
                </c:pt>
                <c:pt idx="12">
                  <c:v>7.6</c:v>
                </c:pt>
                <c:pt idx="13">
                  <c:v>33.6</c:v>
                </c:pt>
                <c:pt idx="14">
                  <c:v>31.3</c:v>
                </c:pt>
                <c:pt idx="15">
                  <c:v>25.7</c:v>
                </c:pt>
                <c:pt idx="16">
                  <c:v>34.700000000000003</c:v>
                </c:pt>
                <c:pt idx="17">
                  <c:v>32.700000000000003</c:v>
                </c:pt>
                <c:pt idx="18">
                  <c:v>40</c:v>
                </c:pt>
                <c:pt idx="19">
                  <c:v>6.5</c:v>
                </c:pt>
                <c:pt idx="20">
                  <c:v>32.6</c:v>
                </c:pt>
                <c:pt idx="21">
                  <c:v>35.799999999999997</c:v>
                </c:pt>
                <c:pt idx="22">
                  <c:v>22.1</c:v>
                </c:pt>
                <c:pt idx="23">
                  <c:v>42.9</c:v>
                </c:pt>
                <c:pt idx="24">
                  <c:v>33</c:v>
                </c:pt>
                <c:pt idx="25">
                  <c:v>50.8</c:v>
                </c:pt>
                <c:pt idx="26">
                  <c:v>18.5</c:v>
                </c:pt>
                <c:pt idx="27">
                  <c:v>70.3</c:v>
                </c:pt>
              </c:numCache>
            </c:numRef>
          </c:val>
          <c:extLst>
            <c:ext xmlns:c16="http://schemas.microsoft.com/office/drawing/2014/chart" uri="{C3380CC4-5D6E-409C-BE32-E72D297353CC}">
              <c16:uniqueId val="{00000038-A959-4F06-8E5A-9CE38CC49D5C}"/>
            </c:ext>
          </c:extLst>
        </c:ser>
        <c:dLbls>
          <c:showLegendKey val="0"/>
          <c:showVal val="0"/>
          <c:showCatName val="0"/>
          <c:showSerName val="0"/>
          <c:showPercent val="0"/>
          <c:showBubbleSize val="0"/>
        </c:dLbls>
        <c:gapWidth val="82"/>
        <c:overlap val="100"/>
        <c:axId val="207638912"/>
        <c:axId val="207640448"/>
      </c:barChart>
      <c:catAx>
        <c:axId val="207638912"/>
        <c:scaling>
          <c:orientation val="minMax"/>
        </c:scaling>
        <c:delete val="0"/>
        <c:axPos val="b"/>
        <c:numFmt formatCode="General" sourceLinked="0"/>
        <c:majorTickMark val="out"/>
        <c:minorTickMark val="none"/>
        <c:tickLblPos val="nextTo"/>
        <c:txPr>
          <a:bodyPr rot="-4140000"/>
          <a:lstStyle/>
          <a:p>
            <a:pPr>
              <a:defRPr/>
            </a:pPr>
            <a:endParaRPr lang="en-US"/>
          </a:p>
        </c:txPr>
        <c:crossAx val="207640448"/>
        <c:crosses val="autoZero"/>
        <c:auto val="1"/>
        <c:lblAlgn val="ctr"/>
        <c:lblOffset val="100"/>
        <c:noMultiLvlLbl val="0"/>
      </c:catAx>
      <c:valAx>
        <c:axId val="207640448"/>
        <c:scaling>
          <c:orientation val="minMax"/>
        </c:scaling>
        <c:delete val="0"/>
        <c:axPos val="l"/>
        <c:numFmt formatCode="0.0" sourceLinked="1"/>
        <c:majorTickMark val="none"/>
        <c:minorTickMark val="none"/>
        <c:tickLblPos val="none"/>
        <c:crossAx val="20763891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DF3C-4069-994F-2D112276CCE2}"/>
              </c:ext>
            </c:extLst>
          </c:dPt>
          <c:dPt>
            <c:idx val="6"/>
            <c:invertIfNegative val="0"/>
            <c:bubble3D val="0"/>
            <c:extLst>
              <c:ext xmlns:c16="http://schemas.microsoft.com/office/drawing/2014/chart" uri="{C3380CC4-5D6E-409C-BE32-E72D297353CC}">
                <c16:uniqueId val="{00000001-DF3C-4069-994F-2D112276CCE2}"/>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0.317</c:v>
                </c:pt>
                <c:pt idx="1">
                  <c:v>0.36099999999999999</c:v>
                </c:pt>
                <c:pt idx="2">
                  <c:v>0.379</c:v>
                </c:pt>
                <c:pt idx="3">
                  <c:v>0.42299999999999999</c:v>
                </c:pt>
                <c:pt idx="4">
                  <c:v>0.18600000000000003</c:v>
                </c:pt>
                <c:pt idx="5">
                  <c:v>0.36299999999999999</c:v>
                </c:pt>
                <c:pt idx="6">
                  <c:v>0.34299999999999997</c:v>
                </c:pt>
              </c:numCache>
            </c:numRef>
          </c:val>
          <c:extLst>
            <c:ext xmlns:c16="http://schemas.microsoft.com/office/drawing/2014/chart" uri="{C3380CC4-5D6E-409C-BE32-E72D297353CC}">
              <c16:uniqueId val="{00000002-DF3C-4069-994F-2D112276CCE2}"/>
            </c:ext>
          </c:extLst>
        </c:ser>
        <c:dLbls>
          <c:dLblPos val="outEnd"/>
          <c:showLegendKey val="0"/>
          <c:showVal val="1"/>
          <c:showCatName val="0"/>
          <c:showSerName val="0"/>
          <c:showPercent val="0"/>
          <c:showBubbleSize val="0"/>
        </c:dLbls>
        <c:gapWidth val="75"/>
        <c:axId val="175341568"/>
        <c:axId val="175344256"/>
      </c:barChart>
      <c:catAx>
        <c:axId val="175341568"/>
        <c:scaling>
          <c:orientation val="maxMin"/>
        </c:scaling>
        <c:delete val="0"/>
        <c:axPos val="r"/>
        <c:numFmt formatCode="General" sourceLinked="0"/>
        <c:majorTickMark val="none"/>
        <c:minorTickMark val="none"/>
        <c:tickLblPos val="low"/>
        <c:crossAx val="175344256"/>
        <c:crosses val="autoZero"/>
        <c:auto val="1"/>
        <c:lblAlgn val="ctr"/>
        <c:lblOffset val="100"/>
        <c:noMultiLvlLbl val="0"/>
      </c:catAx>
      <c:valAx>
        <c:axId val="175344256"/>
        <c:scaling>
          <c:orientation val="maxMin"/>
        </c:scaling>
        <c:delete val="0"/>
        <c:axPos val="t"/>
        <c:numFmt formatCode="0%" sourceLinked="0"/>
        <c:majorTickMark val="none"/>
        <c:minorTickMark val="none"/>
        <c:tickLblPos val="high"/>
        <c:spPr>
          <a:ln>
            <a:noFill/>
          </a:ln>
        </c:spPr>
        <c:crossAx val="175341568"/>
        <c:crosses val="autoZero"/>
        <c:crossBetween val="between"/>
      </c:valAx>
    </c:plotArea>
    <c:plotVisOnly val="1"/>
    <c:dispBlanksAs val="gap"/>
    <c:showDLblsOverMax val="0"/>
  </c:chart>
  <c:txPr>
    <a:bodyPr/>
    <a:lstStyle/>
    <a:p>
      <a:pPr>
        <a:defRPr sz="1400">
          <a:latin typeface="Calibri" pitchFamily="34" charset="0"/>
          <a:cs typeface="Calibri" pitchFamily="34" charset="0"/>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4045389183183E-2"/>
          <c:y val="2.6615498963247646E-2"/>
          <c:w val="0.87181558455643482"/>
          <c:h val="0.6393395790604155"/>
        </c:manualLayout>
      </c:layout>
      <c:scatterChart>
        <c:scatterStyle val="lineMarker"/>
        <c:varyColors val="0"/>
        <c:ser>
          <c:idx val="0"/>
          <c:order val="0"/>
          <c:tx>
            <c:strRef>
              <c:f>Sheet1!$C$1</c:f>
              <c:strCache>
                <c:ptCount val="1"/>
                <c:pt idx="0">
                  <c:v>%pt Change</c:v>
                </c:pt>
              </c:strCache>
            </c:strRef>
          </c:tx>
          <c:spPr>
            <a:ln w="28575">
              <a:noFill/>
            </a:ln>
          </c:spPr>
          <c:marker>
            <c:symbol val="circle"/>
            <c:size val="7"/>
            <c:spPr>
              <a:solidFill>
                <a:schemeClr val="tx1"/>
              </a:solidFill>
            </c:spPr>
          </c:marker>
          <c:dPt>
            <c:idx val="23"/>
            <c:bubble3D val="0"/>
            <c:extLst>
              <c:ext xmlns:c16="http://schemas.microsoft.com/office/drawing/2014/chart" uri="{C3380CC4-5D6E-409C-BE32-E72D297353CC}">
                <c16:uniqueId val="{00000000-2BAE-4565-93AD-80BD86901891}"/>
              </c:ext>
            </c:extLst>
          </c:dPt>
          <c:dLbls>
            <c:dLbl>
              <c:idx val="0"/>
              <c:tx>
                <c:rich>
                  <a:bodyPr/>
                  <a:lstStyle/>
                  <a:p>
                    <a:r>
                      <a:rPr lang="en-US" sz="1000" dirty="0"/>
                      <a:t>Non-Fried Fish</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2BAE-4565-93AD-80BD86901891}"/>
                </c:ext>
              </c:extLst>
            </c:dLbl>
            <c:dLbl>
              <c:idx val="1"/>
              <c:delete val="1"/>
              <c:extLst>
                <c:ext xmlns:c15="http://schemas.microsoft.com/office/drawing/2012/chart" uri="{CE6537A1-D6FC-4f65-9D91-7224C49458BB}"/>
                <c:ext xmlns:c16="http://schemas.microsoft.com/office/drawing/2014/chart" uri="{C3380CC4-5D6E-409C-BE32-E72D297353CC}">
                  <c16:uniqueId val="{00000002-2BAE-4565-93AD-80BD86901891}"/>
                </c:ext>
              </c:extLst>
            </c:dLbl>
            <c:dLbl>
              <c:idx val="2"/>
              <c:layout>
                <c:manualLayout>
                  <c:x val="2.9569652130504533E-3"/>
                  <c:y val="5.9542153656888343E-2"/>
                </c:manualLayout>
              </c:layout>
              <c:tx>
                <c:rich>
                  <a:bodyPr/>
                  <a:lstStyle/>
                  <a:p>
                    <a:r>
                      <a:rPr lang="en-US" sz="1000"/>
                      <a:t>Tuna</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2BAE-4565-93AD-80BD86901891}"/>
                </c:ext>
              </c:extLst>
            </c:dLbl>
            <c:dLbl>
              <c:idx val="3"/>
              <c:delete val="1"/>
              <c:extLst>
                <c:ext xmlns:c15="http://schemas.microsoft.com/office/drawing/2012/chart" uri="{CE6537A1-D6FC-4f65-9D91-7224C49458BB}"/>
                <c:ext xmlns:c16="http://schemas.microsoft.com/office/drawing/2014/chart" uri="{C3380CC4-5D6E-409C-BE32-E72D297353CC}">
                  <c16:uniqueId val="{00000004-2BAE-4565-93AD-80BD86901891}"/>
                </c:ext>
              </c:extLst>
            </c:dLbl>
            <c:dLbl>
              <c:idx val="4"/>
              <c:delete val="1"/>
              <c:extLst>
                <c:ext xmlns:c15="http://schemas.microsoft.com/office/drawing/2012/chart" uri="{CE6537A1-D6FC-4f65-9D91-7224C49458BB}"/>
                <c:ext xmlns:c16="http://schemas.microsoft.com/office/drawing/2014/chart" uri="{C3380CC4-5D6E-409C-BE32-E72D297353CC}">
                  <c16:uniqueId val="{00000005-2BAE-4565-93AD-80BD86901891}"/>
                </c:ext>
              </c:extLst>
            </c:dLbl>
            <c:dLbl>
              <c:idx val="5"/>
              <c:delete val="1"/>
              <c:extLst>
                <c:ext xmlns:c15="http://schemas.microsoft.com/office/drawing/2012/chart" uri="{CE6537A1-D6FC-4f65-9D91-7224C49458BB}"/>
                <c:ext xmlns:c16="http://schemas.microsoft.com/office/drawing/2014/chart" uri="{C3380CC4-5D6E-409C-BE32-E72D297353CC}">
                  <c16:uniqueId val="{00000006-2BAE-4565-93AD-80BD86901891}"/>
                </c:ext>
              </c:extLst>
            </c:dLbl>
            <c:dLbl>
              <c:idx val="6"/>
              <c:tx>
                <c:rich>
                  <a:bodyPr/>
                  <a:lstStyle/>
                  <a:p>
                    <a:r>
                      <a:rPr lang="en-US" sz="1000"/>
                      <a:t>Fish Burger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2BAE-4565-93AD-80BD86901891}"/>
                </c:ext>
              </c:extLst>
            </c:dLbl>
            <c:dLbl>
              <c:idx val="7"/>
              <c:delete val="1"/>
              <c:extLst>
                <c:ext xmlns:c15="http://schemas.microsoft.com/office/drawing/2012/chart" uri="{CE6537A1-D6FC-4f65-9D91-7224C49458BB}"/>
                <c:ext xmlns:c16="http://schemas.microsoft.com/office/drawing/2014/chart" uri="{C3380CC4-5D6E-409C-BE32-E72D297353CC}">
                  <c16:uniqueId val="{00000008-2BAE-4565-93AD-80BD86901891}"/>
                </c:ext>
              </c:extLst>
            </c:dLbl>
            <c:dLbl>
              <c:idx val="8"/>
              <c:tx>
                <c:rich>
                  <a:bodyPr/>
                  <a:lstStyle/>
                  <a:p>
                    <a:r>
                      <a:rPr lang="en-US" sz="1000"/>
                      <a:t>Fried Fish</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2BAE-4565-93AD-80BD86901891}"/>
                </c:ext>
              </c:extLst>
            </c:dLbl>
            <c:dLbl>
              <c:idx val="9"/>
              <c:tx>
                <c:rich>
                  <a:bodyPr/>
                  <a:lstStyle/>
                  <a:p>
                    <a:r>
                      <a:rPr lang="en-US" sz="1000"/>
                      <a:t>Cod-Fried</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2BAE-4565-93AD-80BD86901891}"/>
                </c:ext>
              </c:extLst>
            </c:dLbl>
            <c:dLbl>
              <c:idx val="10"/>
              <c:delete val="1"/>
              <c:extLst>
                <c:ext xmlns:c15="http://schemas.microsoft.com/office/drawing/2012/chart" uri="{CE6537A1-D6FC-4f65-9D91-7224C49458BB}"/>
                <c:ext xmlns:c16="http://schemas.microsoft.com/office/drawing/2014/chart" uri="{C3380CC4-5D6E-409C-BE32-E72D297353CC}">
                  <c16:uniqueId val="{0000000B-2BAE-4565-93AD-80BD86901891}"/>
                </c:ext>
              </c:extLst>
            </c:dLbl>
            <c:dLbl>
              <c:idx val="11"/>
              <c:delete val="1"/>
              <c:extLst>
                <c:ext xmlns:c15="http://schemas.microsoft.com/office/drawing/2012/chart" uri="{CE6537A1-D6FC-4f65-9D91-7224C49458BB}"/>
                <c:ext xmlns:c16="http://schemas.microsoft.com/office/drawing/2014/chart" uri="{C3380CC4-5D6E-409C-BE32-E72D297353CC}">
                  <c16:uniqueId val="{0000000C-2BAE-4565-93AD-80BD86901891}"/>
                </c:ext>
              </c:extLst>
            </c:dLbl>
            <c:dLbl>
              <c:idx val="12"/>
              <c:delete val="1"/>
              <c:extLst>
                <c:ext xmlns:c15="http://schemas.microsoft.com/office/drawing/2012/chart" uri="{CE6537A1-D6FC-4f65-9D91-7224C49458BB}"/>
                <c:ext xmlns:c16="http://schemas.microsoft.com/office/drawing/2014/chart" uri="{C3380CC4-5D6E-409C-BE32-E72D297353CC}">
                  <c16:uniqueId val="{0000000D-2BAE-4565-93AD-80BD86901891}"/>
                </c:ext>
              </c:extLst>
            </c:dLbl>
            <c:dLbl>
              <c:idx val="13"/>
              <c:delete val="1"/>
              <c:extLst>
                <c:ext xmlns:c15="http://schemas.microsoft.com/office/drawing/2012/chart" uri="{CE6537A1-D6FC-4f65-9D91-7224C49458BB}"/>
                <c:ext xmlns:c16="http://schemas.microsoft.com/office/drawing/2014/chart" uri="{C3380CC4-5D6E-409C-BE32-E72D297353CC}">
                  <c16:uniqueId val="{0000000E-2BAE-4565-93AD-80BD86901891}"/>
                </c:ext>
              </c:extLst>
            </c:dLbl>
            <c:dLbl>
              <c:idx val="14"/>
              <c:delete val="1"/>
              <c:extLst>
                <c:ext xmlns:c15="http://schemas.microsoft.com/office/drawing/2012/chart" uri="{CE6537A1-D6FC-4f65-9D91-7224C49458BB}"/>
                <c:ext xmlns:c16="http://schemas.microsoft.com/office/drawing/2014/chart" uri="{C3380CC4-5D6E-409C-BE32-E72D297353CC}">
                  <c16:uniqueId val="{0000000F-2BAE-4565-93AD-80BD86901891}"/>
                </c:ext>
              </c:extLst>
            </c:dLbl>
            <c:dLbl>
              <c:idx val="15"/>
              <c:layout>
                <c:manualLayout>
                  <c:x val="-1.7741791278303047E-2"/>
                  <c:y val="5.9542153656888419E-2"/>
                </c:manualLayout>
              </c:layout>
              <c:tx>
                <c:rich>
                  <a:bodyPr/>
                  <a:lstStyle/>
                  <a:p>
                    <a:fld id="{0C1B19C5-03EE-4BF1-8E4E-7A2E9092E3DE}"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AE-4565-93AD-80BD86901891}"/>
                </c:ext>
              </c:extLst>
            </c:dLbl>
            <c:dLbl>
              <c:idx val="16"/>
              <c:layout>
                <c:manualLayout>
                  <c:x val="-3.6962065163131344E-2"/>
                  <c:y val="-5.9542153656888419E-2"/>
                </c:manualLayout>
              </c:layout>
              <c:tx>
                <c:rich>
                  <a:bodyPr wrap="square" lIns="38100" tIns="19050" rIns="38100" bIns="19050" anchor="ctr">
                    <a:spAutoFit/>
                  </a:bodyPr>
                  <a:lstStyle/>
                  <a:p>
                    <a:pPr algn="ctr">
                      <a:defRPr sz="1100">
                        <a:latin typeface="+mn-lt"/>
                      </a:defRPr>
                    </a:pPr>
                    <a:fld id="{CB1F4847-7C83-462D-81E1-C6DF694533D2}" type="CELLRANGE">
                      <a:rPr lang="en-US"/>
                      <a:pPr algn="ctr">
                        <a:defRPr sz="1100">
                          <a:latin typeface="+mn-lt"/>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2BAE-4565-93AD-80BD86901891}"/>
                </c:ext>
              </c:extLst>
            </c:dLbl>
            <c:dLbl>
              <c:idx val="17"/>
              <c:delete val="1"/>
              <c:extLst>
                <c:ext xmlns:c15="http://schemas.microsoft.com/office/drawing/2012/chart" uri="{CE6537A1-D6FC-4f65-9D91-7224C49458BB}"/>
                <c:ext xmlns:c16="http://schemas.microsoft.com/office/drawing/2014/chart" uri="{C3380CC4-5D6E-409C-BE32-E72D297353CC}">
                  <c16:uniqueId val="{00000012-2BAE-4565-93AD-80BD86901891}"/>
                </c:ext>
              </c:extLst>
            </c:dLbl>
            <c:dLbl>
              <c:idx val="18"/>
              <c:tx>
                <c:rich>
                  <a:bodyPr/>
                  <a:lstStyle/>
                  <a:p>
                    <a:r>
                      <a:rPr lang="en-US" sz="1000" dirty="0"/>
                      <a:t>Total Shellfish</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3-2BAE-4565-93AD-80BD86901891}"/>
                </c:ext>
              </c:extLst>
            </c:dLbl>
            <c:dLbl>
              <c:idx val="19"/>
              <c:delete val="1"/>
              <c:extLst>
                <c:ext xmlns:c15="http://schemas.microsoft.com/office/drawing/2012/chart" uri="{CE6537A1-D6FC-4f65-9D91-7224C49458BB}"/>
                <c:ext xmlns:c16="http://schemas.microsoft.com/office/drawing/2014/chart" uri="{C3380CC4-5D6E-409C-BE32-E72D297353CC}">
                  <c16:uniqueId val="{00000014-2BAE-4565-93AD-80BD86901891}"/>
                </c:ext>
              </c:extLst>
            </c:dLbl>
            <c:dLbl>
              <c:idx val="20"/>
              <c:delete val="1"/>
              <c:extLst>
                <c:ext xmlns:c15="http://schemas.microsoft.com/office/drawing/2012/chart" uri="{CE6537A1-D6FC-4f65-9D91-7224C49458BB}"/>
                <c:ext xmlns:c16="http://schemas.microsoft.com/office/drawing/2014/chart" uri="{C3380CC4-5D6E-409C-BE32-E72D297353CC}">
                  <c16:uniqueId val="{00000015-2BAE-4565-93AD-80BD86901891}"/>
                </c:ext>
              </c:extLst>
            </c:dLbl>
            <c:dLbl>
              <c:idx val="21"/>
              <c:tx>
                <c:rich>
                  <a:bodyPr/>
                  <a:lstStyle/>
                  <a:p>
                    <a:r>
                      <a:rPr lang="en-US" sz="1000" dirty="0"/>
                      <a:t>Scampi</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6-2BAE-4565-93AD-80BD86901891}"/>
                </c:ext>
              </c:extLst>
            </c:dLbl>
            <c:dLbl>
              <c:idx val="22"/>
              <c:delete val="1"/>
              <c:extLst>
                <c:ext xmlns:c15="http://schemas.microsoft.com/office/drawing/2012/chart" uri="{CE6537A1-D6FC-4f65-9D91-7224C49458BB}"/>
                <c:ext xmlns:c16="http://schemas.microsoft.com/office/drawing/2014/chart" uri="{C3380CC4-5D6E-409C-BE32-E72D297353CC}">
                  <c16:uniqueId val="{00000017-2BAE-4565-93AD-80BD86901891}"/>
                </c:ext>
              </c:extLst>
            </c:dLbl>
            <c:dLbl>
              <c:idx val="23"/>
              <c:delete val="1"/>
              <c:extLst>
                <c:ext xmlns:c15="http://schemas.microsoft.com/office/drawing/2012/chart" uri="{CE6537A1-D6FC-4f65-9D91-7224C49458BB}"/>
                <c:ext xmlns:c16="http://schemas.microsoft.com/office/drawing/2014/chart" uri="{C3380CC4-5D6E-409C-BE32-E72D297353CC}">
                  <c16:uniqueId val="{00000000-2BAE-4565-93AD-80BD86901891}"/>
                </c:ext>
              </c:extLst>
            </c:dLbl>
            <c:dLbl>
              <c:idx val="24"/>
              <c:tx>
                <c:rich>
                  <a:bodyPr/>
                  <a:lstStyle/>
                  <a:p>
                    <a:fld id="{4BFF9C52-7394-4733-9B82-59A4FB9C6E92}"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BAE-4565-93AD-80BD86901891}"/>
                </c:ext>
              </c:extLst>
            </c:dLbl>
            <c:spPr>
              <a:noFill/>
              <a:ln>
                <a:noFill/>
              </a:ln>
              <a:effectLst/>
            </c:spPr>
            <c:txPr>
              <a:bodyPr wrap="square" lIns="38100" tIns="19050" rIns="38100" bIns="19050" anchor="ctr">
                <a:spAutoFit/>
              </a:bodyPr>
              <a:lstStyle/>
              <a:p>
                <a:pPr>
                  <a:defRPr sz="1100">
                    <a:latin typeface="+mn-lt"/>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Sheet1!$B$2:$B$26</c:f>
              <c:numCache>
                <c:formatCode>0.0</c:formatCode>
                <c:ptCount val="25"/>
                <c:pt idx="0">
                  <c:v>24.255770072571949</c:v>
                </c:pt>
                <c:pt idx="1">
                  <c:v>0.34483996852244941</c:v>
                </c:pt>
                <c:pt idx="2">
                  <c:v>11.672222340948743</c:v>
                </c:pt>
                <c:pt idx="3">
                  <c:v>1.7817846282495751</c:v>
                </c:pt>
                <c:pt idx="4">
                  <c:v>1.6465236220466719</c:v>
                </c:pt>
                <c:pt idx="5">
                  <c:v>0.89521735167265548</c:v>
                </c:pt>
                <c:pt idx="6">
                  <c:v>6.6072035790085497</c:v>
                </c:pt>
                <c:pt idx="7">
                  <c:v>1.3080367338886534</c:v>
                </c:pt>
                <c:pt idx="8">
                  <c:v>38.973647509875981</c:v>
                </c:pt>
                <c:pt idx="9">
                  <c:v>23.731197535295571</c:v>
                </c:pt>
                <c:pt idx="10">
                  <c:v>6.3674002366486082</c:v>
                </c:pt>
                <c:pt idx="11">
                  <c:v>4.8303327749310059</c:v>
                </c:pt>
                <c:pt idx="12">
                  <c:v>1.3731521731387399</c:v>
                </c:pt>
                <c:pt idx="13">
                  <c:v>2.6715647898620536</c:v>
                </c:pt>
                <c:pt idx="14">
                  <c:v>11.931317531463375</c:v>
                </c:pt>
                <c:pt idx="15">
                  <c:v>3.3372135098762774</c:v>
                </c:pt>
                <c:pt idx="16">
                  <c:v>8.5941040215870981</c:v>
                </c:pt>
                <c:pt idx="17">
                  <c:v>0.5643192688927452</c:v>
                </c:pt>
                <c:pt idx="18">
                  <c:v>20.266558969597241</c:v>
                </c:pt>
                <c:pt idx="19">
                  <c:v>0.91796922986564167</c:v>
                </c:pt>
                <c:pt idx="20">
                  <c:v>2.0279555889152845</c:v>
                </c:pt>
                <c:pt idx="21">
                  <c:v>15.662044037459621</c:v>
                </c:pt>
                <c:pt idx="22">
                  <c:v>2.5449393208135489</c:v>
                </c:pt>
                <c:pt idx="23">
                  <c:v>2.9496319938219564</c:v>
                </c:pt>
                <c:pt idx="24">
                  <c:v>4.0084011855400403</c:v>
                </c:pt>
              </c:numCache>
            </c:numRef>
          </c:xVal>
          <c:yVal>
            <c:numRef>
              <c:f>Sheet1!$C$2:$C$26</c:f>
              <c:numCache>
                <c:formatCode>0.0</c:formatCode>
                <c:ptCount val="25"/>
                <c:pt idx="0">
                  <c:v>-1.5735590828237207</c:v>
                </c:pt>
                <c:pt idx="1">
                  <c:v>-9.2076997442932351E-2</c:v>
                </c:pt>
                <c:pt idx="2">
                  <c:v>-0.14409918635382191</c:v>
                </c:pt>
                <c:pt idx="3">
                  <c:v>3.4587277651981996E-2</c:v>
                </c:pt>
                <c:pt idx="4">
                  <c:v>-0.16649605778968857</c:v>
                </c:pt>
                <c:pt idx="5">
                  <c:v>-0.18888648152461418</c:v>
                </c:pt>
                <c:pt idx="6">
                  <c:v>-0.54509330990822225</c:v>
                </c:pt>
                <c:pt idx="7">
                  <c:v>-0.47140315721641723</c:v>
                </c:pt>
                <c:pt idx="8">
                  <c:v>2.0654149310423122</c:v>
                </c:pt>
                <c:pt idx="9">
                  <c:v>3.2933230335649881</c:v>
                </c:pt>
                <c:pt idx="10">
                  <c:v>-0.50359575738495366</c:v>
                </c:pt>
                <c:pt idx="11">
                  <c:v>-4.3689362305331159E-2</c:v>
                </c:pt>
                <c:pt idx="12">
                  <c:v>-0.70591386628696995</c:v>
                </c:pt>
                <c:pt idx="13">
                  <c:v>2.5290883454571311E-2</c:v>
                </c:pt>
                <c:pt idx="14">
                  <c:v>-0.32194572566056756</c:v>
                </c:pt>
                <c:pt idx="15">
                  <c:v>-0.30554145259409893</c:v>
                </c:pt>
                <c:pt idx="16">
                  <c:v>-1.6404273066466857E-2</c:v>
                </c:pt>
                <c:pt idx="17">
                  <c:v>0.13431141875039426</c:v>
                </c:pt>
                <c:pt idx="18">
                  <c:v>1.0731507778787694</c:v>
                </c:pt>
                <c:pt idx="19">
                  <c:v>-0.42235796670902159</c:v>
                </c:pt>
                <c:pt idx="20">
                  <c:v>8.7616670782116213E-2</c:v>
                </c:pt>
                <c:pt idx="21">
                  <c:v>3.0323619145698117</c:v>
                </c:pt>
                <c:pt idx="22">
                  <c:v>-0.74614412265015506</c:v>
                </c:pt>
                <c:pt idx="23">
                  <c:v>-0.55920829003787009</c:v>
                </c:pt>
                <c:pt idx="24">
                  <c:v>-1.3773247627711891</c:v>
                </c:pt>
              </c:numCache>
            </c:numRef>
          </c:yVal>
          <c:smooth val="0"/>
          <c:extLst>
            <c:ext xmlns:c15="http://schemas.microsoft.com/office/drawing/2012/chart" uri="{02D57815-91ED-43cb-92C2-25804820EDAC}">
              <c15:datalabelsRange>
                <c15:f>Sheet1!$A$2:$A$26</c15:f>
                <c15:dlblRangeCache>
                  <c:ptCount val="25"/>
                  <c:pt idx="0">
                    <c:v>Non-Fried Fish</c:v>
                  </c:pt>
                  <c:pt idx="1">
                    <c:v>Trout</c:v>
                  </c:pt>
                  <c:pt idx="2">
                    <c:v>Tuna</c:v>
                  </c:pt>
                  <c:pt idx="3">
                    <c:v>Cod-Non Fried</c:v>
                  </c:pt>
                  <c:pt idx="4">
                    <c:v>Haddock-Non Fried</c:v>
                  </c:pt>
                  <c:pt idx="5">
                    <c:v>Mackerel</c:v>
                  </c:pt>
                  <c:pt idx="6">
                    <c:v>Salmon</c:v>
                  </c:pt>
                  <c:pt idx="7">
                    <c:v>Non Fried Fish Other</c:v>
                  </c:pt>
                  <c:pt idx="8">
                    <c:v>Fried Fish</c:v>
                  </c:pt>
                  <c:pt idx="9">
                    <c:v>Cod-Fried</c:v>
                  </c:pt>
                  <c:pt idx="10">
                    <c:v>Haddock-Fried</c:v>
                  </c:pt>
                  <c:pt idx="11">
                    <c:v>Fish Fingers</c:v>
                  </c:pt>
                  <c:pt idx="12">
                    <c:v>Crabcake / Fishcake</c:v>
                  </c:pt>
                  <c:pt idx="13">
                    <c:v>Fried Fish Other</c:v>
                  </c:pt>
                  <c:pt idx="14">
                    <c:v>Fish Filling</c:v>
                  </c:pt>
                  <c:pt idx="15">
                    <c:v>Fish Burger</c:v>
                  </c:pt>
                  <c:pt idx="16">
                    <c:v>Fish Filling Other</c:v>
                  </c:pt>
                  <c:pt idx="17">
                    <c:v>Fish Other</c:v>
                  </c:pt>
                  <c:pt idx="18">
                    <c:v>Total Shellfish</c:v>
                  </c:pt>
                  <c:pt idx="19">
                    <c:v>Mussels</c:v>
                  </c:pt>
                  <c:pt idx="20">
                    <c:v>Calamari</c:v>
                  </c:pt>
                  <c:pt idx="21">
                    <c:v>Scampi</c:v>
                  </c:pt>
                  <c:pt idx="22">
                    <c:v>Prawn</c:v>
                  </c:pt>
                  <c:pt idx="23">
                    <c:v>Shellfish Filling</c:v>
                  </c:pt>
                  <c:pt idx="24">
                    <c:v>Seafood Other</c:v>
                  </c:pt>
                </c15:dlblRangeCache>
              </c15:datalabelsRange>
            </c:ext>
            <c:ext xmlns:c16="http://schemas.microsoft.com/office/drawing/2014/chart" uri="{C3380CC4-5D6E-409C-BE32-E72D297353CC}">
              <c16:uniqueId val="{00000019-2BAE-4565-93AD-80BD86901891}"/>
            </c:ext>
          </c:extLst>
        </c:ser>
        <c:dLbls>
          <c:showLegendKey val="0"/>
          <c:showVal val="0"/>
          <c:showCatName val="0"/>
          <c:showSerName val="0"/>
          <c:showPercent val="0"/>
          <c:showBubbleSize val="0"/>
        </c:dLbls>
        <c:axId val="207749120"/>
        <c:axId val="207750656"/>
      </c:scatterChart>
      <c:valAx>
        <c:axId val="207749120"/>
        <c:scaling>
          <c:orientation val="minMax"/>
        </c:scaling>
        <c:delete val="0"/>
        <c:axPos val="b"/>
        <c:numFmt formatCode="0.0" sourceLinked="1"/>
        <c:majorTickMark val="out"/>
        <c:minorTickMark val="none"/>
        <c:tickLblPos val="low"/>
        <c:crossAx val="207750656"/>
        <c:crossesAt val="0"/>
        <c:crossBetween val="midCat"/>
        <c:majorUnit val="10"/>
      </c:valAx>
      <c:valAx>
        <c:axId val="207750656"/>
        <c:scaling>
          <c:orientation val="minMax"/>
        </c:scaling>
        <c:delete val="0"/>
        <c:axPos val="l"/>
        <c:numFmt formatCode="0.0" sourceLinked="1"/>
        <c:majorTickMark val="none"/>
        <c:minorTickMark val="none"/>
        <c:tickLblPos val="low"/>
        <c:crossAx val="207749120"/>
        <c:crossesAt val="20"/>
        <c:crossBetween val="midCat"/>
      </c:valAx>
    </c:plotArea>
    <c:plotVisOnly val="1"/>
    <c:dispBlanksAs val="gap"/>
    <c:showDLblsOverMax val="0"/>
  </c:chart>
  <c:txPr>
    <a:bodyPr/>
    <a:lstStyle/>
    <a:p>
      <a:pPr>
        <a:defRPr sz="12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88A5CB-2663-5A4A-BE9C-39A408ABEECC}" type="datetimeFigureOut">
              <a:rPr lang="en-US" smtClean="0"/>
              <a:t>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ACE7A-4043-F74B-B682-A8614A7C2CDE}" type="slidenum">
              <a:rPr lang="en-US" smtClean="0"/>
              <a:t>‹#›</a:t>
            </a:fld>
            <a:endParaRPr lang="en-US"/>
          </a:p>
        </p:txBody>
      </p:sp>
    </p:spTree>
    <p:extLst>
      <p:ext uri="{BB962C8B-B14F-4D97-AF65-F5344CB8AC3E}">
        <p14:creationId xmlns:p14="http://schemas.microsoft.com/office/powerpoint/2010/main" val="1031948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73DC6-A49E-434F-AA3E-D5D735FBC95E}" type="datetimeFigureOut">
              <a:rPr lang="en-US" smtClean="0"/>
              <a:t>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321A9-4476-1542-A90B-349471577E30}" type="slidenum">
              <a:rPr lang="en-US" smtClean="0"/>
              <a:t>‹#›</a:t>
            </a:fld>
            <a:endParaRPr lang="en-US"/>
          </a:p>
        </p:txBody>
      </p:sp>
    </p:spTree>
    <p:extLst>
      <p:ext uri="{BB962C8B-B14F-4D97-AF65-F5344CB8AC3E}">
        <p14:creationId xmlns:p14="http://schemas.microsoft.com/office/powerpoint/2010/main" val="37328858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a:t>
            </a:fld>
            <a:endParaRPr lang="en-US"/>
          </a:p>
        </p:txBody>
      </p:sp>
    </p:spTree>
    <p:extLst>
      <p:ext uri="{BB962C8B-B14F-4D97-AF65-F5344CB8AC3E}">
        <p14:creationId xmlns:p14="http://schemas.microsoft.com/office/powerpoint/2010/main" val="304668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16</a:t>
            </a:fld>
            <a:endParaRPr lang="en-US"/>
          </a:p>
        </p:txBody>
      </p:sp>
    </p:spTree>
    <p:extLst>
      <p:ext uri="{BB962C8B-B14F-4D97-AF65-F5344CB8AC3E}">
        <p14:creationId xmlns:p14="http://schemas.microsoft.com/office/powerpoint/2010/main" val="416819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22</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23</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25</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26</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27</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28</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29</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32</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33</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34</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35</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36</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37</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a:t>
            </a:fld>
            <a:endParaRPr lang="en-US"/>
          </a:p>
        </p:txBody>
      </p:sp>
    </p:spTree>
    <p:extLst>
      <p:ext uri="{BB962C8B-B14F-4D97-AF65-F5344CB8AC3E}">
        <p14:creationId xmlns:p14="http://schemas.microsoft.com/office/powerpoint/2010/main" val="2040750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41</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42</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43</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44</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47</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48</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49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54</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55</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56</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57</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59</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7321A9-4476-1542-A90B-349471577E30}" type="slidenum">
              <a:rPr lang="en-US" smtClean="0"/>
              <a:t>61</a:t>
            </a:fld>
            <a:endParaRPr lang="en-US"/>
          </a:p>
        </p:txBody>
      </p:sp>
    </p:spTree>
    <p:extLst>
      <p:ext uri="{BB962C8B-B14F-4D97-AF65-F5344CB8AC3E}">
        <p14:creationId xmlns:p14="http://schemas.microsoft.com/office/powerpoint/2010/main" val="2166597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68</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70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13</a:t>
            </a:fld>
            <a:endParaRPr lang="en-US"/>
          </a:p>
        </p:txBody>
      </p:sp>
    </p:spTree>
    <p:extLst>
      <p:ext uri="{BB962C8B-B14F-4D97-AF65-F5344CB8AC3E}">
        <p14:creationId xmlns:p14="http://schemas.microsoft.com/office/powerpoint/2010/main" val="275945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14</a:t>
            </a:fld>
            <a:endParaRPr lang="en-US"/>
          </a:p>
        </p:txBody>
      </p:sp>
    </p:spTree>
    <p:extLst>
      <p:ext uri="{BB962C8B-B14F-4D97-AF65-F5344CB8AC3E}">
        <p14:creationId xmlns:p14="http://schemas.microsoft.com/office/powerpoint/2010/main" val="416819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15</a:t>
            </a:fld>
            <a:endParaRPr lang="en-US"/>
          </a:p>
        </p:txBody>
      </p:sp>
    </p:spTree>
    <p:extLst>
      <p:ext uri="{BB962C8B-B14F-4D97-AF65-F5344CB8AC3E}">
        <p14:creationId xmlns:p14="http://schemas.microsoft.com/office/powerpoint/2010/main" val="4168198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00"/>
            <a:ext cx="9143390" cy="5142899"/>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40624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99744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 Oilskin Yellow">
    <p:bg>
      <p:bgPr>
        <a:solidFill>
          <a:schemeClr val="accent3"/>
        </a:solidFill>
        <a:effectLst/>
      </p:bgPr>
    </p:bg>
    <p:spTree>
      <p:nvGrpSpPr>
        <p:cNvPr id="1" name=""/>
        <p:cNvGrpSpPr/>
        <p:nvPr/>
      </p:nvGrpSpPr>
      <p:grpSpPr>
        <a:xfrm>
          <a:off x="0" y="0"/>
          <a:ext cx="0" cy="0"/>
          <a:chOff x="0" y="0"/>
          <a:chExt cx="0" cy="0"/>
        </a:xfrm>
      </p:grpSpPr>
      <p:sp>
        <p:nvSpPr>
          <p:cNvPr id="6" name="Rectangle 5"/>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403729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86257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38537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7825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523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7" y="1038103"/>
            <a:ext cx="8387999" cy="3779992"/>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tx2"/>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grey.</a:t>
            </a:r>
          </a:p>
        </p:txBody>
      </p:sp>
      <p:sp>
        <p:nvSpPr>
          <p:cNvPr id="5"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397329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uture with caption (full bleed)">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5143500"/>
          </a:xfrm>
          <a:ln>
            <a:noFill/>
          </a:ln>
        </p:spPr>
        <p:txBody>
          <a:bodyPr anchor="ctr"/>
          <a:lstStyle>
            <a:lvl1pPr marL="0" marR="0" indent="0" algn="ctr" defTabSz="457200" rtl="0" eaLnBrk="1" fontAlgn="auto" latinLnBrk="0" hangingPunct="1">
              <a:lnSpc>
                <a:spcPct val="100000"/>
              </a:lnSpc>
              <a:spcBef>
                <a:spcPct val="20000"/>
              </a:spcBef>
              <a:spcAft>
                <a:spcPts val="0"/>
              </a:spcAft>
              <a:buClrTx/>
              <a:buSzTx/>
              <a:buFont typeface="Lucida Grande"/>
              <a:buNone/>
              <a:tabLst/>
              <a:defRPr/>
            </a:lvl1pPr>
          </a:lstStyle>
          <a:p>
            <a:r>
              <a:rPr lang="en-US" dirty="0"/>
              <a:t>Click to add a picture</a:t>
            </a:r>
          </a:p>
        </p:txBody>
      </p:sp>
      <p:sp>
        <p:nvSpPr>
          <p:cNvPr id="3" name="Subtitle 2"/>
          <p:cNvSpPr>
            <a:spLocks noGrp="1"/>
          </p:cNvSpPr>
          <p:nvPr>
            <p:ph type="subTitle" idx="1" hasCustomPrompt="1"/>
          </p:nvPr>
        </p:nvSpPr>
        <p:spPr>
          <a:xfrm>
            <a:off x="0" y="-1"/>
            <a:ext cx="2659063" cy="51435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53312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7" y="1016000"/>
            <a:ext cx="8387999" cy="3505680"/>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7" y="4521680"/>
            <a:ext cx="8387999"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274230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29430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4870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7" y="686"/>
            <a:ext cx="9142017" cy="5142128"/>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22283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338571" y="518144"/>
            <a:ext cx="8458200" cy="468146"/>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3515" y="4835409"/>
            <a:ext cx="544410" cy="279244"/>
          </a:xfrm>
          <a:prstGeom prst="rect">
            <a:avLst/>
          </a:prstGeom>
        </p:spPr>
        <p:txBody>
          <a:bodyPr/>
          <a:lstStyle/>
          <a:p>
            <a:fld id="{35A454EE-6717-4973-901E-6A90AD009CF4}" type="slidenum">
              <a:rPr lang="en-US" smtClean="0"/>
              <a:pPr/>
              <a:t>‹#›</a:t>
            </a:fld>
            <a:endParaRPr lang="en-US" dirty="0"/>
          </a:p>
        </p:txBody>
      </p:sp>
      <p:pic>
        <p:nvPicPr>
          <p:cNvPr id="5" name="Picture Placeholder 6" descr="n-flutter-smal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33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10" name="Text Placeholder 9"/>
          <p:cNvSpPr>
            <a:spLocks noGrp="1"/>
          </p:cNvSpPr>
          <p:nvPr>
            <p:ph type="body" sz="quarter" idx="13"/>
          </p:nvPr>
        </p:nvSpPr>
        <p:spPr>
          <a:xfrm>
            <a:off x="335590" y="993162"/>
            <a:ext cx="8462335" cy="404552"/>
          </a:xfrm>
          <a:prstGeom prst="rect">
            <a:avLst/>
          </a:prstGeom>
        </p:spPr>
        <p:txBody>
          <a:bodyPr vert="horz"/>
          <a:lstStyle>
            <a:lvl1pPr marL="0" indent="0">
              <a:lnSpc>
                <a:spcPct val="90000"/>
              </a:lnSpc>
              <a:spcAft>
                <a:spcPts val="0"/>
              </a:spcAft>
              <a:buNone/>
              <a:defRPr sz="1600">
                <a:solidFill>
                  <a:schemeClr val="tx2"/>
                </a:solidFill>
              </a:defRPr>
            </a:lvl1pPr>
            <a:lvl2pPr marL="341313" indent="0">
              <a:buNone/>
              <a:defRPr sz="1600">
                <a:solidFill>
                  <a:schemeClr val="tx2"/>
                </a:solidFill>
              </a:defRPr>
            </a:lvl2pPr>
            <a:lvl3pPr marL="627062" indent="0">
              <a:buNone/>
              <a:defRPr sz="16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a:t>Click to edit Master text styles</a:t>
            </a:r>
          </a:p>
        </p:txBody>
      </p:sp>
      <p:sp>
        <p:nvSpPr>
          <p:cNvPr id="8" name="Content Placeholder 7"/>
          <p:cNvSpPr>
            <a:spLocks noGrp="1"/>
          </p:cNvSpPr>
          <p:nvPr>
            <p:ph sz="quarter" idx="14"/>
          </p:nvPr>
        </p:nvSpPr>
        <p:spPr>
          <a:xfrm>
            <a:off x="337827" y="1408985"/>
            <a:ext cx="8458181" cy="3081168"/>
          </a:xfrm>
          <a:prstGeom prst="rect">
            <a:avLst/>
          </a:prstGeom>
        </p:spPr>
        <p:txBody>
          <a:bodyPr vert="horz"/>
          <a:lstStyle>
            <a:lvl1pPr marL="168275" indent="-168275">
              <a:lnSpc>
                <a:spcPct val="110000"/>
              </a:lnSpc>
              <a:spcAft>
                <a:spcPts val="600"/>
              </a:spcAft>
              <a:defRPr sz="1100"/>
            </a:lvl1pPr>
            <a:lvl2pPr marL="512763" indent="-171450">
              <a:lnSpc>
                <a:spcPct val="110000"/>
              </a:lnSpc>
              <a:spcAft>
                <a:spcPts val="600"/>
              </a:spcAft>
              <a:defRPr sz="1100"/>
            </a:lvl2pPr>
            <a:lvl3pPr marL="744538" indent="-117475">
              <a:lnSpc>
                <a:spcPct val="110000"/>
              </a:lnSpc>
              <a:spcAft>
                <a:spcPts val="600"/>
              </a:spcAft>
              <a:defRPr sz="1050"/>
            </a:lvl3pPr>
            <a:lvl4pPr marL="1489075" indent="-174625">
              <a:lnSpc>
                <a:spcPct val="110000"/>
              </a:lnSpc>
              <a:spcAft>
                <a:spcPts val="600"/>
              </a:spcAft>
              <a:defRPr sz="900"/>
            </a:lvl4pPr>
            <a:lvl5pPr marL="1946275" indent="-117475">
              <a:lnSpc>
                <a:spcPct val="110000"/>
              </a:lnSpc>
              <a:spcAft>
                <a:spcPts val="6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12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with Corporate Image">
    <p:spTree>
      <p:nvGrpSpPr>
        <p:cNvPr id="1" name=""/>
        <p:cNvGrpSpPr/>
        <p:nvPr/>
      </p:nvGrpSpPr>
      <p:grpSpPr>
        <a:xfrm>
          <a:off x="0" y="0"/>
          <a:ext cx="0" cy="0"/>
          <a:chOff x="0" y="0"/>
          <a:chExt cx="0" cy="0"/>
        </a:xfrm>
      </p:grpSpPr>
      <p:sp>
        <p:nvSpPr>
          <p:cNvPr id="2" name="Title 1"/>
          <p:cNvSpPr>
            <a:spLocks noGrp="1"/>
          </p:cNvSpPr>
          <p:nvPr>
            <p:ph type="title"/>
          </p:nvPr>
        </p:nvSpPr>
        <p:spPr>
          <a:xfrm>
            <a:off x="338571" y="1552885"/>
            <a:ext cx="8458200" cy="712279"/>
          </a:xfrm>
          <a:prstGeom prst="rect">
            <a:avLst/>
          </a:prstGeom>
        </p:spPr>
        <p:txBody>
          <a:bodyPr vert="horz"/>
          <a:lstStyle>
            <a:lvl1pPr>
              <a:defRPr sz="2800" b="1">
                <a:solidFill>
                  <a:schemeClr val="tx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2361" y="4836120"/>
            <a:ext cx="544410" cy="279244"/>
          </a:xfrm>
          <a:prstGeom prst="rect">
            <a:avLst/>
          </a:prstGeom>
        </p:spPr>
        <p:txBody>
          <a:bodyPr/>
          <a:lstStyle/>
          <a:p>
            <a:fld id="{35A454EE-6717-4973-901E-6A90AD009CF4}" type="slidenum">
              <a:rPr lang="en-US" smtClean="0"/>
              <a:pPr/>
              <a:t>‹#›</a:t>
            </a:fld>
            <a:endParaRPr lang="en-US" dirty="0"/>
          </a:p>
        </p:txBody>
      </p:sp>
    </p:spTree>
    <p:extLst>
      <p:ext uri="{BB962C8B-B14F-4D97-AF65-F5344CB8AC3E}">
        <p14:creationId xmlns:p14="http://schemas.microsoft.com/office/powerpoint/2010/main" val="19600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Title 1"/>
          <p:cNvSpPr>
            <a:spLocks noGrp="1"/>
          </p:cNvSpPr>
          <p:nvPr>
            <p:ph type="title"/>
          </p:nvPr>
        </p:nvSpPr>
        <p:spPr>
          <a:xfrm>
            <a:off x="338572" y="518144"/>
            <a:ext cx="6976629" cy="327248"/>
          </a:xfrm>
          <a:prstGeom prst="rect">
            <a:avLst/>
          </a:prstGeom>
        </p:spPr>
        <p:txBody>
          <a:bodyPr vert="horz"/>
          <a:lstStyle>
            <a:lvl1pPr>
              <a:defRPr sz="2000" b="0"/>
            </a:lvl1pPr>
          </a:lstStyle>
          <a:p>
            <a:r>
              <a:rPr lang="en-US"/>
              <a:t>Click to edit Master title style</a:t>
            </a:r>
            <a:endParaRPr lang="en-US" dirty="0"/>
          </a:p>
        </p:txBody>
      </p:sp>
      <p:sp>
        <p:nvSpPr>
          <p:cNvPr id="12" name="Slide Number Placeholder 2"/>
          <p:cNvSpPr>
            <a:spLocks noGrp="1"/>
          </p:cNvSpPr>
          <p:nvPr>
            <p:ph type="sldNum" sz="quarter" idx="10"/>
          </p:nvPr>
        </p:nvSpPr>
        <p:spPr>
          <a:xfrm>
            <a:off x="8252362" y="4816075"/>
            <a:ext cx="544410" cy="279244"/>
          </a:xfrm>
          <a:prstGeom prst="rect">
            <a:avLst/>
          </a:prstGeom>
        </p:spPr>
        <p:txBody>
          <a:bodyPr/>
          <a:lstStyle/>
          <a:p>
            <a:fld id="{65119A0C-3940-4F90-866A-BE9151D0B6AA}" type="slidenum">
              <a:rPr lang="en-US" smtClean="0">
                <a:solidFill>
                  <a:srgbClr val="00A1DE"/>
                </a:solidFill>
              </a:rPr>
              <a:pPr/>
              <a:t>‹#›</a:t>
            </a:fld>
            <a:endParaRPr lang="en-US">
              <a:solidFill>
                <a:srgbClr val="00A1DE"/>
              </a:solidFill>
            </a:endParaRPr>
          </a:p>
        </p:txBody>
      </p:sp>
      <p:sp>
        <p:nvSpPr>
          <p:cNvPr id="14" name="Text Placeholder 10"/>
          <p:cNvSpPr>
            <a:spLocks noGrp="1"/>
          </p:cNvSpPr>
          <p:nvPr>
            <p:ph type="body" sz="quarter" idx="12"/>
          </p:nvPr>
        </p:nvSpPr>
        <p:spPr>
          <a:xfrm>
            <a:off x="338572" y="845392"/>
            <a:ext cx="8458200" cy="3645194"/>
          </a:xfrm>
          <a:prstGeom prst="rect">
            <a:avLst/>
          </a:prstGeom>
        </p:spPr>
        <p:txBody>
          <a:bodyPr vert="horz"/>
          <a:lstStyle>
            <a:lvl1pPr marL="0" indent="0">
              <a:lnSpc>
                <a:spcPct val="100000"/>
              </a:lnSpc>
              <a:spcAft>
                <a:spcPts val="600"/>
              </a:spcAft>
              <a:buNone/>
              <a:defRPr sz="1600">
                <a:solidFill>
                  <a:srgbClr val="0078BE"/>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205704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6900429" cy="327248"/>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317523" y="4800600"/>
            <a:ext cx="544410" cy="279244"/>
          </a:xfrm>
          <a:prstGeom prst="rect">
            <a:avLst/>
          </a:prstGeom>
        </p:spPr>
        <p:txBody>
          <a:bodyPr/>
          <a:lstStyle/>
          <a:p>
            <a:fld id="{35A454EE-6717-4973-901E-6A90AD009CF4}" type="slidenum">
              <a:rPr lang="en-US" smtClean="0"/>
              <a:pPr/>
              <a:t>‹#›</a:t>
            </a:fld>
            <a:endParaRPr lang="en-US" dirty="0"/>
          </a:p>
        </p:txBody>
      </p:sp>
      <p:sp>
        <p:nvSpPr>
          <p:cNvPr id="11" name="Text Placeholder 10"/>
          <p:cNvSpPr>
            <a:spLocks noGrp="1"/>
          </p:cNvSpPr>
          <p:nvPr>
            <p:ph type="body" sz="quarter" idx="12"/>
          </p:nvPr>
        </p:nvSpPr>
        <p:spPr>
          <a:xfrm>
            <a:off x="338572" y="845392"/>
            <a:ext cx="8458200" cy="3645194"/>
          </a:xfrm>
          <a:prstGeom prst="rect">
            <a:avLst/>
          </a:prstGeom>
        </p:spPr>
        <p:txBody>
          <a:bodyPr vert="horz"/>
          <a:lstStyle>
            <a:lvl1pPr marL="0" indent="0">
              <a:lnSpc>
                <a:spcPct val="100000"/>
              </a:lnSpc>
              <a:spcAft>
                <a:spcPts val="600"/>
              </a:spcAft>
              <a:buNone/>
              <a:defRPr sz="1600">
                <a:solidFill>
                  <a:srgbClr val="0078BE"/>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6300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with Chart and Subhea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337827" y="1775322"/>
            <a:ext cx="8458181" cy="2724215"/>
          </a:xfrm>
          <a:prstGeom prst="rect">
            <a:avLst/>
          </a:prstGeom>
        </p:spPr>
        <p:txBody>
          <a:bodyPr vert="horz"/>
          <a:lstStyle>
            <a:lvl1pPr marL="168275" indent="-168275">
              <a:lnSpc>
                <a:spcPct val="110000"/>
              </a:lnSpc>
              <a:spcAft>
                <a:spcPts val="600"/>
              </a:spcAft>
              <a:defRPr sz="1100"/>
            </a:lvl1pPr>
            <a:lvl2pPr marL="512763" indent="-171450">
              <a:lnSpc>
                <a:spcPct val="110000"/>
              </a:lnSpc>
              <a:spcAft>
                <a:spcPts val="600"/>
              </a:spcAft>
              <a:defRPr sz="1100"/>
            </a:lvl2pPr>
            <a:lvl3pPr marL="744538" indent="-117475">
              <a:lnSpc>
                <a:spcPct val="110000"/>
              </a:lnSpc>
              <a:spcAft>
                <a:spcPts val="600"/>
              </a:spcAft>
              <a:defRPr sz="1050"/>
            </a:lvl3pPr>
            <a:lvl4pPr marL="1489075" indent="-174625">
              <a:lnSpc>
                <a:spcPct val="110000"/>
              </a:lnSpc>
              <a:spcAft>
                <a:spcPts val="600"/>
              </a:spcAft>
              <a:defRPr sz="900"/>
            </a:lvl4pPr>
            <a:lvl5pPr marL="1946275" indent="-117475">
              <a:lnSpc>
                <a:spcPct val="110000"/>
              </a:lnSpc>
              <a:spcAft>
                <a:spcPts val="6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38572" y="518144"/>
            <a:ext cx="6976629" cy="462509"/>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3515" y="4800600"/>
            <a:ext cx="544410" cy="279244"/>
          </a:xfrm>
          <a:prstGeom prst="rect">
            <a:avLst/>
          </a:prstGeom>
        </p:spPr>
        <p:txBody>
          <a:bodyPr/>
          <a:lstStyle/>
          <a:p>
            <a:fld id="{35A454EE-6717-4973-901E-6A90AD009CF4}" type="slidenum">
              <a:rPr lang="en-US" smtClean="0"/>
              <a:pPr/>
              <a:t>‹#›</a:t>
            </a:fld>
            <a:endParaRPr lang="en-US" dirty="0"/>
          </a:p>
        </p:txBody>
      </p:sp>
      <p:sp>
        <p:nvSpPr>
          <p:cNvPr id="10" name="Text Placeholder 9"/>
          <p:cNvSpPr>
            <a:spLocks noGrp="1"/>
          </p:cNvSpPr>
          <p:nvPr>
            <p:ph type="body" sz="quarter" idx="13"/>
          </p:nvPr>
        </p:nvSpPr>
        <p:spPr>
          <a:xfrm>
            <a:off x="335590" y="981887"/>
            <a:ext cx="8462335" cy="410190"/>
          </a:xfrm>
          <a:prstGeom prst="rect">
            <a:avLst/>
          </a:prstGeom>
        </p:spPr>
        <p:txBody>
          <a:bodyPr vert="horz"/>
          <a:lstStyle>
            <a:lvl1pPr marL="0" indent="0">
              <a:lnSpc>
                <a:spcPct val="90000"/>
              </a:lnSpc>
              <a:spcAft>
                <a:spcPts val="0"/>
              </a:spcAft>
              <a:buNone/>
              <a:defRPr sz="1600">
                <a:solidFill>
                  <a:schemeClr val="tx2"/>
                </a:solidFill>
              </a:defRPr>
            </a:lvl1pPr>
            <a:lvl2pPr marL="341313" indent="0">
              <a:buNone/>
              <a:defRPr sz="1600">
                <a:solidFill>
                  <a:schemeClr val="tx2"/>
                </a:solidFill>
              </a:defRPr>
            </a:lvl2pPr>
            <a:lvl3pPr marL="627062" indent="0">
              <a:buNone/>
              <a:defRPr sz="16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a:t>Click to edit Master text styles</a:t>
            </a:r>
          </a:p>
        </p:txBody>
      </p:sp>
      <p:sp>
        <p:nvSpPr>
          <p:cNvPr id="9" name="Text Placeholder 10"/>
          <p:cNvSpPr>
            <a:spLocks noGrp="1"/>
          </p:cNvSpPr>
          <p:nvPr>
            <p:ph type="body" sz="quarter" idx="15"/>
          </p:nvPr>
        </p:nvSpPr>
        <p:spPr>
          <a:xfrm>
            <a:off x="338572" y="1392077"/>
            <a:ext cx="8458200" cy="358173"/>
          </a:xfrm>
          <a:prstGeom prst="rect">
            <a:avLst/>
          </a:prstGeom>
        </p:spPr>
        <p:txBody>
          <a:bodyPr vert="horz"/>
          <a:lstStyle>
            <a:lvl1pPr marL="0" indent="0">
              <a:lnSpc>
                <a:spcPct val="110000"/>
              </a:lnSpc>
              <a:spcAft>
                <a:spcPts val="0"/>
              </a:spcAft>
              <a:buNone/>
              <a:defRPr sz="1100">
                <a:solidFill>
                  <a:schemeClr val="tx1"/>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16264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00"/>
            <a:ext cx="9143390" cy="5142899"/>
          </a:xfrm>
          <a:prstGeom prst="rect">
            <a:avLst/>
          </a:prstGeom>
        </p:spPr>
      </p:pic>
      <p:sp>
        <p:nvSpPr>
          <p:cNvPr id="7"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rgbClr val="FECC0C"/>
                </a:solidFill>
              </a:defRPr>
            </a:lvl1pPr>
          </a:lstStyle>
          <a:p>
            <a:r>
              <a:rPr lang="en-GB" dirty="0"/>
              <a:t>Presentation title to go here, up to a maximum of two lines of text.</a:t>
            </a:r>
            <a:endParaRPr lang="en-US" dirty="0"/>
          </a:p>
        </p:txBody>
      </p:sp>
      <p:sp>
        <p:nvSpPr>
          <p:cNvPr id="9"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4687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3186954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6" name="Rectangle 5"/>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3418726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8433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22729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828361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full bleed) (Dar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5143500"/>
          </a:xfrm>
          <a:ln>
            <a:noFill/>
          </a:ln>
        </p:spPr>
        <p:txBody>
          <a:bodyPr anchor="ctr"/>
          <a:lstStyle>
            <a:lvl1pPr marL="0" indent="0" algn="ctr">
              <a:buNone/>
              <a:defRPr baseline="0"/>
            </a:lvl1pPr>
          </a:lstStyle>
          <a:p>
            <a:r>
              <a:rPr lang="en-US" dirty="0"/>
              <a:t>Click to add a picture</a:t>
            </a:r>
          </a:p>
        </p:txBody>
      </p:sp>
      <p:sp>
        <p:nvSpPr>
          <p:cNvPr id="3" name="Subtitle 2"/>
          <p:cNvSpPr>
            <a:spLocks noGrp="1"/>
          </p:cNvSpPr>
          <p:nvPr>
            <p:ph type="subTitle" idx="1" hasCustomPrompt="1"/>
          </p:nvPr>
        </p:nvSpPr>
        <p:spPr>
          <a:xfrm>
            <a:off x="0" y="-1"/>
            <a:ext cx="2659063" cy="51435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2816343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gradFill flip="none" rotWithShape="1">
          <a:gsLst>
            <a:gs pos="0">
              <a:schemeClr val="tx2"/>
            </a:gs>
            <a:gs pos="99000">
              <a:schemeClr val="accent1"/>
            </a:gs>
          </a:gsLst>
          <a:lin ang="16200000" scaled="0"/>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7" y="1016001"/>
            <a:ext cx="8387999" cy="3527996"/>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7" y="4543997"/>
            <a:ext cx="8387999" cy="360000"/>
          </a:xfrm>
          <a:solidFill>
            <a:schemeClr val="accent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05980"/>
            <a:ext cx="8388000" cy="647999"/>
          </a:xfrm>
        </p:spPr>
        <p:txBody>
          <a:bodyPr/>
          <a:lstStyle>
            <a:lvl1pPr>
              <a:defRPr>
                <a:solidFill>
                  <a:schemeClr val="tx1"/>
                </a:solidFill>
              </a:defRPr>
            </a:lvl1pPr>
          </a:lstStyle>
          <a:p>
            <a:r>
              <a:rPr lang="en-GB" dirty="0"/>
              <a:t>Click to edit slide heading</a:t>
            </a:r>
            <a:endParaRPr lang="en-US" dirty="0"/>
          </a:p>
        </p:txBody>
      </p:sp>
    </p:spTree>
    <p:extLst>
      <p:ext uri="{BB962C8B-B14F-4D97-AF65-F5344CB8AC3E}">
        <p14:creationId xmlns:p14="http://schemas.microsoft.com/office/powerpoint/2010/main" val="4052660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eature Quote (Dark)">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7" y="1018151"/>
            <a:ext cx="8387999" cy="3779996"/>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accent3"/>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white.</a:t>
            </a:r>
          </a:p>
        </p:txBody>
      </p:sp>
      <p:sp>
        <p:nvSpPr>
          <p:cNvPr id="5"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2608780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7" y="686"/>
            <a:ext cx="9142017" cy="5142128"/>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1251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64260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Tree>
    <p:extLst>
      <p:ext uri="{BB962C8B-B14F-4D97-AF65-F5344CB8AC3E}">
        <p14:creationId xmlns:p14="http://schemas.microsoft.com/office/powerpoint/2010/main" val="408533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96493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74837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05980"/>
            <a:ext cx="8388000" cy="647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038154"/>
            <a:ext cx="8388000" cy="37799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CA8AAB-E870-42D1-8D7B-462EB2ACF688}" type="slidenum">
              <a:rPr lang="en-GB" smtClean="0"/>
              <a:t>‹#›</a:t>
            </a:fld>
            <a:endParaRPr lang="en-GB" dirty="0"/>
          </a:p>
        </p:txBody>
      </p:sp>
      <p:sp>
        <p:nvSpPr>
          <p:cNvPr id="8" name="hl"/>
          <p:cNvSpPr txBox="1"/>
          <p:nvPr userDrawn="1"/>
        </p:nvSpPr>
        <p:spPr>
          <a:xfrm>
            <a:off x="0" y="0"/>
            <a:ext cx="9144000" cy="369332"/>
          </a:xfrm>
          <a:prstGeom prst="rect">
            <a:avLst/>
          </a:prstGeom>
          <a:noFill/>
        </p:spPr>
        <p:txBody>
          <a:bodyPr vert="horz" rtlCol="0">
            <a:spAutoFit/>
          </a:bodyPr>
          <a:lstStyle/>
          <a:p>
            <a:endParaRPr lang="en-GB">
              <a:solidFill>
                <a:schemeClr val="tx1"/>
              </a:solidFill>
            </a:endParaRPr>
          </a:p>
        </p:txBody>
      </p:sp>
      <p:sp>
        <p:nvSpPr>
          <p:cNvPr id="9" name="fl"/>
          <p:cNvSpPr txBox="1"/>
          <p:nvPr userDrawn="1"/>
        </p:nvSpPr>
        <p:spPr>
          <a:xfrm>
            <a:off x="0" y="4805680"/>
            <a:ext cx="9144000" cy="369332"/>
          </a:xfrm>
          <a:prstGeom prst="rect">
            <a:avLst/>
          </a:prstGeom>
          <a:noFill/>
        </p:spPr>
        <p:txBody>
          <a:bodyPr vert="horz" rtlCol="0">
            <a:spAutoFit/>
          </a:bodyPr>
          <a:lstStyle/>
          <a:p>
            <a:endParaRPr lang="en-GB">
              <a:solidFill>
                <a:schemeClr val="tx1"/>
              </a:solidFill>
            </a:endParaRPr>
          </a:p>
        </p:txBody>
      </p:sp>
    </p:spTree>
    <p:extLst>
      <p:ext uri="{BB962C8B-B14F-4D97-AF65-F5344CB8AC3E}">
        <p14:creationId xmlns:p14="http://schemas.microsoft.com/office/powerpoint/2010/main" val="6933016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1" r:id="rId3"/>
    <p:sldLayoutId id="2147483682" r:id="rId4"/>
    <p:sldLayoutId id="2147483683" r:id="rId5"/>
    <p:sldLayoutId id="2147483697" r:id="rId6"/>
    <p:sldLayoutId id="2147483704" r:id="rId7"/>
    <p:sldLayoutId id="2147483706" r:id="rId8"/>
    <p:sldLayoutId id="2147483707" r:id="rId9"/>
    <p:sldLayoutId id="2147483708" r:id="rId10"/>
    <p:sldLayoutId id="2147483709" r:id="rId11"/>
    <p:sldLayoutId id="2147483710" r:id="rId12"/>
    <p:sldLayoutId id="2147483711" r:id="rId13"/>
    <p:sldLayoutId id="2147483650" r:id="rId14"/>
    <p:sldLayoutId id="2147483652" r:id="rId15"/>
    <p:sldLayoutId id="2147483662" r:id="rId16"/>
    <p:sldLayoutId id="2147483685" r:id="rId17"/>
    <p:sldLayoutId id="2147483657" r:id="rId18"/>
    <p:sldLayoutId id="2147483654" r:id="rId19"/>
    <p:sldLayoutId id="2147483686" r:id="rId20"/>
    <p:sldLayoutId id="2147483699" r:id="rId21"/>
    <p:sldLayoutId id="2147483700" r:id="rId22"/>
    <p:sldLayoutId id="2147483701" r:id="rId23"/>
    <p:sldLayoutId id="2147483702" r:id="rId24"/>
    <p:sldLayoutId id="2147483703" r:id="rId25"/>
  </p:sldLayoutIdLst>
  <p:hf hdr="0" ftr="0" dt="0"/>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05980"/>
            <a:ext cx="8388000" cy="647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038154"/>
            <a:ext cx="8388000" cy="37799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hl"/>
          <p:cNvSpPr txBox="1"/>
          <p:nvPr userDrawn="1"/>
        </p:nvSpPr>
        <p:spPr>
          <a:xfrm>
            <a:off x="0" y="0"/>
            <a:ext cx="9144000" cy="369332"/>
          </a:xfrm>
          <a:prstGeom prst="rect">
            <a:avLst/>
          </a:prstGeom>
          <a:noFill/>
        </p:spPr>
        <p:txBody>
          <a:bodyPr vert="horz" rtlCol="0">
            <a:spAutoFit/>
          </a:bodyPr>
          <a:lstStyle/>
          <a:p>
            <a:endParaRPr lang="en-GB">
              <a:solidFill>
                <a:schemeClr val="tx1"/>
              </a:solidFill>
            </a:endParaRPr>
          </a:p>
        </p:txBody>
      </p:sp>
      <p:sp>
        <p:nvSpPr>
          <p:cNvPr id="8" name="fl"/>
          <p:cNvSpPr txBox="1"/>
          <p:nvPr userDrawn="1"/>
        </p:nvSpPr>
        <p:spPr>
          <a:xfrm>
            <a:off x="0" y="4805680"/>
            <a:ext cx="9144000" cy="369332"/>
          </a:xfrm>
          <a:prstGeom prst="rect">
            <a:avLst/>
          </a:prstGeom>
          <a:noFill/>
        </p:spPr>
        <p:txBody>
          <a:bodyPr vert="horz" rtlCol="0">
            <a:spAutoFit/>
          </a:bodyPr>
          <a:lstStyle/>
          <a:p>
            <a:endParaRPr lang="en-GB">
              <a:solidFill>
                <a:schemeClr val="tx1"/>
              </a:solidFill>
            </a:endParaRPr>
          </a:p>
        </p:txBody>
      </p:sp>
    </p:spTree>
    <p:extLst>
      <p:ext uri="{BB962C8B-B14F-4D97-AF65-F5344CB8AC3E}">
        <p14:creationId xmlns:p14="http://schemas.microsoft.com/office/powerpoint/2010/main" val="3961373372"/>
      </p:ext>
    </p:extLst>
  </p:cSld>
  <p:clrMap bg1="lt1" tx1="dk1" bg2="lt2" tx2="dk2" accent1="accent1" accent2="accent2" accent3="accent3" accent4="accent4" accent5="accent5" accent6="accent6" hlink="hlink" folHlink="folHlink"/>
  <p:sldLayoutIdLst>
    <p:sldLayoutId id="2147483668" r:id="rId1"/>
    <p:sldLayoutId id="2147483689" r:id="rId2"/>
    <p:sldLayoutId id="2147483690" r:id="rId3"/>
    <p:sldLayoutId id="2147483691" r:id="rId4"/>
    <p:sldLayoutId id="2147483692" r:id="rId5"/>
    <p:sldLayoutId id="2147483698" r:id="rId6"/>
    <p:sldLayoutId id="2147483671" r:id="rId7"/>
    <p:sldLayoutId id="2147483673" r:id="rId8"/>
    <p:sldLayoutId id="2147483675" r:id="rId9"/>
    <p:sldLayoutId id="2147483694" r:id="rId10"/>
    <p:sldLayoutId id="2147483678" r:id="rId11"/>
    <p:sldLayoutId id="2147483679" r:id="rId12"/>
    <p:sldLayoutId id="2147483695" r:id="rId13"/>
  </p:sldLayoutIdLst>
  <p:hf hdr="0" ft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chemeClr val="bg1"/>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chemeClr val="bg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11.xml"/><Relationship Id="rId7" Type="http://schemas.openxmlformats.org/officeDocument/2006/relationships/package" Target="../embeddings/Microsoft_Excel_Worksheet18.xlsx"/><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chart" Target="../charts/chart16.xml"/><Relationship Id="rId5" Type="http://schemas.openxmlformats.org/officeDocument/2006/relationships/chart" Target="../charts/chart15.xml"/><Relationship Id="rId10" Type="http://schemas.openxmlformats.org/officeDocument/2006/relationships/image" Target="../media/image17.emf"/><Relationship Id="rId4" Type="http://schemas.openxmlformats.org/officeDocument/2006/relationships/image" Target="../media/image18.PNG"/><Relationship Id="rId9" Type="http://schemas.openxmlformats.org/officeDocument/2006/relationships/package" Target="../embeddings/Microsoft_Excel_Worksheet19.xlsx"/></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chart" Target="../charts/char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7.xml"/><Relationship Id="rId7" Type="http://schemas.openxmlformats.org/officeDocument/2006/relationships/package" Target="../embeddings/Microsoft_Excel_Worksheet31.xlsx"/><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package" Target="../embeddings/Microsoft_Excel_Worksheet30.xlsx"/><Relationship Id="rId10" Type="http://schemas.openxmlformats.org/officeDocument/2006/relationships/image" Target="../media/image22.PNG"/><Relationship Id="rId4" Type="http://schemas.openxmlformats.org/officeDocument/2006/relationships/chart" Target="../charts/chart26.xml"/><Relationship Id="rId9"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notesSlide" Target="../notesSlides/notesSlide23.xml"/><Relationship Id="rId7" Type="http://schemas.openxmlformats.org/officeDocument/2006/relationships/image" Target="../media/image24.emf"/><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package" Target="../embeddings/Microsoft_Excel_Worksheet43.xlsx"/><Relationship Id="rId5" Type="http://schemas.openxmlformats.org/officeDocument/2006/relationships/image" Target="../media/image23.emf"/><Relationship Id="rId10" Type="http://schemas.openxmlformats.org/officeDocument/2006/relationships/image" Target="../media/image18.PNG"/><Relationship Id="rId4" Type="http://schemas.openxmlformats.org/officeDocument/2006/relationships/package" Target="../embeddings/Microsoft_Excel_Worksheet42.xlsx"/><Relationship Id="rId9" Type="http://schemas.openxmlformats.org/officeDocument/2006/relationships/chart" Target="../charts/chart38.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chart" Target="../charts/chart45.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package" Target="../embeddings/Microsoft_Excel_Worksheet57.xlsx"/><Relationship Id="rId3" Type="http://schemas.openxmlformats.org/officeDocument/2006/relationships/notesSlide" Target="../notesSlides/notesSlide29.xml"/><Relationship Id="rId7" Type="http://schemas.openxmlformats.org/officeDocument/2006/relationships/image" Target="../media/image26.emf"/><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package" Target="../embeddings/Microsoft_Excel_Worksheet56.xlsx"/><Relationship Id="rId5" Type="http://schemas.openxmlformats.org/officeDocument/2006/relationships/chart" Target="../charts/chart48.xml"/><Relationship Id="rId10" Type="http://schemas.openxmlformats.org/officeDocument/2006/relationships/chart" Target="../charts/chart49.xml"/><Relationship Id="rId4" Type="http://schemas.openxmlformats.org/officeDocument/2006/relationships/image" Target="../media/image28.PNG"/><Relationship Id="rId9" Type="http://schemas.openxmlformats.org/officeDocument/2006/relationships/image" Target="../media/image27.emf"/></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chart" Target="../charts/chart51.xml"/></Relationships>
</file>

<file path=ppt/slides/_rels/slide4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chart" Target="../charts/chart53.xml"/></Relationships>
</file>

<file path=ppt/slides/_rels/slide4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chart" Target="../charts/chart56.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chart" Target="../charts/chart58.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35.xml"/><Relationship Id="rId7" Type="http://schemas.openxmlformats.org/officeDocument/2006/relationships/package" Target="../embeddings/Microsoft_Excel_Worksheet69.xlsx"/><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package" Target="../embeddings/Microsoft_Excel_Worksheet68.xlsx"/><Relationship Id="rId10" Type="http://schemas.openxmlformats.org/officeDocument/2006/relationships/chart" Target="../charts/chart60.xml"/><Relationship Id="rId4" Type="http://schemas.openxmlformats.org/officeDocument/2006/relationships/image" Target="../media/image32.PNG"/><Relationship Id="rId9" Type="http://schemas.openxmlformats.org/officeDocument/2006/relationships/chart" Target="../charts/chart59.xml"/></Relationships>
</file>

<file path=ppt/slides/_rels/slide4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6.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chart" Target="../charts/chart62.xml"/></Relationships>
</file>

<file path=ppt/slides/_rels/slide48.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chart" Target="../charts/chart64.xml"/></Relationships>
</file>

<file path=ppt/slides/_rels/slide4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notesSlide" Target="../notesSlides/notesSlide2.xml"/><Relationship Id="rId7" Type="http://schemas.openxmlformats.org/officeDocument/2006/relationships/image" Target="../media/image8.e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package" Target="../embeddings/Microsoft_Excel_Worksheet2.xlsx"/><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9.emf"/></Relationships>
</file>

<file path=ppt/slides/_rels/slide5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chart" Target="../charts/chart67.xml"/></Relationships>
</file>

<file path=ppt/slides/_rels/slide5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chart" Target="../charts/chart69.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package" Target="../embeddings/Microsoft_Excel_Worksheet83.xlsx"/><Relationship Id="rId3" Type="http://schemas.openxmlformats.org/officeDocument/2006/relationships/notesSlide" Target="../notesSlides/notesSlide41.xml"/><Relationship Id="rId7" Type="http://schemas.openxmlformats.org/officeDocument/2006/relationships/image" Target="../media/image34.emf"/><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package" Target="../embeddings/Microsoft_Excel_Worksheet82.xlsx"/><Relationship Id="rId5" Type="http://schemas.openxmlformats.org/officeDocument/2006/relationships/chart" Target="../charts/chart70.xml"/><Relationship Id="rId10" Type="http://schemas.openxmlformats.org/officeDocument/2006/relationships/chart" Target="../charts/chart71.xml"/><Relationship Id="rId4" Type="http://schemas.openxmlformats.org/officeDocument/2006/relationships/image" Target="../media/image22.PNG"/><Relationship Id="rId9" Type="http://schemas.openxmlformats.org/officeDocument/2006/relationships/image" Target="../media/image35.emf"/></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73.xml"/></Relationships>
</file>

<file path=ppt/slides/_rels/slide5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3.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75.xml"/></Relationships>
</file>

<file path=ppt/slides/_rels/slide5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44.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77.xml"/></Relationships>
</file>

<file path=ppt/slides/_rels/slide57.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4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79.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46.xml"/><Relationship Id="rId7" Type="http://schemas.openxmlformats.org/officeDocument/2006/relationships/package" Target="../embeddings/Microsoft_Excel_Worksheet95.xlsx"/><Relationship Id="rId2" Type="http://schemas.openxmlformats.org/officeDocument/2006/relationships/slideLayout" Target="../slideLayouts/slideLayout19.xml"/><Relationship Id="rId1" Type="http://schemas.openxmlformats.org/officeDocument/2006/relationships/vmlDrawing" Target="../drawings/vmlDrawing8.vml"/><Relationship Id="rId6" Type="http://schemas.openxmlformats.org/officeDocument/2006/relationships/image" Target="../media/image37.emf"/><Relationship Id="rId5" Type="http://schemas.openxmlformats.org/officeDocument/2006/relationships/package" Target="../embeddings/Microsoft_Excel_Worksheet94.xlsx"/><Relationship Id="rId10" Type="http://schemas.openxmlformats.org/officeDocument/2006/relationships/image" Target="../media/image39.PNG"/><Relationship Id="rId4" Type="http://schemas.openxmlformats.org/officeDocument/2006/relationships/chart" Target="../charts/chart80.xml"/><Relationship Id="rId9" Type="http://schemas.openxmlformats.org/officeDocument/2006/relationships/chart" Target="../charts/chart8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chart" Target="../charts/chart8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1.xml"/><Relationship Id="rId1" Type="http://schemas.openxmlformats.org/officeDocument/2006/relationships/slideLayout" Target="../slideLayouts/slideLayout24.xml"/><Relationship Id="rId5" Type="http://schemas.openxmlformats.org/officeDocument/2006/relationships/chart" Target="../charts/chart87.xml"/><Relationship Id="rId4" Type="http://schemas.openxmlformats.org/officeDocument/2006/relationships/chart" Target="../charts/chart86.xml"/></Relationships>
</file>

<file path=ppt/slides/_rels/slide65.xml.rels><?xml version="1.0" encoding="UTF-8" standalone="yes"?>
<Relationships xmlns="http://schemas.openxmlformats.org/package/2006/relationships"><Relationship Id="rId3" Type="http://schemas.openxmlformats.org/officeDocument/2006/relationships/chart" Target="../charts/chart88.xml"/><Relationship Id="rId7"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Quarterly CREST Report </a:t>
            </a:r>
          </a:p>
        </p:txBody>
      </p:sp>
      <p:sp>
        <p:nvSpPr>
          <p:cNvPr id="3" name="Subtitle 2"/>
          <p:cNvSpPr>
            <a:spLocks noGrp="1"/>
          </p:cNvSpPr>
          <p:nvPr>
            <p:ph type="subTitle" idx="1"/>
          </p:nvPr>
        </p:nvSpPr>
        <p:spPr/>
        <p:txBody>
          <a:bodyPr>
            <a:normAutofit lnSpcReduction="10000"/>
          </a:bodyPr>
          <a:lstStyle/>
          <a:p>
            <a:r>
              <a:rPr lang="en-US" dirty="0"/>
              <a:t>Data to December 2020</a:t>
            </a:r>
          </a:p>
        </p:txBody>
      </p:sp>
      <p:pic>
        <p:nvPicPr>
          <p:cNvPr id="4" name="Picture 3" descr="NPD_Logo_RGB_Positiv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5503" y="4217170"/>
            <a:ext cx="898497" cy="898497"/>
          </a:xfrm>
          <a:prstGeom prst="rect">
            <a:avLst/>
          </a:prstGeom>
        </p:spPr>
      </p:pic>
    </p:spTree>
    <p:extLst>
      <p:ext uri="{BB962C8B-B14F-4D97-AF65-F5344CB8AC3E}">
        <p14:creationId xmlns:p14="http://schemas.microsoft.com/office/powerpoint/2010/main" val="171280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71167273"/>
              </p:ext>
            </p:extLst>
          </p:nvPr>
        </p:nvGraphicFramePr>
        <p:xfrm>
          <a:off x="213757" y="1570165"/>
          <a:ext cx="5005225" cy="30862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rgbClr val="00517D"/>
                </a:solidFill>
                <a:latin typeface="+mn-lt"/>
                <a:cs typeface="Calibri" pitchFamily="34" charset="0"/>
              </a:rPr>
              <a:t>All proteins but lamb have increased average spend in 2020</a:t>
            </a:r>
            <a:endParaRPr lang="en-GB" sz="2400" dirty="0">
              <a:solidFill>
                <a:srgbClr val="00517D"/>
              </a:solidFill>
              <a:latin typeface="+mn-lt"/>
              <a:cs typeface="Calibri" pitchFamily="34" charset="0"/>
            </a:endParaRP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10</a:t>
            </a:fld>
            <a:endParaRPr lang="en-US" dirty="0"/>
          </a:p>
        </p:txBody>
      </p:sp>
      <p:sp>
        <p:nvSpPr>
          <p:cNvPr id="14" name="Text Placeholder 4"/>
          <p:cNvSpPr>
            <a:spLocks noGrp="1"/>
          </p:cNvSpPr>
          <p:nvPr>
            <p:ph type="body" sz="quarter" idx="4294967295"/>
          </p:nvPr>
        </p:nvSpPr>
        <p:spPr>
          <a:xfrm>
            <a:off x="6292312" y="4812395"/>
            <a:ext cx="2682875" cy="277813"/>
          </a:xfrm>
        </p:spPr>
        <p:txBody>
          <a:bodyPr>
            <a:normAutofit/>
          </a:bodyPr>
          <a:lstStyle/>
          <a:p>
            <a:pPr marL="0" indent="0">
              <a:buNone/>
            </a:pPr>
            <a:r>
              <a:rPr lang="en-US" sz="1100" dirty="0">
                <a:solidFill>
                  <a:schemeClr val="tx1">
                    <a:lumMod val="65000"/>
                    <a:lumOff val="35000"/>
                  </a:schemeClr>
                </a:solidFill>
                <a:latin typeface="Calibri" pitchFamily="34" charset="0"/>
                <a:cs typeface="Calibri" pitchFamily="34" charset="0"/>
              </a:rPr>
              <a:t>Source: The NPD Group/CREST®, YE Dec '20</a:t>
            </a:r>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Dec’20</a:t>
            </a:r>
          </a:p>
        </p:txBody>
      </p:sp>
      <p:cxnSp>
        <p:nvCxnSpPr>
          <p:cNvPr id="28" name="Straight Connector 5"/>
          <p:cNvCxnSpPr>
            <a:cxnSpLocks noChangeShapeType="1"/>
          </p:cNvCxnSpPr>
          <p:nvPr/>
        </p:nvCxnSpPr>
        <p:spPr bwMode="auto">
          <a:xfrm>
            <a:off x="1844236"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956911"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Dec’20 vs. '19</a:t>
            </a:r>
          </a:p>
        </p:txBody>
      </p:sp>
      <p:graphicFrame>
        <p:nvGraphicFramePr>
          <p:cNvPr id="6" name="Chart 5"/>
          <p:cNvGraphicFramePr/>
          <p:nvPr>
            <p:extLst>
              <p:ext uri="{D42A27DB-BD31-4B8C-83A1-F6EECF244321}">
                <p14:modId xmlns:p14="http://schemas.microsoft.com/office/powerpoint/2010/main" val="52637070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620618" y="834690"/>
            <a:ext cx="18979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 </a:t>
            </a:r>
          </a:p>
        </p:txBody>
      </p:sp>
      <p:cxnSp>
        <p:nvCxnSpPr>
          <p:cNvPr id="15" name="Straight Connector 14"/>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spTree>
    <p:extLst>
      <p:ext uri="{BB962C8B-B14F-4D97-AF65-F5344CB8AC3E}">
        <p14:creationId xmlns:p14="http://schemas.microsoft.com/office/powerpoint/2010/main" val="260910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011118818"/>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GB" sz="2400" dirty="0">
                <a:solidFill>
                  <a:srgbClr val="00517D"/>
                </a:solidFill>
                <a:latin typeface="+mn-lt"/>
                <a:cs typeface="Calibri" pitchFamily="34" charset="0"/>
              </a:rPr>
              <a:t>More than one third of Seafood visits were on deal. Share of ‘on deal’ visits has grown in 2020.</a:t>
            </a: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11</a:t>
            </a:fld>
            <a:endParaRPr lang="en-US" dirty="0"/>
          </a:p>
        </p:txBody>
      </p:sp>
      <p:sp>
        <p:nvSpPr>
          <p:cNvPr id="12" name="Text Placeholder 4"/>
          <p:cNvSpPr>
            <a:spLocks noGrp="1"/>
          </p:cNvSpPr>
          <p:nvPr>
            <p:ph type="body" sz="quarter" idx="4294967295"/>
          </p:nvPr>
        </p:nvSpPr>
        <p:spPr>
          <a:xfrm>
            <a:off x="6210960" y="4802187"/>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
        <p:nvSpPr>
          <p:cNvPr id="26" name="TextBox 25"/>
          <p:cNvSpPr txBox="1"/>
          <p:nvPr/>
        </p:nvSpPr>
        <p:spPr>
          <a:xfrm>
            <a:off x="403828" y="1224049"/>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Dec '20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737471" y="1685714"/>
            <a:ext cx="0" cy="2502084"/>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pts</a:t>
            </a:r>
            <a:r>
              <a:rPr lang="en-US" sz="1200" b="1" dirty="0"/>
              <a:t> Change</a:t>
            </a:r>
          </a:p>
          <a:p>
            <a:pPr algn="r">
              <a:defRPr/>
            </a:pPr>
            <a:r>
              <a:rPr lang="en-US" sz="1200" b="1" dirty="0"/>
              <a:t>YE Dec '20 vs. '19</a:t>
            </a:r>
          </a:p>
        </p:txBody>
      </p:sp>
      <p:graphicFrame>
        <p:nvGraphicFramePr>
          <p:cNvPr id="6" name="Chart 5"/>
          <p:cNvGraphicFramePr/>
          <p:nvPr>
            <p:extLst>
              <p:ext uri="{D42A27DB-BD31-4B8C-83A1-F6EECF244321}">
                <p14:modId xmlns:p14="http://schemas.microsoft.com/office/powerpoint/2010/main" val="1008954575"/>
              </p:ext>
            </p:extLst>
          </p:nvPr>
        </p:nvGraphicFramePr>
        <p:xfrm>
          <a:off x="5218982" y="1576562"/>
          <a:ext cx="3674854"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637596" y="1110842"/>
            <a:ext cx="18402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p:txBody>
      </p:sp>
    </p:spTree>
    <p:extLst>
      <p:ext uri="{BB962C8B-B14F-4D97-AF65-F5344CB8AC3E}">
        <p14:creationId xmlns:p14="http://schemas.microsoft.com/office/powerpoint/2010/main" val="420218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a:prstGeom prst="rect">
            <a:avLst/>
          </a:prstGeom>
        </p:spPr>
        <p:txBody>
          <a:bodyPr/>
          <a:lstStyle/>
          <a:p>
            <a:fld id="{35A454EE-6717-4973-901E-6A90AD009CF4}" type="slidenum">
              <a:rPr lang="en-US" smtClean="0">
                <a:solidFill>
                  <a:srgbClr val="0078BE"/>
                </a:solidFill>
              </a:rPr>
              <a:pPr/>
              <a:t>12</a:t>
            </a:fld>
            <a:endParaRPr lang="en-US" dirty="0">
              <a:solidFill>
                <a:srgbClr val="0078BE"/>
              </a:solidFill>
            </a:endParaRPr>
          </a:p>
        </p:txBody>
      </p:sp>
      <p:sp>
        <p:nvSpPr>
          <p:cNvPr id="12" name="Title 3"/>
          <p:cNvSpPr txBox="1">
            <a:spLocks/>
          </p:cNvSpPr>
          <p:nvPr/>
        </p:nvSpPr>
        <p:spPr>
          <a:xfrm>
            <a:off x="176831" y="2345053"/>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defRPr/>
            </a:pPr>
            <a:r>
              <a:rPr lang="en-US" sz="3600" dirty="0">
                <a:solidFill>
                  <a:schemeClr val="bg1"/>
                </a:solidFill>
                <a:cs typeface="Calibri" pitchFamily="34" charset="0"/>
              </a:rPr>
              <a:t>Topline Seafood Performance</a:t>
            </a:r>
            <a:endParaRPr lang="en-US" sz="3600" dirty="0">
              <a:solidFill>
                <a:schemeClr val="bg1"/>
              </a:solidFill>
            </a:endParaRPr>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211703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414338" y="2874572"/>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solidFill>
                  <a:schemeClr val="bg1"/>
                </a:solidFill>
                <a:cs typeface="Calibri" pitchFamily="34" charset="0"/>
              </a:rPr>
              <a:t>All segments were negatively affected by lockdown </a:t>
            </a:r>
          </a:p>
          <a:p>
            <a:pPr>
              <a:buFont typeface="Arial" panose="020B0604020202020204" pitchFamily="34" charset="0"/>
              <a:buChar char="•"/>
            </a:pPr>
            <a:r>
              <a:rPr lang="en-US" dirty="0">
                <a:solidFill>
                  <a:schemeClr val="bg1"/>
                </a:solidFill>
                <a:cs typeface="Calibri" pitchFamily="34" charset="0"/>
              </a:rPr>
              <a:t>Workplace, Pubs and T&amp;L are the segments hit the hardest due to work from home, lockdown closures, and travel restrictions</a:t>
            </a:r>
          </a:p>
        </p:txBody>
      </p:sp>
    </p:spTree>
    <p:extLst>
      <p:ext uri="{BB962C8B-B14F-4D97-AF65-F5344CB8AC3E}">
        <p14:creationId xmlns:p14="http://schemas.microsoft.com/office/powerpoint/2010/main" val="396305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572" y="352511"/>
            <a:ext cx="8460433" cy="462509"/>
          </a:xfrm>
        </p:spPr>
        <p:txBody>
          <a:bodyPr>
            <a:noAutofit/>
          </a:bodyPr>
          <a:lstStyle/>
          <a:p>
            <a:pPr>
              <a:spcAft>
                <a:spcPts val="600"/>
              </a:spcAft>
            </a:pPr>
            <a:r>
              <a:rPr lang="en-US" sz="2400" dirty="0">
                <a:solidFill>
                  <a:srgbClr val="00517D"/>
                </a:solidFill>
                <a:latin typeface="+mn-lt"/>
                <a:cs typeface="Calibri" pitchFamily="34" charset="0"/>
              </a:rPr>
              <a:t>Amid lockdown, seafood visits declined the most in Workplace and Travel setting due to closures, restrictions and working from home</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13</a:t>
            </a:fld>
            <a:endParaRPr lang="en-US" dirty="0"/>
          </a:p>
        </p:txBody>
      </p:sp>
      <p:sp>
        <p:nvSpPr>
          <p:cNvPr id="57" name="TextBox 56"/>
          <p:cNvSpPr txBox="1"/>
          <p:nvPr/>
        </p:nvSpPr>
        <p:spPr>
          <a:xfrm>
            <a:off x="3550457" y="1728000"/>
            <a:ext cx="2038630" cy="307777"/>
          </a:xfrm>
          <a:prstGeom prst="rect">
            <a:avLst/>
          </a:prstGeom>
          <a:noFill/>
        </p:spPr>
        <p:txBody>
          <a:bodyPr wrap="square" rtlCol="0">
            <a:spAutoFit/>
          </a:bodyPr>
          <a:lstStyle/>
          <a:p>
            <a:pPr algn="ctr"/>
            <a:r>
              <a:rPr lang="en-GB" sz="1400" b="1" dirty="0">
                <a:cs typeface="Calibri" pitchFamily="34" charset="0"/>
              </a:rPr>
              <a:t>Seafood Visits (bn)</a:t>
            </a:r>
          </a:p>
        </p:txBody>
      </p:sp>
      <p:sp>
        <p:nvSpPr>
          <p:cNvPr id="59" name="TextBox 58"/>
          <p:cNvSpPr txBox="1"/>
          <p:nvPr/>
        </p:nvSpPr>
        <p:spPr>
          <a:xfrm>
            <a:off x="5954310" y="1728000"/>
            <a:ext cx="2424372" cy="307777"/>
          </a:xfrm>
          <a:prstGeom prst="rect">
            <a:avLst/>
          </a:prstGeom>
          <a:noFill/>
        </p:spPr>
        <p:txBody>
          <a:bodyPr wrap="square" rtlCol="0">
            <a:spAutoFit/>
          </a:bodyPr>
          <a:lstStyle/>
          <a:p>
            <a:pPr algn="ctr"/>
            <a:r>
              <a:rPr lang="en-GB" sz="1400" b="1" dirty="0">
                <a:cs typeface="Calibri" pitchFamily="34" charset="0"/>
              </a:rPr>
              <a:t>Seafood Servings (bn</a:t>
            </a:r>
            <a:r>
              <a:rPr lang="en-GB" sz="1400" dirty="0"/>
              <a:t>)</a:t>
            </a:r>
          </a:p>
        </p:txBody>
      </p:sp>
      <p:cxnSp>
        <p:nvCxnSpPr>
          <p:cNvPr id="82" name="Straight Connector 81"/>
          <p:cNvCxnSpPr/>
          <p:nvPr/>
        </p:nvCxnSpPr>
        <p:spPr>
          <a:xfrm>
            <a:off x="5638800" y="1731039"/>
            <a:ext cx="0" cy="2942984"/>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193817" y="3685682"/>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225475" y="3379465"/>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196707" y="3053839"/>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6" name="Freeform 16"/>
          <p:cNvSpPr>
            <a:spLocks noEditPoints="1"/>
          </p:cNvSpPr>
          <p:nvPr/>
        </p:nvSpPr>
        <p:spPr bwMode="auto">
          <a:xfrm>
            <a:off x="3970844" y="1045321"/>
            <a:ext cx="1115400" cy="694591"/>
          </a:xfrm>
          <a:custGeom>
            <a:avLst/>
            <a:gdLst>
              <a:gd name="T0" fmla="*/ 288 w 309"/>
              <a:gd name="T1" fmla="*/ 55 h 259"/>
              <a:gd name="T2" fmla="*/ 288 w 309"/>
              <a:gd name="T3" fmla="*/ 49 h 259"/>
              <a:gd name="T4" fmla="*/ 285 w 309"/>
              <a:gd name="T5" fmla="*/ 43 h 259"/>
              <a:gd name="T6" fmla="*/ 261 w 309"/>
              <a:gd name="T7" fmla="*/ 47 h 259"/>
              <a:gd name="T8" fmla="*/ 262 w 309"/>
              <a:gd name="T9" fmla="*/ 51 h 259"/>
              <a:gd name="T10" fmla="*/ 251 w 309"/>
              <a:gd name="T11" fmla="*/ 60 h 259"/>
              <a:gd name="T12" fmla="*/ 227 w 309"/>
              <a:gd name="T13" fmla="*/ 26 h 259"/>
              <a:gd name="T14" fmla="*/ 216 w 309"/>
              <a:gd name="T15" fmla="*/ 0 h 259"/>
              <a:gd name="T16" fmla="*/ 206 w 309"/>
              <a:gd name="T17" fmla="*/ 26 h 259"/>
              <a:gd name="T18" fmla="*/ 185 w 309"/>
              <a:gd name="T19" fmla="*/ 57 h 259"/>
              <a:gd name="T20" fmla="*/ 141 w 309"/>
              <a:gd name="T21" fmla="*/ 47 h 259"/>
              <a:gd name="T22" fmla="*/ 110 w 309"/>
              <a:gd name="T23" fmla="*/ 44 h 259"/>
              <a:gd name="T24" fmla="*/ 113 w 309"/>
              <a:gd name="T25" fmla="*/ 26 h 259"/>
              <a:gd name="T26" fmla="*/ 88 w 309"/>
              <a:gd name="T27" fmla="*/ 21 h 259"/>
              <a:gd name="T28" fmla="*/ 75 w 309"/>
              <a:gd name="T29" fmla="*/ 53 h 259"/>
              <a:gd name="T30" fmla="*/ 65 w 309"/>
              <a:gd name="T31" fmla="*/ 51 h 259"/>
              <a:gd name="T32" fmla="*/ 65 w 309"/>
              <a:gd name="T33" fmla="*/ 24 h 259"/>
              <a:gd name="T34" fmla="*/ 36 w 309"/>
              <a:gd name="T35" fmla="*/ 46 h 259"/>
              <a:gd name="T36" fmla="*/ 29 w 309"/>
              <a:gd name="T37" fmla="*/ 51 h 259"/>
              <a:gd name="T38" fmla="*/ 4 w 309"/>
              <a:gd name="T39" fmla="*/ 137 h 259"/>
              <a:gd name="T40" fmla="*/ 14 w 309"/>
              <a:gd name="T41" fmla="*/ 135 h 259"/>
              <a:gd name="T42" fmla="*/ 29 w 309"/>
              <a:gd name="T43" fmla="*/ 108 h 259"/>
              <a:gd name="T44" fmla="*/ 32 w 309"/>
              <a:gd name="T45" fmla="*/ 217 h 259"/>
              <a:gd name="T46" fmla="*/ 44 w 309"/>
              <a:gd name="T47" fmla="*/ 237 h 259"/>
              <a:gd name="T48" fmla="*/ 50 w 309"/>
              <a:gd name="T49" fmla="*/ 216 h 259"/>
              <a:gd name="T50" fmla="*/ 65 w 309"/>
              <a:gd name="T51" fmla="*/ 241 h 259"/>
              <a:gd name="T52" fmla="*/ 72 w 309"/>
              <a:gd name="T53" fmla="*/ 139 h 259"/>
              <a:gd name="T54" fmla="*/ 75 w 309"/>
              <a:gd name="T55" fmla="*/ 145 h 259"/>
              <a:gd name="T56" fmla="*/ 77 w 309"/>
              <a:gd name="T57" fmla="*/ 149 h 259"/>
              <a:gd name="T58" fmla="*/ 78 w 309"/>
              <a:gd name="T59" fmla="*/ 242 h 259"/>
              <a:gd name="T60" fmla="*/ 96 w 309"/>
              <a:gd name="T61" fmla="*/ 239 h 259"/>
              <a:gd name="T62" fmla="*/ 115 w 309"/>
              <a:gd name="T63" fmla="*/ 183 h 259"/>
              <a:gd name="T64" fmla="*/ 126 w 309"/>
              <a:gd name="T65" fmla="*/ 257 h 259"/>
              <a:gd name="T66" fmla="*/ 144 w 309"/>
              <a:gd name="T67" fmla="*/ 250 h 259"/>
              <a:gd name="T68" fmla="*/ 155 w 309"/>
              <a:gd name="T69" fmla="*/ 180 h 259"/>
              <a:gd name="T70" fmla="*/ 165 w 309"/>
              <a:gd name="T71" fmla="*/ 239 h 259"/>
              <a:gd name="T72" fmla="*/ 174 w 309"/>
              <a:gd name="T73" fmla="*/ 258 h 259"/>
              <a:gd name="T74" fmla="*/ 188 w 309"/>
              <a:gd name="T75" fmla="*/ 230 h 259"/>
              <a:gd name="T76" fmla="*/ 222 w 309"/>
              <a:gd name="T77" fmla="*/ 183 h 259"/>
              <a:gd name="T78" fmla="*/ 245 w 309"/>
              <a:gd name="T79" fmla="*/ 238 h 259"/>
              <a:gd name="T80" fmla="*/ 264 w 309"/>
              <a:gd name="T81" fmla="*/ 259 h 259"/>
              <a:gd name="T82" fmla="*/ 268 w 309"/>
              <a:gd name="T83" fmla="*/ 233 h 259"/>
              <a:gd name="T84" fmla="*/ 270 w 309"/>
              <a:gd name="T85" fmla="*/ 240 h 259"/>
              <a:gd name="T86" fmla="*/ 281 w 309"/>
              <a:gd name="T87" fmla="*/ 238 h 259"/>
              <a:gd name="T88" fmla="*/ 290 w 309"/>
              <a:gd name="T89" fmla="*/ 194 h 259"/>
              <a:gd name="T90" fmla="*/ 300 w 309"/>
              <a:gd name="T91" fmla="*/ 151 h 259"/>
              <a:gd name="T92" fmla="*/ 308 w 309"/>
              <a:gd name="T93" fmla="*/ 139 h 259"/>
              <a:gd name="T94" fmla="*/ 141 w 309"/>
              <a:gd name="T95" fmla="*/ 98 h 259"/>
              <a:gd name="T96" fmla="*/ 140 w 309"/>
              <a:gd name="T97" fmla="*/ 113 h 259"/>
              <a:gd name="T98" fmla="*/ 191 w 309"/>
              <a:gd name="T99" fmla="*/ 99 h 259"/>
              <a:gd name="T100" fmla="*/ 175 w 309"/>
              <a:gd name="T101" fmla="*/ 80 h 259"/>
              <a:gd name="T102" fmla="*/ 181 w 309"/>
              <a:gd name="T103" fmla="*/ 102 h 259"/>
              <a:gd name="T104" fmla="*/ 178 w 309"/>
              <a:gd name="T105" fmla="*/ 103 h 259"/>
              <a:gd name="T106" fmla="*/ 182 w 309"/>
              <a:gd name="T107" fmla="*/ 180 h 259"/>
              <a:gd name="T108" fmla="*/ 254 w 309"/>
              <a:gd name="T109" fmla="*/ 97 h 259"/>
              <a:gd name="T110" fmla="*/ 246 w 309"/>
              <a:gd name="T111" fmla="*/ 120 h 259"/>
              <a:gd name="T112" fmla="*/ 258 w 309"/>
              <a:gd name="T113" fmla="*/ 195 h 259"/>
              <a:gd name="T114" fmla="*/ 260 w 309"/>
              <a:gd name="T115" fmla="*/ 2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259">
                <a:moveTo>
                  <a:pt x="308" y="139"/>
                </a:moveTo>
                <a:cubicBezTo>
                  <a:pt x="304" y="117"/>
                  <a:pt x="302" y="95"/>
                  <a:pt x="302" y="93"/>
                </a:cubicBezTo>
                <a:cubicBezTo>
                  <a:pt x="302" y="92"/>
                  <a:pt x="301" y="87"/>
                  <a:pt x="301" y="85"/>
                </a:cubicBezTo>
                <a:cubicBezTo>
                  <a:pt x="301" y="83"/>
                  <a:pt x="300" y="78"/>
                  <a:pt x="300" y="74"/>
                </a:cubicBezTo>
                <a:cubicBezTo>
                  <a:pt x="300" y="70"/>
                  <a:pt x="298" y="61"/>
                  <a:pt x="290" y="56"/>
                </a:cubicBezTo>
                <a:cubicBezTo>
                  <a:pt x="289" y="56"/>
                  <a:pt x="287" y="55"/>
                  <a:pt x="286" y="55"/>
                </a:cubicBezTo>
                <a:cubicBezTo>
                  <a:pt x="286" y="55"/>
                  <a:pt x="287" y="55"/>
                  <a:pt x="288" y="55"/>
                </a:cubicBezTo>
                <a:cubicBezTo>
                  <a:pt x="289" y="55"/>
                  <a:pt x="287" y="54"/>
                  <a:pt x="286" y="53"/>
                </a:cubicBezTo>
                <a:cubicBezTo>
                  <a:pt x="285" y="52"/>
                  <a:pt x="284" y="50"/>
                  <a:pt x="285" y="50"/>
                </a:cubicBezTo>
                <a:cubicBezTo>
                  <a:pt x="285" y="51"/>
                  <a:pt x="286" y="52"/>
                  <a:pt x="287" y="52"/>
                </a:cubicBezTo>
                <a:cubicBezTo>
                  <a:pt x="289" y="53"/>
                  <a:pt x="287" y="51"/>
                  <a:pt x="286" y="51"/>
                </a:cubicBezTo>
                <a:cubicBezTo>
                  <a:pt x="286" y="51"/>
                  <a:pt x="285" y="49"/>
                  <a:pt x="284" y="48"/>
                </a:cubicBezTo>
                <a:cubicBezTo>
                  <a:pt x="284" y="48"/>
                  <a:pt x="284" y="47"/>
                  <a:pt x="284" y="48"/>
                </a:cubicBezTo>
                <a:cubicBezTo>
                  <a:pt x="285" y="48"/>
                  <a:pt x="286" y="50"/>
                  <a:pt x="288" y="49"/>
                </a:cubicBezTo>
                <a:cubicBezTo>
                  <a:pt x="289" y="49"/>
                  <a:pt x="288" y="49"/>
                  <a:pt x="288" y="49"/>
                </a:cubicBezTo>
                <a:cubicBezTo>
                  <a:pt x="287" y="49"/>
                  <a:pt x="286" y="48"/>
                  <a:pt x="285" y="46"/>
                </a:cubicBezTo>
                <a:cubicBezTo>
                  <a:pt x="284" y="44"/>
                  <a:pt x="285" y="45"/>
                  <a:pt x="285" y="45"/>
                </a:cubicBezTo>
                <a:cubicBezTo>
                  <a:pt x="285" y="45"/>
                  <a:pt x="285" y="45"/>
                  <a:pt x="286" y="47"/>
                </a:cubicBezTo>
                <a:cubicBezTo>
                  <a:pt x="287" y="48"/>
                  <a:pt x="287" y="47"/>
                  <a:pt x="287" y="47"/>
                </a:cubicBezTo>
                <a:cubicBezTo>
                  <a:pt x="287" y="46"/>
                  <a:pt x="286" y="46"/>
                  <a:pt x="285" y="44"/>
                </a:cubicBezTo>
                <a:cubicBezTo>
                  <a:pt x="285" y="43"/>
                  <a:pt x="285" y="42"/>
                  <a:pt x="285" y="43"/>
                </a:cubicBezTo>
                <a:cubicBezTo>
                  <a:pt x="286" y="44"/>
                  <a:pt x="286" y="46"/>
                  <a:pt x="288" y="46"/>
                </a:cubicBezTo>
                <a:cubicBezTo>
                  <a:pt x="287" y="46"/>
                  <a:pt x="286" y="43"/>
                  <a:pt x="286" y="43"/>
                </a:cubicBezTo>
                <a:cubicBezTo>
                  <a:pt x="286" y="43"/>
                  <a:pt x="287" y="39"/>
                  <a:pt x="287" y="36"/>
                </a:cubicBezTo>
                <a:cubicBezTo>
                  <a:pt x="288" y="7"/>
                  <a:pt x="265" y="16"/>
                  <a:pt x="263" y="23"/>
                </a:cubicBezTo>
                <a:cubicBezTo>
                  <a:pt x="260" y="29"/>
                  <a:pt x="261" y="34"/>
                  <a:pt x="261" y="36"/>
                </a:cubicBezTo>
                <a:cubicBezTo>
                  <a:pt x="261" y="38"/>
                  <a:pt x="262" y="43"/>
                  <a:pt x="262" y="44"/>
                </a:cubicBezTo>
                <a:cubicBezTo>
                  <a:pt x="262" y="45"/>
                  <a:pt x="261" y="46"/>
                  <a:pt x="261" y="47"/>
                </a:cubicBezTo>
                <a:cubicBezTo>
                  <a:pt x="260" y="48"/>
                  <a:pt x="260" y="48"/>
                  <a:pt x="261" y="48"/>
                </a:cubicBezTo>
                <a:cubicBezTo>
                  <a:pt x="261" y="48"/>
                  <a:pt x="262" y="46"/>
                  <a:pt x="262" y="46"/>
                </a:cubicBezTo>
                <a:cubicBezTo>
                  <a:pt x="262" y="47"/>
                  <a:pt x="262" y="48"/>
                  <a:pt x="262" y="48"/>
                </a:cubicBezTo>
                <a:cubicBezTo>
                  <a:pt x="261" y="49"/>
                  <a:pt x="259" y="50"/>
                  <a:pt x="260" y="50"/>
                </a:cubicBezTo>
                <a:cubicBezTo>
                  <a:pt x="260" y="50"/>
                  <a:pt x="261" y="50"/>
                  <a:pt x="261" y="51"/>
                </a:cubicBezTo>
                <a:cubicBezTo>
                  <a:pt x="260" y="51"/>
                  <a:pt x="260" y="52"/>
                  <a:pt x="261" y="51"/>
                </a:cubicBezTo>
                <a:cubicBezTo>
                  <a:pt x="262" y="51"/>
                  <a:pt x="262" y="51"/>
                  <a:pt x="262" y="51"/>
                </a:cubicBezTo>
                <a:cubicBezTo>
                  <a:pt x="262" y="51"/>
                  <a:pt x="262" y="51"/>
                  <a:pt x="261" y="52"/>
                </a:cubicBezTo>
                <a:cubicBezTo>
                  <a:pt x="259" y="53"/>
                  <a:pt x="262" y="52"/>
                  <a:pt x="262" y="52"/>
                </a:cubicBezTo>
                <a:cubicBezTo>
                  <a:pt x="261" y="53"/>
                  <a:pt x="261" y="53"/>
                  <a:pt x="260" y="53"/>
                </a:cubicBezTo>
                <a:cubicBezTo>
                  <a:pt x="259" y="54"/>
                  <a:pt x="260" y="54"/>
                  <a:pt x="261" y="53"/>
                </a:cubicBezTo>
                <a:cubicBezTo>
                  <a:pt x="262" y="53"/>
                  <a:pt x="262" y="54"/>
                  <a:pt x="260" y="55"/>
                </a:cubicBezTo>
                <a:cubicBezTo>
                  <a:pt x="258" y="55"/>
                  <a:pt x="255" y="57"/>
                  <a:pt x="251" y="59"/>
                </a:cubicBezTo>
                <a:cubicBezTo>
                  <a:pt x="251" y="60"/>
                  <a:pt x="251" y="60"/>
                  <a:pt x="251" y="60"/>
                </a:cubicBezTo>
                <a:cubicBezTo>
                  <a:pt x="251" y="59"/>
                  <a:pt x="251" y="58"/>
                  <a:pt x="251" y="56"/>
                </a:cubicBezTo>
                <a:cubicBezTo>
                  <a:pt x="251" y="52"/>
                  <a:pt x="248" y="48"/>
                  <a:pt x="247" y="48"/>
                </a:cubicBezTo>
                <a:cubicBezTo>
                  <a:pt x="246" y="47"/>
                  <a:pt x="242" y="45"/>
                  <a:pt x="238" y="44"/>
                </a:cubicBezTo>
                <a:cubicBezTo>
                  <a:pt x="234" y="43"/>
                  <a:pt x="230" y="42"/>
                  <a:pt x="228" y="41"/>
                </a:cubicBezTo>
                <a:cubicBezTo>
                  <a:pt x="227" y="39"/>
                  <a:pt x="227" y="39"/>
                  <a:pt x="226" y="37"/>
                </a:cubicBezTo>
                <a:cubicBezTo>
                  <a:pt x="226" y="36"/>
                  <a:pt x="227" y="27"/>
                  <a:pt x="227" y="27"/>
                </a:cubicBezTo>
                <a:cubicBezTo>
                  <a:pt x="227" y="27"/>
                  <a:pt x="227" y="26"/>
                  <a:pt x="227" y="26"/>
                </a:cubicBezTo>
                <a:cubicBezTo>
                  <a:pt x="228" y="26"/>
                  <a:pt x="229" y="26"/>
                  <a:pt x="230" y="25"/>
                </a:cubicBezTo>
                <a:cubicBezTo>
                  <a:pt x="231" y="23"/>
                  <a:pt x="231" y="20"/>
                  <a:pt x="231" y="19"/>
                </a:cubicBezTo>
                <a:cubicBezTo>
                  <a:pt x="231" y="18"/>
                  <a:pt x="230" y="18"/>
                  <a:pt x="230" y="18"/>
                </a:cubicBezTo>
                <a:cubicBezTo>
                  <a:pt x="230" y="18"/>
                  <a:pt x="229" y="18"/>
                  <a:pt x="229" y="18"/>
                </a:cubicBezTo>
                <a:cubicBezTo>
                  <a:pt x="229" y="18"/>
                  <a:pt x="230" y="14"/>
                  <a:pt x="230" y="11"/>
                </a:cubicBezTo>
                <a:cubicBezTo>
                  <a:pt x="230" y="8"/>
                  <a:pt x="227" y="5"/>
                  <a:pt x="226" y="3"/>
                </a:cubicBezTo>
                <a:cubicBezTo>
                  <a:pt x="224" y="1"/>
                  <a:pt x="219" y="0"/>
                  <a:pt x="216" y="0"/>
                </a:cubicBezTo>
                <a:cubicBezTo>
                  <a:pt x="213" y="0"/>
                  <a:pt x="208" y="3"/>
                  <a:pt x="206" y="6"/>
                </a:cubicBezTo>
                <a:cubicBezTo>
                  <a:pt x="204" y="10"/>
                  <a:pt x="205" y="15"/>
                  <a:pt x="205" y="16"/>
                </a:cubicBezTo>
                <a:cubicBezTo>
                  <a:pt x="205" y="17"/>
                  <a:pt x="206" y="18"/>
                  <a:pt x="206" y="18"/>
                </a:cubicBezTo>
                <a:cubicBezTo>
                  <a:pt x="206" y="18"/>
                  <a:pt x="205" y="18"/>
                  <a:pt x="205" y="18"/>
                </a:cubicBezTo>
                <a:cubicBezTo>
                  <a:pt x="205" y="18"/>
                  <a:pt x="204" y="19"/>
                  <a:pt x="204" y="20"/>
                </a:cubicBezTo>
                <a:cubicBezTo>
                  <a:pt x="204" y="21"/>
                  <a:pt x="205" y="24"/>
                  <a:pt x="205" y="25"/>
                </a:cubicBezTo>
                <a:cubicBezTo>
                  <a:pt x="205" y="25"/>
                  <a:pt x="206" y="26"/>
                  <a:pt x="206" y="26"/>
                </a:cubicBezTo>
                <a:cubicBezTo>
                  <a:pt x="207" y="26"/>
                  <a:pt x="207" y="25"/>
                  <a:pt x="207" y="25"/>
                </a:cubicBezTo>
                <a:cubicBezTo>
                  <a:pt x="207" y="25"/>
                  <a:pt x="208" y="27"/>
                  <a:pt x="208" y="28"/>
                </a:cubicBezTo>
                <a:cubicBezTo>
                  <a:pt x="209" y="29"/>
                  <a:pt x="209" y="39"/>
                  <a:pt x="209" y="39"/>
                </a:cubicBezTo>
                <a:cubicBezTo>
                  <a:pt x="206" y="41"/>
                  <a:pt x="206" y="41"/>
                  <a:pt x="206" y="41"/>
                </a:cubicBezTo>
                <a:cubicBezTo>
                  <a:pt x="206" y="41"/>
                  <a:pt x="202" y="42"/>
                  <a:pt x="199" y="43"/>
                </a:cubicBezTo>
                <a:cubicBezTo>
                  <a:pt x="196" y="43"/>
                  <a:pt x="190" y="44"/>
                  <a:pt x="188" y="46"/>
                </a:cubicBezTo>
                <a:cubicBezTo>
                  <a:pt x="186" y="48"/>
                  <a:pt x="185" y="54"/>
                  <a:pt x="185" y="57"/>
                </a:cubicBezTo>
                <a:cubicBezTo>
                  <a:pt x="185" y="58"/>
                  <a:pt x="184" y="59"/>
                  <a:pt x="184" y="60"/>
                </a:cubicBezTo>
                <a:cubicBezTo>
                  <a:pt x="184" y="60"/>
                  <a:pt x="184" y="59"/>
                  <a:pt x="183" y="59"/>
                </a:cubicBezTo>
                <a:cubicBezTo>
                  <a:pt x="182" y="56"/>
                  <a:pt x="176" y="53"/>
                  <a:pt x="175" y="50"/>
                </a:cubicBezTo>
                <a:cubicBezTo>
                  <a:pt x="174" y="48"/>
                  <a:pt x="174" y="40"/>
                  <a:pt x="174" y="38"/>
                </a:cubicBezTo>
                <a:cubicBezTo>
                  <a:pt x="172" y="5"/>
                  <a:pt x="155" y="7"/>
                  <a:pt x="155" y="7"/>
                </a:cubicBezTo>
                <a:cubicBezTo>
                  <a:pt x="155" y="7"/>
                  <a:pt x="142" y="3"/>
                  <a:pt x="139" y="37"/>
                </a:cubicBezTo>
                <a:cubicBezTo>
                  <a:pt x="139" y="40"/>
                  <a:pt x="139" y="44"/>
                  <a:pt x="141" y="47"/>
                </a:cubicBezTo>
                <a:cubicBezTo>
                  <a:pt x="142" y="50"/>
                  <a:pt x="143" y="49"/>
                  <a:pt x="142" y="50"/>
                </a:cubicBezTo>
                <a:cubicBezTo>
                  <a:pt x="141" y="51"/>
                  <a:pt x="141" y="52"/>
                  <a:pt x="141" y="52"/>
                </a:cubicBezTo>
                <a:cubicBezTo>
                  <a:pt x="135" y="53"/>
                  <a:pt x="135" y="53"/>
                  <a:pt x="135" y="53"/>
                </a:cubicBezTo>
                <a:cubicBezTo>
                  <a:pt x="135" y="53"/>
                  <a:pt x="133" y="54"/>
                  <a:pt x="131" y="55"/>
                </a:cubicBezTo>
                <a:cubicBezTo>
                  <a:pt x="130" y="54"/>
                  <a:pt x="129" y="53"/>
                  <a:pt x="128" y="53"/>
                </a:cubicBezTo>
                <a:cubicBezTo>
                  <a:pt x="125" y="51"/>
                  <a:pt x="118" y="48"/>
                  <a:pt x="115" y="47"/>
                </a:cubicBezTo>
                <a:cubicBezTo>
                  <a:pt x="112" y="46"/>
                  <a:pt x="110" y="46"/>
                  <a:pt x="110" y="44"/>
                </a:cubicBezTo>
                <a:cubicBezTo>
                  <a:pt x="110" y="43"/>
                  <a:pt x="110" y="41"/>
                  <a:pt x="110" y="41"/>
                </a:cubicBezTo>
                <a:cubicBezTo>
                  <a:pt x="110" y="41"/>
                  <a:pt x="110" y="37"/>
                  <a:pt x="111" y="36"/>
                </a:cubicBezTo>
                <a:cubicBezTo>
                  <a:pt x="111" y="36"/>
                  <a:pt x="112" y="33"/>
                  <a:pt x="112" y="32"/>
                </a:cubicBezTo>
                <a:cubicBezTo>
                  <a:pt x="112" y="31"/>
                  <a:pt x="113" y="32"/>
                  <a:pt x="113" y="31"/>
                </a:cubicBezTo>
                <a:cubicBezTo>
                  <a:pt x="113" y="31"/>
                  <a:pt x="113" y="31"/>
                  <a:pt x="113" y="30"/>
                </a:cubicBezTo>
                <a:cubicBezTo>
                  <a:pt x="113" y="30"/>
                  <a:pt x="113" y="29"/>
                  <a:pt x="113" y="29"/>
                </a:cubicBezTo>
                <a:cubicBezTo>
                  <a:pt x="113" y="28"/>
                  <a:pt x="113" y="26"/>
                  <a:pt x="113" y="26"/>
                </a:cubicBezTo>
                <a:cubicBezTo>
                  <a:pt x="113" y="25"/>
                  <a:pt x="113" y="22"/>
                  <a:pt x="113" y="21"/>
                </a:cubicBezTo>
                <a:cubicBezTo>
                  <a:pt x="113" y="21"/>
                  <a:pt x="113" y="18"/>
                  <a:pt x="113" y="17"/>
                </a:cubicBezTo>
                <a:cubicBezTo>
                  <a:pt x="113" y="17"/>
                  <a:pt x="113" y="13"/>
                  <a:pt x="112" y="11"/>
                </a:cubicBezTo>
                <a:cubicBezTo>
                  <a:pt x="111" y="8"/>
                  <a:pt x="109" y="4"/>
                  <a:pt x="105" y="4"/>
                </a:cubicBezTo>
                <a:cubicBezTo>
                  <a:pt x="100" y="3"/>
                  <a:pt x="96" y="4"/>
                  <a:pt x="94" y="5"/>
                </a:cubicBezTo>
                <a:cubicBezTo>
                  <a:pt x="93" y="6"/>
                  <a:pt x="89" y="10"/>
                  <a:pt x="88" y="12"/>
                </a:cubicBezTo>
                <a:cubicBezTo>
                  <a:pt x="88" y="15"/>
                  <a:pt x="88" y="21"/>
                  <a:pt x="88" y="21"/>
                </a:cubicBezTo>
                <a:cubicBezTo>
                  <a:pt x="88" y="22"/>
                  <a:pt x="88" y="26"/>
                  <a:pt x="88" y="27"/>
                </a:cubicBezTo>
                <a:cubicBezTo>
                  <a:pt x="88" y="28"/>
                  <a:pt x="89" y="30"/>
                  <a:pt x="90" y="30"/>
                </a:cubicBezTo>
                <a:cubicBezTo>
                  <a:pt x="92" y="30"/>
                  <a:pt x="91" y="30"/>
                  <a:pt x="91" y="30"/>
                </a:cubicBezTo>
                <a:cubicBezTo>
                  <a:pt x="91" y="30"/>
                  <a:pt x="92" y="33"/>
                  <a:pt x="92" y="36"/>
                </a:cubicBezTo>
                <a:cubicBezTo>
                  <a:pt x="93" y="39"/>
                  <a:pt x="93" y="39"/>
                  <a:pt x="93" y="39"/>
                </a:cubicBezTo>
                <a:cubicBezTo>
                  <a:pt x="93" y="39"/>
                  <a:pt x="93" y="43"/>
                  <a:pt x="91" y="44"/>
                </a:cubicBezTo>
                <a:cubicBezTo>
                  <a:pt x="89" y="45"/>
                  <a:pt x="75" y="53"/>
                  <a:pt x="75" y="53"/>
                </a:cubicBezTo>
                <a:cubicBezTo>
                  <a:pt x="75" y="53"/>
                  <a:pt x="71" y="55"/>
                  <a:pt x="69" y="58"/>
                </a:cubicBezTo>
                <a:cubicBezTo>
                  <a:pt x="67" y="57"/>
                  <a:pt x="62" y="55"/>
                  <a:pt x="62" y="55"/>
                </a:cubicBezTo>
                <a:cubicBezTo>
                  <a:pt x="62" y="55"/>
                  <a:pt x="63" y="54"/>
                  <a:pt x="64" y="54"/>
                </a:cubicBezTo>
                <a:cubicBezTo>
                  <a:pt x="64" y="54"/>
                  <a:pt x="65" y="54"/>
                  <a:pt x="65" y="54"/>
                </a:cubicBezTo>
                <a:cubicBezTo>
                  <a:pt x="65" y="54"/>
                  <a:pt x="63" y="53"/>
                  <a:pt x="63" y="52"/>
                </a:cubicBezTo>
                <a:cubicBezTo>
                  <a:pt x="63" y="52"/>
                  <a:pt x="64" y="50"/>
                  <a:pt x="64" y="50"/>
                </a:cubicBezTo>
                <a:cubicBezTo>
                  <a:pt x="65" y="51"/>
                  <a:pt x="65" y="51"/>
                  <a:pt x="65" y="51"/>
                </a:cubicBezTo>
                <a:cubicBezTo>
                  <a:pt x="65" y="50"/>
                  <a:pt x="64" y="49"/>
                  <a:pt x="64" y="49"/>
                </a:cubicBezTo>
                <a:cubicBezTo>
                  <a:pt x="63" y="48"/>
                  <a:pt x="62" y="45"/>
                  <a:pt x="63" y="45"/>
                </a:cubicBezTo>
                <a:cubicBezTo>
                  <a:pt x="64" y="45"/>
                  <a:pt x="65" y="44"/>
                  <a:pt x="64" y="44"/>
                </a:cubicBezTo>
                <a:cubicBezTo>
                  <a:pt x="64" y="44"/>
                  <a:pt x="64" y="44"/>
                  <a:pt x="63" y="43"/>
                </a:cubicBezTo>
                <a:cubicBezTo>
                  <a:pt x="63" y="43"/>
                  <a:pt x="64" y="39"/>
                  <a:pt x="65" y="39"/>
                </a:cubicBezTo>
                <a:cubicBezTo>
                  <a:pt x="65" y="38"/>
                  <a:pt x="66" y="34"/>
                  <a:pt x="66" y="34"/>
                </a:cubicBezTo>
                <a:cubicBezTo>
                  <a:pt x="66" y="33"/>
                  <a:pt x="66" y="25"/>
                  <a:pt x="65" y="24"/>
                </a:cubicBezTo>
                <a:cubicBezTo>
                  <a:pt x="65" y="23"/>
                  <a:pt x="62" y="17"/>
                  <a:pt x="61" y="15"/>
                </a:cubicBezTo>
                <a:cubicBezTo>
                  <a:pt x="60" y="13"/>
                  <a:pt x="58" y="12"/>
                  <a:pt x="55" y="11"/>
                </a:cubicBezTo>
                <a:cubicBezTo>
                  <a:pt x="53" y="10"/>
                  <a:pt x="49" y="10"/>
                  <a:pt x="45" y="13"/>
                </a:cubicBezTo>
                <a:cubicBezTo>
                  <a:pt x="41" y="15"/>
                  <a:pt x="39" y="23"/>
                  <a:pt x="39" y="25"/>
                </a:cubicBezTo>
                <a:cubicBezTo>
                  <a:pt x="39" y="27"/>
                  <a:pt x="38" y="38"/>
                  <a:pt x="37" y="40"/>
                </a:cubicBezTo>
                <a:cubicBezTo>
                  <a:pt x="36" y="42"/>
                  <a:pt x="35" y="44"/>
                  <a:pt x="35" y="45"/>
                </a:cubicBezTo>
                <a:cubicBezTo>
                  <a:pt x="35" y="47"/>
                  <a:pt x="35" y="46"/>
                  <a:pt x="36" y="46"/>
                </a:cubicBezTo>
                <a:cubicBezTo>
                  <a:pt x="36" y="46"/>
                  <a:pt x="36" y="45"/>
                  <a:pt x="36" y="45"/>
                </a:cubicBezTo>
                <a:cubicBezTo>
                  <a:pt x="36" y="45"/>
                  <a:pt x="36" y="48"/>
                  <a:pt x="36" y="49"/>
                </a:cubicBezTo>
                <a:cubicBezTo>
                  <a:pt x="36" y="50"/>
                  <a:pt x="34" y="51"/>
                  <a:pt x="35" y="51"/>
                </a:cubicBezTo>
                <a:cubicBezTo>
                  <a:pt x="35" y="51"/>
                  <a:pt x="35" y="50"/>
                  <a:pt x="36" y="50"/>
                </a:cubicBezTo>
                <a:cubicBezTo>
                  <a:pt x="37" y="50"/>
                  <a:pt x="37" y="50"/>
                  <a:pt x="37" y="50"/>
                </a:cubicBezTo>
                <a:cubicBezTo>
                  <a:pt x="37" y="50"/>
                  <a:pt x="37" y="50"/>
                  <a:pt x="36" y="51"/>
                </a:cubicBezTo>
                <a:cubicBezTo>
                  <a:pt x="35" y="51"/>
                  <a:pt x="32" y="51"/>
                  <a:pt x="29" y="51"/>
                </a:cubicBezTo>
                <a:cubicBezTo>
                  <a:pt x="26" y="51"/>
                  <a:pt x="24" y="54"/>
                  <a:pt x="24" y="54"/>
                </a:cubicBezTo>
                <a:cubicBezTo>
                  <a:pt x="21" y="65"/>
                  <a:pt x="21" y="65"/>
                  <a:pt x="21" y="65"/>
                </a:cubicBezTo>
                <a:cubicBezTo>
                  <a:pt x="21" y="65"/>
                  <a:pt x="19" y="84"/>
                  <a:pt x="18" y="89"/>
                </a:cubicBezTo>
                <a:cubicBezTo>
                  <a:pt x="17" y="93"/>
                  <a:pt x="14" y="99"/>
                  <a:pt x="13" y="102"/>
                </a:cubicBezTo>
                <a:cubicBezTo>
                  <a:pt x="13" y="105"/>
                  <a:pt x="10" y="124"/>
                  <a:pt x="9" y="127"/>
                </a:cubicBezTo>
                <a:cubicBezTo>
                  <a:pt x="9" y="129"/>
                  <a:pt x="4" y="134"/>
                  <a:pt x="4" y="135"/>
                </a:cubicBezTo>
                <a:cubicBezTo>
                  <a:pt x="3" y="135"/>
                  <a:pt x="4" y="137"/>
                  <a:pt x="4" y="137"/>
                </a:cubicBezTo>
                <a:cubicBezTo>
                  <a:pt x="0" y="138"/>
                  <a:pt x="0" y="138"/>
                  <a:pt x="0" y="138"/>
                </a:cubicBezTo>
                <a:cubicBezTo>
                  <a:pt x="0" y="138"/>
                  <a:pt x="2" y="173"/>
                  <a:pt x="2" y="175"/>
                </a:cubicBezTo>
                <a:cubicBezTo>
                  <a:pt x="2" y="176"/>
                  <a:pt x="5" y="177"/>
                  <a:pt x="5" y="177"/>
                </a:cubicBezTo>
                <a:cubicBezTo>
                  <a:pt x="20" y="170"/>
                  <a:pt x="20" y="170"/>
                  <a:pt x="20" y="170"/>
                </a:cubicBezTo>
                <a:cubicBezTo>
                  <a:pt x="17" y="137"/>
                  <a:pt x="17" y="137"/>
                  <a:pt x="17" y="137"/>
                </a:cubicBezTo>
                <a:cubicBezTo>
                  <a:pt x="14" y="138"/>
                  <a:pt x="14" y="138"/>
                  <a:pt x="14" y="138"/>
                </a:cubicBezTo>
                <a:cubicBezTo>
                  <a:pt x="14" y="138"/>
                  <a:pt x="13" y="137"/>
                  <a:pt x="14" y="135"/>
                </a:cubicBezTo>
                <a:cubicBezTo>
                  <a:pt x="15" y="134"/>
                  <a:pt x="15" y="129"/>
                  <a:pt x="15" y="127"/>
                </a:cubicBezTo>
                <a:cubicBezTo>
                  <a:pt x="15" y="124"/>
                  <a:pt x="18" y="116"/>
                  <a:pt x="18" y="115"/>
                </a:cubicBezTo>
                <a:cubicBezTo>
                  <a:pt x="18" y="114"/>
                  <a:pt x="24" y="102"/>
                  <a:pt x="25" y="99"/>
                </a:cubicBezTo>
                <a:cubicBezTo>
                  <a:pt x="27" y="96"/>
                  <a:pt x="29" y="84"/>
                  <a:pt x="29" y="84"/>
                </a:cubicBezTo>
                <a:cubicBezTo>
                  <a:pt x="31" y="73"/>
                  <a:pt x="31" y="73"/>
                  <a:pt x="31" y="73"/>
                </a:cubicBezTo>
                <a:cubicBezTo>
                  <a:pt x="31" y="73"/>
                  <a:pt x="33" y="80"/>
                  <a:pt x="33" y="83"/>
                </a:cubicBezTo>
                <a:cubicBezTo>
                  <a:pt x="33" y="86"/>
                  <a:pt x="30" y="103"/>
                  <a:pt x="29" y="108"/>
                </a:cubicBezTo>
                <a:cubicBezTo>
                  <a:pt x="27" y="114"/>
                  <a:pt x="25" y="132"/>
                  <a:pt x="25" y="135"/>
                </a:cubicBezTo>
                <a:cubicBezTo>
                  <a:pt x="25" y="138"/>
                  <a:pt x="28" y="163"/>
                  <a:pt x="28" y="163"/>
                </a:cubicBezTo>
                <a:cubicBezTo>
                  <a:pt x="30" y="189"/>
                  <a:pt x="30" y="189"/>
                  <a:pt x="30" y="189"/>
                </a:cubicBezTo>
                <a:cubicBezTo>
                  <a:pt x="30" y="196"/>
                  <a:pt x="30" y="196"/>
                  <a:pt x="30" y="196"/>
                </a:cubicBezTo>
                <a:cubicBezTo>
                  <a:pt x="30" y="196"/>
                  <a:pt x="31" y="196"/>
                  <a:pt x="31" y="196"/>
                </a:cubicBezTo>
                <a:cubicBezTo>
                  <a:pt x="30" y="196"/>
                  <a:pt x="31" y="203"/>
                  <a:pt x="31" y="205"/>
                </a:cubicBezTo>
                <a:cubicBezTo>
                  <a:pt x="31" y="206"/>
                  <a:pt x="32" y="216"/>
                  <a:pt x="32" y="217"/>
                </a:cubicBezTo>
                <a:cubicBezTo>
                  <a:pt x="32" y="217"/>
                  <a:pt x="35" y="230"/>
                  <a:pt x="35" y="230"/>
                </a:cubicBezTo>
                <a:cubicBezTo>
                  <a:pt x="35" y="230"/>
                  <a:pt x="36" y="236"/>
                  <a:pt x="35" y="241"/>
                </a:cubicBezTo>
                <a:cubicBezTo>
                  <a:pt x="34" y="242"/>
                  <a:pt x="34" y="248"/>
                  <a:pt x="33" y="250"/>
                </a:cubicBezTo>
                <a:cubicBezTo>
                  <a:pt x="32" y="252"/>
                  <a:pt x="32" y="257"/>
                  <a:pt x="33" y="258"/>
                </a:cubicBezTo>
                <a:cubicBezTo>
                  <a:pt x="35" y="259"/>
                  <a:pt x="38" y="259"/>
                  <a:pt x="40" y="258"/>
                </a:cubicBezTo>
                <a:cubicBezTo>
                  <a:pt x="41" y="258"/>
                  <a:pt x="42" y="249"/>
                  <a:pt x="42" y="248"/>
                </a:cubicBezTo>
                <a:cubicBezTo>
                  <a:pt x="42" y="247"/>
                  <a:pt x="45" y="240"/>
                  <a:pt x="44" y="237"/>
                </a:cubicBezTo>
                <a:cubicBezTo>
                  <a:pt x="44" y="236"/>
                  <a:pt x="43" y="229"/>
                  <a:pt x="43" y="227"/>
                </a:cubicBezTo>
                <a:cubicBezTo>
                  <a:pt x="43" y="226"/>
                  <a:pt x="44" y="216"/>
                  <a:pt x="45" y="215"/>
                </a:cubicBezTo>
                <a:cubicBezTo>
                  <a:pt x="45" y="213"/>
                  <a:pt x="46" y="199"/>
                  <a:pt x="46" y="199"/>
                </a:cubicBezTo>
                <a:cubicBezTo>
                  <a:pt x="46" y="198"/>
                  <a:pt x="46" y="197"/>
                  <a:pt x="46" y="197"/>
                </a:cubicBezTo>
                <a:cubicBezTo>
                  <a:pt x="50" y="196"/>
                  <a:pt x="50" y="196"/>
                  <a:pt x="50" y="196"/>
                </a:cubicBezTo>
                <a:cubicBezTo>
                  <a:pt x="50" y="205"/>
                  <a:pt x="50" y="205"/>
                  <a:pt x="50" y="205"/>
                </a:cubicBezTo>
                <a:cubicBezTo>
                  <a:pt x="50" y="216"/>
                  <a:pt x="50" y="216"/>
                  <a:pt x="50" y="216"/>
                </a:cubicBezTo>
                <a:cubicBezTo>
                  <a:pt x="50" y="225"/>
                  <a:pt x="50" y="225"/>
                  <a:pt x="50" y="225"/>
                </a:cubicBezTo>
                <a:cubicBezTo>
                  <a:pt x="50" y="225"/>
                  <a:pt x="49" y="230"/>
                  <a:pt x="48" y="232"/>
                </a:cubicBezTo>
                <a:cubicBezTo>
                  <a:pt x="47" y="234"/>
                  <a:pt x="48" y="235"/>
                  <a:pt x="48" y="235"/>
                </a:cubicBezTo>
                <a:cubicBezTo>
                  <a:pt x="48" y="236"/>
                  <a:pt x="52" y="238"/>
                  <a:pt x="53" y="239"/>
                </a:cubicBezTo>
                <a:cubicBezTo>
                  <a:pt x="54" y="240"/>
                  <a:pt x="58" y="243"/>
                  <a:pt x="59" y="244"/>
                </a:cubicBezTo>
                <a:cubicBezTo>
                  <a:pt x="59" y="244"/>
                  <a:pt x="62" y="245"/>
                  <a:pt x="64" y="245"/>
                </a:cubicBezTo>
                <a:cubicBezTo>
                  <a:pt x="65" y="244"/>
                  <a:pt x="65" y="242"/>
                  <a:pt x="65" y="241"/>
                </a:cubicBezTo>
                <a:cubicBezTo>
                  <a:pt x="65" y="241"/>
                  <a:pt x="62" y="238"/>
                  <a:pt x="61" y="237"/>
                </a:cubicBezTo>
                <a:cubicBezTo>
                  <a:pt x="60" y="236"/>
                  <a:pt x="58" y="231"/>
                  <a:pt x="57" y="228"/>
                </a:cubicBezTo>
                <a:cubicBezTo>
                  <a:pt x="56" y="225"/>
                  <a:pt x="60" y="214"/>
                  <a:pt x="60" y="214"/>
                </a:cubicBezTo>
                <a:cubicBezTo>
                  <a:pt x="64" y="196"/>
                  <a:pt x="64" y="196"/>
                  <a:pt x="64" y="196"/>
                </a:cubicBezTo>
                <a:cubicBezTo>
                  <a:pt x="64" y="196"/>
                  <a:pt x="70" y="195"/>
                  <a:pt x="70" y="194"/>
                </a:cubicBezTo>
                <a:cubicBezTo>
                  <a:pt x="70" y="194"/>
                  <a:pt x="71" y="155"/>
                  <a:pt x="71" y="155"/>
                </a:cubicBezTo>
                <a:cubicBezTo>
                  <a:pt x="72" y="139"/>
                  <a:pt x="72" y="139"/>
                  <a:pt x="72" y="139"/>
                </a:cubicBezTo>
                <a:cubicBezTo>
                  <a:pt x="72" y="139"/>
                  <a:pt x="72" y="128"/>
                  <a:pt x="72" y="127"/>
                </a:cubicBezTo>
                <a:cubicBezTo>
                  <a:pt x="72" y="126"/>
                  <a:pt x="72" y="121"/>
                  <a:pt x="72" y="119"/>
                </a:cubicBezTo>
                <a:cubicBezTo>
                  <a:pt x="72" y="119"/>
                  <a:pt x="72" y="119"/>
                  <a:pt x="72" y="120"/>
                </a:cubicBezTo>
                <a:cubicBezTo>
                  <a:pt x="72" y="121"/>
                  <a:pt x="73" y="122"/>
                  <a:pt x="73" y="122"/>
                </a:cubicBezTo>
                <a:cubicBezTo>
                  <a:pt x="73" y="122"/>
                  <a:pt x="75" y="130"/>
                  <a:pt x="75" y="133"/>
                </a:cubicBezTo>
                <a:cubicBezTo>
                  <a:pt x="75" y="135"/>
                  <a:pt x="76" y="140"/>
                  <a:pt x="76" y="140"/>
                </a:cubicBezTo>
                <a:cubicBezTo>
                  <a:pt x="76" y="140"/>
                  <a:pt x="76" y="145"/>
                  <a:pt x="75" y="145"/>
                </a:cubicBezTo>
                <a:cubicBezTo>
                  <a:pt x="75" y="145"/>
                  <a:pt x="74" y="146"/>
                  <a:pt x="75" y="146"/>
                </a:cubicBezTo>
                <a:cubicBezTo>
                  <a:pt x="75" y="147"/>
                  <a:pt x="75" y="147"/>
                  <a:pt x="74" y="147"/>
                </a:cubicBezTo>
                <a:cubicBezTo>
                  <a:pt x="74" y="147"/>
                  <a:pt x="74" y="147"/>
                  <a:pt x="74" y="148"/>
                </a:cubicBezTo>
                <a:cubicBezTo>
                  <a:pt x="74" y="148"/>
                  <a:pt x="74" y="148"/>
                  <a:pt x="74" y="148"/>
                </a:cubicBezTo>
                <a:cubicBezTo>
                  <a:pt x="74" y="148"/>
                  <a:pt x="74" y="149"/>
                  <a:pt x="74" y="149"/>
                </a:cubicBezTo>
                <a:cubicBezTo>
                  <a:pt x="74" y="149"/>
                  <a:pt x="75" y="149"/>
                  <a:pt x="75" y="149"/>
                </a:cubicBezTo>
                <a:cubicBezTo>
                  <a:pt x="75" y="149"/>
                  <a:pt x="77" y="149"/>
                  <a:pt x="77" y="149"/>
                </a:cubicBezTo>
                <a:cubicBezTo>
                  <a:pt x="77" y="149"/>
                  <a:pt x="76" y="150"/>
                  <a:pt x="76" y="151"/>
                </a:cubicBezTo>
                <a:cubicBezTo>
                  <a:pt x="76" y="151"/>
                  <a:pt x="76" y="151"/>
                  <a:pt x="77" y="151"/>
                </a:cubicBezTo>
                <a:cubicBezTo>
                  <a:pt x="76" y="156"/>
                  <a:pt x="75" y="164"/>
                  <a:pt x="76" y="174"/>
                </a:cubicBezTo>
                <a:cubicBezTo>
                  <a:pt x="77" y="194"/>
                  <a:pt x="78" y="219"/>
                  <a:pt x="78" y="222"/>
                </a:cubicBezTo>
                <a:cubicBezTo>
                  <a:pt x="77" y="225"/>
                  <a:pt x="79" y="229"/>
                  <a:pt x="79" y="229"/>
                </a:cubicBezTo>
                <a:cubicBezTo>
                  <a:pt x="79" y="230"/>
                  <a:pt x="77" y="234"/>
                  <a:pt x="76" y="236"/>
                </a:cubicBezTo>
                <a:cubicBezTo>
                  <a:pt x="76" y="237"/>
                  <a:pt x="78" y="240"/>
                  <a:pt x="78" y="242"/>
                </a:cubicBezTo>
                <a:cubicBezTo>
                  <a:pt x="79" y="244"/>
                  <a:pt x="79" y="251"/>
                  <a:pt x="79" y="252"/>
                </a:cubicBezTo>
                <a:cubicBezTo>
                  <a:pt x="79" y="252"/>
                  <a:pt x="81" y="256"/>
                  <a:pt x="83" y="258"/>
                </a:cubicBezTo>
                <a:cubicBezTo>
                  <a:pt x="86" y="259"/>
                  <a:pt x="96" y="259"/>
                  <a:pt x="96" y="257"/>
                </a:cubicBezTo>
                <a:cubicBezTo>
                  <a:pt x="96" y="256"/>
                  <a:pt x="97" y="253"/>
                  <a:pt x="95" y="250"/>
                </a:cubicBezTo>
                <a:cubicBezTo>
                  <a:pt x="94" y="247"/>
                  <a:pt x="94" y="244"/>
                  <a:pt x="94" y="244"/>
                </a:cubicBezTo>
                <a:cubicBezTo>
                  <a:pt x="96" y="242"/>
                  <a:pt x="96" y="242"/>
                  <a:pt x="96" y="242"/>
                </a:cubicBezTo>
                <a:cubicBezTo>
                  <a:pt x="96" y="242"/>
                  <a:pt x="97" y="242"/>
                  <a:pt x="96" y="239"/>
                </a:cubicBezTo>
                <a:cubicBezTo>
                  <a:pt x="95" y="236"/>
                  <a:pt x="96" y="235"/>
                  <a:pt x="96" y="233"/>
                </a:cubicBezTo>
                <a:cubicBezTo>
                  <a:pt x="97" y="231"/>
                  <a:pt x="98" y="229"/>
                  <a:pt x="97" y="226"/>
                </a:cubicBezTo>
                <a:cubicBezTo>
                  <a:pt x="96" y="223"/>
                  <a:pt x="96" y="208"/>
                  <a:pt x="96" y="208"/>
                </a:cubicBezTo>
                <a:cubicBezTo>
                  <a:pt x="96" y="208"/>
                  <a:pt x="96" y="196"/>
                  <a:pt x="98" y="186"/>
                </a:cubicBezTo>
                <a:cubicBezTo>
                  <a:pt x="100" y="177"/>
                  <a:pt x="106" y="161"/>
                  <a:pt x="106" y="160"/>
                </a:cubicBezTo>
                <a:cubicBezTo>
                  <a:pt x="107" y="159"/>
                  <a:pt x="107" y="157"/>
                  <a:pt x="109" y="161"/>
                </a:cubicBezTo>
                <a:cubicBezTo>
                  <a:pt x="111" y="165"/>
                  <a:pt x="115" y="183"/>
                  <a:pt x="115" y="183"/>
                </a:cubicBezTo>
                <a:cubicBezTo>
                  <a:pt x="115" y="183"/>
                  <a:pt x="118" y="199"/>
                  <a:pt x="118" y="202"/>
                </a:cubicBezTo>
                <a:cubicBezTo>
                  <a:pt x="118" y="205"/>
                  <a:pt x="123" y="227"/>
                  <a:pt x="124" y="227"/>
                </a:cubicBezTo>
                <a:cubicBezTo>
                  <a:pt x="124" y="228"/>
                  <a:pt x="125" y="228"/>
                  <a:pt x="125" y="228"/>
                </a:cubicBezTo>
                <a:cubicBezTo>
                  <a:pt x="122" y="237"/>
                  <a:pt x="121" y="244"/>
                  <a:pt x="121" y="244"/>
                </a:cubicBezTo>
                <a:cubicBezTo>
                  <a:pt x="121" y="244"/>
                  <a:pt x="122" y="244"/>
                  <a:pt x="124" y="245"/>
                </a:cubicBezTo>
                <a:cubicBezTo>
                  <a:pt x="124" y="245"/>
                  <a:pt x="123" y="252"/>
                  <a:pt x="123" y="253"/>
                </a:cubicBezTo>
                <a:cubicBezTo>
                  <a:pt x="123" y="254"/>
                  <a:pt x="124" y="255"/>
                  <a:pt x="126" y="257"/>
                </a:cubicBezTo>
                <a:cubicBezTo>
                  <a:pt x="128" y="258"/>
                  <a:pt x="132" y="259"/>
                  <a:pt x="134" y="259"/>
                </a:cubicBezTo>
                <a:cubicBezTo>
                  <a:pt x="135" y="258"/>
                  <a:pt x="135" y="257"/>
                  <a:pt x="135" y="256"/>
                </a:cubicBezTo>
                <a:cubicBezTo>
                  <a:pt x="135" y="255"/>
                  <a:pt x="135" y="247"/>
                  <a:pt x="135" y="247"/>
                </a:cubicBezTo>
                <a:cubicBezTo>
                  <a:pt x="135" y="246"/>
                  <a:pt x="135" y="246"/>
                  <a:pt x="135" y="246"/>
                </a:cubicBezTo>
                <a:cubicBezTo>
                  <a:pt x="136" y="246"/>
                  <a:pt x="136" y="246"/>
                  <a:pt x="136" y="246"/>
                </a:cubicBezTo>
                <a:cubicBezTo>
                  <a:pt x="137" y="246"/>
                  <a:pt x="137" y="246"/>
                  <a:pt x="137" y="246"/>
                </a:cubicBezTo>
                <a:cubicBezTo>
                  <a:pt x="139" y="248"/>
                  <a:pt x="143" y="250"/>
                  <a:pt x="144" y="250"/>
                </a:cubicBezTo>
                <a:cubicBezTo>
                  <a:pt x="146" y="251"/>
                  <a:pt x="151" y="251"/>
                  <a:pt x="152" y="250"/>
                </a:cubicBezTo>
                <a:cubicBezTo>
                  <a:pt x="153" y="248"/>
                  <a:pt x="153" y="247"/>
                  <a:pt x="151" y="244"/>
                </a:cubicBezTo>
                <a:cubicBezTo>
                  <a:pt x="148" y="241"/>
                  <a:pt x="145" y="238"/>
                  <a:pt x="143" y="235"/>
                </a:cubicBezTo>
                <a:cubicBezTo>
                  <a:pt x="142" y="234"/>
                  <a:pt x="142" y="232"/>
                  <a:pt x="141" y="230"/>
                </a:cubicBezTo>
                <a:cubicBezTo>
                  <a:pt x="141" y="229"/>
                  <a:pt x="141" y="229"/>
                  <a:pt x="142" y="228"/>
                </a:cubicBezTo>
                <a:cubicBezTo>
                  <a:pt x="142" y="224"/>
                  <a:pt x="146" y="212"/>
                  <a:pt x="147" y="209"/>
                </a:cubicBezTo>
                <a:cubicBezTo>
                  <a:pt x="148" y="205"/>
                  <a:pt x="154" y="184"/>
                  <a:pt x="155" y="180"/>
                </a:cubicBezTo>
                <a:cubicBezTo>
                  <a:pt x="156" y="175"/>
                  <a:pt x="160" y="150"/>
                  <a:pt x="161" y="146"/>
                </a:cubicBezTo>
                <a:cubicBezTo>
                  <a:pt x="161" y="143"/>
                  <a:pt x="162" y="142"/>
                  <a:pt x="162" y="141"/>
                </a:cubicBezTo>
                <a:cubicBezTo>
                  <a:pt x="162" y="141"/>
                  <a:pt x="163" y="140"/>
                  <a:pt x="163" y="141"/>
                </a:cubicBezTo>
                <a:cubicBezTo>
                  <a:pt x="163" y="142"/>
                  <a:pt x="163" y="142"/>
                  <a:pt x="164" y="150"/>
                </a:cubicBezTo>
                <a:cubicBezTo>
                  <a:pt x="164" y="158"/>
                  <a:pt x="166" y="180"/>
                  <a:pt x="166" y="183"/>
                </a:cubicBezTo>
                <a:cubicBezTo>
                  <a:pt x="166" y="186"/>
                  <a:pt x="165" y="217"/>
                  <a:pt x="165" y="220"/>
                </a:cubicBezTo>
                <a:cubicBezTo>
                  <a:pt x="165" y="222"/>
                  <a:pt x="165" y="237"/>
                  <a:pt x="165" y="239"/>
                </a:cubicBezTo>
                <a:cubicBezTo>
                  <a:pt x="165" y="242"/>
                  <a:pt x="164" y="246"/>
                  <a:pt x="164" y="247"/>
                </a:cubicBezTo>
                <a:cubicBezTo>
                  <a:pt x="164" y="247"/>
                  <a:pt x="165" y="247"/>
                  <a:pt x="165" y="247"/>
                </a:cubicBezTo>
                <a:cubicBezTo>
                  <a:pt x="162" y="249"/>
                  <a:pt x="160" y="254"/>
                  <a:pt x="160" y="255"/>
                </a:cubicBezTo>
                <a:cubicBezTo>
                  <a:pt x="160" y="256"/>
                  <a:pt x="161" y="256"/>
                  <a:pt x="163" y="257"/>
                </a:cubicBezTo>
                <a:cubicBezTo>
                  <a:pt x="164" y="257"/>
                  <a:pt x="165" y="257"/>
                  <a:pt x="167" y="257"/>
                </a:cubicBezTo>
                <a:cubicBezTo>
                  <a:pt x="167" y="257"/>
                  <a:pt x="167" y="258"/>
                  <a:pt x="167" y="258"/>
                </a:cubicBezTo>
                <a:cubicBezTo>
                  <a:pt x="167" y="259"/>
                  <a:pt x="172" y="259"/>
                  <a:pt x="174" y="258"/>
                </a:cubicBezTo>
                <a:cubicBezTo>
                  <a:pt x="177" y="257"/>
                  <a:pt x="178" y="256"/>
                  <a:pt x="178" y="255"/>
                </a:cubicBezTo>
                <a:cubicBezTo>
                  <a:pt x="178" y="255"/>
                  <a:pt x="178" y="253"/>
                  <a:pt x="178" y="252"/>
                </a:cubicBezTo>
                <a:cubicBezTo>
                  <a:pt x="179" y="251"/>
                  <a:pt x="180" y="250"/>
                  <a:pt x="180" y="250"/>
                </a:cubicBezTo>
                <a:cubicBezTo>
                  <a:pt x="181" y="249"/>
                  <a:pt x="186" y="247"/>
                  <a:pt x="188" y="246"/>
                </a:cubicBezTo>
                <a:cubicBezTo>
                  <a:pt x="190" y="246"/>
                  <a:pt x="189" y="240"/>
                  <a:pt x="189" y="238"/>
                </a:cubicBezTo>
                <a:cubicBezTo>
                  <a:pt x="188" y="235"/>
                  <a:pt x="187" y="233"/>
                  <a:pt x="187" y="233"/>
                </a:cubicBezTo>
                <a:cubicBezTo>
                  <a:pt x="187" y="233"/>
                  <a:pt x="188" y="232"/>
                  <a:pt x="188" y="230"/>
                </a:cubicBezTo>
                <a:cubicBezTo>
                  <a:pt x="189" y="228"/>
                  <a:pt x="194" y="210"/>
                  <a:pt x="196" y="206"/>
                </a:cubicBezTo>
                <a:cubicBezTo>
                  <a:pt x="198" y="202"/>
                  <a:pt x="199" y="189"/>
                  <a:pt x="199" y="189"/>
                </a:cubicBezTo>
                <a:cubicBezTo>
                  <a:pt x="199" y="189"/>
                  <a:pt x="206" y="187"/>
                  <a:pt x="207" y="186"/>
                </a:cubicBezTo>
                <a:cubicBezTo>
                  <a:pt x="209" y="185"/>
                  <a:pt x="209" y="185"/>
                  <a:pt x="209" y="183"/>
                </a:cubicBezTo>
                <a:cubicBezTo>
                  <a:pt x="209" y="181"/>
                  <a:pt x="213" y="162"/>
                  <a:pt x="214" y="159"/>
                </a:cubicBezTo>
                <a:cubicBezTo>
                  <a:pt x="215" y="156"/>
                  <a:pt x="216" y="156"/>
                  <a:pt x="217" y="157"/>
                </a:cubicBezTo>
                <a:cubicBezTo>
                  <a:pt x="218" y="158"/>
                  <a:pt x="222" y="183"/>
                  <a:pt x="222" y="183"/>
                </a:cubicBezTo>
                <a:cubicBezTo>
                  <a:pt x="222" y="183"/>
                  <a:pt x="222" y="186"/>
                  <a:pt x="222" y="186"/>
                </a:cubicBezTo>
                <a:cubicBezTo>
                  <a:pt x="223" y="186"/>
                  <a:pt x="227" y="187"/>
                  <a:pt x="229" y="187"/>
                </a:cubicBezTo>
                <a:cubicBezTo>
                  <a:pt x="231" y="188"/>
                  <a:pt x="235" y="187"/>
                  <a:pt x="235" y="187"/>
                </a:cubicBezTo>
                <a:cubicBezTo>
                  <a:pt x="235" y="188"/>
                  <a:pt x="236" y="198"/>
                  <a:pt x="237" y="201"/>
                </a:cubicBezTo>
                <a:cubicBezTo>
                  <a:pt x="237" y="203"/>
                  <a:pt x="241" y="212"/>
                  <a:pt x="241" y="213"/>
                </a:cubicBezTo>
                <a:cubicBezTo>
                  <a:pt x="242" y="215"/>
                  <a:pt x="247" y="233"/>
                  <a:pt x="247" y="235"/>
                </a:cubicBezTo>
                <a:cubicBezTo>
                  <a:pt x="247" y="236"/>
                  <a:pt x="246" y="236"/>
                  <a:pt x="245" y="238"/>
                </a:cubicBezTo>
                <a:cubicBezTo>
                  <a:pt x="245" y="239"/>
                  <a:pt x="245" y="241"/>
                  <a:pt x="244" y="243"/>
                </a:cubicBezTo>
                <a:cubicBezTo>
                  <a:pt x="244" y="245"/>
                  <a:pt x="244" y="247"/>
                  <a:pt x="245" y="248"/>
                </a:cubicBezTo>
                <a:cubicBezTo>
                  <a:pt x="245" y="249"/>
                  <a:pt x="249" y="250"/>
                  <a:pt x="251" y="251"/>
                </a:cubicBezTo>
                <a:cubicBezTo>
                  <a:pt x="252" y="251"/>
                  <a:pt x="253" y="252"/>
                  <a:pt x="253" y="253"/>
                </a:cubicBezTo>
                <a:cubicBezTo>
                  <a:pt x="253" y="254"/>
                  <a:pt x="253" y="255"/>
                  <a:pt x="254" y="256"/>
                </a:cubicBezTo>
                <a:cubicBezTo>
                  <a:pt x="254" y="256"/>
                  <a:pt x="256" y="257"/>
                  <a:pt x="259" y="257"/>
                </a:cubicBezTo>
                <a:cubicBezTo>
                  <a:pt x="260" y="258"/>
                  <a:pt x="262" y="258"/>
                  <a:pt x="264" y="259"/>
                </a:cubicBezTo>
                <a:cubicBezTo>
                  <a:pt x="266" y="259"/>
                  <a:pt x="270" y="259"/>
                  <a:pt x="271" y="258"/>
                </a:cubicBezTo>
                <a:cubicBezTo>
                  <a:pt x="272" y="257"/>
                  <a:pt x="273" y="256"/>
                  <a:pt x="272" y="254"/>
                </a:cubicBezTo>
                <a:cubicBezTo>
                  <a:pt x="272" y="253"/>
                  <a:pt x="269" y="250"/>
                  <a:pt x="266" y="247"/>
                </a:cubicBezTo>
                <a:cubicBezTo>
                  <a:pt x="266" y="246"/>
                  <a:pt x="266" y="245"/>
                  <a:pt x="266" y="245"/>
                </a:cubicBezTo>
                <a:cubicBezTo>
                  <a:pt x="266" y="244"/>
                  <a:pt x="268" y="244"/>
                  <a:pt x="268" y="241"/>
                </a:cubicBezTo>
                <a:cubicBezTo>
                  <a:pt x="269" y="239"/>
                  <a:pt x="268" y="237"/>
                  <a:pt x="268" y="236"/>
                </a:cubicBezTo>
                <a:cubicBezTo>
                  <a:pt x="268" y="234"/>
                  <a:pt x="268" y="235"/>
                  <a:pt x="268" y="233"/>
                </a:cubicBezTo>
                <a:cubicBezTo>
                  <a:pt x="268" y="232"/>
                  <a:pt x="268" y="231"/>
                  <a:pt x="268" y="229"/>
                </a:cubicBezTo>
                <a:cubicBezTo>
                  <a:pt x="268" y="228"/>
                  <a:pt x="270" y="218"/>
                  <a:pt x="270" y="218"/>
                </a:cubicBezTo>
                <a:cubicBezTo>
                  <a:pt x="270" y="218"/>
                  <a:pt x="270" y="217"/>
                  <a:pt x="272" y="217"/>
                </a:cubicBezTo>
                <a:cubicBezTo>
                  <a:pt x="273" y="216"/>
                  <a:pt x="275" y="211"/>
                  <a:pt x="275" y="212"/>
                </a:cubicBezTo>
                <a:cubicBezTo>
                  <a:pt x="275" y="213"/>
                  <a:pt x="273" y="232"/>
                  <a:pt x="273" y="232"/>
                </a:cubicBezTo>
                <a:cubicBezTo>
                  <a:pt x="273" y="232"/>
                  <a:pt x="273" y="232"/>
                  <a:pt x="272" y="233"/>
                </a:cubicBezTo>
                <a:cubicBezTo>
                  <a:pt x="272" y="233"/>
                  <a:pt x="270" y="239"/>
                  <a:pt x="270" y="240"/>
                </a:cubicBezTo>
                <a:cubicBezTo>
                  <a:pt x="270" y="242"/>
                  <a:pt x="270" y="242"/>
                  <a:pt x="272" y="245"/>
                </a:cubicBezTo>
                <a:cubicBezTo>
                  <a:pt x="275" y="247"/>
                  <a:pt x="276" y="246"/>
                  <a:pt x="277" y="248"/>
                </a:cubicBezTo>
                <a:cubicBezTo>
                  <a:pt x="278" y="249"/>
                  <a:pt x="278" y="250"/>
                  <a:pt x="280" y="253"/>
                </a:cubicBezTo>
                <a:cubicBezTo>
                  <a:pt x="281" y="257"/>
                  <a:pt x="283" y="258"/>
                  <a:pt x="284" y="259"/>
                </a:cubicBezTo>
                <a:cubicBezTo>
                  <a:pt x="286" y="259"/>
                  <a:pt x="292" y="258"/>
                  <a:pt x="292" y="255"/>
                </a:cubicBezTo>
                <a:cubicBezTo>
                  <a:pt x="292" y="252"/>
                  <a:pt x="290" y="249"/>
                  <a:pt x="288" y="247"/>
                </a:cubicBezTo>
                <a:cubicBezTo>
                  <a:pt x="287" y="245"/>
                  <a:pt x="283" y="241"/>
                  <a:pt x="281" y="238"/>
                </a:cubicBezTo>
                <a:cubicBezTo>
                  <a:pt x="280" y="235"/>
                  <a:pt x="281" y="229"/>
                  <a:pt x="282" y="226"/>
                </a:cubicBezTo>
                <a:cubicBezTo>
                  <a:pt x="283" y="223"/>
                  <a:pt x="286" y="211"/>
                  <a:pt x="286" y="211"/>
                </a:cubicBezTo>
                <a:cubicBezTo>
                  <a:pt x="286" y="211"/>
                  <a:pt x="286" y="211"/>
                  <a:pt x="288" y="211"/>
                </a:cubicBezTo>
                <a:cubicBezTo>
                  <a:pt x="289" y="211"/>
                  <a:pt x="289" y="209"/>
                  <a:pt x="289" y="209"/>
                </a:cubicBezTo>
                <a:cubicBezTo>
                  <a:pt x="289" y="209"/>
                  <a:pt x="291" y="203"/>
                  <a:pt x="292" y="200"/>
                </a:cubicBezTo>
                <a:cubicBezTo>
                  <a:pt x="293" y="196"/>
                  <a:pt x="292" y="197"/>
                  <a:pt x="291" y="196"/>
                </a:cubicBezTo>
                <a:cubicBezTo>
                  <a:pt x="290" y="195"/>
                  <a:pt x="289" y="195"/>
                  <a:pt x="290" y="194"/>
                </a:cubicBezTo>
                <a:cubicBezTo>
                  <a:pt x="290" y="194"/>
                  <a:pt x="291" y="183"/>
                  <a:pt x="292" y="181"/>
                </a:cubicBezTo>
                <a:cubicBezTo>
                  <a:pt x="292" y="179"/>
                  <a:pt x="294" y="165"/>
                  <a:pt x="295" y="164"/>
                </a:cubicBezTo>
                <a:cubicBezTo>
                  <a:pt x="295" y="163"/>
                  <a:pt x="298" y="148"/>
                  <a:pt x="298" y="149"/>
                </a:cubicBezTo>
                <a:cubicBezTo>
                  <a:pt x="298" y="151"/>
                  <a:pt x="299" y="151"/>
                  <a:pt x="300" y="150"/>
                </a:cubicBezTo>
                <a:cubicBezTo>
                  <a:pt x="301" y="150"/>
                  <a:pt x="301" y="148"/>
                  <a:pt x="301" y="146"/>
                </a:cubicBezTo>
                <a:cubicBezTo>
                  <a:pt x="301" y="144"/>
                  <a:pt x="302" y="145"/>
                  <a:pt x="302" y="146"/>
                </a:cubicBezTo>
                <a:cubicBezTo>
                  <a:pt x="302" y="148"/>
                  <a:pt x="301" y="151"/>
                  <a:pt x="300" y="151"/>
                </a:cubicBezTo>
                <a:cubicBezTo>
                  <a:pt x="299" y="152"/>
                  <a:pt x="298" y="152"/>
                  <a:pt x="298" y="153"/>
                </a:cubicBezTo>
                <a:cubicBezTo>
                  <a:pt x="298" y="154"/>
                  <a:pt x="299" y="155"/>
                  <a:pt x="300" y="155"/>
                </a:cubicBezTo>
                <a:cubicBezTo>
                  <a:pt x="301" y="155"/>
                  <a:pt x="302" y="154"/>
                  <a:pt x="301" y="154"/>
                </a:cubicBezTo>
                <a:cubicBezTo>
                  <a:pt x="301" y="154"/>
                  <a:pt x="301" y="154"/>
                  <a:pt x="302" y="154"/>
                </a:cubicBezTo>
                <a:cubicBezTo>
                  <a:pt x="302" y="154"/>
                  <a:pt x="306" y="152"/>
                  <a:pt x="307" y="151"/>
                </a:cubicBezTo>
                <a:cubicBezTo>
                  <a:pt x="308" y="150"/>
                  <a:pt x="308" y="148"/>
                  <a:pt x="308" y="146"/>
                </a:cubicBezTo>
                <a:cubicBezTo>
                  <a:pt x="309" y="144"/>
                  <a:pt x="309" y="142"/>
                  <a:pt x="308" y="139"/>
                </a:cubicBezTo>
                <a:close/>
                <a:moveTo>
                  <a:pt x="81" y="132"/>
                </a:moveTo>
                <a:cubicBezTo>
                  <a:pt x="80" y="130"/>
                  <a:pt x="80" y="129"/>
                  <a:pt x="80" y="129"/>
                </a:cubicBezTo>
                <a:cubicBezTo>
                  <a:pt x="80" y="129"/>
                  <a:pt x="80" y="129"/>
                  <a:pt x="80" y="129"/>
                </a:cubicBezTo>
                <a:cubicBezTo>
                  <a:pt x="81" y="129"/>
                  <a:pt x="81" y="129"/>
                  <a:pt x="81" y="129"/>
                </a:cubicBezTo>
                <a:cubicBezTo>
                  <a:pt x="81" y="129"/>
                  <a:pt x="81" y="130"/>
                  <a:pt x="81" y="132"/>
                </a:cubicBezTo>
                <a:close/>
                <a:moveTo>
                  <a:pt x="140" y="94"/>
                </a:moveTo>
                <a:cubicBezTo>
                  <a:pt x="141" y="95"/>
                  <a:pt x="141" y="97"/>
                  <a:pt x="141" y="98"/>
                </a:cubicBezTo>
                <a:cubicBezTo>
                  <a:pt x="141" y="99"/>
                  <a:pt x="141" y="99"/>
                  <a:pt x="141" y="100"/>
                </a:cubicBezTo>
                <a:cubicBezTo>
                  <a:pt x="141" y="98"/>
                  <a:pt x="140" y="96"/>
                  <a:pt x="140" y="94"/>
                </a:cubicBezTo>
                <a:close/>
                <a:moveTo>
                  <a:pt x="136" y="173"/>
                </a:moveTo>
                <a:cubicBezTo>
                  <a:pt x="135" y="158"/>
                  <a:pt x="132" y="136"/>
                  <a:pt x="133" y="132"/>
                </a:cubicBezTo>
                <a:cubicBezTo>
                  <a:pt x="134" y="130"/>
                  <a:pt x="138" y="119"/>
                  <a:pt x="140" y="112"/>
                </a:cubicBezTo>
                <a:cubicBezTo>
                  <a:pt x="140" y="112"/>
                  <a:pt x="140" y="113"/>
                  <a:pt x="140" y="113"/>
                </a:cubicBezTo>
                <a:cubicBezTo>
                  <a:pt x="140" y="113"/>
                  <a:pt x="140" y="113"/>
                  <a:pt x="140" y="113"/>
                </a:cubicBezTo>
                <a:cubicBezTo>
                  <a:pt x="139" y="129"/>
                  <a:pt x="139" y="129"/>
                  <a:pt x="138" y="145"/>
                </a:cubicBezTo>
                <a:cubicBezTo>
                  <a:pt x="136" y="160"/>
                  <a:pt x="138" y="179"/>
                  <a:pt x="137" y="183"/>
                </a:cubicBezTo>
                <a:cubicBezTo>
                  <a:pt x="137" y="183"/>
                  <a:pt x="137" y="184"/>
                  <a:pt x="136" y="186"/>
                </a:cubicBezTo>
                <a:cubicBezTo>
                  <a:pt x="136" y="182"/>
                  <a:pt x="136" y="177"/>
                  <a:pt x="136" y="173"/>
                </a:cubicBezTo>
                <a:close/>
                <a:moveTo>
                  <a:pt x="192" y="80"/>
                </a:moveTo>
                <a:cubicBezTo>
                  <a:pt x="192" y="80"/>
                  <a:pt x="193" y="82"/>
                  <a:pt x="193" y="84"/>
                </a:cubicBezTo>
                <a:cubicBezTo>
                  <a:pt x="193" y="84"/>
                  <a:pt x="192" y="92"/>
                  <a:pt x="191" y="99"/>
                </a:cubicBezTo>
                <a:cubicBezTo>
                  <a:pt x="191" y="97"/>
                  <a:pt x="190" y="96"/>
                  <a:pt x="190" y="95"/>
                </a:cubicBezTo>
                <a:cubicBezTo>
                  <a:pt x="190" y="94"/>
                  <a:pt x="189" y="89"/>
                  <a:pt x="188" y="84"/>
                </a:cubicBezTo>
                <a:cubicBezTo>
                  <a:pt x="188" y="83"/>
                  <a:pt x="187" y="81"/>
                  <a:pt x="187" y="79"/>
                </a:cubicBezTo>
                <a:cubicBezTo>
                  <a:pt x="189" y="80"/>
                  <a:pt x="192" y="80"/>
                  <a:pt x="192" y="80"/>
                </a:cubicBezTo>
                <a:close/>
                <a:moveTo>
                  <a:pt x="175" y="80"/>
                </a:moveTo>
                <a:cubicBezTo>
                  <a:pt x="175" y="81"/>
                  <a:pt x="175" y="81"/>
                  <a:pt x="174" y="82"/>
                </a:cubicBezTo>
                <a:cubicBezTo>
                  <a:pt x="175" y="81"/>
                  <a:pt x="175" y="80"/>
                  <a:pt x="175" y="80"/>
                </a:cubicBezTo>
                <a:cubicBezTo>
                  <a:pt x="174" y="76"/>
                  <a:pt x="174" y="76"/>
                  <a:pt x="174" y="76"/>
                </a:cubicBezTo>
                <a:cubicBezTo>
                  <a:pt x="175" y="78"/>
                  <a:pt x="175" y="79"/>
                  <a:pt x="175" y="80"/>
                </a:cubicBezTo>
                <a:close/>
                <a:moveTo>
                  <a:pt x="174" y="88"/>
                </a:moveTo>
                <a:cubicBezTo>
                  <a:pt x="174" y="86"/>
                  <a:pt x="174" y="84"/>
                  <a:pt x="174" y="83"/>
                </a:cubicBezTo>
                <a:cubicBezTo>
                  <a:pt x="175" y="83"/>
                  <a:pt x="177" y="82"/>
                  <a:pt x="178" y="79"/>
                </a:cubicBezTo>
                <a:cubicBezTo>
                  <a:pt x="179" y="84"/>
                  <a:pt x="179" y="88"/>
                  <a:pt x="179" y="89"/>
                </a:cubicBezTo>
                <a:cubicBezTo>
                  <a:pt x="179" y="91"/>
                  <a:pt x="179" y="96"/>
                  <a:pt x="181" y="102"/>
                </a:cubicBezTo>
                <a:cubicBezTo>
                  <a:pt x="182" y="109"/>
                  <a:pt x="185" y="120"/>
                  <a:pt x="186" y="123"/>
                </a:cubicBezTo>
                <a:cubicBezTo>
                  <a:pt x="186" y="124"/>
                  <a:pt x="186" y="125"/>
                  <a:pt x="187" y="125"/>
                </a:cubicBezTo>
                <a:cubicBezTo>
                  <a:pt x="186" y="127"/>
                  <a:pt x="186" y="129"/>
                  <a:pt x="185" y="130"/>
                </a:cubicBezTo>
                <a:cubicBezTo>
                  <a:pt x="185" y="130"/>
                  <a:pt x="185" y="131"/>
                  <a:pt x="185" y="131"/>
                </a:cubicBezTo>
                <a:cubicBezTo>
                  <a:pt x="184" y="124"/>
                  <a:pt x="184" y="118"/>
                  <a:pt x="183" y="114"/>
                </a:cubicBezTo>
                <a:cubicBezTo>
                  <a:pt x="182" y="112"/>
                  <a:pt x="182" y="110"/>
                  <a:pt x="181" y="110"/>
                </a:cubicBezTo>
                <a:cubicBezTo>
                  <a:pt x="181" y="110"/>
                  <a:pt x="178" y="103"/>
                  <a:pt x="178" y="103"/>
                </a:cubicBezTo>
                <a:cubicBezTo>
                  <a:pt x="179" y="103"/>
                  <a:pt x="179" y="102"/>
                  <a:pt x="179" y="102"/>
                </a:cubicBezTo>
                <a:cubicBezTo>
                  <a:pt x="179" y="102"/>
                  <a:pt x="175" y="99"/>
                  <a:pt x="175" y="97"/>
                </a:cubicBezTo>
                <a:cubicBezTo>
                  <a:pt x="174" y="95"/>
                  <a:pt x="173" y="91"/>
                  <a:pt x="174" y="88"/>
                </a:cubicBezTo>
                <a:close/>
                <a:moveTo>
                  <a:pt x="182" y="186"/>
                </a:moveTo>
                <a:cubicBezTo>
                  <a:pt x="182" y="186"/>
                  <a:pt x="182" y="186"/>
                  <a:pt x="182" y="187"/>
                </a:cubicBezTo>
                <a:cubicBezTo>
                  <a:pt x="182" y="185"/>
                  <a:pt x="182" y="183"/>
                  <a:pt x="182" y="183"/>
                </a:cubicBezTo>
                <a:cubicBezTo>
                  <a:pt x="182" y="183"/>
                  <a:pt x="182" y="181"/>
                  <a:pt x="182" y="180"/>
                </a:cubicBezTo>
                <a:cubicBezTo>
                  <a:pt x="183" y="182"/>
                  <a:pt x="183" y="183"/>
                  <a:pt x="183" y="183"/>
                </a:cubicBezTo>
                <a:cubicBezTo>
                  <a:pt x="183" y="183"/>
                  <a:pt x="183" y="184"/>
                  <a:pt x="182" y="186"/>
                </a:cubicBezTo>
                <a:close/>
                <a:moveTo>
                  <a:pt x="254" y="97"/>
                </a:moveTo>
                <a:cubicBezTo>
                  <a:pt x="254" y="95"/>
                  <a:pt x="254" y="91"/>
                  <a:pt x="254" y="92"/>
                </a:cubicBezTo>
                <a:cubicBezTo>
                  <a:pt x="254" y="93"/>
                  <a:pt x="256" y="101"/>
                  <a:pt x="256" y="104"/>
                </a:cubicBezTo>
                <a:cubicBezTo>
                  <a:pt x="256" y="105"/>
                  <a:pt x="256" y="107"/>
                  <a:pt x="255" y="109"/>
                </a:cubicBezTo>
                <a:cubicBezTo>
                  <a:pt x="255" y="107"/>
                  <a:pt x="253" y="106"/>
                  <a:pt x="254" y="97"/>
                </a:cubicBezTo>
                <a:close/>
                <a:moveTo>
                  <a:pt x="245" y="86"/>
                </a:moveTo>
                <a:cubicBezTo>
                  <a:pt x="245" y="88"/>
                  <a:pt x="244" y="91"/>
                  <a:pt x="244" y="94"/>
                </a:cubicBezTo>
                <a:cubicBezTo>
                  <a:pt x="244" y="90"/>
                  <a:pt x="243" y="86"/>
                  <a:pt x="243" y="86"/>
                </a:cubicBezTo>
                <a:cubicBezTo>
                  <a:pt x="243" y="86"/>
                  <a:pt x="244" y="86"/>
                  <a:pt x="245" y="86"/>
                </a:cubicBezTo>
                <a:close/>
                <a:moveTo>
                  <a:pt x="251" y="184"/>
                </a:moveTo>
                <a:cubicBezTo>
                  <a:pt x="252" y="183"/>
                  <a:pt x="254" y="179"/>
                  <a:pt x="253" y="174"/>
                </a:cubicBezTo>
                <a:cubicBezTo>
                  <a:pt x="252" y="168"/>
                  <a:pt x="246" y="124"/>
                  <a:pt x="246" y="120"/>
                </a:cubicBezTo>
                <a:cubicBezTo>
                  <a:pt x="246" y="119"/>
                  <a:pt x="246" y="117"/>
                  <a:pt x="246" y="114"/>
                </a:cubicBezTo>
                <a:cubicBezTo>
                  <a:pt x="248" y="121"/>
                  <a:pt x="252" y="123"/>
                  <a:pt x="255" y="125"/>
                </a:cubicBezTo>
                <a:cubicBezTo>
                  <a:pt x="255" y="129"/>
                  <a:pt x="255" y="132"/>
                  <a:pt x="255" y="135"/>
                </a:cubicBezTo>
                <a:cubicBezTo>
                  <a:pt x="256" y="140"/>
                  <a:pt x="257" y="158"/>
                  <a:pt x="258" y="160"/>
                </a:cubicBezTo>
                <a:cubicBezTo>
                  <a:pt x="258" y="162"/>
                  <a:pt x="259" y="179"/>
                  <a:pt x="259" y="180"/>
                </a:cubicBezTo>
                <a:cubicBezTo>
                  <a:pt x="259" y="182"/>
                  <a:pt x="260" y="189"/>
                  <a:pt x="260" y="189"/>
                </a:cubicBezTo>
                <a:cubicBezTo>
                  <a:pt x="259" y="190"/>
                  <a:pt x="259" y="194"/>
                  <a:pt x="258" y="195"/>
                </a:cubicBezTo>
                <a:cubicBezTo>
                  <a:pt x="257" y="196"/>
                  <a:pt x="255" y="198"/>
                  <a:pt x="255" y="200"/>
                </a:cubicBezTo>
                <a:cubicBezTo>
                  <a:pt x="255" y="202"/>
                  <a:pt x="256" y="203"/>
                  <a:pt x="256" y="205"/>
                </a:cubicBezTo>
                <a:cubicBezTo>
                  <a:pt x="257" y="206"/>
                  <a:pt x="256" y="209"/>
                  <a:pt x="256" y="211"/>
                </a:cubicBezTo>
                <a:cubicBezTo>
                  <a:pt x="257" y="213"/>
                  <a:pt x="259" y="214"/>
                  <a:pt x="259" y="215"/>
                </a:cubicBezTo>
                <a:cubicBezTo>
                  <a:pt x="260" y="215"/>
                  <a:pt x="261" y="227"/>
                  <a:pt x="261" y="229"/>
                </a:cubicBezTo>
                <a:cubicBezTo>
                  <a:pt x="261" y="230"/>
                  <a:pt x="261" y="231"/>
                  <a:pt x="261" y="233"/>
                </a:cubicBezTo>
                <a:cubicBezTo>
                  <a:pt x="261" y="234"/>
                  <a:pt x="260" y="236"/>
                  <a:pt x="260" y="236"/>
                </a:cubicBezTo>
                <a:cubicBezTo>
                  <a:pt x="260" y="237"/>
                  <a:pt x="259" y="237"/>
                  <a:pt x="259" y="238"/>
                </a:cubicBezTo>
                <a:cubicBezTo>
                  <a:pt x="259" y="238"/>
                  <a:pt x="259" y="237"/>
                  <a:pt x="258" y="237"/>
                </a:cubicBezTo>
                <a:cubicBezTo>
                  <a:pt x="258" y="237"/>
                  <a:pt x="257" y="230"/>
                  <a:pt x="256" y="227"/>
                </a:cubicBezTo>
                <a:cubicBezTo>
                  <a:pt x="256" y="224"/>
                  <a:pt x="254" y="202"/>
                  <a:pt x="254" y="198"/>
                </a:cubicBezTo>
                <a:cubicBezTo>
                  <a:pt x="253" y="193"/>
                  <a:pt x="250" y="184"/>
                  <a:pt x="251" y="184"/>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p:cNvGrpSpPr/>
          <p:nvPr/>
        </p:nvGrpSpPr>
        <p:grpSpPr>
          <a:xfrm>
            <a:off x="6459961" y="1037430"/>
            <a:ext cx="1364613" cy="674552"/>
            <a:chOff x="7400605" y="1520201"/>
            <a:chExt cx="1364613" cy="899402"/>
          </a:xfrm>
        </p:grpSpPr>
        <p:grpSp>
          <p:nvGrpSpPr>
            <p:cNvPr id="35" name="Group 117"/>
            <p:cNvGrpSpPr>
              <a:grpSpLocks noChangeAspect="1"/>
            </p:cNvGrpSpPr>
            <p:nvPr/>
          </p:nvGrpSpPr>
          <p:grpSpPr bwMode="auto">
            <a:xfrm>
              <a:off x="7400605" y="1520201"/>
              <a:ext cx="1364613" cy="899402"/>
              <a:chOff x="2528" y="1927"/>
              <a:chExt cx="704" cy="464"/>
            </a:xfrm>
            <a:solidFill>
              <a:srgbClr val="0078BE"/>
            </a:solidFill>
          </p:grpSpPr>
          <p:sp>
            <p:nvSpPr>
              <p:cNvPr id="37" name="Freeform 118"/>
              <p:cNvSpPr>
                <a:spLocks/>
              </p:cNvSpPr>
              <p:nvPr/>
            </p:nvSpPr>
            <p:spPr bwMode="auto">
              <a:xfrm>
                <a:off x="3172" y="1929"/>
                <a:ext cx="60" cy="462"/>
              </a:xfrm>
              <a:custGeom>
                <a:avLst/>
                <a:gdLst>
                  <a:gd name="T0" fmla="*/ 29 w 29"/>
                  <a:gd name="T1" fmla="*/ 9 h 222"/>
                  <a:gd name="T2" fmla="*/ 29 w 29"/>
                  <a:gd name="T3" fmla="*/ 208 h 222"/>
                  <a:gd name="T4" fmla="*/ 15 w 29"/>
                  <a:gd name="T5" fmla="*/ 222 h 222"/>
                  <a:gd name="T6" fmla="*/ 2 w 29"/>
                  <a:gd name="T7" fmla="*/ 208 h 222"/>
                  <a:gd name="T8" fmla="*/ 9 w 29"/>
                  <a:gd name="T9" fmla="*/ 127 h 222"/>
                  <a:gd name="T10" fmla="*/ 6 w 29"/>
                  <a:gd name="T11" fmla="*/ 118 h 222"/>
                  <a:gd name="T12" fmla="*/ 2 w 29"/>
                  <a:gd name="T13" fmla="*/ 109 h 222"/>
                  <a:gd name="T14" fmla="*/ 2 w 29"/>
                  <a:gd name="T15" fmla="*/ 53 h 222"/>
                  <a:gd name="T16" fmla="*/ 20 w 29"/>
                  <a:gd name="T17" fmla="*/ 0 h 222"/>
                  <a:gd name="T18" fmla="*/ 29 w 29"/>
                  <a:gd name="T19"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2">
                    <a:moveTo>
                      <a:pt x="29" y="9"/>
                    </a:moveTo>
                    <a:cubicBezTo>
                      <a:pt x="29" y="208"/>
                      <a:pt x="29" y="208"/>
                      <a:pt x="29" y="208"/>
                    </a:cubicBezTo>
                    <a:cubicBezTo>
                      <a:pt x="29" y="215"/>
                      <a:pt x="23" y="222"/>
                      <a:pt x="15" y="222"/>
                    </a:cubicBezTo>
                    <a:cubicBezTo>
                      <a:pt x="8" y="222"/>
                      <a:pt x="2" y="215"/>
                      <a:pt x="2" y="208"/>
                    </a:cubicBezTo>
                    <a:cubicBezTo>
                      <a:pt x="9" y="127"/>
                      <a:pt x="9" y="127"/>
                      <a:pt x="9" y="127"/>
                    </a:cubicBezTo>
                    <a:cubicBezTo>
                      <a:pt x="9" y="124"/>
                      <a:pt x="8" y="121"/>
                      <a:pt x="6" y="118"/>
                    </a:cubicBezTo>
                    <a:cubicBezTo>
                      <a:pt x="3" y="116"/>
                      <a:pt x="2" y="112"/>
                      <a:pt x="2" y="109"/>
                    </a:cubicBezTo>
                    <a:cubicBezTo>
                      <a:pt x="2" y="53"/>
                      <a:pt x="2" y="53"/>
                      <a:pt x="2" y="53"/>
                    </a:cubicBezTo>
                    <a:cubicBezTo>
                      <a:pt x="2" y="53"/>
                      <a:pt x="0" y="0"/>
                      <a:pt x="20" y="0"/>
                    </a:cubicBezTo>
                    <a:cubicBezTo>
                      <a:pt x="25" y="0"/>
                      <a:pt x="29" y="4"/>
                      <a:pt x="2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9"/>
              <p:cNvSpPr>
                <a:spLocks/>
              </p:cNvSpPr>
              <p:nvPr/>
            </p:nvSpPr>
            <p:spPr bwMode="auto">
              <a:xfrm>
                <a:off x="2528" y="1929"/>
                <a:ext cx="93" cy="460"/>
              </a:xfrm>
              <a:custGeom>
                <a:avLst/>
                <a:gdLst>
                  <a:gd name="T0" fmla="*/ 45 w 45"/>
                  <a:gd name="T1" fmla="*/ 68 h 221"/>
                  <a:gd name="T2" fmla="*/ 39 w 45"/>
                  <a:gd name="T3" fmla="*/ 1 h 221"/>
                  <a:gd name="T4" fmla="*/ 37 w 45"/>
                  <a:gd name="T5" fmla="*/ 0 h 221"/>
                  <a:gd name="T6" fmla="*/ 35 w 45"/>
                  <a:gd name="T7" fmla="*/ 2 h 221"/>
                  <a:gd name="T8" fmla="*/ 36 w 45"/>
                  <a:gd name="T9" fmla="*/ 64 h 221"/>
                  <a:gd name="T10" fmla="*/ 33 w 45"/>
                  <a:gd name="T11" fmla="*/ 66 h 221"/>
                  <a:gd name="T12" fmla="*/ 30 w 45"/>
                  <a:gd name="T13" fmla="*/ 64 h 221"/>
                  <a:gd name="T14" fmla="*/ 29 w 45"/>
                  <a:gd name="T15" fmla="*/ 2 h 221"/>
                  <a:gd name="T16" fmla="*/ 27 w 45"/>
                  <a:gd name="T17" fmla="*/ 0 h 221"/>
                  <a:gd name="T18" fmla="*/ 25 w 45"/>
                  <a:gd name="T19" fmla="*/ 2 h 221"/>
                  <a:gd name="T20" fmla="*/ 25 w 45"/>
                  <a:gd name="T21" fmla="*/ 64 h 221"/>
                  <a:gd name="T22" fmla="*/ 23 w 45"/>
                  <a:gd name="T23" fmla="*/ 66 h 221"/>
                  <a:gd name="T24" fmla="*/ 20 w 45"/>
                  <a:gd name="T25" fmla="*/ 64 h 221"/>
                  <a:gd name="T26" fmla="*/ 20 w 45"/>
                  <a:gd name="T27" fmla="*/ 2 h 221"/>
                  <a:gd name="T28" fmla="*/ 18 w 45"/>
                  <a:gd name="T29" fmla="*/ 0 h 221"/>
                  <a:gd name="T30" fmla="*/ 16 w 45"/>
                  <a:gd name="T31" fmla="*/ 2 h 221"/>
                  <a:gd name="T32" fmla="*/ 15 w 45"/>
                  <a:gd name="T33" fmla="*/ 64 h 221"/>
                  <a:gd name="T34" fmla="*/ 12 w 45"/>
                  <a:gd name="T35" fmla="*/ 66 h 221"/>
                  <a:gd name="T36" fmla="*/ 9 w 45"/>
                  <a:gd name="T37" fmla="*/ 64 h 221"/>
                  <a:gd name="T38" fmla="*/ 10 w 45"/>
                  <a:gd name="T39" fmla="*/ 2 h 221"/>
                  <a:gd name="T40" fmla="*/ 8 w 45"/>
                  <a:gd name="T41" fmla="*/ 0 h 221"/>
                  <a:gd name="T42" fmla="*/ 6 w 45"/>
                  <a:gd name="T43" fmla="*/ 1 h 221"/>
                  <a:gd name="T44" fmla="*/ 0 w 45"/>
                  <a:gd name="T45" fmla="*/ 68 h 221"/>
                  <a:gd name="T46" fmla="*/ 0 w 45"/>
                  <a:gd name="T47" fmla="*/ 71 h 221"/>
                  <a:gd name="T48" fmla="*/ 3 w 45"/>
                  <a:gd name="T49" fmla="*/ 83 h 221"/>
                  <a:gd name="T50" fmla="*/ 3 w 45"/>
                  <a:gd name="T51" fmla="*/ 83 h 221"/>
                  <a:gd name="T52" fmla="*/ 12 w 45"/>
                  <a:gd name="T53" fmla="*/ 97 h 221"/>
                  <a:gd name="T54" fmla="*/ 15 w 45"/>
                  <a:gd name="T55" fmla="*/ 108 h 221"/>
                  <a:gd name="T56" fmla="*/ 9 w 45"/>
                  <a:gd name="T57" fmla="*/ 208 h 221"/>
                  <a:gd name="T58" fmla="*/ 23 w 45"/>
                  <a:gd name="T59" fmla="*/ 221 h 221"/>
                  <a:gd name="T60" fmla="*/ 36 w 45"/>
                  <a:gd name="T61" fmla="*/ 208 h 221"/>
                  <a:gd name="T62" fmla="*/ 30 w 45"/>
                  <a:gd name="T63" fmla="*/ 108 h 221"/>
                  <a:gd name="T64" fmla="*/ 33 w 45"/>
                  <a:gd name="T65" fmla="*/ 97 h 221"/>
                  <a:gd name="T66" fmla="*/ 42 w 45"/>
                  <a:gd name="T67" fmla="*/ 83 h 221"/>
                  <a:gd name="T68" fmla="*/ 42 w 45"/>
                  <a:gd name="T69" fmla="*/ 83 h 221"/>
                  <a:gd name="T70" fmla="*/ 45 w 45"/>
                  <a:gd name="T71" fmla="*/ 71 h 221"/>
                  <a:gd name="T72" fmla="*/ 45 w 45"/>
                  <a:gd name="T73"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221">
                    <a:moveTo>
                      <a:pt x="45" y="68"/>
                    </a:moveTo>
                    <a:cubicBezTo>
                      <a:pt x="39" y="1"/>
                      <a:pt x="39" y="1"/>
                      <a:pt x="39" y="1"/>
                    </a:cubicBezTo>
                    <a:cubicBezTo>
                      <a:pt x="39" y="0"/>
                      <a:pt x="38" y="0"/>
                      <a:pt x="37" y="0"/>
                    </a:cubicBezTo>
                    <a:cubicBezTo>
                      <a:pt x="36" y="0"/>
                      <a:pt x="35" y="0"/>
                      <a:pt x="35" y="2"/>
                    </a:cubicBezTo>
                    <a:cubicBezTo>
                      <a:pt x="36" y="64"/>
                      <a:pt x="36" y="64"/>
                      <a:pt x="36" y="64"/>
                    </a:cubicBezTo>
                    <a:cubicBezTo>
                      <a:pt x="36" y="65"/>
                      <a:pt x="35" y="66"/>
                      <a:pt x="33" y="66"/>
                    </a:cubicBezTo>
                    <a:cubicBezTo>
                      <a:pt x="32" y="66"/>
                      <a:pt x="30" y="65"/>
                      <a:pt x="30" y="64"/>
                    </a:cubicBezTo>
                    <a:cubicBezTo>
                      <a:pt x="29" y="2"/>
                      <a:pt x="29" y="2"/>
                      <a:pt x="29" y="2"/>
                    </a:cubicBezTo>
                    <a:cubicBezTo>
                      <a:pt x="29" y="0"/>
                      <a:pt x="28" y="0"/>
                      <a:pt x="27" y="0"/>
                    </a:cubicBezTo>
                    <a:cubicBezTo>
                      <a:pt x="26" y="0"/>
                      <a:pt x="25" y="0"/>
                      <a:pt x="25" y="2"/>
                    </a:cubicBezTo>
                    <a:cubicBezTo>
                      <a:pt x="25" y="64"/>
                      <a:pt x="25" y="64"/>
                      <a:pt x="25" y="64"/>
                    </a:cubicBezTo>
                    <a:cubicBezTo>
                      <a:pt x="25" y="65"/>
                      <a:pt x="24" y="66"/>
                      <a:pt x="23" y="66"/>
                    </a:cubicBezTo>
                    <a:cubicBezTo>
                      <a:pt x="21" y="66"/>
                      <a:pt x="20" y="65"/>
                      <a:pt x="20" y="64"/>
                    </a:cubicBezTo>
                    <a:cubicBezTo>
                      <a:pt x="20" y="2"/>
                      <a:pt x="20" y="2"/>
                      <a:pt x="20" y="2"/>
                    </a:cubicBezTo>
                    <a:cubicBezTo>
                      <a:pt x="20" y="0"/>
                      <a:pt x="19" y="0"/>
                      <a:pt x="18" y="0"/>
                    </a:cubicBezTo>
                    <a:cubicBezTo>
                      <a:pt x="17" y="0"/>
                      <a:pt x="16" y="0"/>
                      <a:pt x="16" y="2"/>
                    </a:cubicBezTo>
                    <a:cubicBezTo>
                      <a:pt x="15" y="64"/>
                      <a:pt x="15" y="64"/>
                      <a:pt x="15" y="64"/>
                    </a:cubicBezTo>
                    <a:cubicBezTo>
                      <a:pt x="15" y="65"/>
                      <a:pt x="13" y="66"/>
                      <a:pt x="12" y="66"/>
                    </a:cubicBezTo>
                    <a:cubicBezTo>
                      <a:pt x="10" y="66"/>
                      <a:pt x="9" y="65"/>
                      <a:pt x="9" y="64"/>
                    </a:cubicBezTo>
                    <a:cubicBezTo>
                      <a:pt x="10" y="2"/>
                      <a:pt x="10" y="2"/>
                      <a:pt x="10" y="2"/>
                    </a:cubicBezTo>
                    <a:cubicBezTo>
                      <a:pt x="10" y="0"/>
                      <a:pt x="9" y="0"/>
                      <a:pt x="8" y="0"/>
                    </a:cubicBezTo>
                    <a:cubicBezTo>
                      <a:pt x="7" y="0"/>
                      <a:pt x="6" y="0"/>
                      <a:pt x="6" y="1"/>
                    </a:cubicBezTo>
                    <a:cubicBezTo>
                      <a:pt x="0" y="68"/>
                      <a:pt x="0" y="68"/>
                      <a:pt x="0" y="68"/>
                    </a:cubicBezTo>
                    <a:cubicBezTo>
                      <a:pt x="0" y="69"/>
                      <a:pt x="0" y="70"/>
                      <a:pt x="0" y="71"/>
                    </a:cubicBezTo>
                    <a:cubicBezTo>
                      <a:pt x="0" y="75"/>
                      <a:pt x="1" y="79"/>
                      <a:pt x="3" y="83"/>
                    </a:cubicBezTo>
                    <a:cubicBezTo>
                      <a:pt x="3" y="83"/>
                      <a:pt x="3" y="83"/>
                      <a:pt x="3" y="83"/>
                    </a:cubicBezTo>
                    <a:cubicBezTo>
                      <a:pt x="12" y="97"/>
                      <a:pt x="12" y="97"/>
                      <a:pt x="12" y="97"/>
                    </a:cubicBezTo>
                    <a:cubicBezTo>
                      <a:pt x="14" y="100"/>
                      <a:pt x="15" y="104"/>
                      <a:pt x="15" y="108"/>
                    </a:cubicBezTo>
                    <a:cubicBezTo>
                      <a:pt x="9" y="208"/>
                      <a:pt x="9" y="208"/>
                      <a:pt x="9" y="208"/>
                    </a:cubicBezTo>
                    <a:cubicBezTo>
                      <a:pt x="9" y="215"/>
                      <a:pt x="15" y="221"/>
                      <a:pt x="23" y="221"/>
                    </a:cubicBezTo>
                    <a:cubicBezTo>
                      <a:pt x="30" y="221"/>
                      <a:pt x="36" y="215"/>
                      <a:pt x="36" y="208"/>
                    </a:cubicBezTo>
                    <a:cubicBezTo>
                      <a:pt x="30" y="108"/>
                      <a:pt x="30" y="108"/>
                      <a:pt x="30" y="108"/>
                    </a:cubicBezTo>
                    <a:cubicBezTo>
                      <a:pt x="30" y="104"/>
                      <a:pt x="31" y="100"/>
                      <a:pt x="33" y="97"/>
                    </a:cubicBezTo>
                    <a:cubicBezTo>
                      <a:pt x="42" y="83"/>
                      <a:pt x="42" y="83"/>
                      <a:pt x="42" y="83"/>
                    </a:cubicBezTo>
                    <a:cubicBezTo>
                      <a:pt x="42" y="83"/>
                      <a:pt x="42" y="83"/>
                      <a:pt x="42" y="83"/>
                    </a:cubicBezTo>
                    <a:cubicBezTo>
                      <a:pt x="44" y="79"/>
                      <a:pt x="45" y="75"/>
                      <a:pt x="45" y="71"/>
                    </a:cubicBezTo>
                    <a:cubicBezTo>
                      <a:pt x="45" y="70"/>
                      <a:pt x="45" y="69"/>
                      <a:pt x="4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p:cNvSpPr>
                <a:spLocks noEditPoints="1"/>
              </p:cNvSpPr>
              <p:nvPr/>
            </p:nvSpPr>
            <p:spPr bwMode="auto">
              <a:xfrm>
                <a:off x="2663" y="1927"/>
                <a:ext cx="459" cy="462"/>
              </a:xfrm>
              <a:custGeom>
                <a:avLst/>
                <a:gdLst>
                  <a:gd name="T0" fmla="*/ 111 w 222"/>
                  <a:gd name="T1" fmla="*/ 0 h 222"/>
                  <a:gd name="T2" fmla="*/ 0 w 222"/>
                  <a:gd name="T3" fmla="*/ 111 h 222"/>
                  <a:gd name="T4" fmla="*/ 111 w 222"/>
                  <a:gd name="T5" fmla="*/ 222 h 222"/>
                  <a:gd name="T6" fmla="*/ 222 w 222"/>
                  <a:gd name="T7" fmla="*/ 111 h 222"/>
                  <a:gd name="T8" fmla="*/ 111 w 222"/>
                  <a:gd name="T9" fmla="*/ 0 h 222"/>
                  <a:gd name="T10" fmla="*/ 152 w 222"/>
                  <a:gd name="T11" fmla="*/ 70 h 222"/>
                  <a:gd name="T12" fmla="*/ 161 w 222"/>
                  <a:gd name="T13" fmla="*/ 71 h 222"/>
                  <a:gd name="T14" fmla="*/ 160 w 222"/>
                  <a:gd name="T15" fmla="*/ 79 h 222"/>
                  <a:gd name="T16" fmla="*/ 151 w 222"/>
                  <a:gd name="T17" fmla="*/ 79 h 222"/>
                  <a:gd name="T18" fmla="*/ 152 w 222"/>
                  <a:gd name="T19" fmla="*/ 70 h 222"/>
                  <a:gd name="T20" fmla="*/ 156 w 222"/>
                  <a:gd name="T21" fmla="*/ 157 h 222"/>
                  <a:gd name="T22" fmla="*/ 156 w 222"/>
                  <a:gd name="T23" fmla="*/ 157 h 222"/>
                  <a:gd name="T24" fmla="*/ 70 w 222"/>
                  <a:gd name="T25" fmla="*/ 161 h 222"/>
                  <a:gd name="T26" fmla="*/ 69 w 222"/>
                  <a:gd name="T27" fmla="*/ 153 h 222"/>
                  <a:gd name="T28" fmla="*/ 78 w 222"/>
                  <a:gd name="T29" fmla="*/ 152 h 222"/>
                  <a:gd name="T30" fmla="*/ 148 w 222"/>
                  <a:gd name="T31" fmla="*/ 148 h 222"/>
                  <a:gd name="T32" fmla="*/ 148 w 222"/>
                  <a:gd name="T33" fmla="*/ 148 h 222"/>
                  <a:gd name="T34" fmla="*/ 161 w 222"/>
                  <a:gd name="T35" fmla="*/ 97 h 222"/>
                  <a:gd name="T36" fmla="*/ 165 w 222"/>
                  <a:gd name="T37" fmla="*/ 89 h 222"/>
                  <a:gd name="T38" fmla="*/ 172 w 222"/>
                  <a:gd name="T39" fmla="*/ 93 h 222"/>
                  <a:gd name="T40" fmla="*/ 156 w 222"/>
                  <a:gd name="T41" fmla="*/ 15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222">
                    <a:moveTo>
                      <a:pt x="111" y="0"/>
                    </a:moveTo>
                    <a:cubicBezTo>
                      <a:pt x="50" y="0"/>
                      <a:pt x="0" y="50"/>
                      <a:pt x="0" y="111"/>
                    </a:cubicBezTo>
                    <a:cubicBezTo>
                      <a:pt x="0" y="173"/>
                      <a:pt x="50" y="222"/>
                      <a:pt x="111" y="222"/>
                    </a:cubicBezTo>
                    <a:cubicBezTo>
                      <a:pt x="172" y="222"/>
                      <a:pt x="222" y="173"/>
                      <a:pt x="222" y="111"/>
                    </a:cubicBezTo>
                    <a:cubicBezTo>
                      <a:pt x="222" y="50"/>
                      <a:pt x="172" y="0"/>
                      <a:pt x="111" y="0"/>
                    </a:cubicBezTo>
                    <a:close/>
                    <a:moveTo>
                      <a:pt x="152" y="70"/>
                    </a:moveTo>
                    <a:cubicBezTo>
                      <a:pt x="155" y="68"/>
                      <a:pt x="158" y="68"/>
                      <a:pt x="161" y="71"/>
                    </a:cubicBezTo>
                    <a:cubicBezTo>
                      <a:pt x="163" y="74"/>
                      <a:pt x="162" y="77"/>
                      <a:pt x="160" y="79"/>
                    </a:cubicBezTo>
                    <a:cubicBezTo>
                      <a:pt x="157" y="81"/>
                      <a:pt x="153" y="81"/>
                      <a:pt x="151" y="79"/>
                    </a:cubicBezTo>
                    <a:cubicBezTo>
                      <a:pt x="149" y="76"/>
                      <a:pt x="150" y="72"/>
                      <a:pt x="152" y="70"/>
                    </a:cubicBezTo>
                    <a:close/>
                    <a:moveTo>
                      <a:pt x="156" y="157"/>
                    </a:moveTo>
                    <a:cubicBezTo>
                      <a:pt x="156" y="157"/>
                      <a:pt x="156" y="157"/>
                      <a:pt x="156" y="157"/>
                    </a:cubicBezTo>
                    <a:cubicBezTo>
                      <a:pt x="133" y="180"/>
                      <a:pt x="96" y="182"/>
                      <a:pt x="70" y="161"/>
                    </a:cubicBezTo>
                    <a:cubicBezTo>
                      <a:pt x="68" y="159"/>
                      <a:pt x="67" y="155"/>
                      <a:pt x="69" y="153"/>
                    </a:cubicBezTo>
                    <a:cubicBezTo>
                      <a:pt x="72" y="150"/>
                      <a:pt x="75" y="150"/>
                      <a:pt x="78" y="152"/>
                    </a:cubicBezTo>
                    <a:cubicBezTo>
                      <a:pt x="99" y="169"/>
                      <a:pt x="129" y="167"/>
                      <a:pt x="148" y="148"/>
                    </a:cubicBezTo>
                    <a:cubicBezTo>
                      <a:pt x="148" y="148"/>
                      <a:pt x="148" y="148"/>
                      <a:pt x="148" y="148"/>
                    </a:cubicBezTo>
                    <a:cubicBezTo>
                      <a:pt x="161" y="135"/>
                      <a:pt x="166" y="116"/>
                      <a:pt x="161" y="97"/>
                    </a:cubicBezTo>
                    <a:cubicBezTo>
                      <a:pt x="160" y="93"/>
                      <a:pt x="162" y="90"/>
                      <a:pt x="165" y="89"/>
                    </a:cubicBezTo>
                    <a:cubicBezTo>
                      <a:pt x="168" y="88"/>
                      <a:pt x="171" y="90"/>
                      <a:pt x="172" y="93"/>
                    </a:cubicBezTo>
                    <a:cubicBezTo>
                      <a:pt x="179" y="116"/>
                      <a:pt x="172" y="141"/>
                      <a:pt x="156"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6" name="Picture 12" descr="http://etc-mysitemyway.s3.amazonaws.com/icons/legacy-previews/icons/glossy-black-icons-animals/012617-glossy-black-icon-animals-animal-fish7-sc37.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Effect>
                        <a14:artisticPhotocopy trans="6000" detail="1"/>
                      </a14:imgEffect>
                    </a14:imgLayer>
                  </a14:imgProps>
                </a:ext>
                <a:ext uri="{28A0092B-C50C-407E-A947-70E740481C1C}">
                  <a14:useLocalDpi xmlns:a14="http://schemas.microsoft.com/office/drawing/2010/main"/>
                </a:ext>
              </a:extLst>
            </a:blip>
            <a:srcRect/>
            <a:stretch>
              <a:fillRect/>
            </a:stretch>
          </p:blipFill>
          <p:spPr bwMode="auto">
            <a:xfrm>
              <a:off x="7711840" y="1648450"/>
              <a:ext cx="664439" cy="66443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Table 9"/>
          <p:cNvGraphicFramePr>
            <a:graphicFrameLocks noGrp="1"/>
          </p:cNvGraphicFramePr>
          <p:nvPr>
            <p:extLst>
              <p:ext uri="{D42A27DB-BD31-4B8C-83A1-F6EECF244321}">
                <p14:modId xmlns:p14="http://schemas.microsoft.com/office/powerpoint/2010/main" val="33490533"/>
              </p:ext>
            </p:extLst>
          </p:nvPr>
        </p:nvGraphicFramePr>
        <p:xfrm>
          <a:off x="338572" y="2140688"/>
          <a:ext cx="8100443" cy="2403176"/>
        </p:xfrm>
        <a:graphic>
          <a:graphicData uri="http://schemas.openxmlformats.org/drawingml/2006/table">
            <a:tbl>
              <a:tblPr/>
              <a:tblGrid>
                <a:gridCol w="2843243">
                  <a:extLst>
                    <a:ext uri="{9D8B030D-6E8A-4147-A177-3AD203B41FA5}">
                      <a16:colId xmlns:a16="http://schemas.microsoft.com/office/drawing/2014/main" val="20000"/>
                    </a:ext>
                  </a:extLst>
                </a:gridCol>
                <a:gridCol w="1314300">
                  <a:extLst>
                    <a:ext uri="{9D8B030D-6E8A-4147-A177-3AD203B41FA5}">
                      <a16:colId xmlns:a16="http://schemas.microsoft.com/office/drawing/2014/main" val="20001"/>
                    </a:ext>
                  </a:extLst>
                </a:gridCol>
                <a:gridCol w="1314300">
                  <a:extLst>
                    <a:ext uri="{9D8B030D-6E8A-4147-A177-3AD203B41FA5}">
                      <a16:colId xmlns:a16="http://schemas.microsoft.com/office/drawing/2014/main" val="20002"/>
                    </a:ext>
                  </a:extLst>
                </a:gridCol>
                <a:gridCol w="1314300">
                  <a:extLst>
                    <a:ext uri="{9D8B030D-6E8A-4147-A177-3AD203B41FA5}">
                      <a16:colId xmlns:a16="http://schemas.microsoft.com/office/drawing/2014/main" val="20003"/>
                    </a:ext>
                  </a:extLst>
                </a:gridCol>
                <a:gridCol w="1314300">
                  <a:extLst>
                    <a:ext uri="{9D8B030D-6E8A-4147-A177-3AD203B41FA5}">
                      <a16:colId xmlns:a16="http://schemas.microsoft.com/office/drawing/2014/main" val="20004"/>
                    </a:ext>
                  </a:extLst>
                </a:gridCol>
              </a:tblGrid>
              <a:tr h="300397">
                <a:tc>
                  <a:txBody>
                    <a:bodyPr/>
                    <a:lstStyle/>
                    <a:p>
                      <a:pPr algn="l" fontAlgn="b"/>
                      <a:r>
                        <a:rPr lang="en-GB" sz="1400" b="0" i="0" u="none" strike="noStrike" dirty="0">
                          <a:solidFill>
                            <a:schemeClr val="tx1"/>
                          </a:solidFill>
                          <a:effectLst/>
                          <a:latin typeface="+mn-lt"/>
                        </a:rPr>
                        <a:t>Total OOH</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-42.7%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-43.2%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0397">
                <a:tc>
                  <a:txBody>
                    <a:bodyPr/>
                    <a:lstStyle/>
                    <a:p>
                      <a:pPr algn="l" fontAlgn="b"/>
                      <a:r>
                        <a:rPr lang="en-GB" sz="1400" b="0" i="0" u="none" strike="noStrike" dirty="0">
                          <a:solidFill>
                            <a:schemeClr val="tx1"/>
                          </a:solidFill>
                          <a:effectLst/>
                          <a:latin typeface="+mn-lt"/>
                        </a:rPr>
                        <a:t>Total QSR</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-33.8%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-34.2%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0397">
                <a:tc>
                  <a:txBody>
                    <a:bodyPr/>
                    <a:lstStyle/>
                    <a:p>
                      <a:pPr marL="0" marR="0" lvl="1"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    QSR excl. Fish &amp; Chip Shops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-39.2%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-37.9%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0397">
                <a:tc>
                  <a:txBody>
                    <a:bodyPr/>
                    <a:lstStyle/>
                    <a:p>
                      <a:pPr marL="0" marR="0" lvl="1"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    QSR Fish &amp; Chip Shops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-23.6%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-27.1%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0397">
                <a:tc>
                  <a:txBody>
                    <a:bodyPr/>
                    <a:lstStyle/>
                    <a:p>
                      <a:pPr algn="l" fontAlgn="b"/>
                      <a:r>
                        <a:rPr lang="en-GB" sz="1400" b="0" i="0" u="none" strike="noStrike" dirty="0">
                          <a:solidFill>
                            <a:schemeClr val="tx1"/>
                          </a:solidFill>
                          <a:effectLst/>
                          <a:latin typeface="+mn-lt"/>
                        </a:rPr>
                        <a:t>Pubs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-47.1%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-51.0%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0397">
                <a:tc>
                  <a:txBody>
                    <a:bodyPr/>
                    <a:lstStyle/>
                    <a:p>
                      <a:pPr algn="l" fontAlgn="b"/>
                      <a:r>
                        <a:rPr lang="en-GB" sz="1400" b="0" dirty="0">
                          <a:solidFill>
                            <a:schemeClr val="tx1"/>
                          </a:solidFill>
                          <a:latin typeface="+mn-lt"/>
                        </a:rPr>
                        <a:t>Full Service(incl. Cafe/Bistro) </a:t>
                      </a:r>
                      <a:endParaRPr lang="en-GB" sz="1400" b="0" i="0" u="none" strike="noStrike" dirty="0">
                        <a:solidFill>
                          <a:schemeClr val="tx1"/>
                        </a:solidFill>
                        <a:effectLst/>
                        <a:latin typeface="+mn-lt"/>
                      </a:endParaRP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-44.3%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-43.9%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039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Workplace/College/</a:t>
                      </a:r>
                      <a:r>
                        <a:rPr lang="en-GB" sz="1400" b="0" dirty="0" err="1">
                          <a:solidFill>
                            <a:schemeClr val="tx1"/>
                          </a:solidFill>
                          <a:latin typeface="+mn-lt"/>
                        </a:rPr>
                        <a:t>Uni</a:t>
                      </a:r>
                      <a:endParaRPr lang="en-GB" sz="1400" b="0" dirty="0">
                        <a:solidFill>
                          <a:schemeClr val="tx1"/>
                        </a:solidFill>
                        <a:latin typeface="+mn-lt"/>
                      </a:endParaRP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-64.4%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-64.7%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039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Travel &amp; Leisure</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-53.8%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solidFill>
                            <a:srgbClr val="9C0006"/>
                          </a:solidFill>
                          <a:effectLst/>
                          <a:latin typeface="Arial"/>
                        </a:rPr>
                        <a:t>-50.9%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4" name="Text Placeholder 4"/>
          <p:cNvSpPr>
            <a:spLocks noGrp="1"/>
          </p:cNvSpPr>
          <p:nvPr>
            <p:ph type="body" sz="quarter" idx="4294967295"/>
          </p:nvPr>
        </p:nvSpPr>
        <p:spPr>
          <a:xfrm>
            <a:off x="5907915" y="4866109"/>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27498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99785"/>
            <a:ext cx="8619978" cy="954926"/>
          </a:xfrm>
        </p:spPr>
        <p:txBody>
          <a:bodyPr>
            <a:noAutofit/>
          </a:bodyPr>
          <a:lstStyle/>
          <a:p>
            <a:r>
              <a:rPr lang="en-GB" sz="2400" dirty="0">
                <a:solidFill>
                  <a:srgbClr val="00517D"/>
                </a:solidFill>
                <a:latin typeface="+mn-lt"/>
                <a:cs typeface="Calibri" pitchFamily="34" charset="0"/>
              </a:rPr>
              <a:t>QSR accounts for about 60% of all OOH visits and one third of all seafood servings.</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14</a:t>
            </a:fld>
            <a:endParaRPr lang="en-US" dirty="0"/>
          </a:p>
        </p:txBody>
      </p:sp>
      <p:sp>
        <p:nvSpPr>
          <p:cNvPr id="6" name="Text Placeholder 5"/>
          <p:cNvSpPr>
            <a:spLocks noGrp="1"/>
          </p:cNvSpPr>
          <p:nvPr>
            <p:ph type="body" sz="quarter" idx="13"/>
          </p:nvPr>
        </p:nvSpPr>
        <p:spPr>
          <a:xfrm>
            <a:off x="304801" y="1158274"/>
            <a:ext cx="8462335" cy="410190"/>
          </a:xfrm>
        </p:spPr>
        <p:txBody>
          <a:bodyPr>
            <a:normAutofit fontScale="77500" lnSpcReduction="20000"/>
          </a:bodyPr>
          <a:lstStyle/>
          <a:p>
            <a:pPr algn="ctr"/>
            <a:r>
              <a:rPr lang="en-US" dirty="0">
                <a:solidFill>
                  <a:srgbClr val="008AC0"/>
                </a:solidFill>
                <a:cs typeface="Calibri" pitchFamily="34" charset="0"/>
              </a:rPr>
              <a:t>Total Out of Home</a:t>
            </a:r>
          </a:p>
          <a:p>
            <a:pPr algn="ctr"/>
            <a:r>
              <a:rPr lang="en-US" dirty="0">
                <a:solidFill>
                  <a:srgbClr val="008AC0"/>
                </a:solidFill>
                <a:cs typeface="Calibri" pitchFamily="34" charset="0"/>
              </a:rPr>
              <a:t>Channel Shares &amp; Incidence</a:t>
            </a:r>
          </a:p>
        </p:txBody>
      </p:sp>
      <p:graphicFrame>
        <p:nvGraphicFramePr>
          <p:cNvPr id="11" name="Chart 10"/>
          <p:cNvGraphicFramePr/>
          <p:nvPr>
            <p:extLst>
              <p:ext uri="{D42A27DB-BD31-4B8C-83A1-F6EECF244321}">
                <p14:modId xmlns:p14="http://schemas.microsoft.com/office/powerpoint/2010/main" val="3329204018"/>
              </p:ext>
            </p:extLst>
          </p:nvPr>
        </p:nvGraphicFramePr>
        <p:xfrm>
          <a:off x="74305" y="1274554"/>
          <a:ext cx="6527217" cy="3799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780596676"/>
              </p:ext>
            </p:extLst>
          </p:nvPr>
        </p:nvGraphicFramePr>
        <p:xfrm>
          <a:off x="6021238" y="1174652"/>
          <a:ext cx="2958860" cy="34577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288884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46405140"/>
              </p:ext>
            </p:extLst>
          </p:nvPr>
        </p:nvGraphicFramePr>
        <p:xfrm>
          <a:off x="74305" y="1462177"/>
          <a:ext cx="8861498" cy="349199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4799" y="342901"/>
            <a:ext cx="8631003" cy="462509"/>
          </a:xfrm>
        </p:spPr>
        <p:txBody>
          <a:bodyPr>
            <a:noAutofit/>
          </a:bodyPr>
          <a:lstStyle/>
          <a:p>
            <a:r>
              <a:rPr lang="en-GB" sz="2400" dirty="0">
                <a:solidFill>
                  <a:srgbClr val="00517D"/>
                </a:solidFill>
                <a:latin typeface="+mn-lt"/>
                <a:cs typeface="Calibri" pitchFamily="34" charset="0"/>
              </a:rPr>
              <a:t>Fish &amp; Chips Shops are more reliant on dinner than any other day part; lunch is under-represented</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15</a:t>
            </a:fld>
            <a:endParaRPr lang="en-US" dirty="0"/>
          </a:p>
        </p:txBody>
      </p:sp>
      <p:sp>
        <p:nvSpPr>
          <p:cNvPr id="6" name="Text Placeholder 5"/>
          <p:cNvSpPr>
            <a:spLocks noGrp="1"/>
          </p:cNvSpPr>
          <p:nvPr>
            <p:ph type="body" sz="quarter" idx="13"/>
          </p:nvPr>
        </p:nvSpPr>
        <p:spPr>
          <a:xfrm>
            <a:off x="335590" y="1030261"/>
            <a:ext cx="8462335" cy="410190"/>
          </a:xfrm>
        </p:spPr>
        <p:txBody>
          <a:bodyPr>
            <a:normAutofit fontScale="77500" lnSpcReduction="20000"/>
          </a:bodyPr>
          <a:lstStyle/>
          <a:p>
            <a:pPr algn="ctr"/>
            <a:r>
              <a:rPr lang="en-US" dirty="0">
                <a:solidFill>
                  <a:srgbClr val="008AC0"/>
                </a:solidFill>
                <a:cs typeface="Calibri" pitchFamily="34" charset="0"/>
              </a:rPr>
              <a:t>Total Out of Home </a:t>
            </a:r>
          </a:p>
          <a:p>
            <a:pPr algn="ctr"/>
            <a:r>
              <a:rPr lang="en-US" dirty="0">
                <a:solidFill>
                  <a:srgbClr val="008AC0"/>
                </a:solidFill>
                <a:cs typeface="Calibri" pitchFamily="34" charset="0"/>
              </a:rPr>
              <a:t>Servings % by </a:t>
            </a:r>
            <a:r>
              <a:rPr lang="en-US" dirty="0" err="1">
                <a:solidFill>
                  <a:srgbClr val="008AC0"/>
                </a:solidFill>
                <a:cs typeface="Calibri" pitchFamily="34" charset="0"/>
              </a:rPr>
              <a:t>Daypart</a:t>
            </a:r>
            <a:endParaRPr lang="en-US" dirty="0">
              <a:solidFill>
                <a:srgbClr val="008AC0"/>
              </a:solidFill>
              <a:cs typeface="Calibri" pitchFamily="34" charset="0"/>
            </a:endParaRPr>
          </a:p>
        </p:txBody>
      </p:sp>
      <p:sp>
        <p:nvSpPr>
          <p:cNvPr id="7"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38089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1338206198"/>
              </p:ext>
            </p:extLst>
          </p:nvPr>
        </p:nvGraphicFramePr>
        <p:xfrm>
          <a:off x="74305" y="1397479"/>
          <a:ext cx="8923046" cy="371451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4800" y="285751"/>
            <a:ext cx="8839199" cy="462509"/>
          </a:xfrm>
        </p:spPr>
        <p:txBody>
          <a:bodyPr>
            <a:noAutofit/>
          </a:bodyPr>
          <a:lstStyle/>
          <a:p>
            <a:r>
              <a:rPr lang="en-GB" sz="2400" dirty="0">
                <a:solidFill>
                  <a:srgbClr val="00517D"/>
                </a:solidFill>
                <a:latin typeface="+mn-lt"/>
                <a:cs typeface="Calibri" pitchFamily="34" charset="0"/>
              </a:rPr>
              <a:t>Fish and Chip Shops are heavily reliant on Friday and Saturday visitors </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16</a:t>
            </a:fld>
            <a:endParaRPr lang="en-US" dirty="0"/>
          </a:p>
        </p:txBody>
      </p:sp>
      <p:sp>
        <p:nvSpPr>
          <p:cNvPr id="6" name="Text Placeholder 5"/>
          <p:cNvSpPr>
            <a:spLocks noGrp="1"/>
          </p:cNvSpPr>
          <p:nvPr>
            <p:ph type="body" sz="quarter" idx="13"/>
          </p:nvPr>
        </p:nvSpPr>
        <p:spPr/>
        <p:txBody>
          <a:bodyPr>
            <a:normAutofit fontScale="77500" lnSpcReduction="20000"/>
          </a:bodyPr>
          <a:lstStyle/>
          <a:p>
            <a:pPr algn="ctr"/>
            <a:r>
              <a:rPr lang="en-US" dirty="0">
                <a:solidFill>
                  <a:srgbClr val="008AC0"/>
                </a:solidFill>
                <a:cs typeface="Calibri" pitchFamily="34" charset="0"/>
              </a:rPr>
              <a:t>Total Out of Home </a:t>
            </a:r>
          </a:p>
          <a:p>
            <a:pPr algn="ctr"/>
            <a:r>
              <a:rPr lang="en-US" dirty="0">
                <a:solidFill>
                  <a:srgbClr val="008AC0"/>
                </a:solidFill>
                <a:cs typeface="Calibri" pitchFamily="34" charset="0"/>
              </a:rPr>
              <a:t>Servings % by Day of the Week</a:t>
            </a:r>
          </a:p>
        </p:txBody>
      </p:sp>
      <p:sp>
        <p:nvSpPr>
          <p:cNvPr id="7"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7442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2823247"/>
            <a:ext cx="8450262" cy="2012277"/>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dirty="0">
                <a:solidFill>
                  <a:schemeClr val="bg1"/>
                </a:solidFill>
                <a:cs typeface="Calibri" pitchFamily="34" charset="0"/>
              </a:rPr>
              <a:t>QSR visits decline improved further to -27.7% in Q4 2020 despite the 2</a:t>
            </a:r>
            <a:r>
              <a:rPr lang="en-US" baseline="30000" dirty="0">
                <a:solidFill>
                  <a:schemeClr val="bg1"/>
                </a:solidFill>
                <a:cs typeface="Calibri" pitchFamily="34" charset="0"/>
              </a:rPr>
              <a:t>nd</a:t>
            </a:r>
            <a:r>
              <a:rPr lang="en-US" dirty="0">
                <a:solidFill>
                  <a:schemeClr val="bg1"/>
                </a:solidFill>
                <a:cs typeface="Calibri" pitchFamily="34" charset="0"/>
              </a:rPr>
              <a:t> lockdown in November and various tiered restrictions throughout December </a:t>
            </a:r>
          </a:p>
          <a:p>
            <a:pPr marL="342900" indent="-342900">
              <a:buFont typeface="Arial" pitchFamily="34" charset="0"/>
              <a:buChar char="•"/>
            </a:pPr>
            <a:r>
              <a:rPr lang="en-US" dirty="0">
                <a:solidFill>
                  <a:schemeClr val="bg1"/>
                </a:solidFill>
                <a:cs typeface="Calibri" pitchFamily="34" charset="0"/>
              </a:rPr>
              <a:t>Seafood lost servings but didn’t lose incidence, while poultry is the only protein to gain incidence</a:t>
            </a:r>
            <a:endParaRPr lang="en-GB" dirty="0">
              <a:solidFill>
                <a:schemeClr val="bg1"/>
              </a:solidFill>
              <a:cs typeface="Calibri" pitchFamily="34" charset="0"/>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17</a:t>
            </a:fld>
            <a:endParaRPr lang="en-US" dirty="0"/>
          </a:p>
        </p:txBody>
      </p:sp>
      <p:sp>
        <p:nvSpPr>
          <p:cNvPr id="12" name="Title 3"/>
          <p:cNvSpPr txBox="1">
            <a:spLocks/>
          </p:cNvSpPr>
          <p:nvPr/>
        </p:nvSpPr>
        <p:spPr>
          <a:xfrm>
            <a:off x="414338" y="2219806"/>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1"/>
                </a:solidFill>
                <a:latin typeface="+mn-lt"/>
              </a:rPr>
              <a:t>Quick Service</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8812"/>
          <a:stretch/>
        </p:blipFill>
        <p:spPr>
          <a:xfrm>
            <a:off x="-2" y="0"/>
            <a:ext cx="9144001" cy="2118512"/>
          </a:xfrm>
          <a:prstGeom prst="rect">
            <a:avLst/>
          </a:prstGeom>
        </p:spPr>
      </p:pic>
    </p:spTree>
    <p:extLst>
      <p:ext uri="{BB962C8B-B14F-4D97-AF65-F5344CB8AC3E}">
        <p14:creationId xmlns:p14="http://schemas.microsoft.com/office/powerpoint/2010/main" val="364354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400" dirty="0">
                <a:solidFill>
                  <a:srgbClr val="00517D"/>
                </a:solidFill>
                <a:latin typeface="+mn-lt"/>
                <a:cs typeface="Calibri" pitchFamily="34" charset="0"/>
              </a:rPr>
              <a:t>QSR ended 2020 ahead of the market, down ‘only’ 33%</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18</a:t>
            </a:fld>
            <a:endParaRPr lang="en-US" sz="1100" dirty="0">
              <a:cs typeface="Calibri" pitchFamily="34" charset="0"/>
            </a:endParaRPr>
          </a:p>
        </p:txBody>
      </p:sp>
      <p:sp>
        <p:nvSpPr>
          <p:cNvPr id="13" name="Loop_1"/>
          <p:cNvSpPr>
            <a:spLocks noGrp="1"/>
          </p:cNvSpPr>
          <p:nvPr>
            <p:ph type="body" sz="quarter" idx="4294967295"/>
          </p:nvPr>
        </p:nvSpPr>
        <p:spPr>
          <a:xfrm>
            <a:off x="465138" y="788988"/>
            <a:ext cx="8678862" cy="220662"/>
          </a:xfrm>
          <a:prstGeom prst="rect">
            <a:avLst/>
          </a:prstGeom>
        </p:spPr>
        <p:txBody>
          <a:bodyPr>
            <a:normAutofit fontScale="55000" lnSpcReduction="20000"/>
          </a:bodyPr>
          <a:lstStyle/>
          <a:p>
            <a:pPr marL="0" indent="0">
              <a:buNone/>
              <a:defRPr/>
            </a:pPr>
            <a:r>
              <a:rPr lang="fr-FR" sz="1700" dirty="0">
                <a:cs typeface="Calibri" pitchFamily="34" charset="0"/>
              </a:rPr>
              <a:t>Total Quick Service</a:t>
            </a: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20" name="Text Placeholder 4"/>
          <p:cNvSpPr>
            <a:spLocks noGrp="1"/>
          </p:cNvSpPr>
          <p:nvPr>
            <p:ph type="body" sz="quarter" idx="4294967295"/>
          </p:nvPr>
        </p:nvSpPr>
        <p:spPr>
          <a:xfrm>
            <a:off x="6461125" y="4800600"/>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140</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ID"/>
          <p:cNvSpPr txBox="1"/>
          <p:nvPr/>
        </p:nvSpPr>
        <p:spPr>
          <a:xfrm>
            <a:off x="8534538" y="4981917"/>
            <a:ext cx="593432" cy="261610"/>
          </a:xfrm>
          <a:prstGeom prst="rect">
            <a:avLst/>
          </a:prstGeom>
          <a:noFill/>
        </p:spPr>
        <p:txBody>
          <a:bodyPr wrap="none" rtlCol="0">
            <a:spAutoFit/>
          </a:bodyPr>
          <a:lstStyle/>
          <a:p>
            <a:r>
              <a:rPr lang="fr-FR" sz="1100" dirty="0">
                <a:solidFill>
                  <a:schemeClr val="bg1"/>
                </a:solidFill>
                <a:cs typeface="Calibri" pitchFamily="34" charset="0"/>
              </a:rPr>
              <a:t>slide 4</a:t>
            </a: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4"/>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
        <p:nvSpPr>
          <p:cNvPr id="25" name="Titre_3"/>
          <p:cNvSpPr txBox="1">
            <a:spLocks/>
          </p:cNvSpPr>
          <p:nvPr/>
        </p:nvSpPr>
        <p:spPr>
          <a:xfrm>
            <a:off x="232569" y="3470605"/>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dirty="0">
                <a:solidFill>
                  <a:srgbClr val="00A1DE"/>
                </a:solidFill>
                <a:latin typeface="Calibri" pitchFamily="34" charset="0"/>
                <a:cs typeface="Calibri" pitchFamily="34" charset="0"/>
              </a:rPr>
              <a:t>Total Spend, Visits and  Avg. Eater Check</a:t>
            </a:r>
            <a:endParaRPr lang="en-US" sz="1700" dirty="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19" name="Graph_1">
            <a:extLst>
              <a:ext uri="{FF2B5EF4-FFF2-40B4-BE49-F238E27FC236}">
                <a16:creationId xmlns:a16="http://schemas.microsoft.com/office/drawing/2014/main" id="{ACB08EFC-EBD9-4BC3-BCF2-A46AF3C754D9}"/>
              </a:ext>
            </a:extLst>
          </p:cNvPr>
          <p:cNvGraphicFramePr>
            <a:graphicFrameLocks noGrp="1" noChangeAspect="1"/>
          </p:cNvGraphicFramePr>
          <p:nvPr>
            <p:extLst>
              <p:ext uri="{D42A27DB-BD31-4B8C-83A1-F6EECF244321}">
                <p14:modId xmlns:p14="http://schemas.microsoft.com/office/powerpoint/2010/main" val="533252508"/>
              </p:ext>
            </p:extLst>
          </p:nvPr>
        </p:nvGraphicFramePr>
        <p:xfrm>
          <a:off x="243115" y="1275599"/>
          <a:ext cx="6133831" cy="21374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Graph_2">
            <a:extLst>
              <a:ext uri="{FF2B5EF4-FFF2-40B4-BE49-F238E27FC236}">
                <a16:creationId xmlns:a16="http://schemas.microsoft.com/office/drawing/2014/main" id="{2847AA5D-D1EB-4ED2-BB0D-10488A3059F6}"/>
              </a:ext>
            </a:extLst>
          </p:cNvPr>
          <p:cNvGraphicFramePr>
            <a:graphicFrameLocks noGrp="1" noChangeAspect="1"/>
          </p:cNvGraphicFramePr>
          <p:nvPr>
            <p:extLst>
              <p:ext uri="{D42A27DB-BD31-4B8C-83A1-F6EECF244321}">
                <p14:modId xmlns:p14="http://schemas.microsoft.com/office/powerpoint/2010/main" val="2312698545"/>
              </p:ext>
            </p:extLst>
          </p:nvPr>
        </p:nvGraphicFramePr>
        <p:xfrm>
          <a:off x="6514460" y="1062661"/>
          <a:ext cx="2105665" cy="23852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Excel_2">
            <a:extLst>
              <a:ext uri="{FF2B5EF4-FFF2-40B4-BE49-F238E27FC236}">
                <a16:creationId xmlns:a16="http://schemas.microsoft.com/office/drawing/2014/main" id="{06129667-5037-4082-A6F2-3AB40532BFAF}"/>
              </a:ext>
            </a:extLst>
          </p:cNvPr>
          <p:cNvGraphicFramePr>
            <a:graphicFrameLocks/>
          </p:cNvGraphicFramePr>
          <p:nvPr>
            <p:extLst>
              <p:ext uri="{D42A27DB-BD31-4B8C-83A1-F6EECF244321}">
                <p14:modId xmlns:p14="http://schemas.microsoft.com/office/powerpoint/2010/main" val="1448131774"/>
              </p:ext>
            </p:extLst>
          </p:nvPr>
        </p:nvGraphicFramePr>
        <p:xfrm>
          <a:off x="6693695" y="3743325"/>
          <a:ext cx="1840844" cy="781050"/>
        </p:xfrm>
        <a:graphic>
          <a:graphicData uri="http://schemas.openxmlformats.org/presentationml/2006/ole">
            <mc:AlternateContent xmlns:mc="http://schemas.openxmlformats.org/markup-compatibility/2006">
              <mc:Choice xmlns:v="urn:schemas-microsoft-com:vml" Requires="v">
                <p:oleObj spid="_x0000_s2050" name="Worksheet" r:id="rId7" imgW="1609722" imgH="781110" progId="Excel.Sheet.12">
                  <p:embed/>
                </p:oleObj>
              </mc:Choice>
              <mc:Fallback>
                <p:oleObj name="Worksheet" r:id="rId7" imgW="1609722" imgH="781110" progId="Excel.Sheet.12">
                  <p:embed/>
                  <p:pic>
                    <p:nvPicPr>
                      <p:cNvPr id="30" name="Excel_2">
                        <a:extLst>
                          <a:ext uri="{FF2B5EF4-FFF2-40B4-BE49-F238E27FC236}">
                            <a16:creationId xmlns:a16="http://schemas.microsoft.com/office/drawing/2014/main" id="{06129667-5037-4082-A6F2-3AB40532BFAF}"/>
                          </a:ext>
                        </a:extLst>
                      </p:cNvPr>
                      <p:cNvPicPr>
                        <a:picLocks noChangeArrowheads="1"/>
                      </p:cNvPicPr>
                      <p:nvPr/>
                    </p:nvPicPr>
                    <p:blipFill>
                      <a:blip r:embed="rId8"/>
                      <a:srcRect/>
                      <a:stretch>
                        <a:fillRect/>
                      </a:stretch>
                    </p:blipFill>
                    <p:spPr bwMode="auto">
                      <a:xfrm>
                        <a:off x="6693695" y="3743325"/>
                        <a:ext cx="1840844" cy="781050"/>
                      </a:xfrm>
                      <a:prstGeom prst="rect">
                        <a:avLst/>
                      </a:prstGeom>
                      <a:solidFill>
                        <a:schemeClr val="bg1"/>
                      </a:solidFill>
                      <a:ln>
                        <a:noFill/>
                      </a:ln>
                    </p:spPr>
                  </p:pic>
                </p:oleObj>
              </mc:Fallback>
            </mc:AlternateContent>
          </a:graphicData>
        </a:graphic>
      </p:graphicFrame>
      <p:graphicFrame>
        <p:nvGraphicFramePr>
          <p:cNvPr id="31" name="Excel_1">
            <a:extLst>
              <a:ext uri="{FF2B5EF4-FFF2-40B4-BE49-F238E27FC236}">
                <a16:creationId xmlns:a16="http://schemas.microsoft.com/office/drawing/2014/main" id="{10F30A54-0F7A-4AC7-9CB3-463D54660E2B}"/>
              </a:ext>
            </a:extLst>
          </p:cNvPr>
          <p:cNvGraphicFramePr>
            <a:graphicFrameLocks/>
          </p:cNvGraphicFramePr>
          <p:nvPr>
            <p:extLst>
              <p:ext uri="{D42A27DB-BD31-4B8C-83A1-F6EECF244321}">
                <p14:modId xmlns:p14="http://schemas.microsoft.com/office/powerpoint/2010/main" val="775525438"/>
              </p:ext>
            </p:extLst>
          </p:nvPr>
        </p:nvGraphicFramePr>
        <p:xfrm>
          <a:off x="465138" y="3758003"/>
          <a:ext cx="5995987" cy="781050"/>
        </p:xfrm>
        <a:graphic>
          <a:graphicData uri="http://schemas.openxmlformats.org/presentationml/2006/ole">
            <mc:AlternateContent xmlns:mc="http://schemas.openxmlformats.org/markup-compatibility/2006">
              <mc:Choice xmlns:v="urn:schemas-microsoft-com:vml" Requires="v">
                <p:oleObj spid="_x0000_s2051" name="Worksheet" r:id="rId9" imgW="5800835" imgH="781110" progId="Excel.Sheet.12">
                  <p:embed/>
                </p:oleObj>
              </mc:Choice>
              <mc:Fallback>
                <p:oleObj name="Worksheet" r:id="rId9" imgW="5800835" imgH="781110" progId="Excel.Sheet.12">
                  <p:embed/>
                  <p:pic>
                    <p:nvPicPr>
                      <p:cNvPr id="31" name="Excel_1">
                        <a:extLst>
                          <a:ext uri="{FF2B5EF4-FFF2-40B4-BE49-F238E27FC236}">
                            <a16:creationId xmlns:a16="http://schemas.microsoft.com/office/drawing/2014/main" id="{10F30A54-0F7A-4AC7-9CB3-463D54660E2B}"/>
                          </a:ext>
                        </a:extLst>
                      </p:cNvPr>
                      <p:cNvPicPr preferRelativeResize="0"/>
                      <p:nvPr/>
                    </p:nvPicPr>
                    <p:blipFill>
                      <a:blip r:embed="rId10"/>
                      <a:stretch>
                        <a:fillRect/>
                      </a:stretch>
                    </p:blipFill>
                    <p:spPr>
                      <a:xfrm>
                        <a:off x="465138" y="3758003"/>
                        <a:ext cx="5995987" cy="7810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66107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673745" cy="327248"/>
          </a:xfrm>
        </p:spPr>
        <p:txBody>
          <a:bodyPr>
            <a:noAutofit/>
          </a:bodyPr>
          <a:lstStyle/>
          <a:p>
            <a:r>
              <a:rPr lang="en-GB" sz="2400" dirty="0">
                <a:solidFill>
                  <a:srgbClr val="00517D"/>
                </a:solidFill>
                <a:latin typeface="+mn-lt"/>
                <a:cs typeface="Calibri" pitchFamily="34" charset="0"/>
              </a:rPr>
              <a:t>While overall servings fell, seafood incidence in Quick Service haven’t changed much while others lost shares in favour of poultry</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19</a:t>
            </a:fld>
            <a:endParaRPr lang="en-US" dirty="0"/>
          </a:p>
        </p:txBody>
      </p:sp>
      <p:sp>
        <p:nvSpPr>
          <p:cNvPr id="10" name="Text Box 3"/>
          <p:cNvSpPr txBox="1">
            <a:spLocks noChangeArrowheads="1"/>
          </p:cNvSpPr>
          <p:nvPr/>
        </p:nvSpPr>
        <p:spPr bwMode="auto">
          <a:xfrm>
            <a:off x="2707471" y="1280333"/>
            <a:ext cx="46124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4091352780"/>
              </p:ext>
            </p:extLst>
          </p:nvPr>
        </p:nvGraphicFramePr>
        <p:xfrm>
          <a:off x="4458796" y="1934433"/>
          <a:ext cx="4267344"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484783821"/>
              </p:ext>
            </p:extLst>
          </p:nvPr>
        </p:nvGraphicFramePr>
        <p:xfrm>
          <a:off x="74305" y="1545656"/>
          <a:ext cx="464966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06896481"/>
              </p:ext>
            </p:extLst>
          </p:nvPr>
        </p:nvGraphicFramePr>
        <p:xfrm>
          <a:off x="4307106" y="1934433"/>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dirty="0">
                          <a:solidFill>
                            <a:srgbClr val="00B050"/>
                          </a:solidFill>
                          <a:effectLst/>
                          <a:latin typeface="Arial"/>
                        </a:rPr>
                        <a:t>0.10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-2.90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Arial"/>
                        </a:rPr>
                        <a:t>0.40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Arial"/>
                        </a:rPr>
                        <a:t>-0.60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3.30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583222" y="1717172"/>
            <a:ext cx="2492310" cy="307777"/>
          </a:xfrm>
          <a:prstGeom prst="rect">
            <a:avLst/>
          </a:prstGeom>
          <a:noFill/>
        </p:spPr>
        <p:txBody>
          <a:bodyPr wrap="square" rtlCol="0">
            <a:spAutoFit/>
          </a:bodyPr>
          <a:lstStyle/>
          <a:p>
            <a:pPr algn="ctr"/>
            <a:r>
              <a:rPr lang="en-GB" sz="14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73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29B5-AC2F-4F7A-B2D0-32E9DA3492D1}"/>
              </a:ext>
            </a:extLst>
          </p:cNvPr>
          <p:cNvSpPr>
            <a:spLocks noGrp="1"/>
          </p:cNvSpPr>
          <p:nvPr>
            <p:ph type="title"/>
          </p:nvPr>
        </p:nvSpPr>
        <p:spPr/>
        <p:txBody>
          <a:bodyPr/>
          <a:lstStyle/>
          <a:p>
            <a:r>
              <a:rPr lang="en-US" dirty="0">
                <a:solidFill>
                  <a:schemeClr val="bg1"/>
                </a:solidFill>
              </a:rPr>
              <a:t>Executive Summary – GB – Q4 2020</a:t>
            </a:r>
            <a:endParaRPr lang="en-GB" dirty="0">
              <a:solidFill>
                <a:schemeClr val="bg1"/>
              </a:solidFill>
            </a:endParaRPr>
          </a:p>
        </p:txBody>
      </p:sp>
      <p:sp>
        <p:nvSpPr>
          <p:cNvPr id="7" name="Content Placeholder 6"/>
          <p:cNvSpPr>
            <a:spLocks noGrp="1"/>
          </p:cNvSpPr>
          <p:nvPr>
            <p:ph type="subTitle" idx="4294967295"/>
          </p:nvPr>
        </p:nvSpPr>
        <p:spPr>
          <a:xfrm>
            <a:off x="367296" y="853979"/>
            <a:ext cx="8388000" cy="4034544"/>
          </a:xfrm>
        </p:spPr>
        <p:txBody>
          <a:bodyPr>
            <a:noAutofit/>
          </a:bodyPr>
          <a:lstStyle/>
          <a:p>
            <a:pPr>
              <a:lnSpc>
                <a:spcPct val="115000"/>
              </a:lnSpc>
              <a:spcBef>
                <a:spcPts val="200"/>
              </a:spcBef>
              <a:spcAft>
                <a:spcPts val="1200"/>
              </a:spcAft>
            </a:pPr>
            <a:r>
              <a:rPr lang="en-US" sz="900" dirty="0">
                <a:latin typeface="Calibri" panose="020F0502020204030204" pitchFamily="34" charset="0"/>
                <a:ea typeface="Times New Roman" panose="02020603050405020304" pitchFamily="18" charset="0"/>
                <a:cs typeface="Arial" panose="020B0604020202020204" pitchFamily="34" charset="0"/>
              </a:rPr>
              <a:t>UK GDP declined by -2.6% in November 2020, with the second national </a:t>
            </a:r>
            <a:r>
              <a:rPr lang="en-US" sz="900" dirty="0" err="1">
                <a:latin typeface="Calibri" panose="020F0502020204030204" pitchFamily="34" charset="0"/>
                <a:ea typeface="Times New Roman" panose="02020603050405020304" pitchFamily="18" charset="0"/>
                <a:cs typeface="Arial" panose="020B0604020202020204" pitchFamily="34" charset="0"/>
              </a:rPr>
              <a:t>Covid</a:t>
            </a:r>
            <a:r>
              <a:rPr lang="en-US" sz="900" dirty="0">
                <a:latin typeface="Calibri" panose="020F0502020204030204" pitchFamily="34" charset="0"/>
                <a:ea typeface="Times New Roman" panose="02020603050405020304" pitchFamily="18" charset="0"/>
                <a:cs typeface="Arial" panose="020B0604020202020204" pitchFamily="34" charset="0"/>
              </a:rPr>
              <a:t> lockdown in November ending six months of growth. All non-essential shops and the hospitality sector in England were ordered to close to combat the rapid growth in </a:t>
            </a:r>
            <a:r>
              <a:rPr lang="en-US" sz="900" dirty="0" err="1">
                <a:latin typeface="Calibri" panose="020F0502020204030204" pitchFamily="34" charset="0"/>
                <a:ea typeface="Times New Roman" panose="02020603050405020304" pitchFamily="18" charset="0"/>
                <a:cs typeface="Arial" panose="020B0604020202020204" pitchFamily="34" charset="0"/>
              </a:rPr>
              <a:t>Covid</a:t>
            </a:r>
            <a:r>
              <a:rPr lang="en-US" sz="900" dirty="0">
                <a:latin typeface="Calibri" panose="020F0502020204030204" pitchFamily="34" charset="0"/>
                <a:ea typeface="Times New Roman" panose="02020603050405020304" pitchFamily="18" charset="0"/>
                <a:cs typeface="Arial" panose="020B0604020202020204" pitchFamily="34" charset="0"/>
              </a:rPr>
              <a:t> infections, and tougher controls in Scotland, Wales and Northern Ireland also weighed on growth. In December, consumer confidence improved somewhat following the news of the vaccine roll-out but remained at -26. Inflation was virtually flat at 0.8% at the end of 2020. The UK economy continues to be under huge strain and is edging closer to a double-dip recession, but the vaccine is giving hope that the economy and foodservice market will begin to recover from Q2 2021 onwards. 2020 will be seen as a “great reset” of the foodservice industry in the UK, with new players, new business models and new consumer habits emerging from it in 2021.</a:t>
            </a:r>
          </a:p>
          <a:p>
            <a:pPr>
              <a:lnSpc>
                <a:spcPct val="115000"/>
              </a:lnSpc>
              <a:spcBef>
                <a:spcPts val="200"/>
              </a:spcBef>
              <a:spcAft>
                <a:spcPts val="1200"/>
              </a:spcAft>
            </a:pPr>
            <a:r>
              <a:rPr lang="en-US" sz="900" dirty="0">
                <a:latin typeface="Calibri" panose="020F0502020204030204" pitchFamily="34" charset="0"/>
                <a:cs typeface="Arial" panose="020B0604020202020204" pitchFamily="34" charset="0"/>
              </a:rPr>
              <a:t>CREST data showed traffic was down -45% in the foodservice industry in Q4 2020, down slightly from Q3 2020 (-42%) but an improvement on the -77% drop seen in Q2 2020. Workplaces and Education continue to be the worst hit, with visits in the Non-Commercial segment down -71%, followed by Travel &amp; Leisure at -69%. Lockdowns, limitations on travel between different restriction tiers, and an advice to work from home where possible, have resulted in a major drop in visits in these segments. QSR continues to be best-placed to weather the storm, with a comparatively low -28% drop in visits, thanks to its ability to offer delivery, drive thru and takeaway services.</a:t>
            </a:r>
            <a:endParaRPr lang="en-GB" sz="900" dirty="0">
              <a:latin typeface="Calibri" panose="020F0502020204030204" pitchFamily="34" charset="0"/>
              <a:cs typeface="Arial" panose="020B0604020202020204" pitchFamily="34" charset="0"/>
            </a:endParaRPr>
          </a:p>
          <a:p>
            <a:pPr>
              <a:lnSpc>
                <a:spcPct val="115000"/>
              </a:lnSpc>
              <a:spcBef>
                <a:spcPts val="200"/>
              </a:spcBef>
              <a:spcAft>
                <a:spcPts val="1200"/>
              </a:spcAft>
            </a:pPr>
            <a:r>
              <a:rPr lang="en-US" sz="900" dirty="0">
                <a:latin typeface="Calibri" panose="020F0502020204030204" pitchFamily="34" charset="0"/>
                <a:ea typeface="Times New Roman" panose="02020603050405020304" pitchFamily="18" charset="0"/>
                <a:cs typeface="Arial" panose="020B0604020202020204" pitchFamily="34" charset="0"/>
              </a:rPr>
              <a:t>All dayparts saw declines in Q4 2020, with lunch and snacking hit the hardest, resulting in a -50% drop in visits for both dayparts. Remote working and studying have removed many of the missions associated with workday lunch and snack visits. Dinner was the most resilient daypart, seeing a drop of -29% in visits, driven by a strong increase in delivery orders, up +15% in Q4 2020.</a:t>
            </a:r>
            <a:endParaRPr lang="en-GB" sz="9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spcBef>
                <a:spcPts val="200"/>
              </a:spcBef>
              <a:spcAft>
                <a:spcPts val="1200"/>
              </a:spcAft>
            </a:pPr>
            <a:r>
              <a:rPr lang="en-US" sz="900" dirty="0">
                <a:latin typeface="Calibri" panose="020F0502020204030204" pitchFamily="34" charset="0"/>
                <a:ea typeface="Times New Roman" panose="02020603050405020304" pitchFamily="18" charset="0"/>
                <a:cs typeface="Arial" panose="020B0604020202020204" pitchFamily="34" charset="0"/>
              </a:rPr>
              <a:t>Visits to Full Service Restaurants declined by -55%, down from -38% in Q3 2020 but an improvement on the -78% drop seen in Q2 2020. Restaurants struggled with the restrictions imposed on the ever-important Christmas trading period, starting with a lockdown in November, a tier system in December where restaurants were only allowed to operate in some parts of the country, and a last minute change that ordered all restaurants to close from the 20</a:t>
            </a:r>
            <a:r>
              <a:rPr lang="en-US" sz="900" baseline="30000" dirty="0">
                <a:latin typeface="Calibri" panose="020F0502020204030204" pitchFamily="34" charset="0"/>
                <a:ea typeface="Times New Roman" panose="02020603050405020304" pitchFamily="18" charset="0"/>
                <a:cs typeface="Arial" panose="020B0604020202020204" pitchFamily="34" charset="0"/>
              </a:rPr>
              <a:t>th</a:t>
            </a:r>
            <a:r>
              <a:rPr lang="en-US" sz="900" dirty="0">
                <a:latin typeface="Calibri" panose="020F0502020204030204" pitchFamily="34" charset="0"/>
                <a:ea typeface="Times New Roman" panose="02020603050405020304" pitchFamily="18" charset="0"/>
                <a:cs typeface="Arial" panose="020B0604020202020204" pitchFamily="34" charset="0"/>
              </a:rPr>
              <a:t> December. Delivery and takeaway were allowed to continue and provided a lifeline to restaurants that were able to offer these services. Pubs faced similar challenges, with visits down -61% in Q4 2020.</a:t>
            </a:r>
            <a:endParaRPr lang="en-GB" sz="9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spcBef>
                <a:spcPts val="200"/>
              </a:spcBef>
              <a:spcAft>
                <a:spcPts val="1200"/>
              </a:spcAft>
            </a:pPr>
            <a:r>
              <a:rPr lang="en-US" sz="900" dirty="0">
                <a:latin typeface="Calibri" panose="020F0502020204030204" pitchFamily="34" charset="0"/>
                <a:ea typeface="Times New Roman" panose="02020603050405020304" pitchFamily="18" charset="0"/>
                <a:cs typeface="Arial" panose="020B0604020202020204" pitchFamily="34" charset="0"/>
              </a:rPr>
              <a:t>Visits declined for all age groups. Families fared better than other groups, with a drop of -27% for family visits, compared with -53% for the 50+. During the lockdown in November, and the subsequent tiered restrictions in December, many families took to ordering deliveries instead of visiting restaurants. Younger adults were also more active in the market than older consumers, with 16-34s seeing a -43% drop in visits, driven by their higher use of delivery and digital order services.</a:t>
            </a:r>
            <a:endParaRPr lang="en-GB" sz="900" dirty="0">
              <a:latin typeface="Calibri" panose="020F0502020204030204" pitchFamily="34" charset="0"/>
              <a:ea typeface="Times New Roman" panose="02020603050405020304" pitchFamily="18" charset="0"/>
              <a:cs typeface="Arial" panose="020B0604020202020204" pitchFamily="34" charset="0"/>
            </a:endParaRPr>
          </a:p>
        </p:txBody>
      </p:sp>
      <p:sp>
        <p:nvSpPr>
          <p:cNvPr id="9" name="Slide Number Placeholder 2"/>
          <p:cNvSpPr txBox="1">
            <a:spLocks/>
          </p:cNvSpPr>
          <p:nvPr/>
        </p:nvSpPr>
        <p:spPr>
          <a:xfrm>
            <a:off x="8599488" y="4835525"/>
            <a:ext cx="544512"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5A454EE-6717-4973-901E-6A90AD009CF4}" type="slidenum">
              <a:rPr lang="en-US" sz="1200" smtClean="0"/>
              <a:pPr algn="r"/>
              <a:t>2</a:t>
            </a:fld>
            <a:endParaRPr lang="en-US" sz="1200" dirty="0"/>
          </a:p>
        </p:txBody>
      </p:sp>
    </p:spTree>
    <p:extLst>
      <p:ext uri="{BB962C8B-B14F-4D97-AF65-F5344CB8AC3E}">
        <p14:creationId xmlns:p14="http://schemas.microsoft.com/office/powerpoint/2010/main" val="100016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872921" cy="327248"/>
          </a:xfrm>
        </p:spPr>
        <p:txBody>
          <a:bodyPr>
            <a:noAutofit/>
          </a:bodyPr>
          <a:lstStyle/>
          <a:p>
            <a:r>
              <a:rPr lang="en-US" sz="2400" dirty="0">
                <a:solidFill>
                  <a:srgbClr val="00517D"/>
                </a:solidFill>
                <a:latin typeface="+mn-lt"/>
                <a:cs typeface="Calibri" pitchFamily="34" charset="0"/>
              </a:rPr>
              <a:t>Fried Fish - the largest category within Quick Service – contributed the most to the decline due to closures of main purveyors of the product in Q2</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20</a:t>
            </a:fld>
            <a:endParaRPr lang="en-US" dirty="0"/>
          </a:p>
        </p:txBody>
      </p:sp>
      <p:graphicFrame>
        <p:nvGraphicFramePr>
          <p:cNvPr id="14" name="Chart 13"/>
          <p:cNvGraphicFramePr/>
          <p:nvPr>
            <p:extLst>
              <p:ext uri="{D42A27DB-BD31-4B8C-83A1-F6EECF244321}">
                <p14:modId xmlns:p14="http://schemas.microsoft.com/office/powerpoint/2010/main" val="1437685725"/>
              </p:ext>
            </p:extLst>
          </p:nvPr>
        </p:nvGraphicFramePr>
        <p:xfrm>
          <a:off x="249376" y="1659987"/>
          <a:ext cx="3955829" cy="3146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578267643"/>
              </p:ext>
            </p:extLst>
          </p:nvPr>
        </p:nvGraphicFramePr>
        <p:xfrm>
          <a:off x="4537597" y="1723292"/>
          <a:ext cx="4637963" cy="322241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593854" y="126518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648149" y="1268656"/>
            <a:ext cx="2497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Decline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6911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554210047"/>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427614"/>
            <a:ext cx="7537943" cy="327248"/>
          </a:xfrm>
        </p:spPr>
        <p:txBody>
          <a:bodyPr>
            <a:noAutofit/>
          </a:bodyPr>
          <a:lstStyle/>
          <a:p>
            <a:r>
              <a:rPr lang="en-GB" sz="2400" dirty="0">
                <a:solidFill>
                  <a:srgbClr val="00517D"/>
                </a:solidFill>
                <a:latin typeface="+mn-lt"/>
                <a:cs typeface="Calibri" pitchFamily="34" charset="0"/>
              </a:rPr>
              <a:t>Average individual spend has grown in 2020 with Poultry and Beef growing the most</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21</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Dec20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595346" y="1689073"/>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422342" y="1199073"/>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Dec20 vs. '19</a:t>
            </a:r>
          </a:p>
        </p:txBody>
      </p:sp>
      <p:graphicFrame>
        <p:nvGraphicFramePr>
          <p:cNvPr id="6" name="Chart 5"/>
          <p:cNvGraphicFramePr/>
          <p:nvPr>
            <p:extLst>
              <p:ext uri="{D42A27DB-BD31-4B8C-83A1-F6EECF244321}">
                <p14:modId xmlns:p14="http://schemas.microsoft.com/office/powerpoint/2010/main" val="1503163785"/>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54918"/>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4" name="Group 13"/>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1865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503116136"/>
              </p:ext>
            </p:extLst>
          </p:nvPr>
        </p:nvGraphicFramePr>
        <p:xfrm>
          <a:off x="244528" y="1185814"/>
          <a:ext cx="7941540" cy="3363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6606" y="202876"/>
            <a:ext cx="7757384" cy="657626"/>
          </a:xfrm>
        </p:spPr>
        <p:txBody>
          <a:bodyPr>
            <a:noAutofit/>
          </a:bodyPr>
          <a:lstStyle/>
          <a:p>
            <a:r>
              <a:rPr lang="en-US" sz="2400" dirty="0">
                <a:solidFill>
                  <a:srgbClr val="00517D"/>
                </a:solidFill>
                <a:latin typeface="+mn-lt"/>
                <a:cs typeface="Calibri" pitchFamily="34" charset="0"/>
              </a:rPr>
              <a:t>Seafood lost some share of QSR visits in 2020 due to the decline in burger/sandwich visits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22</a:t>
            </a:fld>
            <a:endParaRPr lang="en-US" dirty="0"/>
          </a:p>
        </p:txBody>
      </p:sp>
      <p:sp>
        <p:nvSpPr>
          <p:cNvPr id="10" name="Text Box 3"/>
          <p:cNvSpPr txBox="1">
            <a:spLocks noChangeArrowheads="1"/>
          </p:cNvSpPr>
          <p:nvPr/>
        </p:nvSpPr>
        <p:spPr bwMode="auto">
          <a:xfrm>
            <a:off x="2940802" y="845392"/>
            <a:ext cx="3439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Dec '20</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20 vs. 19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20 vs. 19 Negative</a:t>
              </a:r>
              <a:endParaRPr lang="en-US" sz="900" b="1" i="1" dirty="0">
                <a:solidFill>
                  <a:schemeClr val="tx1">
                    <a:lumMod val="65000"/>
                    <a:lumOff val="35000"/>
                  </a:schemeClr>
                </a:solidFill>
                <a:cs typeface="Calibri" pitchFamily="34" charset="0"/>
              </a:endParaRPr>
            </a:p>
          </p:txBody>
        </p:sp>
      </p:grpSp>
      <p:sp>
        <p:nvSpPr>
          <p:cNvPr id="15"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4"/>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31738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746151756"/>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8287" y="457200"/>
            <a:ext cx="6900429" cy="327248"/>
          </a:xfrm>
        </p:spPr>
        <p:txBody>
          <a:bodyPr>
            <a:noAutofit/>
          </a:bodyPr>
          <a:lstStyle/>
          <a:p>
            <a:r>
              <a:rPr lang="en-GB" sz="2400" dirty="0">
                <a:solidFill>
                  <a:srgbClr val="00517D"/>
                </a:solidFill>
                <a:latin typeface="+mn-lt"/>
                <a:cs typeface="Calibri" pitchFamily="34" charset="0"/>
              </a:rPr>
              <a:t>Level of on deal visits in QSR decreased in 2020 with seafood deal level now below average</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23</a:t>
            </a:fld>
            <a:endParaRPr lang="en-US" dirty="0"/>
          </a:p>
        </p:txBody>
      </p:sp>
      <p:sp>
        <p:nvSpPr>
          <p:cNvPr id="26" name="TextBox 25"/>
          <p:cNvSpPr txBox="1"/>
          <p:nvPr/>
        </p:nvSpPr>
        <p:spPr>
          <a:xfrm>
            <a:off x="403827"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Dec '20</a:t>
            </a:r>
          </a:p>
        </p:txBody>
      </p:sp>
      <p:cxnSp>
        <p:nvCxnSpPr>
          <p:cNvPr id="27" name="Straight Connector 26"/>
          <p:cNvCxnSpPr/>
          <p:nvPr/>
        </p:nvCxnSpPr>
        <p:spPr bwMode="auto">
          <a:xfrm>
            <a:off x="403827" y="2421936"/>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856374" y="1649395"/>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927555" y="1187730"/>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defRPr/>
            </a:pPr>
            <a:r>
              <a:rPr lang="en-US" sz="1200" b="1" dirty="0"/>
              <a:t>Deal Rate </a:t>
            </a:r>
            <a:r>
              <a:rPr lang="en-US" sz="1200" b="1" dirty="0" err="1"/>
              <a:t>Ppt</a:t>
            </a:r>
            <a:r>
              <a:rPr lang="en-US" sz="1200" b="1" dirty="0"/>
              <a:t> Change</a:t>
            </a:r>
          </a:p>
          <a:p>
            <a:pPr>
              <a:defRPr/>
            </a:pPr>
            <a:r>
              <a:rPr lang="en-US" sz="1200" b="1" dirty="0"/>
              <a:t>YE Dec '20 vs. '19</a:t>
            </a:r>
          </a:p>
        </p:txBody>
      </p:sp>
      <p:graphicFrame>
        <p:nvGraphicFramePr>
          <p:cNvPr id="6" name="Chart 5"/>
          <p:cNvGraphicFramePr/>
          <p:nvPr>
            <p:extLst>
              <p:ext uri="{D42A27DB-BD31-4B8C-83A1-F6EECF244321}">
                <p14:modId xmlns:p14="http://schemas.microsoft.com/office/powerpoint/2010/main" val="546360429"/>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5" name="Group 14"/>
          <p:cNvGrpSpPr/>
          <p:nvPr/>
        </p:nvGrpSpPr>
        <p:grpSpPr>
          <a:xfrm>
            <a:off x="7943565" y="148981"/>
            <a:ext cx="1104313" cy="779487"/>
            <a:chOff x="7943565" y="148981"/>
            <a:chExt cx="1104313" cy="779487"/>
          </a:xfrm>
        </p:grpSpPr>
        <p:sp>
          <p:nvSpPr>
            <p:cNvPr id="16" name="Oval 15"/>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4327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5585"/>
          <a:stretch/>
        </p:blipFill>
        <p:spPr>
          <a:xfrm>
            <a:off x="-5031" y="-14003"/>
            <a:ext cx="9149031" cy="2168728"/>
          </a:xfrm>
          <a:prstGeom prst="rect">
            <a:avLst/>
          </a:prstGeom>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24</a:t>
            </a:fld>
            <a:endParaRPr lang="en-US" dirty="0">
              <a:solidFill>
                <a:srgbClr val="0078BE"/>
              </a:solidFill>
            </a:endParaRPr>
          </a:p>
        </p:txBody>
      </p:sp>
      <p:sp>
        <p:nvSpPr>
          <p:cNvPr id="12" name="Title 3"/>
          <p:cNvSpPr txBox="1">
            <a:spLocks/>
          </p:cNvSpPr>
          <p:nvPr/>
        </p:nvSpPr>
        <p:spPr>
          <a:xfrm>
            <a:off x="346869" y="238445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1"/>
                </a:solidFill>
              </a:rPr>
              <a:t>Fish &amp; Chip Shops</a:t>
            </a:r>
          </a:p>
        </p:txBody>
      </p:sp>
      <p:sp>
        <p:nvSpPr>
          <p:cNvPr id="6" name="Content Placeholder 4"/>
          <p:cNvSpPr txBox="1">
            <a:spLocks/>
          </p:cNvSpPr>
          <p:nvPr/>
        </p:nvSpPr>
        <p:spPr>
          <a:xfrm>
            <a:off x="344353" y="2993468"/>
            <a:ext cx="808503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Fish &amp; Chip shops lost a quarter of visits in 2020</a:t>
            </a:r>
          </a:p>
          <a:p>
            <a:pPr marL="342900" indent="-342900">
              <a:buFont typeface="Arial" pitchFamily="34" charset="0"/>
              <a:buChar char="•"/>
            </a:pPr>
            <a:r>
              <a:rPr lang="en-GB" dirty="0">
                <a:solidFill>
                  <a:schemeClr val="bg1"/>
                </a:solidFill>
                <a:cs typeface="Calibri" pitchFamily="34" charset="0"/>
              </a:rPr>
              <a:t>Q4 saw visits recovering to 92.0% of last year’s despite lockdown</a:t>
            </a:r>
          </a:p>
          <a:p>
            <a:pPr marL="342900" indent="-342900">
              <a:buFont typeface="Arial" pitchFamily="34" charset="0"/>
              <a:buChar char="•"/>
            </a:pPr>
            <a:r>
              <a:rPr lang="en-GB" dirty="0">
                <a:solidFill>
                  <a:schemeClr val="bg1"/>
                </a:solidFill>
                <a:cs typeface="Calibri" pitchFamily="34" charset="0"/>
              </a:rPr>
              <a:t>Interestingly, customers were buying more poultry (chicken) from F&amp;C shops than last year</a:t>
            </a:r>
          </a:p>
        </p:txBody>
      </p:sp>
    </p:spTree>
    <p:extLst>
      <p:ext uri="{BB962C8B-B14F-4D97-AF65-F5344CB8AC3E}">
        <p14:creationId xmlns:p14="http://schemas.microsoft.com/office/powerpoint/2010/main" val="3100971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25</a:t>
            </a:fld>
            <a:endParaRPr lang="en-US" dirty="0"/>
          </a:p>
        </p:txBody>
      </p:sp>
      <p:sp>
        <p:nvSpPr>
          <p:cNvPr id="11" name="Text Box 3"/>
          <p:cNvSpPr txBox="1">
            <a:spLocks noChangeArrowheads="1"/>
          </p:cNvSpPr>
          <p:nvPr/>
        </p:nvSpPr>
        <p:spPr bwMode="auto">
          <a:xfrm>
            <a:off x="2752580" y="1139927"/>
            <a:ext cx="41280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sp>
        <p:nvSpPr>
          <p:cNvPr id="4" name="Title 3"/>
          <p:cNvSpPr>
            <a:spLocks noGrp="1"/>
          </p:cNvSpPr>
          <p:nvPr>
            <p:ph type="title"/>
          </p:nvPr>
        </p:nvSpPr>
        <p:spPr>
          <a:xfrm>
            <a:off x="338572" y="418976"/>
            <a:ext cx="6900429" cy="327248"/>
          </a:xfrm>
        </p:spPr>
        <p:txBody>
          <a:bodyPr>
            <a:normAutofit fontScale="90000"/>
          </a:bodyPr>
          <a:lstStyle/>
          <a:p>
            <a:pPr>
              <a:spcAft>
                <a:spcPts val="600"/>
              </a:spcAft>
            </a:pPr>
            <a:r>
              <a:rPr lang="en-US" dirty="0">
                <a:solidFill>
                  <a:srgbClr val="00517D"/>
                </a:solidFill>
                <a:latin typeface="+mn-lt"/>
                <a:cs typeface="Calibri" pitchFamily="34" charset="0"/>
              </a:rPr>
              <a:t>Fish &amp; Chip shops lost 25% of visits in 2020; Q4 saw marked improvement despite lockdown</a:t>
            </a:r>
          </a:p>
        </p:txBody>
      </p:sp>
      <p:graphicFrame>
        <p:nvGraphicFramePr>
          <p:cNvPr id="15" name="Graph_1"/>
          <p:cNvGraphicFramePr>
            <a:graphicFrameLocks noGrp="1" noChangeAspect="1"/>
          </p:cNvGraphicFramePr>
          <p:nvPr>
            <p:extLst>
              <p:ext uri="{D42A27DB-BD31-4B8C-83A1-F6EECF244321}">
                <p14:modId xmlns:p14="http://schemas.microsoft.com/office/powerpoint/2010/main" val="2376827388"/>
              </p:ext>
            </p:extLst>
          </p:nvPr>
        </p:nvGraphicFramePr>
        <p:xfrm>
          <a:off x="422031" y="1548140"/>
          <a:ext cx="6031158" cy="2103553"/>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re_3"/>
          <p:cNvSpPr txBox="1">
            <a:spLocks noGrp="1"/>
          </p:cNvSpPr>
          <p:nvPr>
            <p:ph type="body" sz="quarter" idx="4294967295"/>
          </p:nvPr>
        </p:nvSpPr>
        <p:spPr>
          <a:xfrm>
            <a:off x="-35625" y="3637329"/>
            <a:ext cx="9144000" cy="251839"/>
          </a:xfrm>
          <a:prstGeom prst="rect">
            <a:avLst/>
          </a:prstGeom>
        </p:spPr>
        <p:txBody>
          <a:bodyPr>
            <a:normAutofit fontScale="92500" lnSpcReduction="2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600" dirty="0">
                <a:solidFill>
                  <a:srgbClr val="008AC0"/>
                </a:solidFill>
                <a:ea typeface="+mn-ea"/>
                <a:cs typeface="Calibri" pitchFamily="34" charset="0"/>
              </a:rPr>
              <a:t>Total </a:t>
            </a:r>
            <a:r>
              <a:rPr lang="de-DE" sz="1600" dirty="0" err="1">
                <a:solidFill>
                  <a:srgbClr val="008AC0"/>
                </a:solidFill>
                <a:ea typeface="+mn-ea"/>
                <a:cs typeface="Calibri" pitchFamily="34" charset="0"/>
              </a:rPr>
              <a:t>Spend</a:t>
            </a:r>
            <a:r>
              <a:rPr lang="de-DE" sz="1600" dirty="0">
                <a:solidFill>
                  <a:srgbClr val="008AC0"/>
                </a:solidFill>
                <a:ea typeface="+mn-ea"/>
                <a:cs typeface="Calibri" pitchFamily="34" charset="0"/>
              </a:rPr>
              <a:t>, Visits </a:t>
            </a:r>
            <a:r>
              <a:rPr lang="de-DE" sz="1600" dirty="0" err="1">
                <a:solidFill>
                  <a:srgbClr val="008AC0"/>
                </a:solidFill>
                <a:ea typeface="+mn-ea"/>
                <a:cs typeface="Calibri" pitchFamily="34" charset="0"/>
              </a:rPr>
              <a:t>and</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Avg</a:t>
            </a:r>
            <a:r>
              <a:rPr lang="de-DE" sz="1600" dirty="0">
                <a:solidFill>
                  <a:srgbClr val="008AC0"/>
                </a:solidFill>
                <a:ea typeface="+mn-ea"/>
                <a:cs typeface="Calibri" pitchFamily="34" charset="0"/>
              </a:rPr>
              <a:t>. Eater Check</a:t>
            </a:r>
            <a:endParaRPr lang="en-US" sz="1600" dirty="0">
              <a:solidFill>
                <a:srgbClr val="008AC0"/>
              </a:solidFill>
              <a:ea typeface="+mn-ea"/>
              <a:cs typeface="Calibri" pitchFamily="34" charset="0"/>
            </a:endParaRPr>
          </a:p>
        </p:txBody>
      </p:sp>
      <p:graphicFrame>
        <p:nvGraphicFramePr>
          <p:cNvPr id="21" name="Excel_2"/>
          <p:cNvGraphicFramePr>
            <a:graphicFrameLocks/>
          </p:cNvGraphicFramePr>
          <p:nvPr>
            <p:extLst>
              <p:ext uri="{D42A27DB-BD31-4B8C-83A1-F6EECF244321}">
                <p14:modId xmlns:p14="http://schemas.microsoft.com/office/powerpoint/2010/main" val="2172183388"/>
              </p:ext>
            </p:extLst>
          </p:nvPr>
        </p:nvGraphicFramePr>
        <p:xfrm>
          <a:off x="6676986" y="3958938"/>
          <a:ext cx="1903876" cy="665099"/>
        </p:xfrm>
        <a:graphic>
          <a:graphicData uri="http://schemas.openxmlformats.org/presentationml/2006/ole">
            <mc:AlternateContent xmlns:mc="http://schemas.openxmlformats.org/markup-compatibility/2006">
              <mc:Choice xmlns:v="urn:schemas-microsoft-com:vml" Requires="v">
                <p:oleObj spid="_x0000_s3074" name="Worksheet" r:id="rId5" imgW="1609722" imgH="781110" progId="Excel.Sheet.12">
                  <p:embed/>
                </p:oleObj>
              </mc:Choice>
              <mc:Fallback>
                <p:oleObj name="Worksheet" r:id="rId5" imgW="1609722" imgH="781110" progId="Excel.Sheet.12">
                  <p:embed/>
                  <p:pic>
                    <p:nvPicPr>
                      <p:cNvPr id="21" name="Excel_2"/>
                      <p:cNvPicPr>
                        <a:picLocks noChangeArrowheads="1"/>
                      </p:cNvPicPr>
                      <p:nvPr/>
                    </p:nvPicPr>
                    <p:blipFill>
                      <a:blip r:embed="rId6"/>
                      <a:srcRect/>
                      <a:stretch>
                        <a:fillRect/>
                      </a:stretch>
                    </p:blipFill>
                    <p:spPr bwMode="auto">
                      <a:xfrm>
                        <a:off x="6676986" y="3958938"/>
                        <a:ext cx="1903876" cy="665099"/>
                      </a:xfrm>
                      <a:prstGeom prst="rect">
                        <a:avLst/>
                      </a:prstGeom>
                      <a:solidFill>
                        <a:schemeClr val="bg1"/>
                      </a:solidFill>
                      <a:ln>
                        <a:noFill/>
                      </a:ln>
                    </p:spPr>
                  </p:pic>
                </p:oleObj>
              </mc:Fallback>
            </mc:AlternateContent>
          </a:graphicData>
        </a:graphic>
      </p:graphicFrame>
      <p:graphicFrame>
        <p:nvGraphicFramePr>
          <p:cNvPr id="22" name="Excel_1"/>
          <p:cNvGraphicFramePr>
            <a:graphicFrameLocks/>
          </p:cNvGraphicFramePr>
          <p:nvPr>
            <p:extLst>
              <p:ext uri="{D42A27DB-BD31-4B8C-83A1-F6EECF244321}">
                <p14:modId xmlns:p14="http://schemas.microsoft.com/office/powerpoint/2010/main" val="1589028972"/>
              </p:ext>
            </p:extLst>
          </p:nvPr>
        </p:nvGraphicFramePr>
        <p:xfrm>
          <a:off x="422032" y="3958827"/>
          <a:ext cx="6031158" cy="665211"/>
        </p:xfrm>
        <a:graphic>
          <a:graphicData uri="http://schemas.openxmlformats.org/presentationml/2006/ole">
            <mc:AlternateContent xmlns:mc="http://schemas.openxmlformats.org/markup-compatibility/2006">
              <mc:Choice xmlns:v="urn:schemas-microsoft-com:vml" Requires="v">
                <p:oleObj spid="_x0000_s3075" name="Worksheet" r:id="rId7" imgW="5800835" imgH="781110" progId="Excel.Sheet.12">
                  <p:embed/>
                </p:oleObj>
              </mc:Choice>
              <mc:Fallback>
                <p:oleObj name="Worksheet" r:id="rId7" imgW="5800835" imgH="781110" progId="Excel.Sheet.12">
                  <p:embed/>
                  <p:pic>
                    <p:nvPicPr>
                      <p:cNvPr id="22" name="Excel_1"/>
                      <p:cNvPicPr preferRelativeResize="0"/>
                      <p:nvPr/>
                    </p:nvPicPr>
                    <p:blipFill>
                      <a:blip r:embed="rId8"/>
                      <a:stretch>
                        <a:fillRect/>
                      </a:stretch>
                    </p:blipFill>
                    <p:spPr>
                      <a:xfrm>
                        <a:off x="422032" y="3958827"/>
                        <a:ext cx="6031158" cy="665211"/>
                      </a:xfrm>
                      <a:prstGeom prst="rect">
                        <a:avLst/>
                      </a:prstGeom>
                      <a:solidFill>
                        <a:schemeClr val="bg1"/>
                      </a:solidFill>
                    </p:spPr>
                  </p:pic>
                </p:oleObj>
              </mc:Fallback>
            </mc:AlternateContent>
          </a:graphicData>
        </a:graphic>
      </p:graphicFrame>
      <p:graphicFrame>
        <p:nvGraphicFramePr>
          <p:cNvPr id="23" name="Graph_2"/>
          <p:cNvGraphicFramePr>
            <a:graphicFrameLocks noGrp="1" noChangeAspect="1"/>
          </p:cNvGraphicFramePr>
          <p:nvPr>
            <p:extLst>
              <p:ext uri="{D42A27DB-BD31-4B8C-83A1-F6EECF244321}">
                <p14:modId xmlns:p14="http://schemas.microsoft.com/office/powerpoint/2010/main" val="1965835954"/>
              </p:ext>
            </p:extLst>
          </p:nvPr>
        </p:nvGraphicFramePr>
        <p:xfrm>
          <a:off x="6453188" y="1201940"/>
          <a:ext cx="2240645" cy="2408461"/>
        </p:xfrm>
        <a:graphic>
          <a:graphicData uri="http://schemas.openxmlformats.org/drawingml/2006/chart">
            <c:chart xmlns:c="http://schemas.openxmlformats.org/drawingml/2006/chart" xmlns:r="http://schemas.openxmlformats.org/officeDocument/2006/relationships" r:id="rId9"/>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410437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23" y="351311"/>
            <a:ext cx="7741802" cy="478513"/>
          </a:xfrm>
        </p:spPr>
        <p:txBody>
          <a:bodyPr>
            <a:noAutofit/>
          </a:bodyPr>
          <a:lstStyle/>
          <a:p>
            <a:r>
              <a:rPr lang="en-GB" sz="2400" dirty="0">
                <a:solidFill>
                  <a:srgbClr val="00517D"/>
                </a:solidFill>
                <a:latin typeface="+mn-lt"/>
                <a:cs typeface="Calibri" pitchFamily="34" charset="0"/>
              </a:rPr>
              <a:t>Seafood is the largest protein for Fish &amp; Chips shops; customers reported buying more poultry in 2020 than before</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26</a:t>
            </a:fld>
            <a:endParaRPr lang="en-US" dirty="0"/>
          </a:p>
        </p:txBody>
      </p:sp>
      <p:sp>
        <p:nvSpPr>
          <p:cNvPr id="10" name="Text Box 3"/>
          <p:cNvSpPr txBox="1">
            <a:spLocks noChangeArrowheads="1"/>
          </p:cNvSpPr>
          <p:nvPr/>
        </p:nvSpPr>
        <p:spPr bwMode="auto">
          <a:xfrm>
            <a:off x="2417759" y="996658"/>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4030997188"/>
              </p:ext>
            </p:extLst>
          </p:nvPr>
        </p:nvGraphicFramePr>
        <p:xfrm>
          <a:off x="5043269" y="1594263"/>
          <a:ext cx="3967880"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002773836"/>
              </p:ext>
            </p:extLst>
          </p:nvPr>
        </p:nvGraphicFramePr>
        <p:xfrm>
          <a:off x="74305" y="1267362"/>
          <a:ext cx="4244477"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3438888"/>
              </p:ext>
            </p:extLst>
          </p:nvPr>
        </p:nvGraphicFramePr>
        <p:xfrm>
          <a:off x="4158053" y="1662185"/>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Arial"/>
                        </a:rPr>
                        <a:t>-0.20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Arial"/>
                        </a:rPr>
                        <a:t>0.30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Arial"/>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Arial"/>
                        </a:rPr>
                        <a:t>0.80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3.80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629465" y="1452855"/>
            <a:ext cx="1890895"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275922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68870"/>
            <a:ext cx="7604993" cy="327248"/>
          </a:xfrm>
        </p:spPr>
        <p:txBody>
          <a:bodyPr>
            <a:noAutofit/>
          </a:bodyPr>
          <a:lstStyle/>
          <a:p>
            <a:r>
              <a:rPr lang="en-GB" altLang="en-US" sz="2400" dirty="0">
                <a:solidFill>
                  <a:srgbClr val="00517D"/>
                </a:solidFill>
                <a:latin typeface="+mn-lt"/>
                <a:cs typeface="Calibri" pitchFamily="34" charset="0"/>
              </a:rPr>
              <a:t>Fried Fish is the largest product group for Fish &amp; Chip Shops and thus declined the most during 2020</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27</a:t>
            </a:fld>
            <a:endParaRPr lang="en-US" dirty="0"/>
          </a:p>
        </p:txBody>
      </p:sp>
      <p:graphicFrame>
        <p:nvGraphicFramePr>
          <p:cNvPr id="14" name="Chart 13"/>
          <p:cNvGraphicFramePr/>
          <p:nvPr>
            <p:extLst>
              <p:ext uri="{D42A27DB-BD31-4B8C-83A1-F6EECF244321}">
                <p14:modId xmlns:p14="http://schemas.microsoft.com/office/powerpoint/2010/main" val="3669949047"/>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942600618"/>
              </p:ext>
            </p:extLst>
          </p:nvPr>
        </p:nvGraphicFramePr>
        <p:xfrm>
          <a:off x="4506038" y="1557305"/>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942005" y="1275254"/>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309685" y="1275254"/>
            <a:ext cx="2497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Decline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174864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635737581"/>
              </p:ext>
            </p:extLst>
          </p:nvPr>
        </p:nvGraphicFramePr>
        <p:xfrm>
          <a:off x="74304" y="1379530"/>
          <a:ext cx="7941540" cy="3363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32135" y="300857"/>
            <a:ext cx="7783710" cy="576482"/>
          </a:xfrm>
        </p:spPr>
        <p:txBody>
          <a:bodyPr>
            <a:noAutofit/>
          </a:bodyPr>
          <a:lstStyle/>
          <a:p>
            <a:r>
              <a:rPr lang="en-US" sz="2400" dirty="0">
                <a:solidFill>
                  <a:srgbClr val="00517D"/>
                </a:solidFill>
                <a:latin typeface="+mn-lt"/>
                <a:cs typeface="Calibri" pitchFamily="34" charset="0"/>
              </a:rPr>
              <a:t>Cod is the most popular at Fish and Chip Shops; haddock lost share in 2020</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28</a:t>
            </a:fld>
            <a:endParaRPr lang="en-US" dirty="0"/>
          </a:p>
        </p:txBody>
      </p:sp>
      <p:sp>
        <p:nvSpPr>
          <p:cNvPr id="10" name="Text Box 3"/>
          <p:cNvSpPr txBox="1">
            <a:spLocks noChangeArrowheads="1"/>
          </p:cNvSpPr>
          <p:nvPr/>
        </p:nvSpPr>
        <p:spPr bwMode="auto">
          <a:xfrm>
            <a:off x="2607322" y="1087142"/>
            <a:ext cx="44921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Dec '20</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20 vs. 19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20 vs. 19 Negative</a:t>
              </a:r>
              <a:endParaRPr lang="en-US" sz="900" b="1" i="1" dirty="0">
                <a:solidFill>
                  <a:schemeClr val="tx1">
                    <a:lumMod val="65000"/>
                    <a:lumOff val="35000"/>
                  </a:schemeClr>
                </a:solidFill>
                <a:cs typeface="Calibri" pitchFamily="34" charset="0"/>
              </a:endParaRPr>
            </a:p>
          </p:txBody>
        </p:sp>
      </p:grpSp>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3" name="Group 12"/>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1843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674992220"/>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438536" cy="327248"/>
          </a:xfrm>
        </p:spPr>
        <p:txBody>
          <a:bodyPr>
            <a:noAutofit/>
          </a:bodyPr>
          <a:lstStyle/>
          <a:p>
            <a:r>
              <a:rPr lang="en-GB" sz="2400" dirty="0">
                <a:solidFill>
                  <a:srgbClr val="00517D"/>
                </a:solidFill>
                <a:latin typeface="+mn-lt"/>
                <a:cs typeface="Calibri" pitchFamily="34" charset="0"/>
              </a:rPr>
              <a:t>Seafood’s average spend has grown in 2020</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29</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Dec20</a:t>
            </a:r>
          </a:p>
        </p:txBody>
      </p:sp>
      <p:cxnSp>
        <p:nvCxnSpPr>
          <p:cNvPr id="27" name="Straight Connector 26"/>
          <p:cNvCxnSpPr/>
          <p:nvPr/>
        </p:nvCxnSpPr>
        <p:spPr bwMode="auto">
          <a:xfrm>
            <a:off x="403827" y="2354846"/>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376067" y="1647568"/>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464545" y="1185903"/>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Dec20 vs. '19</a:t>
            </a:r>
          </a:p>
        </p:txBody>
      </p:sp>
      <p:graphicFrame>
        <p:nvGraphicFramePr>
          <p:cNvPr id="6" name="Chart 5"/>
          <p:cNvGraphicFramePr/>
          <p:nvPr>
            <p:extLst>
              <p:ext uri="{D42A27DB-BD31-4B8C-83A1-F6EECF244321}">
                <p14:modId xmlns:p14="http://schemas.microsoft.com/office/powerpoint/2010/main" val="3199403130"/>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35682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kern="0">
                <a:solidFill>
                  <a:srgbClr val="00517D"/>
                </a:solidFill>
                <a:latin typeface="+mn-lt"/>
                <a:cs typeface="Calibri" pitchFamily="34" charset="0"/>
              </a:rPr>
              <a:t>Executive Summary - Seafood 2020</a:t>
            </a:r>
            <a:endParaRPr lang="en-GB" sz="2400">
              <a:latin typeface="+mn-lt"/>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3</a:t>
            </a:fld>
            <a:endParaRPr lang="en-US" dirty="0"/>
          </a:p>
        </p:txBody>
      </p:sp>
      <p:sp>
        <p:nvSpPr>
          <p:cNvPr id="5" name="Text Placeholder 4"/>
          <p:cNvSpPr>
            <a:spLocks noGrp="1"/>
          </p:cNvSpPr>
          <p:nvPr>
            <p:ph type="body" sz="quarter" idx="4294967295"/>
          </p:nvPr>
        </p:nvSpPr>
        <p:spPr>
          <a:xfrm>
            <a:off x="367296" y="836613"/>
            <a:ext cx="8095667" cy="1042987"/>
          </a:xfrm>
        </p:spPr>
        <p:txBody>
          <a:bodyPr anchor="ctr">
            <a:normAutofit fontScale="47500" lnSpcReduction="20000"/>
          </a:bodyPr>
          <a:lstStyle/>
          <a:p>
            <a:r>
              <a:rPr lang="en-GB" b="1" i="1" dirty="0"/>
              <a:t>Seafood servings represent only 4% of total market having grown share marginally in 2020; </a:t>
            </a:r>
          </a:p>
          <a:p>
            <a:r>
              <a:rPr lang="en-GB" dirty="0"/>
              <a:t>QSR is the largest segment of the market and the biggest opportunity for all seafood; </a:t>
            </a:r>
          </a:p>
          <a:p>
            <a:r>
              <a:rPr lang="en-GB" dirty="0"/>
              <a:t>Seafood attracts more adult and affluent clientele. Highlighting its healthy credentials and quality of the product and educating younger consumer about the different species could increase its appeal; </a:t>
            </a:r>
          </a:p>
          <a:p>
            <a:r>
              <a:rPr lang="en-GB" dirty="0"/>
              <a:t>Delivery and on the go options have helped QSR and Fish &amp; Chips shops to grow share in the falling market. </a:t>
            </a:r>
          </a:p>
        </p:txBody>
      </p:sp>
      <p:sp>
        <p:nvSpPr>
          <p:cNvPr id="43" name="Text Placeholder 3"/>
          <p:cNvSpPr>
            <a:spLocks noGrp="1"/>
          </p:cNvSpPr>
          <p:nvPr>
            <p:ph type="body" sz="quarter" idx="4294967295"/>
          </p:nvPr>
        </p:nvSpPr>
        <p:spPr>
          <a:xfrm>
            <a:off x="6362963" y="4871416"/>
            <a:ext cx="2699205" cy="270668"/>
          </a:xfrm>
        </p:spPr>
        <p:txBody>
          <a:bodyPr>
            <a:normAutofit/>
          </a:bodyPr>
          <a:lstStyle/>
          <a:p>
            <a:pPr marL="0" indent="0">
              <a:buNone/>
            </a:pPr>
            <a:r>
              <a:rPr lang="en-US" sz="900" dirty="0">
                <a:solidFill>
                  <a:schemeClr val="tx1">
                    <a:lumMod val="65000"/>
                    <a:lumOff val="35000"/>
                  </a:schemeClr>
                </a:solidFill>
                <a:cs typeface="Calibri" pitchFamily="34" charset="0"/>
              </a:rPr>
              <a:t>Source: The NPD Group/CREST®, YE Dec 20</a:t>
            </a:r>
          </a:p>
        </p:txBody>
      </p:sp>
      <p:grpSp>
        <p:nvGrpSpPr>
          <p:cNvPr id="18" name="Group 17"/>
          <p:cNvGrpSpPr/>
          <p:nvPr/>
        </p:nvGrpSpPr>
        <p:grpSpPr>
          <a:xfrm>
            <a:off x="870552" y="2031636"/>
            <a:ext cx="6748033" cy="508330"/>
            <a:chOff x="777624" y="1872796"/>
            <a:chExt cx="6748033" cy="677773"/>
          </a:xfrm>
        </p:grpSpPr>
        <p:grpSp>
          <p:nvGrpSpPr>
            <p:cNvPr id="19" name="Group 18"/>
            <p:cNvGrpSpPr/>
            <p:nvPr/>
          </p:nvGrpSpPr>
          <p:grpSpPr>
            <a:xfrm>
              <a:off x="777624" y="1872796"/>
              <a:ext cx="1530387" cy="677773"/>
              <a:chOff x="777624" y="1872796"/>
              <a:chExt cx="1530387" cy="677773"/>
            </a:xfrm>
          </p:grpSpPr>
          <p:sp>
            <p:nvSpPr>
              <p:cNvPr id="21" name="Rounded Rectangle 20"/>
              <p:cNvSpPr/>
              <p:nvPr/>
            </p:nvSpPr>
            <p:spPr>
              <a:xfrm>
                <a:off x="777624" y="1872796"/>
                <a:ext cx="1391265" cy="677773"/>
              </a:xfrm>
              <a:prstGeom prst="roundRect">
                <a:avLst>
                  <a:gd name="adj" fmla="val 1140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SERVINGS AFFECTED BY LOCKDOWN</a:t>
                </a:r>
                <a:endParaRPr lang="en-US" sz="1000" b="1" dirty="0"/>
              </a:p>
            </p:txBody>
          </p:sp>
          <p:sp>
            <p:nvSpPr>
              <p:cNvPr id="22" name="Isosceles Triangle 21"/>
              <p:cNvSpPr/>
              <p:nvPr/>
            </p:nvSpPr>
            <p:spPr>
              <a:xfrm rot="5400000">
                <a:off x="2126079" y="2140338"/>
                <a:ext cx="221175" cy="142689"/>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20" name="Rectangle 19"/>
            <p:cNvSpPr/>
            <p:nvPr/>
          </p:nvSpPr>
          <p:spPr>
            <a:xfrm>
              <a:off x="2404334" y="1872796"/>
              <a:ext cx="5121323" cy="677773"/>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r>
                <a:rPr lang="en-GB" sz="1200" b="1" dirty="0">
                  <a:solidFill>
                    <a:schemeClr val="tx1"/>
                  </a:solidFill>
                </a:rPr>
                <a:t>Seafood servings declined in line with the market in 2020 amid COVID-19 induced closures and restrictions</a:t>
              </a:r>
            </a:p>
          </p:txBody>
        </p:sp>
      </p:grpSp>
      <p:grpSp>
        <p:nvGrpSpPr>
          <p:cNvPr id="23" name="Group 22"/>
          <p:cNvGrpSpPr/>
          <p:nvPr/>
        </p:nvGrpSpPr>
        <p:grpSpPr>
          <a:xfrm>
            <a:off x="1558871" y="2673734"/>
            <a:ext cx="6713533" cy="517384"/>
            <a:chOff x="1465943" y="2728931"/>
            <a:chExt cx="6713533" cy="689846"/>
          </a:xfrm>
        </p:grpSpPr>
        <p:grpSp>
          <p:nvGrpSpPr>
            <p:cNvPr id="24" name="Group 23"/>
            <p:cNvGrpSpPr/>
            <p:nvPr/>
          </p:nvGrpSpPr>
          <p:grpSpPr>
            <a:xfrm>
              <a:off x="6652779" y="2728931"/>
              <a:ext cx="1526697" cy="677773"/>
              <a:chOff x="6652779" y="2728931"/>
              <a:chExt cx="1526697" cy="677773"/>
            </a:xfrm>
          </p:grpSpPr>
          <p:sp>
            <p:nvSpPr>
              <p:cNvPr id="26" name="Rounded Rectangle 25"/>
              <p:cNvSpPr/>
              <p:nvPr/>
            </p:nvSpPr>
            <p:spPr>
              <a:xfrm>
                <a:off x="6788211" y="2728931"/>
                <a:ext cx="1391265" cy="677773"/>
              </a:xfrm>
              <a:prstGeom prst="roundRect">
                <a:avLst>
                  <a:gd name="adj" fmla="val 1140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oAutofit/>
              </a:bodyPr>
              <a:lstStyle/>
              <a:p>
                <a:pPr algn="ctr"/>
                <a:r>
                  <a:rPr lang="en-GB" sz="1000" b="1" dirty="0"/>
                  <a:t>ALL CHANNELS IN DECLINE</a:t>
                </a:r>
                <a:endParaRPr lang="en-US" sz="1000" b="1" dirty="0"/>
              </a:p>
            </p:txBody>
          </p:sp>
          <p:sp>
            <p:nvSpPr>
              <p:cNvPr id="27" name="Isosceles Triangle 26"/>
              <p:cNvSpPr/>
              <p:nvPr/>
            </p:nvSpPr>
            <p:spPr>
              <a:xfrm rot="16200000">
                <a:off x="6613536" y="2996473"/>
                <a:ext cx="221175" cy="142689"/>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oAutofit/>
              </a:bodyPr>
              <a:lstStyle/>
              <a:p>
                <a:pPr algn="ctr"/>
                <a:endParaRPr lang="en-US" dirty="0"/>
              </a:p>
            </p:txBody>
          </p:sp>
        </p:grpSp>
        <p:sp>
          <p:nvSpPr>
            <p:cNvPr id="25" name="Rectangle 24"/>
            <p:cNvSpPr/>
            <p:nvPr/>
          </p:nvSpPr>
          <p:spPr>
            <a:xfrm>
              <a:off x="1465943" y="2741002"/>
              <a:ext cx="5086823" cy="67777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r>
                <a:rPr lang="en-GB" sz="1200" b="1" dirty="0">
                  <a:solidFill>
                    <a:schemeClr val="tx1"/>
                  </a:solidFill>
                </a:rPr>
                <a:t>All channels affected with Travel &amp; Leisure and Work/Education suffering the most due to work from home and travel restrictions </a:t>
              </a:r>
            </a:p>
          </p:txBody>
        </p:sp>
      </p:grpSp>
      <p:grpSp>
        <p:nvGrpSpPr>
          <p:cNvPr id="28" name="Group 27"/>
          <p:cNvGrpSpPr/>
          <p:nvPr/>
        </p:nvGrpSpPr>
        <p:grpSpPr>
          <a:xfrm>
            <a:off x="870551" y="3294196"/>
            <a:ext cx="7204670" cy="578648"/>
            <a:chOff x="777624" y="3498443"/>
            <a:chExt cx="7204670" cy="771531"/>
          </a:xfrm>
        </p:grpSpPr>
        <p:grpSp>
          <p:nvGrpSpPr>
            <p:cNvPr id="29" name="Group 28"/>
            <p:cNvGrpSpPr/>
            <p:nvPr/>
          </p:nvGrpSpPr>
          <p:grpSpPr>
            <a:xfrm>
              <a:off x="777624" y="3592201"/>
              <a:ext cx="1530387" cy="677773"/>
              <a:chOff x="777624" y="3592201"/>
              <a:chExt cx="1530387" cy="677773"/>
            </a:xfrm>
          </p:grpSpPr>
          <p:sp>
            <p:nvSpPr>
              <p:cNvPr id="31" name="Rounded Rectangle 30"/>
              <p:cNvSpPr/>
              <p:nvPr/>
            </p:nvSpPr>
            <p:spPr>
              <a:xfrm>
                <a:off x="777624" y="3592201"/>
                <a:ext cx="1391265" cy="677773"/>
              </a:xfrm>
              <a:prstGeom prst="roundRect">
                <a:avLst>
                  <a:gd name="adj" fmla="val 1140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ENGAGING WITH YOUGER CONSUMERS</a:t>
                </a:r>
                <a:endParaRPr lang="en-US" sz="1000" b="1" dirty="0"/>
              </a:p>
            </p:txBody>
          </p:sp>
          <p:sp>
            <p:nvSpPr>
              <p:cNvPr id="32" name="Isosceles Triangle 31"/>
              <p:cNvSpPr/>
              <p:nvPr/>
            </p:nvSpPr>
            <p:spPr>
              <a:xfrm rot="5400000">
                <a:off x="2126079" y="3859743"/>
                <a:ext cx="221175" cy="14268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30" name="Rectangle 29"/>
            <p:cNvSpPr/>
            <p:nvPr/>
          </p:nvSpPr>
          <p:spPr>
            <a:xfrm>
              <a:off x="2404334" y="3498443"/>
              <a:ext cx="5577960" cy="771531"/>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r>
                <a:rPr lang="en-GB" sz="1200" b="1" dirty="0">
                  <a:solidFill>
                    <a:schemeClr val="tx1"/>
                  </a:solidFill>
                </a:rPr>
                <a:t>Coming out of lockdown (whenever it finally happens) could be an opportunity to promote seafood to younger audience</a:t>
              </a:r>
            </a:p>
          </p:txBody>
        </p:sp>
      </p:grpSp>
      <p:grpSp>
        <p:nvGrpSpPr>
          <p:cNvPr id="33" name="Group 32"/>
          <p:cNvGrpSpPr/>
          <p:nvPr/>
        </p:nvGrpSpPr>
        <p:grpSpPr>
          <a:xfrm>
            <a:off x="870553" y="3963291"/>
            <a:ext cx="7401851" cy="508330"/>
            <a:chOff x="777625" y="4448336"/>
            <a:chExt cx="7401851" cy="677773"/>
          </a:xfrm>
        </p:grpSpPr>
        <p:grpSp>
          <p:nvGrpSpPr>
            <p:cNvPr id="34" name="Group 33"/>
            <p:cNvGrpSpPr/>
            <p:nvPr/>
          </p:nvGrpSpPr>
          <p:grpSpPr>
            <a:xfrm>
              <a:off x="6652779" y="4448336"/>
              <a:ext cx="1526697" cy="677773"/>
              <a:chOff x="6652779" y="4448336"/>
              <a:chExt cx="1526697" cy="677773"/>
            </a:xfrm>
          </p:grpSpPr>
          <p:sp>
            <p:nvSpPr>
              <p:cNvPr id="36" name="Rounded Rectangle 35"/>
              <p:cNvSpPr/>
              <p:nvPr/>
            </p:nvSpPr>
            <p:spPr>
              <a:xfrm>
                <a:off x="6788211" y="4448336"/>
                <a:ext cx="1391265" cy="677773"/>
              </a:xfrm>
              <a:prstGeom prst="roundRect">
                <a:avLst>
                  <a:gd name="adj" fmla="val 11404"/>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DEAL RATES</a:t>
                </a:r>
                <a:endParaRPr lang="en-US" sz="1000" b="1" dirty="0"/>
              </a:p>
            </p:txBody>
          </p:sp>
          <p:sp>
            <p:nvSpPr>
              <p:cNvPr id="37" name="Isosceles Triangle 36"/>
              <p:cNvSpPr/>
              <p:nvPr/>
            </p:nvSpPr>
            <p:spPr>
              <a:xfrm rot="16200000">
                <a:off x="6613536" y="4715878"/>
                <a:ext cx="221175" cy="142689"/>
              </a:xfrm>
              <a:prstGeom prst="triangle">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35" name="Rectangle 34"/>
            <p:cNvSpPr/>
            <p:nvPr/>
          </p:nvSpPr>
          <p:spPr>
            <a:xfrm>
              <a:off x="777625" y="4448336"/>
              <a:ext cx="5775142" cy="677773"/>
            </a:xfrm>
            <a:prstGeom prst="rect">
              <a:avLst/>
            </a:prstGeom>
            <a:noFill/>
            <a:ln>
              <a:solidFill>
                <a:srgbClr val="F0AB00"/>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r>
                <a:rPr lang="en-GB" sz="1200" b="1" dirty="0">
                  <a:solidFill>
                    <a:schemeClr val="tx1"/>
                  </a:solidFill>
                </a:rPr>
                <a:t>More than 1/3</a:t>
              </a:r>
              <a:r>
                <a:rPr lang="en-GB" sz="1200" b="1" baseline="30000" dirty="0">
                  <a:solidFill>
                    <a:schemeClr val="tx1"/>
                  </a:solidFill>
                </a:rPr>
                <a:t>rd</a:t>
              </a:r>
              <a:r>
                <a:rPr lang="en-GB" sz="1200" b="1" dirty="0">
                  <a:solidFill>
                    <a:schemeClr val="tx1"/>
                  </a:solidFill>
                </a:rPr>
                <a:t> of all Seafood visits were on deal in 2020 – this proportion grew in 2020 across all channels excluding Fish &amp; Chip shops. </a:t>
              </a:r>
            </a:p>
          </p:txBody>
        </p:sp>
      </p:grpSp>
    </p:spTree>
    <p:extLst>
      <p:ext uri="{BB962C8B-B14F-4D97-AF65-F5344CB8AC3E}">
        <p14:creationId xmlns:p14="http://schemas.microsoft.com/office/powerpoint/2010/main" val="4127354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482917236"/>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5643" y="518144"/>
            <a:ext cx="7893235" cy="327248"/>
          </a:xfrm>
        </p:spPr>
        <p:txBody>
          <a:bodyPr>
            <a:noAutofit/>
          </a:bodyPr>
          <a:lstStyle/>
          <a:p>
            <a:r>
              <a:rPr lang="en-GB" sz="2400" dirty="0">
                <a:solidFill>
                  <a:srgbClr val="00517D"/>
                </a:solidFill>
                <a:latin typeface="+mn-lt"/>
                <a:cs typeface="Calibri" pitchFamily="34" charset="0"/>
              </a:rPr>
              <a:t>Seafood deal rate within the Fish &amp; Chips Shops has declined by -2.4% in 2020</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30</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Dec '20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3201969" y="1652373"/>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897139"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defRPr/>
            </a:pPr>
            <a:r>
              <a:rPr lang="en-US" sz="1200" b="1" dirty="0"/>
              <a:t>Deal Rate </a:t>
            </a:r>
            <a:r>
              <a:rPr lang="en-US" sz="1200" b="1" dirty="0" err="1"/>
              <a:t>Ppt</a:t>
            </a:r>
            <a:r>
              <a:rPr lang="en-US" sz="1200" b="1" dirty="0"/>
              <a:t> Change</a:t>
            </a:r>
          </a:p>
          <a:p>
            <a:pPr>
              <a:defRPr/>
            </a:pPr>
            <a:r>
              <a:rPr lang="en-US" sz="1200" b="1" dirty="0"/>
              <a:t>YE Dec '20 vs. '19</a:t>
            </a:r>
          </a:p>
        </p:txBody>
      </p:sp>
      <p:graphicFrame>
        <p:nvGraphicFramePr>
          <p:cNvPr id="6" name="Chart 5"/>
          <p:cNvGraphicFramePr/>
          <p:nvPr>
            <p:extLst>
              <p:ext uri="{D42A27DB-BD31-4B8C-83A1-F6EECF244321}">
                <p14:modId xmlns:p14="http://schemas.microsoft.com/office/powerpoint/2010/main" val="1716194974"/>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36737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31</a:t>
            </a:fld>
            <a:endParaRPr lang="en-US" dirty="0">
              <a:solidFill>
                <a:srgbClr val="0078BE"/>
              </a:solidFill>
            </a:endParaRPr>
          </a:p>
        </p:txBody>
      </p:sp>
      <p:sp>
        <p:nvSpPr>
          <p:cNvPr id="12" name="Title 3"/>
          <p:cNvSpPr txBox="1">
            <a:spLocks/>
          </p:cNvSpPr>
          <p:nvPr/>
        </p:nvSpPr>
        <p:spPr>
          <a:xfrm>
            <a:off x="217283" y="2349109"/>
            <a:ext cx="8926717"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2"/>
                </a:solidFill>
                <a:latin typeface="+mn-lt"/>
              </a:rPr>
              <a:t>Quick Service </a:t>
            </a:r>
            <a:r>
              <a:rPr lang="en-GB" sz="3600" dirty="0">
                <a:solidFill>
                  <a:schemeClr val="bg2"/>
                </a:solidFill>
                <a:latin typeface="+mn-lt"/>
              </a:rPr>
              <a:t>excl. Fish &amp; Chip Shops</a:t>
            </a:r>
            <a:endParaRPr lang="en-US" altLang="en-US" sz="3600" dirty="0">
              <a:solidFill>
                <a:schemeClr val="bg2"/>
              </a:solidFill>
              <a:latin typeface="+mn-lt"/>
            </a:endParaRPr>
          </a:p>
        </p:txBody>
      </p:sp>
      <p:sp>
        <p:nvSpPr>
          <p:cNvPr id="6" name="Content Placeholder 4"/>
          <p:cNvSpPr txBox="1">
            <a:spLocks/>
          </p:cNvSpPr>
          <p:nvPr/>
        </p:nvSpPr>
        <p:spPr>
          <a:xfrm>
            <a:off x="346870" y="2943964"/>
            <a:ext cx="8450262" cy="1620601"/>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QS excl. Fish and Chip Shops lost a third of visits in 2020;</a:t>
            </a:r>
          </a:p>
          <a:p>
            <a:pPr marL="342900" indent="-342900">
              <a:buFont typeface="Arial" pitchFamily="34" charset="0"/>
              <a:buChar char="•"/>
            </a:pPr>
            <a:r>
              <a:rPr lang="en-GB" dirty="0">
                <a:solidFill>
                  <a:schemeClr val="bg1"/>
                </a:solidFill>
                <a:cs typeface="Calibri" pitchFamily="34" charset="0"/>
              </a:rPr>
              <a:t>The recovery in Q4 was delayed by the chaotic restrictions and lockdowns that swapped the UK from November</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8812"/>
          <a:stretch/>
        </p:blipFill>
        <p:spPr>
          <a:xfrm>
            <a:off x="-2" y="0"/>
            <a:ext cx="9144001" cy="2118512"/>
          </a:xfrm>
          <a:prstGeom prst="rect">
            <a:avLst/>
          </a:prstGeom>
        </p:spPr>
      </p:pic>
    </p:spTree>
    <p:extLst>
      <p:ext uri="{BB962C8B-B14F-4D97-AF65-F5344CB8AC3E}">
        <p14:creationId xmlns:p14="http://schemas.microsoft.com/office/powerpoint/2010/main" val="934142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32</a:t>
            </a:fld>
            <a:endParaRPr lang="en-US" dirty="0"/>
          </a:p>
        </p:txBody>
      </p:sp>
      <p:sp>
        <p:nvSpPr>
          <p:cNvPr id="11" name="Text Box 3"/>
          <p:cNvSpPr txBox="1">
            <a:spLocks noChangeArrowheads="1"/>
          </p:cNvSpPr>
          <p:nvPr/>
        </p:nvSpPr>
        <p:spPr bwMode="auto">
          <a:xfrm>
            <a:off x="2435725" y="970651"/>
            <a:ext cx="41280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sp>
        <p:nvSpPr>
          <p:cNvPr id="4" name="Title 3"/>
          <p:cNvSpPr>
            <a:spLocks noGrp="1"/>
          </p:cNvSpPr>
          <p:nvPr>
            <p:ph type="title"/>
          </p:nvPr>
        </p:nvSpPr>
        <p:spPr>
          <a:xfrm>
            <a:off x="313464" y="484417"/>
            <a:ext cx="7077936" cy="327248"/>
          </a:xfrm>
        </p:spPr>
        <p:txBody>
          <a:bodyPr>
            <a:noAutofit/>
          </a:bodyPr>
          <a:lstStyle/>
          <a:p>
            <a:r>
              <a:rPr lang="en-US" sz="2400" dirty="0">
                <a:solidFill>
                  <a:srgbClr val="00517D"/>
                </a:solidFill>
                <a:latin typeface="+mn-lt"/>
                <a:cs typeface="Calibri" pitchFamily="34" charset="0"/>
              </a:rPr>
              <a:t>QSR excl. Fish and Chip Shops declined by 28.7% in Q4 2020</a:t>
            </a:r>
          </a:p>
        </p:txBody>
      </p:sp>
      <p:sp>
        <p:nvSpPr>
          <p:cNvPr id="19" name="Titre_3"/>
          <p:cNvSpPr txBox="1">
            <a:spLocks noGrp="1"/>
          </p:cNvSpPr>
          <p:nvPr>
            <p:ph type="body" sz="quarter" idx="4294967295"/>
          </p:nvPr>
        </p:nvSpPr>
        <p:spPr>
          <a:xfrm>
            <a:off x="-35625" y="3637329"/>
            <a:ext cx="9144000" cy="251839"/>
          </a:xfrm>
          <a:prstGeom prst="rect">
            <a:avLst/>
          </a:prstGeom>
        </p:spPr>
        <p:txBody>
          <a:bodyPr>
            <a:normAutofit fontScale="92500" lnSpcReduction="2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600" dirty="0">
                <a:solidFill>
                  <a:srgbClr val="008AC0"/>
                </a:solidFill>
                <a:ea typeface="+mn-ea"/>
                <a:cs typeface="Calibri" pitchFamily="34" charset="0"/>
              </a:rPr>
              <a:t>Total </a:t>
            </a:r>
            <a:r>
              <a:rPr lang="de-DE" sz="1600" dirty="0" err="1">
                <a:solidFill>
                  <a:srgbClr val="008AC0"/>
                </a:solidFill>
                <a:ea typeface="+mn-ea"/>
                <a:cs typeface="Calibri" pitchFamily="34" charset="0"/>
              </a:rPr>
              <a:t>Spend</a:t>
            </a:r>
            <a:r>
              <a:rPr lang="de-DE" sz="1600" dirty="0">
                <a:solidFill>
                  <a:srgbClr val="008AC0"/>
                </a:solidFill>
                <a:ea typeface="+mn-ea"/>
                <a:cs typeface="Calibri" pitchFamily="34" charset="0"/>
              </a:rPr>
              <a:t>, Visits </a:t>
            </a:r>
            <a:r>
              <a:rPr lang="de-DE" sz="1600" dirty="0" err="1">
                <a:solidFill>
                  <a:srgbClr val="008AC0"/>
                </a:solidFill>
                <a:ea typeface="+mn-ea"/>
                <a:cs typeface="Calibri" pitchFamily="34" charset="0"/>
              </a:rPr>
              <a:t>and</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Avg</a:t>
            </a:r>
            <a:r>
              <a:rPr lang="de-DE" sz="1600" dirty="0">
                <a:solidFill>
                  <a:srgbClr val="008AC0"/>
                </a:solidFill>
                <a:ea typeface="+mn-ea"/>
                <a:cs typeface="Calibri" pitchFamily="34" charset="0"/>
              </a:rPr>
              <a:t>. Eater Check</a:t>
            </a:r>
            <a:endParaRPr lang="en-US" sz="1600" dirty="0">
              <a:solidFill>
                <a:srgbClr val="008AC0"/>
              </a:solidFill>
              <a:ea typeface="+mn-ea"/>
              <a:cs typeface="Calibri" pitchFamily="34" charset="0"/>
            </a:endParaRPr>
          </a:p>
        </p:txBody>
      </p:sp>
      <p:graphicFrame>
        <p:nvGraphicFramePr>
          <p:cNvPr id="12" name="Excel_2"/>
          <p:cNvGraphicFramePr>
            <a:graphicFrameLocks/>
          </p:cNvGraphicFramePr>
          <p:nvPr>
            <p:extLst>
              <p:ext uri="{D42A27DB-BD31-4B8C-83A1-F6EECF244321}">
                <p14:modId xmlns:p14="http://schemas.microsoft.com/office/powerpoint/2010/main" val="802604588"/>
              </p:ext>
            </p:extLst>
          </p:nvPr>
        </p:nvGraphicFramePr>
        <p:xfrm>
          <a:off x="6500692" y="3949709"/>
          <a:ext cx="2197634" cy="700010"/>
        </p:xfrm>
        <a:graphic>
          <a:graphicData uri="http://schemas.openxmlformats.org/presentationml/2006/ole">
            <mc:AlternateContent xmlns:mc="http://schemas.openxmlformats.org/markup-compatibility/2006">
              <mc:Choice xmlns:v="urn:schemas-microsoft-com:vml" Requires="v">
                <p:oleObj spid="_x0000_s4098" name="Worksheet" r:id="rId4" imgW="1609722" imgH="781110" progId="Excel.Sheet.12">
                  <p:embed/>
                </p:oleObj>
              </mc:Choice>
              <mc:Fallback>
                <p:oleObj name="Worksheet" r:id="rId4" imgW="1609722" imgH="781110" progId="Excel.Sheet.12">
                  <p:embed/>
                  <p:pic>
                    <p:nvPicPr>
                      <p:cNvPr id="12" name="Excel_2"/>
                      <p:cNvPicPr>
                        <a:picLocks noChangeArrowheads="1"/>
                      </p:cNvPicPr>
                      <p:nvPr/>
                    </p:nvPicPr>
                    <p:blipFill>
                      <a:blip r:embed="rId5"/>
                      <a:srcRect/>
                      <a:stretch>
                        <a:fillRect/>
                      </a:stretch>
                    </p:blipFill>
                    <p:spPr bwMode="auto">
                      <a:xfrm>
                        <a:off x="6500692" y="3949709"/>
                        <a:ext cx="2197634" cy="700010"/>
                      </a:xfrm>
                      <a:prstGeom prst="rect">
                        <a:avLst/>
                      </a:prstGeom>
                      <a:solidFill>
                        <a:schemeClr val="bg1"/>
                      </a:solidFill>
                      <a:ln>
                        <a:noFill/>
                      </a:ln>
                    </p:spPr>
                  </p:pic>
                </p:oleObj>
              </mc:Fallback>
            </mc:AlternateContent>
          </a:graphicData>
        </a:graphic>
      </p:graphicFrame>
      <p:graphicFrame>
        <p:nvGraphicFramePr>
          <p:cNvPr id="13" name="Excel_1"/>
          <p:cNvGraphicFramePr>
            <a:graphicFrameLocks/>
          </p:cNvGraphicFramePr>
          <p:nvPr>
            <p:extLst>
              <p:ext uri="{D42A27DB-BD31-4B8C-83A1-F6EECF244321}">
                <p14:modId xmlns:p14="http://schemas.microsoft.com/office/powerpoint/2010/main" val="1469392264"/>
              </p:ext>
            </p:extLst>
          </p:nvPr>
        </p:nvGraphicFramePr>
        <p:xfrm>
          <a:off x="525329" y="3949709"/>
          <a:ext cx="5800725" cy="709373"/>
        </p:xfrm>
        <a:graphic>
          <a:graphicData uri="http://schemas.openxmlformats.org/presentationml/2006/ole">
            <mc:AlternateContent xmlns:mc="http://schemas.openxmlformats.org/markup-compatibility/2006">
              <mc:Choice xmlns:v="urn:schemas-microsoft-com:vml" Requires="v">
                <p:oleObj spid="_x0000_s4099" name="Worksheet" r:id="rId6" imgW="5800835" imgH="781110" progId="Excel.Sheet.12">
                  <p:embed/>
                </p:oleObj>
              </mc:Choice>
              <mc:Fallback>
                <p:oleObj name="Worksheet" r:id="rId6" imgW="5800835" imgH="781110" progId="Excel.Sheet.12">
                  <p:embed/>
                  <p:pic>
                    <p:nvPicPr>
                      <p:cNvPr id="13" name="Excel_1"/>
                      <p:cNvPicPr preferRelativeResize="0"/>
                      <p:nvPr/>
                    </p:nvPicPr>
                    <p:blipFill>
                      <a:blip r:embed="rId7"/>
                      <a:stretch>
                        <a:fillRect/>
                      </a:stretch>
                    </p:blipFill>
                    <p:spPr>
                      <a:xfrm>
                        <a:off x="525329" y="3949709"/>
                        <a:ext cx="5800725" cy="709373"/>
                      </a:xfrm>
                      <a:prstGeom prst="rect">
                        <a:avLst/>
                      </a:prstGeom>
                      <a:solidFill>
                        <a:schemeClr val="bg1"/>
                      </a:solidFill>
                    </p:spPr>
                  </p:pic>
                </p:oleObj>
              </mc:Fallback>
            </mc:AlternateContent>
          </a:graphicData>
        </a:graphic>
      </p:graphicFrame>
      <p:graphicFrame>
        <p:nvGraphicFramePr>
          <p:cNvPr id="14" name="Graph_2"/>
          <p:cNvGraphicFramePr>
            <a:graphicFrameLocks noGrp="1" noChangeAspect="1"/>
          </p:cNvGraphicFramePr>
          <p:nvPr>
            <p:extLst>
              <p:ext uri="{D42A27DB-BD31-4B8C-83A1-F6EECF244321}">
                <p14:modId xmlns:p14="http://schemas.microsoft.com/office/powerpoint/2010/main" val="4138295301"/>
              </p:ext>
            </p:extLst>
          </p:nvPr>
        </p:nvGraphicFramePr>
        <p:xfrm>
          <a:off x="6222854" y="1219961"/>
          <a:ext cx="2639079" cy="23534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Graph_1"/>
          <p:cNvGraphicFramePr>
            <a:graphicFrameLocks noGrp="1" noChangeAspect="1"/>
          </p:cNvGraphicFramePr>
          <p:nvPr>
            <p:extLst>
              <p:ext uri="{D42A27DB-BD31-4B8C-83A1-F6EECF244321}">
                <p14:modId xmlns:p14="http://schemas.microsoft.com/office/powerpoint/2010/main" val="1716929582"/>
              </p:ext>
            </p:extLst>
          </p:nvPr>
        </p:nvGraphicFramePr>
        <p:xfrm>
          <a:off x="147711" y="1219961"/>
          <a:ext cx="5836532" cy="2353479"/>
        </p:xfrm>
        <a:graphic>
          <a:graphicData uri="http://schemas.openxmlformats.org/drawingml/2006/chart">
            <c:chart xmlns:c="http://schemas.openxmlformats.org/drawingml/2006/chart" xmlns:r="http://schemas.openxmlformats.org/officeDocument/2006/relationships" r:id="rId9"/>
          </a:graphicData>
        </a:graphic>
      </p:graphicFrame>
      <p:sp>
        <p:nvSpPr>
          <p:cNvPr id="15"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21" name="Group 20"/>
          <p:cNvGrpSpPr/>
          <p:nvPr/>
        </p:nvGrpSpPr>
        <p:grpSpPr>
          <a:xfrm>
            <a:off x="7922516" y="191164"/>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10"/>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309694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17283"/>
            <a:ext cx="7798819" cy="327248"/>
          </a:xfrm>
        </p:spPr>
        <p:txBody>
          <a:bodyPr>
            <a:noAutofit/>
          </a:bodyPr>
          <a:lstStyle/>
          <a:p>
            <a:r>
              <a:rPr lang="en-GB" sz="2400" dirty="0">
                <a:solidFill>
                  <a:srgbClr val="00517D"/>
                </a:solidFill>
                <a:latin typeface="+mn-lt"/>
                <a:cs typeface="Calibri" pitchFamily="34" charset="0"/>
              </a:rPr>
              <a:t>2020 ended with beef overtaking pork as the second largest protein in QSR. Seafood’s share shrank to 8.5%.</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33</a:t>
            </a:fld>
            <a:endParaRPr lang="en-US" dirty="0"/>
          </a:p>
        </p:txBody>
      </p:sp>
      <p:sp>
        <p:nvSpPr>
          <p:cNvPr id="10" name="Text Box 3"/>
          <p:cNvSpPr txBox="1">
            <a:spLocks noChangeArrowheads="1"/>
          </p:cNvSpPr>
          <p:nvPr/>
        </p:nvSpPr>
        <p:spPr bwMode="auto">
          <a:xfrm>
            <a:off x="2417759" y="1078135"/>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2600857437"/>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632127557"/>
              </p:ext>
            </p:extLst>
          </p:nvPr>
        </p:nvGraphicFramePr>
        <p:xfrm>
          <a:off x="74305" y="1267362"/>
          <a:ext cx="464966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45152300"/>
              </p:ext>
            </p:extLst>
          </p:nvPr>
        </p:nvGraphicFramePr>
        <p:xfrm>
          <a:off x="4458795" y="1663777"/>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Arial"/>
                        </a:rPr>
                        <a:t>-0.70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-3.10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Arial"/>
                        </a:rPr>
                        <a:t>0.50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Arial"/>
                        </a:rPr>
                        <a:t>-0.40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3.70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28092" y="1525278"/>
            <a:ext cx="1987584"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22516" y="191164"/>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39967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680966" cy="327248"/>
          </a:xfrm>
        </p:spPr>
        <p:txBody>
          <a:bodyPr>
            <a:noAutofit/>
          </a:bodyPr>
          <a:lstStyle/>
          <a:p>
            <a:r>
              <a:rPr lang="en-GB" sz="2400" dirty="0">
                <a:solidFill>
                  <a:srgbClr val="00517D"/>
                </a:solidFill>
                <a:latin typeface="+mn-lt"/>
              </a:rPr>
              <a:t>Non-fried Fish is the largest category in the QSR excl. Fish &amp; Chips Shops; Shellfish share increased considerably over last year </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34</a:t>
            </a:fld>
            <a:endParaRPr lang="en-US" dirty="0"/>
          </a:p>
        </p:txBody>
      </p:sp>
      <p:graphicFrame>
        <p:nvGraphicFramePr>
          <p:cNvPr id="14" name="Chart 13"/>
          <p:cNvGraphicFramePr/>
          <p:nvPr>
            <p:extLst>
              <p:ext uri="{D42A27DB-BD31-4B8C-83A1-F6EECF244321}">
                <p14:modId xmlns:p14="http://schemas.microsoft.com/office/powerpoint/2010/main" val="196825110"/>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977530123"/>
              </p:ext>
            </p:extLst>
          </p:nvPr>
        </p:nvGraphicFramePr>
        <p:xfrm>
          <a:off x="4537597" y="1724722"/>
          <a:ext cx="4637963" cy="322098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123074" y="1312296"/>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531356" y="1312296"/>
            <a:ext cx="2497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Decline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22516" y="191164"/>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66352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583944" cy="327248"/>
          </a:xfrm>
        </p:spPr>
        <p:txBody>
          <a:bodyPr>
            <a:noAutofit/>
          </a:bodyPr>
          <a:lstStyle/>
          <a:p>
            <a:r>
              <a:rPr lang="en-US" sz="2400" dirty="0">
                <a:latin typeface="+mn-lt"/>
                <a:cs typeface="Calibri" pitchFamily="34" charset="0"/>
              </a:rPr>
              <a:t>Seafood Sandwiches is the most important sub-category in QSR, but its share declined</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35</a:t>
            </a:fld>
            <a:endParaRPr lang="en-US" dirty="0"/>
          </a:p>
        </p:txBody>
      </p:sp>
      <p:sp>
        <p:nvSpPr>
          <p:cNvPr id="10" name="Text Box 3"/>
          <p:cNvSpPr txBox="1">
            <a:spLocks noChangeArrowheads="1"/>
          </p:cNvSpPr>
          <p:nvPr/>
        </p:nvSpPr>
        <p:spPr bwMode="auto">
          <a:xfrm>
            <a:off x="3004107" y="1094626"/>
            <a:ext cx="3439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Dec '20</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19 vs. 17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19 vs. 17 Negative</a:t>
              </a:r>
              <a:endParaRPr lang="en-US" sz="900" b="1" i="1" dirty="0">
                <a:solidFill>
                  <a:schemeClr val="tx1">
                    <a:lumMod val="65000"/>
                    <a:lumOff val="35000"/>
                  </a:schemeClr>
                </a:solidFill>
                <a:cs typeface="Calibri" pitchFamily="34" charset="0"/>
              </a:endParaRPr>
            </a:p>
          </p:txBody>
        </p:sp>
      </p:grpSp>
      <p:graphicFrame>
        <p:nvGraphicFramePr>
          <p:cNvPr id="13" name="Chart 12"/>
          <p:cNvGraphicFramePr/>
          <p:nvPr>
            <p:extLst>
              <p:ext uri="{D42A27DB-BD31-4B8C-83A1-F6EECF244321}">
                <p14:modId xmlns:p14="http://schemas.microsoft.com/office/powerpoint/2010/main" val="1356914639"/>
              </p:ext>
            </p:extLst>
          </p:nvPr>
        </p:nvGraphicFramePr>
        <p:xfrm>
          <a:off x="633863" y="1406249"/>
          <a:ext cx="7120725" cy="33107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4" name="Group 13"/>
          <p:cNvGrpSpPr/>
          <p:nvPr/>
        </p:nvGrpSpPr>
        <p:grpSpPr>
          <a:xfrm>
            <a:off x="7922516" y="191164"/>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4"/>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42610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30448712"/>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3" y="419670"/>
            <a:ext cx="7583944" cy="327248"/>
          </a:xfrm>
        </p:spPr>
        <p:txBody>
          <a:bodyPr>
            <a:noAutofit/>
          </a:bodyPr>
          <a:lstStyle/>
          <a:p>
            <a:r>
              <a:rPr lang="en-GB" sz="2400" dirty="0">
                <a:solidFill>
                  <a:srgbClr val="00517D"/>
                </a:solidFill>
                <a:latin typeface="+mn-lt"/>
                <a:cs typeface="Calibri" pitchFamily="34" charset="0"/>
              </a:rPr>
              <a:t>Seafood products have seen significant increase in individual spend in the course of 2020</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36</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Dec20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573122"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Dec20 vs. '19</a:t>
            </a:r>
          </a:p>
        </p:txBody>
      </p:sp>
      <p:graphicFrame>
        <p:nvGraphicFramePr>
          <p:cNvPr id="6" name="Chart 5"/>
          <p:cNvGraphicFramePr/>
          <p:nvPr>
            <p:extLst>
              <p:ext uri="{D42A27DB-BD31-4B8C-83A1-F6EECF244321}">
                <p14:modId xmlns:p14="http://schemas.microsoft.com/office/powerpoint/2010/main" val="554593640"/>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3" name="Group 12"/>
          <p:cNvGrpSpPr/>
          <p:nvPr/>
        </p:nvGrpSpPr>
        <p:grpSpPr>
          <a:xfrm>
            <a:off x="7922516" y="191164"/>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212014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695553825"/>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492676" cy="327248"/>
          </a:xfrm>
        </p:spPr>
        <p:txBody>
          <a:bodyPr>
            <a:noAutofit/>
          </a:bodyPr>
          <a:lstStyle/>
          <a:p>
            <a:r>
              <a:rPr lang="en-GB" sz="2400" dirty="0">
                <a:solidFill>
                  <a:srgbClr val="00517D"/>
                </a:solidFill>
                <a:latin typeface="+mn-lt"/>
                <a:cs typeface="Calibri" pitchFamily="34" charset="0"/>
              </a:rPr>
              <a:t>Share of deals for most proteins decreased with Seafood showing some insignificant increase in 2020</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37</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Dec '20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807954" y="1631290"/>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PPT Change</a:t>
            </a:r>
          </a:p>
          <a:p>
            <a:pPr algn="r">
              <a:defRPr/>
            </a:pPr>
            <a:r>
              <a:rPr lang="en-US" sz="1200" b="1" dirty="0"/>
              <a:t>YE Dec '20 vs. '19</a:t>
            </a:r>
          </a:p>
        </p:txBody>
      </p:sp>
      <p:graphicFrame>
        <p:nvGraphicFramePr>
          <p:cNvPr id="6" name="Chart 5"/>
          <p:cNvGraphicFramePr/>
          <p:nvPr>
            <p:extLst>
              <p:ext uri="{D42A27DB-BD31-4B8C-83A1-F6EECF244321}">
                <p14:modId xmlns:p14="http://schemas.microsoft.com/office/powerpoint/2010/main" val="2457625980"/>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22516" y="191164"/>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141098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38</a:t>
            </a:fld>
            <a:endParaRPr lang="en-US" dirty="0">
              <a:solidFill>
                <a:srgbClr val="0078BE"/>
              </a:solidFill>
            </a:endParaRPr>
          </a:p>
        </p:txBody>
      </p:sp>
      <p:sp>
        <p:nvSpPr>
          <p:cNvPr id="12" name="Title 3"/>
          <p:cNvSpPr txBox="1">
            <a:spLocks/>
          </p:cNvSpPr>
          <p:nvPr/>
        </p:nvSpPr>
        <p:spPr>
          <a:xfrm>
            <a:off x="414338" y="234398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Pubs</a:t>
            </a:r>
            <a:endParaRPr lang="en-US" altLang="en-US" sz="3600" dirty="0">
              <a:solidFill>
                <a:schemeClr val="bg1"/>
              </a:solidFill>
              <a:latin typeface="+mn-lt"/>
            </a:endParaRPr>
          </a:p>
        </p:txBody>
      </p:sp>
      <p:sp>
        <p:nvSpPr>
          <p:cNvPr id="6" name="Content Placeholder 4"/>
          <p:cNvSpPr txBox="1">
            <a:spLocks/>
          </p:cNvSpPr>
          <p:nvPr/>
        </p:nvSpPr>
        <p:spPr>
          <a:xfrm>
            <a:off x="422276" y="2896608"/>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After a partial recovery in Q3 Pubs ware faced with new closures and restrictions in Q4 losing 61% of visits compared with year ago</a:t>
            </a:r>
          </a:p>
          <a:p>
            <a:pPr marL="342900" indent="-342900">
              <a:buFont typeface="Arial" pitchFamily="34" charset="0"/>
              <a:buChar char="•"/>
            </a:pPr>
            <a:r>
              <a:rPr lang="en-GB" dirty="0">
                <a:solidFill>
                  <a:schemeClr val="bg1"/>
                </a:solidFill>
                <a:cs typeface="Calibri" pitchFamily="34" charset="0"/>
              </a:rPr>
              <a:t>Seafood and Pork gained share in (reduced) Pub servings in 2020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8822" r="1367" b="29845"/>
          <a:stretch/>
        </p:blipFill>
        <p:spPr>
          <a:xfrm>
            <a:off x="1" y="8"/>
            <a:ext cx="9143999" cy="2124000"/>
          </a:xfrm>
          <a:prstGeom prst="rect">
            <a:avLst/>
          </a:prstGeom>
        </p:spPr>
      </p:pic>
    </p:spTree>
    <p:extLst>
      <p:ext uri="{BB962C8B-B14F-4D97-AF65-F5344CB8AC3E}">
        <p14:creationId xmlns:p14="http://schemas.microsoft.com/office/powerpoint/2010/main" val="4083319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728660" cy="647999"/>
          </a:xfrm>
        </p:spPr>
        <p:txBody>
          <a:bodyPr>
            <a:noAutofit/>
          </a:bodyPr>
          <a:lstStyle/>
          <a:p>
            <a:r>
              <a:rPr lang="en-GB" sz="2400" dirty="0">
                <a:solidFill>
                  <a:srgbClr val="00517D"/>
                </a:solidFill>
                <a:latin typeface="+mn-lt"/>
                <a:cs typeface="Calibri" pitchFamily="34" charset="0"/>
              </a:rPr>
              <a:t>Pub’s visit recovery stopped in Q4 amid lockdowns</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latin typeface="Calibri" pitchFamily="34" charset="0"/>
                <a:cs typeface="Calibri" pitchFamily="34" charset="0"/>
              </a:rPr>
              <a:pPr>
                <a:defRPr/>
              </a:pPr>
              <a:t>39</a:t>
            </a:fld>
            <a:endParaRPr lang="en-US" sz="1100" dirty="0">
              <a:latin typeface="Calibri" pitchFamily="34" charset="0"/>
              <a:cs typeface="Calibri" pitchFamily="34" charset="0"/>
            </a:endParaRPr>
          </a:p>
        </p:txBody>
      </p:sp>
      <p:sp>
        <p:nvSpPr>
          <p:cNvPr id="15" name="Titre_1"/>
          <p:cNvSpPr>
            <a:spLocks noGrp="1"/>
          </p:cNvSpPr>
          <p:nvPr>
            <p:ph type="body" sz="quarter" idx="4294967295"/>
          </p:nvPr>
        </p:nvSpPr>
        <p:spPr>
          <a:xfrm>
            <a:off x="0" y="1141328"/>
            <a:ext cx="9144000" cy="220663"/>
          </a:xfrm>
          <a:prstGeom prst="rect">
            <a:avLst/>
          </a:prstGeom>
        </p:spPr>
        <p:txBody>
          <a:bodyPr>
            <a:normAutofit fontScale="55000" lnSpcReduction="20000"/>
          </a:bodyPr>
          <a:lstStyle/>
          <a:p>
            <a:pPr marL="0" indent="0" algn="ctr">
              <a:buNone/>
              <a:defRPr/>
            </a:pPr>
            <a:r>
              <a:rPr lang="en-US" sz="1700" dirty="0">
                <a:latin typeface="Calibri" pitchFamily="34" charset="0"/>
                <a:cs typeface="Calibri" pitchFamily="34" charset="0"/>
              </a:rPr>
              <a:t>Components of Spending vs. Year Ago</a:t>
            </a:r>
            <a:endParaRPr lang="fr-FR" sz="1700" dirty="0">
              <a:latin typeface="Calibri" pitchFamily="34" charset="0"/>
              <a:cs typeface="Calibri" pitchFamily="34" charset="0"/>
            </a:endParaRPr>
          </a:p>
        </p:txBody>
      </p:sp>
      <p:sp>
        <p:nvSpPr>
          <p:cNvPr id="20" name="Text Placeholder 4"/>
          <p:cNvSpPr>
            <a:spLocks noGrp="1"/>
          </p:cNvSpPr>
          <p:nvPr>
            <p:ph type="body" sz="quarter" idx="4294967295"/>
          </p:nvPr>
        </p:nvSpPr>
        <p:spPr>
          <a:xfrm>
            <a:off x="6299343" y="4800600"/>
            <a:ext cx="2682875" cy="277813"/>
          </a:xfrm>
        </p:spPr>
        <p:txBody>
          <a:bodyPr>
            <a:normAutofit/>
          </a:bodyPr>
          <a:lstStyle/>
          <a:p>
            <a:pPr marL="0" indent="0">
              <a:buNone/>
            </a:pPr>
            <a:r>
              <a:rPr lang="en-US" sz="1100" dirty="0">
                <a:solidFill>
                  <a:schemeClr val="tx1">
                    <a:lumMod val="65000"/>
                    <a:lumOff val="35000"/>
                  </a:schemeClr>
                </a:solidFill>
                <a:latin typeface="Calibri" pitchFamily="34" charset="0"/>
                <a:cs typeface="Calibri" pitchFamily="34" charset="0"/>
              </a:rPr>
              <a:t>Source: The NPD Group/CREST®, YE Dec '20</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228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ID"/>
          <p:cNvSpPr txBox="1"/>
          <p:nvPr/>
        </p:nvSpPr>
        <p:spPr>
          <a:xfrm>
            <a:off x="8534538" y="4981917"/>
            <a:ext cx="551754" cy="261610"/>
          </a:xfrm>
          <a:prstGeom prst="rect">
            <a:avLst/>
          </a:prstGeom>
          <a:noFill/>
        </p:spPr>
        <p:txBody>
          <a:bodyPr wrap="none" rtlCol="0">
            <a:spAutoFit/>
          </a:bodyPr>
          <a:lstStyle/>
          <a:p>
            <a:r>
              <a:rPr lang="fr-FR" sz="1100" dirty="0">
                <a:solidFill>
                  <a:schemeClr val="bg1"/>
                </a:solidFill>
                <a:latin typeface="Calibri" pitchFamily="34" charset="0"/>
                <a:cs typeface="Calibri" pitchFamily="34" charset="0"/>
              </a:rPr>
              <a:t>slide 4</a:t>
            </a:r>
          </a:p>
        </p:txBody>
      </p:sp>
      <p:grpSp>
        <p:nvGrpSpPr>
          <p:cNvPr id="21" name="Group 20"/>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2" name="Oval 21"/>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
        <p:nvSpPr>
          <p:cNvPr id="25" name="Titre_3"/>
          <p:cNvSpPr txBox="1">
            <a:spLocks/>
          </p:cNvSpPr>
          <p:nvPr/>
        </p:nvSpPr>
        <p:spPr>
          <a:xfrm>
            <a:off x="148683" y="3500797"/>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30" name="Graph_1">
            <a:extLst>
              <a:ext uri="{FF2B5EF4-FFF2-40B4-BE49-F238E27FC236}">
                <a16:creationId xmlns:a16="http://schemas.microsoft.com/office/drawing/2014/main" id="{CD010ECD-B802-4A14-9872-EEAFA833FEB4}"/>
              </a:ext>
            </a:extLst>
          </p:cNvPr>
          <p:cNvGraphicFramePr>
            <a:graphicFrameLocks noGrp="1" noChangeAspect="1"/>
          </p:cNvGraphicFramePr>
          <p:nvPr>
            <p:extLst>
              <p:ext uri="{D42A27DB-BD31-4B8C-83A1-F6EECF244321}">
                <p14:modId xmlns:p14="http://schemas.microsoft.com/office/powerpoint/2010/main" val="3337539745"/>
              </p:ext>
            </p:extLst>
          </p:nvPr>
        </p:nvGraphicFramePr>
        <p:xfrm>
          <a:off x="367296" y="1232785"/>
          <a:ext cx="6038133" cy="21226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Excel_2">
            <a:extLst>
              <a:ext uri="{FF2B5EF4-FFF2-40B4-BE49-F238E27FC236}">
                <a16:creationId xmlns:a16="http://schemas.microsoft.com/office/drawing/2014/main" id="{633EF663-FD41-42BE-91B9-C6A6CDC51D6B}"/>
              </a:ext>
            </a:extLst>
          </p:cNvPr>
          <p:cNvGraphicFramePr>
            <a:graphicFrameLocks/>
          </p:cNvGraphicFramePr>
          <p:nvPr>
            <p:extLst>
              <p:ext uri="{D42A27DB-BD31-4B8C-83A1-F6EECF244321}">
                <p14:modId xmlns:p14="http://schemas.microsoft.com/office/powerpoint/2010/main" val="1741874127"/>
              </p:ext>
            </p:extLst>
          </p:nvPr>
        </p:nvGraphicFramePr>
        <p:xfrm>
          <a:off x="6878963" y="3812307"/>
          <a:ext cx="1609725" cy="781050"/>
        </p:xfrm>
        <a:graphic>
          <a:graphicData uri="http://schemas.openxmlformats.org/presentationml/2006/ole">
            <mc:AlternateContent xmlns:mc="http://schemas.openxmlformats.org/markup-compatibility/2006">
              <mc:Choice xmlns:v="urn:schemas-microsoft-com:vml" Requires="v">
                <p:oleObj spid="_x0000_s5122" name="Worksheet" r:id="rId6" imgW="1609722" imgH="781110" progId="Excel.Sheet.12">
                  <p:embed/>
                </p:oleObj>
              </mc:Choice>
              <mc:Fallback>
                <p:oleObj name="Worksheet" r:id="rId6" imgW="1609722" imgH="781110" progId="Excel.Sheet.12">
                  <p:embed/>
                  <p:pic>
                    <p:nvPicPr>
                      <p:cNvPr id="31" name="Excel_2">
                        <a:extLst>
                          <a:ext uri="{FF2B5EF4-FFF2-40B4-BE49-F238E27FC236}">
                            <a16:creationId xmlns:a16="http://schemas.microsoft.com/office/drawing/2014/main" id="{633EF663-FD41-42BE-91B9-C6A6CDC51D6B}"/>
                          </a:ext>
                        </a:extLst>
                      </p:cNvPr>
                      <p:cNvPicPr>
                        <a:picLocks noChangeArrowheads="1"/>
                      </p:cNvPicPr>
                      <p:nvPr/>
                    </p:nvPicPr>
                    <p:blipFill>
                      <a:blip r:embed="rId7"/>
                      <a:srcRect/>
                      <a:stretch>
                        <a:fillRect/>
                      </a:stretch>
                    </p:blipFill>
                    <p:spPr bwMode="auto">
                      <a:xfrm>
                        <a:off x="6878963" y="3812307"/>
                        <a:ext cx="16097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Excel_1">
            <a:extLst>
              <a:ext uri="{FF2B5EF4-FFF2-40B4-BE49-F238E27FC236}">
                <a16:creationId xmlns:a16="http://schemas.microsoft.com/office/drawing/2014/main" id="{7BB9A851-EA13-481F-B2EE-F5911C8E107F}"/>
              </a:ext>
            </a:extLst>
          </p:cNvPr>
          <p:cNvGraphicFramePr>
            <a:graphicFrameLocks/>
          </p:cNvGraphicFramePr>
          <p:nvPr>
            <p:extLst>
              <p:ext uri="{D42A27DB-BD31-4B8C-83A1-F6EECF244321}">
                <p14:modId xmlns:p14="http://schemas.microsoft.com/office/powerpoint/2010/main" val="2399436192"/>
              </p:ext>
            </p:extLst>
          </p:nvPr>
        </p:nvGraphicFramePr>
        <p:xfrm>
          <a:off x="655312" y="3812496"/>
          <a:ext cx="5800725" cy="781050"/>
        </p:xfrm>
        <a:graphic>
          <a:graphicData uri="http://schemas.openxmlformats.org/presentationml/2006/ole">
            <mc:AlternateContent xmlns:mc="http://schemas.openxmlformats.org/markup-compatibility/2006">
              <mc:Choice xmlns:v="urn:schemas-microsoft-com:vml" Requires="v">
                <p:oleObj spid="_x0000_s5123" name="Worksheet" r:id="rId8" imgW="5800835" imgH="781110" progId="Excel.Sheet.12">
                  <p:embed/>
                </p:oleObj>
              </mc:Choice>
              <mc:Fallback>
                <p:oleObj name="Worksheet" r:id="rId8" imgW="5800835" imgH="781110" progId="Excel.Sheet.12">
                  <p:embed/>
                  <p:pic>
                    <p:nvPicPr>
                      <p:cNvPr id="32" name="Excel_1">
                        <a:extLst>
                          <a:ext uri="{FF2B5EF4-FFF2-40B4-BE49-F238E27FC236}">
                            <a16:creationId xmlns:a16="http://schemas.microsoft.com/office/drawing/2014/main" id="{7BB9A851-EA13-481F-B2EE-F5911C8E107F}"/>
                          </a:ext>
                        </a:extLst>
                      </p:cNvPr>
                      <p:cNvPicPr preferRelativeResize="0"/>
                      <p:nvPr/>
                    </p:nvPicPr>
                    <p:blipFill>
                      <a:blip r:embed="rId9"/>
                      <a:stretch>
                        <a:fillRect/>
                      </a:stretch>
                    </p:blipFill>
                    <p:spPr>
                      <a:xfrm>
                        <a:off x="655312" y="3812496"/>
                        <a:ext cx="5800725" cy="781050"/>
                      </a:xfrm>
                      <a:prstGeom prst="rect">
                        <a:avLst/>
                      </a:prstGeom>
                      <a:solidFill>
                        <a:schemeClr val="bg1"/>
                      </a:solidFill>
                    </p:spPr>
                  </p:pic>
                </p:oleObj>
              </mc:Fallback>
            </mc:AlternateContent>
          </a:graphicData>
        </a:graphic>
      </p:graphicFrame>
      <p:graphicFrame>
        <p:nvGraphicFramePr>
          <p:cNvPr id="33" name="Graph_2">
            <a:extLst>
              <a:ext uri="{FF2B5EF4-FFF2-40B4-BE49-F238E27FC236}">
                <a16:creationId xmlns:a16="http://schemas.microsoft.com/office/drawing/2014/main" id="{9236ED03-437C-4FA6-A931-B2747E1F78F3}"/>
              </a:ext>
            </a:extLst>
          </p:cNvPr>
          <p:cNvGraphicFramePr>
            <a:graphicFrameLocks noGrp="1" noChangeAspect="1"/>
          </p:cNvGraphicFramePr>
          <p:nvPr>
            <p:extLst>
              <p:ext uri="{D42A27DB-BD31-4B8C-83A1-F6EECF244321}">
                <p14:modId xmlns:p14="http://schemas.microsoft.com/office/powerpoint/2010/main" val="1976259785"/>
              </p:ext>
            </p:extLst>
          </p:nvPr>
        </p:nvGraphicFramePr>
        <p:xfrm>
          <a:off x="6671039" y="1225376"/>
          <a:ext cx="2105665" cy="212266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49718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4</a:t>
            </a:fld>
            <a:endParaRPr lang="en-US" dirty="0"/>
          </a:p>
        </p:txBody>
      </p:sp>
      <p:sp>
        <p:nvSpPr>
          <p:cNvPr id="12" name="Title 3"/>
          <p:cNvSpPr txBox="1">
            <a:spLocks/>
          </p:cNvSpPr>
          <p:nvPr/>
        </p:nvSpPr>
        <p:spPr>
          <a:xfrm>
            <a:off x="3600173" y="271809"/>
            <a:ext cx="5196598"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defRPr/>
            </a:pPr>
            <a:r>
              <a:rPr lang="en-US" sz="3600" dirty="0">
                <a:latin typeface="+mn-lt"/>
                <a:cs typeface="Calibri" pitchFamily="34" charset="0"/>
              </a:rPr>
              <a:t>Topline Industry</a:t>
            </a:r>
          </a:p>
          <a:p>
            <a:pPr>
              <a:defRPr/>
            </a:pPr>
            <a:r>
              <a:rPr lang="en-US" sz="3600" dirty="0">
                <a:latin typeface="+mn-lt"/>
                <a:cs typeface="Calibri" pitchFamily="34" charset="0"/>
              </a:rPr>
              <a:t>&amp; Protein Performance</a:t>
            </a:r>
            <a:endParaRPr lang="en-US" sz="3600" dirty="0">
              <a:latin typeface="+mn-lt"/>
            </a:endParaRPr>
          </a:p>
        </p:txBody>
      </p:sp>
      <p:sp>
        <p:nvSpPr>
          <p:cNvPr id="6" name="Content Placeholder 4"/>
          <p:cNvSpPr txBox="1">
            <a:spLocks/>
          </p:cNvSpPr>
          <p:nvPr/>
        </p:nvSpPr>
        <p:spPr>
          <a:xfrm>
            <a:off x="3600173" y="1575302"/>
            <a:ext cx="5062145" cy="3260817"/>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Font typeface="Wingdings" pitchFamily="2" charset="2"/>
              <a:buChar char="§"/>
            </a:pPr>
            <a:r>
              <a:rPr lang="en-US" dirty="0">
                <a:cs typeface="Calibri" pitchFamily="34" charset="0"/>
              </a:rPr>
              <a:t>Recovery of Q3 was halted by November lockdown and Christmas restrictions pushing Q4 visits down </a:t>
            </a:r>
          </a:p>
          <a:p>
            <a:pPr>
              <a:buClr>
                <a:schemeClr val="tx2"/>
              </a:buClr>
              <a:buFont typeface="Wingdings" pitchFamily="2" charset="2"/>
              <a:buChar char="§"/>
            </a:pPr>
            <a:r>
              <a:rPr lang="en-GB" dirty="0">
                <a:cs typeface="Calibri" pitchFamily="34" charset="0"/>
              </a:rPr>
              <a:t>All segments declined with Travel &amp; Leisure, Workplace/Education, and Pubs affected the most </a:t>
            </a:r>
          </a:p>
          <a:p>
            <a:pPr>
              <a:buClr>
                <a:schemeClr val="tx2"/>
              </a:buClr>
              <a:buFont typeface="Wingdings" pitchFamily="2" charset="2"/>
              <a:buChar char="§"/>
            </a:pPr>
            <a:r>
              <a:rPr lang="en-GB" dirty="0">
                <a:cs typeface="Calibri" pitchFamily="34" charset="0"/>
              </a:rPr>
              <a:t>Fish &amp; Chips is the segment with lowest relative decline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6" y="-10030"/>
            <a:ext cx="3429000" cy="5143500"/>
          </a:xfrm>
          <a:prstGeom prst="rect">
            <a:avLst/>
          </a:prstGeom>
        </p:spPr>
      </p:pic>
    </p:spTree>
    <p:extLst>
      <p:ext uri="{BB962C8B-B14F-4D97-AF65-F5344CB8AC3E}">
        <p14:creationId xmlns:p14="http://schemas.microsoft.com/office/powerpoint/2010/main" val="232240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1" y="410371"/>
            <a:ext cx="6900429" cy="327248"/>
          </a:xfrm>
        </p:spPr>
        <p:txBody>
          <a:bodyPr>
            <a:noAutofit/>
          </a:bodyPr>
          <a:lstStyle/>
          <a:p>
            <a:r>
              <a:rPr lang="en-GB" sz="2400" dirty="0">
                <a:solidFill>
                  <a:srgbClr val="00517D"/>
                </a:solidFill>
                <a:latin typeface="+mn-lt"/>
                <a:cs typeface="Calibri" pitchFamily="34" charset="0"/>
              </a:rPr>
              <a:t>Pub’s seafood incidence increased in 2020 despite falling servings</a:t>
            </a:r>
            <a:endParaRPr lang="en-GB" sz="2400" dirty="0">
              <a:latin typeface="+mn-lt"/>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40</a:t>
            </a:fld>
            <a:endParaRPr lang="en-US" dirty="0"/>
          </a:p>
        </p:txBody>
      </p:sp>
      <p:sp>
        <p:nvSpPr>
          <p:cNvPr id="10" name="Text Box 3"/>
          <p:cNvSpPr txBox="1">
            <a:spLocks noChangeArrowheads="1"/>
          </p:cNvSpPr>
          <p:nvPr/>
        </p:nvSpPr>
        <p:spPr bwMode="auto">
          <a:xfrm>
            <a:off x="2417756" y="914852"/>
            <a:ext cx="46124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1379142461"/>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165338906"/>
              </p:ext>
            </p:extLst>
          </p:nvPr>
        </p:nvGraphicFramePr>
        <p:xfrm>
          <a:off x="74305" y="1267362"/>
          <a:ext cx="419524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0972331"/>
              </p:ext>
            </p:extLst>
          </p:nvPr>
        </p:nvGraphicFramePr>
        <p:xfrm>
          <a:off x="4458795" y="1658358"/>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Arial"/>
                        </a:rPr>
                        <a:t>2.20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Arial"/>
                        </a:rPr>
                        <a:t>5.10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Arial"/>
                        </a:rPr>
                        <a:t>-1.90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Arial"/>
                        </a:rPr>
                        <a:t>-5.10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0.40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4000995" y="1519859"/>
            <a:ext cx="1896144" cy="276999"/>
          </a:xfrm>
          <a:prstGeom prst="rect">
            <a:avLst/>
          </a:prstGeom>
          <a:noFill/>
        </p:spPr>
        <p:txBody>
          <a:bodyPr wrap="square" rtlCol="0">
            <a:spAutoFit/>
          </a:bodyPr>
          <a:lstStyle/>
          <a:p>
            <a:pPr algn="ctr"/>
            <a:r>
              <a:rPr lang="en-GB" sz="1200" b="1" dirty="0">
                <a:latin typeface="Calibri" pitchFamily="34" charset="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5" name="Group 4"/>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2" name="Oval 11"/>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4" name="TextBox 3"/>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37232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1" y="375100"/>
            <a:ext cx="6900429" cy="327248"/>
          </a:xfrm>
        </p:spPr>
        <p:txBody>
          <a:bodyPr>
            <a:noAutofit/>
          </a:bodyPr>
          <a:lstStyle/>
          <a:p>
            <a:r>
              <a:rPr lang="en-GB" altLang="en-US" sz="2400" dirty="0">
                <a:solidFill>
                  <a:srgbClr val="00517D"/>
                </a:solidFill>
                <a:latin typeface="+mn-lt"/>
                <a:cs typeface="Calibri" pitchFamily="34" charset="0"/>
              </a:rPr>
              <a:t>Fried fish grew share amid declines</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41</a:t>
            </a:fld>
            <a:endParaRPr lang="en-US" dirty="0"/>
          </a:p>
        </p:txBody>
      </p:sp>
      <p:graphicFrame>
        <p:nvGraphicFramePr>
          <p:cNvPr id="14" name="Chart 13"/>
          <p:cNvGraphicFramePr/>
          <p:nvPr>
            <p:extLst>
              <p:ext uri="{D42A27DB-BD31-4B8C-83A1-F6EECF244321}">
                <p14:modId xmlns:p14="http://schemas.microsoft.com/office/powerpoint/2010/main" val="560813288"/>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075469892"/>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416904" y="103610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4947546" y="1045009"/>
            <a:ext cx="2497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Decline</a:t>
            </a:r>
          </a:p>
        </p:txBody>
      </p:sp>
      <p:sp>
        <p:nvSpPr>
          <p:cNvPr id="11" name="Text Placeholder 4"/>
          <p:cNvSpPr>
            <a:spLocks noGrp="1"/>
          </p:cNvSpPr>
          <p:nvPr>
            <p:ph type="body" sz="quarter" idx="4294967295"/>
          </p:nvPr>
        </p:nvSpPr>
        <p:spPr>
          <a:xfrm>
            <a:off x="5897139" y="4860929"/>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9" name="Group 18"/>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5124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849472" cy="327248"/>
          </a:xfrm>
        </p:spPr>
        <p:txBody>
          <a:bodyPr>
            <a:noAutofit/>
          </a:bodyPr>
          <a:lstStyle/>
          <a:p>
            <a:r>
              <a:rPr lang="en-GB" sz="2400" dirty="0">
                <a:solidFill>
                  <a:srgbClr val="00517D"/>
                </a:solidFill>
                <a:latin typeface="+mn-lt"/>
                <a:cs typeface="Calibri" pitchFamily="34" charset="0"/>
              </a:rPr>
              <a:t>Salmon and Cod are the most popular fish species in Pubs; Cod gained share in 2020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42</a:t>
            </a:fld>
            <a:endParaRPr lang="en-US" dirty="0"/>
          </a:p>
        </p:txBody>
      </p:sp>
      <p:sp>
        <p:nvSpPr>
          <p:cNvPr id="10" name="Text Box 3"/>
          <p:cNvSpPr txBox="1">
            <a:spLocks noChangeArrowheads="1"/>
          </p:cNvSpPr>
          <p:nvPr/>
        </p:nvSpPr>
        <p:spPr bwMode="auto">
          <a:xfrm>
            <a:off x="2975253" y="1094626"/>
            <a:ext cx="34974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r>
              <a:rPr lang="en-GB" sz="1600" dirty="0">
                <a:solidFill>
                  <a:srgbClr val="008AC0"/>
                </a:solidFill>
                <a:latin typeface="+mn-lt"/>
                <a:cs typeface="Calibri" pitchFamily="34" charset="0"/>
              </a:rPr>
              <a:t> </a:t>
            </a:r>
          </a:p>
          <a:p>
            <a:pPr algn="ctr">
              <a:defRPr/>
            </a:pPr>
            <a:r>
              <a:rPr lang="en-US" sz="1600" dirty="0">
                <a:solidFill>
                  <a:srgbClr val="008AC0"/>
                </a:solidFill>
                <a:latin typeface="+mn-lt"/>
                <a:cs typeface="Calibri" pitchFamily="34" charset="0"/>
              </a:rPr>
              <a:t>YE Dec '20</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19 vs. 17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19 vs. 17 Negative</a:t>
              </a:r>
              <a:endParaRPr lang="en-US" sz="900" b="1" i="1" dirty="0">
                <a:solidFill>
                  <a:schemeClr val="tx1">
                    <a:lumMod val="65000"/>
                    <a:lumOff val="35000"/>
                  </a:schemeClr>
                </a:solidFill>
                <a:cs typeface="Calibri" pitchFamily="34" charset="0"/>
              </a:endParaRPr>
            </a:p>
          </p:txBody>
        </p:sp>
      </p:grpSp>
      <p:graphicFrame>
        <p:nvGraphicFramePr>
          <p:cNvPr id="12" name="Chart 11"/>
          <p:cNvGraphicFramePr/>
          <p:nvPr>
            <p:extLst>
              <p:ext uri="{D42A27DB-BD31-4B8C-83A1-F6EECF244321}">
                <p14:modId xmlns:p14="http://schemas.microsoft.com/office/powerpoint/2010/main" val="2542632883"/>
              </p:ext>
            </p:extLst>
          </p:nvPr>
        </p:nvGraphicFramePr>
        <p:xfrm>
          <a:off x="712519" y="1282536"/>
          <a:ext cx="6935190" cy="346091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20" name="Group 19"/>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1" name="Oval 20"/>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2" name="TextBox 21"/>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34498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918711294"/>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13757" y="466566"/>
            <a:ext cx="7757384" cy="327248"/>
          </a:xfrm>
        </p:spPr>
        <p:txBody>
          <a:bodyPr>
            <a:noAutofit/>
          </a:bodyPr>
          <a:lstStyle/>
          <a:p>
            <a:r>
              <a:rPr lang="en-GB" sz="2400" dirty="0">
                <a:solidFill>
                  <a:srgbClr val="00517D"/>
                </a:solidFill>
                <a:latin typeface="+mn-lt"/>
                <a:cs typeface="Calibri" pitchFamily="34" charset="0"/>
              </a:rPr>
              <a:t>Total AC in Pubs has increased only marginally, while seafood spend has increased by £1.69</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43</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Dec20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299765"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Dec20 vs. '19</a:t>
            </a:r>
          </a:p>
        </p:txBody>
      </p:sp>
      <p:graphicFrame>
        <p:nvGraphicFramePr>
          <p:cNvPr id="6" name="Chart 5"/>
          <p:cNvGraphicFramePr/>
          <p:nvPr>
            <p:extLst>
              <p:ext uri="{D42A27DB-BD31-4B8C-83A1-F6EECF244321}">
                <p14:modId xmlns:p14="http://schemas.microsoft.com/office/powerpoint/2010/main" val="193361943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6" name="Group 15"/>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1037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542665292"/>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has seen an increase in the percentage of deals/promotions in 2020</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44</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Dec '20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52764"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Dec '20 vs. '19</a:t>
            </a:r>
          </a:p>
        </p:txBody>
      </p:sp>
      <p:graphicFrame>
        <p:nvGraphicFramePr>
          <p:cNvPr id="6" name="Chart 5"/>
          <p:cNvGraphicFramePr/>
          <p:nvPr>
            <p:extLst>
              <p:ext uri="{D42A27DB-BD31-4B8C-83A1-F6EECF244321}">
                <p14:modId xmlns:p14="http://schemas.microsoft.com/office/powerpoint/2010/main" val="56164327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latin typeface="Calibri" pitchFamily="34" charset="0"/>
                <a:cs typeface="Calibri" pitchFamily="34" charset="0"/>
              </a:rPr>
              <a:t>Source: The NPD Group/CREST®, YE Dec '20</a:t>
            </a:r>
          </a:p>
        </p:txBody>
      </p:sp>
      <p:grpSp>
        <p:nvGrpSpPr>
          <p:cNvPr id="16" name="Group 15"/>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26507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risdc2\European Photo Library\FOODSERVICE\chef preparing vegetables in his kitche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 y="0"/>
            <a:ext cx="9143996" cy="212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45</a:t>
            </a:fld>
            <a:endParaRPr lang="en-US" dirty="0">
              <a:solidFill>
                <a:srgbClr val="0078BE"/>
              </a:solidFill>
            </a:endParaRPr>
          </a:p>
        </p:txBody>
      </p:sp>
      <p:sp>
        <p:nvSpPr>
          <p:cNvPr id="12" name="Title 3"/>
          <p:cNvSpPr txBox="1">
            <a:spLocks/>
          </p:cNvSpPr>
          <p:nvPr/>
        </p:nvSpPr>
        <p:spPr>
          <a:xfrm>
            <a:off x="342900" y="2355007"/>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rPr>
              <a:t>Full Service </a:t>
            </a:r>
            <a:r>
              <a:rPr lang="en-GB" altLang="en-US" sz="2000" dirty="0">
                <a:solidFill>
                  <a:schemeClr val="bg1"/>
                </a:solidFill>
              </a:rPr>
              <a:t>(Including Café/Bistro)</a:t>
            </a:r>
          </a:p>
          <a:p>
            <a:endParaRPr lang="en-GB" altLang="en-US" sz="2000" dirty="0">
              <a:solidFill>
                <a:schemeClr val="bg1"/>
              </a:solidFill>
            </a:endParaRPr>
          </a:p>
          <a:p>
            <a:r>
              <a:rPr lang="en-GB" altLang="en-US" sz="2000" dirty="0">
                <a:solidFill>
                  <a:schemeClr val="bg1"/>
                </a:solidFill>
              </a:rPr>
              <a:t> </a:t>
            </a:r>
            <a:endParaRPr lang="en-US" altLang="en-US" sz="2000" dirty="0">
              <a:solidFill>
                <a:schemeClr val="bg1"/>
              </a:solidFill>
            </a:endParaRPr>
          </a:p>
        </p:txBody>
      </p:sp>
      <p:sp>
        <p:nvSpPr>
          <p:cNvPr id="6" name="Content Placeholder 4"/>
          <p:cNvSpPr txBox="1">
            <a:spLocks/>
          </p:cNvSpPr>
          <p:nvPr/>
        </p:nvSpPr>
        <p:spPr>
          <a:xfrm>
            <a:off x="414338" y="2997970"/>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Amid lockdown and dine-in closures, visit losses widened in Q4 after some recovery in Q3</a:t>
            </a:r>
          </a:p>
          <a:p>
            <a:pPr marL="342900" indent="-342900">
              <a:buFont typeface="Arial" pitchFamily="34" charset="0"/>
              <a:buChar char="•"/>
            </a:pPr>
            <a:r>
              <a:rPr lang="en-GB" dirty="0">
                <a:solidFill>
                  <a:schemeClr val="bg1"/>
                </a:solidFill>
                <a:cs typeface="Calibri" pitchFamily="34" charset="0"/>
              </a:rPr>
              <a:t>Seafood incidence were stable in 2020</a:t>
            </a:r>
          </a:p>
          <a:p>
            <a:pPr marL="342900" indent="-342900">
              <a:buFont typeface="Arial" pitchFamily="34" charset="0"/>
              <a:buChar char="•"/>
            </a:pPr>
            <a:r>
              <a:rPr lang="en-GB" dirty="0">
                <a:solidFill>
                  <a:schemeClr val="bg1"/>
                </a:solidFill>
                <a:cs typeface="Calibri" pitchFamily="34" charset="0"/>
              </a:rPr>
              <a:t>Seafood is claimed to be ordered on deal in 2 out of 5 cases</a:t>
            </a:r>
          </a:p>
        </p:txBody>
      </p:sp>
    </p:spTree>
    <p:extLst>
      <p:ext uri="{BB962C8B-B14F-4D97-AF65-F5344CB8AC3E}">
        <p14:creationId xmlns:p14="http://schemas.microsoft.com/office/powerpoint/2010/main" val="2306476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653077" cy="647999"/>
          </a:xfrm>
        </p:spPr>
        <p:txBody>
          <a:bodyPr>
            <a:noAutofit/>
          </a:bodyPr>
          <a:lstStyle/>
          <a:p>
            <a:r>
              <a:rPr lang="en-GB" sz="2400" dirty="0">
                <a:solidFill>
                  <a:srgbClr val="00517D"/>
                </a:solidFill>
                <a:latin typeface="+mn-lt"/>
                <a:cs typeface="Calibri" pitchFamily="34" charset="0"/>
              </a:rPr>
              <a:t>Visits to Full Service restaurants started to recover in Q4 2020</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46</a:t>
            </a:fld>
            <a:endParaRPr lang="en-US" sz="1100" dirty="0">
              <a:cs typeface="Calibri" pitchFamily="34" charset="0"/>
            </a:endParaRPr>
          </a:p>
        </p:txBody>
      </p:sp>
      <p:sp>
        <p:nvSpPr>
          <p:cNvPr id="20" name="Text Placeholder 4"/>
          <p:cNvSpPr>
            <a:spLocks noGrp="1"/>
          </p:cNvSpPr>
          <p:nvPr>
            <p:ph type="body" sz="quarter" idx="4294967295"/>
          </p:nvPr>
        </p:nvSpPr>
        <p:spPr>
          <a:xfrm>
            <a:off x="6072421" y="4821678"/>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185</a:t>
            </a:r>
            <a:endParaRPr lang="fr-FR" sz="800" dirty="0">
              <a:solidFill>
                <a:schemeClr val="bg1"/>
              </a:solidFill>
            </a:endParaRP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
        <p:nvSpPr>
          <p:cNvPr id="19" name="Titre_1">
            <a:extLst>
              <a:ext uri="{FF2B5EF4-FFF2-40B4-BE49-F238E27FC236}">
                <a16:creationId xmlns:a16="http://schemas.microsoft.com/office/drawing/2014/main" id="{FBA9E33B-7527-4025-959B-ABD239D15AA6}"/>
              </a:ext>
            </a:extLst>
          </p:cNvPr>
          <p:cNvSpPr txBox="1">
            <a:spLocks/>
          </p:cNvSpPr>
          <p:nvPr/>
        </p:nvSpPr>
        <p:spPr>
          <a:xfrm>
            <a:off x="0" y="1141328"/>
            <a:ext cx="9144000" cy="22066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defRPr/>
            </a:pPr>
            <a:r>
              <a:rPr lang="en-US" sz="1700">
                <a:latin typeface="Calibri" pitchFamily="34" charset="0"/>
                <a:cs typeface="Calibri" pitchFamily="34" charset="0"/>
              </a:rPr>
              <a:t>Components of Spending vs. Year Ago</a:t>
            </a:r>
            <a:endParaRPr lang="fr-FR" sz="1700" dirty="0">
              <a:latin typeface="Calibri" pitchFamily="34" charset="0"/>
              <a:cs typeface="Calibri" pitchFamily="34" charset="0"/>
            </a:endParaRPr>
          </a:p>
        </p:txBody>
      </p:sp>
      <p:sp>
        <p:nvSpPr>
          <p:cNvPr id="27" name="Titre_3">
            <a:extLst>
              <a:ext uri="{FF2B5EF4-FFF2-40B4-BE49-F238E27FC236}">
                <a16:creationId xmlns:a16="http://schemas.microsoft.com/office/drawing/2014/main" id="{813535F0-D60F-45B7-8E82-8B4CEF599328}"/>
              </a:ext>
            </a:extLst>
          </p:cNvPr>
          <p:cNvSpPr txBox="1">
            <a:spLocks/>
          </p:cNvSpPr>
          <p:nvPr/>
        </p:nvSpPr>
        <p:spPr>
          <a:xfrm>
            <a:off x="148683" y="3500797"/>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28" name="Excel_2">
            <a:extLst>
              <a:ext uri="{FF2B5EF4-FFF2-40B4-BE49-F238E27FC236}">
                <a16:creationId xmlns:a16="http://schemas.microsoft.com/office/drawing/2014/main" id="{ADB582F0-6960-4918-8F6C-7877664D4DED}"/>
              </a:ext>
            </a:extLst>
          </p:cNvPr>
          <p:cNvGraphicFramePr>
            <a:graphicFrameLocks/>
          </p:cNvGraphicFramePr>
          <p:nvPr>
            <p:extLst>
              <p:ext uri="{D42A27DB-BD31-4B8C-83A1-F6EECF244321}">
                <p14:modId xmlns:p14="http://schemas.microsoft.com/office/powerpoint/2010/main" val="2683853391"/>
              </p:ext>
            </p:extLst>
          </p:nvPr>
        </p:nvGraphicFramePr>
        <p:xfrm>
          <a:off x="6573198" y="3808378"/>
          <a:ext cx="2010938" cy="781050"/>
        </p:xfrm>
        <a:graphic>
          <a:graphicData uri="http://schemas.openxmlformats.org/presentationml/2006/ole">
            <mc:AlternateContent xmlns:mc="http://schemas.openxmlformats.org/markup-compatibility/2006">
              <mc:Choice xmlns:v="urn:schemas-microsoft-com:vml" Requires="v">
                <p:oleObj spid="_x0000_s6146" name="Worksheet" r:id="rId5" imgW="1609722" imgH="781110" progId="Excel.Sheet.12">
                  <p:embed/>
                </p:oleObj>
              </mc:Choice>
              <mc:Fallback>
                <p:oleObj name="Worksheet" r:id="rId5" imgW="1609722" imgH="781110" progId="Excel.Sheet.12">
                  <p:embed/>
                  <p:pic>
                    <p:nvPicPr>
                      <p:cNvPr id="28" name="Excel_2">
                        <a:extLst>
                          <a:ext uri="{FF2B5EF4-FFF2-40B4-BE49-F238E27FC236}">
                            <a16:creationId xmlns:a16="http://schemas.microsoft.com/office/drawing/2014/main" id="{ADB582F0-6960-4918-8F6C-7877664D4DED}"/>
                          </a:ext>
                        </a:extLst>
                      </p:cNvPr>
                      <p:cNvPicPr>
                        <a:picLocks noChangeArrowheads="1"/>
                      </p:cNvPicPr>
                      <p:nvPr/>
                    </p:nvPicPr>
                    <p:blipFill>
                      <a:blip r:embed="rId6"/>
                      <a:srcRect/>
                      <a:stretch>
                        <a:fillRect/>
                      </a:stretch>
                    </p:blipFill>
                    <p:spPr bwMode="auto">
                      <a:xfrm>
                        <a:off x="6573198" y="3808378"/>
                        <a:ext cx="2010938" cy="781050"/>
                      </a:xfrm>
                      <a:prstGeom prst="rect">
                        <a:avLst/>
                      </a:prstGeom>
                      <a:solidFill>
                        <a:schemeClr val="bg1"/>
                      </a:solidFill>
                      <a:ln>
                        <a:noFill/>
                      </a:ln>
                    </p:spPr>
                  </p:pic>
                </p:oleObj>
              </mc:Fallback>
            </mc:AlternateContent>
          </a:graphicData>
        </a:graphic>
      </p:graphicFrame>
      <p:graphicFrame>
        <p:nvGraphicFramePr>
          <p:cNvPr id="29" name="Excel_1">
            <a:extLst>
              <a:ext uri="{FF2B5EF4-FFF2-40B4-BE49-F238E27FC236}">
                <a16:creationId xmlns:a16="http://schemas.microsoft.com/office/drawing/2014/main" id="{F29B02EF-25F3-4229-A52A-330823C951DF}"/>
              </a:ext>
            </a:extLst>
          </p:cNvPr>
          <p:cNvGraphicFramePr>
            <a:graphicFrameLocks/>
          </p:cNvGraphicFramePr>
          <p:nvPr>
            <p:extLst>
              <p:ext uri="{D42A27DB-BD31-4B8C-83A1-F6EECF244321}">
                <p14:modId xmlns:p14="http://schemas.microsoft.com/office/powerpoint/2010/main" val="637772249"/>
              </p:ext>
            </p:extLst>
          </p:nvPr>
        </p:nvGraphicFramePr>
        <p:xfrm>
          <a:off x="465138" y="3808378"/>
          <a:ext cx="5800725" cy="781050"/>
        </p:xfrm>
        <a:graphic>
          <a:graphicData uri="http://schemas.openxmlformats.org/presentationml/2006/ole">
            <mc:AlternateContent xmlns:mc="http://schemas.openxmlformats.org/markup-compatibility/2006">
              <mc:Choice xmlns:v="urn:schemas-microsoft-com:vml" Requires="v">
                <p:oleObj spid="_x0000_s6147" name="Worksheet" r:id="rId7" imgW="5800835" imgH="781110" progId="Excel.Sheet.12">
                  <p:embed/>
                </p:oleObj>
              </mc:Choice>
              <mc:Fallback>
                <p:oleObj name="Worksheet" r:id="rId7" imgW="5800835" imgH="781110" progId="Excel.Sheet.12">
                  <p:embed/>
                  <p:pic>
                    <p:nvPicPr>
                      <p:cNvPr id="29" name="Excel_1">
                        <a:extLst>
                          <a:ext uri="{FF2B5EF4-FFF2-40B4-BE49-F238E27FC236}">
                            <a16:creationId xmlns:a16="http://schemas.microsoft.com/office/drawing/2014/main" id="{F29B02EF-25F3-4229-A52A-330823C951DF}"/>
                          </a:ext>
                        </a:extLst>
                      </p:cNvPr>
                      <p:cNvPicPr preferRelativeResize="0"/>
                      <p:nvPr/>
                    </p:nvPicPr>
                    <p:blipFill>
                      <a:blip r:embed="rId8"/>
                      <a:stretch>
                        <a:fillRect/>
                      </a:stretch>
                    </p:blipFill>
                    <p:spPr>
                      <a:xfrm>
                        <a:off x="465138" y="3808378"/>
                        <a:ext cx="5800725" cy="781050"/>
                      </a:xfrm>
                      <a:prstGeom prst="rect">
                        <a:avLst/>
                      </a:prstGeom>
                      <a:solidFill>
                        <a:schemeClr val="bg1"/>
                      </a:solidFill>
                    </p:spPr>
                  </p:pic>
                </p:oleObj>
              </mc:Fallback>
            </mc:AlternateContent>
          </a:graphicData>
        </a:graphic>
      </p:graphicFrame>
      <p:graphicFrame>
        <p:nvGraphicFramePr>
          <p:cNvPr id="30" name="Graph_1">
            <a:extLst>
              <a:ext uri="{FF2B5EF4-FFF2-40B4-BE49-F238E27FC236}">
                <a16:creationId xmlns:a16="http://schemas.microsoft.com/office/drawing/2014/main" id="{0B2C305D-8E89-403E-A192-83875EFBE9D4}"/>
              </a:ext>
            </a:extLst>
          </p:cNvPr>
          <p:cNvGraphicFramePr>
            <a:graphicFrameLocks noGrp="1" noChangeAspect="1"/>
          </p:cNvGraphicFramePr>
          <p:nvPr>
            <p:extLst>
              <p:ext uri="{D42A27DB-BD31-4B8C-83A1-F6EECF244321}">
                <p14:modId xmlns:p14="http://schemas.microsoft.com/office/powerpoint/2010/main" val="2121241573"/>
              </p:ext>
            </p:extLst>
          </p:nvPr>
        </p:nvGraphicFramePr>
        <p:xfrm>
          <a:off x="343214" y="1273242"/>
          <a:ext cx="5956129" cy="213871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1" name="Graph_2">
            <a:extLst>
              <a:ext uri="{FF2B5EF4-FFF2-40B4-BE49-F238E27FC236}">
                <a16:creationId xmlns:a16="http://schemas.microsoft.com/office/drawing/2014/main" id="{5D587348-81B1-4FB1-A653-AB8355D12BBB}"/>
              </a:ext>
            </a:extLst>
          </p:cNvPr>
          <p:cNvGraphicFramePr>
            <a:graphicFrameLocks noGrp="1" noChangeAspect="1"/>
          </p:cNvGraphicFramePr>
          <p:nvPr>
            <p:extLst>
              <p:ext uri="{D42A27DB-BD31-4B8C-83A1-F6EECF244321}">
                <p14:modId xmlns:p14="http://schemas.microsoft.com/office/powerpoint/2010/main" val="118620418"/>
              </p:ext>
            </p:extLst>
          </p:nvPr>
        </p:nvGraphicFramePr>
        <p:xfrm>
          <a:off x="6573197" y="1139639"/>
          <a:ext cx="2105665" cy="225146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846948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incidence have grown in Full Service over last 12 months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47</a:t>
            </a:fld>
            <a:endParaRPr lang="en-US" dirty="0"/>
          </a:p>
        </p:txBody>
      </p:sp>
      <p:sp>
        <p:nvSpPr>
          <p:cNvPr id="10" name="Text Box 3"/>
          <p:cNvSpPr txBox="1">
            <a:spLocks noChangeArrowheads="1"/>
          </p:cNvSpPr>
          <p:nvPr/>
        </p:nvSpPr>
        <p:spPr bwMode="auto">
          <a:xfrm>
            <a:off x="2697996" y="996658"/>
            <a:ext cx="4051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2468823232"/>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42472207"/>
              </p:ext>
            </p:extLst>
          </p:nvPr>
        </p:nvGraphicFramePr>
        <p:xfrm>
          <a:off x="74305" y="1267362"/>
          <a:ext cx="4039231"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77367031"/>
              </p:ext>
            </p:extLst>
          </p:nvPr>
        </p:nvGraphicFramePr>
        <p:xfrm>
          <a:off x="4480498" y="1595374"/>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Arial"/>
                        </a:rPr>
                        <a:t>0.20</a:t>
                      </a:r>
                    </a:p>
                  </a:txBody>
                  <a:tcPr marL="9525" marR="9525" marT="9525" marB="0" anchor="c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Arial"/>
                        </a:rPr>
                        <a:t>0.70</a:t>
                      </a:r>
                    </a:p>
                  </a:txBody>
                  <a:tcPr marL="9525" marR="9525" marT="9525" marB="0" anchor="c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Arial"/>
                        </a:rPr>
                        <a:t>-1.00</a:t>
                      </a:r>
                    </a:p>
                  </a:txBody>
                  <a:tcPr marL="9525" marR="9525" marT="9525" marB="0" anchor="c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Arial"/>
                        </a:rPr>
                        <a:t>0.70</a:t>
                      </a:r>
                    </a:p>
                  </a:txBody>
                  <a:tcPr marL="9525" marR="9525" marT="9525" marB="0" anchor="c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3.50</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86927" y="1318375"/>
            <a:ext cx="1783603"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9" name="Group 18"/>
          <p:cNvGrpSpPr/>
          <p:nvPr/>
        </p:nvGrpSpPr>
        <p:grpSpPr>
          <a:xfrm>
            <a:off x="7906835" y="135435"/>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26277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22655"/>
            <a:ext cx="7720654" cy="327248"/>
          </a:xfrm>
        </p:spPr>
        <p:txBody>
          <a:bodyPr>
            <a:noAutofit/>
          </a:bodyPr>
          <a:lstStyle/>
          <a:p>
            <a:r>
              <a:rPr lang="en-GB" altLang="en-US" sz="2400" dirty="0">
                <a:solidFill>
                  <a:srgbClr val="00517D"/>
                </a:solidFill>
                <a:latin typeface="+mn-lt"/>
                <a:cs typeface="Calibri" pitchFamily="34" charset="0"/>
              </a:rPr>
              <a:t>Non-fried fish, fish burgers, and shellfish showed growth over last 12 months</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48</a:t>
            </a:fld>
            <a:endParaRPr lang="en-US" dirty="0"/>
          </a:p>
        </p:txBody>
      </p:sp>
      <p:graphicFrame>
        <p:nvGraphicFramePr>
          <p:cNvPr id="14" name="Chart 13"/>
          <p:cNvGraphicFramePr/>
          <p:nvPr>
            <p:extLst>
              <p:ext uri="{D42A27DB-BD31-4B8C-83A1-F6EECF244321}">
                <p14:modId xmlns:p14="http://schemas.microsoft.com/office/powerpoint/2010/main" val="995710094"/>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090813588"/>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364358" y="1080000"/>
            <a:ext cx="16193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753649" y="1080000"/>
            <a:ext cx="2206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 Contribution to Decline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9" name="Group 18"/>
          <p:cNvGrpSpPr/>
          <p:nvPr/>
        </p:nvGrpSpPr>
        <p:grpSpPr>
          <a:xfrm>
            <a:off x="7906835" y="135435"/>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6185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491804808"/>
              </p:ext>
            </p:extLst>
          </p:nvPr>
        </p:nvGraphicFramePr>
        <p:xfrm>
          <a:off x="736271" y="1309254"/>
          <a:ext cx="7267699" cy="34520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Salmon is the most important species in full service restaurants, followed by shellfish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49</a:t>
            </a:fld>
            <a:endParaRPr lang="en-US" dirty="0"/>
          </a:p>
        </p:txBody>
      </p:sp>
      <p:sp>
        <p:nvSpPr>
          <p:cNvPr id="10" name="Text Box 3"/>
          <p:cNvSpPr txBox="1">
            <a:spLocks noChangeArrowheads="1"/>
          </p:cNvSpPr>
          <p:nvPr/>
        </p:nvSpPr>
        <p:spPr bwMode="auto">
          <a:xfrm>
            <a:off x="3209933" y="1094626"/>
            <a:ext cx="30280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solidFill>
                  <a:srgbClr val="008AC0"/>
                </a:solidFill>
                <a:latin typeface="+mn-lt"/>
                <a:cs typeface="Calibri" pitchFamily="34" charset="0"/>
              </a:rPr>
              <a:t>Incidence by Seafood Type/Species</a:t>
            </a:r>
          </a:p>
          <a:p>
            <a:pPr algn="ctr">
              <a:defRPr/>
            </a:pPr>
            <a:r>
              <a:rPr lang="en-US" sz="1400" dirty="0">
                <a:solidFill>
                  <a:srgbClr val="008AC0"/>
                </a:solidFill>
                <a:latin typeface="+mn-lt"/>
                <a:cs typeface="Calibri" pitchFamily="34" charset="0"/>
              </a:rPr>
              <a:t>YE Dec '20</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20 vs. 19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Dec 20 vs. 19 Negative</a:t>
              </a:r>
              <a:endParaRPr lang="en-US" sz="900" b="1" i="1" dirty="0">
                <a:solidFill>
                  <a:schemeClr val="tx1">
                    <a:lumMod val="65000"/>
                    <a:lumOff val="35000"/>
                  </a:schemeClr>
                </a:solidFill>
                <a:cs typeface="Calibri" pitchFamily="34" charset="0"/>
              </a:endParaRPr>
            </a:p>
          </p:txBody>
        </p:sp>
      </p:grpSp>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20" name="Group 19"/>
          <p:cNvGrpSpPr/>
          <p:nvPr/>
        </p:nvGrpSpPr>
        <p:grpSpPr>
          <a:xfrm>
            <a:off x="7906835" y="135435"/>
            <a:ext cx="1104313" cy="779487"/>
            <a:chOff x="7943565" y="148981"/>
            <a:chExt cx="1104313" cy="779487"/>
          </a:xfrm>
        </p:grpSpPr>
        <p:sp>
          <p:nvSpPr>
            <p:cNvPr id="21" name="Oval 20"/>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2" name="TextBox 21"/>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20600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400" dirty="0">
                <a:solidFill>
                  <a:srgbClr val="00517D"/>
                </a:solidFill>
                <a:latin typeface="+mn-lt"/>
                <a:cs typeface="Calibri" pitchFamily="34" charset="0"/>
              </a:rPr>
              <a:t>Recovery that started in Q3 was halted by November lockdown and Christmas restrictions pushing Q4 visits down by almost 45%</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5</a:t>
            </a:fld>
            <a:endParaRPr lang="en-US" sz="1100" dirty="0">
              <a:cs typeface="Calibri" pitchFamily="34" charset="0"/>
            </a:endParaRPr>
          </a:p>
        </p:txBody>
      </p:sp>
      <p:sp>
        <p:nvSpPr>
          <p:cNvPr id="13" name="Loop_1"/>
          <p:cNvSpPr>
            <a:spLocks noGrp="1"/>
          </p:cNvSpPr>
          <p:nvPr>
            <p:ph type="body" sz="quarter" idx="4294967295"/>
          </p:nvPr>
        </p:nvSpPr>
        <p:spPr>
          <a:xfrm>
            <a:off x="413983" y="926824"/>
            <a:ext cx="8678862" cy="220662"/>
          </a:xfrm>
          <a:prstGeom prst="rect">
            <a:avLst/>
          </a:prstGeom>
        </p:spPr>
        <p:txBody>
          <a:bodyPr>
            <a:normAutofit fontScale="55000" lnSpcReduction="20000"/>
          </a:bodyPr>
          <a:lstStyle/>
          <a:p>
            <a:pPr marL="0" indent="0">
              <a:buNone/>
              <a:defRPr/>
            </a:pPr>
            <a:r>
              <a:rPr lang="fr-FR" sz="1700" dirty="0">
                <a:cs typeface="Calibri" pitchFamily="34" charset="0"/>
              </a:rPr>
              <a:t>Total Out of Home</a:t>
            </a: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Text Placeholder 3"/>
          <p:cNvSpPr txBox="1">
            <a:spLocks/>
          </p:cNvSpPr>
          <p:nvPr/>
        </p:nvSpPr>
        <p:spPr>
          <a:xfrm>
            <a:off x="6362963" y="4871416"/>
            <a:ext cx="2699205" cy="27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900" dirty="0">
                <a:solidFill>
                  <a:schemeClr val="tx1">
                    <a:lumMod val="65000"/>
                    <a:lumOff val="35000"/>
                  </a:schemeClr>
                </a:solidFill>
                <a:cs typeface="Calibri" pitchFamily="34" charset="0"/>
              </a:rPr>
              <a:t>Source: The NPD Group/CREST®, YE Dec 20</a:t>
            </a:r>
          </a:p>
        </p:txBody>
      </p:sp>
      <p:sp>
        <p:nvSpPr>
          <p:cNvPr id="21" name="Titre_3"/>
          <p:cNvSpPr txBox="1">
            <a:spLocks/>
          </p:cNvSpPr>
          <p:nvPr/>
        </p:nvSpPr>
        <p:spPr>
          <a:xfrm>
            <a:off x="0" y="371734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14" name="Graph_1">
            <a:extLst>
              <a:ext uri="{FF2B5EF4-FFF2-40B4-BE49-F238E27FC236}">
                <a16:creationId xmlns:a16="http://schemas.microsoft.com/office/drawing/2014/main" id="{81A73829-1317-4A93-902C-68B206D76F5E}"/>
              </a:ext>
            </a:extLst>
          </p:cNvPr>
          <p:cNvGraphicFramePr>
            <a:graphicFrameLocks noGrp="1" noChangeAspect="1"/>
          </p:cNvGraphicFramePr>
          <p:nvPr>
            <p:extLst>
              <p:ext uri="{D42A27DB-BD31-4B8C-83A1-F6EECF244321}">
                <p14:modId xmlns:p14="http://schemas.microsoft.com/office/powerpoint/2010/main" val="1830182068"/>
              </p:ext>
            </p:extLst>
          </p:nvPr>
        </p:nvGraphicFramePr>
        <p:xfrm>
          <a:off x="413983" y="1145468"/>
          <a:ext cx="6121756" cy="24552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ph_2">
            <a:extLst>
              <a:ext uri="{FF2B5EF4-FFF2-40B4-BE49-F238E27FC236}">
                <a16:creationId xmlns:a16="http://schemas.microsoft.com/office/drawing/2014/main" id="{8BB4692C-105E-490B-8A13-794EE952C604}"/>
              </a:ext>
            </a:extLst>
          </p:cNvPr>
          <p:cNvGraphicFramePr>
            <a:graphicFrameLocks noGrp="1" noChangeAspect="1"/>
          </p:cNvGraphicFramePr>
          <p:nvPr>
            <p:extLst>
              <p:ext uri="{D42A27DB-BD31-4B8C-83A1-F6EECF244321}">
                <p14:modId xmlns:p14="http://schemas.microsoft.com/office/powerpoint/2010/main" val="200765276"/>
              </p:ext>
            </p:extLst>
          </p:nvPr>
        </p:nvGraphicFramePr>
        <p:xfrm>
          <a:off x="6842767" y="1309741"/>
          <a:ext cx="1733702" cy="22909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Excel_2">
            <a:extLst>
              <a:ext uri="{FF2B5EF4-FFF2-40B4-BE49-F238E27FC236}">
                <a16:creationId xmlns:a16="http://schemas.microsoft.com/office/drawing/2014/main" id="{640C3A79-D46A-4FC3-B465-E23EB647A17E}"/>
              </a:ext>
            </a:extLst>
          </p:cNvPr>
          <p:cNvGraphicFramePr>
            <a:graphicFrameLocks/>
          </p:cNvGraphicFramePr>
          <p:nvPr>
            <p:extLst>
              <p:ext uri="{D42A27DB-BD31-4B8C-83A1-F6EECF244321}">
                <p14:modId xmlns:p14="http://schemas.microsoft.com/office/powerpoint/2010/main" val="3611053384"/>
              </p:ext>
            </p:extLst>
          </p:nvPr>
        </p:nvGraphicFramePr>
        <p:xfrm>
          <a:off x="7018731" y="4010938"/>
          <a:ext cx="1609725" cy="781050"/>
        </p:xfrm>
        <a:graphic>
          <a:graphicData uri="http://schemas.openxmlformats.org/presentationml/2006/ole">
            <mc:AlternateContent xmlns:mc="http://schemas.openxmlformats.org/markup-compatibility/2006">
              <mc:Choice xmlns:v="urn:schemas-microsoft-com:vml" Requires="v">
                <p:oleObj spid="_x0000_s1026" name="Worksheet" r:id="rId6" imgW="1609722" imgH="781110" progId="Excel.Sheet.12">
                  <p:embed/>
                </p:oleObj>
              </mc:Choice>
              <mc:Fallback>
                <p:oleObj name="Worksheet" r:id="rId6" imgW="1609722" imgH="781110" progId="Excel.Sheet.12">
                  <p:embed/>
                  <p:pic>
                    <p:nvPicPr>
                      <p:cNvPr id="25" name="Excel_2">
                        <a:extLst>
                          <a:ext uri="{FF2B5EF4-FFF2-40B4-BE49-F238E27FC236}">
                            <a16:creationId xmlns:a16="http://schemas.microsoft.com/office/drawing/2014/main" id="{640C3A79-D46A-4FC3-B465-E23EB647A17E}"/>
                          </a:ext>
                        </a:extLst>
                      </p:cNvPr>
                      <p:cNvPicPr>
                        <a:picLocks noChangeArrowheads="1"/>
                      </p:cNvPicPr>
                      <p:nvPr/>
                    </p:nvPicPr>
                    <p:blipFill>
                      <a:blip r:embed="rId7"/>
                      <a:srcRect/>
                      <a:stretch>
                        <a:fillRect/>
                      </a:stretch>
                    </p:blipFill>
                    <p:spPr bwMode="auto">
                      <a:xfrm>
                        <a:off x="7018731" y="4010938"/>
                        <a:ext cx="16097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Excel_1">
            <a:extLst>
              <a:ext uri="{FF2B5EF4-FFF2-40B4-BE49-F238E27FC236}">
                <a16:creationId xmlns:a16="http://schemas.microsoft.com/office/drawing/2014/main" id="{F79350CC-2E93-4B74-995B-837D98ECBFA1}"/>
              </a:ext>
            </a:extLst>
          </p:cNvPr>
          <p:cNvGraphicFramePr>
            <a:graphicFrameLocks/>
          </p:cNvGraphicFramePr>
          <p:nvPr>
            <p:extLst>
              <p:ext uri="{D42A27DB-BD31-4B8C-83A1-F6EECF244321}">
                <p14:modId xmlns:p14="http://schemas.microsoft.com/office/powerpoint/2010/main" val="1792629839"/>
              </p:ext>
            </p:extLst>
          </p:nvPr>
        </p:nvGraphicFramePr>
        <p:xfrm>
          <a:off x="432587" y="4015137"/>
          <a:ext cx="6260206" cy="768350"/>
        </p:xfrm>
        <a:graphic>
          <a:graphicData uri="http://schemas.openxmlformats.org/presentationml/2006/ole">
            <mc:AlternateContent xmlns:mc="http://schemas.openxmlformats.org/markup-compatibility/2006">
              <mc:Choice xmlns:v="urn:schemas-microsoft-com:vml" Requires="v">
                <p:oleObj spid="_x0000_s1027" name="Worksheet" r:id="rId8" imgW="6070748" imgH="768175" progId="Excel.Sheet.12">
                  <p:embed/>
                </p:oleObj>
              </mc:Choice>
              <mc:Fallback>
                <p:oleObj name="Worksheet" r:id="rId8" imgW="6070748" imgH="768175" progId="Excel.Sheet.12">
                  <p:embed/>
                  <p:pic>
                    <p:nvPicPr>
                      <p:cNvPr id="26" name="Excel_1">
                        <a:extLst>
                          <a:ext uri="{FF2B5EF4-FFF2-40B4-BE49-F238E27FC236}">
                            <a16:creationId xmlns:a16="http://schemas.microsoft.com/office/drawing/2014/main" id="{F79350CC-2E93-4B74-995B-837D98ECBFA1}"/>
                          </a:ext>
                        </a:extLst>
                      </p:cNvPr>
                      <p:cNvPicPr preferRelativeResize="0"/>
                      <p:nvPr/>
                    </p:nvPicPr>
                    <p:blipFill>
                      <a:blip r:embed="rId9"/>
                      <a:stretch>
                        <a:fillRect/>
                      </a:stretch>
                    </p:blipFill>
                    <p:spPr>
                      <a:xfrm>
                        <a:off x="432587" y="4015137"/>
                        <a:ext cx="6260206" cy="7683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555385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09795369"/>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The data shows that Seafood individual spend decreased over last 12 months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50</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Dec20</a:t>
            </a:r>
          </a:p>
        </p:txBody>
      </p:sp>
      <p:cxnSp>
        <p:nvCxnSpPr>
          <p:cNvPr id="27" name="Straight Connector 26"/>
          <p:cNvCxnSpPr/>
          <p:nvPr/>
        </p:nvCxnSpPr>
        <p:spPr bwMode="auto">
          <a:xfrm>
            <a:off x="378595"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814871"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Dec20 vs. '19</a:t>
            </a:r>
          </a:p>
        </p:txBody>
      </p:sp>
      <p:graphicFrame>
        <p:nvGraphicFramePr>
          <p:cNvPr id="6" name="Chart 5"/>
          <p:cNvGraphicFramePr/>
          <p:nvPr>
            <p:extLst>
              <p:ext uri="{D42A27DB-BD31-4B8C-83A1-F6EECF244321}">
                <p14:modId xmlns:p14="http://schemas.microsoft.com/office/powerpoint/2010/main" val="2380119560"/>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nvGrpSpPr>
          <p:cNvPr id="16" name="Group 15"/>
          <p:cNvGrpSpPr/>
          <p:nvPr/>
        </p:nvGrpSpPr>
        <p:grpSpPr>
          <a:xfrm>
            <a:off x="7906835" y="135435"/>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142009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139951244"/>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672979" cy="443757"/>
          </a:xfrm>
        </p:spPr>
        <p:txBody>
          <a:bodyPr>
            <a:noAutofit/>
          </a:bodyPr>
          <a:lstStyle/>
          <a:p>
            <a:r>
              <a:rPr lang="en-GB" sz="2400" dirty="0">
                <a:solidFill>
                  <a:srgbClr val="00517D"/>
                </a:solidFill>
                <a:latin typeface="+mn-lt"/>
                <a:cs typeface="Calibri" pitchFamily="34" charset="0"/>
              </a:rPr>
              <a:t>Seafood deal rates are ahead of all other proteins and growing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51</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Dec '20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629395" y="1652373"/>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Dec '20 vs. '19</a:t>
            </a:r>
          </a:p>
        </p:txBody>
      </p:sp>
      <p:graphicFrame>
        <p:nvGraphicFramePr>
          <p:cNvPr id="6" name="Chart 5"/>
          <p:cNvGraphicFramePr/>
          <p:nvPr>
            <p:extLst>
              <p:ext uri="{D42A27DB-BD31-4B8C-83A1-F6EECF244321}">
                <p14:modId xmlns:p14="http://schemas.microsoft.com/office/powerpoint/2010/main" val="4052459366"/>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348899" y="1110842"/>
            <a:ext cx="2417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GB" sz="1600" dirty="0">
                <a:solidFill>
                  <a:srgbClr val="008AC0"/>
                </a:solidFill>
                <a:latin typeface="+mn-lt"/>
                <a:cs typeface="Calibri" pitchFamily="34" charset="0"/>
              </a:rPr>
              <a:t>Full Service Restaurants</a:t>
            </a:r>
          </a:p>
        </p:txBody>
      </p:sp>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6" name="Group 15"/>
          <p:cNvGrpSpPr/>
          <p:nvPr/>
        </p:nvGrpSpPr>
        <p:grpSpPr>
          <a:xfrm>
            <a:off x="7906835" y="135435"/>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1355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2868513"/>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dirty="0">
                <a:solidFill>
                  <a:schemeClr val="bg1"/>
                </a:solidFill>
                <a:cs typeface="Calibri" pitchFamily="34" charset="0"/>
              </a:rPr>
              <a:t>Travel &amp; Leisure visits continue to suffer amid restrictions imposed on international and domestic travel and closed entertainment venues</a:t>
            </a:r>
          </a:p>
          <a:p>
            <a:pPr marL="342900" indent="-342900">
              <a:buFont typeface="Arial" pitchFamily="34" charset="0"/>
              <a:buChar char="•"/>
            </a:pPr>
            <a:r>
              <a:rPr lang="en-US" dirty="0">
                <a:solidFill>
                  <a:schemeClr val="bg1"/>
                </a:solidFill>
                <a:cs typeface="Calibri" pitchFamily="34" charset="0"/>
              </a:rPr>
              <a:t>Seafood and beef increased serving incidence in 2020</a:t>
            </a:r>
          </a:p>
          <a:p>
            <a:pPr marL="0" indent="0">
              <a:buNone/>
            </a:pPr>
            <a:endParaRPr lang="en-GB" dirty="0">
              <a:solidFill>
                <a:schemeClr val="bg1"/>
              </a:solidFill>
              <a:cs typeface="Calibri" pitchFamily="34" charset="0"/>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52</a:t>
            </a:fld>
            <a:endParaRPr lang="en-US" dirty="0"/>
          </a:p>
        </p:txBody>
      </p:sp>
      <p:sp>
        <p:nvSpPr>
          <p:cNvPr id="12" name="Title 3"/>
          <p:cNvSpPr txBox="1">
            <a:spLocks/>
          </p:cNvSpPr>
          <p:nvPr/>
        </p:nvSpPr>
        <p:spPr>
          <a:xfrm>
            <a:off x="414338" y="2337495"/>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Travel &amp; Leisure </a:t>
            </a:r>
            <a:endParaRPr lang="en-US" altLang="en-US" sz="2000" dirty="0">
              <a:solidFill>
                <a:schemeClr val="bg1"/>
              </a:solidFill>
              <a:latin typeface="+mn-l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711" b="44154"/>
          <a:stretch/>
        </p:blipFill>
        <p:spPr>
          <a:xfrm>
            <a:off x="0" y="0"/>
            <a:ext cx="9144000" cy="2124000"/>
          </a:xfrm>
          <a:prstGeom prst="rect">
            <a:avLst/>
          </a:prstGeom>
        </p:spPr>
      </p:pic>
    </p:spTree>
    <p:extLst>
      <p:ext uri="{BB962C8B-B14F-4D97-AF65-F5344CB8AC3E}">
        <p14:creationId xmlns:p14="http://schemas.microsoft.com/office/powerpoint/2010/main" val="1261521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728660" cy="647999"/>
          </a:xfrm>
        </p:spPr>
        <p:txBody>
          <a:bodyPr>
            <a:normAutofit fontScale="90000"/>
          </a:bodyPr>
          <a:lstStyle/>
          <a:p>
            <a:r>
              <a:rPr lang="en-GB" dirty="0">
                <a:solidFill>
                  <a:srgbClr val="00517D"/>
                </a:solidFill>
                <a:latin typeface="+mn-lt"/>
                <a:cs typeface="Calibri" pitchFamily="34" charset="0"/>
              </a:rPr>
              <a:t>Travel &amp; Leisure visits are the slowest to recover with tourism still at historically low level</a:t>
            </a:r>
            <a:endParaRPr lang="en-GB"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53</a:t>
            </a:fld>
            <a:endParaRPr lang="en-US" sz="1100" dirty="0">
              <a:cs typeface="Calibri" pitchFamily="34" charset="0"/>
            </a:endParaRP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20" name="Text Placeholder 4"/>
          <p:cNvSpPr>
            <a:spLocks noGrp="1"/>
          </p:cNvSpPr>
          <p:nvPr>
            <p:ph type="body" sz="quarter" idx="4294967295"/>
          </p:nvPr>
        </p:nvSpPr>
        <p:spPr>
          <a:xfrm>
            <a:off x="6323428" y="4825870"/>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77</a:t>
            </a:r>
            <a:endParaRPr lang="fr-FR" sz="800" dirty="0">
              <a:solidFill>
                <a:schemeClr val="bg1"/>
              </a:solidFill>
            </a:endParaRPr>
          </a:p>
        </p:txBody>
      </p:sp>
      <p:sp>
        <p:nvSpPr>
          <p:cNvPr id="18" name="ID"/>
          <p:cNvSpPr txBox="1"/>
          <p:nvPr/>
        </p:nvSpPr>
        <p:spPr>
          <a:xfrm>
            <a:off x="8534538" y="4981917"/>
            <a:ext cx="593432" cy="261610"/>
          </a:xfrm>
          <a:prstGeom prst="rect">
            <a:avLst/>
          </a:prstGeom>
          <a:noFill/>
        </p:spPr>
        <p:txBody>
          <a:bodyPr wrap="none" rtlCol="0">
            <a:spAutoFit/>
          </a:bodyPr>
          <a:lstStyle/>
          <a:p>
            <a:r>
              <a:rPr lang="fr-FR" sz="1100" dirty="0">
                <a:solidFill>
                  <a:schemeClr val="bg1"/>
                </a:solidFill>
                <a:cs typeface="Calibri" pitchFamily="34" charset="0"/>
              </a:rPr>
              <a:t>slide 4</a:t>
            </a: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
        <p:nvSpPr>
          <p:cNvPr id="24" name="Titre_3"/>
          <p:cNvSpPr txBox="1">
            <a:spLocks/>
          </p:cNvSpPr>
          <p:nvPr/>
        </p:nvSpPr>
        <p:spPr>
          <a:xfrm>
            <a:off x="-16030" y="326808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19" name="Graph_1">
            <a:extLst>
              <a:ext uri="{FF2B5EF4-FFF2-40B4-BE49-F238E27FC236}">
                <a16:creationId xmlns:a16="http://schemas.microsoft.com/office/drawing/2014/main" id="{49C37582-7680-4210-A702-B0F9EB3C56AC}"/>
              </a:ext>
            </a:extLst>
          </p:cNvPr>
          <p:cNvGraphicFramePr>
            <a:graphicFrameLocks noGrp="1" noChangeAspect="1"/>
          </p:cNvGraphicFramePr>
          <p:nvPr>
            <p:extLst>
              <p:ext uri="{D42A27DB-BD31-4B8C-83A1-F6EECF244321}">
                <p14:modId xmlns:p14="http://schemas.microsoft.com/office/powerpoint/2010/main" val="3333766851"/>
              </p:ext>
            </p:extLst>
          </p:nvPr>
        </p:nvGraphicFramePr>
        <p:xfrm>
          <a:off x="119031" y="1213976"/>
          <a:ext cx="6000462" cy="19672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Excel_2">
            <a:extLst>
              <a:ext uri="{FF2B5EF4-FFF2-40B4-BE49-F238E27FC236}">
                <a16:creationId xmlns:a16="http://schemas.microsoft.com/office/drawing/2014/main" id="{5CA2AF84-9FA8-4A05-840C-B05D1BE10F27}"/>
              </a:ext>
            </a:extLst>
          </p:cNvPr>
          <p:cNvGraphicFramePr>
            <a:graphicFrameLocks/>
          </p:cNvGraphicFramePr>
          <p:nvPr>
            <p:extLst>
              <p:ext uri="{D42A27DB-BD31-4B8C-83A1-F6EECF244321}">
                <p14:modId xmlns:p14="http://schemas.microsoft.com/office/powerpoint/2010/main" val="3229323915"/>
              </p:ext>
            </p:extLst>
          </p:nvPr>
        </p:nvGraphicFramePr>
        <p:xfrm>
          <a:off x="6826883" y="3690757"/>
          <a:ext cx="1609725" cy="781050"/>
        </p:xfrm>
        <a:graphic>
          <a:graphicData uri="http://schemas.openxmlformats.org/presentationml/2006/ole">
            <mc:AlternateContent xmlns:mc="http://schemas.openxmlformats.org/markup-compatibility/2006">
              <mc:Choice xmlns:v="urn:schemas-microsoft-com:vml" Requires="v">
                <p:oleObj spid="_x0000_s7170" name="Worksheet" r:id="rId6" imgW="1609722" imgH="781110" progId="Excel.Sheet.12">
                  <p:embed/>
                </p:oleObj>
              </mc:Choice>
              <mc:Fallback>
                <p:oleObj name="Worksheet" r:id="rId6" imgW="1609722" imgH="781110" progId="Excel.Sheet.12">
                  <p:embed/>
                  <p:pic>
                    <p:nvPicPr>
                      <p:cNvPr id="28" name="Excel_2">
                        <a:extLst>
                          <a:ext uri="{FF2B5EF4-FFF2-40B4-BE49-F238E27FC236}">
                            <a16:creationId xmlns:a16="http://schemas.microsoft.com/office/drawing/2014/main" id="{5CA2AF84-9FA8-4A05-840C-B05D1BE10F27}"/>
                          </a:ext>
                        </a:extLst>
                      </p:cNvPr>
                      <p:cNvPicPr>
                        <a:picLocks noChangeArrowheads="1"/>
                      </p:cNvPicPr>
                      <p:nvPr/>
                    </p:nvPicPr>
                    <p:blipFill>
                      <a:blip r:embed="rId7"/>
                      <a:srcRect/>
                      <a:stretch>
                        <a:fillRect/>
                      </a:stretch>
                    </p:blipFill>
                    <p:spPr bwMode="auto">
                      <a:xfrm>
                        <a:off x="6826883" y="3690757"/>
                        <a:ext cx="16097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Excel_1">
            <a:extLst>
              <a:ext uri="{FF2B5EF4-FFF2-40B4-BE49-F238E27FC236}">
                <a16:creationId xmlns:a16="http://schemas.microsoft.com/office/drawing/2014/main" id="{C24AAE37-88F3-4C83-95CA-12115B3CB921}"/>
              </a:ext>
            </a:extLst>
          </p:cNvPr>
          <p:cNvGraphicFramePr>
            <a:graphicFrameLocks/>
          </p:cNvGraphicFramePr>
          <p:nvPr>
            <p:extLst>
              <p:ext uri="{D42A27DB-BD31-4B8C-83A1-F6EECF244321}">
                <p14:modId xmlns:p14="http://schemas.microsoft.com/office/powerpoint/2010/main" val="742714389"/>
              </p:ext>
            </p:extLst>
          </p:nvPr>
        </p:nvGraphicFramePr>
        <p:xfrm>
          <a:off x="309380" y="3690757"/>
          <a:ext cx="5800725" cy="781050"/>
        </p:xfrm>
        <a:graphic>
          <a:graphicData uri="http://schemas.openxmlformats.org/presentationml/2006/ole">
            <mc:AlternateContent xmlns:mc="http://schemas.openxmlformats.org/markup-compatibility/2006">
              <mc:Choice xmlns:v="urn:schemas-microsoft-com:vml" Requires="v">
                <p:oleObj spid="_x0000_s7171" name="Worksheet" r:id="rId8" imgW="5800835" imgH="781110" progId="Excel.Sheet.12">
                  <p:embed/>
                </p:oleObj>
              </mc:Choice>
              <mc:Fallback>
                <p:oleObj name="Worksheet" r:id="rId8" imgW="5800835" imgH="781110" progId="Excel.Sheet.12">
                  <p:embed/>
                  <p:pic>
                    <p:nvPicPr>
                      <p:cNvPr id="29" name="Excel_1">
                        <a:extLst>
                          <a:ext uri="{FF2B5EF4-FFF2-40B4-BE49-F238E27FC236}">
                            <a16:creationId xmlns:a16="http://schemas.microsoft.com/office/drawing/2014/main" id="{C24AAE37-88F3-4C83-95CA-12115B3CB921}"/>
                          </a:ext>
                        </a:extLst>
                      </p:cNvPr>
                      <p:cNvPicPr preferRelativeResize="0"/>
                      <p:nvPr/>
                    </p:nvPicPr>
                    <p:blipFill>
                      <a:blip r:embed="rId9"/>
                      <a:stretch>
                        <a:fillRect/>
                      </a:stretch>
                    </p:blipFill>
                    <p:spPr>
                      <a:xfrm>
                        <a:off x="309380" y="3690757"/>
                        <a:ext cx="5800725" cy="781050"/>
                      </a:xfrm>
                      <a:prstGeom prst="rect">
                        <a:avLst/>
                      </a:prstGeom>
                      <a:solidFill>
                        <a:schemeClr val="bg1"/>
                      </a:solidFill>
                    </p:spPr>
                  </p:pic>
                </p:oleObj>
              </mc:Fallback>
            </mc:AlternateContent>
          </a:graphicData>
        </a:graphic>
      </p:graphicFrame>
      <p:graphicFrame>
        <p:nvGraphicFramePr>
          <p:cNvPr id="30" name="Graph_2">
            <a:extLst>
              <a:ext uri="{FF2B5EF4-FFF2-40B4-BE49-F238E27FC236}">
                <a16:creationId xmlns:a16="http://schemas.microsoft.com/office/drawing/2014/main" id="{88F08156-CBE4-4C94-80FF-E3DC7C2D7CE8}"/>
              </a:ext>
            </a:extLst>
          </p:cNvPr>
          <p:cNvGraphicFramePr>
            <a:graphicFrameLocks noGrp="1" noChangeAspect="1"/>
          </p:cNvGraphicFramePr>
          <p:nvPr>
            <p:extLst>
              <p:ext uri="{D42A27DB-BD31-4B8C-83A1-F6EECF244321}">
                <p14:modId xmlns:p14="http://schemas.microsoft.com/office/powerpoint/2010/main" val="3329489728"/>
              </p:ext>
            </p:extLst>
          </p:nvPr>
        </p:nvGraphicFramePr>
        <p:xfrm>
          <a:off x="6578914" y="1235494"/>
          <a:ext cx="2105665" cy="194221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910946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680013" cy="478513"/>
          </a:xfrm>
        </p:spPr>
        <p:txBody>
          <a:bodyPr>
            <a:noAutofit/>
          </a:bodyPr>
          <a:lstStyle/>
          <a:p>
            <a:r>
              <a:rPr lang="en-US" sz="2400" dirty="0">
                <a:solidFill>
                  <a:srgbClr val="00517D"/>
                </a:solidFill>
                <a:latin typeface="+mn-lt"/>
                <a:cs typeface="Calibri" pitchFamily="34" charset="0"/>
              </a:rPr>
              <a:t>Seafood servings in Travel and Leisure grew in incidence</a:t>
            </a:r>
            <a:endParaRPr lang="en-GB" sz="2400" dirty="0">
              <a:solidFill>
                <a:srgbClr val="00517D"/>
              </a:solidFill>
              <a:latin typeface="+mn-lt"/>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z="1400" smtClean="0"/>
              <a:pPr/>
              <a:t>54</a:t>
            </a:fld>
            <a:endParaRPr lang="en-US" sz="1400" dirty="0"/>
          </a:p>
        </p:txBody>
      </p:sp>
      <p:sp>
        <p:nvSpPr>
          <p:cNvPr id="10" name="Text Box 3"/>
          <p:cNvSpPr txBox="1">
            <a:spLocks noChangeArrowheads="1"/>
          </p:cNvSpPr>
          <p:nvPr/>
        </p:nvSpPr>
        <p:spPr bwMode="auto">
          <a:xfrm>
            <a:off x="2697996" y="996658"/>
            <a:ext cx="4051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4103680096"/>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057838578"/>
              </p:ext>
            </p:extLst>
          </p:nvPr>
        </p:nvGraphicFramePr>
        <p:xfrm>
          <a:off x="74305" y="1267362"/>
          <a:ext cx="3752107"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468449769"/>
              </p:ext>
            </p:extLst>
          </p:nvPr>
        </p:nvGraphicFramePr>
        <p:xfrm>
          <a:off x="4458795" y="1594263"/>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Arial"/>
                        </a:rPr>
                        <a:t>2.30</a:t>
                      </a:r>
                    </a:p>
                  </a:txBody>
                  <a:tcPr marL="9525" marR="9525" marT="9525" marB="0" anchor="c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-1.20</a:t>
                      </a:r>
                    </a:p>
                  </a:txBody>
                  <a:tcPr marL="9525" marR="9525" marT="9525" marB="0" anchor="c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Arial"/>
                        </a:rPr>
                        <a:t>-0.60</a:t>
                      </a:r>
                    </a:p>
                  </a:txBody>
                  <a:tcPr marL="9525" marR="9525" marT="9525" marB="0" anchor="c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Arial"/>
                        </a:rPr>
                        <a:t>3.20</a:t>
                      </a:r>
                    </a:p>
                  </a:txBody>
                  <a:tcPr marL="9525" marR="9525" marT="9525" marB="0" anchor="c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9C0006"/>
                          </a:solidFill>
                          <a:effectLst/>
                          <a:latin typeface="Arial"/>
                        </a:rPr>
                        <a:t>-1.00</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772684" y="1456250"/>
            <a:ext cx="2219490"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11998" y="4800599"/>
            <a:ext cx="2683723" cy="277391"/>
          </a:xfrm>
        </p:spPr>
        <p:txBody>
          <a:bodyPr>
            <a:noAutofit/>
          </a:bodyPr>
          <a:lstStyle/>
          <a:p>
            <a:pPr marL="0" indent="0">
              <a:buNone/>
            </a:pPr>
            <a:r>
              <a:rPr lang="en-US" sz="900" dirty="0">
                <a:solidFill>
                  <a:schemeClr val="tx1">
                    <a:lumMod val="65000"/>
                    <a:lumOff val="35000"/>
                  </a:schemeClr>
                </a:solidFill>
                <a:cs typeface="Calibri" pitchFamily="34" charset="0"/>
              </a:rPr>
              <a:t>Source: The NPD Group/CREST®, YE Dec '20</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94882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00517D"/>
                </a:solidFill>
                <a:latin typeface="+mn-lt"/>
                <a:cs typeface="Calibri" pitchFamily="34" charset="0"/>
              </a:rPr>
              <a:t>Fish, both fried and non-fried, grew share</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55</a:t>
            </a:fld>
            <a:endParaRPr lang="en-US" dirty="0"/>
          </a:p>
        </p:txBody>
      </p:sp>
      <p:graphicFrame>
        <p:nvGraphicFramePr>
          <p:cNvPr id="14" name="Chart 13"/>
          <p:cNvGraphicFramePr/>
          <p:nvPr>
            <p:extLst>
              <p:ext uri="{D42A27DB-BD31-4B8C-83A1-F6EECF244321}">
                <p14:modId xmlns:p14="http://schemas.microsoft.com/office/powerpoint/2010/main" val="1074866744"/>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310419572"/>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183593" y="105204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4947546" y="1052043"/>
            <a:ext cx="2497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Decline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9" name="Group 18"/>
          <p:cNvGrpSpPr/>
          <p:nvPr/>
        </p:nvGrpSpPr>
        <p:grpSpPr>
          <a:xfrm>
            <a:off x="7943565" y="148981"/>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29276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04857456"/>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individual spend has increased slightly in Travel and Leisure over last 12 months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56</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Dec20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2691717" y="1570166"/>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Dec20 vs. '19</a:t>
            </a:r>
          </a:p>
        </p:txBody>
      </p:sp>
      <p:graphicFrame>
        <p:nvGraphicFramePr>
          <p:cNvPr id="6" name="Chart 5"/>
          <p:cNvGraphicFramePr/>
          <p:nvPr>
            <p:extLst>
              <p:ext uri="{D42A27DB-BD31-4B8C-83A1-F6EECF244321}">
                <p14:modId xmlns:p14="http://schemas.microsoft.com/office/powerpoint/2010/main" val="318152051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6" name="Group 15"/>
          <p:cNvGrpSpPr/>
          <p:nvPr/>
        </p:nvGrpSpPr>
        <p:grpSpPr>
          <a:xfrm>
            <a:off x="7943565" y="148981"/>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38863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234758264"/>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604993" cy="327248"/>
          </a:xfrm>
        </p:spPr>
        <p:txBody>
          <a:bodyPr>
            <a:noAutofit/>
          </a:bodyPr>
          <a:lstStyle/>
          <a:p>
            <a:r>
              <a:rPr lang="en-GB" sz="2400" dirty="0">
                <a:solidFill>
                  <a:srgbClr val="00517D"/>
                </a:solidFill>
                <a:latin typeface="+mn-lt"/>
                <a:cs typeface="Calibri" pitchFamily="34" charset="0"/>
              </a:rPr>
              <a:t>Deal rates for Seafood are above average and growing TTM</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57</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Dec '20</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658037"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Dec '20 vs. '19</a:t>
            </a:r>
          </a:p>
        </p:txBody>
      </p:sp>
      <p:graphicFrame>
        <p:nvGraphicFramePr>
          <p:cNvPr id="6" name="Chart 5"/>
          <p:cNvGraphicFramePr/>
          <p:nvPr>
            <p:extLst>
              <p:ext uri="{D42A27DB-BD31-4B8C-83A1-F6EECF244321}">
                <p14:modId xmlns:p14="http://schemas.microsoft.com/office/powerpoint/2010/main" val="3589212067"/>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6" name="Group 15"/>
          <p:cNvGrpSpPr/>
          <p:nvPr/>
        </p:nvGrpSpPr>
        <p:grpSpPr>
          <a:xfrm>
            <a:off x="7943565" y="148981"/>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13426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3166538"/>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chemeClr val="tx1"/>
              </a:buClr>
              <a:buFont typeface="Arial" pitchFamily="34" charset="0"/>
              <a:buChar char="•"/>
            </a:pPr>
            <a:r>
              <a:rPr lang="en-GB" dirty="0">
                <a:solidFill>
                  <a:schemeClr val="bg1"/>
                </a:solidFill>
                <a:cs typeface="Calibri" pitchFamily="34" charset="0"/>
              </a:rPr>
              <a:t>It’s been the second biggest loser of 2020 with more than half of office workers working from home for most of the year and schools either closed or on remote learning</a:t>
            </a:r>
          </a:p>
          <a:p>
            <a:pPr marL="342900" indent="-342900">
              <a:buClr>
                <a:schemeClr val="tx1"/>
              </a:buClr>
              <a:buFont typeface="Arial" pitchFamily="34" charset="0"/>
              <a:buChar char="•"/>
            </a:pPr>
            <a:r>
              <a:rPr lang="en-GB" dirty="0">
                <a:solidFill>
                  <a:schemeClr val="bg1"/>
                </a:solidFill>
                <a:cs typeface="Calibri" pitchFamily="34" charset="0"/>
              </a:rPr>
              <a:t>Seafood lost incidence in favour of poultry</a:t>
            </a: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58</a:t>
            </a:fld>
            <a:endParaRPr lang="en-US" dirty="0"/>
          </a:p>
        </p:txBody>
      </p:sp>
      <p:sp>
        <p:nvSpPr>
          <p:cNvPr id="12" name="Title 3"/>
          <p:cNvSpPr txBox="1">
            <a:spLocks/>
          </p:cNvSpPr>
          <p:nvPr/>
        </p:nvSpPr>
        <p:spPr>
          <a:xfrm>
            <a:off x="414338" y="2337495"/>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Workplace &amp; Education </a:t>
            </a:r>
            <a:endParaRPr lang="en-US" altLang="en-US" sz="2000" dirty="0">
              <a:solidFill>
                <a:schemeClr val="bg1"/>
              </a:solidFill>
              <a:latin typeface="+mn-l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9890" b="38394"/>
          <a:stretch/>
        </p:blipFill>
        <p:spPr>
          <a:xfrm>
            <a:off x="0" y="0"/>
            <a:ext cx="9144000" cy="2145671"/>
          </a:xfrm>
          <a:prstGeom prst="rect">
            <a:avLst/>
          </a:prstGeom>
        </p:spPr>
      </p:pic>
    </p:spTree>
    <p:extLst>
      <p:ext uri="{BB962C8B-B14F-4D97-AF65-F5344CB8AC3E}">
        <p14:creationId xmlns:p14="http://schemas.microsoft.com/office/powerpoint/2010/main" val="583042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_1"/>
          <p:cNvGraphicFramePr>
            <a:graphicFrameLocks noGrp="1" noChangeAspect="1"/>
          </p:cNvGraphicFramePr>
          <p:nvPr>
            <p:extLst>
              <p:ext uri="{D42A27DB-BD31-4B8C-83A1-F6EECF244321}">
                <p14:modId xmlns:p14="http://schemas.microsoft.com/office/powerpoint/2010/main" val="3407527631"/>
              </p:ext>
            </p:extLst>
          </p:nvPr>
        </p:nvGraphicFramePr>
        <p:xfrm>
          <a:off x="367296" y="1547973"/>
          <a:ext cx="5545697" cy="206109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367296" y="205980"/>
            <a:ext cx="7576269" cy="647999"/>
          </a:xfrm>
        </p:spPr>
        <p:txBody>
          <a:bodyPr>
            <a:noAutofit/>
          </a:bodyPr>
          <a:lstStyle/>
          <a:p>
            <a:r>
              <a:rPr lang="en-US" sz="2400" dirty="0">
                <a:solidFill>
                  <a:srgbClr val="00517D"/>
                </a:solidFill>
                <a:latin typeface="+mn-lt"/>
                <a:cs typeface="Calibri" pitchFamily="34" charset="0"/>
              </a:rPr>
              <a:t>Traffic recovered somewhat after an almost 90% decline in Q2, but still only a third of last year’s</a:t>
            </a: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59</a:t>
            </a:fld>
            <a:endParaRPr lang="en-US" dirty="0"/>
          </a:p>
        </p:txBody>
      </p:sp>
      <p:sp>
        <p:nvSpPr>
          <p:cNvPr id="19" name="Titre_3"/>
          <p:cNvSpPr txBox="1">
            <a:spLocks noGrp="1"/>
          </p:cNvSpPr>
          <p:nvPr>
            <p:ph type="body" sz="quarter" idx="4294967295"/>
          </p:nvPr>
        </p:nvSpPr>
        <p:spPr>
          <a:xfrm>
            <a:off x="-10704" y="3660364"/>
            <a:ext cx="9144000" cy="252412"/>
          </a:xfrm>
          <a:prstGeom prst="rect">
            <a:avLst/>
          </a:prstGeom>
        </p:spPr>
        <p:txBody>
          <a:bodyPr>
            <a:normAutofit fontScale="55000" lnSpcReduction="2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600" dirty="0">
                <a:solidFill>
                  <a:srgbClr val="008AC0"/>
                </a:solidFill>
                <a:ea typeface="+mn-ea"/>
                <a:cs typeface="Calibri" pitchFamily="34" charset="0"/>
              </a:rPr>
              <a:t>Total </a:t>
            </a:r>
            <a:r>
              <a:rPr lang="de-DE" sz="1600" dirty="0" err="1">
                <a:solidFill>
                  <a:srgbClr val="008AC0"/>
                </a:solidFill>
                <a:ea typeface="+mn-ea"/>
                <a:cs typeface="Calibri" pitchFamily="34" charset="0"/>
              </a:rPr>
              <a:t>Spend</a:t>
            </a:r>
            <a:r>
              <a:rPr lang="de-DE" sz="1600" dirty="0">
                <a:solidFill>
                  <a:srgbClr val="008AC0"/>
                </a:solidFill>
                <a:ea typeface="+mn-ea"/>
                <a:cs typeface="Calibri" pitchFamily="34" charset="0"/>
              </a:rPr>
              <a:t>, Visits </a:t>
            </a:r>
            <a:r>
              <a:rPr lang="de-DE" sz="1600" dirty="0" err="1">
                <a:solidFill>
                  <a:srgbClr val="008AC0"/>
                </a:solidFill>
                <a:ea typeface="+mn-ea"/>
                <a:cs typeface="Calibri" pitchFamily="34" charset="0"/>
              </a:rPr>
              <a:t>and</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Avg</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Eater</a:t>
            </a:r>
            <a:r>
              <a:rPr lang="de-DE" sz="1600" dirty="0">
                <a:solidFill>
                  <a:srgbClr val="008AC0"/>
                </a:solidFill>
                <a:ea typeface="+mn-ea"/>
                <a:cs typeface="Calibri" pitchFamily="34" charset="0"/>
              </a:rPr>
              <a:t> Check</a:t>
            </a:r>
            <a:endParaRPr lang="en-US" sz="1600" dirty="0">
              <a:solidFill>
                <a:srgbClr val="008AC0"/>
              </a:solidFill>
              <a:ea typeface="+mn-ea"/>
              <a:cs typeface="Calibri" pitchFamily="34" charset="0"/>
            </a:endParaRPr>
          </a:p>
          <a:p>
            <a:pPr marL="0" indent="0" algn="ctr">
              <a:buNone/>
              <a:defRPr/>
            </a:pPr>
            <a:endParaRPr lang="fr-FR" sz="1600" dirty="0">
              <a:solidFill>
                <a:srgbClr val="008AC0"/>
              </a:solidFill>
              <a:ea typeface="+mn-ea"/>
              <a:cs typeface="Calibri" pitchFamily="34" charset="0"/>
            </a:endParaRPr>
          </a:p>
        </p:txBody>
      </p:sp>
      <p:sp>
        <p:nvSpPr>
          <p:cNvPr id="13" name="Text Placeholder 4"/>
          <p:cNvSpPr>
            <a:spLocks noGrp="1"/>
          </p:cNvSpPr>
          <p:nvPr>
            <p:ph type="body" sz="quarter" idx="4294967295"/>
          </p:nvPr>
        </p:nvSpPr>
        <p:spPr>
          <a:xfrm>
            <a:off x="6147582" y="4809197"/>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
        <p:nvSpPr>
          <p:cNvPr id="11" name="Text Box 3"/>
          <p:cNvSpPr txBox="1">
            <a:spLocks noChangeArrowheads="1"/>
          </p:cNvSpPr>
          <p:nvPr/>
        </p:nvSpPr>
        <p:spPr bwMode="auto">
          <a:xfrm>
            <a:off x="2379786" y="963198"/>
            <a:ext cx="43797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Workplace &amp; Education</a:t>
            </a:r>
          </a:p>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graphicFrame>
        <p:nvGraphicFramePr>
          <p:cNvPr id="9" name="Excel_2"/>
          <p:cNvGraphicFramePr>
            <a:graphicFrameLocks/>
          </p:cNvGraphicFramePr>
          <p:nvPr>
            <p:extLst>
              <p:ext uri="{D42A27DB-BD31-4B8C-83A1-F6EECF244321}">
                <p14:modId xmlns:p14="http://schemas.microsoft.com/office/powerpoint/2010/main" val="1421085062"/>
              </p:ext>
            </p:extLst>
          </p:nvPr>
        </p:nvGraphicFramePr>
        <p:xfrm>
          <a:off x="6877542" y="3958615"/>
          <a:ext cx="1609725" cy="612830"/>
        </p:xfrm>
        <a:graphic>
          <a:graphicData uri="http://schemas.openxmlformats.org/presentationml/2006/ole">
            <mc:AlternateContent xmlns:mc="http://schemas.openxmlformats.org/markup-compatibility/2006">
              <mc:Choice xmlns:v="urn:schemas-microsoft-com:vml" Requires="v">
                <p:oleObj spid="_x0000_s8194" name="Worksheet" r:id="rId5" imgW="1609722" imgH="781110" progId="Excel.Sheet.12">
                  <p:embed/>
                </p:oleObj>
              </mc:Choice>
              <mc:Fallback>
                <p:oleObj name="Worksheet" r:id="rId5" imgW="1609722" imgH="781110" progId="Excel.Sheet.12">
                  <p:embed/>
                  <p:pic>
                    <p:nvPicPr>
                      <p:cNvPr id="9" name="Excel_2"/>
                      <p:cNvPicPr>
                        <a:picLocks noChangeArrowheads="1"/>
                      </p:cNvPicPr>
                      <p:nvPr/>
                    </p:nvPicPr>
                    <p:blipFill>
                      <a:blip r:embed="rId6"/>
                      <a:srcRect/>
                      <a:stretch>
                        <a:fillRect/>
                      </a:stretch>
                    </p:blipFill>
                    <p:spPr bwMode="auto">
                      <a:xfrm>
                        <a:off x="6877542" y="3958615"/>
                        <a:ext cx="1609725" cy="612830"/>
                      </a:xfrm>
                      <a:prstGeom prst="rect">
                        <a:avLst/>
                      </a:prstGeom>
                      <a:solidFill>
                        <a:schemeClr val="bg1"/>
                      </a:solidFill>
                      <a:ln>
                        <a:noFill/>
                      </a:ln>
                    </p:spPr>
                  </p:pic>
                </p:oleObj>
              </mc:Fallback>
            </mc:AlternateContent>
          </a:graphicData>
        </a:graphic>
      </p:graphicFrame>
      <p:graphicFrame>
        <p:nvGraphicFramePr>
          <p:cNvPr id="10" name="Excel_1"/>
          <p:cNvGraphicFramePr>
            <a:graphicFrameLocks/>
          </p:cNvGraphicFramePr>
          <p:nvPr>
            <p:extLst>
              <p:ext uri="{D42A27DB-BD31-4B8C-83A1-F6EECF244321}">
                <p14:modId xmlns:p14="http://schemas.microsoft.com/office/powerpoint/2010/main" val="3054137801"/>
              </p:ext>
            </p:extLst>
          </p:nvPr>
        </p:nvGraphicFramePr>
        <p:xfrm>
          <a:off x="531823" y="3958615"/>
          <a:ext cx="5800725" cy="612830"/>
        </p:xfrm>
        <a:graphic>
          <a:graphicData uri="http://schemas.openxmlformats.org/presentationml/2006/ole">
            <mc:AlternateContent xmlns:mc="http://schemas.openxmlformats.org/markup-compatibility/2006">
              <mc:Choice xmlns:v="urn:schemas-microsoft-com:vml" Requires="v">
                <p:oleObj spid="_x0000_s8195" name="Worksheet" r:id="rId7" imgW="5800835" imgH="781110" progId="Excel.Sheet.12">
                  <p:embed/>
                </p:oleObj>
              </mc:Choice>
              <mc:Fallback>
                <p:oleObj name="Worksheet" r:id="rId7" imgW="5800835" imgH="781110" progId="Excel.Sheet.12">
                  <p:embed/>
                  <p:pic>
                    <p:nvPicPr>
                      <p:cNvPr id="10" name="Excel_1"/>
                      <p:cNvPicPr preferRelativeResize="0"/>
                      <p:nvPr/>
                    </p:nvPicPr>
                    <p:blipFill>
                      <a:blip r:embed="rId8"/>
                      <a:stretch>
                        <a:fillRect/>
                      </a:stretch>
                    </p:blipFill>
                    <p:spPr>
                      <a:xfrm>
                        <a:off x="531823" y="3958615"/>
                        <a:ext cx="5800725" cy="612830"/>
                      </a:xfrm>
                      <a:prstGeom prst="rect">
                        <a:avLst/>
                      </a:prstGeom>
                      <a:solidFill>
                        <a:schemeClr val="bg1"/>
                      </a:solidFill>
                    </p:spPr>
                  </p:pic>
                </p:oleObj>
              </mc:Fallback>
            </mc:AlternateContent>
          </a:graphicData>
        </a:graphic>
      </p:graphicFrame>
      <p:graphicFrame>
        <p:nvGraphicFramePr>
          <p:cNvPr id="12" name="Graph_2"/>
          <p:cNvGraphicFramePr>
            <a:graphicFrameLocks noGrp="1" noChangeAspect="1"/>
          </p:cNvGraphicFramePr>
          <p:nvPr>
            <p:extLst>
              <p:ext uri="{D42A27DB-BD31-4B8C-83A1-F6EECF244321}">
                <p14:modId xmlns:p14="http://schemas.microsoft.com/office/powerpoint/2010/main" val="3853172355"/>
              </p:ext>
            </p:extLst>
          </p:nvPr>
        </p:nvGraphicFramePr>
        <p:xfrm>
          <a:off x="6147582" y="1255586"/>
          <a:ext cx="2733839" cy="2381377"/>
        </p:xfrm>
        <a:graphic>
          <a:graphicData uri="http://schemas.openxmlformats.org/drawingml/2006/chart">
            <c:chart xmlns:c="http://schemas.openxmlformats.org/drawingml/2006/chart" xmlns:r="http://schemas.openxmlformats.org/officeDocument/2006/relationships" r:id="rId9"/>
          </a:graphicData>
        </a:graphic>
      </p:graphicFrame>
      <p:grpSp>
        <p:nvGrpSpPr>
          <p:cNvPr id="14" name="Group 13"/>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W&amp;E</a:t>
              </a:r>
            </a:p>
          </p:txBody>
        </p:sp>
      </p:grpSp>
    </p:spTree>
    <p:extLst>
      <p:ext uri="{BB962C8B-B14F-4D97-AF65-F5344CB8AC3E}">
        <p14:creationId xmlns:p14="http://schemas.microsoft.com/office/powerpoint/2010/main" val="56108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able 72"/>
          <p:cNvGraphicFramePr>
            <a:graphicFrameLocks noGrp="1"/>
          </p:cNvGraphicFramePr>
          <p:nvPr>
            <p:extLst>
              <p:ext uri="{D42A27DB-BD31-4B8C-83A1-F6EECF244321}">
                <p14:modId xmlns:p14="http://schemas.microsoft.com/office/powerpoint/2010/main" val="4229926888"/>
              </p:ext>
            </p:extLst>
          </p:nvPr>
        </p:nvGraphicFramePr>
        <p:xfrm>
          <a:off x="367300" y="2335235"/>
          <a:ext cx="8397915" cy="2186448"/>
        </p:xfrm>
        <a:graphic>
          <a:graphicData uri="http://schemas.openxmlformats.org/drawingml/2006/table">
            <a:tbl>
              <a:tblPr>
                <a:tableStyleId>{5C22544A-7EE6-4342-B048-85BDC9FD1C3A}</a:tableStyleId>
              </a:tblPr>
              <a:tblGrid>
                <a:gridCol w="1733104">
                  <a:extLst>
                    <a:ext uri="{9D8B030D-6E8A-4147-A177-3AD203B41FA5}">
                      <a16:colId xmlns:a16="http://schemas.microsoft.com/office/drawing/2014/main" val="20000"/>
                    </a:ext>
                  </a:extLst>
                </a:gridCol>
                <a:gridCol w="780086">
                  <a:extLst>
                    <a:ext uri="{9D8B030D-6E8A-4147-A177-3AD203B41FA5}">
                      <a16:colId xmlns:a16="http://schemas.microsoft.com/office/drawing/2014/main" val="20001"/>
                    </a:ext>
                  </a:extLst>
                </a:gridCol>
                <a:gridCol w="840675">
                  <a:extLst>
                    <a:ext uri="{9D8B030D-6E8A-4147-A177-3AD203B41FA5}">
                      <a16:colId xmlns:a16="http://schemas.microsoft.com/office/drawing/2014/main" val="20002"/>
                    </a:ext>
                  </a:extLst>
                </a:gridCol>
                <a:gridCol w="840675">
                  <a:extLst>
                    <a:ext uri="{9D8B030D-6E8A-4147-A177-3AD203B41FA5}">
                      <a16:colId xmlns:a16="http://schemas.microsoft.com/office/drawing/2014/main" val="20003"/>
                    </a:ext>
                  </a:extLst>
                </a:gridCol>
                <a:gridCol w="840675">
                  <a:extLst>
                    <a:ext uri="{9D8B030D-6E8A-4147-A177-3AD203B41FA5}">
                      <a16:colId xmlns:a16="http://schemas.microsoft.com/office/drawing/2014/main" val="20004"/>
                    </a:ext>
                  </a:extLst>
                </a:gridCol>
                <a:gridCol w="840675">
                  <a:extLst>
                    <a:ext uri="{9D8B030D-6E8A-4147-A177-3AD203B41FA5}">
                      <a16:colId xmlns:a16="http://schemas.microsoft.com/office/drawing/2014/main" val="20005"/>
                    </a:ext>
                  </a:extLst>
                </a:gridCol>
                <a:gridCol w="840675">
                  <a:extLst>
                    <a:ext uri="{9D8B030D-6E8A-4147-A177-3AD203B41FA5}">
                      <a16:colId xmlns:a16="http://schemas.microsoft.com/office/drawing/2014/main" val="20006"/>
                    </a:ext>
                  </a:extLst>
                </a:gridCol>
                <a:gridCol w="840675">
                  <a:extLst>
                    <a:ext uri="{9D8B030D-6E8A-4147-A177-3AD203B41FA5}">
                      <a16:colId xmlns:a16="http://schemas.microsoft.com/office/drawing/2014/main" val="20007"/>
                    </a:ext>
                  </a:extLst>
                </a:gridCol>
                <a:gridCol w="840675">
                  <a:extLst>
                    <a:ext uri="{9D8B030D-6E8A-4147-A177-3AD203B41FA5}">
                      <a16:colId xmlns:a16="http://schemas.microsoft.com/office/drawing/2014/main" val="20008"/>
                    </a:ext>
                  </a:extLst>
                </a:gridCol>
              </a:tblGrid>
              <a:tr h="273306">
                <a:tc>
                  <a:txBody>
                    <a:bodyPr/>
                    <a:lstStyle/>
                    <a:p>
                      <a:pPr algn="l" fontAlgn="b"/>
                      <a:r>
                        <a:rPr lang="en-US" sz="1200" b="1" i="0" u="none" strike="noStrike" dirty="0">
                          <a:solidFill>
                            <a:schemeClr val="tx1"/>
                          </a:solidFill>
                          <a:effectLst/>
                          <a:latin typeface="+mn-lt"/>
                        </a:rPr>
                        <a:t>Total OOH</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£36.4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-43.4%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16,234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-44.7%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3306">
                <a:tc>
                  <a:txBody>
                    <a:bodyPr/>
                    <a:lstStyle/>
                    <a:p>
                      <a:pPr algn="l" fontAlgn="b"/>
                      <a:r>
                        <a:rPr lang="en-US" sz="1200" b="1" i="0" u="none" strike="noStrike" dirty="0">
                          <a:solidFill>
                            <a:schemeClr val="tx1"/>
                          </a:solidFill>
                          <a:effectLst/>
                          <a:latin typeface="+mn-lt"/>
                        </a:rPr>
                        <a:t>Pubs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-50.4%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-51.3%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1,902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-55.2%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06">
                <a:tc>
                  <a:txBody>
                    <a:bodyPr/>
                    <a:lstStyle/>
                    <a:p>
                      <a:pPr algn="l" fontAlgn="b"/>
                      <a:r>
                        <a:rPr lang="en-US" sz="1200" b="1" i="0" u="none" strike="noStrike" dirty="0">
                          <a:solidFill>
                            <a:schemeClr val="tx1"/>
                          </a:solidFill>
                          <a:effectLst/>
                          <a:latin typeface="+mn-lt"/>
                        </a:rPr>
                        <a:t>FSR*</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-43.5%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-46.5%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£11.1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1,961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-50.7%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3306">
                <a:tc>
                  <a:txBody>
                    <a:bodyPr/>
                    <a:lstStyle/>
                    <a:p>
                      <a:pPr algn="l" fontAlgn="b"/>
                      <a:r>
                        <a:rPr lang="en-US" sz="1200" b="1" i="0" u="none" strike="noStrike" dirty="0">
                          <a:solidFill>
                            <a:schemeClr val="tx1"/>
                          </a:solidFill>
                          <a:effectLst/>
                          <a:latin typeface="+mn-lt"/>
                        </a:rPr>
                        <a:t>QSR**</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£20.0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-17.6%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22.9%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9,625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3306">
                <a:tc>
                  <a:txBody>
                    <a:bodyPr/>
                    <a:lstStyle/>
                    <a:p>
                      <a:pPr algn="l" fontAlgn="b"/>
                      <a:r>
                        <a:rPr lang="en-US" sz="1200" b="1" i="0" u="none" strike="noStrike" dirty="0">
                          <a:solidFill>
                            <a:schemeClr val="tx1"/>
                          </a:solidFill>
                          <a:effectLst/>
                          <a:latin typeface="+mn-lt"/>
                        </a:rPr>
                        <a:t>Travel &amp; Leisure</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-60.5%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-61.4%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1,224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-61.6%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Work/Education</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-63.0%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-60.2%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1,403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-58.8%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Fish &amp; Chips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-21.3%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-25.1%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554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-26.3%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QSR excl. Fish &amp; Chips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£19.1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-17.4%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24.0%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9,071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9C0006"/>
                          </a:solidFill>
                          <a:effectLst/>
                          <a:latin typeface="Arial"/>
                        </a:rPr>
                        <a:t>-33.1%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noAutofit/>
          </a:bodyPr>
          <a:lstStyle/>
          <a:p>
            <a:pPr>
              <a:spcAft>
                <a:spcPts val="600"/>
              </a:spcAft>
            </a:pPr>
            <a:r>
              <a:rPr lang="en-US" sz="2400" dirty="0">
                <a:solidFill>
                  <a:srgbClr val="00517D"/>
                </a:solidFill>
                <a:latin typeface="+mn-lt"/>
                <a:cs typeface="Calibri" pitchFamily="34" charset="0"/>
              </a:rPr>
              <a:t>In 2020, Servings declined across all channels with T&amp;L, Work/Education, </a:t>
            </a:r>
            <a:r>
              <a:rPr lang="en-US" sz="2400" dirty="0">
                <a:solidFill>
                  <a:srgbClr val="00517D"/>
                </a:solidFill>
                <a:cs typeface="Calibri" pitchFamily="34" charset="0"/>
              </a:rPr>
              <a:t>Pubs, </a:t>
            </a:r>
            <a:r>
              <a:rPr lang="en-US" sz="2400" dirty="0">
                <a:solidFill>
                  <a:srgbClr val="00517D"/>
                </a:solidFill>
                <a:latin typeface="+mn-lt"/>
                <a:cs typeface="Calibri" pitchFamily="34" charset="0"/>
              </a:rPr>
              <a:t>and FSR losing the most</a:t>
            </a:r>
          </a:p>
        </p:txBody>
      </p:sp>
      <p:sp>
        <p:nvSpPr>
          <p:cNvPr id="4" name="Slide Number Placeholder 3"/>
          <p:cNvSpPr>
            <a:spLocks noGrp="1"/>
          </p:cNvSpPr>
          <p:nvPr>
            <p:ph type="sldNum" sz="quarter" idx="4294967295"/>
          </p:nvPr>
        </p:nvSpPr>
        <p:spPr>
          <a:xfrm>
            <a:off x="8577038" y="4790840"/>
            <a:ext cx="544513" cy="279400"/>
          </a:xfrm>
          <a:prstGeom prst="rect">
            <a:avLst/>
          </a:prstGeom>
        </p:spPr>
        <p:txBody>
          <a:bodyPr/>
          <a:lstStyle/>
          <a:p>
            <a:fld id="{35A454EE-6717-4973-901E-6A90AD009CF4}" type="slidenum">
              <a:rPr lang="en-US" sz="1100" smtClean="0">
                <a:latin typeface="Calibri" pitchFamily="34" charset="0"/>
                <a:cs typeface="Calibri" pitchFamily="34" charset="0"/>
              </a:rPr>
              <a:pPr/>
              <a:t>6</a:t>
            </a:fld>
            <a:endParaRPr lang="en-US" sz="1100" dirty="0">
              <a:latin typeface="Calibri" pitchFamily="34" charset="0"/>
              <a:cs typeface="Calibri" pitchFamily="34" charset="0"/>
            </a:endParaRPr>
          </a:p>
        </p:txBody>
      </p:sp>
      <p:sp>
        <p:nvSpPr>
          <p:cNvPr id="56" name="TextBox 55"/>
          <p:cNvSpPr txBox="1"/>
          <p:nvPr/>
        </p:nvSpPr>
        <p:spPr>
          <a:xfrm>
            <a:off x="2270334" y="1865603"/>
            <a:ext cx="1195894" cy="276999"/>
          </a:xfrm>
          <a:prstGeom prst="rect">
            <a:avLst/>
          </a:prstGeom>
          <a:noFill/>
        </p:spPr>
        <p:txBody>
          <a:bodyPr wrap="square" rtlCol="0">
            <a:spAutoFit/>
          </a:bodyPr>
          <a:lstStyle/>
          <a:p>
            <a:pPr algn="ctr"/>
            <a:r>
              <a:rPr lang="en-GB" sz="1200" b="1" dirty="0">
                <a:cs typeface="Calibri" pitchFamily="34" charset="0"/>
              </a:rPr>
              <a:t>Spend(£</a:t>
            </a:r>
            <a:r>
              <a:rPr lang="en-GB" sz="1200" b="1" dirty="0" err="1">
                <a:cs typeface="Calibri" pitchFamily="34" charset="0"/>
              </a:rPr>
              <a:t>bn</a:t>
            </a:r>
            <a:r>
              <a:rPr lang="en-GB" sz="1200" b="1" dirty="0">
                <a:cs typeface="Calibri" pitchFamily="34" charset="0"/>
              </a:rPr>
              <a:t>)</a:t>
            </a:r>
          </a:p>
        </p:txBody>
      </p:sp>
      <p:sp>
        <p:nvSpPr>
          <p:cNvPr id="57" name="TextBox 56"/>
          <p:cNvSpPr txBox="1"/>
          <p:nvPr/>
        </p:nvSpPr>
        <p:spPr>
          <a:xfrm>
            <a:off x="3926836" y="1864135"/>
            <a:ext cx="1137684" cy="276999"/>
          </a:xfrm>
          <a:prstGeom prst="rect">
            <a:avLst/>
          </a:prstGeom>
          <a:noFill/>
        </p:spPr>
        <p:txBody>
          <a:bodyPr wrap="square" rtlCol="0">
            <a:spAutoFit/>
          </a:bodyPr>
          <a:lstStyle/>
          <a:p>
            <a:pPr algn="ctr"/>
            <a:r>
              <a:rPr lang="en-GB" sz="1200" b="1" dirty="0">
                <a:cs typeface="Calibri" pitchFamily="34" charset="0"/>
              </a:rPr>
              <a:t>Visits(</a:t>
            </a:r>
            <a:r>
              <a:rPr lang="en-GB" sz="1200" b="1" dirty="0" err="1">
                <a:cs typeface="Calibri" pitchFamily="34" charset="0"/>
              </a:rPr>
              <a:t>bn</a:t>
            </a:r>
            <a:r>
              <a:rPr lang="en-GB" sz="1200" b="1" dirty="0">
                <a:cs typeface="Calibri" pitchFamily="34" charset="0"/>
              </a:rPr>
              <a:t>)</a:t>
            </a:r>
          </a:p>
        </p:txBody>
      </p:sp>
      <p:sp>
        <p:nvSpPr>
          <p:cNvPr id="58" name="TextBox 57"/>
          <p:cNvSpPr txBox="1"/>
          <p:nvPr/>
        </p:nvSpPr>
        <p:spPr>
          <a:xfrm>
            <a:off x="5310313" y="1818846"/>
            <a:ext cx="1841073" cy="369332"/>
          </a:xfrm>
          <a:prstGeom prst="rect">
            <a:avLst/>
          </a:prstGeom>
          <a:noFill/>
        </p:spPr>
        <p:txBody>
          <a:bodyPr wrap="square" rtlCol="0">
            <a:spAutoFit/>
          </a:bodyPr>
          <a:lstStyle/>
          <a:p>
            <a:pPr algn="ctr"/>
            <a:r>
              <a:rPr lang="en-GB" sz="1200" b="1" dirty="0">
                <a:cs typeface="Calibri" pitchFamily="34" charset="0"/>
              </a:rPr>
              <a:t>Av</a:t>
            </a:r>
            <a:r>
              <a:rPr lang="en-GB" dirty="0"/>
              <a:t>. </a:t>
            </a:r>
            <a:r>
              <a:rPr lang="en-GB" sz="1200" b="1" dirty="0">
                <a:cs typeface="Calibri" pitchFamily="34" charset="0"/>
              </a:rPr>
              <a:t>Ind</a:t>
            </a:r>
            <a:r>
              <a:rPr lang="en-GB" dirty="0"/>
              <a:t>. </a:t>
            </a:r>
            <a:r>
              <a:rPr lang="en-GB" sz="1200" b="1" dirty="0">
                <a:cs typeface="Calibri" pitchFamily="34" charset="0"/>
              </a:rPr>
              <a:t>Spend</a:t>
            </a:r>
          </a:p>
        </p:txBody>
      </p:sp>
      <p:sp>
        <p:nvSpPr>
          <p:cNvPr id="75" name="Rectangle 74"/>
          <p:cNvSpPr/>
          <p:nvPr/>
        </p:nvSpPr>
        <p:spPr>
          <a:xfrm>
            <a:off x="3869513" y="4740861"/>
            <a:ext cx="1882725" cy="369332"/>
          </a:xfrm>
          <a:prstGeom prst="rect">
            <a:avLst/>
          </a:prstGeom>
        </p:spPr>
        <p:txBody>
          <a:bodyPr wrap="square">
            <a:spAutoFit/>
          </a:bodyPr>
          <a:lstStyle/>
          <a:p>
            <a:r>
              <a:rPr lang="en-GB" sz="900" b="1" i="1" dirty="0">
                <a:solidFill>
                  <a:schemeClr val="tx1">
                    <a:lumMod val="65000"/>
                    <a:lumOff val="35000"/>
                  </a:schemeClr>
                </a:solidFill>
                <a:cs typeface="Calibri" pitchFamily="34" charset="0"/>
              </a:rPr>
              <a:t>*FSR includes Café/Bistro</a:t>
            </a:r>
          </a:p>
          <a:p>
            <a:r>
              <a:rPr lang="en-GB" sz="900" b="1" i="1" dirty="0">
                <a:solidFill>
                  <a:schemeClr val="tx1">
                    <a:lumMod val="65000"/>
                    <a:lumOff val="35000"/>
                  </a:schemeClr>
                </a:solidFill>
                <a:cs typeface="Calibri" pitchFamily="34" charset="0"/>
              </a:rPr>
              <a:t>**QSR includes Fish &amp; Chips</a:t>
            </a:r>
          </a:p>
        </p:txBody>
      </p:sp>
      <p:cxnSp>
        <p:nvCxnSpPr>
          <p:cNvPr id="76" name="Straight Connector 75"/>
          <p:cNvCxnSpPr/>
          <p:nvPr/>
        </p:nvCxnSpPr>
        <p:spPr>
          <a:xfrm>
            <a:off x="5436270" y="1754099"/>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049242" y="1739009"/>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780394" y="1764887"/>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2341418" y="1121063"/>
            <a:ext cx="969542" cy="732181"/>
            <a:chOff x="719469" y="2900492"/>
            <a:chExt cx="749643" cy="749643"/>
          </a:xfrm>
        </p:grpSpPr>
        <p:sp>
          <p:nvSpPr>
            <p:cNvPr id="93" name="Money - oval"/>
            <p:cNvSpPr/>
            <p:nvPr/>
          </p:nvSpPr>
          <p:spPr>
            <a:xfrm>
              <a:off x="719469" y="2900492"/>
              <a:ext cx="749643" cy="74964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40"/>
            <p:cNvSpPr>
              <a:spLocks noEditPoints="1"/>
            </p:cNvSpPr>
            <p:nvPr/>
          </p:nvSpPr>
          <p:spPr bwMode="auto">
            <a:xfrm>
              <a:off x="836887" y="3118138"/>
              <a:ext cx="587831" cy="450058"/>
            </a:xfrm>
            <a:custGeom>
              <a:avLst/>
              <a:gdLst>
                <a:gd name="T0" fmla="*/ 707 w 931"/>
                <a:gd name="T1" fmla="*/ 0 h 712"/>
                <a:gd name="T2" fmla="*/ 0 w 931"/>
                <a:gd name="T3" fmla="*/ 385 h 712"/>
                <a:gd name="T4" fmla="*/ 304 w 931"/>
                <a:gd name="T5" fmla="*/ 226 h 712"/>
                <a:gd name="T6" fmla="*/ 311 w 931"/>
                <a:gd name="T7" fmla="*/ 289 h 712"/>
                <a:gd name="T8" fmla="*/ 346 w 931"/>
                <a:gd name="T9" fmla="*/ 318 h 712"/>
                <a:gd name="T10" fmla="*/ 364 w 931"/>
                <a:gd name="T11" fmla="*/ 318 h 712"/>
                <a:gd name="T12" fmla="*/ 372 w 931"/>
                <a:gd name="T13" fmla="*/ 294 h 712"/>
                <a:gd name="T14" fmla="*/ 428 w 931"/>
                <a:gd name="T15" fmla="*/ 226 h 712"/>
                <a:gd name="T16" fmla="*/ 413 w 931"/>
                <a:gd name="T17" fmla="*/ 185 h 712"/>
                <a:gd name="T18" fmla="*/ 367 w 931"/>
                <a:gd name="T19" fmla="*/ 165 h 712"/>
                <a:gd name="T20" fmla="*/ 341 w 931"/>
                <a:gd name="T21" fmla="*/ 144 h 712"/>
                <a:gd name="T22" fmla="*/ 363 w 931"/>
                <a:gd name="T23" fmla="*/ 127 h 712"/>
                <a:gd name="T24" fmla="*/ 401 w 931"/>
                <a:gd name="T25" fmla="*/ 143 h 712"/>
                <a:gd name="T26" fmla="*/ 396 w 931"/>
                <a:gd name="T27" fmla="*/ 92 h 712"/>
                <a:gd name="T28" fmla="*/ 372 w 931"/>
                <a:gd name="T29" fmla="*/ 67 h 712"/>
                <a:gd name="T30" fmla="*/ 346 w 931"/>
                <a:gd name="T31" fmla="*/ 67 h 712"/>
                <a:gd name="T32" fmla="*/ 306 w 931"/>
                <a:gd name="T33" fmla="*/ 107 h 712"/>
                <a:gd name="T34" fmla="*/ 302 w 931"/>
                <a:gd name="T35" fmla="*/ 186 h 712"/>
                <a:gd name="T36" fmla="*/ 371 w 931"/>
                <a:gd name="T37" fmla="*/ 218 h 712"/>
                <a:gd name="T38" fmla="*/ 370 w 931"/>
                <a:gd name="T39" fmla="*/ 248 h 712"/>
                <a:gd name="T40" fmla="*/ 328 w 931"/>
                <a:gd name="T41" fmla="*/ 247 h 712"/>
                <a:gd name="T42" fmla="*/ 124 w 931"/>
                <a:gd name="T43" fmla="*/ 162 h 712"/>
                <a:gd name="T44" fmla="*/ 124 w 931"/>
                <a:gd name="T45" fmla="*/ 223 h 712"/>
                <a:gd name="T46" fmla="*/ 124 w 931"/>
                <a:gd name="T47" fmla="*/ 162 h 712"/>
                <a:gd name="T48" fmla="*/ 552 w 931"/>
                <a:gd name="T49" fmla="*/ 193 h 712"/>
                <a:gd name="T50" fmla="*/ 614 w 931"/>
                <a:gd name="T51" fmla="*/ 193 h 712"/>
                <a:gd name="T52" fmla="*/ 405 w 931"/>
                <a:gd name="T53" fmla="*/ 42 h 712"/>
                <a:gd name="T54" fmla="*/ 405 w 931"/>
                <a:gd name="T55" fmla="*/ 344 h 712"/>
                <a:gd name="T56" fmla="*/ 665 w 931"/>
                <a:gd name="T57" fmla="*/ 299 h 712"/>
                <a:gd name="T58" fmla="*/ 620 w 931"/>
                <a:gd name="T59" fmla="*/ 42 h 712"/>
                <a:gd name="T60" fmla="*/ 301 w 931"/>
                <a:gd name="T61" fmla="*/ 344 h 712"/>
                <a:gd name="T62" fmla="*/ 301 w 931"/>
                <a:gd name="T63" fmla="*/ 42 h 712"/>
                <a:gd name="T64" fmla="*/ 42 w 931"/>
                <a:gd name="T65" fmla="*/ 87 h 712"/>
                <a:gd name="T66" fmla="*/ 87 w 931"/>
                <a:gd name="T67" fmla="*/ 344 h 712"/>
                <a:gd name="T68" fmla="*/ 728 w 931"/>
                <a:gd name="T69" fmla="*/ 54 h 712"/>
                <a:gd name="T70" fmla="*/ 728 w 931"/>
                <a:gd name="T71" fmla="*/ 379 h 712"/>
                <a:gd name="T72" fmla="*/ 737 w 931"/>
                <a:gd name="T73" fmla="*/ 331 h 712"/>
                <a:gd name="T74" fmla="*/ 728 w 931"/>
                <a:gd name="T75" fmla="*/ 177 h 712"/>
                <a:gd name="T76" fmla="*/ 653 w 931"/>
                <a:gd name="T77" fmla="*/ 406 h 712"/>
                <a:gd name="T78" fmla="*/ 103 w 931"/>
                <a:gd name="T79" fmla="*/ 406 h 712"/>
                <a:gd name="T80" fmla="*/ 177 w 931"/>
                <a:gd name="T81" fmla="*/ 487 h 712"/>
                <a:gd name="T82" fmla="*/ 437 w 931"/>
                <a:gd name="T83" fmla="*/ 441 h 712"/>
                <a:gd name="T84" fmla="*/ 653 w 931"/>
                <a:gd name="T85" fmla="*/ 406 h 712"/>
                <a:gd name="T86" fmla="*/ 784 w 931"/>
                <a:gd name="T87" fmla="*/ 148 h 712"/>
                <a:gd name="T88" fmla="*/ 837 w 931"/>
                <a:gd name="T89" fmla="*/ 281 h 712"/>
                <a:gd name="T90" fmla="*/ 849 w 931"/>
                <a:gd name="T91" fmla="*/ 325 h 712"/>
                <a:gd name="T92" fmla="*/ 743 w 931"/>
                <a:gd name="T93" fmla="*/ 33 h 712"/>
                <a:gd name="T94" fmla="*/ 503 w 931"/>
                <a:gd name="T95" fmla="*/ 483 h 712"/>
                <a:gd name="T96" fmla="*/ 428 w 931"/>
                <a:gd name="T97" fmla="*/ 624 h 712"/>
                <a:gd name="T98" fmla="*/ 311 w 931"/>
                <a:gd name="T99" fmla="*/ 553 h 712"/>
                <a:gd name="T100" fmla="*/ 389 w 931"/>
                <a:gd name="T10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712">
                  <a:moveTo>
                    <a:pt x="0" y="0"/>
                  </a:moveTo>
                  <a:cubicBezTo>
                    <a:pt x="707" y="0"/>
                    <a:pt x="707" y="0"/>
                    <a:pt x="707" y="0"/>
                  </a:cubicBezTo>
                  <a:cubicBezTo>
                    <a:pt x="707" y="385"/>
                    <a:pt x="707" y="385"/>
                    <a:pt x="707" y="385"/>
                  </a:cubicBezTo>
                  <a:cubicBezTo>
                    <a:pt x="0" y="385"/>
                    <a:pt x="0" y="385"/>
                    <a:pt x="0" y="385"/>
                  </a:cubicBezTo>
                  <a:cubicBezTo>
                    <a:pt x="0" y="0"/>
                    <a:pt x="0" y="0"/>
                    <a:pt x="0" y="0"/>
                  </a:cubicBezTo>
                  <a:close/>
                  <a:moveTo>
                    <a:pt x="304" y="226"/>
                  </a:moveTo>
                  <a:cubicBezTo>
                    <a:pt x="279" y="267"/>
                    <a:pt x="279" y="267"/>
                    <a:pt x="279" y="267"/>
                  </a:cubicBezTo>
                  <a:cubicBezTo>
                    <a:pt x="289" y="277"/>
                    <a:pt x="300" y="284"/>
                    <a:pt x="311" y="289"/>
                  </a:cubicBezTo>
                  <a:cubicBezTo>
                    <a:pt x="321" y="293"/>
                    <a:pt x="333" y="296"/>
                    <a:pt x="346" y="296"/>
                  </a:cubicBezTo>
                  <a:cubicBezTo>
                    <a:pt x="346" y="318"/>
                    <a:pt x="346" y="318"/>
                    <a:pt x="346" y="318"/>
                  </a:cubicBezTo>
                  <a:cubicBezTo>
                    <a:pt x="346" y="318"/>
                    <a:pt x="346" y="318"/>
                    <a:pt x="346" y="318"/>
                  </a:cubicBezTo>
                  <a:cubicBezTo>
                    <a:pt x="364" y="318"/>
                    <a:pt x="364" y="318"/>
                    <a:pt x="364" y="318"/>
                  </a:cubicBezTo>
                  <a:cubicBezTo>
                    <a:pt x="372" y="318"/>
                    <a:pt x="372" y="318"/>
                    <a:pt x="372" y="318"/>
                  </a:cubicBezTo>
                  <a:cubicBezTo>
                    <a:pt x="372" y="294"/>
                    <a:pt x="372" y="294"/>
                    <a:pt x="372" y="294"/>
                  </a:cubicBezTo>
                  <a:cubicBezTo>
                    <a:pt x="388" y="291"/>
                    <a:pt x="401" y="284"/>
                    <a:pt x="411" y="273"/>
                  </a:cubicBezTo>
                  <a:cubicBezTo>
                    <a:pt x="422" y="261"/>
                    <a:pt x="428" y="245"/>
                    <a:pt x="428" y="226"/>
                  </a:cubicBezTo>
                  <a:cubicBezTo>
                    <a:pt x="428" y="218"/>
                    <a:pt x="427" y="210"/>
                    <a:pt x="424" y="203"/>
                  </a:cubicBezTo>
                  <a:cubicBezTo>
                    <a:pt x="422" y="196"/>
                    <a:pt x="418" y="190"/>
                    <a:pt x="413" y="185"/>
                  </a:cubicBezTo>
                  <a:cubicBezTo>
                    <a:pt x="406" y="178"/>
                    <a:pt x="391" y="171"/>
                    <a:pt x="369" y="165"/>
                  </a:cubicBezTo>
                  <a:cubicBezTo>
                    <a:pt x="367" y="165"/>
                    <a:pt x="367" y="165"/>
                    <a:pt x="367" y="165"/>
                  </a:cubicBezTo>
                  <a:cubicBezTo>
                    <a:pt x="357" y="162"/>
                    <a:pt x="349" y="159"/>
                    <a:pt x="346" y="156"/>
                  </a:cubicBezTo>
                  <a:cubicBezTo>
                    <a:pt x="342" y="153"/>
                    <a:pt x="341" y="149"/>
                    <a:pt x="341" y="144"/>
                  </a:cubicBezTo>
                  <a:cubicBezTo>
                    <a:pt x="341" y="139"/>
                    <a:pt x="343" y="135"/>
                    <a:pt x="347" y="132"/>
                  </a:cubicBezTo>
                  <a:cubicBezTo>
                    <a:pt x="351" y="129"/>
                    <a:pt x="356" y="127"/>
                    <a:pt x="363" y="127"/>
                  </a:cubicBezTo>
                  <a:cubicBezTo>
                    <a:pt x="369" y="127"/>
                    <a:pt x="376" y="129"/>
                    <a:pt x="382" y="131"/>
                  </a:cubicBezTo>
                  <a:cubicBezTo>
                    <a:pt x="389" y="134"/>
                    <a:pt x="395" y="138"/>
                    <a:pt x="401" y="143"/>
                  </a:cubicBezTo>
                  <a:cubicBezTo>
                    <a:pt x="419" y="104"/>
                    <a:pt x="419" y="104"/>
                    <a:pt x="419" y="104"/>
                  </a:cubicBezTo>
                  <a:cubicBezTo>
                    <a:pt x="411" y="99"/>
                    <a:pt x="403" y="95"/>
                    <a:pt x="396" y="92"/>
                  </a:cubicBezTo>
                  <a:cubicBezTo>
                    <a:pt x="388" y="89"/>
                    <a:pt x="380" y="87"/>
                    <a:pt x="372" y="86"/>
                  </a:cubicBezTo>
                  <a:cubicBezTo>
                    <a:pt x="372" y="67"/>
                    <a:pt x="372" y="67"/>
                    <a:pt x="372" y="67"/>
                  </a:cubicBezTo>
                  <a:cubicBezTo>
                    <a:pt x="354" y="67"/>
                    <a:pt x="354" y="67"/>
                    <a:pt x="354" y="67"/>
                  </a:cubicBezTo>
                  <a:cubicBezTo>
                    <a:pt x="346" y="67"/>
                    <a:pt x="346" y="67"/>
                    <a:pt x="346" y="67"/>
                  </a:cubicBezTo>
                  <a:cubicBezTo>
                    <a:pt x="346" y="88"/>
                    <a:pt x="346" y="88"/>
                    <a:pt x="346" y="88"/>
                  </a:cubicBezTo>
                  <a:cubicBezTo>
                    <a:pt x="330" y="91"/>
                    <a:pt x="316" y="97"/>
                    <a:pt x="306" y="107"/>
                  </a:cubicBezTo>
                  <a:cubicBezTo>
                    <a:pt x="295" y="118"/>
                    <a:pt x="289" y="133"/>
                    <a:pt x="289" y="151"/>
                  </a:cubicBezTo>
                  <a:cubicBezTo>
                    <a:pt x="289" y="166"/>
                    <a:pt x="293" y="177"/>
                    <a:pt x="302" y="186"/>
                  </a:cubicBezTo>
                  <a:cubicBezTo>
                    <a:pt x="310" y="194"/>
                    <a:pt x="324" y="201"/>
                    <a:pt x="345" y="207"/>
                  </a:cubicBezTo>
                  <a:cubicBezTo>
                    <a:pt x="359" y="211"/>
                    <a:pt x="367" y="214"/>
                    <a:pt x="371" y="218"/>
                  </a:cubicBezTo>
                  <a:cubicBezTo>
                    <a:pt x="375" y="221"/>
                    <a:pt x="377" y="226"/>
                    <a:pt x="377" y="233"/>
                  </a:cubicBezTo>
                  <a:cubicBezTo>
                    <a:pt x="377" y="239"/>
                    <a:pt x="375" y="244"/>
                    <a:pt x="370" y="248"/>
                  </a:cubicBezTo>
                  <a:cubicBezTo>
                    <a:pt x="366" y="252"/>
                    <a:pt x="360" y="254"/>
                    <a:pt x="353" y="254"/>
                  </a:cubicBezTo>
                  <a:cubicBezTo>
                    <a:pt x="344" y="254"/>
                    <a:pt x="336" y="252"/>
                    <a:pt x="328" y="247"/>
                  </a:cubicBezTo>
                  <a:cubicBezTo>
                    <a:pt x="320" y="242"/>
                    <a:pt x="312" y="236"/>
                    <a:pt x="304" y="226"/>
                  </a:cubicBezTo>
                  <a:close/>
                  <a:moveTo>
                    <a:pt x="124" y="162"/>
                  </a:moveTo>
                  <a:cubicBezTo>
                    <a:pt x="107" y="162"/>
                    <a:pt x="93" y="176"/>
                    <a:pt x="93" y="193"/>
                  </a:cubicBezTo>
                  <a:cubicBezTo>
                    <a:pt x="93" y="210"/>
                    <a:pt x="107" y="223"/>
                    <a:pt x="124" y="223"/>
                  </a:cubicBezTo>
                  <a:cubicBezTo>
                    <a:pt x="141" y="223"/>
                    <a:pt x="155" y="210"/>
                    <a:pt x="155" y="193"/>
                  </a:cubicBezTo>
                  <a:cubicBezTo>
                    <a:pt x="155" y="176"/>
                    <a:pt x="141" y="162"/>
                    <a:pt x="124" y="162"/>
                  </a:cubicBezTo>
                  <a:close/>
                  <a:moveTo>
                    <a:pt x="583" y="162"/>
                  </a:moveTo>
                  <a:cubicBezTo>
                    <a:pt x="566" y="162"/>
                    <a:pt x="552" y="176"/>
                    <a:pt x="552" y="193"/>
                  </a:cubicBezTo>
                  <a:cubicBezTo>
                    <a:pt x="552" y="210"/>
                    <a:pt x="566" y="223"/>
                    <a:pt x="583" y="223"/>
                  </a:cubicBezTo>
                  <a:cubicBezTo>
                    <a:pt x="600" y="223"/>
                    <a:pt x="614" y="210"/>
                    <a:pt x="614" y="193"/>
                  </a:cubicBezTo>
                  <a:cubicBezTo>
                    <a:pt x="614" y="176"/>
                    <a:pt x="600" y="162"/>
                    <a:pt x="583" y="162"/>
                  </a:cubicBezTo>
                  <a:close/>
                  <a:moveTo>
                    <a:pt x="405" y="42"/>
                  </a:moveTo>
                  <a:cubicBezTo>
                    <a:pt x="460" y="65"/>
                    <a:pt x="498" y="124"/>
                    <a:pt x="498" y="193"/>
                  </a:cubicBezTo>
                  <a:cubicBezTo>
                    <a:pt x="498" y="261"/>
                    <a:pt x="460" y="320"/>
                    <a:pt x="405" y="344"/>
                  </a:cubicBezTo>
                  <a:cubicBezTo>
                    <a:pt x="620" y="344"/>
                    <a:pt x="620" y="344"/>
                    <a:pt x="620" y="344"/>
                  </a:cubicBezTo>
                  <a:cubicBezTo>
                    <a:pt x="620" y="319"/>
                    <a:pt x="641" y="299"/>
                    <a:pt x="665" y="299"/>
                  </a:cubicBezTo>
                  <a:cubicBezTo>
                    <a:pt x="665" y="87"/>
                    <a:pt x="665" y="87"/>
                    <a:pt x="665" y="87"/>
                  </a:cubicBezTo>
                  <a:cubicBezTo>
                    <a:pt x="641" y="87"/>
                    <a:pt x="620" y="66"/>
                    <a:pt x="620" y="42"/>
                  </a:cubicBezTo>
                  <a:cubicBezTo>
                    <a:pt x="405" y="42"/>
                    <a:pt x="405" y="42"/>
                    <a:pt x="405" y="42"/>
                  </a:cubicBezTo>
                  <a:close/>
                  <a:moveTo>
                    <a:pt x="301" y="344"/>
                  </a:moveTo>
                  <a:cubicBezTo>
                    <a:pt x="247" y="320"/>
                    <a:pt x="209" y="261"/>
                    <a:pt x="209" y="193"/>
                  </a:cubicBezTo>
                  <a:cubicBezTo>
                    <a:pt x="209" y="124"/>
                    <a:pt x="247" y="65"/>
                    <a:pt x="301" y="42"/>
                  </a:cubicBezTo>
                  <a:cubicBezTo>
                    <a:pt x="87" y="42"/>
                    <a:pt x="87" y="42"/>
                    <a:pt x="87" y="42"/>
                  </a:cubicBezTo>
                  <a:cubicBezTo>
                    <a:pt x="87" y="66"/>
                    <a:pt x="66" y="87"/>
                    <a:pt x="42" y="87"/>
                  </a:cubicBezTo>
                  <a:cubicBezTo>
                    <a:pt x="42" y="299"/>
                    <a:pt x="42" y="299"/>
                    <a:pt x="42" y="299"/>
                  </a:cubicBezTo>
                  <a:cubicBezTo>
                    <a:pt x="66" y="299"/>
                    <a:pt x="87" y="319"/>
                    <a:pt x="87" y="344"/>
                  </a:cubicBezTo>
                  <a:cubicBezTo>
                    <a:pt x="301" y="344"/>
                    <a:pt x="301" y="344"/>
                    <a:pt x="301" y="344"/>
                  </a:cubicBezTo>
                  <a:close/>
                  <a:moveTo>
                    <a:pt x="728" y="54"/>
                  </a:moveTo>
                  <a:cubicBezTo>
                    <a:pt x="833" y="341"/>
                    <a:pt x="833" y="341"/>
                    <a:pt x="833" y="341"/>
                  </a:cubicBezTo>
                  <a:cubicBezTo>
                    <a:pt x="728" y="379"/>
                    <a:pt x="728" y="379"/>
                    <a:pt x="728" y="379"/>
                  </a:cubicBezTo>
                  <a:cubicBezTo>
                    <a:pt x="728" y="334"/>
                    <a:pt x="728" y="334"/>
                    <a:pt x="728" y="334"/>
                  </a:cubicBezTo>
                  <a:cubicBezTo>
                    <a:pt x="737" y="331"/>
                    <a:pt x="737" y="331"/>
                    <a:pt x="737" y="331"/>
                  </a:cubicBezTo>
                  <a:cubicBezTo>
                    <a:pt x="728" y="308"/>
                    <a:pt x="740" y="282"/>
                    <a:pt x="763" y="274"/>
                  </a:cubicBezTo>
                  <a:cubicBezTo>
                    <a:pt x="728" y="177"/>
                    <a:pt x="728" y="177"/>
                    <a:pt x="728" y="177"/>
                  </a:cubicBezTo>
                  <a:cubicBezTo>
                    <a:pt x="728" y="54"/>
                    <a:pt x="728" y="54"/>
                    <a:pt x="728" y="54"/>
                  </a:cubicBezTo>
                  <a:close/>
                  <a:moveTo>
                    <a:pt x="653" y="406"/>
                  </a:moveTo>
                  <a:cubicBezTo>
                    <a:pt x="168" y="583"/>
                    <a:pt x="168" y="583"/>
                    <a:pt x="168" y="583"/>
                  </a:cubicBezTo>
                  <a:cubicBezTo>
                    <a:pt x="103" y="406"/>
                    <a:pt x="103" y="406"/>
                    <a:pt x="103" y="406"/>
                  </a:cubicBezTo>
                  <a:cubicBezTo>
                    <a:pt x="148" y="406"/>
                    <a:pt x="148" y="406"/>
                    <a:pt x="148" y="406"/>
                  </a:cubicBezTo>
                  <a:cubicBezTo>
                    <a:pt x="177" y="487"/>
                    <a:pt x="177" y="487"/>
                    <a:pt x="177" y="487"/>
                  </a:cubicBezTo>
                  <a:cubicBezTo>
                    <a:pt x="201" y="479"/>
                    <a:pt x="227" y="491"/>
                    <a:pt x="235" y="514"/>
                  </a:cubicBezTo>
                  <a:cubicBezTo>
                    <a:pt x="437" y="441"/>
                    <a:pt x="437" y="441"/>
                    <a:pt x="437" y="441"/>
                  </a:cubicBezTo>
                  <a:cubicBezTo>
                    <a:pt x="406" y="439"/>
                    <a:pt x="377" y="427"/>
                    <a:pt x="352" y="406"/>
                  </a:cubicBezTo>
                  <a:cubicBezTo>
                    <a:pt x="653" y="406"/>
                    <a:pt x="653" y="406"/>
                    <a:pt x="653" y="406"/>
                  </a:cubicBezTo>
                  <a:close/>
                  <a:moveTo>
                    <a:pt x="743" y="33"/>
                  </a:moveTo>
                  <a:cubicBezTo>
                    <a:pt x="784" y="148"/>
                    <a:pt x="784" y="148"/>
                    <a:pt x="784" y="148"/>
                  </a:cubicBezTo>
                  <a:cubicBezTo>
                    <a:pt x="843" y="217"/>
                    <a:pt x="843" y="217"/>
                    <a:pt x="843" y="217"/>
                  </a:cubicBezTo>
                  <a:cubicBezTo>
                    <a:pt x="824" y="233"/>
                    <a:pt x="821" y="262"/>
                    <a:pt x="837" y="281"/>
                  </a:cubicBezTo>
                  <a:cubicBezTo>
                    <a:pt x="834" y="284"/>
                    <a:pt x="834" y="284"/>
                    <a:pt x="834" y="284"/>
                  </a:cubicBezTo>
                  <a:cubicBezTo>
                    <a:pt x="849" y="325"/>
                    <a:pt x="849" y="325"/>
                    <a:pt x="849" y="325"/>
                  </a:cubicBezTo>
                  <a:cubicBezTo>
                    <a:pt x="931" y="257"/>
                    <a:pt x="931" y="257"/>
                    <a:pt x="931" y="257"/>
                  </a:cubicBezTo>
                  <a:cubicBezTo>
                    <a:pt x="743" y="33"/>
                    <a:pt x="743" y="33"/>
                    <a:pt x="743" y="33"/>
                  </a:cubicBezTo>
                  <a:close/>
                  <a:moveTo>
                    <a:pt x="782" y="382"/>
                  </a:moveTo>
                  <a:cubicBezTo>
                    <a:pt x="503" y="483"/>
                    <a:pt x="503" y="483"/>
                    <a:pt x="503" y="483"/>
                  </a:cubicBezTo>
                  <a:cubicBezTo>
                    <a:pt x="533" y="493"/>
                    <a:pt x="564" y="494"/>
                    <a:pt x="593" y="486"/>
                  </a:cubicBezTo>
                  <a:cubicBezTo>
                    <a:pt x="428" y="624"/>
                    <a:pt x="428" y="624"/>
                    <a:pt x="428" y="624"/>
                  </a:cubicBezTo>
                  <a:cubicBezTo>
                    <a:pt x="413" y="605"/>
                    <a:pt x="384" y="602"/>
                    <a:pt x="365" y="618"/>
                  </a:cubicBezTo>
                  <a:cubicBezTo>
                    <a:pt x="311" y="553"/>
                    <a:pt x="311" y="553"/>
                    <a:pt x="311" y="553"/>
                  </a:cubicBezTo>
                  <a:cubicBezTo>
                    <a:pt x="269" y="569"/>
                    <a:pt x="269" y="569"/>
                    <a:pt x="269" y="569"/>
                  </a:cubicBezTo>
                  <a:cubicBezTo>
                    <a:pt x="389" y="712"/>
                    <a:pt x="389" y="712"/>
                    <a:pt x="389" y="712"/>
                  </a:cubicBezTo>
                  <a:lnTo>
                    <a:pt x="782" y="3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6" name="Freeform 16"/>
          <p:cNvSpPr>
            <a:spLocks noEditPoints="1"/>
          </p:cNvSpPr>
          <p:nvPr/>
        </p:nvSpPr>
        <p:spPr bwMode="auto">
          <a:xfrm>
            <a:off x="3926836" y="1120112"/>
            <a:ext cx="1115400" cy="694591"/>
          </a:xfrm>
          <a:custGeom>
            <a:avLst/>
            <a:gdLst>
              <a:gd name="T0" fmla="*/ 288 w 309"/>
              <a:gd name="T1" fmla="*/ 55 h 259"/>
              <a:gd name="T2" fmla="*/ 288 w 309"/>
              <a:gd name="T3" fmla="*/ 49 h 259"/>
              <a:gd name="T4" fmla="*/ 285 w 309"/>
              <a:gd name="T5" fmla="*/ 43 h 259"/>
              <a:gd name="T6" fmla="*/ 261 w 309"/>
              <a:gd name="T7" fmla="*/ 47 h 259"/>
              <a:gd name="T8" fmla="*/ 262 w 309"/>
              <a:gd name="T9" fmla="*/ 51 h 259"/>
              <a:gd name="T10" fmla="*/ 251 w 309"/>
              <a:gd name="T11" fmla="*/ 60 h 259"/>
              <a:gd name="T12" fmla="*/ 227 w 309"/>
              <a:gd name="T13" fmla="*/ 26 h 259"/>
              <a:gd name="T14" fmla="*/ 216 w 309"/>
              <a:gd name="T15" fmla="*/ 0 h 259"/>
              <a:gd name="T16" fmla="*/ 206 w 309"/>
              <a:gd name="T17" fmla="*/ 26 h 259"/>
              <a:gd name="T18" fmla="*/ 185 w 309"/>
              <a:gd name="T19" fmla="*/ 57 h 259"/>
              <a:gd name="T20" fmla="*/ 141 w 309"/>
              <a:gd name="T21" fmla="*/ 47 h 259"/>
              <a:gd name="T22" fmla="*/ 110 w 309"/>
              <a:gd name="T23" fmla="*/ 44 h 259"/>
              <a:gd name="T24" fmla="*/ 113 w 309"/>
              <a:gd name="T25" fmla="*/ 26 h 259"/>
              <a:gd name="T26" fmla="*/ 88 w 309"/>
              <a:gd name="T27" fmla="*/ 21 h 259"/>
              <a:gd name="T28" fmla="*/ 75 w 309"/>
              <a:gd name="T29" fmla="*/ 53 h 259"/>
              <a:gd name="T30" fmla="*/ 65 w 309"/>
              <a:gd name="T31" fmla="*/ 51 h 259"/>
              <a:gd name="T32" fmla="*/ 65 w 309"/>
              <a:gd name="T33" fmla="*/ 24 h 259"/>
              <a:gd name="T34" fmla="*/ 36 w 309"/>
              <a:gd name="T35" fmla="*/ 46 h 259"/>
              <a:gd name="T36" fmla="*/ 29 w 309"/>
              <a:gd name="T37" fmla="*/ 51 h 259"/>
              <a:gd name="T38" fmla="*/ 4 w 309"/>
              <a:gd name="T39" fmla="*/ 137 h 259"/>
              <a:gd name="T40" fmla="*/ 14 w 309"/>
              <a:gd name="T41" fmla="*/ 135 h 259"/>
              <a:gd name="T42" fmla="*/ 29 w 309"/>
              <a:gd name="T43" fmla="*/ 108 h 259"/>
              <a:gd name="T44" fmla="*/ 32 w 309"/>
              <a:gd name="T45" fmla="*/ 217 h 259"/>
              <a:gd name="T46" fmla="*/ 44 w 309"/>
              <a:gd name="T47" fmla="*/ 237 h 259"/>
              <a:gd name="T48" fmla="*/ 50 w 309"/>
              <a:gd name="T49" fmla="*/ 216 h 259"/>
              <a:gd name="T50" fmla="*/ 65 w 309"/>
              <a:gd name="T51" fmla="*/ 241 h 259"/>
              <a:gd name="T52" fmla="*/ 72 w 309"/>
              <a:gd name="T53" fmla="*/ 139 h 259"/>
              <a:gd name="T54" fmla="*/ 75 w 309"/>
              <a:gd name="T55" fmla="*/ 145 h 259"/>
              <a:gd name="T56" fmla="*/ 77 w 309"/>
              <a:gd name="T57" fmla="*/ 149 h 259"/>
              <a:gd name="T58" fmla="*/ 78 w 309"/>
              <a:gd name="T59" fmla="*/ 242 h 259"/>
              <a:gd name="T60" fmla="*/ 96 w 309"/>
              <a:gd name="T61" fmla="*/ 239 h 259"/>
              <a:gd name="T62" fmla="*/ 115 w 309"/>
              <a:gd name="T63" fmla="*/ 183 h 259"/>
              <a:gd name="T64" fmla="*/ 126 w 309"/>
              <a:gd name="T65" fmla="*/ 257 h 259"/>
              <a:gd name="T66" fmla="*/ 144 w 309"/>
              <a:gd name="T67" fmla="*/ 250 h 259"/>
              <a:gd name="T68" fmla="*/ 155 w 309"/>
              <a:gd name="T69" fmla="*/ 180 h 259"/>
              <a:gd name="T70" fmla="*/ 165 w 309"/>
              <a:gd name="T71" fmla="*/ 239 h 259"/>
              <a:gd name="T72" fmla="*/ 174 w 309"/>
              <a:gd name="T73" fmla="*/ 258 h 259"/>
              <a:gd name="T74" fmla="*/ 188 w 309"/>
              <a:gd name="T75" fmla="*/ 230 h 259"/>
              <a:gd name="T76" fmla="*/ 222 w 309"/>
              <a:gd name="T77" fmla="*/ 183 h 259"/>
              <a:gd name="T78" fmla="*/ 245 w 309"/>
              <a:gd name="T79" fmla="*/ 238 h 259"/>
              <a:gd name="T80" fmla="*/ 264 w 309"/>
              <a:gd name="T81" fmla="*/ 259 h 259"/>
              <a:gd name="T82" fmla="*/ 268 w 309"/>
              <a:gd name="T83" fmla="*/ 233 h 259"/>
              <a:gd name="T84" fmla="*/ 270 w 309"/>
              <a:gd name="T85" fmla="*/ 240 h 259"/>
              <a:gd name="T86" fmla="*/ 281 w 309"/>
              <a:gd name="T87" fmla="*/ 238 h 259"/>
              <a:gd name="T88" fmla="*/ 290 w 309"/>
              <a:gd name="T89" fmla="*/ 194 h 259"/>
              <a:gd name="T90" fmla="*/ 300 w 309"/>
              <a:gd name="T91" fmla="*/ 151 h 259"/>
              <a:gd name="T92" fmla="*/ 308 w 309"/>
              <a:gd name="T93" fmla="*/ 139 h 259"/>
              <a:gd name="T94" fmla="*/ 141 w 309"/>
              <a:gd name="T95" fmla="*/ 98 h 259"/>
              <a:gd name="T96" fmla="*/ 140 w 309"/>
              <a:gd name="T97" fmla="*/ 113 h 259"/>
              <a:gd name="T98" fmla="*/ 191 w 309"/>
              <a:gd name="T99" fmla="*/ 99 h 259"/>
              <a:gd name="T100" fmla="*/ 175 w 309"/>
              <a:gd name="T101" fmla="*/ 80 h 259"/>
              <a:gd name="T102" fmla="*/ 181 w 309"/>
              <a:gd name="T103" fmla="*/ 102 h 259"/>
              <a:gd name="T104" fmla="*/ 178 w 309"/>
              <a:gd name="T105" fmla="*/ 103 h 259"/>
              <a:gd name="T106" fmla="*/ 182 w 309"/>
              <a:gd name="T107" fmla="*/ 180 h 259"/>
              <a:gd name="T108" fmla="*/ 254 w 309"/>
              <a:gd name="T109" fmla="*/ 97 h 259"/>
              <a:gd name="T110" fmla="*/ 246 w 309"/>
              <a:gd name="T111" fmla="*/ 120 h 259"/>
              <a:gd name="T112" fmla="*/ 258 w 309"/>
              <a:gd name="T113" fmla="*/ 195 h 259"/>
              <a:gd name="T114" fmla="*/ 260 w 309"/>
              <a:gd name="T115" fmla="*/ 2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259">
                <a:moveTo>
                  <a:pt x="308" y="139"/>
                </a:moveTo>
                <a:cubicBezTo>
                  <a:pt x="304" y="117"/>
                  <a:pt x="302" y="95"/>
                  <a:pt x="302" y="93"/>
                </a:cubicBezTo>
                <a:cubicBezTo>
                  <a:pt x="302" y="92"/>
                  <a:pt x="301" y="87"/>
                  <a:pt x="301" y="85"/>
                </a:cubicBezTo>
                <a:cubicBezTo>
                  <a:pt x="301" y="83"/>
                  <a:pt x="300" y="78"/>
                  <a:pt x="300" y="74"/>
                </a:cubicBezTo>
                <a:cubicBezTo>
                  <a:pt x="300" y="70"/>
                  <a:pt x="298" y="61"/>
                  <a:pt x="290" y="56"/>
                </a:cubicBezTo>
                <a:cubicBezTo>
                  <a:pt x="289" y="56"/>
                  <a:pt x="287" y="55"/>
                  <a:pt x="286" y="55"/>
                </a:cubicBezTo>
                <a:cubicBezTo>
                  <a:pt x="286" y="55"/>
                  <a:pt x="287" y="55"/>
                  <a:pt x="288" y="55"/>
                </a:cubicBezTo>
                <a:cubicBezTo>
                  <a:pt x="289" y="55"/>
                  <a:pt x="287" y="54"/>
                  <a:pt x="286" y="53"/>
                </a:cubicBezTo>
                <a:cubicBezTo>
                  <a:pt x="285" y="52"/>
                  <a:pt x="284" y="50"/>
                  <a:pt x="285" y="50"/>
                </a:cubicBezTo>
                <a:cubicBezTo>
                  <a:pt x="285" y="51"/>
                  <a:pt x="286" y="52"/>
                  <a:pt x="287" y="52"/>
                </a:cubicBezTo>
                <a:cubicBezTo>
                  <a:pt x="289" y="53"/>
                  <a:pt x="287" y="51"/>
                  <a:pt x="286" y="51"/>
                </a:cubicBezTo>
                <a:cubicBezTo>
                  <a:pt x="286" y="51"/>
                  <a:pt x="285" y="49"/>
                  <a:pt x="284" y="48"/>
                </a:cubicBezTo>
                <a:cubicBezTo>
                  <a:pt x="284" y="48"/>
                  <a:pt x="284" y="47"/>
                  <a:pt x="284" y="48"/>
                </a:cubicBezTo>
                <a:cubicBezTo>
                  <a:pt x="285" y="48"/>
                  <a:pt x="286" y="50"/>
                  <a:pt x="288" y="49"/>
                </a:cubicBezTo>
                <a:cubicBezTo>
                  <a:pt x="289" y="49"/>
                  <a:pt x="288" y="49"/>
                  <a:pt x="288" y="49"/>
                </a:cubicBezTo>
                <a:cubicBezTo>
                  <a:pt x="287" y="49"/>
                  <a:pt x="286" y="48"/>
                  <a:pt x="285" y="46"/>
                </a:cubicBezTo>
                <a:cubicBezTo>
                  <a:pt x="284" y="44"/>
                  <a:pt x="285" y="45"/>
                  <a:pt x="285" y="45"/>
                </a:cubicBezTo>
                <a:cubicBezTo>
                  <a:pt x="285" y="45"/>
                  <a:pt x="285" y="45"/>
                  <a:pt x="286" y="47"/>
                </a:cubicBezTo>
                <a:cubicBezTo>
                  <a:pt x="287" y="48"/>
                  <a:pt x="287" y="47"/>
                  <a:pt x="287" y="47"/>
                </a:cubicBezTo>
                <a:cubicBezTo>
                  <a:pt x="287" y="46"/>
                  <a:pt x="286" y="46"/>
                  <a:pt x="285" y="44"/>
                </a:cubicBezTo>
                <a:cubicBezTo>
                  <a:pt x="285" y="43"/>
                  <a:pt x="285" y="42"/>
                  <a:pt x="285" y="43"/>
                </a:cubicBezTo>
                <a:cubicBezTo>
                  <a:pt x="286" y="44"/>
                  <a:pt x="286" y="46"/>
                  <a:pt x="288" y="46"/>
                </a:cubicBezTo>
                <a:cubicBezTo>
                  <a:pt x="287" y="46"/>
                  <a:pt x="286" y="43"/>
                  <a:pt x="286" y="43"/>
                </a:cubicBezTo>
                <a:cubicBezTo>
                  <a:pt x="286" y="43"/>
                  <a:pt x="287" y="39"/>
                  <a:pt x="287" y="36"/>
                </a:cubicBezTo>
                <a:cubicBezTo>
                  <a:pt x="288" y="7"/>
                  <a:pt x="265" y="16"/>
                  <a:pt x="263" y="23"/>
                </a:cubicBezTo>
                <a:cubicBezTo>
                  <a:pt x="260" y="29"/>
                  <a:pt x="261" y="34"/>
                  <a:pt x="261" y="36"/>
                </a:cubicBezTo>
                <a:cubicBezTo>
                  <a:pt x="261" y="38"/>
                  <a:pt x="262" y="43"/>
                  <a:pt x="262" y="44"/>
                </a:cubicBezTo>
                <a:cubicBezTo>
                  <a:pt x="262" y="45"/>
                  <a:pt x="261" y="46"/>
                  <a:pt x="261" y="47"/>
                </a:cubicBezTo>
                <a:cubicBezTo>
                  <a:pt x="260" y="48"/>
                  <a:pt x="260" y="48"/>
                  <a:pt x="261" y="48"/>
                </a:cubicBezTo>
                <a:cubicBezTo>
                  <a:pt x="261" y="48"/>
                  <a:pt x="262" y="46"/>
                  <a:pt x="262" y="46"/>
                </a:cubicBezTo>
                <a:cubicBezTo>
                  <a:pt x="262" y="47"/>
                  <a:pt x="262" y="48"/>
                  <a:pt x="262" y="48"/>
                </a:cubicBezTo>
                <a:cubicBezTo>
                  <a:pt x="261" y="49"/>
                  <a:pt x="259" y="50"/>
                  <a:pt x="260" y="50"/>
                </a:cubicBezTo>
                <a:cubicBezTo>
                  <a:pt x="260" y="50"/>
                  <a:pt x="261" y="50"/>
                  <a:pt x="261" y="51"/>
                </a:cubicBezTo>
                <a:cubicBezTo>
                  <a:pt x="260" y="51"/>
                  <a:pt x="260" y="52"/>
                  <a:pt x="261" y="51"/>
                </a:cubicBezTo>
                <a:cubicBezTo>
                  <a:pt x="262" y="51"/>
                  <a:pt x="262" y="51"/>
                  <a:pt x="262" y="51"/>
                </a:cubicBezTo>
                <a:cubicBezTo>
                  <a:pt x="262" y="51"/>
                  <a:pt x="262" y="51"/>
                  <a:pt x="261" y="52"/>
                </a:cubicBezTo>
                <a:cubicBezTo>
                  <a:pt x="259" y="53"/>
                  <a:pt x="262" y="52"/>
                  <a:pt x="262" y="52"/>
                </a:cubicBezTo>
                <a:cubicBezTo>
                  <a:pt x="261" y="53"/>
                  <a:pt x="261" y="53"/>
                  <a:pt x="260" y="53"/>
                </a:cubicBezTo>
                <a:cubicBezTo>
                  <a:pt x="259" y="54"/>
                  <a:pt x="260" y="54"/>
                  <a:pt x="261" y="53"/>
                </a:cubicBezTo>
                <a:cubicBezTo>
                  <a:pt x="262" y="53"/>
                  <a:pt x="262" y="54"/>
                  <a:pt x="260" y="55"/>
                </a:cubicBezTo>
                <a:cubicBezTo>
                  <a:pt x="258" y="55"/>
                  <a:pt x="255" y="57"/>
                  <a:pt x="251" y="59"/>
                </a:cubicBezTo>
                <a:cubicBezTo>
                  <a:pt x="251" y="60"/>
                  <a:pt x="251" y="60"/>
                  <a:pt x="251" y="60"/>
                </a:cubicBezTo>
                <a:cubicBezTo>
                  <a:pt x="251" y="59"/>
                  <a:pt x="251" y="58"/>
                  <a:pt x="251" y="56"/>
                </a:cubicBezTo>
                <a:cubicBezTo>
                  <a:pt x="251" y="52"/>
                  <a:pt x="248" y="48"/>
                  <a:pt x="247" y="48"/>
                </a:cubicBezTo>
                <a:cubicBezTo>
                  <a:pt x="246" y="47"/>
                  <a:pt x="242" y="45"/>
                  <a:pt x="238" y="44"/>
                </a:cubicBezTo>
                <a:cubicBezTo>
                  <a:pt x="234" y="43"/>
                  <a:pt x="230" y="42"/>
                  <a:pt x="228" y="41"/>
                </a:cubicBezTo>
                <a:cubicBezTo>
                  <a:pt x="227" y="39"/>
                  <a:pt x="227" y="39"/>
                  <a:pt x="226" y="37"/>
                </a:cubicBezTo>
                <a:cubicBezTo>
                  <a:pt x="226" y="36"/>
                  <a:pt x="227" y="27"/>
                  <a:pt x="227" y="27"/>
                </a:cubicBezTo>
                <a:cubicBezTo>
                  <a:pt x="227" y="27"/>
                  <a:pt x="227" y="26"/>
                  <a:pt x="227" y="26"/>
                </a:cubicBezTo>
                <a:cubicBezTo>
                  <a:pt x="228" y="26"/>
                  <a:pt x="229" y="26"/>
                  <a:pt x="230" y="25"/>
                </a:cubicBezTo>
                <a:cubicBezTo>
                  <a:pt x="231" y="23"/>
                  <a:pt x="231" y="20"/>
                  <a:pt x="231" y="19"/>
                </a:cubicBezTo>
                <a:cubicBezTo>
                  <a:pt x="231" y="18"/>
                  <a:pt x="230" y="18"/>
                  <a:pt x="230" y="18"/>
                </a:cubicBezTo>
                <a:cubicBezTo>
                  <a:pt x="230" y="18"/>
                  <a:pt x="229" y="18"/>
                  <a:pt x="229" y="18"/>
                </a:cubicBezTo>
                <a:cubicBezTo>
                  <a:pt x="229" y="18"/>
                  <a:pt x="230" y="14"/>
                  <a:pt x="230" y="11"/>
                </a:cubicBezTo>
                <a:cubicBezTo>
                  <a:pt x="230" y="8"/>
                  <a:pt x="227" y="5"/>
                  <a:pt x="226" y="3"/>
                </a:cubicBezTo>
                <a:cubicBezTo>
                  <a:pt x="224" y="1"/>
                  <a:pt x="219" y="0"/>
                  <a:pt x="216" y="0"/>
                </a:cubicBezTo>
                <a:cubicBezTo>
                  <a:pt x="213" y="0"/>
                  <a:pt x="208" y="3"/>
                  <a:pt x="206" y="6"/>
                </a:cubicBezTo>
                <a:cubicBezTo>
                  <a:pt x="204" y="10"/>
                  <a:pt x="205" y="15"/>
                  <a:pt x="205" y="16"/>
                </a:cubicBezTo>
                <a:cubicBezTo>
                  <a:pt x="205" y="17"/>
                  <a:pt x="206" y="18"/>
                  <a:pt x="206" y="18"/>
                </a:cubicBezTo>
                <a:cubicBezTo>
                  <a:pt x="206" y="18"/>
                  <a:pt x="205" y="18"/>
                  <a:pt x="205" y="18"/>
                </a:cubicBezTo>
                <a:cubicBezTo>
                  <a:pt x="205" y="18"/>
                  <a:pt x="204" y="19"/>
                  <a:pt x="204" y="20"/>
                </a:cubicBezTo>
                <a:cubicBezTo>
                  <a:pt x="204" y="21"/>
                  <a:pt x="205" y="24"/>
                  <a:pt x="205" y="25"/>
                </a:cubicBezTo>
                <a:cubicBezTo>
                  <a:pt x="205" y="25"/>
                  <a:pt x="206" y="26"/>
                  <a:pt x="206" y="26"/>
                </a:cubicBezTo>
                <a:cubicBezTo>
                  <a:pt x="207" y="26"/>
                  <a:pt x="207" y="25"/>
                  <a:pt x="207" y="25"/>
                </a:cubicBezTo>
                <a:cubicBezTo>
                  <a:pt x="207" y="25"/>
                  <a:pt x="208" y="27"/>
                  <a:pt x="208" y="28"/>
                </a:cubicBezTo>
                <a:cubicBezTo>
                  <a:pt x="209" y="29"/>
                  <a:pt x="209" y="39"/>
                  <a:pt x="209" y="39"/>
                </a:cubicBezTo>
                <a:cubicBezTo>
                  <a:pt x="206" y="41"/>
                  <a:pt x="206" y="41"/>
                  <a:pt x="206" y="41"/>
                </a:cubicBezTo>
                <a:cubicBezTo>
                  <a:pt x="206" y="41"/>
                  <a:pt x="202" y="42"/>
                  <a:pt x="199" y="43"/>
                </a:cubicBezTo>
                <a:cubicBezTo>
                  <a:pt x="196" y="43"/>
                  <a:pt x="190" y="44"/>
                  <a:pt x="188" y="46"/>
                </a:cubicBezTo>
                <a:cubicBezTo>
                  <a:pt x="186" y="48"/>
                  <a:pt x="185" y="54"/>
                  <a:pt x="185" y="57"/>
                </a:cubicBezTo>
                <a:cubicBezTo>
                  <a:pt x="185" y="58"/>
                  <a:pt x="184" y="59"/>
                  <a:pt x="184" y="60"/>
                </a:cubicBezTo>
                <a:cubicBezTo>
                  <a:pt x="184" y="60"/>
                  <a:pt x="184" y="59"/>
                  <a:pt x="183" y="59"/>
                </a:cubicBezTo>
                <a:cubicBezTo>
                  <a:pt x="182" y="56"/>
                  <a:pt x="176" y="53"/>
                  <a:pt x="175" y="50"/>
                </a:cubicBezTo>
                <a:cubicBezTo>
                  <a:pt x="174" y="48"/>
                  <a:pt x="174" y="40"/>
                  <a:pt x="174" y="38"/>
                </a:cubicBezTo>
                <a:cubicBezTo>
                  <a:pt x="172" y="5"/>
                  <a:pt x="155" y="7"/>
                  <a:pt x="155" y="7"/>
                </a:cubicBezTo>
                <a:cubicBezTo>
                  <a:pt x="155" y="7"/>
                  <a:pt x="142" y="3"/>
                  <a:pt x="139" y="37"/>
                </a:cubicBezTo>
                <a:cubicBezTo>
                  <a:pt x="139" y="40"/>
                  <a:pt x="139" y="44"/>
                  <a:pt x="141" y="47"/>
                </a:cubicBezTo>
                <a:cubicBezTo>
                  <a:pt x="142" y="50"/>
                  <a:pt x="143" y="49"/>
                  <a:pt x="142" y="50"/>
                </a:cubicBezTo>
                <a:cubicBezTo>
                  <a:pt x="141" y="51"/>
                  <a:pt x="141" y="52"/>
                  <a:pt x="141" y="52"/>
                </a:cubicBezTo>
                <a:cubicBezTo>
                  <a:pt x="135" y="53"/>
                  <a:pt x="135" y="53"/>
                  <a:pt x="135" y="53"/>
                </a:cubicBezTo>
                <a:cubicBezTo>
                  <a:pt x="135" y="53"/>
                  <a:pt x="133" y="54"/>
                  <a:pt x="131" y="55"/>
                </a:cubicBezTo>
                <a:cubicBezTo>
                  <a:pt x="130" y="54"/>
                  <a:pt x="129" y="53"/>
                  <a:pt x="128" y="53"/>
                </a:cubicBezTo>
                <a:cubicBezTo>
                  <a:pt x="125" y="51"/>
                  <a:pt x="118" y="48"/>
                  <a:pt x="115" y="47"/>
                </a:cubicBezTo>
                <a:cubicBezTo>
                  <a:pt x="112" y="46"/>
                  <a:pt x="110" y="46"/>
                  <a:pt x="110" y="44"/>
                </a:cubicBezTo>
                <a:cubicBezTo>
                  <a:pt x="110" y="43"/>
                  <a:pt x="110" y="41"/>
                  <a:pt x="110" y="41"/>
                </a:cubicBezTo>
                <a:cubicBezTo>
                  <a:pt x="110" y="41"/>
                  <a:pt x="110" y="37"/>
                  <a:pt x="111" y="36"/>
                </a:cubicBezTo>
                <a:cubicBezTo>
                  <a:pt x="111" y="36"/>
                  <a:pt x="112" y="33"/>
                  <a:pt x="112" y="32"/>
                </a:cubicBezTo>
                <a:cubicBezTo>
                  <a:pt x="112" y="31"/>
                  <a:pt x="113" y="32"/>
                  <a:pt x="113" y="31"/>
                </a:cubicBezTo>
                <a:cubicBezTo>
                  <a:pt x="113" y="31"/>
                  <a:pt x="113" y="31"/>
                  <a:pt x="113" y="30"/>
                </a:cubicBezTo>
                <a:cubicBezTo>
                  <a:pt x="113" y="30"/>
                  <a:pt x="113" y="29"/>
                  <a:pt x="113" y="29"/>
                </a:cubicBezTo>
                <a:cubicBezTo>
                  <a:pt x="113" y="28"/>
                  <a:pt x="113" y="26"/>
                  <a:pt x="113" y="26"/>
                </a:cubicBezTo>
                <a:cubicBezTo>
                  <a:pt x="113" y="25"/>
                  <a:pt x="113" y="22"/>
                  <a:pt x="113" y="21"/>
                </a:cubicBezTo>
                <a:cubicBezTo>
                  <a:pt x="113" y="21"/>
                  <a:pt x="113" y="18"/>
                  <a:pt x="113" y="17"/>
                </a:cubicBezTo>
                <a:cubicBezTo>
                  <a:pt x="113" y="17"/>
                  <a:pt x="113" y="13"/>
                  <a:pt x="112" y="11"/>
                </a:cubicBezTo>
                <a:cubicBezTo>
                  <a:pt x="111" y="8"/>
                  <a:pt x="109" y="4"/>
                  <a:pt x="105" y="4"/>
                </a:cubicBezTo>
                <a:cubicBezTo>
                  <a:pt x="100" y="3"/>
                  <a:pt x="96" y="4"/>
                  <a:pt x="94" y="5"/>
                </a:cubicBezTo>
                <a:cubicBezTo>
                  <a:pt x="93" y="6"/>
                  <a:pt x="89" y="10"/>
                  <a:pt x="88" y="12"/>
                </a:cubicBezTo>
                <a:cubicBezTo>
                  <a:pt x="88" y="15"/>
                  <a:pt x="88" y="21"/>
                  <a:pt x="88" y="21"/>
                </a:cubicBezTo>
                <a:cubicBezTo>
                  <a:pt x="88" y="22"/>
                  <a:pt x="88" y="26"/>
                  <a:pt x="88" y="27"/>
                </a:cubicBezTo>
                <a:cubicBezTo>
                  <a:pt x="88" y="28"/>
                  <a:pt x="89" y="30"/>
                  <a:pt x="90" y="30"/>
                </a:cubicBezTo>
                <a:cubicBezTo>
                  <a:pt x="92" y="30"/>
                  <a:pt x="91" y="30"/>
                  <a:pt x="91" y="30"/>
                </a:cubicBezTo>
                <a:cubicBezTo>
                  <a:pt x="91" y="30"/>
                  <a:pt x="92" y="33"/>
                  <a:pt x="92" y="36"/>
                </a:cubicBezTo>
                <a:cubicBezTo>
                  <a:pt x="93" y="39"/>
                  <a:pt x="93" y="39"/>
                  <a:pt x="93" y="39"/>
                </a:cubicBezTo>
                <a:cubicBezTo>
                  <a:pt x="93" y="39"/>
                  <a:pt x="93" y="43"/>
                  <a:pt x="91" y="44"/>
                </a:cubicBezTo>
                <a:cubicBezTo>
                  <a:pt x="89" y="45"/>
                  <a:pt x="75" y="53"/>
                  <a:pt x="75" y="53"/>
                </a:cubicBezTo>
                <a:cubicBezTo>
                  <a:pt x="75" y="53"/>
                  <a:pt x="71" y="55"/>
                  <a:pt x="69" y="58"/>
                </a:cubicBezTo>
                <a:cubicBezTo>
                  <a:pt x="67" y="57"/>
                  <a:pt x="62" y="55"/>
                  <a:pt x="62" y="55"/>
                </a:cubicBezTo>
                <a:cubicBezTo>
                  <a:pt x="62" y="55"/>
                  <a:pt x="63" y="54"/>
                  <a:pt x="64" y="54"/>
                </a:cubicBezTo>
                <a:cubicBezTo>
                  <a:pt x="64" y="54"/>
                  <a:pt x="65" y="54"/>
                  <a:pt x="65" y="54"/>
                </a:cubicBezTo>
                <a:cubicBezTo>
                  <a:pt x="65" y="54"/>
                  <a:pt x="63" y="53"/>
                  <a:pt x="63" y="52"/>
                </a:cubicBezTo>
                <a:cubicBezTo>
                  <a:pt x="63" y="52"/>
                  <a:pt x="64" y="50"/>
                  <a:pt x="64" y="50"/>
                </a:cubicBezTo>
                <a:cubicBezTo>
                  <a:pt x="65" y="51"/>
                  <a:pt x="65" y="51"/>
                  <a:pt x="65" y="51"/>
                </a:cubicBezTo>
                <a:cubicBezTo>
                  <a:pt x="65" y="50"/>
                  <a:pt x="64" y="49"/>
                  <a:pt x="64" y="49"/>
                </a:cubicBezTo>
                <a:cubicBezTo>
                  <a:pt x="63" y="48"/>
                  <a:pt x="62" y="45"/>
                  <a:pt x="63" y="45"/>
                </a:cubicBezTo>
                <a:cubicBezTo>
                  <a:pt x="64" y="45"/>
                  <a:pt x="65" y="44"/>
                  <a:pt x="64" y="44"/>
                </a:cubicBezTo>
                <a:cubicBezTo>
                  <a:pt x="64" y="44"/>
                  <a:pt x="64" y="44"/>
                  <a:pt x="63" y="43"/>
                </a:cubicBezTo>
                <a:cubicBezTo>
                  <a:pt x="63" y="43"/>
                  <a:pt x="64" y="39"/>
                  <a:pt x="65" y="39"/>
                </a:cubicBezTo>
                <a:cubicBezTo>
                  <a:pt x="65" y="38"/>
                  <a:pt x="66" y="34"/>
                  <a:pt x="66" y="34"/>
                </a:cubicBezTo>
                <a:cubicBezTo>
                  <a:pt x="66" y="33"/>
                  <a:pt x="66" y="25"/>
                  <a:pt x="65" y="24"/>
                </a:cubicBezTo>
                <a:cubicBezTo>
                  <a:pt x="65" y="23"/>
                  <a:pt x="62" y="17"/>
                  <a:pt x="61" y="15"/>
                </a:cubicBezTo>
                <a:cubicBezTo>
                  <a:pt x="60" y="13"/>
                  <a:pt x="58" y="12"/>
                  <a:pt x="55" y="11"/>
                </a:cubicBezTo>
                <a:cubicBezTo>
                  <a:pt x="53" y="10"/>
                  <a:pt x="49" y="10"/>
                  <a:pt x="45" y="13"/>
                </a:cubicBezTo>
                <a:cubicBezTo>
                  <a:pt x="41" y="15"/>
                  <a:pt x="39" y="23"/>
                  <a:pt x="39" y="25"/>
                </a:cubicBezTo>
                <a:cubicBezTo>
                  <a:pt x="39" y="27"/>
                  <a:pt x="38" y="38"/>
                  <a:pt x="37" y="40"/>
                </a:cubicBezTo>
                <a:cubicBezTo>
                  <a:pt x="36" y="42"/>
                  <a:pt x="35" y="44"/>
                  <a:pt x="35" y="45"/>
                </a:cubicBezTo>
                <a:cubicBezTo>
                  <a:pt x="35" y="47"/>
                  <a:pt x="35" y="46"/>
                  <a:pt x="36" y="46"/>
                </a:cubicBezTo>
                <a:cubicBezTo>
                  <a:pt x="36" y="46"/>
                  <a:pt x="36" y="45"/>
                  <a:pt x="36" y="45"/>
                </a:cubicBezTo>
                <a:cubicBezTo>
                  <a:pt x="36" y="45"/>
                  <a:pt x="36" y="48"/>
                  <a:pt x="36" y="49"/>
                </a:cubicBezTo>
                <a:cubicBezTo>
                  <a:pt x="36" y="50"/>
                  <a:pt x="34" y="51"/>
                  <a:pt x="35" y="51"/>
                </a:cubicBezTo>
                <a:cubicBezTo>
                  <a:pt x="35" y="51"/>
                  <a:pt x="35" y="50"/>
                  <a:pt x="36" y="50"/>
                </a:cubicBezTo>
                <a:cubicBezTo>
                  <a:pt x="37" y="50"/>
                  <a:pt x="37" y="50"/>
                  <a:pt x="37" y="50"/>
                </a:cubicBezTo>
                <a:cubicBezTo>
                  <a:pt x="37" y="50"/>
                  <a:pt x="37" y="50"/>
                  <a:pt x="36" y="51"/>
                </a:cubicBezTo>
                <a:cubicBezTo>
                  <a:pt x="35" y="51"/>
                  <a:pt x="32" y="51"/>
                  <a:pt x="29" y="51"/>
                </a:cubicBezTo>
                <a:cubicBezTo>
                  <a:pt x="26" y="51"/>
                  <a:pt x="24" y="54"/>
                  <a:pt x="24" y="54"/>
                </a:cubicBezTo>
                <a:cubicBezTo>
                  <a:pt x="21" y="65"/>
                  <a:pt x="21" y="65"/>
                  <a:pt x="21" y="65"/>
                </a:cubicBezTo>
                <a:cubicBezTo>
                  <a:pt x="21" y="65"/>
                  <a:pt x="19" y="84"/>
                  <a:pt x="18" y="89"/>
                </a:cubicBezTo>
                <a:cubicBezTo>
                  <a:pt x="17" y="93"/>
                  <a:pt x="14" y="99"/>
                  <a:pt x="13" y="102"/>
                </a:cubicBezTo>
                <a:cubicBezTo>
                  <a:pt x="13" y="105"/>
                  <a:pt x="10" y="124"/>
                  <a:pt x="9" y="127"/>
                </a:cubicBezTo>
                <a:cubicBezTo>
                  <a:pt x="9" y="129"/>
                  <a:pt x="4" y="134"/>
                  <a:pt x="4" y="135"/>
                </a:cubicBezTo>
                <a:cubicBezTo>
                  <a:pt x="3" y="135"/>
                  <a:pt x="4" y="137"/>
                  <a:pt x="4" y="137"/>
                </a:cubicBezTo>
                <a:cubicBezTo>
                  <a:pt x="0" y="138"/>
                  <a:pt x="0" y="138"/>
                  <a:pt x="0" y="138"/>
                </a:cubicBezTo>
                <a:cubicBezTo>
                  <a:pt x="0" y="138"/>
                  <a:pt x="2" y="173"/>
                  <a:pt x="2" y="175"/>
                </a:cubicBezTo>
                <a:cubicBezTo>
                  <a:pt x="2" y="176"/>
                  <a:pt x="5" y="177"/>
                  <a:pt x="5" y="177"/>
                </a:cubicBezTo>
                <a:cubicBezTo>
                  <a:pt x="20" y="170"/>
                  <a:pt x="20" y="170"/>
                  <a:pt x="20" y="170"/>
                </a:cubicBezTo>
                <a:cubicBezTo>
                  <a:pt x="17" y="137"/>
                  <a:pt x="17" y="137"/>
                  <a:pt x="17" y="137"/>
                </a:cubicBezTo>
                <a:cubicBezTo>
                  <a:pt x="14" y="138"/>
                  <a:pt x="14" y="138"/>
                  <a:pt x="14" y="138"/>
                </a:cubicBezTo>
                <a:cubicBezTo>
                  <a:pt x="14" y="138"/>
                  <a:pt x="13" y="137"/>
                  <a:pt x="14" y="135"/>
                </a:cubicBezTo>
                <a:cubicBezTo>
                  <a:pt x="15" y="134"/>
                  <a:pt x="15" y="129"/>
                  <a:pt x="15" y="127"/>
                </a:cubicBezTo>
                <a:cubicBezTo>
                  <a:pt x="15" y="124"/>
                  <a:pt x="18" y="116"/>
                  <a:pt x="18" y="115"/>
                </a:cubicBezTo>
                <a:cubicBezTo>
                  <a:pt x="18" y="114"/>
                  <a:pt x="24" y="102"/>
                  <a:pt x="25" y="99"/>
                </a:cubicBezTo>
                <a:cubicBezTo>
                  <a:pt x="27" y="96"/>
                  <a:pt x="29" y="84"/>
                  <a:pt x="29" y="84"/>
                </a:cubicBezTo>
                <a:cubicBezTo>
                  <a:pt x="31" y="73"/>
                  <a:pt x="31" y="73"/>
                  <a:pt x="31" y="73"/>
                </a:cubicBezTo>
                <a:cubicBezTo>
                  <a:pt x="31" y="73"/>
                  <a:pt x="33" y="80"/>
                  <a:pt x="33" y="83"/>
                </a:cubicBezTo>
                <a:cubicBezTo>
                  <a:pt x="33" y="86"/>
                  <a:pt x="30" y="103"/>
                  <a:pt x="29" y="108"/>
                </a:cubicBezTo>
                <a:cubicBezTo>
                  <a:pt x="27" y="114"/>
                  <a:pt x="25" y="132"/>
                  <a:pt x="25" y="135"/>
                </a:cubicBezTo>
                <a:cubicBezTo>
                  <a:pt x="25" y="138"/>
                  <a:pt x="28" y="163"/>
                  <a:pt x="28" y="163"/>
                </a:cubicBezTo>
                <a:cubicBezTo>
                  <a:pt x="30" y="189"/>
                  <a:pt x="30" y="189"/>
                  <a:pt x="30" y="189"/>
                </a:cubicBezTo>
                <a:cubicBezTo>
                  <a:pt x="30" y="196"/>
                  <a:pt x="30" y="196"/>
                  <a:pt x="30" y="196"/>
                </a:cubicBezTo>
                <a:cubicBezTo>
                  <a:pt x="30" y="196"/>
                  <a:pt x="31" y="196"/>
                  <a:pt x="31" y="196"/>
                </a:cubicBezTo>
                <a:cubicBezTo>
                  <a:pt x="30" y="196"/>
                  <a:pt x="31" y="203"/>
                  <a:pt x="31" y="205"/>
                </a:cubicBezTo>
                <a:cubicBezTo>
                  <a:pt x="31" y="206"/>
                  <a:pt x="32" y="216"/>
                  <a:pt x="32" y="217"/>
                </a:cubicBezTo>
                <a:cubicBezTo>
                  <a:pt x="32" y="217"/>
                  <a:pt x="35" y="230"/>
                  <a:pt x="35" y="230"/>
                </a:cubicBezTo>
                <a:cubicBezTo>
                  <a:pt x="35" y="230"/>
                  <a:pt x="36" y="236"/>
                  <a:pt x="35" y="241"/>
                </a:cubicBezTo>
                <a:cubicBezTo>
                  <a:pt x="34" y="242"/>
                  <a:pt x="34" y="248"/>
                  <a:pt x="33" y="250"/>
                </a:cubicBezTo>
                <a:cubicBezTo>
                  <a:pt x="32" y="252"/>
                  <a:pt x="32" y="257"/>
                  <a:pt x="33" y="258"/>
                </a:cubicBezTo>
                <a:cubicBezTo>
                  <a:pt x="35" y="259"/>
                  <a:pt x="38" y="259"/>
                  <a:pt x="40" y="258"/>
                </a:cubicBezTo>
                <a:cubicBezTo>
                  <a:pt x="41" y="258"/>
                  <a:pt x="42" y="249"/>
                  <a:pt x="42" y="248"/>
                </a:cubicBezTo>
                <a:cubicBezTo>
                  <a:pt x="42" y="247"/>
                  <a:pt x="45" y="240"/>
                  <a:pt x="44" y="237"/>
                </a:cubicBezTo>
                <a:cubicBezTo>
                  <a:pt x="44" y="236"/>
                  <a:pt x="43" y="229"/>
                  <a:pt x="43" y="227"/>
                </a:cubicBezTo>
                <a:cubicBezTo>
                  <a:pt x="43" y="226"/>
                  <a:pt x="44" y="216"/>
                  <a:pt x="45" y="215"/>
                </a:cubicBezTo>
                <a:cubicBezTo>
                  <a:pt x="45" y="213"/>
                  <a:pt x="46" y="199"/>
                  <a:pt x="46" y="199"/>
                </a:cubicBezTo>
                <a:cubicBezTo>
                  <a:pt x="46" y="198"/>
                  <a:pt x="46" y="197"/>
                  <a:pt x="46" y="197"/>
                </a:cubicBezTo>
                <a:cubicBezTo>
                  <a:pt x="50" y="196"/>
                  <a:pt x="50" y="196"/>
                  <a:pt x="50" y="196"/>
                </a:cubicBezTo>
                <a:cubicBezTo>
                  <a:pt x="50" y="205"/>
                  <a:pt x="50" y="205"/>
                  <a:pt x="50" y="205"/>
                </a:cubicBezTo>
                <a:cubicBezTo>
                  <a:pt x="50" y="216"/>
                  <a:pt x="50" y="216"/>
                  <a:pt x="50" y="216"/>
                </a:cubicBezTo>
                <a:cubicBezTo>
                  <a:pt x="50" y="225"/>
                  <a:pt x="50" y="225"/>
                  <a:pt x="50" y="225"/>
                </a:cubicBezTo>
                <a:cubicBezTo>
                  <a:pt x="50" y="225"/>
                  <a:pt x="49" y="230"/>
                  <a:pt x="48" y="232"/>
                </a:cubicBezTo>
                <a:cubicBezTo>
                  <a:pt x="47" y="234"/>
                  <a:pt x="48" y="235"/>
                  <a:pt x="48" y="235"/>
                </a:cubicBezTo>
                <a:cubicBezTo>
                  <a:pt x="48" y="236"/>
                  <a:pt x="52" y="238"/>
                  <a:pt x="53" y="239"/>
                </a:cubicBezTo>
                <a:cubicBezTo>
                  <a:pt x="54" y="240"/>
                  <a:pt x="58" y="243"/>
                  <a:pt x="59" y="244"/>
                </a:cubicBezTo>
                <a:cubicBezTo>
                  <a:pt x="59" y="244"/>
                  <a:pt x="62" y="245"/>
                  <a:pt x="64" y="245"/>
                </a:cubicBezTo>
                <a:cubicBezTo>
                  <a:pt x="65" y="244"/>
                  <a:pt x="65" y="242"/>
                  <a:pt x="65" y="241"/>
                </a:cubicBezTo>
                <a:cubicBezTo>
                  <a:pt x="65" y="241"/>
                  <a:pt x="62" y="238"/>
                  <a:pt x="61" y="237"/>
                </a:cubicBezTo>
                <a:cubicBezTo>
                  <a:pt x="60" y="236"/>
                  <a:pt x="58" y="231"/>
                  <a:pt x="57" y="228"/>
                </a:cubicBezTo>
                <a:cubicBezTo>
                  <a:pt x="56" y="225"/>
                  <a:pt x="60" y="214"/>
                  <a:pt x="60" y="214"/>
                </a:cubicBezTo>
                <a:cubicBezTo>
                  <a:pt x="64" y="196"/>
                  <a:pt x="64" y="196"/>
                  <a:pt x="64" y="196"/>
                </a:cubicBezTo>
                <a:cubicBezTo>
                  <a:pt x="64" y="196"/>
                  <a:pt x="70" y="195"/>
                  <a:pt x="70" y="194"/>
                </a:cubicBezTo>
                <a:cubicBezTo>
                  <a:pt x="70" y="194"/>
                  <a:pt x="71" y="155"/>
                  <a:pt x="71" y="155"/>
                </a:cubicBezTo>
                <a:cubicBezTo>
                  <a:pt x="72" y="139"/>
                  <a:pt x="72" y="139"/>
                  <a:pt x="72" y="139"/>
                </a:cubicBezTo>
                <a:cubicBezTo>
                  <a:pt x="72" y="139"/>
                  <a:pt x="72" y="128"/>
                  <a:pt x="72" y="127"/>
                </a:cubicBezTo>
                <a:cubicBezTo>
                  <a:pt x="72" y="126"/>
                  <a:pt x="72" y="121"/>
                  <a:pt x="72" y="119"/>
                </a:cubicBezTo>
                <a:cubicBezTo>
                  <a:pt x="72" y="119"/>
                  <a:pt x="72" y="119"/>
                  <a:pt x="72" y="120"/>
                </a:cubicBezTo>
                <a:cubicBezTo>
                  <a:pt x="72" y="121"/>
                  <a:pt x="73" y="122"/>
                  <a:pt x="73" y="122"/>
                </a:cubicBezTo>
                <a:cubicBezTo>
                  <a:pt x="73" y="122"/>
                  <a:pt x="75" y="130"/>
                  <a:pt x="75" y="133"/>
                </a:cubicBezTo>
                <a:cubicBezTo>
                  <a:pt x="75" y="135"/>
                  <a:pt x="76" y="140"/>
                  <a:pt x="76" y="140"/>
                </a:cubicBezTo>
                <a:cubicBezTo>
                  <a:pt x="76" y="140"/>
                  <a:pt x="76" y="145"/>
                  <a:pt x="75" y="145"/>
                </a:cubicBezTo>
                <a:cubicBezTo>
                  <a:pt x="75" y="145"/>
                  <a:pt x="74" y="146"/>
                  <a:pt x="75" y="146"/>
                </a:cubicBezTo>
                <a:cubicBezTo>
                  <a:pt x="75" y="147"/>
                  <a:pt x="75" y="147"/>
                  <a:pt x="74" y="147"/>
                </a:cubicBezTo>
                <a:cubicBezTo>
                  <a:pt x="74" y="147"/>
                  <a:pt x="74" y="147"/>
                  <a:pt x="74" y="148"/>
                </a:cubicBezTo>
                <a:cubicBezTo>
                  <a:pt x="74" y="148"/>
                  <a:pt x="74" y="148"/>
                  <a:pt x="74" y="148"/>
                </a:cubicBezTo>
                <a:cubicBezTo>
                  <a:pt x="74" y="148"/>
                  <a:pt x="74" y="149"/>
                  <a:pt x="74" y="149"/>
                </a:cubicBezTo>
                <a:cubicBezTo>
                  <a:pt x="74" y="149"/>
                  <a:pt x="75" y="149"/>
                  <a:pt x="75" y="149"/>
                </a:cubicBezTo>
                <a:cubicBezTo>
                  <a:pt x="75" y="149"/>
                  <a:pt x="77" y="149"/>
                  <a:pt x="77" y="149"/>
                </a:cubicBezTo>
                <a:cubicBezTo>
                  <a:pt x="77" y="149"/>
                  <a:pt x="76" y="150"/>
                  <a:pt x="76" y="151"/>
                </a:cubicBezTo>
                <a:cubicBezTo>
                  <a:pt x="76" y="151"/>
                  <a:pt x="76" y="151"/>
                  <a:pt x="77" y="151"/>
                </a:cubicBezTo>
                <a:cubicBezTo>
                  <a:pt x="76" y="156"/>
                  <a:pt x="75" y="164"/>
                  <a:pt x="76" y="174"/>
                </a:cubicBezTo>
                <a:cubicBezTo>
                  <a:pt x="77" y="194"/>
                  <a:pt x="78" y="219"/>
                  <a:pt x="78" y="222"/>
                </a:cubicBezTo>
                <a:cubicBezTo>
                  <a:pt x="77" y="225"/>
                  <a:pt x="79" y="229"/>
                  <a:pt x="79" y="229"/>
                </a:cubicBezTo>
                <a:cubicBezTo>
                  <a:pt x="79" y="230"/>
                  <a:pt x="77" y="234"/>
                  <a:pt x="76" y="236"/>
                </a:cubicBezTo>
                <a:cubicBezTo>
                  <a:pt x="76" y="237"/>
                  <a:pt x="78" y="240"/>
                  <a:pt x="78" y="242"/>
                </a:cubicBezTo>
                <a:cubicBezTo>
                  <a:pt x="79" y="244"/>
                  <a:pt x="79" y="251"/>
                  <a:pt x="79" y="252"/>
                </a:cubicBezTo>
                <a:cubicBezTo>
                  <a:pt x="79" y="252"/>
                  <a:pt x="81" y="256"/>
                  <a:pt x="83" y="258"/>
                </a:cubicBezTo>
                <a:cubicBezTo>
                  <a:pt x="86" y="259"/>
                  <a:pt x="96" y="259"/>
                  <a:pt x="96" y="257"/>
                </a:cubicBezTo>
                <a:cubicBezTo>
                  <a:pt x="96" y="256"/>
                  <a:pt x="97" y="253"/>
                  <a:pt x="95" y="250"/>
                </a:cubicBezTo>
                <a:cubicBezTo>
                  <a:pt x="94" y="247"/>
                  <a:pt x="94" y="244"/>
                  <a:pt x="94" y="244"/>
                </a:cubicBezTo>
                <a:cubicBezTo>
                  <a:pt x="96" y="242"/>
                  <a:pt x="96" y="242"/>
                  <a:pt x="96" y="242"/>
                </a:cubicBezTo>
                <a:cubicBezTo>
                  <a:pt x="96" y="242"/>
                  <a:pt x="97" y="242"/>
                  <a:pt x="96" y="239"/>
                </a:cubicBezTo>
                <a:cubicBezTo>
                  <a:pt x="95" y="236"/>
                  <a:pt x="96" y="235"/>
                  <a:pt x="96" y="233"/>
                </a:cubicBezTo>
                <a:cubicBezTo>
                  <a:pt x="97" y="231"/>
                  <a:pt x="98" y="229"/>
                  <a:pt x="97" y="226"/>
                </a:cubicBezTo>
                <a:cubicBezTo>
                  <a:pt x="96" y="223"/>
                  <a:pt x="96" y="208"/>
                  <a:pt x="96" y="208"/>
                </a:cubicBezTo>
                <a:cubicBezTo>
                  <a:pt x="96" y="208"/>
                  <a:pt x="96" y="196"/>
                  <a:pt x="98" y="186"/>
                </a:cubicBezTo>
                <a:cubicBezTo>
                  <a:pt x="100" y="177"/>
                  <a:pt x="106" y="161"/>
                  <a:pt x="106" y="160"/>
                </a:cubicBezTo>
                <a:cubicBezTo>
                  <a:pt x="107" y="159"/>
                  <a:pt x="107" y="157"/>
                  <a:pt x="109" y="161"/>
                </a:cubicBezTo>
                <a:cubicBezTo>
                  <a:pt x="111" y="165"/>
                  <a:pt x="115" y="183"/>
                  <a:pt x="115" y="183"/>
                </a:cubicBezTo>
                <a:cubicBezTo>
                  <a:pt x="115" y="183"/>
                  <a:pt x="118" y="199"/>
                  <a:pt x="118" y="202"/>
                </a:cubicBezTo>
                <a:cubicBezTo>
                  <a:pt x="118" y="205"/>
                  <a:pt x="123" y="227"/>
                  <a:pt x="124" y="227"/>
                </a:cubicBezTo>
                <a:cubicBezTo>
                  <a:pt x="124" y="228"/>
                  <a:pt x="125" y="228"/>
                  <a:pt x="125" y="228"/>
                </a:cubicBezTo>
                <a:cubicBezTo>
                  <a:pt x="122" y="237"/>
                  <a:pt x="121" y="244"/>
                  <a:pt x="121" y="244"/>
                </a:cubicBezTo>
                <a:cubicBezTo>
                  <a:pt x="121" y="244"/>
                  <a:pt x="122" y="244"/>
                  <a:pt x="124" y="245"/>
                </a:cubicBezTo>
                <a:cubicBezTo>
                  <a:pt x="124" y="245"/>
                  <a:pt x="123" y="252"/>
                  <a:pt x="123" y="253"/>
                </a:cubicBezTo>
                <a:cubicBezTo>
                  <a:pt x="123" y="254"/>
                  <a:pt x="124" y="255"/>
                  <a:pt x="126" y="257"/>
                </a:cubicBezTo>
                <a:cubicBezTo>
                  <a:pt x="128" y="258"/>
                  <a:pt x="132" y="259"/>
                  <a:pt x="134" y="259"/>
                </a:cubicBezTo>
                <a:cubicBezTo>
                  <a:pt x="135" y="258"/>
                  <a:pt x="135" y="257"/>
                  <a:pt x="135" y="256"/>
                </a:cubicBezTo>
                <a:cubicBezTo>
                  <a:pt x="135" y="255"/>
                  <a:pt x="135" y="247"/>
                  <a:pt x="135" y="247"/>
                </a:cubicBezTo>
                <a:cubicBezTo>
                  <a:pt x="135" y="246"/>
                  <a:pt x="135" y="246"/>
                  <a:pt x="135" y="246"/>
                </a:cubicBezTo>
                <a:cubicBezTo>
                  <a:pt x="136" y="246"/>
                  <a:pt x="136" y="246"/>
                  <a:pt x="136" y="246"/>
                </a:cubicBezTo>
                <a:cubicBezTo>
                  <a:pt x="137" y="246"/>
                  <a:pt x="137" y="246"/>
                  <a:pt x="137" y="246"/>
                </a:cubicBezTo>
                <a:cubicBezTo>
                  <a:pt x="139" y="248"/>
                  <a:pt x="143" y="250"/>
                  <a:pt x="144" y="250"/>
                </a:cubicBezTo>
                <a:cubicBezTo>
                  <a:pt x="146" y="251"/>
                  <a:pt x="151" y="251"/>
                  <a:pt x="152" y="250"/>
                </a:cubicBezTo>
                <a:cubicBezTo>
                  <a:pt x="153" y="248"/>
                  <a:pt x="153" y="247"/>
                  <a:pt x="151" y="244"/>
                </a:cubicBezTo>
                <a:cubicBezTo>
                  <a:pt x="148" y="241"/>
                  <a:pt x="145" y="238"/>
                  <a:pt x="143" y="235"/>
                </a:cubicBezTo>
                <a:cubicBezTo>
                  <a:pt x="142" y="234"/>
                  <a:pt x="142" y="232"/>
                  <a:pt x="141" y="230"/>
                </a:cubicBezTo>
                <a:cubicBezTo>
                  <a:pt x="141" y="229"/>
                  <a:pt x="141" y="229"/>
                  <a:pt x="142" y="228"/>
                </a:cubicBezTo>
                <a:cubicBezTo>
                  <a:pt x="142" y="224"/>
                  <a:pt x="146" y="212"/>
                  <a:pt x="147" y="209"/>
                </a:cubicBezTo>
                <a:cubicBezTo>
                  <a:pt x="148" y="205"/>
                  <a:pt x="154" y="184"/>
                  <a:pt x="155" y="180"/>
                </a:cubicBezTo>
                <a:cubicBezTo>
                  <a:pt x="156" y="175"/>
                  <a:pt x="160" y="150"/>
                  <a:pt x="161" y="146"/>
                </a:cubicBezTo>
                <a:cubicBezTo>
                  <a:pt x="161" y="143"/>
                  <a:pt x="162" y="142"/>
                  <a:pt x="162" y="141"/>
                </a:cubicBezTo>
                <a:cubicBezTo>
                  <a:pt x="162" y="141"/>
                  <a:pt x="163" y="140"/>
                  <a:pt x="163" y="141"/>
                </a:cubicBezTo>
                <a:cubicBezTo>
                  <a:pt x="163" y="142"/>
                  <a:pt x="163" y="142"/>
                  <a:pt x="164" y="150"/>
                </a:cubicBezTo>
                <a:cubicBezTo>
                  <a:pt x="164" y="158"/>
                  <a:pt x="166" y="180"/>
                  <a:pt x="166" y="183"/>
                </a:cubicBezTo>
                <a:cubicBezTo>
                  <a:pt x="166" y="186"/>
                  <a:pt x="165" y="217"/>
                  <a:pt x="165" y="220"/>
                </a:cubicBezTo>
                <a:cubicBezTo>
                  <a:pt x="165" y="222"/>
                  <a:pt x="165" y="237"/>
                  <a:pt x="165" y="239"/>
                </a:cubicBezTo>
                <a:cubicBezTo>
                  <a:pt x="165" y="242"/>
                  <a:pt x="164" y="246"/>
                  <a:pt x="164" y="247"/>
                </a:cubicBezTo>
                <a:cubicBezTo>
                  <a:pt x="164" y="247"/>
                  <a:pt x="165" y="247"/>
                  <a:pt x="165" y="247"/>
                </a:cubicBezTo>
                <a:cubicBezTo>
                  <a:pt x="162" y="249"/>
                  <a:pt x="160" y="254"/>
                  <a:pt x="160" y="255"/>
                </a:cubicBezTo>
                <a:cubicBezTo>
                  <a:pt x="160" y="256"/>
                  <a:pt x="161" y="256"/>
                  <a:pt x="163" y="257"/>
                </a:cubicBezTo>
                <a:cubicBezTo>
                  <a:pt x="164" y="257"/>
                  <a:pt x="165" y="257"/>
                  <a:pt x="167" y="257"/>
                </a:cubicBezTo>
                <a:cubicBezTo>
                  <a:pt x="167" y="257"/>
                  <a:pt x="167" y="258"/>
                  <a:pt x="167" y="258"/>
                </a:cubicBezTo>
                <a:cubicBezTo>
                  <a:pt x="167" y="259"/>
                  <a:pt x="172" y="259"/>
                  <a:pt x="174" y="258"/>
                </a:cubicBezTo>
                <a:cubicBezTo>
                  <a:pt x="177" y="257"/>
                  <a:pt x="178" y="256"/>
                  <a:pt x="178" y="255"/>
                </a:cubicBezTo>
                <a:cubicBezTo>
                  <a:pt x="178" y="255"/>
                  <a:pt x="178" y="253"/>
                  <a:pt x="178" y="252"/>
                </a:cubicBezTo>
                <a:cubicBezTo>
                  <a:pt x="179" y="251"/>
                  <a:pt x="180" y="250"/>
                  <a:pt x="180" y="250"/>
                </a:cubicBezTo>
                <a:cubicBezTo>
                  <a:pt x="181" y="249"/>
                  <a:pt x="186" y="247"/>
                  <a:pt x="188" y="246"/>
                </a:cubicBezTo>
                <a:cubicBezTo>
                  <a:pt x="190" y="246"/>
                  <a:pt x="189" y="240"/>
                  <a:pt x="189" y="238"/>
                </a:cubicBezTo>
                <a:cubicBezTo>
                  <a:pt x="188" y="235"/>
                  <a:pt x="187" y="233"/>
                  <a:pt x="187" y="233"/>
                </a:cubicBezTo>
                <a:cubicBezTo>
                  <a:pt x="187" y="233"/>
                  <a:pt x="188" y="232"/>
                  <a:pt x="188" y="230"/>
                </a:cubicBezTo>
                <a:cubicBezTo>
                  <a:pt x="189" y="228"/>
                  <a:pt x="194" y="210"/>
                  <a:pt x="196" y="206"/>
                </a:cubicBezTo>
                <a:cubicBezTo>
                  <a:pt x="198" y="202"/>
                  <a:pt x="199" y="189"/>
                  <a:pt x="199" y="189"/>
                </a:cubicBezTo>
                <a:cubicBezTo>
                  <a:pt x="199" y="189"/>
                  <a:pt x="206" y="187"/>
                  <a:pt x="207" y="186"/>
                </a:cubicBezTo>
                <a:cubicBezTo>
                  <a:pt x="209" y="185"/>
                  <a:pt x="209" y="185"/>
                  <a:pt x="209" y="183"/>
                </a:cubicBezTo>
                <a:cubicBezTo>
                  <a:pt x="209" y="181"/>
                  <a:pt x="213" y="162"/>
                  <a:pt x="214" y="159"/>
                </a:cubicBezTo>
                <a:cubicBezTo>
                  <a:pt x="215" y="156"/>
                  <a:pt x="216" y="156"/>
                  <a:pt x="217" y="157"/>
                </a:cubicBezTo>
                <a:cubicBezTo>
                  <a:pt x="218" y="158"/>
                  <a:pt x="222" y="183"/>
                  <a:pt x="222" y="183"/>
                </a:cubicBezTo>
                <a:cubicBezTo>
                  <a:pt x="222" y="183"/>
                  <a:pt x="222" y="186"/>
                  <a:pt x="222" y="186"/>
                </a:cubicBezTo>
                <a:cubicBezTo>
                  <a:pt x="223" y="186"/>
                  <a:pt x="227" y="187"/>
                  <a:pt x="229" y="187"/>
                </a:cubicBezTo>
                <a:cubicBezTo>
                  <a:pt x="231" y="188"/>
                  <a:pt x="235" y="187"/>
                  <a:pt x="235" y="187"/>
                </a:cubicBezTo>
                <a:cubicBezTo>
                  <a:pt x="235" y="188"/>
                  <a:pt x="236" y="198"/>
                  <a:pt x="237" y="201"/>
                </a:cubicBezTo>
                <a:cubicBezTo>
                  <a:pt x="237" y="203"/>
                  <a:pt x="241" y="212"/>
                  <a:pt x="241" y="213"/>
                </a:cubicBezTo>
                <a:cubicBezTo>
                  <a:pt x="242" y="215"/>
                  <a:pt x="247" y="233"/>
                  <a:pt x="247" y="235"/>
                </a:cubicBezTo>
                <a:cubicBezTo>
                  <a:pt x="247" y="236"/>
                  <a:pt x="246" y="236"/>
                  <a:pt x="245" y="238"/>
                </a:cubicBezTo>
                <a:cubicBezTo>
                  <a:pt x="245" y="239"/>
                  <a:pt x="245" y="241"/>
                  <a:pt x="244" y="243"/>
                </a:cubicBezTo>
                <a:cubicBezTo>
                  <a:pt x="244" y="245"/>
                  <a:pt x="244" y="247"/>
                  <a:pt x="245" y="248"/>
                </a:cubicBezTo>
                <a:cubicBezTo>
                  <a:pt x="245" y="249"/>
                  <a:pt x="249" y="250"/>
                  <a:pt x="251" y="251"/>
                </a:cubicBezTo>
                <a:cubicBezTo>
                  <a:pt x="252" y="251"/>
                  <a:pt x="253" y="252"/>
                  <a:pt x="253" y="253"/>
                </a:cubicBezTo>
                <a:cubicBezTo>
                  <a:pt x="253" y="254"/>
                  <a:pt x="253" y="255"/>
                  <a:pt x="254" y="256"/>
                </a:cubicBezTo>
                <a:cubicBezTo>
                  <a:pt x="254" y="256"/>
                  <a:pt x="256" y="257"/>
                  <a:pt x="259" y="257"/>
                </a:cubicBezTo>
                <a:cubicBezTo>
                  <a:pt x="260" y="258"/>
                  <a:pt x="262" y="258"/>
                  <a:pt x="264" y="259"/>
                </a:cubicBezTo>
                <a:cubicBezTo>
                  <a:pt x="266" y="259"/>
                  <a:pt x="270" y="259"/>
                  <a:pt x="271" y="258"/>
                </a:cubicBezTo>
                <a:cubicBezTo>
                  <a:pt x="272" y="257"/>
                  <a:pt x="273" y="256"/>
                  <a:pt x="272" y="254"/>
                </a:cubicBezTo>
                <a:cubicBezTo>
                  <a:pt x="272" y="253"/>
                  <a:pt x="269" y="250"/>
                  <a:pt x="266" y="247"/>
                </a:cubicBezTo>
                <a:cubicBezTo>
                  <a:pt x="266" y="246"/>
                  <a:pt x="266" y="245"/>
                  <a:pt x="266" y="245"/>
                </a:cubicBezTo>
                <a:cubicBezTo>
                  <a:pt x="266" y="244"/>
                  <a:pt x="268" y="244"/>
                  <a:pt x="268" y="241"/>
                </a:cubicBezTo>
                <a:cubicBezTo>
                  <a:pt x="269" y="239"/>
                  <a:pt x="268" y="237"/>
                  <a:pt x="268" y="236"/>
                </a:cubicBezTo>
                <a:cubicBezTo>
                  <a:pt x="268" y="234"/>
                  <a:pt x="268" y="235"/>
                  <a:pt x="268" y="233"/>
                </a:cubicBezTo>
                <a:cubicBezTo>
                  <a:pt x="268" y="232"/>
                  <a:pt x="268" y="231"/>
                  <a:pt x="268" y="229"/>
                </a:cubicBezTo>
                <a:cubicBezTo>
                  <a:pt x="268" y="228"/>
                  <a:pt x="270" y="218"/>
                  <a:pt x="270" y="218"/>
                </a:cubicBezTo>
                <a:cubicBezTo>
                  <a:pt x="270" y="218"/>
                  <a:pt x="270" y="217"/>
                  <a:pt x="272" y="217"/>
                </a:cubicBezTo>
                <a:cubicBezTo>
                  <a:pt x="273" y="216"/>
                  <a:pt x="275" y="211"/>
                  <a:pt x="275" y="212"/>
                </a:cubicBezTo>
                <a:cubicBezTo>
                  <a:pt x="275" y="213"/>
                  <a:pt x="273" y="232"/>
                  <a:pt x="273" y="232"/>
                </a:cubicBezTo>
                <a:cubicBezTo>
                  <a:pt x="273" y="232"/>
                  <a:pt x="273" y="232"/>
                  <a:pt x="272" y="233"/>
                </a:cubicBezTo>
                <a:cubicBezTo>
                  <a:pt x="272" y="233"/>
                  <a:pt x="270" y="239"/>
                  <a:pt x="270" y="240"/>
                </a:cubicBezTo>
                <a:cubicBezTo>
                  <a:pt x="270" y="242"/>
                  <a:pt x="270" y="242"/>
                  <a:pt x="272" y="245"/>
                </a:cubicBezTo>
                <a:cubicBezTo>
                  <a:pt x="275" y="247"/>
                  <a:pt x="276" y="246"/>
                  <a:pt x="277" y="248"/>
                </a:cubicBezTo>
                <a:cubicBezTo>
                  <a:pt x="278" y="249"/>
                  <a:pt x="278" y="250"/>
                  <a:pt x="280" y="253"/>
                </a:cubicBezTo>
                <a:cubicBezTo>
                  <a:pt x="281" y="257"/>
                  <a:pt x="283" y="258"/>
                  <a:pt x="284" y="259"/>
                </a:cubicBezTo>
                <a:cubicBezTo>
                  <a:pt x="286" y="259"/>
                  <a:pt x="292" y="258"/>
                  <a:pt x="292" y="255"/>
                </a:cubicBezTo>
                <a:cubicBezTo>
                  <a:pt x="292" y="252"/>
                  <a:pt x="290" y="249"/>
                  <a:pt x="288" y="247"/>
                </a:cubicBezTo>
                <a:cubicBezTo>
                  <a:pt x="287" y="245"/>
                  <a:pt x="283" y="241"/>
                  <a:pt x="281" y="238"/>
                </a:cubicBezTo>
                <a:cubicBezTo>
                  <a:pt x="280" y="235"/>
                  <a:pt x="281" y="229"/>
                  <a:pt x="282" y="226"/>
                </a:cubicBezTo>
                <a:cubicBezTo>
                  <a:pt x="283" y="223"/>
                  <a:pt x="286" y="211"/>
                  <a:pt x="286" y="211"/>
                </a:cubicBezTo>
                <a:cubicBezTo>
                  <a:pt x="286" y="211"/>
                  <a:pt x="286" y="211"/>
                  <a:pt x="288" y="211"/>
                </a:cubicBezTo>
                <a:cubicBezTo>
                  <a:pt x="289" y="211"/>
                  <a:pt x="289" y="209"/>
                  <a:pt x="289" y="209"/>
                </a:cubicBezTo>
                <a:cubicBezTo>
                  <a:pt x="289" y="209"/>
                  <a:pt x="291" y="203"/>
                  <a:pt x="292" y="200"/>
                </a:cubicBezTo>
                <a:cubicBezTo>
                  <a:pt x="293" y="196"/>
                  <a:pt x="292" y="197"/>
                  <a:pt x="291" y="196"/>
                </a:cubicBezTo>
                <a:cubicBezTo>
                  <a:pt x="290" y="195"/>
                  <a:pt x="289" y="195"/>
                  <a:pt x="290" y="194"/>
                </a:cubicBezTo>
                <a:cubicBezTo>
                  <a:pt x="290" y="194"/>
                  <a:pt x="291" y="183"/>
                  <a:pt x="292" y="181"/>
                </a:cubicBezTo>
                <a:cubicBezTo>
                  <a:pt x="292" y="179"/>
                  <a:pt x="294" y="165"/>
                  <a:pt x="295" y="164"/>
                </a:cubicBezTo>
                <a:cubicBezTo>
                  <a:pt x="295" y="163"/>
                  <a:pt x="298" y="148"/>
                  <a:pt x="298" y="149"/>
                </a:cubicBezTo>
                <a:cubicBezTo>
                  <a:pt x="298" y="151"/>
                  <a:pt x="299" y="151"/>
                  <a:pt x="300" y="150"/>
                </a:cubicBezTo>
                <a:cubicBezTo>
                  <a:pt x="301" y="150"/>
                  <a:pt x="301" y="148"/>
                  <a:pt x="301" y="146"/>
                </a:cubicBezTo>
                <a:cubicBezTo>
                  <a:pt x="301" y="144"/>
                  <a:pt x="302" y="145"/>
                  <a:pt x="302" y="146"/>
                </a:cubicBezTo>
                <a:cubicBezTo>
                  <a:pt x="302" y="148"/>
                  <a:pt x="301" y="151"/>
                  <a:pt x="300" y="151"/>
                </a:cubicBezTo>
                <a:cubicBezTo>
                  <a:pt x="299" y="152"/>
                  <a:pt x="298" y="152"/>
                  <a:pt x="298" y="153"/>
                </a:cubicBezTo>
                <a:cubicBezTo>
                  <a:pt x="298" y="154"/>
                  <a:pt x="299" y="155"/>
                  <a:pt x="300" y="155"/>
                </a:cubicBezTo>
                <a:cubicBezTo>
                  <a:pt x="301" y="155"/>
                  <a:pt x="302" y="154"/>
                  <a:pt x="301" y="154"/>
                </a:cubicBezTo>
                <a:cubicBezTo>
                  <a:pt x="301" y="154"/>
                  <a:pt x="301" y="154"/>
                  <a:pt x="302" y="154"/>
                </a:cubicBezTo>
                <a:cubicBezTo>
                  <a:pt x="302" y="154"/>
                  <a:pt x="306" y="152"/>
                  <a:pt x="307" y="151"/>
                </a:cubicBezTo>
                <a:cubicBezTo>
                  <a:pt x="308" y="150"/>
                  <a:pt x="308" y="148"/>
                  <a:pt x="308" y="146"/>
                </a:cubicBezTo>
                <a:cubicBezTo>
                  <a:pt x="309" y="144"/>
                  <a:pt x="309" y="142"/>
                  <a:pt x="308" y="139"/>
                </a:cubicBezTo>
                <a:close/>
                <a:moveTo>
                  <a:pt x="81" y="132"/>
                </a:moveTo>
                <a:cubicBezTo>
                  <a:pt x="80" y="130"/>
                  <a:pt x="80" y="129"/>
                  <a:pt x="80" y="129"/>
                </a:cubicBezTo>
                <a:cubicBezTo>
                  <a:pt x="80" y="129"/>
                  <a:pt x="80" y="129"/>
                  <a:pt x="80" y="129"/>
                </a:cubicBezTo>
                <a:cubicBezTo>
                  <a:pt x="81" y="129"/>
                  <a:pt x="81" y="129"/>
                  <a:pt x="81" y="129"/>
                </a:cubicBezTo>
                <a:cubicBezTo>
                  <a:pt x="81" y="129"/>
                  <a:pt x="81" y="130"/>
                  <a:pt x="81" y="132"/>
                </a:cubicBezTo>
                <a:close/>
                <a:moveTo>
                  <a:pt x="140" y="94"/>
                </a:moveTo>
                <a:cubicBezTo>
                  <a:pt x="141" y="95"/>
                  <a:pt x="141" y="97"/>
                  <a:pt x="141" y="98"/>
                </a:cubicBezTo>
                <a:cubicBezTo>
                  <a:pt x="141" y="99"/>
                  <a:pt x="141" y="99"/>
                  <a:pt x="141" y="100"/>
                </a:cubicBezTo>
                <a:cubicBezTo>
                  <a:pt x="141" y="98"/>
                  <a:pt x="140" y="96"/>
                  <a:pt x="140" y="94"/>
                </a:cubicBezTo>
                <a:close/>
                <a:moveTo>
                  <a:pt x="136" y="173"/>
                </a:moveTo>
                <a:cubicBezTo>
                  <a:pt x="135" y="158"/>
                  <a:pt x="132" y="136"/>
                  <a:pt x="133" y="132"/>
                </a:cubicBezTo>
                <a:cubicBezTo>
                  <a:pt x="134" y="130"/>
                  <a:pt x="138" y="119"/>
                  <a:pt x="140" y="112"/>
                </a:cubicBezTo>
                <a:cubicBezTo>
                  <a:pt x="140" y="112"/>
                  <a:pt x="140" y="113"/>
                  <a:pt x="140" y="113"/>
                </a:cubicBezTo>
                <a:cubicBezTo>
                  <a:pt x="140" y="113"/>
                  <a:pt x="140" y="113"/>
                  <a:pt x="140" y="113"/>
                </a:cubicBezTo>
                <a:cubicBezTo>
                  <a:pt x="139" y="129"/>
                  <a:pt x="139" y="129"/>
                  <a:pt x="138" y="145"/>
                </a:cubicBezTo>
                <a:cubicBezTo>
                  <a:pt x="136" y="160"/>
                  <a:pt x="138" y="179"/>
                  <a:pt x="137" y="183"/>
                </a:cubicBezTo>
                <a:cubicBezTo>
                  <a:pt x="137" y="183"/>
                  <a:pt x="137" y="184"/>
                  <a:pt x="136" y="186"/>
                </a:cubicBezTo>
                <a:cubicBezTo>
                  <a:pt x="136" y="182"/>
                  <a:pt x="136" y="177"/>
                  <a:pt x="136" y="173"/>
                </a:cubicBezTo>
                <a:close/>
                <a:moveTo>
                  <a:pt x="192" y="80"/>
                </a:moveTo>
                <a:cubicBezTo>
                  <a:pt x="192" y="80"/>
                  <a:pt x="193" y="82"/>
                  <a:pt x="193" y="84"/>
                </a:cubicBezTo>
                <a:cubicBezTo>
                  <a:pt x="193" y="84"/>
                  <a:pt x="192" y="92"/>
                  <a:pt x="191" y="99"/>
                </a:cubicBezTo>
                <a:cubicBezTo>
                  <a:pt x="191" y="97"/>
                  <a:pt x="190" y="96"/>
                  <a:pt x="190" y="95"/>
                </a:cubicBezTo>
                <a:cubicBezTo>
                  <a:pt x="190" y="94"/>
                  <a:pt x="189" y="89"/>
                  <a:pt x="188" y="84"/>
                </a:cubicBezTo>
                <a:cubicBezTo>
                  <a:pt x="188" y="83"/>
                  <a:pt x="187" y="81"/>
                  <a:pt x="187" y="79"/>
                </a:cubicBezTo>
                <a:cubicBezTo>
                  <a:pt x="189" y="80"/>
                  <a:pt x="192" y="80"/>
                  <a:pt x="192" y="80"/>
                </a:cubicBezTo>
                <a:close/>
                <a:moveTo>
                  <a:pt x="175" y="80"/>
                </a:moveTo>
                <a:cubicBezTo>
                  <a:pt x="175" y="81"/>
                  <a:pt x="175" y="81"/>
                  <a:pt x="174" y="82"/>
                </a:cubicBezTo>
                <a:cubicBezTo>
                  <a:pt x="175" y="81"/>
                  <a:pt x="175" y="80"/>
                  <a:pt x="175" y="80"/>
                </a:cubicBezTo>
                <a:cubicBezTo>
                  <a:pt x="174" y="76"/>
                  <a:pt x="174" y="76"/>
                  <a:pt x="174" y="76"/>
                </a:cubicBezTo>
                <a:cubicBezTo>
                  <a:pt x="175" y="78"/>
                  <a:pt x="175" y="79"/>
                  <a:pt x="175" y="80"/>
                </a:cubicBezTo>
                <a:close/>
                <a:moveTo>
                  <a:pt x="174" y="88"/>
                </a:moveTo>
                <a:cubicBezTo>
                  <a:pt x="174" y="86"/>
                  <a:pt x="174" y="84"/>
                  <a:pt x="174" y="83"/>
                </a:cubicBezTo>
                <a:cubicBezTo>
                  <a:pt x="175" y="83"/>
                  <a:pt x="177" y="82"/>
                  <a:pt x="178" y="79"/>
                </a:cubicBezTo>
                <a:cubicBezTo>
                  <a:pt x="179" y="84"/>
                  <a:pt x="179" y="88"/>
                  <a:pt x="179" y="89"/>
                </a:cubicBezTo>
                <a:cubicBezTo>
                  <a:pt x="179" y="91"/>
                  <a:pt x="179" y="96"/>
                  <a:pt x="181" y="102"/>
                </a:cubicBezTo>
                <a:cubicBezTo>
                  <a:pt x="182" y="109"/>
                  <a:pt x="185" y="120"/>
                  <a:pt x="186" y="123"/>
                </a:cubicBezTo>
                <a:cubicBezTo>
                  <a:pt x="186" y="124"/>
                  <a:pt x="186" y="125"/>
                  <a:pt x="187" y="125"/>
                </a:cubicBezTo>
                <a:cubicBezTo>
                  <a:pt x="186" y="127"/>
                  <a:pt x="186" y="129"/>
                  <a:pt x="185" y="130"/>
                </a:cubicBezTo>
                <a:cubicBezTo>
                  <a:pt x="185" y="130"/>
                  <a:pt x="185" y="131"/>
                  <a:pt x="185" y="131"/>
                </a:cubicBezTo>
                <a:cubicBezTo>
                  <a:pt x="184" y="124"/>
                  <a:pt x="184" y="118"/>
                  <a:pt x="183" y="114"/>
                </a:cubicBezTo>
                <a:cubicBezTo>
                  <a:pt x="182" y="112"/>
                  <a:pt x="182" y="110"/>
                  <a:pt x="181" y="110"/>
                </a:cubicBezTo>
                <a:cubicBezTo>
                  <a:pt x="181" y="110"/>
                  <a:pt x="178" y="103"/>
                  <a:pt x="178" y="103"/>
                </a:cubicBezTo>
                <a:cubicBezTo>
                  <a:pt x="179" y="103"/>
                  <a:pt x="179" y="102"/>
                  <a:pt x="179" y="102"/>
                </a:cubicBezTo>
                <a:cubicBezTo>
                  <a:pt x="179" y="102"/>
                  <a:pt x="175" y="99"/>
                  <a:pt x="175" y="97"/>
                </a:cubicBezTo>
                <a:cubicBezTo>
                  <a:pt x="174" y="95"/>
                  <a:pt x="173" y="91"/>
                  <a:pt x="174" y="88"/>
                </a:cubicBezTo>
                <a:close/>
                <a:moveTo>
                  <a:pt x="182" y="186"/>
                </a:moveTo>
                <a:cubicBezTo>
                  <a:pt x="182" y="186"/>
                  <a:pt x="182" y="186"/>
                  <a:pt x="182" y="187"/>
                </a:cubicBezTo>
                <a:cubicBezTo>
                  <a:pt x="182" y="185"/>
                  <a:pt x="182" y="183"/>
                  <a:pt x="182" y="183"/>
                </a:cubicBezTo>
                <a:cubicBezTo>
                  <a:pt x="182" y="183"/>
                  <a:pt x="182" y="181"/>
                  <a:pt x="182" y="180"/>
                </a:cubicBezTo>
                <a:cubicBezTo>
                  <a:pt x="183" y="182"/>
                  <a:pt x="183" y="183"/>
                  <a:pt x="183" y="183"/>
                </a:cubicBezTo>
                <a:cubicBezTo>
                  <a:pt x="183" y="183"/>
                  <a:pt x="183" y="184"/>
                  <a:pt x="182" y="186"/>
                </a:cubicBezTo>
                <a:close/>
                <a:moveTo>
                  <a:pt x="254" y="97"/>
                </a:moveTo>
                <a:cubicBezTo>
                  <a:pt x="254" y="95"/>
                  <a:pt x="254" y="91"/>
                  <a:pt x="254" y="92"/>
                </a:cubicBezTo>
                <a:cubicBezTo>
                  <a:pt x="254" y="93"/>
                  <a:pt x="256" y="101"/>
                  <a:pt x="256" y="104"/>
                </a:cubicBezTo>
                <a:cubicBezTo>
                  <a:pt x="256" y="105"/>
                  <a:pt x="256" y="107"/>
                  <a:pt x="255" y="109"/>
                </a:cubicBezTo>
                <a:cubicBezTo>
                  <a:pt x="255" y="107"/>
                  <a:pt x="253" y="106"/>
                  <a:pt x="254" y="97"/>
                </a:cubicBezTo>
                <a:close/>
                <a:moveTo>
                  <a:pt x="245" y="86"/>
                </a:moveTo>
                <a:cubicBezTo>
                  <a:pt x="245" y="88"/>
                  <a:pt x="244" y="91"/>
                  <a:pt x="244" y="94"/>
                </a:cubicBezTo>
                <a:cubicBezTo>
                  <a:pt x="244" y="90"/>
                  <a:pt x="243" y="86"/>
                  <a:pt x="243" y="86"/>
                </a:cubicBezTo>
                <a:cubicBezTo>
                  <a:pt x="243" y="86"/>
                  <a:pt x="244" y="86"/>
                  <a:pt x="245" y="86"/>
                </a:cubicBezTo>
                <a:close/>
                <a:moveTo>
                  <a:pt x="251" y="184"/>
                </a:moveTo>
                <a:cubicBezTo>
                  <a:pt x="252" y="183"/>
                  <a:pt x="254" y="179"/>
                  <a:pt x="253" y="174"/>
                </a:cubicBezTo>
                <a:cubicBezTo>
                  <a:pt x="252" y="168"/>
                  <a:pt x="246" y="124"/>
                  <a:pt x="246" y="120"/>
                </a:cubicBezTo>
                <a:cubicBezTo>
                  <a:pt x="246" y="119"/>
                  <a:pt x="246" y="117"/>
                  <a:pt x="246" y="114"/>
                </a:cubicBezTo>
                <a:cubicBezTo>
                  <a:pt x="248" y="121"/>
                  <a:pt x="252" y="123"/>
                  <a:pt x="255" y="125"/>
                </a:cubicBezTo>
                <a:cubicBezTo>
                  <a:pt x="255" y="129"/>
                  <a:pt x="255" y="132"/>
                  <a:pt x="255" y="135"/>
                </a:cubicBezTo>
                <a:cubicBezTo>
                  <a:pt x="256" y="140"/>
                  <a:pt x="257" y="158"/>
                  <a:pt x="258" y="160"/>
                </a:cubicBezTo>
                <a:cubicBezTo>
                  <a:pt x="258" y="162"/>
                  <a:pt x="259" y="179"/>
                  <a:pt x="259" y="180"/>
                </a:cubicBezTo>
                <a:cubicBezTo>
                  <a:pt x="259" y="182"/>
                  <a:pt x="260" y="189"/>
                  <a:pt x="260" y="189"/>
                </a:cubicBezTo>
                <a:cubicBezTo>
                  <a:pt x="259" y="190"/>
                  <a:pt x="259" y="194"/>
                  <a:pt x="258" y="195"/>
                </a:cubicBezTo>
                <a:cubicBezTo>
                  <a:pt x="257" y="196"/>
                  <a:pt x="255" y="198"/>
                  <a:pt x="255" y="200"/>
                </a:cubicBezTo>
                <a:cubicBezTo>
                  <a:pt x="255" y="202"/>
                  <a:pt x="256" y="203"/>
                  <a:pt x="256" y="205"/>
                </a:cubicBezTo>
                <a:cubicBezTo>
                  <a:pt x="257" y="206"/>
                  <a:pt x="256" y="209"/>
                  <a:pt x="256" y="211"/>
                </a:cubicBezTo>
                <a:cubicBezTo>
                  <a:pt x="257" y="213"/>
                  <a:pt x="259" y="214"/>
                  <a:pt x="259" y="215"/>
                </a:cubicBezTo>
                <a:cubicBezTo>
                  <a:pt x="260" y="215"/>
                  <a:pt x="261" y="227"/>
                  <a:pt x="261" y="229"/>
                </a:cubicBezTo>
                <a:cubicBezTo>
                  <a:pt x="261" y="230"/>
                  <a:pt x="261" y="231"/>
                  <a:pt x="261" y="233"/>
                </a:cubicBezTo>
                <a:cubicBezTo>
                  <a:pt x="261" y="234"/>
                  <a:pt x="260" y="236"/>
                  <a:pt x="260" y="236"/>
                </a:cubicBezTo>
                <a:cubicBezTo>
                  <a:pt x="260" y="237"/>
                  <a:pt x="259" y="237"/>
                  <a:pt x="259" y="238"/>
                </a:cubicBezTo>
                <a:cubicBezTo>
                  <a:pt x="259" y="238"/>
                  <a:pt x="259" y="237"/>
                  <a:pt x="258" y="237"/>
                </a:cubicBezTo>
                <a:cubicBezTo>
                  <a:pt x="258" y="237"/>
                  <a:pt x="257" y="230"/>
                  <a:pt x="256" y="227"/>
                </a:cubicBezTo>
                <a:cubicBezTo>
                  <a:pt x="256" y="224"/>
                  <a:pt x="254" y="202"/>
                  <a:pt x="254" y="198"/>
                </a:cubicBezTo>
                <a:cubicBezTo>
                  <a:pt x="253" y="193"/>
                  <a:pt x="250" y="184"/>
                  <a:pt x="251" y="184"/>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9"/>
          <p:cNvSpPr>
            <a:spLocks noEditPoints="1"/>
          </p:cNvSpPr>
          <p:nvPr/>
        </p:nvSpPr>
        <p:spPr bwMode="auto">
          <a:xfrm>
            <a:off x="5825228" y="1145765"/>
            <a:ext cx="367355" cy="694591"/>
          </a:xfrm>
          <a:custGeom>
            <a:avLst/>
            <a:gdLst>
              <a:gd name="T0" fmla="*/ 118 w 121"/>
              <a:gd name="T1" fmla="*/ 92 h 292"/>
              <a:gd name="T2" fmla="*/ 111 w 121"/>
              <a:gd name="T3" fmla="*/ 77 h 292"/>
              <a:gd name="T4" fmla="*/ 104 w 121"/>
              <a:gd name="T5" fmla="*/ 61 h 292"/>
              <a:gd name="T6" fmla="*/ 81 w 121"/>
              <a:gd name="T7" fmla="*/ 47 h 292"/>
              <a:gd name="T8" fmla="*/ 78 w 121"/>
              <a:gd name="T9" fmla="*/ 36 h 292"/>
              <a:gd name="T10" fmla="*/ 83 w 121"/>
              <a:gd name="T11" fmla="*/ 23 h 292"/>
              <a:gd name="T12" fmla="*/ 83 w 121"/>
              <a:gd name="T13" fmla="*/ 9 h 292"/>
              <a:gd name="T14" fmla="*/ 78 w 121"/>
              <a:gd name="T15" fmla="*/ 3 h 292"/>
              <a:gd name="T16" fmla="*/ 75 w 121"/>
              <a:gd name="T17" fmla="*/ 1 h 292"/>
              <a:gd name="T18" fmla="*/ 68 w 121"/>
              <a:gd name="T19" fmla="*/ 0 h 292"/>
              <a:gd name="T20" fmla="*/ 65 w 121"/>
              <a:gd name="T21" fmla="*/ 1 h 292"/>
              <a:gd name="T22" fmla="*/ 57 w 121"/>
              <a:gd name="T23" fmla="*/ 5 h 292"/>
              <a:gd name="T24" fmla="*/ 53 w 121"/>
              <a:gd name="T25" fmla="*/ 19 h 292"/>
              <a:gd name="T26" fmla="*/ 54 w 121"/>
              <a:gd name="T27" fmla="*/ 31 h 292"/>
              <a:gd name="T28" fmla="*/ 57 w 121"/>
              <a:gd name="T29" fmla="*/ 42 h 292"/>
              <a:gd name="T30" fmla="*/ 39 w 121"/>
              <a:gd name="T31" fmla="*/ 48 h 292"/>
              <a:gd name="T32" fmla="*/ 7 w 121"/>
              <a:gd name="T33" fmla="*/ 72 h 292"/>
              <a:gd name="T34" fmla="*/ 3 w 121"/>
              <a:gd name="T35" fmla="*/ 93 h 292"/>
              <a:gd name="T36" fmla="*/ 22 w 121"/>
              <a:gd name="T37" fmla="*/ 123 h 292"/>
              <a:gd name="T38" fmla="*/ 28 w 121"/>
              <a:gd name="T39" fmla="*/ 129 h 292"/>
              <a:gd name="T40" fmla="*/ 32 w 121"/>
              <a:gd name="T41" fmla="*/ 129 h 292"/>
              <a:gd name="T42" fmla="*/ 30 w 121"/>
              <a:gd name="T43" fmla="*/ 143 h 292"/>
              <a:gd name="T44" fmla="*/ 30 w 121"/>
              <a:gd name="T45" fmla="*/ 145 h 292"/>
              <a:gd name="T46" fmla="*/ 28 w 121"/>
              <a:gd name="T47" fmla="*/ 152 h 292"/>
              <a:gd name="T48" fmla="*/ 26 w 121"/>
              <a:gd name="T49" fmla="*/ 187 h 292"/>
              <a:gd name="T50" fmla="*/ 24 w 121"/>
              <a:gd name="T51" fmla="*/ 236 h 292"/>
              <a:gd name="T52" fmla="*/ 23 w 121"/>
              <a:gd name="T53" fmla="*/ 277 h 292"/>
              <a:gd name="T54" fmla="*/ 6 w 121"/>
              <a:gd name="T55" fmla="*/ 286 h 292"/>
              <a:gd name="T56" fmla="*/ 46 w 121"/>
              <a:gd name="T57" fmla="*/ 280 h 292"/>
              <a:gd name="T58" fmla="*/ 49 w 121"/>
              <a:gd name="T59" fmla="*/ 233 h 292"/>
              <a:gd name="T60" fmla="*/ 52 w 121"/>
              <a:gd name="T61" fmla="*/ 195 h 292"/>
              <a:gd name="T62" fmla="*/ 55 w 121"/>
              <a:gd name="T63" fmla="*/ 185 h 292"/>
              <a:gd name="T64" fmla="*/ 60 w 121"/>
              <a:gd name="T65" fmla="*/ 231 h 292"/>
              <a:gd name="T66" fmla="*/ 58 w 121"/>
              <a:gd name="T67" fmla="*/ 275 h 292"/>
              <a:gd name="T68" fmla="*/ 58 w 121"/>
              <a:gd name="T69" fmla="*/ 282 h 292"/>
              <a:gd name="T70" fmla="*/ 79 w 121"/>
              <a:gd name="T71" fmla="*/ 291 h 292"/>
              <a:gd name="T72" fmla="*/ 76 w 121"/>
              <a:gd name="T73" fmla="*/ 277 h 292"/>
              <a:gd name="T74" fmla="*/ 84 w 121"/>
              <a:gd name="T75" fmla="*/ 210 h 292"/>
              <a:gd name="T76" fmla="*/ 89 w 121"/>
              <a:gd name="T77" fmla="*/ 158 h 292"/>
              <a:gd name="T78" fmla="*/ 101 w 121"/>
              <a:gd name="T79" fmla="*/ 137 h 292"/>
              <a:gd name="T80" fmla="*/ 121 w 121"/>
              <a:gd name="T81" fmla="*/ 106 h 292"/>
              <a:gd name="T82" fmla="*/ 17 w 121"/>
              <a:gd name="T83" fmla="*/ 96 h 292"/>
              <a:gd name="T84" fmla="*/ 16 w 121"/>
              <a:gd name="T85" fmla="*/ 85 h 292"/>
              <a:gd name="T86" fmla="*/ 25 w 121"/>
              <a:gd name="T87" fmla="*/ 80 h 292"/>
              <a:gd name="T88" fmla="*/ 32 w 121"/>
              <a:gd name="T89" fmla="*/ 87 h 292"/>
              <a:gd name="T90" fmla="*/ 33 w 121"/>
              <a:gd name="T91" fmla="*/ 109 h 292"/>
              <a:gd name="T92" fmla="*/ 106 w 121"/>
              <a:gd name="T93" fmla="*/ 114 h 292"/>
              <a:gd name="T94" fmla="*/ 91 w 121"/>
              <a:gd name="T95" fmla="*/ 135 h 292"/>
              <a:gd name="T96" fmla="*/ 90 w 121"/>
              <a:gd name="T97" fmla="*/ 121 h 292"/>
              <a:gd name="T98" fmla="*/ 91 w 121"/>
              <a:gd name="T99" fmla="*/ 103 h 292"/>
              <a:gd name="T100" fmla="*/ 95 w 121"/>
              <a:gd name="T101" fmla="*/ 93 h 292"/>
              <a:gd name="T102" fmla="*/ 97 w 121"/>
              <a:gd name="T103" fmla="*/ 91 h 292"/>
              <a:gd name="T104" fmla="*/ 104 w 121"/>
              <a:gd name="T105" fmla="*/ 99 h 292"/>
              <a:gd name="T106" fmla="*/ 106 w 121"/>
              <a:gd name="T107" fmla="*/ 114 h 292"/>
              <a:gd name="T108" fmla="*/ 107 w 121"/>
              <a:gd name="T10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92">
                <a:moveTo>
                  <a:pt x="121" y="106"/>
                </a:moveTo>
                <a:cubicBezTo>
                  <a:pt x="121" y="103"/>
                  <a:pt x="117" y="94"/>
                  <a:pt x="117" y="93"/>
                </a:cubicBezTo>
                <a:cubicBezTo>
                  <a:pt x="117" y="93"/>
                  <a:pt x="118" y="92"/>
                  <a:pt x="118" y="92"/>
                </a:cubicBezTo>
                <a:cubicBezTo>
                  <a:pt x="118" y="92"/>
                  <a:pt x="118" y="90"/>
                  <a:pt x="116" y="88"/>
                </a:cubicBezTo>
                <a:cubicBezTo>
                  <a:pt x="115" y="86"/>
                  <a:pt x="114" y="84"/>
                  <a:pt x="113" y="82"/>
                </a:cubicBezTo>
                <a:cubicBezTo>
                  <a:pt x="112" y="80"/>
                  <a:pt x="111" y="77"/>
                  <a:pt x="111" y="77"/>
                </a:cubicBezTo>
                <a:cubicBezTo>
                  <a:pt x="109" y="73"/>
                  <a:pt x="109" y="73"/>
                  <a:pt x="109" y="73"/>
                </a:cubicBezTo>
                <a:cubicBezTo>
                  <a:pt x="107" y="67"/>
                  <a:pt x="107" y="67"/>
                  <a:pt x="107" y="67"/>
                </a:cubicBezTo>
                <a:cubicBezTo>
                  <a:pt x="107" y="67"/>
                  <a:pt x="106" y="64"/>
                  <a:pt x="104" y="61"/>
                </a:cubicBezTo>
                <a:cubicBezTo>
                  <a:pt x="102" y="58"/>
                  <a:pt x="94" y="55"/>
                  <a:pt x="92" y="54"/>
                </a:cubicBezTo>
                <a:cubicBezTo>
                  <a:pt x="91" y="52"/>
                  <a:pt x="87" y="50"/>
                  <a:pt x="85" y="49"/>
                </a:cubicBezTo>
                <a:cubicBezTo>
                  <a:pt x="83" y="48"/>
                  <a:pt x="81" y="47"/>
                  <a:pt x="81" y="47"/>
                </a:cubicBezTo>
                <a:cubicBezTo>
                  <a:pt x="81" y="47"/>
                  <a:pt x="80" y="47"/>
                  <a:pt x="79" y="46"/>
                </a:cubicBezTo>
                <a:cubicBezTo>
                  <a:pt x="78" y="46"/>
                  <a:pt x="77" y="45"/>
                  <a:pt x="76" y="43"/>
                </a:cubicBezTo>
                <a:cubicBezTo>
                  <a:pt x="75" y="40"/>
                  <a:pt x="77" y="37"/>
                  <a:pt x="78" y="36"/>
                </a:cubicBezTo>
                <a:cubicBezTo>
                  <a:pt x="79" y="35"/>
                  <a:pt x="80" y="36"/>
                  <a:pt x="81" y="33"/>
                </a:cubicBezTo>
                <a:cubicBezTo>
                  <a:pt x="82" y="31"/>
                  <a:pt x="84" y="26"/>
                  <a:pt x="84" y="25"/>
                </a:cubicBezTo>
                <a:cubicBezTo>
                  <a:pt x="84" y="24"/>
                  <a:pt x="83" y="23"/>
                  <a:pt x="83" y="23"/>
                </a:cubicBezTo>
                <a:cubicBezTo>
                  <a:pt x="83" y="23"/>
                  <a:pt x="84" y="19"/>
                  <a:pt x="84" y="18"/>
                </a:cubicBezTo>
                <a:cubicBezTo>
                  <a:pt x="84" y="18"/>
                  <a:pt x="85" y="17"/>
                  <a:pt x="85" y="15"/>
                </a:cubicBezTo>
                <a:cubicBezTo>
                  <a:pt x="85" y="13"/>
                  <a:pt x="85" y="12"/>
                  <a:pt x="83" y="9"/>
                </a:cubicBezTo>
                <a:cubicBezTo>
                  <a:pt x="81" y="6"/>
                  <a:pt x="81" y="5"/>
                  <a:pt x="80" y="5"/>
                </a:cubicBezTo>
                <a:cubicBezTo>
                  <a:pt x="80" y="5"/>
                  <a:pt x="80" y="5"/>
                  <a:pt x="80" y="6"/>
                </a:cubicBezTo>
                <a:cubicBezTo>
                  <a:pt x="80" y="6"/>
                  <a:pt x="78" y="3"/>
                  <a:pt x="78" y="3"/>
                </a:cubicBezTo>
                <a:cubicBezTo>
                  <a:pt x="78" y="4"/>
                  <a:pt x="78" y="3"/>
                  <a:pt x="78" y="3"/>
                </a:cubicBezTo>
                <a:cubicBezTo>
                  <a:pt x="78" y="3"/>
                  <a:pt x="76" y="1"/>
                  <a:pt x="75" y="0"/>
                </a:cubicBezTo>
                <a:cubicBezTo>
                  <a:pt x="75" y="1"/>
                  <a:pt x="75" y="1"/>
                  <a:pt x="75" y="1"/>
                </a:cubicBezTo>
                <a:cubicBezTo>
                  <a:pt x="75" y="1"/>
                  <a:pt x="73" y="0"/>
                  <a:pt x="72" y="0"/>
                </a:cubicBezTo>
                <a:cubicBezTo>
                  <a:pt x="72" y="0"/>
                  <a:pt x="73" y="1"/>
                  <a:pt x="73" y="1"/>
                </a:cubicBezTo>
                <a:cubicBezTo>
                  <a:pt x="68" y="0"/>
                  <a:pt x="68" y="0"/>
                  <a:pt x="68" y="0"/>
                </a:cubicBezTo>
                <a:cubicBezTo>
                  <a:pt x="68" y="0"/>
                  <a:pt x="68" y="0"/>
                  <a:pt x="68" y="0"/>
                </a:cubicBezTo>
                <a:cubicBezTo>
                  <a:pt x="68" y="0"/>
                  <a:pt x="64" y="0"/>
                  <a:pt x="64" y="0"/>
                </a:cubicBezTo>
                <a:cubicBezTo>
                  <a:pt x="64" y="0"/>
                  <a:pt x="65" y="1"/>
                  <a:pt x="65" y="1"/>
                </a:cubicBezTo>
                <a:cubicBezTo>
                  <a:pt x="65" y="1"/>
                  <a:pt x="61" y="1"/>
                  <a:pt x="60" y="1"/>
                </a:cubicBezTo>
                <a:cubicBezTo>
                  <a:pt x="59" y="0"/>
                  <a:pt x="60" y="2"/>
                  <a:pt x="60" y="2"/>
                </a:cubicBezTo>
                <a:cubicBezTo>
                  <a:pt x="60" y="2"/>
                  <a:pt x="59" y="2"/>
                  <a:pt x="57" y="5"/>
                </a:cubicBezTo>
                <a:cubicBezTo>
                  <a:pt x="55" y="8"/>
                  <a:pt x="55" y="12"/>
                  <a:pt x="55" y="13"/>
                </a:cubicBezTo>
                <a:cubicBezTo>
                  <a:pt x="54" y="14"/>
                  <a:pt x="53" y="15"/>
                  <a:pt x="53" y="16"/>
                </a:cubicBezTo>
                <a:cubicBezTo>
                  <a:pt x="53" y="18"/>
                  <a:pt x="53" y="19"/>
                  <a:pt x="53" y="19"/>
                </a:cubicBezTo>
                <a:cubicBezTo>
                  <a:pt x="53" y="19"/>
                  <a:pt x="52" y="19"/>
                  <a:pt x="51" y="21"/>
                </a:cubicBezTo>
                <a:cubicBezTo>
                  <a:pt x="51" y="23"/>
                  <a:pt x="52" y="27"/>
                  <a:pt x="52" y="28"/>
                </a:cubicBezTo>
                <a:cubicBezTo>
                  <a:pt x="52" y="30"/>
                  <a:pt x="53" y="31"/>
                  <a:pt x="54" y="31"/>
                </a:cubicBezTo>
                <a:cubicBezTo>
                  <a:pt x="55" y="31"/>
                  <a:pt x="55" y="31"/>
                  <a:pt x="55" y="31"/>
                </a:cubicBezTo>
                <a:cubicBezTo>
                  <a:pt x="55" y="31"/>
                  <a:pt x="56" y="35"/>
                  <a:pt x="56" y="38"/>
                </a:cubicBezTo>
                <a:cubicBezTo>
                  <a:pt x="56" y="40"/>
                  <a:pt x="57" y="41"/>
                  <a:pt x="57" y="42"/>
                </a:cubicBezTo>
                <a:cubicBezTo>
                  <a:pt x="56" y="43"/>
                  <a:pt x="56" y="43"/>
                  <a:pt x="55" y="44"/>
                </a:cubicBezTo>
                <a:cubicBezTo>
                  <a:pt x="54" y="44"/>
                  <a:pt x="52" y="44"/>
                  <a:pt x="51" y="44"/>
                </a:cubicBezTo>
                <a:cubicBezTo>
                  <a:pt x="51" y="44"/>
                  <a:pt x="43" y="47"/>
                  <a:pt x="39" y="48"/>
                </a:cubicBezTo>
                <a:cubicBezTo>
                  <a:pt x="35" y="49"/>
                  <a:pt x="28" y="52"/>
                  <a:pt x="27" y="54"/>
                </a:cubicBezTo>
                <a:cubicBezTo>
                  <a:pt x="25" y="55"/>
                  <a:pt x="12" y="67"/>
                  <a:pt x="11" y="70"/>
                </a:cubicBezTo>
                <a:cubicBezTo>
                  <a:pt x="9" y="72"/>
                  <a:pt x="7" y="72"/>
                  <a:pt x="7" y="72"/>
                </a:cubicBezTo>
                <a:cubicBezTo>
                  <a:pt x="7" y="72"/>
                  <a:pt x="7" y="73"/>
                  <a:pt x="8" y="73"/>
                </a:cubicBezTo>
                <a:cubicBezTo>
                  <a:pt x="7" y="74"/>
                  <a:pt x="3" y="78"/>
                  <a:pt x="2" y="81"/>
                </a:cubicBezTo>
                <a:cubicBezTo>
                  <a:pt x="1" y="83"/>
                  <a:pt x="0" y="86"/>
                  <a:pt x="3" y="93"/>
                </a:cubicBezTo>
                <a:cubicBezTo>
                  <a:pt x="7" y="100"/>
                  <a:pt x="12" y="108"/>
                  <a:pt x="14" y="110"/>
                </a:cubicBezTo>
                <a:cubicBezTo>
                  <a:pt x="16" y="113"/>
                  <a:pt x="17" y="115"/>
                  <a:pt x="17" y="116"/>
                </a:cubicBezTo>
                <a:cubicBezTo>
                  <a:pt x="18" y="118"/>
                  <a:pt x="21" y="121"/>
                  <a:pt x="22" y="123"/>
                </a:cubicBezTo>
                <a:cubicBezTo>
                  <a:pt x="23" y="125"/>
                  <a:pt x="25" y="125"/>
                  <a:pt x="25" y="126"/>
                </a:cubicBezTo>
                <a:cubicBezTo>
                  <a:pt x="25" y="127"/>
                  <a:pt x="25" y="127"/>
                  <a:pt x="25" y="128"/>
                </a:cubicBezTo>
                <a:cubicBezTo>
                  <a:pt x="26" y="128"/>
                  <a:pt x="27" y="129"/>
                  <a:pt x="28" y="129"/>
                </a:cubicBezTo>
                <a:cubicBezTo>
                  <a:pt x="28" y="129"/>
                  <a:pt x="29" y="128"/>
                  <a:pt x="29" y="128"/>
                </a:cubicBezTo>
                <a:cubicBezTo>
                  <a:pt x="29" y="128"/>
                  <a:pt x="30" y="129"/>
                  <a:pt x="30" y="129"/>
                </a:cubicBezTo>
                <a:cubicBezTo>
                  <a:pt x="31" y="129"/>
                  <a:pt x="31" y="129"/>
                  <a:pt x="32" y="129"/>
                </a:cubicBezTo>
                <a:cubicBezTo>
                  <a:pt x="32" y="129"/>
                  <a:pt x="32" y="129"/>
                  <a:pt x="32" y="128"/>
                </a:cubicBezTo>
                <a:cubicBezTo>
                  <a:pt x="32" y="130"/>
                  <a:pt x="32" y="131"/>
                  <a:pt x="32" y="132"/>
                </a:cubicBezTo>
                <a:cubicBezTo>
                  <a:pt x="32" y="135"/>
                  <a:pt x="30" y="143"/>
                  <a:pt x="30" y="143"/>
                </a:cubicBezTo>
                <a:cubicBezTo>
                  <a:pt x="30" y="143"/>
                  <a:pt x="29"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29" y="147"/>
                  <a:pt x="28" y="150"/>
                  <a:pt x="28" y="152"/>
                </a:cubicBezTo>
                <a:cubicBezTo>
                  <a:pt x="28" y="155"/>
                  <a:pt x="27" y="158"/>
                  <a:pt x="26" y="161"/>
                </a:cubicBezTo>
                <a:cubicBezTo>
                  <a:pt x="26" y="164"/>
                  <a:pt x="24" y="171"/>
                  <a:pt x="24" y="175"/>
                </a:cubicBezTo>
                <a:cubicBezTo>
                  <a:pt x="25" y="179"/>
                  <a:pt x="26" y="182"/>
                  <a:pt x="26" y="187"/>
                </a:cubicBezTo>
                <a:cubicBezTo>
                  <a:pt x="25" y="191"/>
                  <a:pt x="26" y="191"/>
                  <a:pt x="25" y="200"/>
                </a:cubicBezTo>
                <a:cubicBezTo>
                  <a:pt x="25" y="210"/>
                  <a:pt x="25" y="212"/>
                  <a:pt x="24" y="217"/>
                </a:cubicBezTo>
                <a:cubicBezTo>
                  <a:pt x="22" y="223"/>
                  <a:pt x="24" y="231"/>
                  <a:pt x="24" y="236"/>
                </a:cubicBezTo>
                <a:cubicBezTo>
                  <a:pt x="25" y="241"/>
                  <a:pt x="26" y="242"/>
                  <a:pt x="25" y="250"/>
                </a:cubicBezTo>
                <a:cubicBezTo>
                  <a:pt x="24" y="258"/>
                  <a:pt x="23" y="268"/>
                  <a:pt x="23" y="271"/>
                </a:cubicBezTo>
                <a:cubicBezTo>
                  <a:pt x="23" y="274"/>
                  <a:pt x="23" y="277"/>
                  <a:pt x="23" y="277"/>
                </a:cubicBezTo>
                <a:cubicBezTo>
                  <a:pt x="23" y="277"/>
                  <a:pt x="24" y="278"/>
                  <a:pt x="25" y="278"/>
                </a:cubicBezTo>
                <a:cubicBezTo>
                  <a:pt x="24" y="279"/>
                  <a:pt x="21" y="281"/>
                  <a:pt x="17" y="281"/>
                </a:cubicBezTo>
                <a:cubicBezTo>
                  <a:pt x="13" y="282"/>
                  <a:pt x="6" y="282"/>
                  <a:pt x="6" y="286"/>
                </a:cubicBezTo>
                <a:cubicBezTo>
                  <a:pt x="7" y="291"/>
                  <a:pt x="9" y="291"/>
                  <a:pt x="15" y="291"/>
                </a:cubicBezTo>
                <a:cubicBezTo>
                  <a:pt x="21" y="291"/>
                  <a:pt x="45" y="291"/>
                  <a:pt x="45" y="291"/>
                </a:cubicBezTo>
                <a:cubicBezTo>
                  <a:pt x="45" y="291"/>
                  <a:pt x="48" y="283"/>
                  <a:pt x="46" y="280"/>
                </a:cubicBezTo>
                <a:cubicBezTo>
                  <a:pt x="45" y="277"/>
                  <a:pt x="46" y="275"/>
                  <a:pt x="46" y="275"/>
                </a:cubicBezTo>
                <a:cubicBezTo>
                  <a:pt x="47" y="274"/>
                  <a:pt x="49" y="261"/>
                  <a:pt x="48" y="256"/>
                </a:cubicBezTo>
                <a:cubicBezTo>
                  <a:pt x="48" y="251"/>
                  <a:pt x="49" y="237"/>
                  <a:pt x="49" y="233"/>
                </a:cubicBezTo>
                <a:cubicBezTo>
                  <a:pt x="49" y="229"/>
                  <a:pt x="50" y="219"/>
                  <a:pt x="49" y="215"/>
                </a:cubicBezTo>
                <a:cubicBezTo>
                  <a:pt x="49" y="211"/>
                  <a:pt x="50" y="198"/>
                  <a:pt x="50" y="198"/>
                </a:cubicBezTo>
                <a:cubicBezTo>
                  <a:pt x="50" y="198"/>
                  <a:pt x="51" y="197"/>
                  <a:pt x="52" y="195"/>
                </a:cubicBezTo>
                <a:cubicBezTo>
                  <a:pt x="52" y="195"/>
                  <a:pt x="52" y="195"/>
                  <a:pt x="52" y="195"/>
                </a:cubicBezTo>
                <a:cubicBezTo>
                  <a:pt x="52" y="195"/>
                  <a:pt x="52" y="194"/>
                  <a:pt x="52" y="194"/>
                </a:cubicBezTo>
                <a:cubicBezTo>
                  <a:pt x="53" y="191"/>
                  <a:pt x="55" y="186"/>
                  <a:pt x="55" y="185"/>
                </a:cubicBezTo>
                <a:cubicBezTo>
                  <a:pt x="55" y="185"/>
                  <a:pt x="55" y="185"/>
                  <a:pt x="55" y="185"/>
                </a:cubicBezTo>
                <a:cubicBezTo>
                  <a:pt x="55" y="186"/>
                  <a:pt x="58" y="206"/>
                  <a:pt x="58" y="212"/>
                </a:cubicBezTo>
                <a:cubicBezTo>
                  <a:pt x="58" y="217"/>
                  <a:pt x="59" y="226"/>
                  <a:pt x="60" y="231"/>
                </a:cubicBezTo>
                <a:cubicBezTo>
                  <a:pt x="60" y="237"/>
                  <a:pt x="59" y="239"/>
                  <a:pt x="59" y="244"/>
                </a:cubicBezTo>
                <a:cubicBezTo>
                  <a:pt x="59" y="249"/>
                  <a:pt x="56" y="256"/>
                  <a:pt x="56" y="261"/>
                </a:cubicBezTo>
                <a:cubicBezTo>
                  <a:pt x="57" y="267"/>
                  <a:pt x="58" y="275"/>
                  <a:pt x="58" y="275"/>
                </a:cubicBezTo>
                <a:cubicBezTo>
                  <a:pt x="58" y="275"/>
                  <a:pt x="59" y="276"/>
                  <a:pt x="60" y="276"/>
                </a:cubicBezTo>
                <a:cubicBezTo>
                  <a:pt x="60" y="276"/>
                  <a:pt x="60" y="276"/>
                  <a:pt x="60" y="276"/>
                </a:cubicBezTo>
                <a:cubicBezTo>
                  <a:pt x="60" y="276"/>
                  <a:pt x="59" y="281"/>
                  <a:pt x="58" y="282"/>
                </a:cubicBezTo>
                <a:cubicBezTo>
                  <a:pt x="57" y="283"/>
                  <a:pt x="57" y="283"/>
                  <a:pt x="56" y="286"/>
                </a:cubicBezTo>
                <a:cubicBezTo>
                  <a:pt x="55" y="289"/>
                  <a:pt x="56" y="290"/>
                  <a:pt x="57" y="291"/>
                </a:cubicBezTo>
                <a:cubicBezTo>
                  <a:pt x="58" y="292"/>
                  <a:pt x="79" y="291"/>
                  <a:pt x="79" y="291"/>
                </a:cubicBezTo>
                <a:cubicBezTo>
                  <a:pt x="79" y="291"/>
                  <a:pt x="81" y="288"/>
                  <a:pt x="79" y="284"/>
                </a:cubicBezTo>
                <a:cubicBezTo>
                  <a:pt x="77" y="280"/>
                  <a:pt x="77" y="279"/>
                  <a:pt x="76" y="278"/>
                </a:cubicBezTo>
                <a:cubicBezTo>
                  <a:pt x="76" y="277"/>
                  <a:pt x="76" y="277"/>
                  <a:pt x="76" y="277"/>
                </a:cubicBezTo>
                <a:cubicBezTo>
                  <a:pt x="78" y="274"/>
                  <a:pt x="79" y="271"/>
                  <a:pt x="79" y="271"/>
                </a:cubicBezTo>
                <a:cubicBezTo>
                  <a:pt x="79" y="271"/>
                  <a:pt x="80" y="259"/>
                  <a:pt x="80" y="252"/>
                </a:cubicBezTo>
                <a:cubicBezTo>
                  <a:pt x="80" y="246"/>
                  <a:pt x="84" y="218"/>
                  <a:pt x="84" y="210"/>
                </a:cubicBezTo>
                <a:cubicBezTo>
                  <a:pt x="83" y="203"/>
                  <a:pt x="84" y="191"/>
                  <a:pt x="84" y="191"/>
                </a:cubicBezTo>
                <a:cubicBezTo>
                  <a:pt x="85" y="175"/>
                  <a:pt x="85" y="175"/>
                  <a:pt x="85" y="175"/>
                </a:cubicBezTo>
                <a:cubicBezTo>
                  <a:pt x="89" y="158"/>
                  <a:pt x="89" y="158"/>
                  <a:pt x="89" y="158"/>
                </a:cubicBezTo>
                <a:cubicBezTo>
                  <a:pt x="89" y="150"/>
                  <a:pt x="89" y="150"/>
                  <a:pt x="89" y="150"/>
                </a:cubicBezTo>
                <a:cubicBezTo>
                  <a:pt x="90" y="149"/>
                  <a:pt x="93" y="146"/>
                  <a:pt x="94" y="145"/>
                </a:cubicBezTo>
                <a:cubicBezTo>
                  <a:pt x="96" y="144"/>
                  <a:pt x="100" y="139"/>
                  <a:pt x="101" y="137"/>
                </a:cubicBezTo>
                <a:cubicBezTo>
                  <a:pt x="102" y="136"/>
                  <a:pt x="111" y="127"/>
                  <a:pt x="112" y="124"/>
                </a:cubicBezTo>
                <a:cubicBezTo>
                  <a:pt x="114" y="121"/>
                  <a:pt x="118" y="116"/>
                  <a:pt x="119" y="114"/>
                </a:cubicBezTo>
                <a:cubicBezTo>
                  <a:pt x="120" y="112"/>
                  <a:pt x="121" y="109"/>
                  <a:pt x="121" y="106"/>
                </a:cubicBezTo>
                <a:close/>
                <a:moveTo>
                  <a:pt x="28" y="115"/>
                </a:moveTo>
                <a:cubicBezTo>
                  <a:pt x="28" y="114"/>
                  <a:pt x="25" y="111"/>
                  <a:pt x="24" y="110"/>
                </a:cubicBezTo>
                <a:cubicBezTo>
                  <a:pt x="23" y="108"/>
                  <a:pt x="17" y="97"/>
                  <a:pt x="17" y="96"/>
                </a:cubicBezTo>
                <a:cubicBezTo>
                  <a:pt x="16" y="94"/>
                  <a:pt x="15" y="88"/>
                  <a:pt x="14" y="87"/>
                </a:cubicBezTo>
                <a:cubicBezTo>
                  <a:pt x="13" y="86"/>
                  <a:pt x="15" y="86"/>
                  <a:pt x="15" y="86"/>
                </a:cubicBezTo>
                <a:cubicBezTo>
                  <a:pt x="16" y="85"/>
                  <a:pt x="16" y="85"/>
                  <a:pt x="16" y="85"/>
                </a:cubicBezTo>
                <a:cubicBezTo>
                  <a:pt x="17" y="86"/>
                  <a:pt x="17" y="85"/>
                  <a:pt x="18" y="85"/>
                </a:cubicBezTo>
                <a:cubicBezTo>
                  <a:pt x="20" y="85"/>
                  <a:pt x="21" y="84"/>
                  <a:pt x="21" y="84"/>
                </a:cubicBezTo>
                <a:cubicBezTo>
                  <a:pt x="25" y="80"/>
                  <a:pt x="25" y="80"/>
                  <a:pt x="25" y="80"/>
                </a:cubicBezTo>
                <a:cubicBezTo>
                  <a:pt x="25" y="80"/>
                  <a:pt x="27" y="81"/>
                  <a:pt x="29" y="81"/>
                </a:cubicBezTo>
                <a:cubicBezTo>
                  <a:pt x="30" y="81"/>
                  <a:pt x="30" y="82"/>
                  <a:pt x="31" y="82"/>
                </a:cubicBezTo>
                <a:cubicBezTo>
                  <a:pt x="32" y="83"/>
                  <a:pt x="31" y="85"/>
                  <a:pt x="32" y="87"/>
                </a:cubicBezTo>
                <a:cubicBezTo>
                  <a:pt x="33" y="89"/>
                  <a:pt x="33" y="93"/>
                  <a:pt x="33" y="95"/>
                </a:cubicBezTo>
                <a:cubicBezTo>
                  <a:pt x="34" y="97"/>
                  <a:pt x="34" y="99"/>
                  <a:pt x="34" y="103"/>
                </a:cubicBezTo>
                <a:cubicBezTo>
                  <a:pt x="33" y="106"/>
                  <a:pt x="33" y="106"/>
                  <a:pt x="33" y="109"/>
                </a:cubicBezTo>
                <a:cubicBezTo>
                  <a:pt x="33" y="111"/>
                  <a:pt x="33" y="114"/>
                  <a:pt x="32" y="116"/>
                </a:cubicBezTo>
                <a:cubicBezTo>
                  <a:pt x="31" y="116"/>
                  <a:pt x="29" y="115"/>
                  <a:pt x="28" y="115"/>
                </a:cubicBezTo>
                <a:close/>
                <a:moveTo>
                  <a:pt x="106" y="114"/>
                </a:moveTo>
                <a:cubicBezTo>
                  <a:pt x="104" y="116"/>
                  <a:pt x="102" y="124"/>
                  <a:pt x="99" y="127"/>
                </a:cubicBezTo>
                <a:cubicBezTo>
                  <a:pt x="97" y="131"/>
                  <a:pt x="95" y="135"/>
                  <a:pt x="93" y="135"/>
                </a:cubicBezTo>
                <a:cubicBezTo>
                  <a:pt x="92" y="135"/>
                  <a:pt x="91" y="135"/>
                  <a:pt x="91" y="135"/>
                </a:cubicBezTo>
                <a:cubicBezTo>
                  <a:pt x="91" y="135"/>
                  <a:pt x="91" y="135"/>
                  <a:pt x="91" y="135"/>
                </a:cubicBezTo>
                <a:cubicBezTo>
                  <a:pt x="91" y="135"/>
                  <a:pt x="91" y="128"/>
                  <a:pt x="91" y="126"/>
                </a:cubicBezTo>
                <a:cubicBezTo>
                  <a:pt x="90" y="125"/>
                  <a:pt x="90" y="123"/>
                  <a:pt x="90" y="121"/>
                </a:cubicBezTo>
                <a:cubicBezTo>
                  <a:pt x="90" y="119"/>
                  <a:pt x="90" y="115"/>
                  <a:pt x="90" y="115"/>
                </a:cubicBezTo>
                <a:cubicBezTo>
                  <a:pt x="90" y="115"/>
                  <a:pt x="89" y="112"/>
                  <a:pt x="90" y="108"/>
                </a:cubicBezTo>
                <a:cubicBezTo>
                  <a:pt x="90" y="105"/>
                  <a:pt x="91" y="103"/>
                  <a:pt x="91" y="103"/>
                </a:cubicBezTo>
                <a:cubicBezTo>
                  <a:pt x="91" y="101"/>
                  <a:pt x="91" y="101"/>
                  <a:pt x="91" y="101"/>
                </a:cubicBezTo>
                <a:cubicBezTo>
                  <a:pt x="91" y="101"/>
                  <a:pt x="94" y="97"/>
                  <a:pt x="94" y="96"/>
                </a:cubicBezTo>
                <a:cubicBezTo>
                  <a:pt x="95" y="95"/>
                  <a:pt x="95" y="94"/>
                  <a:pt x="95" y="93"/>
                </a:cubicBezTo>
                <a:cubicBezTo>
                  <a:pt x="95" y="93"/>
                  <a:pt x="95" y="93"/>
                  <a:pt x="95" y="92"/>
                </a:cubicBezTo>
                <a:cubicBezTo>
                  <a:pt x="95" y="92"/>
                  <a:pt x="95" y="92"/>
                  <a:pt x="95" y="92"/>
                </a:cubicBezTo>
                <a:cubicBezTo>
                  <a:pt x="95" y="91"/>
                  <a:pt x="97" y="91"/>
                  <a:pt x="97" y="91"/>
                </a:cubicBezTo>
                <a:cubicBezTo>
                  <a:pt x="97" y="91"/>
                  <a:pt x="98" y="94"/>
                  <a:pt x="99" y="95"/>
                </a:cubicBezTo>
                <a:cubicBezTo>
                  <a:pt x="100" y="97"/>
                  <a:pt x="101" y="97"/>
                  <a:pt x="101" y="98"/>
                </a:cubicBezTo>
                <a:cubicBezTo>
                  <a:pt x="102" y="100"/>
                  <a:pt x="104" y="99"/>
                  <a:pt x="104" y="99"/>
                </a:cubicBezTo>
                <a:cubicBezTo>
                  <a:pt x="104" y="99"/>
                  <a:pt x="104" y="99"/>
                  <a:pt x="105" y="99"/>
                </a:cubicBezTo>
                <a:cubicBezTo>
                  <a:pt x="105" y="100"/>
                  <a:pt x="107" y="105"/>
                  <a:pt x="108" y="106"/>
                </a:cubicBezTo>
                <a:cubicBezTo>
                  <a:pt x="108" y="108"/>
                  <a:pt x="108" y="111"/>
                  <a:pt x="106" y="114"/>
                </a:cubicBezTo>
                <a:close/>
                <a:moveTo>
                  <a:pt x="107" y="98"/>
                </a:moveTo>
                <a:cubicBezTo>
                  <a:pt x="109" y="97"/>
                  <a:pt x="113" y="96"/>
                  <a:pt x="115" y="94"/>
                </a:cubicBezTo>
                <a:cubicBezTo>
                  <a:pt x="114" y="95"/>
                  <a:pt x="111" y="97"/>
                  <a:pt x="107" y="98"/>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0"/>
          <p:cNvSpPr>
            <a:spLocks noEditPoints="1"/>
          </p:cNvSpPr>
          <p:nvPr/>
        </p:nvSpPr>
        <p:spPr bwMode="auto">
          <a:xfrm>
            <a:off x="6230849" y="1442974"/>
            <a:ext cx="587831" cy="337544"/>
          </a:xfrm>
          <a:custGeom>
            <a:avLst/>
            <a:gdLst>
              <a:gd name="T0" fmla="*/ 707 w 931"/>
              <a:gd name="T1" fmla="*/ 0 h 712"/>
              <a:gd name="T2" fmla="*/ 0 w 931"/>
              <a:gd name="T3" fmla="*/ 385 h 712"/>
              <a:gd name="T4" fmla="*/ 304 w 931"/>
              <a:gd name="T5" fmla="*/ 226 h 712"/>
              <a:gd name="T6" fmla="*/ 311 w 931"/>
              <a:gd name="T7" fmla="*/ 289 h 712"/>
              <a:gd name="T8" fmla="*/ 346 w 931"/>
              <a:gd name="T9" fmla="*/ 318 h 712"/>
              <a:gd name="T10" fmla="*/ 364 w 931"/>
              <a:gd name="T11" fmla="*/ 318 h 712"/>
              <a:gd name="T12" fmla="*/ 372 w 931"/>
              <a:gd name="T13" fmla="*/ 294 h 712"/>
              <a:gd name="T14" fmla="*/ 428 w 931"/>
              <a:gd name="T15" fmla="*/ 226 h 712"/>
              <a:gd name="T16" fmla="*/ 413 w 931"/>
              <a:gd name="T17" fmla="*/ 185 h 712"/>
              <a:gd name="T18" fmla="*/ 367 w 931"/>
              <a:gd name="T19" fmla="*/ 165 h 712"/>
              <a:gd name="T20" fmla="*/ 341 w 931"/>
              <a:gd name="T21" fmla="*/ 144 h 712"/>
              <a:gd name="T22" fmla="*/ 363 w 931"/>
              <a:gd name="T23" fmla="*/ 127 h 712"/>
              <a:gd name="T24" fmla="*/ 401 w 931"/>
              <a:gd name="T25" fmla="*/ 143 h 712"/>
              <a:gd name="T26" fmla="*/ 396 w 931"/>
              <a:gd name="T27" fmla="*/ 92 h 712"/>
              <a:gd name="T28" fmla="*/ 372 w 931"/>
              <a:gd name="T29" fmla="*/ 67 h 712"/>
              <a:gd name="T30" fmla="*/ 346 w 931"/>
              <a:gd name="T31" fmla="*/ 67 h 712"/>
              <a:gd name="T32" fmla="*/ 306 w 931"/>
              <a:gd name="T33" fmla="*/ 107 h 712"/>
              <a:gd name="T34" fmla="*/ 302 w 931"/>
              <a:gd name="T35" fmla="*/ 186 h 712"/>
              <a:gd name="T36" fmla="*/ 371 w 931"/>
              <a:gd name="T37" fmla="*/ 218 h 712"/>
              <a:gd name="T38" fmla="*/ 370 w 931"/>
              <a:gd name="T39" fmla="*/ 248 h 712"/>
              <a:gd name="T40" fmla="*/ 328 w 931"/>
              <a:gd name="T41" fmla="*/ 247 h 712"/>
              <a:gd name="T42" fmla="*/ 124 w 931"/>
              <a:gd name="T43" fmla="*/ 162 h 712"/>
              <a:gd name="T44" fmla="*/ 124 w 931"/>
              <a:gd name="T45" fmla="*/ 223 h 712"/>
              <a:gd name="T46" fmla="*/ 124 w 931"/>
              <a:gd name="T47" fmla="*/ 162 h 712"/>
              <a:gd name="T48" fmla="*/ 552 w 931"/>
              <a:gd name="T49" fmla="*/ 193 h 712"/>
              <a:gd name="T50" fmla="*/ 614 w 931"/>
              <a:gd name="T51" fmla="*/ 193 h 712"/>
              <a:gd name="T52" fmla="*/ 405 w 931"/>
              <a:gd name="T53" fmla="*/ 42 h 712"/>
              <a:gd name="T54" fmla="*/ 405 w 931"/>
              <a:gd name="T55" fmla="*/ 344 h 712"/>
              <a:gd name="T56" fmla="*/ 665 w 931"/>
              <a:gd name="T57" fmla="*/ 299 h 712"/>
              <a:gd name="T58" fmla="*/ 620 w 931"/>
              <a:gd name="T59" fmla="*/ 42 h 712"/>
              <a:gd name="T60" fmla="*/ 301 w 931"/>
              <a:gd name="T61" fmla="*/ 344 h 712"/>
              <a:gd name="T62" fmla="*/ 301 w 931"/>
              <a:gd name="T63" fmla="*/ 42 h 712"/>
              <a:gd name="T64" fmla="*/ 42 w 931"/>
              <a:gd name="T65" fmla="*/ 87 h 712"/>
              <a:gd name="T66" fmla="*/ 87 w 931"/>
              <a:gd name="T67" fmla="*/ 344 h 712"/>
              <a:gd name="T68" fmla="*/ 728 w 931"/>
              <a:gd name="T69" fmla="*/ 54 h 712"/>
              <a:gd name="T70" fmla="*/ 728 w 931"/>
              <a:gd name="T71" fmla="*/ 379 h 712"/>
              <a:gd name="T72" fmla="*/ 737 w 931"/>
              <a:gd name="T73" fmla="*/ 331 h 712"/>
              <a:gd name="T74" fmla="*/ 728 w 931"/>
              <a:gd name="T75" fmla="*/ 177 h 712"/>
              <a:gd name="T76" fmla="*/ 653 w 931"/>
              <a:gd name="T77" fmla="*/ 406 h 712"/>
              <a:gd name="T78" fmla="*/ 103 w 931"/>
              <a:gd name="T79" fmla="*/ 406 h 712"/>
              <a:gd name="T80" fmla="*/ 177 w 931"/>
              <a:gd name="T81" fmla="*/ 487 h 712"/>
              <a:gd name="T82" fmla="*/ 437 w 931"/>
              <a:gd name="T83" fmla="*/ 441 h 712"/>
              <a:gd name="T84" fmla="*/ 653 w 931"/>
              <a:gd name="T85" fmla="*/ 406 h 712"/>
              <a:gd name="T86" fmla="*/ 784 w 931"/>
              <a:gd name="T87" fmla="*/ 148 h 712"/>
              <a:gd name="T88" fmla="*/ 837 w 931"/>
              <a:gd name="T89" fmla="*/ 281 h 712"/>
              <a:gd name="T90" fmla="*/ 849 w 931"/>
              <a:gd name="T91" fmla="*/ 325 h 712"/>
              <a:gd name="T92" fmla="*/ 743 w 931"/>
              <a:gd name="T93" fmla="*/ 33 h 712"/>
              <a:gd name="T94" fmla="*/ 503 w 931"/>
              <a:gd name="T95" fmla="*/ 483 h 712"/>
              <a:gd name="T96" fmla="*/ 428 w 931"/>
              <a:gd name="T97" fmla="*/ 624 h 712"/>
              <a:gd name="T98" fmla="*/ 311 w 931"/>
              <a:gd name="T99" fmla="*/ 553 h 712"/>
              <a:gd name="T100" fmla="*/ 389 w 931"/>
              <a:gd name="T10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712">
                <a:moveTo>
                  <a:pt x="0" y="0"/>
                </a:moveTo>
                <a:cubicBezTo>
                  <a:pt x="707" y="0"/>
                  <a:pt x="707" y="0"/>
                  <a:pt x="707" y="0"/>
                </a:cubicBezTo>
                <a:cubicBezTo>
                  <a:pt x="707" y="385"/>
                  <a:pt x="707" y="385"/>
                  <a:pt x="707" y="385"/>
                </a:cubicBezTo>
                <a:cubicBezTo>
                  <a:pt x="0" y="385"/>
                  <a:pt x="0" y="385"/>
                  <a:pt x="0" y="385"/>
                </a:cubicBezTo>
                <a:cubicBezTo>
                  <a:pt x="0" y="0"/>
                  <a:pt x="0" y="0"/>
                  <a:pt x="0" y="0"/>
                </a:cubicBezTo>
                <a:close/>
                <a:moveTo>
                  <a:pt x="304" y="226"/>
                </a:moveTo>
                <a:cubicBezTo>
                  <a:pt x="279" y="267"/>
                  <a:pt x="279" y="267"/>
                  <a:pt x="279" y="267"/>
                </a:cubicBezTo>
                <a:cubicBezTo>
                  <a:pt x="289" y="277"/>
                  <a:pt x="300" y="284"/>
                  <a:pt x="311" y="289"/>
                </a:cubicBezTo>
                <a:cubicBezTo>
                  <a:pt x="321" y="293"/>
                  <a:pt x="333" y="296"/>
                  <a:pt x="346" y="296"/>
                </a:cubicBezTo>
                <a:cubicBezTo>
                  <a:pt x="346" y="318"/>
                  <a:pt x="346" y="318"/>
                  <a:pt x="346" y="318"/>
                </a:cubicBezTo>
                <a:cubicBezTo>
                  <a:pt x="346" y="318"/>
                  <a:pt x="346" y="318"/>
                  <a:pt x="346" y="318"/>
                </a:cubicBezTo>
                <a:cubicBezTo>
                  <a:pt x="364" y="318"/>
                  <a:pt x="364" y="318"/>
                  <a:pt x="364" y="318"/>
                </a:cubicBezTo>
                <a:cubicBezTo>
                  <a:pt x="372" y="318"/>
                  <a:pt x="372" y="318"/>
                  <a:pt x="372" y="318"/>
                </a:cubicBezTo>
                <a:cubicBezTo>
                  <a:pt x="372" y="294"/>
                  <a:pt x="372" y="294"/>
                  <a:pt x="372" y="294"/>
                </a:cubicBezTo>
                <a:cubicBezTo>
                  <a:pt x="388" y="291"/>
                  <a:pt x="401" y="284"/>
                  <a:pt x="411" y="273"/>
                </a:cubicBezTo>
                <a:cubicBezTo>
                  <a:pt x="422" y="261"/>
                  <a:pt x="428" y="245"/>
                  <a:pt x="428" y="226"/>
                </a:cubicBezTo>
                <a:cubicBezTo>
                  <a:pt x="428" y="218"/>
                  <a:pt x="427" y="210"/>
                  <a:pt x="424" y="203"/>
                </a:cubicBezTo>
                <a:cubicBezTo>
                  <a:pt x="422" y="196"/>
                  <a:pt x="418" y="190"/>
                  <a:pt x="413" y="185"/>
                </a:cubicBezTo>
                <a:cubicBezTo>
                  <a:pt x="406" y="178"/>
                  <a:pt x="391" y="171"/>
                  <a:pt x="369" y="165"/>
                </a:cubicBezTo>
                <a:cubicBezTo>
                  <a:pt x="367" y="165"/>
                  <a:pt x="367" y="165"/>
                  <a:pt x="367" y="165"/>
                </a:cubicBezTo>
                <a:cubicBezTo>
                  <a:pt x="357" y="162"/>
                  <a:pt x="349" y="159"/>
                  <a:pt x="346" y="156"/>
                </a:cubicBezTo>
                <a:cubicBezTo>
                  <a:pt x="342" y="153"/>
                  <a:pt x="341" y="149"/>
                  <a:pt x="341" y="144"/>
                </a:cubicBezTo>
                <a:cubicBezTo>
                  <a:pt x="341" y="139"/>
                  <a:pt x="343" y="135"/>
                  <a:pt x="347" y="132"/>
                </a:cubicBezTo>
                <a:cubicBezTo>
                  <a:pt x="351" y="129"/>
                  <a:pt x="356" y="127"/>
                  <a:pt x="363" y="127"/>
                </a:cubicBezTo>
                <a:cubicBezTo>
                  <a:pt x="369" y="127"/>
                  <a:pt x="376" y="129"/>
                  <a:pt x="382" y="131"/>
                </a:cubicBezTo>
                <a:cubicBezTo>
                  <a:pt x="389" y="134"/>
                  <a:pt x="395" y="138"/>
                  <a:pt x="401" y="143"/>
                </a:cubicBezTo>
                <a:cubicBezTo>
                  <a:pt x="419" y="104"/>
                  <a:pt x="419" y="104"/>
                  <a:pt x="419" y="104"/>
                </a:cubicBezTo>
                <a:cubicBezTo>
                  <a:pt x="411" y="99"/>
                  <a:pt x="403" y="95"/>
                  <a:pt x="396" y="92"/>
                </a:cubicBezTo>
                <a:cubicBezTo>
                  <a:pt x="388" y="89"/>
                  <a:pt x="380" y="87"/>
                  <a:pt x="372" y="86"/>
                </a:cubicBezTo>
                <a:cubicBezTo>
                  <a:pt x="372" y="67"/>
                  <a:pt x="372" y="67"/>
                  <a:pt x="372" y="67"/>
                </a:cubicBezTo>
                <a:cubicBezTo>
                  <a:pt x="354" y="67"/>
                  <a:pt x="354" y="67"/>
                  <a:pt x="354" y="67"/>
                </a:cubicBezTo>
                <a:cubicBezTo>
                  <a:pt x="346" y="67"/>
                  <a:pt x="346" y="67"/>
                  <a:pt x="346" y="67"/>
                </a:cubicBezTo>
                <a:cubicBezTo>
                  <a:pt x="346" y="88"/>
                  <a:pt x="346" y="88"/>
                  <a:pt x="346" y="88"/>
                </a:cubicBezTo>
                <a:cubicBezTo>
                  <a:pt x="330" y="91"/>
                  <a:pt x="316" y="97"/>
                  <a:pt x="306" y="107"/>
                </a:cubicBezTo>
                <a:cubicBezTo>
                  <a:pt x="295" y="118"/>
                  <a:pt x="289" y="133"/>
                  <a:pt x="289" y="151"/>
                </a:cubicBezTo>
                <a:cubicBezTo>
                  <a:pt x="289" y="166"/>
                  <a:pt x="293" y="177"/>
                  <a:pt x="302" y="186"/>
                </a:cubicBezTo>
                <a:cubicBezTo>
                  <a:pt x="310" y="194"/>
                  <a:pt x="324" y="201"/>
                  <a:pt x="345" y="207"/>
                </a:cubicBezTo>
                <a:cubicBezTo>
                  <a:pt x="359" y="211"/>
                  <a:pt x="367" y="214"/>
                  <a:pt x="371" y="218"/>
                </a:cubicBezTo>
                <a:cubicBezTo>
                  <a:pt x="375" y="221"/>
                  <a:pt x="377" y="226"/>
                  <a:pt x="377" y="233"/>
                </a:cubicBezTo>
                <a:cubicBezTo>
                  <a:pt x="377" y="239"/>
                  <a:pt x="375" y="244"/>
                  <a:pt x="370" y="248"/>
                </a:cubicBezTo>
                <a:cubicBezTo>
                  <a:pt x="366" y="252"/>
                  <a:pt x="360" y="254"/>
                  <a:pt x="353" y="254"/>
                </a:cubicBezTo>
                <a:cubicBezTo>
                  <a:pt x="344" y="254"/>
                  <a:pt x="336" y="252"/>
                  <a:pt x="328" y="247"/>
                </a:cubicBezTo>
                <a:cubicBezTo>
                  <a:pt x="320" y="242"/>
                  <a:pt x="312" y="236"/>
                  <a:pt x="304" y="226"/>
                </a:cubicBezTo>
                <a:close/>
                <a:moveTo>
                  <a:pt x="124" y="162"/>
                </a:moveTo>
                <a:cubicBezTo>
                  <a:pt x="107" y="162"/>
                  <a:pt x="93" y="176"/>
                  <a:pt x="93" y="193"/>
                </a:cubicBezTo>
                <a:cubicBezTo>
                  <a:pt x="93" y="210"/>
                  <a:pt x="107" y="223"/>
                  <a:pt x="124" y="223"/>
                </a:cubicBezTo>
                <a:cubicBezTo>
                  <a:pt x="141" y="223"/>
                  <a:pt x="155" y="210"/>
                  <a:pt x="155" y="193"/>
                </a:cubicBezTo>
                <a:cubicBezTo>
                  <a:pt x="155" y="176"/>
                  <a:pt x="141" y="162"/>
                  <a:pt x="124" y="162"/>
                </a:cubicBezTo>
                <a:close/>
                <a:moveTo>
                  <a:pt x="583" y="162"/>
                </a:moveTo>
                <a:cubicBezTo>
                  <a:pt x="566" y="162"/>
                  <a:pt x="552" y="176"/>
                  <a:pt x="552" y="193"/>
                </a:cubicBezTo>
                <a:cubicBezTo>
                  <a:pt x="552" y="210"/>
                  <a:pt x="566" y="223"/>
                  <a:pt x="583" y="223"/>
                </a:cubicBezTo>
                <a:cubicBezTo>
                  <a:pt x="600" y="223"/>
                  <a:pt x="614" y="210"/>
                  <a:pt x="614" y="193"/>
                </a:cubicBezTo>
                <a:cubicBezTo>
                  <a:pt x="614" y="176"/>
                  <a:pt x="600" y="162"/>
                  <a:pt x="583" y="162"/>
                </a:cubicBezTo>
                <a:close/>
                <a:moveTo>
                  <a:pt x="405" y="42"/>
                </a:moveTo>
                <a:cubicBezTo>
                  <a:pt x="460" y="65"/>
                  <a:pt x="498" y="124"/>
                  <a:pt x="498" y="193"/>
                </a:cubicBezTo>
                <a:cubicBezTo>
                  <a:pt x="498" y="261"/>
                  <a:pt x="460" y="320"/>
                  <a:pt x="405" y="344"/>
                </a:cubicBezTo>
                <a:cubicBezTo>
                  <a:pt x="620" y="344"/>
                  <a:pt x="620" y="344"/>
                  <a:pt x="620" y="344"/>
                </a:cubicBezTo>
                <a:cubicBezTo>
                  <a:pt x="620" y="319"/>
                  <a:pt x="641" y="299"/>
                  <a:pt x="665" y="299"/>
                </a:cubicBezTo>
                <a:cubicBezTo>
                  <a:pt x="665" y="87"/>
                  <a:pt x="665" y="87"/>
                  <a:pt x="665" y="87"/>
                </a:cubicBezTo>
                <a:cubicBezTo>
                  <a:pt x="641" y="87"/>
                  <a:pt x="620" y="66"/>
                  <a:pt x="620" y="42"/>
                </a:cubicBezTo>
                <a:cubicBezTo>
                  <a:pt x="405" y="42"/>
                  <a:pt x="405" y="42"/>
                  <a:pt x="405" y="42"/>
                </a:cubicBezTo>
                <a:close/>
                <a:moveTo>
                  <a:pt x="301" y="344"/>
                </a:moveTo>
                <a:cubicBezTo>
                  <a:pt x="247" y="320"/>
                  <a:pt x="209" y="261"/>
                  <a:pt x="209" y="193"/>
                </a:cubicBezTo>
                <a:cubicBezTo>
                  <a:pt x="209" y="124"/>
                  <a:pt x="247" y="65"/>
                  <a:pt x="301" y="42"/>
                </a:cubicBezTo>
                <a:cubicBezTo>
                  <a:pt x="87" y="42"/>
                  <a:pt x="87" y="42"/>
                  <a:pt x="87" y="42"/>
                </a:cubicBezTo>
                <a:cubicBezTo>
                  <a:pt x="87" y="66"/>
                  <a:pt x="66" y="87"/>
                  <a:pt x="42" y="87"/>
                </a:cubicBezTo>
                <a:cubicBezTo>
                  <a:pt x="42" y="299"/>
                  <a:pt x="42" y="299"/>
                  <a:pt x="42" y="299"/>
                </a:cubicBezTo>
                <a:cubicBezTo>
                  <a:pt x="66" y="299"/>
                  <a:pt x="87" y="319"/>
                  <a:pt x="87" y="344"/>
                </a:cubicBezTo>
                <a:cubicBezTo>
                  <a:pt x="301" y="344"/>
                  <a:pt x="301" y="344"/>
                  <a:pt x="301" y="344"/>
                </a:cubicBezTo>
                <a:close/>
                <a:moveTo>
                  <a:pt x="728" y="54"/>
                </a:moveTo>
                <a:cubicBezTo>
                  <a:pt x="833" y="341"/>
                  <a:pt x="833" y="341"/>
                  <a:pt x="833" y="341"/>
                </a:cubicBezTo>
                <a:cubicBezTo>
                  <a:pt x="728" y="379"/>
                  <a:pt x="728" y="379"/>
                  <a:pt x="728" y="379"/>
                </a:cubicBezTo>
                <a:cubicBezTo>
                  <a:pt x="728" y="334"/>
                  <a:pt x="728" y="334"/>
                  <a:pt x="728" y="334"/>
                </a:cubicBezTo>
                <a:cubicBezTo>
                  <a:pt x="737" y="331"/>
                  <a:pt x="737" y="331"/>
                  <a:pt x="737" y="331"/>
                </a:cubicBezTo>
                <a:cubicBezTo>
                  <a:pt x="728" y="308"/>
                  <a:pt x="740" y="282"/>
                  <a:pt x="763" y="274"/>
                </a:cubicBezTo>
                <a:cubicBezTo>
                  <a:pt x="728" y="177"/>
                  <a:pt x="728" y="177"/>
                  <a:pt x="728" y="177"/>
                </a:cubicBezTo>
                <a:cubicBezTo>
                  <a:pt x="728" y="54"/>
                  <a:pt x="728" y="54"/>
                  <a:pt x="728" y="54"/>
                </a:cubicBezTo>
                <a:close/>
                <a:moveTo>
                  <a:pt x="653" y="406"/>
                </a:moveTo>
                <a:cubicBezTo>
                  <a:pt x="168" y="583"/>
                  <a:pt x="168" y="583"/>
                  <a:pt x="168" y="583"/>
                </a:cubicBezTo>
                <a:cubicBezTo>
                  <a:pt x="103" y="406"/>
                  <a:pt x="103" y="406"/>
                  <a:pt x="103" y="406"/>
                </a:cubicBezTo>
                <a:cubicBezTo>
                  <a:pt x="148" y="406"/>
                  <a:pt x="148" y="406"/>
                  <a:pt x="148" y="406"/>
                </a:cubicBezTo>
                <a:cubicBezTo>
                  <a:pt x="177" y="487"/>
                  <a:pt x="177" y="487"/>
                  <a:pt x="177" y="487"/>
                </a:cubicBezTo>
                <a:cubicBezTo>
                  <a:pt x="201" y="479"/>
                  <a:pt x="227" y="491"/>
                  <a:pt x="235" y="514"/>
                </a:cubicBezTo>
                <a:cubicBezTo>
                  <a:pt x="437" y="441"/>
                  <a:pt x="437" y="441"/>
                  <a:pt x="437" y="441"/>
                </a:cubicBezTo>
                <a:cubicBezTo>
                  <a:pt x="406" y="439"/>
                  <a:pt x="377" y="427"/>
                  <a:pt x="352" y="406"/>
                </a:cubicBezTo>
                <a:cubicBezTo>
                  <a:pt x="653" y="406"/>
                  <a:pt x="653" y="406"/>
                  <a:pt x="653" y="406"/>
                </a:cubicBezTo>
                <a:close/>
                <a:moveTo>
                  <a:pt x="743" y="33"/>
                </a:moveTo>
                <a:cubicBezTo>
                  <a:pt x="784" y="148"/>
                  <a:pt x="784" y="148"/>
                  <a:pt x="784" y="148"/>
                </a:cubicBezTo>
                <a:cubicBezTo>
                  <a:pt x="843" y="217"/>
                  <a:pt x="843" y="217"/>
                  <a:pt x="843" y="217"/>
                </a:cubicBezTo>
                <a:cubicBezTo>
                  <a:pt x="824" y="233"/>
                  <a:pt x="821" y="262"/>
                  <a:pt x="837" y="281"/>
                </a:cubicBezTo>
                <a:cubicBezTo>
                  <a:pt x="834" y="284"/>
                  <a:pt x="834" y="284"/>
                  <a:pt x="834" y="284"/>
                </a:cubicBezTo>
                <a:cubicBezTo>
                  <a:pt x="849" y="325"/>
                  <a:pt x="849" y="325"/>
                  <a:pt x="849" y="325"/>
                </a:cubicBezTo>
                <a:cubicBezTo>
                  <a:pt x="931" y="257"/>
                  <a:pt x="931" y="257"/>
                  <a:pt x="931" y="257"/>
                </a:cubicBezTo>
                <a:cubicBezTo>
                  <a:pt x="743" y="33"/>
                  <a:pt x="743" y="33"/>
                  <a:pt x="743" y="33"/>
                </a:cubicBezTo>
                <a:close/>
                <a:moveTo>
                  <a:pt x="782" y="382"/>
                </a:moveTo>
                <a:cubicBezTo>
                  <a:pt x="503" y="483"/>
                  <a:pt x="503" y="483"/>
                  <a:pt x="503" y="483"/>
                </a:cubicBezTo>
                <a:cubicBezTo>
                  <a:pt x="533" y="493"/>
                  <a:pt x="564" y="494"/>
                  <a:pt x="593" y="486"/>
                </a:cubicBezTo>
                <a:cubicBezTo>
                  <a:pt x="428" y="624"/>
                  <a:pt x="428" y="624"/>
                  <a:pt x="428" y="624"/>
                </a:cubicBezTo>
                <a:cubicBezTo>
                  <a:pt x="413" y="605"/>
                  <a:pt x="384" y="602"/>
                  <a:pt x="365" y="618"/>
                </a:cubicBezTo>
                <a:cubicBezTo>
                  <a:pt x="311" y="553"/>
                  <a:pt x="311" y="553"/>
                  <a:pt x="311" y="553"/>
                </a:cubicBezTo>
                <a:cubicBezTo>
                  <a:pt x="269" y="569"/>
                  <a:pt x="269" y="569"/>
                  <a:pt x="269" y="569"/>
                </a:cubicBezTo>
                <a:cubicBezTo>
                  <a:pt x="389" y="712"/>
                  <a:pt x="389" y="712"/>
                  <a:pt x="389" y="712"/>
                </a:cubicBezTo>
                <a:lnTo>
                  <a:pt x="782" y="382"/>
                </a:lnTo>
                <a:close/>
              </a:path>
            </a:pathLst>
          </a:custGeom>
          <a:solidFill>
            <a:srgbClr val="0078BE"/>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8"/>
          <p:cNvSpPr>
            <a:spLocks/>
          </p:cNvSpPr>
          <p:nvPr/>
        </p:nvSpPr>
        <p:spPr bwMode="auto">
          <a:xfrm>
            <a:off x="8473066" y="1150093"/>
            <a:ext cx="116302" cy="671644"/>
          </a:xfrm>
          <a:custGeom>
            <a:avLst/>
            <a:gdLst>
              <a:gd name="T0" fmla="*/ 29 w 29"/>
              <a:gd name="T1" fmla="*/ 9 h 222"/>
              <a:gd name="T2" fmla="*/ 29 w 29"/>
              <a:gd name="T3" fmla="*/ 208 h 222"/>
              <a:gd name="T4" fmla="*/ 15 w 29"/>
              <a:gd name="T5" fmla="*/ 222 h 222"/>
              <a:gd name="T6" fmla="*/ 2 w 29"/>
              <a:gd name="T7" fmla="*/ 208 h 222"/>
              <a:gd name="T8" fmla="*/ 9 w 29"/>
              <a:gd name="T9" fmla="*/ 127 h 222"/>
              <a:gd name="T10" fmla="*/ 6 w 29"/>
              <a:gd name="T11" fmla="*/ 118 h 222"/>
              <a:gd name="T12" fmla="*/ 2 w 29"/>
              <a:gd name="T13" fmla="*/ 109 h 222"/>
              <a:gd name="T14" fmla="*/ 2 w 29"/>
              <a:gd name="T15" fmla="*/ 53 h 222"/>
              <a:gd name="T16" fmla="*/ 20 w 29"/>
              <a:gd name="T17" fmla="*/ 0 h 222"/>
              <a:gd name="T18" fmla="*/ 29 w 29"/>
              <a:gd name="T19"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2">
                <a:moveTo>
                  <a:pt x="29" y="9"/>
                </a:moveTo>
                <a:cubicBezTo>
                  <a:pt x="29" y="208"/>
                  <a:pt x="29" y="208"/>
                  <a:pt x="29" y="208"/>
                </a:cubicBezTo>
                <a:cubicBezTo>
                  <a:pt x="29" y="215"/>
                  <a:pt x="23" y="222"/>
                  <a:pt x="15" y="222"/>
                </a:cubicBezTo>
                <a:cubicBezTo>
                  <a:pt x="8" y="222"/>
                  <a:pt x="2" y="215"/>
                  <a:pt x="2" y="208"/>
                </a:cubicBezTo>
                <a:cubicBezTo>
                  <a:pt x="9" y="127"/>
                  <a:pt x="9" y="127"/>
                  <a:pt x="9" y="127"/>
                </a:cubicBezTo>
                <a:cubicBezTo>
                  <a:pt x="9" y="124"/>
                  <a:pt x="8" y="121"/>
                  <a:pt x="6" y="118"/>
                </a:cubicBezTo>
                <a:cubicBezTo>
                  <a:pt x="3" y="116"/>
                  <a:pt x="2" y="112"/>
                  <a:pt x="2" y="109"/>
                </a:cubicBezTo>
                <a:cubicBezTo>
                  <a:pt x="2" y="53"/>
                  <a:pt x="2" y="53"/>
                  <a:pt x="2" y="53"/>
                </a:cubicBezTo>
                <a:cubicBezTo>
                  <a:pt x="2" y="53"/>
                  <a:pt x="0" y="0"/>
                  <a:pt x="20" y="0"/>
                </a:cubicBezTo>
                <a:cubicBezTo>
                  <a:pt x="25" y="0"/>
                  <a:pt x="29" y="4"/>
                  <a:pt x="29" y="9"/>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9"/>
          <p:cNvSpPr>
            <a:spLocks/>
          </p:cNvSpPr>
          <p:nvPr/>
        </p:nvSpPr>
        <p:spPr bwMode="auto">
          <a:xfrm>
            <a:off x="7224755" y="1150093"/>
            <a:ext cx="180268" cy="668737"/>
          </a:xfrm>
          <a:custGeom>
            <a:avLst/>
            <a:gdLst>
              <a:gd name="T0" fmla="*/ 45 w 45"/>
              <a:gd name="T1" fmla="*/ 68 h 221"/>
              <a:gd name="T2" fmla="*/ 39 w 45"/>
              <a:gd name="T3" fmla="*/ 1 h 221"/>
              <a:gd name="T4" fmla="*/ 37 w 45"/>
              <a:gd name="T5" fmla="*/ 0 h 221"/>
              <a:gd name="T6" fmla="*/ 35 w 45"/>
              <a:gd name="T7" fmla="*/ 2 h 221"/>
              <a:gd name="T8" fmla="*/ 36 w 45"/>
              <a:gd name="T9" fmla="*/ 64 h 221"/>
              <a:gd name="T10" fmla="*/ 33 w 45"/>
              <a:gd name="T11" fmla="*/ 66 h 221"/>
              <a:gd name="T12" fmla="*/ 30 w 45"/>
              <a:gd name="T13" fmla="*/ 64 h 221"/>
              <a:gd name="T14" fmla="*/ 29 w 45"/>
              <a:gd name="T15" fmla="*/ 2 h 221"/>
              <a:gd name="T16" fmla="*/ 27 w 45"/>
              <a:gd name="T17" fmla="*/ 0 h 221"/>
              <a:gd name="T18" fmla="*/ 25 w 45"/>
              <a:gd name="T19" fmla="*/ 2 h 221"/>
              <a:gd name="T20" fmla="*/ 25 w 45"/>
              <a:gd name="T21" fmla="*/ 64 h 221"/>
              <a:gd name="T22" fmla="*/ 23 w 45"/>
              <a:gd name="T23" fmla="*/ 66 h 221"/>
              <a:gd name="T24" fmla="*/ 20 w 45"/>
              <a:gd name="T25" fmla="*/ 64 h 221"/>
              <a:gd name="T26" fmla="*/ 20 w 45"/>
              <a:gd name="T27" fmla="*/ 2 h 221"/>
              <a:gd name="T28" fmla="*/ 18 w 45"/>
              <a:gd name="T29" fmla="*/ 0 h 221"/>
              <a:gd name="T30" fmla="*/ 16 w 45"/>
              <a:gd name="T31" fmla="*/ 2 h 221"/>
              <a:gd name="T32" fmla="*/ 15 w 45"/>
              <a:gd name="T33" fmla="*/ 64 h 221"/>
              <a:gd name="T34" fmla="*/ 12 w 45"/>
              <a:gd name="T35" fmla="*/ 66 h 221"/>
              <a:gd name="T36" fmla="*/ 9 w 45"/>
              <a:gd name="T37" fmla="*/ 64 h 221"/>
              <a:gd name="T38" fmla="*/ 10 w 45"/>
              <a:gd name="T39" fmla="*/ 2 h 221"/>
              <a:gd name="T40" fmla="*/ 8 w 45"/>
              <a:gd name="T41" fmla="*/ 0 h 221"/>
              <a:gd name="T42" fmla="*/ 6 w 45"/>
              <a:gd name="T43" fmla="*/ 1 h 221"/>
              <a:gd name="T44" fmla="*/ 0 w 45"/>
              <a:gd name="T45" fmla="*/ 68 h 221"/>
              <a:gd name="T46" fmla="*/ 0 w 45"/>
              <a:gd name="T47" fmla="*/ 71 h 221"/>
              <a:gd name="T48" fmla="*/ 3 w 45"/>
              <a:gd name="T49" fmla="*/ 83 h 221"/>
              <a:gd name="T50" fmla="*/ 3 w 45"/>
              <a:gd name="T51" fmla="*/ 83 h 221"/>
              <a:gd name="T52" fmla="*/ 12 w 45"/>
              <a:gd name="T53" fmla="*/ 97 h 221"/>
              <a:gd name="T54" fmla="*/ 15 w 45"/>
              <a:gd name="T55" fmla="*/ 108 h 221"/>
              <a:gd name="T56" fmla="*/ 9 w 45"/>
              <a:gd name="T57" fmla="*/ 208 h 221"/>
              <a:gd name="T58" fmla="*/ 23 w 45"/>
              <a:gd name="T59" fmla="*/ 221 h 221"/>
              <a:gd name="T60" fmla="*/ 36 w 45"/>
              <a:gd name="T61" fmla="*/ 208 h 221"/>
              <a:gd name="T62" fmla="*/ 30 w 45"/>
              <a:gd name="T63" fmla="*/ 108 h 221"/>
              <a:gd name="T64" fmla="*/ 33 w 45"/>
              <a:gd name="T65" fmla="*/ 97 h 221"/>
              <a:gd name="T66" fmla="*/ 42 w 45"/>
              <a:gd name="T67" fmla="*/ 83 h 221"/>
              <a:gd name="T68" fmla="*/ 42 w 45"/>
              <a:gd name="T69" fmla="*/ 83 h 221"/>
              <a:gd name="T70" fmla="*/ 45 w 45"/>
              <a:gd name="T71" fmla="*/ 71 h 221"/>
              <a:gd name="T72" fmla="*/ 45 w 45"/>
              <a:gd name="T73"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221">
                <a:moveTo>
                  <a:pt x="45" y="68"/>
                </a:moveTo>
                <a:cubicBezTo>
                  <a:pt x="39" y="1"/>
                  <a:pt x="39" y="1"/>
                  <a:pt x="39" y="1"/>
                </a:cubicBezTo>
                <a:cubicBezTo>
                  <a:pt x="39" y="0"/>
                  <a:pt x="38" y="0"/>
                  <a:pt x="37" y="0"/>
                </a:cubicBezTo>
                <a:cubicBezTo>
                  <a:pt x="36" y="0"/>
                  <a:pt x="35" y="0"/>
                  <a:pt x="35" y="2"/>
                </a:cubicBezTo>
                <a:cubicBezTo>
                  <a:pt x="36" y="64"/>
                  <a:pt x="36" y="64"/>
                  <a:pt x="36" y="64"/>
                </a:cubicBezTo>
                <a:cubicBezTo>
                  <a:pt x="36" y="65"/>
                  <a:pt x="35" y="66"/>
                  <a:pt x="33" y="66"/>
                </a:cubicBezTo>
                <a:cubicBezTo>
                  <a:pt x="32" y="66"/>
                  <a:pt x="30" y="65"/>
                  <a:pt x="30" y="64"/>
                </a:cubicBezTo>
                <a:cubicBezTo>
                  <a:pt x="29" y="2"/>
                  <a:pt x="29" y="2"/>
                  <a:pt x="29" y="2"/>
                </a:cubicBezTo>
                <a:cubicBezTo>
                  <a:pt x="29" y="0"/>
                  <a:pt x="28" y="0"/>
                  <a:pt x="27" y="0"/>
                </a:cubicBezTo>
                <a:cubicBezTo>
                  <a:pt x="26" y="0"/>
                  <a:pt x="25" y="0"/>
                  <a:pt x="25" y="2"/>
                </a:cubicBezTo>
                <a:cubicBezTo>
                  <a:pt x="25" y="64"/>
                  <a:pt x="25" y="64"/>
                  <a:pt x="25" y="64"/>
                </a:cubicBezTo>
                <a:cubicBezTo>
                  <a:pt x="25" y="65"/>
                  <a:pt x="24" y="66"/>
                  <a:pt x="23" y="66"/>
                </a:cubicBezTo>
                <a:cubicBezTo>
                  <a:pt x="21" y="66"/>
                  <a:pt x="20" y="65"/>
                  <a:pt x="20" y="64"/>
                </a:cubicBezTo>
                <a:cubicBezTo>
                  <a:pt x="20" y="2"/>
                  <a:pt x="20" y="2"/>
                  <a:pt x="20" y="2"/>
                </a:cubicBezTo>
                <a:cubicBezTo>
                  <a:pt x="20" y="0"/>
                  <a:pt x="19" y="0"/>
                  <a:pt x="18" y="0"/>
                </a:cubicBezTo>
                <a:cubicBezTo>
                  <a:pt x="17" y="0"/>
                  <a:pt x="16" y="0"/>
                  <a:pt x="16" y="2"/>
                </a:cubicBezTo>
                <a:cubicBezTo>
                  <a:pt x="15" y="64"/>
                  <a:pt x="15" y="64"/>
                  <a:pt x="15" y="64"/>
                </a:cubicBezTo>
                <a:cubicBezTo>
                  <a:pt x="15" y="65"/>
                  <a:pt x="13" y="66"/>
                  <a:pt x="12" y="66"/>
                </a:cubicBezTo>
                <a:cubicBezTo>
                  <a:pt x="10" y="66"/>
                  <a:pt x="9" y="65"/>
                  <a:pt x="9" y="64"/>
                </a:cubicBezTo>
                <a:cubicBezTo>
                  <a:pt x="10" y="2"/>
                  <a:pt x="10" y="2"/>
                  <a:pt x="10" y="2"/>
                </a:cubicBezTo>
                <a:cubicBezTo>
                  <a:pt x="10" y="0"/>
                  <a:pt x="9" y="0"/>
                  <a:pt x="8" y="0"/>
                </a:cubicBezTo>
                <a:cubicBezTo>
                  <a:pt x="7" y="0"/>
                  <a:pt x="6" y="0"/>
                  <a:pt x="6" y="1"/>
                </a:cubicBezTo>
                <a:cubicBezTo>
                  <a:pt x="0" y="68"/>
                  <a:pt x="0" y="68"/>
                  <a:pt x="0" y="68"/>
                </a:cubicBezTo>
                <a:cubicBezTo>
                  <a:pt x="0" y="69"/>
                  <a:pt x="0" y="70"/>
                  <a:pt x="0" y="71"/>
                </a:cubicBezTo>
                <a:cubicBezTo>
                  <a:pt x="0" y="75"/>
                  <a:pt x="1" y="79"/>
                  <a:pt x="3" y="83"/>
                </a:cubicBezTo>
                <a:cubicBezTo>
                  <a:pt x="3" y="83"/>
                  <a:pt x="3" y="83"/>
                  <a:pt x="3" y="83"/>
                </a:cubicBezTo>
                <a:cubicBezTo>
                  <a:pt x="12" y="97"/>
                  <a:pt x="12" y="97"/>
                  <a:pt x="12" y="97"/>
                </a:cubicBezTo>
                <a:cubicBezTo>
                  <a:pt x="14" y="100"/>
                  <a:pt x="15" y="104"/>
                  <a:pt x="15" y="108"/>
                </a:cubicBezTo>
                <a:cubicBezTo>
                  <a:pt x="9" y="208"/>
                  <a:pt x="9" y="208"/>
                  <a:pt x="9" y="208"/>
                </a:cubicBezTo>
                <a:cubicBezTo>
                  <a:pt x="9" y="215"/>
                  <a:pt x="15" y="221"/>
                  <a:pt x="23" y="221"/>
                </a:cubicBezTo>
                <a:cubicBezTo>
                  <a:pt x="30" y="221"/>
                  <a:pt x="36" y="215"/>
                  <a:pt x="36" y="208"/>
                </a:cubicBezTo>
                <a:cubicBezTo>
                  <a:pt x="30" y="108"/>
                  <a:pt x="30" y="108"/>
                  <a:pt x="30" y="108"/>
                </a:cubicBezTo>
                <a:cubicBezTo>
                  <a:pt x="30" y="104"/>
                  <a:pt x="31" y="100"/>
                  <a:pt x="33" y="97"/>
                </a:cubicBezTo>
                <a:cubicBezTo>
                  <a:pt x="42" y="83"/>
                  <a:pt x="42" y="83"/>
                  <a:pt x="42" y="83"/>
                </a:cubicBezTo>
                <a:cubicBezTo>
                  <a:pt x="42" y="83"/>
                  <a:pt x="42" y="83"/>
                  <a:pt x="42" y="83"/>
                </a:cubicBezTo>
                <a:cubicBezTo>
                  <a:pt x="44" y="79"/>
                  <a:pt x="45" y="75"/>
                  <a:pt x="45" y="71"/>
                </a:cubicBezTo>
                <a:cubicBezTo>
                  <a:pt x="45" y="70"/>
                  <a:pt x="45" y="69"/>
                  <a:pt x="45" y="68"/>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5"/>
          <p:cNvSpPr/>
          <p:nvPr/>
        </p:nvSpPr>
        <p:spPr>
          <a:xfrm>
            <a:off x="7509324" y="1172114"/>
            <a:ext cx="882454" cy="627600"/>
          </a:xfrm>
          <a:prstGeom prst="ellipse">
            <a:avLst/>
          </a:prstGeom>
          <a:solidFill>
            <a:srgbClr val="0078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59" name="TextBox 58"/>
          <p:cNvSpPr txBox="1"/>
          <p:nvPr/>
        </p:nvSpPr>
        <p:spPr>
          <a:xfrm>
            <a:off x="7030869" y="1818830"/>
            <a:ext cx="1842429" cy="461665"/>
          </a:xfrm>
          <a:prstGeom prst="rect">
            <a:avLst/>
          </a:prstGeom>
          <a:noFill/>
        </p:spPr>
        <p:txBody>
          <a:bodyPr wrap="square" rtlCol="0">
            <a:spAutoFit/>
          </a:bodyPr>
          <a:lstStyle/>
          <a:p>
            <a:pPr algn="ctr"/>
            <a:r>
              <a:rPr lang="en-GB" sz="1200" b="1" dirty="0">
                <a:cs typeface="Calibri" pitchFamily="34" charset="0"/>
              </a:rPr>
              <a:t>Total Food &amp; Drink Servings (m</a:t>
            </a:r>
            <a:r>
              <a:rPr lang="en-GB" sz="1100" dirty="0"/>
              <a:t>)</a:t>
            </a:r>
          </a:p>
        </p:txBody>
      </p:sp>
      <p:sp>
        <p:nvSpPr>
          <p:cNvPr id="26" name="Source_1"/>
          <p:cNvSpPr txBox="1"/>
          <p:nvPr/>
        </p:nvSpPr>
        <p:spPr>
          <a:xfrm>
            <a:off x="5777579" y="4830421"/>
            <a:ext cx="3095719" cy="261610"/>
          </a:xfrm>
          <a:prstGeom prst="rect">
            <a:avLst/>
          </a:prstGeom>
          <a:noFill/>
        </p:spPr>
        <p:txBody>
          <a:bodyPr wrap="none" rtlCol="0">
            <a:spAutoFit/>
          </a:bodyPr>
          <a:lstStyle/>
          <a:p>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402852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rgbClr val="00517D"/>
                </a:solidFill>
                <a:latin typeface="+mn-lt"/>
                <a:cs typeface="Calibri" pitchFamily="34" charset="0"/>
              </a:rPr>
              <a:t>Seafood lost incidence while poultry gained</a:t>
            </a:r>
          </a:p>
        </p:txBody>
      </p:sp>
      <p:sp>
        <p:nvSpPr>
          <p:cNvPr id="3" name="Slide Number Placeholder 2"/>
          <p:cNvSpPr>
            <a:spLocks noGrp="1"/>
          </p:cNvSpPr>
          <p:nvPr>
            <p:ph type="sldNum" sz="quarter" idx="10"/>
          </p:nvPr>
        </p:nvSpPr>
        <p:spPr/>
        <p:txBody>
          <a:bodyPr/>
          <a:lstStyle/>
          <a:p>
            <a:fld id="{35A454EE-6717-4973-901E-6A90AD009CF4}" type="slidenum">
              <a:rPr lang="en-US" smtClean="0"/>
              <a:pPr/>
              <a:t>60</a:t>
            </a:fld>
            <a:endParaRPr lang="en-US" dirty="0"/>
          </a:p>
        </p:txBody>
      </p:sp>
      <p:sp>
        <p:nvSpPr>
          <p:cNvPr id="10" name="Text Box 3"/>
          <p:cNvSpPr txBox="1">
            <a:spLocks noChangeArrowheads="1"/>
          </p:cNvSpPr>
          <p:nvPr/>
        </p:nvSpPr>
        <p:spPr bwMode="auto">
          <a:xfrm>
            <a:off x="2417759" y="996658"/>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1088135558"/>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356483613"/>
              </p:ext>
            </p:extLst>
          </p:nvPr>
        </p:nvGraphicFramePr>
        <p:xfrm>
          <a:off x="74305" y="1456250"/>
          <a:ext cx="4019393" cy="32646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16257641"/>
              </p:ext>
            </p:extLst>
          </p:nvPr>
        </p:nvGraphicFramePr>
        <p:xfrm>
          <a:off x="4458795" y="1662185"/>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Arial"/>
                        </a:rPr>
                        <a:t>-2.70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-3.90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Arial"/>
                        </a:rPr>
                        <a:t>0.40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Arial"/>
                        </a:rPr>
                        <a:t>-0.70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5.20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28092" y="1355260"/>
            <a:ext cx="2001653"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grpSp>
        <p:nvGrpSpPr>
          <p:cNvPr id="19" name="Group 18"/>
          <p:cNvGrpSpPr/>
          <p:nvPr/>
        </p:nvGrpSpPr>
        <p:grpSpPr>
          <a:xfrm>
            <a:off x="7943565" y="148981"/>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W&amp;E</a:t>
              </a:r>
            </a:p>
          </p:txBody>
        </p:sp>
      </p:grpSp>
    </p:spTree>
    <p:extLst>
      <p:ext uri="{BB962C8B-B14F-4D97-AF65-F5344CB8AC3E}">
        <p14:creationId xmlns:p14="http://schemas.microsoft.com/office/powerpoint/2010/main" val="15832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chemeClr val="bg1"/>
                </a:solidFill>
              </a:rPr>
              <a:pPr/>
              <a:t>61</a:t>
            </a:fld>
            <a:endParaRPr lang="en-US" dirty="0">
              <a:solidFill>
                <a:schemeClr val="bg1"/>
              </a:solidFill>
            </a:endParaRPr>
          </a:p>
        </p:txBody>
      </p:sp>
      <p:sp>
        <p:nvSpPr>
          <p:cNvPr id="12" name="Title 3"/>
          <p:cNvSpPr txBox="1">
            <a:spLocks/>
          </p:cNvSpPr>
          <p:nvPr/>
        </p:nvSpPr>
        <p:spPr>
          <a:xfrm>
            <a:off x="224333" y="33320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sz="3600" dirty="0">
                <a:solidFill>
                  <a:schemeClr val="bg1"/>
                </a:solidFill>
                <a:latin typeface="+mn-lt"/>
                <a:cs typeface="Calibri" pitchFamily="34" charset="0"/>
              </a:rPr>
              <a:t>Seafood Performance</a:t>
            </a:r>
          </a:p>
          <a:p>
            <a:r>
              <a:rPr lang="en-US" sz="3600" dirty="0">
                <a:solidFill>
                  <a:schemeClr val="bg1"/>
                </a:solidFill>
                <a:latin typeface="+mn-lt"/>
                <a:cs typeface="Calibri" pitchFamily="34" charset="0"/>
              </a:rPr>
              <a:t>&amp; Demographics by Type</a:t>
            </a:r>
          </a:p>
        </p:txBody>
      </p:sp>
      <p:sp>
        <p:nvSpPr>
          <p:cNvPr id="9" name="Rectangle 8"/>
          <p:cNvSpPr/>
          <p:nvPr/>
        </p:nvSpPr>
        <p:spPr>
          <a:xfrm>
            <a:off x="224333" y="1706347"/>
            <a:ext cx="8288296" cy="2862322"/>
          </a:xfrm>
          <a:prstGeom prst="rect">
            <a:avLst/>
          </a:prstGeom>
        </p:spPr>
        <p:txBody>
          <a:bodyPr wrap="square">
            <a:spAutoFit/>
          </a:bodyPr>
          <a:lstStyle/>
          <a:p>
            <a:pPr marL="342900" lvl="0" indent="-342900">
              <a:buClr>
                <a:schemeClr val="accent3"/>
              </a:buClr>
              <a:buFont typeface="Arial" panose="020B0604020202020204" pitchFamily="34" charset="0"/>
              <a:buChar char="•"/>
            </a:pPr>
            <a:r>
              <a:rPr lang="en-GB" sz="2000" dirty="0">
                <a:solidFill>
                  <a:schemeClr val="bg1"/>
                </a:solidFill>
                <a:ea typeface="MS PGothic" pitchFamily="34" charset="-128"/>
                <a:cs typeface="Calibri" pitchFamily="34" charset="0"/>
              </a:rPr>
              <a:t>Socialising is still the most important motivation when choosing Seafood while eating out;</a:t>
            </a:r>
          </a:p>
          <a:p>
            <a:pPr marL="342900" lvl="0" indent="-342900">
              <a:buClr>
                <a:schemeClr val="accent3"/>
              </a:buClr>
              <a:buFont typeface="Arial" panose="020B0604020202020204" pitchFamily="34" charset="0"/>
              <a:buChar char="•"/>
            </a:pPr>
            <a:r>
              <a:rPr lang="en-GB" sz="2000" dirty="0">
                <a:solidFill>
                  <a:schemeClr val="bg1"/>
                </a:solidFill>
                <a:cs typeface="Calibri" pitchFamily="34" charset="0"/>
              </a:rPr>
              <a:t>QSR (outside of Fish &amp; Chip shops) is the major opportunity to improve the appeal of seafood;</a:t>
            </a:r>
          </a:p>
          <a:p>
            <a:pPr marL="342900" lvl="0" indent="-342900">
              <a:buClr>
                <a:schemeClr val="accent3"/>
              </a:buClr>
              <a:buFont typeface="Arial" panose="020B0604020202020204" pitchFamily="34" charset="0"/>
              <a:buChar char="•"/>
            </a:pPr>
            <a:r>
              <a:rPr lang="en-GB" altLang="en-US" sz="2000" dirty="0">
                <a:solidFill>
                  <a:schemeClr val="bg1"/>
                </a:solidFill>
                <a:cs typeface="Calibri" pitchFamily="34" charset="0"/>
              </a:rPr>
              <a:t>Amid closures of Full Service Restaurants, Fried Fish has increased its share this year; </a:t>
            </a:r>
          </a:p>
          <a:p>
            <a:pPr marL="342900" lvl="0" indent="-342900">
              <a:buClr>
                <a:schemeClr val="accent3"/>
              </a:buClr>
              <a:buFont typeface="Arial" panose="020B0604020202020204" pitchFamily="34" charset="0"/>
              <a:buChar char="•"/>
            </a:pPr>
            <a:r>
              <a:rPr lang="en-GB" sz="2000" dirty="0">
                <a:solidFill>
                  <a:schemeClr val="bg1"/>
                </a:solidFill>
                <a:cs typeface="Calibri" pitchFamily="34" charset="0"/>
              </a:rPr>
              <a:t>Shellfish, scampi in particular, grew in importance; </a:t>
            </a:r>
          </a:p>
          <a:p>
            <a:pPr marL="342900" lvl="0" indent="-342900">
              <a:buClr>
                <a:schemeClr val="accent3"/>
              </a:buClr>
              <a:buFont typeface="Arial" panose="020B0604020202020204" pitchFamily="34" charset="0"/>
              <a:buChar char="•"/>
            </a:pPr>
            <a:r>
              <a:rPr lang="en-GB" sz="2000" dirty="0">
                <a:solidFill>
                  <a:schemeClr val="bg1"/>
                </a:solidFill>
                <a:cs typeface="Calibri" pitchFamily="34" charset="0"/>
              </a:rPr>
              <a:t>Seafood doesn’t attract its fare share of younger consumers and lower social classes outside of QSR</a:t>
            </a:r>
          </a:p>
        </p:txBody>
      </p:sp>
    </p:spTree>
    <p:extLst>
      <p:ext uri="{BB962C8B-B14F-4D97-AF65-F5344CB8AC3E}">
        <p14:creationId xmlns:p14="http://schemas.microsoft.com/office/powerpoint/2010/main" val="1351158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8721022" cy="327248"/>
          </a:xfrm>
        </p:spPr>
        <p:txBody>
          <a:bodyPr>
            <a:noAutofit/>
          </a:bodyPr>
          <a:lstStyle/>
          <a:p>
            <a:pPr>
              <a:spcAft>
                <a:spcPts val="600"/>
              </a:spcAft>
            </a:pPr>
            <a:r>
              <a:rPr lang="en-GB" sz="2400" dirty="0">
                <a:solidFill>
                  <a:srgbClr val="00517D"/>
                </a:solidFill>
                <a:latin typeface="+mn-lt"/>
                <a:ea typeface="MS PGothic" pitchFamily="34" charset="-128"/>
                <a:cs typeface="Calibri" pitchFamily="34" charset="0"/>
              </a:rPr>
              <a:t>Socialising remains the most important motivation when choosing Seafood when eating out</a:t>
            </a: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62</a:t>
            </a:fld>
            <a:endParaRPr lang="en-US" dirty="0">
              <a:solidFill>
                <a:srgbClr val="0078B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57260989"/>
              </p:ext>
            </p:extLst>
          </p:nvPr>
        </p:nvGraphicFramePr>
        <p:xfrm>
          <a:off x="279516" y="1405920"/>
          <a:ext cx="8387410" cy="3302292"/>
        </p:xfrm>
        <a:graphic>
          <a:graphicData uri="http://schemas.openxmlformats.org/drawingml/2006/table">
            <a:tbl>
              <a:tblPr>
                <a:tableStyleId>{5C22544A-7EE6-4342-B048-85BDC9FD1C3A}</a:tableStyleId>
              </a:tblPr>
              <a:tblGrid>
                <a:gridCol w="1955188">
                  <a:extLst>
                    <a:ext uri="{9D8B030D-6E8A-4147-A177-3AD203B41FA5}">
                      <a16:colId xmlns:a16="http://schemas.microsoft.com/office/drawing/2014/main" val="20000"/>
                    </a:ext>
                  </a:extLst>
                </a:gridCol>
                <a:gridCol w="1072037">
                  <a:extLst>
                    <a:ext uri="{9D8B030D-6E8A-4147-A177-3AD203B41FA5}">
                      <a16:colId xmlns:a16="http://schemas.microsoft.com/office/drawing/2014/main" val="20001"/>
                    </a:ext>
                  </a:extLst>
                </a:gridCol>
                <a:gridCol w="1072037">
                  <a:extLst>
                    <a:ext uri="{9D8B030D-6E8A-4147-A177-3AD203B41FA5}">
                      <a16:colId xmlns:a16="http://schemas.microsoft.com/office/drawing/2014/main" val="20002"/>
                    </a:ext>
                  </a:extLst>
                </a:gridCol>
                <a:gridCol w="1072037">
                  <a:extLst>
                    <a:ext uri="{9D8B030D-6E8A-4147-A177-3AD203B41FA5}">
                      <a16:colId xmlns:a16="http://schemas.microsoft.com/office/drawing/2014/main" val="20003"/>
                    </a:ext>
                  </a:extLst>
                </a:gridCol>
                <a:gridCol w="1072037">
                  <a:extLst>
                    <a:ext uri="{9D8B030D-6E8A-4147-A177-3AD203B41FA5}">
                      <a16:colId xmlns:a16="http://schemas.microsoft.com/office/drawing/2014/main" val="20004"/>
                    </a:ext>
                  </a:extLst>
                </a:gridCol>
                <a:gridCol w="1072037">
                  <a:extLst>
                    <a:ext uri="{9D8B030D-6E8A-4147-A177-3AD203B41FA5}">
                      <a16:colId xmlns:a16="http://schemas.microsoft.com/office/drawing/2014/main" val="20005"/>
                    </a:ext>
                  </a:extLst>
                </a:gridCol>
                <a:gridCol w="1072037">
                  <a:extLst>
                    <a:ext uri="{9D8B030D-6E8A-4147-A177-3AD203B41FA5}">
                      <a16:colId xmlns:a16="http://schemas.microsoft.com/office/drawing/2014/main" val="20006"/>
                    </a:ext>
                  </a:extLst>
                </a:gridCol>
              </a:tblGrid>
              <a:tr h="408812">
                <a:tc>
                  <a:txBody>
                    <a:bodyPr/>
                    <a:lstStyle/>
                    <a:p>
                      <a:pPr algn="ctr" fontAlgn="b"/>
                      <a:endParaRPr lang="en-GB" sz="1400" b="0" i="0" u="none" strike="noStrike" dirty="0">
                        <a:solidFill>
                          <a:srgbClr val="000000"/>
                        </a:solidFill>
                        <a:effectLst/>
                        <a:latin typeface="+mn-lt"/>
                      </a:endParaRPr>
                    </a:p>
                  </a:txBody>
                  <a:tcPr marL="9525" marR="9525" marT="7144" marB="0" anchor="ctr">
                    <a:lnR w="28575" cap="flat" cmpd="sng" algn="ctr">
                      <a:solidFill>
                        <a:schemeClr val="tx1"/>
                      </a:solidFill>
                      <a:prstDash val="sysDot"/>
                      <a:round/>
                      <a:headEnd type="none" w="med" len="med"/>
                      <a:tailEnd type="none" w="med" len="med"/>
                    </a:ln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Total OOH</a:t>
                      </a:r>
                    </a:p>
                  </a:txBody>
                  <a:tcPr marL="9525" marR="9525" marT="7144" marB="0" anchor="ctr">
                    <a:lnL w="28575" cap="flat" cmpd="sng" algn="ctr">
                      <a:solidFill>
                        <a:schemeClr val="tx1"/>
                      </a:solidFill>
                      <a:prstDash val="sysDot"/>
                      <a:round/>
                      <a:headEnd type="none" w="med" len="med"/>
                      <a:tailEnd type="none" w="med" len="med"/>
                    </a:lnL>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Pubs</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FSR</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QSR</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Fish &amp; Chips</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QSR excl. Fish &amp; Chips</a:t>
                      </a:r>
                    </a:p>
                  </a:txBody>
                  <a:tcPr marL="9525" marR="9525" marT="7144" marB="0" anchor="ctr">
                    <a:lnB w="285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0"/>
                  </a:ext>
                </a:extLst>
              </a:tr>
              <a:tr h="663767">
                <a:tc>
                  <a:txBody>
                    <a:bodyPr/>
                    <a:lstStyle/>
                    <a:p>
                      <a:pPr algn="ctr" fontAlgn="b"/>
                      <a:r>
                        <a:rPr lang="en-GB" sz="1400" b="1" i="0" u="none" strike="noStrike" kern="1200" dirty="0">
                          <a:solidFill>
                            <a:srgbClr val="000000"/>
                          </a:solidFill>
                          <a:effectLst/>
                          <a:latin typeface="+mn-lt"/>
                          <a:ea typeface="+mn-ea"/>
                          <a:cs typeface="+mn-cs"/>
                        </a:rPr>
                        <a:t>Convenience</a:t>
                      </a:r>
                    </a:p>
                  </a:txBody>
                  <a:tcPr marL="9525" marR="9525" marT="7144" marB="0" anchor="ctr">
                    <a:lnR w="28575" cap="flat" cmpd="sng" algn="ctr">
                      <a:solidFill>
                        <a:schemeClr val="tx1"/>
                      </a:solidFill>
                      <a:prstDash val="sysDot"/>
                      <a:round/>
                      <a:headEnd type="none" w="med" len="med"/>
                      <a:tailEnd type="none" w="med" len="med"/>
                    </a:ln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Calibri"/>
                        </a:rPr>
                        <a:t>94</a:t>
                      </a:r>
                    </a:p>
                  </a:txBody>
                  <a:tcPr marL="9525" marR="9525" marT="9525" marB="0" anchor="ctr">
                    <a:lnL w="28575" cap="flat" cmpd="sng" algn="ctr">
                      <a:solidFill>
                        <a:schemeClr val="tx1"/>
                      </a:solidFill>
                      <a:prstDash val="sysDot"/>
                      <a:round/>
                      <a:headEnd type="none" w="med" len="med"/>
                      <a:tailEnd type="none" w="med" len="med"/>
                    </a:lnL>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92D050"/>
                          </a:solidFill>
                          <a:effectLst/>
                          <a:latin typeface="Calibri"/>
                        </a:rPr>
                        <a:t>125</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Calibri"/>
                        </a:rPr>
                        <a:t>92</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Calibri"/>
                        </a:rPr>
                        <a:t>95</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92D050"/>
                          </a:solidFill>
                          <a:effectLst/>
                          <a:latin typeface="Calibri"/>
                        </a:rPr>
                        <a:t>107</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92D050"/>
                          </a:solidFill>
                          <a:effectLst/>
                          <a:latin typeface="Calibri"/>
                        </a:rPr>
                        <a:t>133</a:t>
                      </a:r>
                    </a:p>
                  </a:txBody>
                  <a:tcPr marL="9525" marR="9525" marT="9525" marB="0"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0001"/>
                  </a:ext>
                </a:extLst>
              </a:tr>
              <a:tr h="663767">
                <a:tc>
                  <a:txBody>
                    <a:bodyPr/>
                    <a:lstStyle/>
                    <a:p>
                      <a:pPr algn="ctr" fontAlgn="b"/>
                      <a:r>
                        <a:rPr lang="en-GB" sz="1400" b="1" i="0" u="none" strike="noStrike" kern="1200" dirty="0">
                          <a:solidFill>
                            <a:srgbClr val="000000"/>
                          </a:solidFill>
                          <a:effectLst/>
                          <a:latin typeface="+mn-lt"/>
                          <a:ea typeface="+mn-ea"/>
                          <a:cs typeface="+mn-cs"/>
                        </a:rPr>
                        <a:t>Functional</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92D050"/>
                          </a:solidFill>
                          <a:effectLst/>
                          <a:latin typeface="Calibri"/>
                        </a:rPr>
                        <a:t>104</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a:solidFill>
                            <a:srgbClr val="FF0000"/>
                          </a:solidFill>
                          <a:effectLst/>
                          <a:latin typeface="Calibri"/>
                        </a:rPr>
                        <a:t>76</a:t>
                      </a:r>
                    </a:p>
                  </a:txBody>
                  <a:tcPr marL="9525" marR="9525" marT="9525" marB="0" anchor="ctr">
                    <a:noFill/>
                  </a:tcPr>
                </a:tc>
                <a:tc>
                  <a:txBody>
                    <a:bodyPr/>
                    <a:lstStyle/>
                    <a:p>
                      <a:pPr algn="ctr" fontAlgn="ctr"/>
                      <a:r>
                        <a:rPr lang="en-US" sz="1400" b="1" i="0" u="none" strike="noStrike">
                          <a:solidFill>
                            <a:srgbClr val="FF0000"/>
                          </a:solidFill>
                          <a:effectLst/>
                          <a:latin typeface="Calibri"/>
                        </a:rPr>
                        <a:t>82</a:t>
                      </a:r>
                    </a:p>
                  </a:txBody>
                  <a:tcPr marL="9525" marR="9525" marT="9525" marB="0" anchor="ctr">
                    <a:noFill/>
                  </a:tcPr>
                </a:tc>
                <a:tc>
                  <a:txBody>
                    <a:bodyPr/>
                    <a:lstStyle/>
                    <a:p>
                      <a:pPr algn="ctr" fontAlgn="ctr"/>
                      <a:r>
                        <a:rPr lang="en-US" sz="1400" b="1" i="0" u="none" strike="noStrike">
                          <a:solidFill>
                            <a:srgbClr val="92D050"/>
                          </a:solidFill>
                          <a:effectLst/>
                          <a:latin typeface="Calibri"/>
                        </a:rPr>
                        <a:t>112</a:t>
                      </a:r>
                    </a:p>
                  </a:txBody>
                  <a:tcPr marL="9525" marR="9525" marT="9525" marB="0" anchor="ctr">
                    <a:noFill/>
                  </a:tcPr>
                </a:tc>
                <a:tc>
                  <a:txBody>
                    <a:bodyPr/>
                    <a:lstStyle/>
                    <a:p>
                      <a:pPr algn="ctr" fontAlgn="ctr"/>
                      <a:r>
                        <a:rPr lang="en-US" sz="1400" b="1" i="0" u="none" strike="noStrike">
                          <a:solidFill>
                            <a:srgbClr val="92D050"/>
                          </a:solidFill>
                          <a:effectLst/>
                          <a:latin typeface="Calibri"/>
                        </a:rPr>
                        <a:t>102</a:t>
                      </a:r>
                    </a:p>
                  </a:txBody>
                  <a:tcPr marL="9525" marR="9525" marT="9525" marB="0" anchor="ctr">
                    <a:noFill/>
                  </a:tcPr>
                </a:tc>
                <a:tc>
                  <a:txBody>
                    <a:bodyPr/>
                    <a:lstStyle/>
                    <a:p>
                      <a:pPr algn="ctr" fontAlgn="ctr"/>
                      <a:r>
                        <a:rPr lang="en-US" sz="1400" b="1" i="0" u="none" strike="noStrike">
                          <a:solidFill>
                            <a:srgbClr val="92D050"/>
                          </a:solidFill>
                          <a:effectLst/>
                          <a:latin typeface="Calibri"/>
                        </a:rPr>
                        <a:t>107</a:t>
                      </a:r>
                    </a:p>
                  </a:txBody>
                  <a:tcPr marL="9525" marR="9525" marT="9525" marB="0" anchor="ctr">
                    <a:noFill/>
                  </a:tcPr>
                </a:tc>
                <a:extLst>
                  <a:ext uri="{0D108BD9-81ED-4DB2-BD59-A6C34878D82A}">
                    <a16:rowId xmlns:a16="http://schemas.microsoft.com/office/drawing/2014/main" val="10002"/>
                  </a:ext>
                </a:extLst>
              </a:tr>
              <a:tr h="663767">
                <a:tc>
                  <a:txBody>
                    <a:bodyPr/>
                    <a:lstStyle/>
                    <a:p>
                      <a:pPr algn="ctr" fontAlgn="b"/>
                      <a:r>
                        <a:rPr lang="en-GB" sz="1400" b="1" i="0" u="none" strike="noStrike" kern="1200" dirty="0">
                          <a:solidFill>
                            <a:srgbClr val="000000"/>
                          </a:solidFill>
                          <a:effectLst/>
                          <a:latin typeface="+mn-lt"/>
                          <a:ea typeface="+mn-ea"/>
                          <a:cs typeface="+mn-cs"/>
                        </a:rPr>
                        <a:t>Socialising</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92D050"/>
                          </a:solidFill>
                          <a:effectLst/>
                          <a:latin typeface="Calibri"/>
                        </a:rPr>
                        <a:t>136</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a:solidFill>
                            <a:srgbClr val="92D050"/>
                          </a:solidFill>
                          <a:effectLst/>
                          <a:latin typeface="Calibri"/>
                        </a:rPr>
                        <a:t>111</a:t>
                      </a:r>
                    </a:p>
                  </a:txBody>
                  <a:tcPr marL="9525" marR="9525" marT="9525" marB="0" anchor="ctr">
                    <a:noFill/>
                  </a:tcPr>
                </a:tc>
                <a:tc>
                  <a:txBody>
                    <a:bodyPr/>
                    <a:lstStyle/>
                    <a:p>
                      <a:pPr algn="ctr" fontAlgn="ctr"/>
                      <a:r>
                        <a:rPr lang="en-US" sz="1400" b="1" i="0" u="none" strike="noStrike">
                          <a:solidFill>
                            <a:srgbClr val="92D050"/>
                          </a:solidFill>
                          <a:effectLst/>
                          <a:latin typeface="Calibri"/>
                        </a:rPr>
                        <a:t>116</a:t>
                      </a:r>
                    </a:p>
                  </a:txBody>
                  <a:tcPr marL="9525" marR="9525" marT="9525" marB="0" anchor="ctr">
                    <a:noFill/>
                  </a:tcPr>
                </a:tc>
                <a:tc>
                  <a:txBody>
                    <a:bodyPr/>
                    <a:lstStyle/>
                    <a:p>
                      <a:pPr algn="ctr" fontAlgn="ctr"/>
                      <a:r>
                        <a:rPr lang="en-US" sz="1400" b="1" i="0" u="none" strike="noStrike">
                          <a:solidFill>
                            <a:srgbClr val="92D050"/>
                          </a:solidFill>
                          <a:effectLst/>
                          <a:latin typeface="Calibri"/>
                        </a:rPr>
                        <a:t>126</a:t>
                      </a:r>
                    </a:p>
                  </a:txBody>
                  <a:tcPr marL="9525" marR="9525" marT="9525" marB="0" anchor="ctr">
                    <a:noFill/>
                  </a:tcPr>
                </a:tc>
                <a:tc>
                  <a:txBody>
                    <a:bodyPr/>
                    <a:lstStyle/>
                    <a:p>
                      <a:pPr algn="ctr" fontAlgn="ctr"/>
                      <a:r>
                        <a:rPr lang="en-US" sz="1400" b="1" i="0" u="none" strike="noStrike">
                          <a:solidFill>
                            <a:srgbClr val="92D050"/>
                          </a:solidFill>
                          <a:effectLst/>
                          <a:latin typeface="Calibri"/>
                        </a:rPr>
                        <a:t>108</a:t>
                      </a:r>
                    </a:p>
                  </a:txBody>
                  <a:tcPr marL="9525" marR="9525" marT="9525" marB="0" anchor="ctr">
                    <a:noFill/>
                  </a:tcPr>
                </a:tc>
                <a:tc>
                  <a:txBody>
                    <a:bodyPr/>
                    <a:lstStyle/>
                    <a:p>
                      <a:pPr algn="ctr" fontAlgn="ctr"/>
                      <a:r>
                        <a:rPr lang="en-US" sz="1400" b="1" i="0" u="none" strike="noStrike">
                          <a:solidFill>
                            <a:srgbClr val="92D050"/>
                          </a:solidFill>
                          <a:effectLst/>
                          <a:latin typeface="Calibri"/>
                        </a:rPr>
                        <a:t>108</a:t>
                      </a:r>
                    </a:p>
                  </a:txBody>
                  <a:tcPr marL="9525" marR="9525" marT="9525" marB="0" anchor="ctr">
                    <a:noFill/>
                  </a:tcPr>
                </a:tc>
                <a:extLst>
                  <a:ext uri="{0D108BD9-81ED-4DB2-BD59-A6C34878D82A}">
                    <a16:rowId xmlns:a16="http://schemas.microsoft.com/office/drawing/2014/main" val="10003"/>
                  </a:ext>
                </a:extLst>
              </a:tr>
              <a:tr h="663767">
                <a:tc>
                  <a:txBody>
                    <a:bodyPr/>
                    <a:lstStyle/>
                    <a:p>
                      <a:pPr algn="ctr" fontAlgn="b"/>
                      <a:r>
                        <a:rPr lang="en-GB" sz="1400" b="1" i="0" u="none" strike="noStrike" kern="1200" dirty="0">
                          <a:solidFill>
                            <a:srgbClr val="000000"/>
                          </a:solidFill>
                          <a:effectLst/>
                          <a:latin typeface="+mn-lt"/>
                          <a:ea typeface="+mn-ea"/>
                          <a:cs typeface="+mn-cs"/>
                        </a:rPr>
                        <a:t>Treating</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FF0000"/>
                          </a:solidFill>
                          <a:effectLst/>
                          <a:latin typeface="Calibri"/>
                        </a:rPr>
                        <a:t>96</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a:solidFill>
                            <a:srgbClr val="FF0000"/>
                          </a:solidFill>
                          <a:effectLst/>
                          <a:latin typeface="Calibri"/>
                        </a:rPr>
                        <a:t>84</a:t>
                      </a:r>
                    </a:p>
                  </a:txBody>
                  <a:tcPr marL="9525" marR="9525" marT="9525" marB="0" anchor="ctr">
                    <a:noFill/>
                  </a:tcPr>
                </a:tc>
                <a:tc>
                  <a:txBody>
                    <a:bodyPr/>
                    <a:lstStyle/>
                    <a:p>
                      <a:pPr algn="ctr" fontAlgn="ctr"/>
                      <a:r>
                        <a:rPr lang="en-US" sz="1400" b="1" i="0" u="none" strike="noStrike">
                          <a:solidFill>
                            <a:srgbClr val="FF0000"/>
                          </a:solidFill>
                          <a:effectLst/>
                          <a:latin typeface="Calibri"/>
                        </a:rPr>
                        <a:t>99</a:t>
                      </a:r>
                    </a:p>
                  </a:txBody>
                  <a:tcPr marL="9525" marR="9525" marT="9525" marB="0" anchor="ctr">
                    <a:noFill/>
                  </a:tcPr>
                </a:tc>
                <a:tc>
                  <a:txBody>
                    <a:bodyPr/>
                    <a:lstStyle/>
                    <a:p>
                      <a:pPr algn="ctr" fontAlgn="ctr"/>
                      <a:r>
                        <a:rPr lang="en-US" sz="1400" b="1" i="0" u="none" strike="noStrike">
                          <a:solidFill>
                            <a:srgbClr val="FF0000"/>
                          </a:solidFill>
                          <a:effectLst/>
                          <a:latin typeface="Calibri"/>
                        </a:rPr>
                        <a:t>97</a:t>
                      </a:r>
                    </a:p>
                  </a:txBody>
                  <a:tcPr marL="9525" marR="9525" marT="9525" marB="0" anchor="ctr">
                    <a:noFill/>
                  </a:tcPr>
                </a:tc>
                <a:tc>
                  <a:txBody>
                    <a:bodyPr/>
                    <a:lstStyle/>
                    <a:p>
                      <a:pPr algn="ctr" fontAlgn="ctr"/>
                      <a:r>
                        <a:rPr lang="en-US" sz="1400" b="1" i="0" u="none" strike="noStrike">
                          <a:solidFill>
                            <a:srgbClr val="FF0000"/>
                          </a:solidFill>
                          <a:effectLst/>
                          <a:latin typeface="Calibri"/>
                        </a:rPr>
                        <a:t>95</a:t>
                      </a:r>
                    </a:p>
                  </a:txBody>
                  <a:tcPr marL="9525" marR="9525" marT="9525" marB="0" anchor="ctr">
                    <a:noFill/>
                  </a:tcPr>
                </a:tc>
                <a:tc>
                  <a:txBody>
                    <a:bodyPr/>
                    <a:lstStyle/>
                    <a:p>
                      <a:pPr algn="ctr" fontAlgn="ctr"/>
                      <a:r>
                        <a:rPr lang="en-US" sz="1400" b="1" i="0" u="none" strike="noStrike" dirty="0">
                          <a:solidFill>
                            <a:srgbClr val="FF0000"/>
                          </a:solidFill>
                          <a:effectLst/>
                          <a:latin typeface="Calibri"/>
                        </a:rPr>
                        <a:t>73</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1" name="Text Box 3"/>
          <p:cNvSpPr txBox="1">
            <a:spLocks noChangeArrowheads="1"/>
          </p:cNvSpPr>
          <p:nvPr/>
        </p:nvSpPr>
        <p:spPr bwMode="auto">
          <a:xfrm>
            <a:off x="3103969" y="1085850"/>
            <a:ext cx="29134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ea typeface="MS PGothic" pitchFamily="34" charset="-128"/>
                <a:cs typeface="Calibri" pitchFamily="34" charset="0"/>
              </a:rPr>
              <a:t>Index – Seafood vs. Total Food/Drink</a:t>
            </a:r>
          </a:p>
          <a:p>
            <a:pPr algn="ctr"/>
            <a:r>
              <a:rPr lang="en-US" sz="1200" dirty="0">
                <a:solidFill>
                  <a:srgbClr val="008AC0"/>
                </a:solidFill>
                <a:latin typeface="+mn-lt"/>
                <a:ea typeface="MS PGothic" pitchFamily="34" charset="-128"/>
                <a:cs typeface="Calibri" pitchFamily="34" charset="0"/>
              </a:rPr>
              <a:t>Motivation for Eating/Drinking Visit OOH</a:t>
            </a:r>
          </a:p>
        </p:txBody>
      </p:sp>
      <p:sp>
        <p:nvSpPr>
          <p:cNvPr id="8"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190248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67" y="289746"/>
            <a:ext cx="8523361" cy="659360"/>
          </a:xfrm>
        </p:spPr>
        <p:txBody>
          <a:bodyPr>
            <a:noAutofit/>
          </a:bodyPr>
          <a:lstStyle/>
          <a:p>
            <a:pPr>
              <a:spcAft>
                <a:spcPts val="600"/>
              </a:spcAft>
            </a:pPr>
            <a:r>
              <a:rPr lang="en-US" sz="2400" dirty="0">
                <a:solidFill>
                  <a:srgbClr val="00517D"/>
                </a:solidFill>
                <a:latin typeface="+mn-lt"/>
                <a:ea typeface="MS PGothic" pitchFamily="34" charset="-128"/>
                <a:cs typeface="Calibri" pitchFamily="34" charset="0"/>
              </a:rPr>
              <a:t>QSR (w/o F&amp;C shops) is the largest seafood channel but it saw seafood visits declining faster than the sector overall in 2020 </a:t>
            </a: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63</a:t>
            </a:fld>
            <a:endParaRPr lang="en-US" dirty="0">
              <a:solidFill>
                <a:srgbClr val="0078BE"/>
              </a:solidFill>
            </a:endParaRPr>
          </a:p>
        </p:txBody>
      </p:sp>
      <p:sp>
        <p:nvSpPr>
          <p:cNvPr id="11" name="Text Box 3"/>
          <p:cNvSpPr txBox="1">
            <a:spLocks noChangeArrowheads="1"/>
          </p:cNvSpPr>
          <p:nvPr/>
        </p:nvSpPr>
        <p:spPr bwMode="auto">
          <a:xfrm>
            <a:off x="3731545" y="919024"/>
            <a:ext cx="1658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ea typeface="MS PGothic" pitchFamily="34" charset="-128"/>
                <a:cs typeface="Calibri" pitchFamily="34" charset="0"/>
              </a:rPr>
              <a:t>Total Seafood</a:t>
            </a:r>
          </a:p>
          <a:p>
            <a:pPr algn="ctr"/>
            <a:r>
              <a:rPr lang="en-US" sz="1200" dirty="0">
                <a:solidFill>
                  <a:srgbClr val="008AC0"/>
                </a:solidFill>
                <a:latin typeface="+mn-lt"/>
                <a:ea typeface="MS PGothic" pitchFamily="34" charset="-128"/>
                <a:cs typeface="Calibri" pitchFamily="34" charset="0"/>
              </a:rPr>
              <a:t>Visits SWOT Analysis</a:t>
            </a:r>
          </a:p>
        </p:txBody>
      </p:sp>
      <p:graphicFrame>
        <p:nvGraphicFramePr>
          <p:cNvPr id="8" name="Chart 7"/>
          <p:cNvGraphicFramePr>
            <a:graphicFrameLocks/>
          </p:cNvGraphicFramePr>
          <p:nvPr>
            <p:extLst>
              <p:ext uri="{D42A27DB-BD31-4B8C-83A1-F6EECF244321}">
                <p14:modId xmlns:p14="http://schemas.microsoft.com/office/powerpoint/2010/main" val="2964947114"/>
              </p:ext>
            </p:extLst>
          </p:nvPr>
        </p:nvGraphicFramePr>
        <p:xfrm>
          <a:off x="584201" y="1249402"/>
          <a:ext cx="8385175" cy="30985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
          <p:cNvSpPr txBox="1">
            <a:spLocks noChangeArrowheads="1"/>
          </p:cNvSpPr>
          <p:nvPr/>
        </p:nvSpPr>
        <p:spPr bwMode="auto">
          <a:xfrm rot="-5400000">
            <a:off x="-1194396" y="2528622"/>
            <a:ext cx="3058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1400" b="1" dirty="0">
                <a:solidFill>
                  <a:prstClr val="black"/>
                </a:solidFill>
                <a:latin typeface="+mn-lt"/>
              </a:rPr>
              <a:t>Over/Under-Perform vs. Total Channel Growth</a:t>
            </a:r>
          </a:p>
        </p:txBody>
      </p:sp>
      <p:sp>
        <p:nvSpPr>
          <p:cNvPr id="10" name="TextBox 6"/>
          <p:cNvSpPr txBox="1">
            <a:spLocks noChangeArrowheads="1"/>
          </p:cNvSpPr>
          <p:nvPr/>
        </p:nvSpPr>
        <p:spPr bwMode="auto">
          <a:xfrm>
            <a:off x="2225876" y="4521103"/>
            <a:ext cx="5407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b="1" dirty="0">
                <a:solidFill>
                  <a:prstClr val="black"/>
                </a:solidFill>
                <a:latin typeface="+mn-lt"/>
              </a:rPr>
              <a:t>Over/Under-Trade vs. Channel Share of OOH</a:t>
            </a:r>
          </a:p>
        </p:txBody>
      </p:sp>
      <p:sp>
        <p:nvSpPr>
          <p:cNvPr id="13" name="TextBox 12"/>
          <p:cNvSpPr txBox="1"/>
          <p:nvPr/>
        </p:nvSpPr>
        <p:spPr>
          <a:xfrm>
            <a:off x="6647148" y="4430090"/>
            <a:ext cx="2214785" cy="430887"/>
          </a:xfrm>
          <a:prstGeom prst="rect">
            <a:avLst/>
          </a:prstGeom>
          <a:noFill/>
        </p:spPr>
        <p:txBody>
          <a:bodyPr wrap="square" rtlCol="0">
            <a:spAutoFit/>
          </a:bodyPr>
          <a:lstStyle/>
          <a:p>
            <a:pPr algn="ctr"/>
            <a:r>
              <a:rPr lang="en-GB" sz="1100" i="1" dirty="0">
                <a:solidFill>
                  <a:prstClr val="black"/>
                </a:solidFill>
              </a:rPr>
              <a:t>Bubble Size Represents Channel % Share of Seafood</a:t>
            </a:r>
          </a:p>
        </p:txBody>
      </p:sp>
      <p:sp>
        <p:nvSpPr>
          <p:cNvPr id="14" name="TextBox 2"/>
          <p:cNvSpPr txBox="1">
            <a:spLocks noChangeArrowheads="1"/>
          </p:cNvSpPr>
          <p:nvPr/>
        </p:nvSpPr>
        <p:spPr bwMode="auto">
          <a:xfrm>
            <a:off x="7880351" y="120211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S</a:t>
            </a:r>
          </a:p>
        </p:txBody>
      </p:sp>
      <p:sp>
        <p:nvSpPr>
          <p:cNvPr id="15" name="TextBox 8"/>
          <p:cNvSpPr txBox="1">
            <a:spLocks noChangeArrowheads="1"/>
          </p:cNvSpPr>
          <p:nvPr/>
        </p:nvSpPr>
        <p:spPr bwMode="auto">
          <a:xfrm>
            <a:off x="877880" y="120211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O</a:t>
            </a:r>
          </a:p>
        </p:txBody>
      </p:sp>
      <p:sp>
        <p:nvSpPr>
          <p:cNvPr id="16" name="TextBox 9"/>
          <p:cNvSpPr txBox="1">
            <a:spLocks noChangeArrowheads="1"/>
          </p:cNvSpPr>
          <p:nvPr/>
        </p:nvSpPr>
        <p:spPr bwMode="auto">
          <a:xfrm>
            <a:off x="886469" y="3571683"/>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W</a:t>
            </a:r>
          </a:p>
        </p:txBody>
      </p:sp>
      <p:sp>
        <p:nvSpPr>
          <p:cNvPr id="17" name="TextBox 10"/>
          <p:cNvSpPr txBox="1">
            <a:spLocks noChangeArrowheads="1"/>
          </p:cNvSpPr>
          <p:nvPr/>
        </p:nvSpPr>
        <p:spPr bwMode="auto">
          <a:xfrm>
            <a:off x="7880350" y="3574778"/>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T</a:t>
            </a:r>
          </a:p>
        </p:txBody>
      </p:sp>
      <p:sp>
        <p:nvSpPr>
          <p:cNvPr id="18"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187596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014498420"/>
              </p:ext>
            </p:extLst>
          </p:nvPr>
        </p:nvGraphicFramePr>
        <p:xfrm>
          <a:off x="1" y="1340809"/>
          <a:ext cx="3823855" cy="345349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291936" y="3369827"/>
            <a:ext cx="6526876" cy="1525636"/>
            <a:chOff x="2291936" y="3364767"/>
            <a:chExt cx="6526876" cy="1525636"/>
          </a:xfrm>
        </p:grpSpPr>
        <p:cxnSp>
          <p:nvCxnSpPr>
            <p:cNvPr id="17" name="Elbow Connector 16"/>
            <p:cNvCxnSpPr/>
            <p:nvPr/>
          </p:nvCxnSpPr>
          <p:spPr>
            <a:xfrm>
              <a:off x="2291936" y="4226581"/>
              <a:ext cx="1258785" cy="113302"/>
            </a:xfrm>
            <a:prstGeom prst="bentConnector3">
              <a:avLst>
                <a:gd name="adj1" fmla="val 88556"/>
              </a:avLst>
            </a:prstGeom>
            <a:ln w="19050">
              <a:solidFill>
                <a:schemeClr val="accent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550722" y="3364767"/>
              <a:ext cx="5106391" cy="1435833"/>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200" dirty="0">
                <a:solidFill>
                  <a:prstClr val="white"/>
                </a:solidFill>
              </a:endParaRPr>
            </a:p>
          </p:txBody>
        </p:sp>
        <p:graphicFrame>
          <p:nvGraphicFramePr>
            <p:cNvPr id="19" name="Chart 18"/>
            <p:cNvGraphicFramePr/>
            <p:nvPr>
              <p:extLst>
                <p:ext uri="{D42A27DB-BD31-4B8C-83A1-F6EECF244321}">
                  <p14:modId xmlns:p14="http://schemas.microsoft.com/office/powerpoint/2010/main" val="495197638"/>
                </p:ext>
              </p:extLst>
            </p:nvPr>
          </p:nvGraphicFramePr>
          <p:xfrm>
            <a:off x="3470564" y="3364767"/>
            <a:ext cx="5348248" cy="1525636"/>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itle 1"/>
          <p:cNvSpPr>
            <a:spLocks noGrp="1"/>
          </p:cNvSpPr>
          <p:nvPr>
            <p:ph type="title"/>
          </p:nvPr>
        </p:nvSpPr>
        <p:spPr>
          <a:xfrm>
            <a:off x="338571" y="382842"/>
            <a:ext cx="8458200" cy="327248"/>
          </a:xfrm>
        </p:spPr>
        <p:txBody>
          <a:bodyPr>
            <a:noAutofit/>
          </a:bodyPr>
          <a:lstStyle/>
          <a:p>
            <a:pPr>
              <a:spcAft>
                <a:spcPts val="600"/>
              </a:spcAft>
            </a:pPr>
            <a:r>
              <a:rPr lang="en-GB" altLang="en-US" sz="2400" dirty="0">
                <a:solidFill>
                  <a:srgbClr val="00517D"/>
                </a:solidFill>
                <a:latin typeface="+mn-lt"/>
                <a:cs typeface="Calibri" pitchFamily="34" charset="0"/>
              </a:rPr>
              <a:t>Fried Fish share has increased in 2020; Tuna dominates the Non-Fried varieties, while Cod solidified its prominence in Fried  </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a:xfrm>
            <a:off x="8580862" y="4864256"/>
            <a:ext cx="544410" cy="279244"/>
          </a:xfrm>
        </p:spPr>
        <p:txBody>
          <a:bodyPr/>
          <a:lstStyle/>
          <a:p>
            <a:fld id="{35A454EE-6717-4973-901E-6A90AD009CF4}" type="slidenum">
              <a:rPr lang="en-US" smtClean="0">
                <a:solidFill>
                  <a:srgbClr val="0078BE"/>
                </a:solidFill>
              </a:rPr>
              <a:pPr/>
              <a:t>64</a:t>
            </a:fld>
            <a:endParaRPr lang="en-US" dirty="0">
              <a:solidFill>
                <a:srgbClr val="0078BE"/>
              </a:solidFill>
            </a:endParaRPr>
          </a:p>
        </p:txBody>
      </p:sp>
      <p:sp>
        <p:nvSpPr>
          <p:cNvPr id="11" name="Text Box 3"/>
          <p:cNvSpPr txBox="1">
            <a:spLocks noChangeArrowheads="1"/>
          </p:cNvSpPr>
          <p:nvPr/>
        </p:nvSpPr>
        <p:spPr bwMode="auto">
          <a:xfrm>
            <a:off x="338571" y="1180634"/>
            <a:ext cx="1676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Total Out of Home </a:t>
            </a:r>
          </a:p>
          <a:p>
            <a:pPr algn="ctr"/>
            <a:r>
              <a:rPr lang="en-US" sz="1400" dirty="0">
                <a:solidFill>
                  <a:srgbClr val="008AC0"/>
                </a:solidFill>
                <a:latin typeface="+mn-lt"/>
                <a:cs typeface="Calibri" pitchFamily="34" charset="0"/>
              </a:rPr>
              <a:t>Servings % Share</a:t>
            </a:r>
          </a:p>
        </p:txBody>
      </p:sp>
      <p:grpSp>
        <p:nvGrpSpPr>
          <p:cNvPr id="28" name="Group 27"/>
          <p:cNvGrpSpPr/>
          <p:nvPr/>
        </p:nvGrpSpPr>
        <p:grpSpPr>
          <a:xfrm>
            <a:off x="2291936" y="997527"/>
            <a:ext cx="6745186" cy="2778827"/>
            <a:chOff x="2291936" y="1810139"/>
            <a:chExt cx="6745186" cy="3224999"/>
          </a:xfrm>
        </p:grpSpPr>
        <p:graphicFrame>
          <p:nvGraphicFramePr>
            <p:cNvPr id="21" name="Chart 20"/>
            <p:cNvGraphicFramePr/>
            <p:nvPr>
              <p:extLst>
                <p:ext uri="{D42A27DB-BD31-4B8C-83A1-F6EECF244321}">
                  <p14:modId xmlns:p14="http://schemas.microsoft.com/office/powerpoint/2010/main" val="1134986339"/>
                </p:ext>
              </p:extLst>
            </p:nvPr>
          </p:nvGraphicFramePr>
          <p:xfrm>
            <a:off x="3641372" y="1810140"/>
            <a:ext cx="5395750" cy="2631227"/>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22"/>
            <p:cNvSpPr/>
            <p:nvPr/>
          </p:nvSpPr>
          <p:spPr>
            <a:xfrm>
              <a:off x="3550721" y="1810139"/>
              <a:ext cx="5106391" cy="2631227"/>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200" dirty="0">
                <a:solidFill>
                  <a:prstClr val="white"/>
                </a:solidFill>
              </a:endParaRPr>
            </a:p>
          </p:txBody>
        </p:sp>
        <p:cxnSp>
          <p:nvCxnSpPr>
            <p:cNvPr id="26" name="Elbow Connector 25"/>
            <p:cNvCxnSpPr/>
            <p:nvPr/>
          </p:nvCxnSpPr>
          <p:spPr>
            <a:xfrm flipV="1">
              <a:off x="2291936" y="3990108"/>
              <a:ext cx="1258786" cy="1045030"/>
            </a:xfrm>
            <a:prstGeom prst="bentConnector3">
              <a:avLst>
                <a:gd name="adj1" fmla="val 89623"/>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 name="Text Placeholder 4"/>
          <p:cNvSpPr>
            <a:spLocks noGrp="1"/>
          </p:cNvSpPr>
          <p:nvPr>
            <p:ph type="body" sz="quarter" idx="4294967295"/>
          </p:nvPr>
        </p:nvSpPr>
        <p:spPr>
          <a:xfrm>
            <a:off x="6135089" y="4864256"/>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324714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0" y="173528"/>
            <a:ext cx="8764741" cy="668070"/>
          </a:xfrm>
        </p:spPr>
        <p:txBody>
          <a:bodyPr>
            <a:noAutofit/>
          </a:bodyPr>
          <a:lstStyle/>
          <a:p>
            <a:pPr>
              <a:spcAft>
                <a:spcPts val="600"/>
              </a:spcAft>
            </a:pPr>
            <a:r>
              <a:rPr lang="en-GB" altLang="en-US" sz="2400" dirty="0">
                <a:solidFill>
                  <a:srgbClr val="00517D"/>
                </a:solidFill>
                <a:latin typeface="+mn-lt"/>
                <a:cs typeface="Calibri" pitchFamily="34" charset="0"/>
              </a:rPr>
              <a:t>Seafood consumers are richer and older than average. T&amp;L attracts younger crowd; QSR caters to less affluent clientele </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65</a:t>
            </a:fld>
            <a:endParaRPr lang="en-US" dirty="0">
              <a:solidFill>
                <a:srgbClr val="0078BE"/>
              </a:solidFill>
            </a:endParaRPr>
          </a:p>
        </p:txBody>
      </p:sp>
      <p:sp>
        <p:nvSpPr>
          <p:cNvPr id="11" name="Text Box 3"/>
          <p:cNvSpPr txBox="1">
            <a:spLocks noChangeArrowheads="1"/>
          </p:cNvSpPr>
          <p:nvPr/>
        </p:nvSpPr>
        <p:spPr bwMode="auto">
          <a:xfrm>
            <a:off x="2408493" y="1025898"/>
            <a:ext cx="43043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Demographic Map – Seafood Servings by Channel</a:t>
            </a:r>
          </a:p>
        </p:txBody>
      </p:sp>
      <p:graphicFrame>
        <p:nvGraphicFramePr>
          <p:cNvPr id="19" name="Chart 18"/>
          <p:cNvGraphicFramePr/>
          <p:nvPr>
            <p:extLst>
              <p:ext uri="{D42A27DB-BD31-4B8C-83A1-F6EECF244321}">
                <p14:modId xmlns:p14="http://schemas.microsoft.com/office/powerpoint/2010/main" val="1357400697"/>
              </p:ext>
            </p:extLst>
          </p:nvPr>
        </p:nvGraphicFramePr>
        <p:xfrm>
          <a:off x="420667" y="1232164"/>
          <a:ext cx="8704613" cy="346080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rot="16200000">
            <a:off x="-1221584" y="2824070"/>
            <a:ext cx="2976725" cy="276999"/>
          </a:xfrm>
          <a:prstGeom prst="rect">
            <a:avLst/>
          </a:prstGeom>
          <a:noFill/>
        </p:spPr>
        <p:txBody>
          <a:bodyPr wrap="square" rtlCol="0">
            <a:spAutoFit/>
          </a:bodyPr>
          <a:lstStyle/>
          <a:p>
            <a:pPr algn="ctr"/>
            <a:r>
              <a:rPr lang="en-GB" sz="1200" b="1" dirty="0">
                <a:solidFill>
                  <a:prstClr val="black"/>
                </a:solidFill>
                <a:cs typeface="Calibri" pitchFamily="34" charset="0"/>
              </a:rPr>
              <a:t>% Servings Aged Over 35</a:t>
            </a:r>
          </a:p>
        </p:txBody>
      </p:sp>
      <p:sp>
        <p:nvSpPr>
          <p:cNvPr id="22" name="TextBox 21"/>
          <p:cNvSpPr txBox="1"/>
          <p:nvPr/>
        </p:nvSpPr>
        <p:spPr>
          <a:xfrm>
            <a:off x="2167438" y="4692973"/>
            <a:ext cx="4786489" cy="276999"/>
          </a:xfrm>
          <a:prstGeom prst="rect">
            <a:avLst/>
          </a:prstGeom>
          <a:noFill/>
        </p:spPr>
        <p:txBody>
          <a:bodyPr wrap="square" rtlCol="0">
            <a:spAutoFit/>
          </a:bodyPr>
          <a:lstStyle/>
          <a:p>
            <a:pPr algn="ctr"/>
            <a:r>
              <a:rPr lang="en-GB" sz="1200" b="1" dirty="0">
                <a:solidFill>
                  <a:prstClr val="black"/>
                </a:solidFill>
                <a:cs typeface="Calibri" pitchFamily="34" charset="0"/>
              </a:rPr>
              <a:t>% Servings Social Class ABC1</a:t>
            </a:r>
          </a:p>
        </p:txBody>
      </p:sp>
      <p:pic>
        <p:nvPicPr>
          <p:cNvPr id="24" name="Picture 4" descr="http://2.bp.blogspot.com/_3813PjwgDYE/S8m2ptTwHiI/AAAAAAAAF30/t4xO1wvYOOk/s1600/dot+cotton.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7062" y="1332000"/>
            <a:ext cx="814200" cy="828000"/>
          </a:xfrm>
          <a:prstGeom prst="rect">
            <a:avLst/>
          </a:prstGeom>
          <a:noFill/>
          <a:ln w="25400">
            <a:solidFill>
              <a:schemeClr val="bg2"/>
            </a:solidFill>
          </a:ln>
          <a:extLst>
            <a:ext uri="{909E8E84-426E-40DD-AFC4-6F175D3DCCD1}">
              <a14:hiddenFill xmlns:a14="http://schemas.microsoft.com/office/drawing/2010/main">
                <a:solidFill>
                  <a:srgbClr val="FFFFFF"/>
                </a:solidFill>
              </a14:hiddenFill>
            </a:ext>
          </a:extLst>
        </p:spPr>
      </p:pic>
      <p:pic>
        <p:nvPicPr>
          <p:cNvPr id="25" name="Picture 10" descr="http://img.thesun.co.uk/aidemitlum/archive/00398/vicky_pollard_398833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000" y="3564000"/>
            <a:ext cx="813262" cy="828000"/>
          </a:xfrm>
          <a:prstGeom prst="rect">
            <a:avLst/>
          </a:prstGeom>
          <a:noFill/>
          <a:ln w="25400">
            <a:solidFill>
              <a:schemeClr val="bg2"/>
            </a:solidFill>
          </a:ln>
          <a:extLst>
            <a:ext uri="{909E8E84-426E-40DD-AFC4-6F175D3DCCD1}">
              <a14:hiddenFill xmlns:a14="http://schemas.microsoft.com/office/drawing/2010/main">
                <a:solidFill>
                  <a:srgbClr val="FFFFFF"/>
                </a:solidFill>
              </a14:hiddenFill>
            </a:ext>
          </a:extLst>
        </p:spPr>
      </p:pic>
      <p:pic>
        <p:nvPicPr>
          <p:cNvPr id="26" name="chart"/>
          <p:cNvPicPr>
            <a:picLocks noChangeAspect="1"/>
          </p:cNvPicPr>
          <p:nvPr/>
        </p:nvPicPr>
        <p:blipFill>
          <a:blip r:embed="rId6"/>
          <a:stretch>
            <a:fillRect/>
          </a:stretch>
        </p:blipFill>
        <p:spPr>
          <a:xfrm>
            <a:off x="7989219" y="3564000"/>
            <a:ext cx="813600" cy="814928"/>
          </a:xfrm>
          <a:prstGeom prst="rect">
            <a:avLst/>
          </a:prstGeom>
          <a:ln w="25400">
            <a:solidFill>
              <a:schemeClr val="bg2"/>
            </a:solidFill>
          </a:ln>
        </p:spPr>
      </p:pic>
      <p:pic>
        <p:nvPicPr>
          <p:cNvPr id="27" name="Picture 6" descr="http://www.handtomouth.co.uk/wordpress/wp-content/uploads/2012/07/quee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tretch/>
        </p:blipFill>
        <p:spPr bwMode="auto">
          <a:xfrm>
            <a:off x="7988620" y="1332000"/>
            <a:ext cx="814199" cy="828000"/>
          </a:xfrm>
          <a:prstGeom prst="rect">
            <a:avLst/>
          </a:prstGeom>
          <a:noFill/>
          <a:ln w="25400">
            <a:solidFill>
              <a:schemeClr val="bg2"/>
            </a:solidFill>
          </a:ln>
          <a:extLst>
            <a:ext uri="{909E8E84-426E-40DD-AFC4-6F175D3DCCD1}">
              <a14:hiddenFill xmlns:a14="http://schemas.microsoft.com/office/drawing/2010/main">
                <a:solidFill>
                  <a:srgbClr val="FFFFFF"/>
                </a:solidFill>
              </a14:hiddenFill>
            </a:ext>
          </a:extLst>
        </p:spPr>
      </p:pic>
      <p:sp>
        <p:nvSpPr>
          <p:cNvPr id="13"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
        <p:nvSpPr>
          <p:cNvPr id="4" name="TextBox 3">
            <a:extLst>
              <a:ext uri="{FF2B5EF4-FFF2-40B4-BE49-F238E27FC236}">
                <a16:creationId xmlns:a16="http://schemas.microsoft.com/office/drawing/2014/main" id="{8AC69597-0757-4A15-AAF1-EA6EFF739BE5}"/>
              </a:ext>
            </a:extLst>
          </p:cNvPr>
          <p:cNvSpPr txBox="1"/>
          <p:nvPr/>
        </p:nvSpPr>
        <p:spPr>
          <a:xfrm>
            <a:off x="3604774" y="1794427"/>
            <a:ext cx="1244814" cy="276999"/>
          </a:xfrm>
          <a:prstGeom prst="rect">
            <a:avLst/>
          </a:prstGeom>
          <a:noFill/>
        </p:spPr>
        <p:txBody>
          <a:bodyPr wrap="square" rtlCol="0">
            <a:spAutoFit/>
          </a:bodyPr>
          <a:lstStyle/>
          <a:p>
            <a:r>
              <a:rPr lang="en-GB" sz="1200" b="1" dirty="0"/>
              <a:t>Fish &amp; Chips</a:t>
            </a:r>
          </a:p>
        </p:txBody>
      </p:sp>
      <p:sp>
        <p:nvSpPr>
          <p:cNvPr id="14" name="TextBox 13">
            <a:extLst>
              <a:ext uri="{FF2B5EF4-FFF2-40B4-BE49-F238E27FC236}">
                <a16:creationId xmlns:a16="http://schemas.microsoft.com/office/drawing/2014/main" id="{3F68921E-179E-4EC4-945A-84C57BCD6667}"/>
              </a:ext>
            </a:extLst>
          </p:cNvPr>
          <p:cNvSpPr txBox="1"/>
          <p:nvPr/>
        </p:nvSpPr>
        <p:spPr>
          <a:xfrm>
            <a:off x="6903784" y="1607500"/>
            <a:ext cx="579271" cy="276999"/>
          </a:xfrm>
          <a:prstGeom prst="rect">
            <a:avLst/>
          </a:prstGeom>
          <a:noFill/>
        </p:spPr>
        <p:txBody>
          <a:bodyPr wrap="square" rtlCol="0">
            <a:spAutoFit/>
          </a:bodyPr>
          <a:lstStyle/>
          <a:p>
            <a:r>
              <a:rPr lang="en-GB" sz="1200" b="1" dirty="0"/>
              <a:t>Pubs</a:t>
            </a:r>
          </a:p>
        </p:txBody>
      </p:sp>
      <p:sp>
        <p:nvSpPr>
          <p:cNvPr id="15" name="TextBox 14">
            <a:extLst>
              <a:ext uri="{FF2B5EF4-FFF2-40B4-BE49-F238E27FC236}">
                <a16:creationId xmlns:a16="http://schemas.microsoft.com/office/drawing/2014/main" id="{37DA7C93-EE9C-4A67-911C-AA55D484CA49}"/>
              </a:ext>
            </a:extLst>
          </p:cNvPr>
          <p:cNvSpPr txBox="1"/>
          <p:nvPr/>
        </p:nvSpPr>
        <p:spPr>
          <a:xfrm>
            <a:off x="7089395" y="2320804"/>
            <a:ext cx="517761" cy="276999"/>
          </a:xfrm>
          <a:prstGeom prst="rect">
            <a:avLst/>
          </a:prstGeom>
          <a:noFill/>
        </p:spPr>
        <p:txBody>
          <a:bodyPr wrap="square" rtlCol="0">
            <a:spAutoFit/>
          </a:bodyPr>
          <a:lstStyle/>
          <a:p>
            <a:r>
              <a:rPr lang="en-GB" sz="1200" b="1" dirty="0"/>
              <a:t>FSR</a:t>
            </a:r>
          </a:p>
        </p:txBody>
      </p:sp>
      <p:sp>
        <p:nvSpPr>
          <p:cNvPr id="16" name="TextBox 15">
            <a:extLst>
              <a:ext uri="{FF2B5EF4-FFF2-40B4-BE49-F238E27FC236}">
                <a16:creationId xmlns:a16="http://schemas.microsoft.com/office/drawing/2014/main" id="{64D75287-266B-45AC-A069-6D66AC24F023}"/>
              </a:ext>
            </a:extLst>
          </p:cNvPr>
          <p:cNvSpPr txBox="1"/>
          <p:nvPr/>
        </p:nvSpPr>
        <p:spPr>
          <a:xfrm>
            <a:off x="2320579" y="2903825"/>
            <a:ext cx="1968074" cy="276999"/>
          </a:xfrm>
          <a:prstGeom prst="rect">
            <a:avLst/>
          </a:prstGeom>
          <a:noFill/>
        </p:spPr>
        <p:txBody>
          <a:bodyPr wrap="square" rtlCol="0">
            <a:spAutoFit/>
          </a:bodyPr>
          <a:lstStyle/>
          <a:p>
            <a:r>
              <a:rPr lang="en-GB" sz="1200" b="1" dirty="0"/>
              <a:t>QSR excl. Fish &amp; Chips</a:t>
            </a:r>
          </a:p>
        </p:txBody>
      </p:sp>
      <p:sp>
        <p:nvSpPr>
          <p:cNvPr id="17" name="TextBox 16">
            <a:extLst>
              <a:ext uri="{FF2B5EF4-FFF2-40B4-BE49-F238E27FC236}">
                <a16:creationId xmlns:a16="http://schemas.microsoft.com/office/drawing/2014/main" id="{ECB608BB-0D5B-410B-96A8-135422C749F4}"/>
              </a:ext>
            </a:extLst>
          </p:cNvPr>
          <p:cNvSpPr txBox="1"/>
          <p:nvPr/>
        </p:nvSpPr>
        <p:spPr>
          <a:xfrm>
            <a:off x="4220685" y="3659899"/>
            <a:ext cx="1968074" cy="276999"/>
          </a:xfrm>
          <a:prstGeom prst="rect">
            <a:avLst/>
          </a:prstGeom>
          <a:noFill/>
        </p:spPr>
        <p:txBody>
          <a:bodyPr wrap="square" rtlCol="0">
            <a:spAutoFit/>
          </a:bodyPr>
          <a:lstStyle/>
          <a:p>
            <a:r>
              <a:rPr lang="en-GB" sz="1200" b="1" dirty="0"/>
              <a:t>Travel &amp; Leisure</a:t>
            </a:r>
          </a:p>
        </p:txBody>
      </p:sp>
      <p:sp>
        <p:nvSpPr>
          <p:cNvPr id="18" name="TextBox 17">
            <a:extLst>
              <a:ext uri="{FF2B5EF4-FFF2-40B4-BE49-F238E27FC236}">
                <a16:creationId xmlns:a16="http://schemas.microsoft.com/office/drawing/2014/main" id="{DB325528-2EDB-42C9-86DB-F671A78FAECE}"/>
              </a:ext>
            </a:extLst>
          </p:cNvPr>
          <p:cNvSpPr txBox="1"/>
          <p:nvPr/>
        </p:nvSpPr>
        <p:spPr>
          <a:xfrm>
            <a:off x="5945437" y="3120502"/>
            <a:ext cx="1968074" cy="276999"/>
          </a:xfrm>
          <a:prstGeom prst="rect">
            <a:avLst/>
          </a:prstGeom>
          <a:noFill/>
        </p:spPr>
        <p:txBody>
          <a:bodyPr wrap="square" rtlCol="0">
            <a:spAutoFit/>
          </a:bodyPr>
          <a:lstStyle/>
          <a:p>
            <a:r>
              <a:rPr lang="en-GB" sz="1200" b="1" dirty="0"/>
              <a:t>Work/Education</a:t>
            </a:r>
          </a:p>
        </p:txBody>
      </p:sp>
    </p:spTree>
    <p:extLst>
      <p:ext uri="{BB962C8B-B14F-4D97-AF65-F5344CB8AC3E}">
        <p14:creationId xmlns:p14="http://schemas.microsoft.com/office/powerpoint/2010/main" val="339279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8453736" cy="327248"/>
          </a:xfrm>
        </p:spPr>
        <p:txBody>
          <a:bodyPr>
            <a:noAutofit/>
          </a:bodyPr>
          <a:lstStyle/>
          <a:p>
            <a:pPr>
              <a:spcAft>
                <a:spcPts val="600"/>
              </a:spcAft>
            </a:pPr>
            <a:r>
              <a:rPr lang="en-GB" altLang="en-US" sz="2400" dirty="0">
                <a:solidFill>
                  <a:srgbClr val="00517D"/>
                </a:solidFill>
                <a:latin typeface="+mn-lt"/>
                <a:cs typeface="Calibri" pitchFamily="34" charset="0"/>
              </a:rPr>
              <a:t>Travel &amp; Leisure, and Fish &amp; Chip Shops are performing very well with kids </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66</a:t>
            </a:fld>
            <a:endParaRPr lang="en-US" dirty="0">
              <a:solidFill>
                <a:srgbClr val="0078BE"/>
              </a:solidFill>
            </a:endParaRPr>
          </a:p>
        </p:txBody>
      </p:sp>
      <p:sp>
        <p:nvSpPr>
          <p:cNvPr id="11" name="Text Box 3"/>
          <p:cNvSpPr txBox="1">
            <a:spLocks noChangeArrowheads="1"/>
          </p:cNvSpPr>
          <p:nvPr/>
        </p:nvSpPr>
        <p:spPr bwMode="auto">
          <a:xfrm>
            <a:off x="3436818" y="1025898"/>
            <a:ext cx="2247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 Servings Involving Kids</a:t>
            </a:r>
          </a:p>
        </p:txBody>
      </p:sp>
      <p:graphicFrame>
        <p:nvGraphicFramePr>
          <p:cNvPr id="14" name="Chart 13"/>
          <p:cNvGraphicFramePr/>
          <p:nvPr>
            <p:extLst>
              <p:ext uri="{D42A27DB-BD31-4B8C-83A1-F6EECF244321}">
                <p14:modId xmlns:p14="http://schemas.microsoft.com/office/powerpoint/2010/main" val="902682817"/>
              </p:ext>
            </p:extLst>
          </p:nvPr>
        </p:nvGraphicFramePr>
        <p:xfrm>
          <a:off x="178130" y="1279813"/>
          <a:ext cx="8704613" cy="344927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0"/>
          <p:cNvSpPr txBox="1"/>
          <p:nvPr/>
        </p:nvSpPr>
        <p:spPr>
          <a:xfrm>
            <a:off x="0" y="4764253"/>
            <a:ext cx="628787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tx1">
                    <a:lumMod val="60000"/>
                    <a:lumOff val="40000"/>
                  </a:schemeClr>
                </a:solidFill>
                <a:cs typeface="Calibri" pitchFamily="34" charset="0"/>
              </a:rPr>
              <a:t>Note: Low Sample sizes - use data cautiously: Work/</a:t>
            </a:r>
            <a:r>
              <a:rPr lang="en-US" dirty="0" err="1">
                <a:solidFill>
                  <a:schemeClr val="tx1">
                    <a:lumMod val="60000"/>
                    <a:lumOff val="40000"/>
                  </a:schemeClr>
                </a:solidFill>
                <a:cs typeface="Calibri" pitchFamily="34" charset="0"/>
              </a:rPr>
              <a:t>Edu</a:t>
            </a:r>
            <a:r>
              <a:rPr lang="en-US" dirty="0">
                <a:solidFill>
                  <a:schemeClr val="tx1">
                    <a:lumMod val="60000"/>
                    <a:lumOff val="40000"/>
                  </a:schemeClr>
                </a:solidFill>
                <a:cs typeface="Calibri" pitchFamily="34" charset="0"/>
              </a:rPr>
              <a:t>; Shellfish Fish &amp; Chips.</a:t>
            </a:r>
          </a:p>
        </p:txBody>
      </p:sp>
      <p:sp>
        <p:nvSpPr>
          <p:cNvPr id="8"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393796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cs typeface="Calibri" pitchFamily="34" charset="0"/>
              </a:rPr>
              <a:pPr/>
              <a:t>67</a:t>
            </a:fld>
            <a:endParaRPr lang="en-US" dirty="0">
              <a:solidFill>
                <a:srgbClr val="0078BE"/>
              </a:solidFill>
              <a:cs typeface="Calibri" pitchFamily="34" charset="0"/>
            </a:endParaRPr>
          </a:p>
        </p:txBody>
      </p:sp>
      <p:sp>
        <p:nvSpPr>
          <p:cNvPr id="11" name="Text Box 3"/>
          <p:cNvSpPr txBox="1">
            <a:spLocks noChangeArrowheads="1"/>
          </p:cNvSpPr>
          <p:nvPr/>
        </p:nvSpPr>
        <p:spPr bwMode="auto">
          <a:xfrm>
            <a:off x="2752581" y="970651"/>
            <a:ext cx="3579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cs typeface="Calibri" pitchFamily="34" charset="0"/>
              </a:rPr>
              <a:t>Total Seafood</a:t>
            </a:r>
          </a:p>
          <a:p>
            <a:pPr algn="ctr"/>
            <a:r>
              <a:rPr lang="en-US" sz="1200" dirty="0">
                <a:solidFill>
                  <a:srgbClr val="008AC0"/>
                </a:solidFill>
                <a:latin typeface="+mn-lt"/>
                <a:cs typeface="Calibri" pitchFamily="34" charset="0"/>
              </a:rPr>
              <a:t>Incidence and % points Change by Type</a:t>
            </a:r>
          </a:p>
        </p:txBody>
      </p:sp>
      <p:graphicFrame>
        <p:nvGraphicFramePr>
          <p:cNvPr id="9" name="Chart 8"/>
          <p:cNvGraphicFramePr/>
          <p:nvPr>
            <p:extLst>
              <p:ext uri="{D42A27DB-BD31-4B8C-83A1-F6EECF244321}">
                <p14:modId xmlns:p14="http://schemas.microsoft.com/office/powerpoint/2010/main" val="3624468811"/>
              </p:ext>
            </p:extLst>
          </p:nvPr>
        </p:nvGraphicFramePr>
        <p:xfrm>
          <a:off x="441570" y="1588958"/>
          <a:ext cx="8589888" cy="31994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1330565" y="2640625"/>
            <a:ext cx="3213219" cy="276999"/>
          </a:xfrm>
          <a:prstGeom prst="rect">
            <a:avLst/>
          </a:prstGeom>
          <a:noFill/>
        </p:spPr>
        <p:txBody>
          <a:bodyPr wrap="square" rtlCol="0">
            <a:spAutoFit/>
          </a:bodyPr>
          <a:lstStyle/>
          <a:p>
            <a:pPr algn="ctr"/>
            <a:r>
              <a:rPr lang="en-GB" sz="1200" b="1" dirty="0">
                <a:solidFill>
                  <a:prstClr val="black"/>
                </a:solidFill>
                <a:cs typeface="Calibri" pitchFamily="34" charset="0"/>
              </a:rPr>
              <a:t>% point Incidence Change</a:t>
            </a:r>
          </a:p>
        </p:txBody>
      </p:sp>
      <p:sp>
        <p:nvSpPr>
          <p:cNvPr id="12" name="TextBox 11"/>
          <p:cNvSpPr txBox="1"/>
          <p:nvPr/>
        </p:nvSpPr>
        <p:spPr>
          <a:xfrm>
            <a:off x="2280338" y="4709571"/>
            <a:ext cx="4524452" cy="276999"/>
          </a:xfrm>
          <a:prstGeom prst="rect">
            <a:avLst/>
          </a:prstGeom>
          <a:noFill/>
        </p:spPr>
        <p:txBody>
          <a:bodyPr wrap="square" rtlCol="0">
            <a:spAutoFit/>
          </a:bodyPr>
          <a:lstStyle/>
          <a:p>
            <a:pPr algn="ctr"/>
            <a:r>
              <a:rPr lang="en-GB" sz="1200" b="1" dirty="0">
                <a:solidFill>
                  <a:prstClr val="black"/>
                </a:solidFill>
                <a:cs typeface="Calibri" pitchFamily="34" charset="0"/>
              </a:rPr>
              <a:t>% Incidence</a:t>
            </a:r>
          </a:p>
        </p:txBody>
      </p:sp>
      <p:sp>
        <p:nvSpPr>
          <p:cNvPr id="13" name="TextBox 12"/>
          <p:cNvSpPr txBox="1"/>
          <p:nvPr/>
        </p:nvSpPr>
        <p:spPr>
          <a:xfrm>
            <a:off x="1159421" y="1375321"/>
            <a:ext cx="1696669"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Growingly Important but less Important overall</a:t>
            </a:r>
          </a:p>
        </p:txBody>
      </p:sp>
      <p:sp>
        <p:nvSpPr>
          <p:cNvPr id="16" name="TextBox 15"/>
          <p:cNvSpPr txBox="1"/>
          <p:nvPr/>
        </p:nvSpPr>
        <p:spPr>
          <a:xfrm>
            <a:off x="7105632" y="1402548"/>
            <a:ext cx="1696669"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Growingly Important and more Important overall</a:t>
            </a:r>
          </a:p>
        </p:txBody>
      </p:sp>
      <p:sp>
        <p:nvSpPr>
          <p:cNvPr id="17" name="TextBox 16"/>
          <p:cNvSpPr txBox="1"/>
          <p:nvPr/>
        </p:nvSpPr>
        <p:spPr>
          <a:xfrm>
            <a:off x="7091659" y="4075055"/>
            <a:ext cx="1724617"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Lessening Importance but more Important overall</a:t>
            </a:r>
          </a:p>
        </p:txBody>
      </p:sp>
      <p:sp>
        <p:nvSpPr>
          <p:cNvPr id="18" name="TextBox 17"/>
          <p:cNvSpPr txBox="1"/>
          <p:nvPr/>
        </p:nvSpPr>
        <p:spPr>
          <a:xfrm>
            <a:off x="1163415" y="4028888"/>
            <a:ext cx="1765635"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Lessening Importance and less Important overall</a:t>
            </a:r>
          </a:p>
        </p:txBody>
      </p:sp>
      <p:sp>
        <p:nvSpPr>
          <p:cNvPr id="4" name="Title 3"/>
          <p:cNvSpPr>
            <a:spLocks noGrp="1"/>
          </p:cNvSpPr>
          <p:nvPr>
            <p:ph type="title"/>
          </p:nvPr>
        </p:nvSpPr>
        <p:spPr>
          <a:xfrm>
            <a:off x="338572" y="401458"/>
            <a:ext cx="8692886" cy="327248"/>
          </a:xfrm>
        </p:spPr>
        <p:txBody>
          <a:bodyPr>
            <a:noAutofit/>
          </a:bodyPr>
          <a:lstStyle/>
          <a:p>
            <a:r>
              <a:rPr lang="en-GB" altLang="en-US" sz="2400" dirty="0">
                <a:solidFill>
                  <a:srgbClr val="00517D"/>
                </a:solidFill>
                <a:latin typeface="+mn-lt"/>
                <a:cs typeface="Calibri" pitchFamily="34" charset="0"/>
              </a:rPr>
              <a:t>Fried Fish (Cod) and Shellfish (Scampi) grew importance; Non-Fried Fish lost importance (due to FSR closures) </a:t>
            </a:r>
            <a:endParaRPr lang="en-US" sz="2400" dirty="0">
              <a:latin typeface="+mn-lt"/>
              <a:cs typeface="Calibri" pitchFamily="34" charset="0"/>
            </a:endParaRPr>
          </a:p>
        </p:txBody>
      </p:sp>
      <p:sp>
        <p:nvSpPr>
          <p:cNvPr id="14"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24626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68</a:t>
            </a:fld>
            <a:endParaRPr lang="en-US" dirty="0"/>
          </a:p>
        </p:txBody>
      </p:sp>
      <p:pic>
        <p:nvPicPr>
          <p:cNvPr id="6" name="Picture 5" descr="Screen Shot 2017-03-02 at 9.59.34 AM.png"/>
          <p:cNvPicPr>
            <a:picLocks noChangeAspect="1"/>
          </p:cNvPicPr>
          <p:nvPr/>
        </p:nvPicPr>
        <p:blipFill rotWithShape="1">
          <a:blip r:embed="rId3" cstate="email">
            <a:extLst>
              <a:ext uri="{28A0092B-C50C-407E-A947-70E740481C1C}">
                <a14:useLocalDpi xmlns:a14="http://schemas.microsoft.com/office/drawing/2010/main" val="0"/>
              </a:ext>
            </a:extLst>
          </a:blip>
          <a:srcRect b="6247"/>
          <a:stretch/>
        </p:blipFill>
        <p:spPr>
          <a:xfrm>
            <a:off x="0" y="885084"/>
            <a:ext cx="9141244" cy="3616642"/>
          </a:xfrm>
          <a:prstGeom prst="rect">
            <a:avLst/>
          </a:prstGeom>
        </p:spPr>
      </p:pic>
    </p:spTree>
    <p:extLst>
      <p:ext uri="{BB962C8B-B14F-4D97-AF65-F5344CB8AC3E}">
        <p14:creationId xmlns:p14="http://schemas.microsoft.com/office/powerpoint/2010/main" val="421741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69</a:t>
            </a:fld>
            <a:endParaRPr lang="en-US" dirty="0"/>
          </a:p>
        </p:txBody>
      </p:sp>
      <p:sp>
        <p:nvSpPr>
          <p:cNvPr id="12" name="Title 2"/>
          <p:cNvSpPr>
            <a:spLocks noGrp="1"/>
          </p:cNvSpPr>
          <p:nvPr>
            <p:ph type="title"/>
          </p:nvPr>
        </p:nvSpPr>
        <p:spPr>
          <a:xfrm>
            <a:off x="366385" y="957329"/>
            <a:ext cx="8458745" cy="342900"/>
          </a:xfrm>
        </p:spPr>
        <p:txBody>
          <a:bodyPr>
            <a:normAutofit fontScale="90000"/>
          </a:bodyPr>
          <a:lstStyle/>
          <a:p>
            <a:r>
              <a:rPr lang="en-US" sz="3600" b="1" dirty="0"/>
              <a:t>CREST Measures</a:t>
            </a:r>
          </a:p>
        </p:txBody>
      </p:sp>
      <p:graphicFrame>
        <p:nvGraphicFramePr>
          <p:cNvPr id="13" name="Content Placeholder 4"/>
          <p:cNvGraphicFramePr>
            <a:graphicFrameLocks/>
          </p:cNvGraphicFramePr>
          <p:nvPr>
            <p:extLst>
              <p:ext uri="{D42A27DB-BD31-4B8C-83A1-F6EECF244321}">
                <p14:modId xmlns:p14="http://schemas.microsoft.com/office/powerpoint/2010/main" val="2214916143"/>
              </p:ext>
            </p:extLst>
          </p:nvPr>
        </p:nvGraphicFramePr>
        <p:xfrm>
          <a:off x="366835" y="1497668"/>
          <a:ext cx="8467726" cy="2980765"/>
        </p:xfrm>
        <a:graphic>
          <a:graphicData uri="http://schemas.openxmlformats.org/drawingml/2006/table">
            <a:tbl>
              <a:tblPr firstRow="1" bandRow="1">
                <a:tableStyleId>{69012ECD-51FC-41F1-AA8D-1B2483CD663E}</a:tableStyleId>
              </a:tblPr>
              <a:tblGrid>
                <a:gridCol w="2313624">
                  <a:extLst>
                    <a:ext uri="{9D8B030D-6E8A-4147-A177-3AD203B41FA5}">
                      <a16:colId xmlns:a16="http://schemas.microsoft.com/office/drawing/2014/main" val="20000"/>
                    </a:ext>
                  </a:extLst>
                </a:gridCol>
                <a:gridCol w="6154102">
                  <a:extLst>
                    <a:ext uri="{9D8B030D-6E8A-4147-A177-3AD203B41FA5}">
                      <a16:colId xmlns:a16="http://schemas.microsoft.com/office/drawing/2014/main" val="20001"/>
                    </a:ext>
                  </a:extLst>
                </a:gridCol>
              </a:tblGrid>
              <a:tr h="335549">
                <a:tc>
                  <a:txBody>
                    <a:bodyPr/>
                    <a:lstStyle/>
                    <a:p>
                      <a:pPr algn="l"/>
                      <a:r>
                        <a:rPr lang="en-US" sz="1200" dirty="0"/>
                        <a:t>Measure</a:t>
                      </a:r>
                    </a:p>
                  </a:txBody>
                  <a:tcPr marT="34290" marB="3429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tc>
                  <a:txBody>
                    <a:bodyPr/>
                    <a:lstStyle/>
                    <a:p>
                      <a:pPr algn="l"/>
                      <a:r>
                        <a:rPr lang="en-US" sz="1200" dirty="0"/>
                        <a:t>Question answered</a:t>
                      </a:r>
                      <a:endParaRPr lang="en-US" sz="1200" b="0" dirty="0"/>
                    </a:p>
                  </a:txBody>
                  <a:tcPr marT="34290" marB="3429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extLst>
                  <a:ext uri="{0D108BD9-81ED-4DB2-BD59-A6C34878D82A}">
                    <a16:rowId xmlns:a16="http://schemas.microsoft.com/office/drawing/2014/main" val="10000"/>
                  </a:ext>
                </a:extLst>
              </a:tr>
              <a:tr h="434340">
                <a:tc>
                  <a:txBody>
                    <a:bodyPr/>
                    <a:lstStyle/>
                    <a:p>
                      <a:pPr algn="l"/>
                      <a:r>
                        <a:rPr lang="en-US" sz="1200" b="1" dirty="0">
                          <a:solidFill>
                            <a:srgbClr val="00517D"/>
                          </a:solidFill>
                        </a:rPr>
                        <a:t>Sales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much did the guests spend overall in the foodservice Market?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335549">
                <a:tc>
                  <a:txBody>
                    <a:bodyPr/>
                    <a:lstStyle/>
                    <a:p>
                      <a:pPr algn="l"/>
                      <a:r>
                        <a:rPr lang="en-US" sz="1200" b="1" dirty="0">
                          <a:solidFill>
                            <a:srgbClr val="00517D"/>
                          </a:solidFill>
                        </a:rPr>
                        <a:t>Visits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guests went to the restaurants?</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35549">
                <a:tc>
                  <a:txBody>
                    <a:bodyPr/>
                    <a:lstStyle/>
                    <a:p>
                      <a:pPr algn="l"/>
                      <a:r>
                        <a:rPr lang="en-US" sz="1200" b="1" dirty="0">
                          <a:solidFill>
                            <a:srgbClr val="00517D"/>
                          </a:solidFill>
                        </a:rPr>
                        <a:t>Average Eater Check</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did the guests spend on average during a restaurant visit?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34340">
                <a:tc>
                  <a:txBody>
                    <a:bodyPr/>
                    <a:lstStyle/>
                    <a:p>
                      <a:pPr algn="l"/>
                      <a:r>
                        <a:rPr lang="en-US" sz="1200" b="1" dirty="0">
                          <a:solidFill>
                            <a:srgbClr val="00517D"/>
                          </a:solidFill>
                        </a:rPr>
                        <a:t>Average number of items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items did the guests order on average?</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434340">
                <a:tc>
                  <a:txBody>
                    <a:bodyPr/>
                    <a:lstStyle/>
                    <a:p>
                      <a:pPr algn="l"/>
                      <a:r>
                        <a:rPr lang="en-US" sz="1200" b="1" dirty="0">
                          <a:solidFill>
                            <a:srgbClr val="00517D"/>
                          </a:solidFill>
                        </a:rPr>
                        <a:t>Average price per item</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was the average price of each product?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35549">
                <a:tc>
                  <a:txBody>
                    <a:bodyPr/>
                    <a:lstStyle/>
                    <a:p>
                      <a:pPr algn="l"/>
                      <a:r>
                        <a:rPr lang="en-US" sz="1200" b="1" dirty="0">
                          <a:solidFill>
                            <a:srgbClr val="00517D"/>
                          </a:solidFill>
                        </a:rPr>
                        <a:t>Servings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portions of a product were sold?</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335549">
                <a:tc>
                  <a:txBody>
                    <a:bodyPr/>
                    <a:lstStyle/>
                    <a:p>
                      <a:pPr algn="l"/>
                      <a:r>
                        <a:rPr lang="en-US" sz="1200" b="1" dirty="0">
                          <a:solidFill>
                            <a:srgbClr val="00517D"/>
                          </a:solidFill>
                        </a:rPr>
                        <a:t>Incidence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is the importance of a product in the Market?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335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835" t="8024" r="3426" b="8191"/>
          <a:stretch/>
        </p:blipFill>
        <p:spPr>
          <a:xfrm>
            <a:off x="3168673" y="0"/>
            <a:ext cx="3485813" cy="2124000"/>
          </a:xfrm>
          <a:prstGeom prst="rect">
            <a:avLst/>
          </a:prstGeom>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7</a:t>
            </a:fld>
            <a:endParaRPr lang="en-US" dirty="0"/>
          </a:p>
        </p:txBody>
      </p:sp>
      <p:sp>
        <p:nvSpPr>
          <p:cNvPr id="12" name="Title 3"/>
          <p:cNvSpPr txBox="1">
            <a:spLocks/>
          </p:cNvSpPr>
          <p:nvPr/>
        </p:nvSpPr>
        <p:spPr>
          <a:xfrm>
            <a:off x="216395" y="2379070"/>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sz="3600" dirty="0">
                <a:solidFill>
                  <a:schemeClr val="bg1"/>
                </a:solidFill>
                <a:latin typeface="+mn-lt"/>
                <a:cs typeface="Calibri" pitchFamily="34" charset="0"/>
              </a:rPr>
              <a:t>Topline Protein Performance</a:t>
            </a:r>
          </a:p>
        </p:txBody>
      </p:sp>
      <p:sp>
        <p:nvSpPr>
          <p:cNvPr id="6" name="Content Placeholder 4"/>
          <p:cNvSpPr txBox="1">
            <a:spLocks/>
          </p:cNvSpPr>
          <p:nvPr/>
        </p:nvSpPr>
        <p:spPr>
          <a:xfrm>
            <a:off x="414338" y="3191208"/>
            <a:ext cx="7443555"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dirty="0">
                <a:solidFill>
                  <a:schemeClr val="bg1"/>
                </a:solidFill>
                <a:cs typeface="Calibri" pitchFamily="34" charset="0"/>
              </a:rPr>
              <a:t>Both protein and non-protein servings declined</a:t>
            </a:r>
          </a:p>
          <a:p>
            <a:pPr>
              <a:buFont typeface="Wingdings" panose="05000000000000000000" pitchFamily="2" charset="2"/>
              <a:buChar char="§"/>
            </a:pPr>
            <a:r>
              <a:rPr lang="en-GB" dirty="0">
                <a:solidFill>
                  <a:schemeClr val="bg1"/>
                </a:solidFill>
                <a:cs typeface="Calibri" pitchFamily="34" charset="0"/>
              </a:rPr>
              <a:t>With 34% of the market, Poultry continues to be the best performing protein</a:t>
            </a:r>
          </a:p>
          <a:p>
            <a:pPr>
              <a:buFont typeface="Wingdings" panose="05000000000000000000" pitchFamily="2" charset="2"/>
              <a:buChar char="§"/>
            </a:pPr>
            <a:r>
              <a:rPr lang="en-GB" dirty="0">
                <a:solidFill>
                  <a:schemeClr val="bg1"/>
                </a:solidFill>
                <a:cs typeface="Calibri" pitchFamily="34" charset="0"/>
              </a:rPr>
              <a:t>Seafood’s visits declined but share remained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3"/>
            <a:ext cx="3183513" cy="2124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01377" y="4243"/>
            <a:ext cx="2654999" cy="2124000"/>
          </a:xfrm>
          <a:prstGeom prst="rect">
            <a:avLst/>
          </a:prstGeom>
        </p:spPr>
      </p:pic>
    </p:spTree>
    <p:extLst>
      <p:ext uri="{BB962C8B-B14F-4D97-AF65-F5344CB8AC3E}">
        <p14:creationId xmlns:p14="http://schemas.microsoft.com/office/powerpoint/2010/main" val="1661468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70</a:t>
            </a:fld>
            <a:endParaRPr lang="en-US" dirty="0"/>
          </a:p>
        </p:txBody>
      </p:sp>
      <p:sp>
        <p:nvSpPr>
          <p:cNvPr id="12" name="Title 2"/>
          <p:cNvSpPr>
            <a:spLocks noGrp="1"/>
          </p:cNvSpPr>
          <p:nvPr>
            <p:ph type="title"/>
          </p:nvPr>
        </p:nvSpPr>
        <p:spPr>
          <a:xfrm>
            <a:off x="366385" y="957329"/>
            <a:ext cx="8458745" cy="342900"/>
          </a:xfrm>
        </p:spPr>
        <p:txBody>
          <a:bodyPr>
            <a:normAutofit fontScale="90000"/>
          </a:bodyPr>
          <a:lstStyle/>
          <a:p>
            <a:r>
              <a:rPr lang="en-US" sz="3600" b="1" dirty="0"/>
              <a:t>CREST Calculations</a:t>
            </a:r>
          </a:p>
        </p:txBody>
      </p:sp>
      <p:graphicFrame>
        <p:nvGraphicFramePr>
          <p:cNvPr id="13" name="Content Placeholder 4"/>
          <p:cNvGraphicFramePr>
            <a:graphicFrameLocks/>
          </p:cNvGraphicFramePr>
          <p:nvPr>
            <p:extLst>
              <p:ext uri="{D42A27DB-BD31-4B8C-83A1-F6EECF244321}">
                <p14:modId xmlns:p14="http://schemas.microsoft.com/office/powerpoint/2010/main" val="575814539"/>
              </p:ext>
            </p:extLst>
          </p:nvPr>
        </p:nvGraphicFramePr>
        <p:xfrm>
          <a:off x="366835" y="1497668"/>
          <a:ext cx="8467726" cy="2957098"/>
        </p:xfrm>
        <a:graphic>
          <a:graphicData uri="http://schemas.openxmlformats.org/drawingml/2006/table">
            <a:tbl>
              <a:tblPr firstRow="1" bandRow="1">
                <a:tableStyleId>{69012ECD-51FC-41F1-AA8D-1B2483CD663E}</a:tableStyleId>
              </a:tblPr>
              <a:tblGrid>
                <a:gridCol w="3267014">
                  <a:extLst>
                    <a:ext uri="{9D8B030D-6E8A-4147-A177-3AD203B41FA5}">
                      <a16:colId xmlns:a16="http://schemas.microsoft.com/office/drawing/2014/main" val="20000"/>
                    </a:ext>
                  </a:extLst>
                </a:gridCol>
                <a:gridCol w="5200712">
                  <a:extLst>
                    <a:ext uri="{9D8B030D-6E8A-4147-A177-3AD203B41FA5}">
                      <a16:colId xmlns:a16="http://schemas.microsoft.com/office/drawing/2014/main" val="20001"/>
                    </a:ext>
                  </a:extLst>
                </a:gridCol>
              </a:tblGrid>
              <a:tr h="335549">
                <a:tc>
                  <a:txBody>
                    <a:bodyPr/>
                    <a:lstStyle/>
                    <a:p>
                      <a:pPr algn="l"/>
                      <a:r>
                        <a:rPr lang="en-US" sz="1200" dirty="0"/>
                        <a:t>Measure</a:t>
                      </a:r>
                    </a:p>
                  </a:txBody>
                  <a:tcPr marT="34290" marB="3429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tc>
                  <a:txBody>
                    <a:bodyPr/>
                    <a:lstStyle/>
                    <a:p>
                      <a:pPr algn="l"/>
                      <a:r>
                        <a:rPr lang="en-US" sz="1200" dirty="0"/>
                        <a:t>Question answered</a:t>
                      </a:r>
                      <a:endParaRPr lang="en-US" sz="1200" b="0" dirty="0"/>
                    </a:p>
                  </a:txBody>
                  <a:tcPr marT="34290" marB="3429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extLst>
                  <a:ext uri="{0D108BD9-81ED-4DB2-BD59-A6C34878D82A}">
                    <a16:rowId xmlns:a16="http://schemas.microsoft.com/office/drawing/2014/main" val="10000"/>
                  </a:ext>
                </a:extLst>
              </a:tr>
              <a:tr h="3355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00517D"/>
                          </a:solidFill>
                          <a:latin typeface="+mn-lt"/>
                          <a:ea typeface="+mn-ea"/>
                          <a:cs typeface="+mn-cs"/>
                        </a:rPr>
                        <a:t>Average Price Per Item</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eaLnBrk="1" hangingPunct="1"/>
                      <a:r>
                        <a:rPr lang="en-US" sz="1200" dirty="0">
                          <a:latin typeface="Calibri" pitchFamily="34" charset="0"/>
                          <a:cs typeface="Calibri" pitchFamily="34" charset="0"/>
                        </a:rPr>
                        <a:t>Average Individual Spend divided by Items per Eater </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8001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00517D"/>
                          </a:solidFill>
                          <a:latin typeface="+mn-lt"/>
                          <a:ea typeface="+mn-ea"/>
                          <a:cs typeface="+mn-cs"/>
                        </a:rPr>
                        <a:t>Incidence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Simply stated, the %of orders (or visits) that include a specific food or beverage item, group of items, or category of items.  A pure measure of item importance (e.g. on a scale from 1-100 how important is this item)</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34340">
                <a:tc>
                  <a:txBody>
                    <a:bodyPr/>
                    <a:lstStyle/>
                    <a:p>
                      <a:pPr algn="l"/>
                      <a:r>
                        <a:rPr lang="en-US" sz="1200" b="1" kern="1200" dirty="0">
                          <a:solidFill>
                            <a:srgbClr val="00517D"/>
                          </a:solidFill>
                          <a:latin typeface="+mn-lt"/>
                          <a:ea typeface="+mn-ea"/>
                          <a:cs typeface="+mn-cs"/>
                        </a:rPr>
                        <a:t>Index</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Reflects the relative importance of a specific variable (e.g. demo, occasion segment, etc.)</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algn="l" eaLnBrk="1" hangingPunct="1"/>
                      <a:r>
                        <a:rPr lang="en-US" sz="1200" b="1" kern="1200" dirty="0">
                          <a:solidFill>
                            <a:srgbClr val="00517D"/>
                          </a:solidFill>
                          <a:latin typeface="+mn-lt"/>
                          <a:ea typeface="+mn-ea"/>
                          <a:cs typeface="+mn-cs"/>
                        </a:rPr>
                        <a:t>Contribution to Growth/Marline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CTG and/or CTD = % of visit or servings growth/Marline sourced to a specific variable (e.g. demo, occasion segment, etc.)</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434340">
                <a:tc>
                  <a:txBody>
                    <a:bodyPr/>
                    <a:lstStyle/>
                    <a:p>
                      <a:pPr algn="l" eaLnBrk="1" hangingPunct="1"/>
                      <a:r>
                        <a:rPr lang="en-US" sz="1200" b="1" kern="1200" dirty="0">
                          <a:solidFill>
                            <a:srgbClr val="00517D"/>
                          </a:solidFill>
                          <a:latin typeface="+mn-lt"/>
                          <a:ea typeface="+mn-ea"/>
                          <a:cs typeface="+mn-cs"/>
                        </a:rPr>
                        <a:t>% Change vs. Same Period Year Ago</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YOY or PCYA the % change vs. same time period year ago (e.g. annual, quarter, month, etc.).</a:t>
                      </a:r>
                      <a:endParaRPr lang="en-US" sz="1200" u="sng" dirty="0">
                        <a:latin typeface="Calibri" pitchFamily="34" charset="0"/>
                        <a:cs typeface="Calibri" pitchFamily="34" charset="0"/>
                      </a:endParaRP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609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017668984"/>
              </p:ext>
            </p:extLst>
          </p:nvPr>
        </p:nvGraphicFramePr>
        <p:xfrm>
          <a:off x="76201" y="1497868"/>
          <a:ext cx="4997425" cy="324573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GB" sz="2400" dirty="0">
                <a:solidFill>
                  <a:srgbClr val="00517D"/>
                </a:solidFill>
                <a:latin typeface="+mn-lt"/>
                <a:cs typeface="Calibri" pitchFamily="34" charset="0"/>
              </a:rPr>
              <a:t>Both protein and non protein visits declined in 2020</a:t>
            </a:r>
            <a:endParaRPr lang="en-US" sz="2400" dirty="0">
              <a:latin typeface="+mn-lt"/>
            </a:endParaRPr>
          </a:p>
        </p:txBody>
      </p:sp>
      <p:sp>
        <p:nvSpPr>
          <p:cNvPr id="3" name="Slide Number Placeholder 2"/>
          <p:cNvSpPr>
            <a:spLocks noGrp="1"/>
          </p:cNvSpPr>
          <p:nvPr>
            <p:ph type="sldNum" sz="quarter" idx="4294967295"/>
          </p:nvPr>
        </p:nvSpPr>
        <p:spPr>
          <a:xfrm>
            <a:off x="8327232" y="4798591"/>
            <a:ext cx="544512" cy="279400"/>
          </a:xfrm>
        </p:spPr>
        <p:txBody>
          <a:bodyPr/>
          <a:lstStyle/>
          <a:p>
            <a:fld id="{35A454EE-6717-4973-901E-6A90AD009CF4}" type="slidenum">
              <a:rPr lang="en-US" smtClean="0"/>
              <a:pPr/>
              <a:t>8</a:t>
            </a:fld>
            <a:endParaRPr lang="en-US" dirty="0"/>
          </a:p>
        </p:txBody>
      </p:sp>
      <p:sp>
        <p:nvSpPr>
          <p:cNvPr id="7" name="TextBox 6"/>
          <p:cNvSpPr txBox="1"/>
          <p:nvPr/>
        </p:nvSpPr>
        <p:spPr>
          <a:xfrm>
            <a:off x="898516" y="1368000"/>
            <a:ext cx="2116301" cy="307777"/>
          </a:xfrm>
          <a:prstGeom prst="rect">
            <a:avLst/>
          </a:prstGeom>
          <a:noFill/>
        </p:spPr>
        <p:txBody>
          <a:bodyPr wrap="square" rtlCol="0">
            <a:spAutoFit/>
          </a:bodyPr>
          <a:lstStyle/>
          <a:p>
            <a:pPr algn="ctr"/>
            <a:r>
              <a:rPr lang="en-GB" sz="1400" b="1" dirty="0">
                <a:cs typeface="Calibri" pitchFamily="34" charset="0"/>
              </a:rPr>
              <a:t>% Servings Share</a:t>
            </a:r>
          </a:p>
        </p:txBody>
      </p:sp>
      <p:graphicFrame>
        <p:nvGraphicFramePr>
          <p:cNvPr id="8" name="Object 1"/>
          <p:cNvGraphicFramePr>
            <a:graphicFrameLocks noChangeAspect="1"/>
          </p:cNvGraphicFramePr>
          <p:nvPr>
            <p:extLst>
              <p:ext uri="{D42A27DB-BD31-4B8C-83A1-F6EECF244321}">
                <p14:modId xmlns:p14="http://schemas.microsoft.com/office/powerpoint/2010/main" val="1250038975"/>
              </p:ext>
            </p:extLst>
          </p:nvPr>
        </p:nvGraphicFramePr>
        <p:xfrm>
          <a:off x="3644630" y="1597494"/>
          <a:ext cx="5210983" cy="29537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51451" y="1368000"/>
            <a:ext cx="2096053" cy="307777"/>
          </a:xfrm>
          <a:prstGeom prst="rect">
            <a:avLst/>
          </a:prstGeom>
          <a:noFill/>
        </p:spPr>
        <p:txBody>
          <a:bodyPr wrap="square" rtlCol="0">
            <a:spAutoFit/>
          </a:bodyPr>
          <a:lstStyle/>
          <a:p>
            <a:pPr algn="ctr"/>
            <a:r>
              <a:rPr lang="en-GB" sz="1400" b="1" dirty="0">
                <a:cs typeface="Calibri" pitchFamily="34" charset="0"/>
              </a:rPr>
              <a:t>YOY Servings (000s)</a:t>
            </a:r>
          </a:p>
        </p:txBody>
      </p:sp>
      <p:sp>
        <p:nvSpPr>
          <p:cNvPr id="10" name="TextBox 9"/>
          <p:cNvSpPr txBox="1"/>
          <p:nvPr/>
        </p:nvSpPr>
        <p:spPr>
          <a:xfrm>
            <a:off x="4917121" y="2212435"/>
            <a:ext cx="825201" cy="307777"/>
          </a:xfrm>
          <a:prstGeom prst="rect">
            <a:avLst/>
          </a:prstGeom>
          <a:solidFill>
            <a:schemeClr val="bg1"/>
          </a:solidFill>
        </p:spPr>
        <p:txBody>
          <a:bodyPr wrap="square" rtlCol="0">
            <a:spAutoFit/>
          </a:bodyPr>
          <a:lstStyle/>
          <a:p>
            <a:pPr algn="ctr"/>
            <a:r>
              <a:rPr lang="en-GB" sz="1400" dirty="0">
                <a:solidFill>
                  <a:srgbClr val="FF0000"/>
                </a:solidFill>
                <a:cs typeface="Calibri" pitchFamily="34" charset="0"/>
              </a:rPr>
              <a:t>-42.7%</a:t>
            </a:r>
          </a:p>
        </p:txBody>
      </p:sp>
      <p:sp>
        <p:nvSpPr>
          <p:cNvPr id="11" name="TextBox 10"/>
          <p:cNvSpPr txBox="1"/>
          <p:nvPr/>
        </p:nvSpPr>
        <p:spPr>
          <a:xfrm>
            <a:off x="4494846" y="1368000"/>
            <a:ext cx="1790429" cy="307777"/>
          </a:xfrm>
          <a:prstGeom prst="rect">
            <a:avLst/>
          </a:prstGeom>
          <a:noFill/>
        </p:spPr>
        <p:txBody>
          <a:bodyPr wrap="square" rtlCol="0">
            <a:spAutoFit/>
          </a:bodyPr>
          <a:lstStyle/>
          <a:p>
            <a:pPr algn="ctr"/>
            <a:r>
              <a:rPr lang="en-GB" sz="1400" b="1" dirty="0">
                <a:cs typeface="Calibri" pitchFamily="34" charset="0"/>
              </a:rPr>
              <a:t>YOY Servings (%)</a:t>
            </a:r>
          </a:p>
        </p:txBody>
      </p:sp>
      <p:sp>
        <p:nvSpPr>
          <p:cNvPr id="12" name="TextBox 11"/>
          <p:cNvSpPr txBox="1"/>
          <p:nvPr/>
        </p:nvSpPr>
        <p:spPr>
          <a:xfrm>
            <a:off x="4914157" y="3603701"/>
            <a:ext cx="825201" cy="307777"/>
          </a:xfrm>
          <a:prstGeom prst="rect">
            <a:avLst/>
          </a:prstGeom>
          <a:noFill/>
        </p:spPr>
        <p:txBody>
          <a:bodyPr wrap="square" rtlCol="0">
            <a:spAutoFit/>
          </a:bodyPr>
          <a:lstStyle/>
          <a:p>
            <a:pPr algn="ctr"/>
            <a:r>
              <a:rPr lang="en-GB" sz="1400" dirty="0">
                <a:solidFill>
                  <a:srgbClr val="FF0000"/>
                </a:solidFill>
                <a:cs typeface="Calibri" pitchFamily="34" charset="0"/>
              </a:rPr>
              <a:t>-44.0%</a:t>
            </a:r>
          </a:p>
        </p:txBody>
      </p:sp>
      <p:sp>
        <p:nvSpPr>
          <p:cNvPr id="13" name="Text Box 3"/>
          <p:cNvSpPr txBox="1">
            <a:spLocks noChangeArrowheads="1"/>
          </p:cNvSpPr>
          <p:nvPr/>
        </p:nvSpPr>
        <p:spPr bwMode="auto">
          <a:xfrm>
            <a:off x="3162640" y="747507"/>
            <a:ext cx="2839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a:p>
            <a:pPr algn="ctr"/>
            <a:r>
              <a:rPr lang="en-US" sz="1600" dirty="0">
                <a:solidFill>
                  <a:srgbClr val="008AC0"/>
                </a:solidFill>
                <a:latin typeface="+mn-lt"/>
                <a:cs typeface="Calibri" pitchFamily="34" charset="0"/>
              </a:rPr>
              <a:t>Protein/Non-Protein Servings</a:t>
            </a:r>
          </a:p>
        </p:txBody>
      </p:sp>
      <p:sp>
        <p:nvSpPr>
          <p:cNvPr id="15" name="Text Placeholder 4"/>
          <p:cNvSpPr txBox="1">
            <a:spLocks/>
          </p:cNvSpPr>
          <p:nvPr/>
        </p:nvSpPr>
        <p:spPr>
          <a:xfrm>
            <a:off x="5897139" y="4800600"/>
            <a:ext cx="2683723" cy="27739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315631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08" y="354520"/>
            <a:ext cx="8640765" cy="327248"/>
          </a:xfrm>
        </p:spPr>
        <p:txBody>
          <a:bodyPr>
            <a:noAutofit/>
          </a:bodyPr>
          <a:lstStyle/>
          <a:p>
            <a:r>
              <a:rPr lang="en-US" sz="2400" dirty="0">
                <a:solidFill>
                  <a:srgbClr val="00517D"/>
                </a:solidFill>
                <a:latin typeface="+mn-lt"/>
                <a:cs typeface="Calibri" pitchFamily="34" charset="0"/>
              </a:rPr>
              <a:t>Each protein group saw servings decline in 2020;</a:t>
            </a:r>
            <a:br>
              <a:rPr lang="en-US" sz="2400" dirty="0">
                <a:solidFill>
                  <a:srgbClr val="00517D"/>
                </a:solidFill>
                <a:latin typeface="+mn-lt"/>
                <a:cs typeface="Calibri" pitchFamily="34" charset="0"/>
              </a:rPr>
            </a:br>
            <a:r>
              <a:rPr lang="en-US" sz="2400" dirty="0">
                <a:solidFill>
                  <a:srgbClr val="00517D"/>
                </a:solidFill>
                <a:latin typeface="+mn-lt"/>
                <a:cs typeface="Calibri" pitchFamily="34" charset="0"/>
              </a:rPr>
              <a:t>Poultry and Seafood grew share</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9</a:t>
            </a:fld>
            <a:endParaRPr lang="en-US" dirty="0"/>
          </a:p>
        </p:txBody>
      </p:sp>
      <p:graphicFrame>
        <p:nvGraphicFramePr>
          <p:cNvPr id="8" name="Object 1"/>
          <p:cNvGraphicFramePr>
            <a:graphicFrameLocks noChangeAspect="1"/>
          </p:cNvGraphicFramePr>
          <p:nvPr>
            <p:extLst>
              <p:ext uri="{D42A27DB-BD31-4B8C-83A1-F6EECF244321}">
                <p14:modId xmlns:p14="http://schemas.microsoft.com/office/powerpoint/2010/main" val="1259004124"/>
              </p:ext>
            </p:extLst>
          </p:nvPr>
        </p:nvGraphicFramePr>
        <p:xfrm>
          <a:off x="3808676" y="1806617"/>
          <a:ext cx="5162798" cy="2791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77369040"/>
              </p:ext>
            </p:extLst>
          </p:nvPr>
        </p:nvGraphicFramePr>
        <p:xfrm>
          <a:off x="3738282" y="1839296"/>
          <a:ext cx="833718" cy="2726102"/>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29006">
                <a:tc>
                  <a:txBody>
                    <a:bodyPr/>
                    <a:lstStyle/>
                    <a:p>
                      <a:pPr algn="ctr" fontAlgn="ctr"/>
                      <a:r>
                        <a:rPr lang="en-US" sz="1400" b="1" i="0" u="none" strike="noStrike" dirty="0">
                          <a:solidFill>
                            <a:srgbClr val="00B050"/>
                          </a:solidFill>
                          <a:effectLst/>
                          <a:latin typeface="Arial"/>
                        </a:rPr>
                        <a:t>0.11</a:t>
                      </a:r>
                    </a:p>
                  </a:txBody>
                  <a:tcPr marL="9525" marR="9525" marT="9525" marB="0" anchor="ctr">
                    <a:noFill/>
                  </a:tcPr>
                </a:tc>
                <a:extLst>
                  <a:ext uri="{0D108BD9-81ED-4DB2-BD59-A6C34878D82A}">
                    <a16:rowId xmlns:a16="http://schemas.microsoft.com/office/drawing/2014/main" val="10000"/>
                  </a:ext>
                </a:extLst>
              </a:tr>
              <a:tr h="549274">
                <a:tc>
                  <a:txBody>
                    <a:bodyPr/>
                    <a:lstStyle/>
                    <a:p>
                      <a:pPr algn="ctr" fontAlgn="ctr"/>
                      <a:r>
                        <a:rPr lang="en-US" sz="1400" b="1" i="0" u="none" strike="noStrike">
                          <a:solidFill>
                            <a:srgbClr val="9C0006"/>
                          </a:solidFill>
                          <a:effectLst/>
                          <a:latin typeface="Arial"/>
                        </a:rPr>
                        <a:t>-0.91</a:t>
                      </a:r>
                    </a:p>
                  </a:txBody>
                  <a:tcPr marL="9525" marR="9525" marT="9525" marB="0" anchor="ctr">
                    <a:noFill/>
                  </a:tcPr>
                </a:tc>
                <a:extLst>
                  <a:ext uri="{0D108BD9-81ED-4DB2-BD59-A6C34878D82A}">
                    <a16:rowId xmlns:a16="http://schemas.microsoft.com/office/drawing/2014/main" val="10001"/>
                  </a:ext>
                </a:extLst>
              </a:tr>
              <a:tr h="549274">
                <a:tc>
                  <a:txBody>
                    <a:bodyPr/>
                    <a:lstStyle/>
                    <a:p>
                      <a:pPr algn="ctr" fontAlgn="ctr"/>
                      <a:r>
                        <a:rPr lang="en-US" sz="1400" b="1" i="0" u="none" strike="noStrike">
                          <a:solidFill>
                            <a:srgbClr val="9C0006"/>
                          </a:solidFill>
                          <a:effectLst/>
                          <a:latin typeface="Arial"/>
                        </a:rPr>
                        <a:t>-0.07</a:t>
                      </a:r>
                    </a:p>
                  </a:txBody>
                  <a:tcPr marL="9525" marR="9525" marT="9525" marB="0" anchor="ctr">
                    <a:noFill/>
                  </a:tcPr>
                </a:tc>
                <a:extLst>
                  <a:ext uri="{0D108BD9-81ED-4DB2-BD59-A6C34878D82A}">
                    <a16:rowId xmlns:a16="http://schemas.microsoft.com/office/drawing/2014/main" val="10002"/>
                  </a:ext>
                </a:extLst>
              </a:tr>
              <a:tr h="549274">
                <a:tc>
                  <a:txBody>
                    <a:bodyPr/>
                    <a:lstStyle/>
                    <a:p>
                      <a:pPr algn="ctr" fontAlgn="ctr"/>
                      <a:r>
                        <a:rPr lang="en-US" sz="1400" b="1" i="0" u="none" strike="noStrike">
                          <a:solidFill>
                            <a:srgbClr val="9C0006"/>
                          </a:solidFill>
                          <a:effectLst/>
                          <a:latin typeface="Arial"/>
                        </a:rPr>
                        <a:t>-0.25</a:t>
                      </a:r>
                    </a:p>
                  </a:txBody>
                  <a:tcPr marL="9525" marR="9525" marT="9525" marB="0" anchor="ctr">
                    <a:noFill/>
                  </a:tcPr>
                </a:tc>
                <a:extLst>
                  <a:ext uri="{0D108BD9-81ED-4DB2-BD59-A6C34878D82A}">
                    <a16:rowId xmlns:a16="http://schemas.microsoft.com/office/drawing/2014/main" val="10003"/>
                  </a:ext>
                </a:extLst>
              </a:tr>
              <a:tr h="549274">
                <a:tc>
                  <a:txBody>
                    <a:bodyPr/>
                    <a:lstStyle/>
                    <a:p>
                      <a:pPr algn="ctr" fontAlgn="ctr"/>
                      <a:r>
                        <a:rPr lang="en-US" sz="1400" b="1" i="0" u="none" strike="noStrike" dirty="0">
                          <a:solidFill>
                            <a:srgbClr val="00B050"/>
                          </a:solidFill>
                          <a:effectLst/>
                          <a:latin typeface="Arial"/>
                        </a:rPr>
                        <a:t>2.29</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0" name="Text Box 3"/>
          <p:cNvSpPr txBox="1">
            <a:spLocks noChangeArrowheads="1"/>
          </p:cNvSpPr>
          <p:nvPr/>
        </p:nvSpPr>
        <p:spPr bwMode="auto">
          <a:xfrm>
            <a:off x="2417759" y="848704"/>
            <a:ext cx="46124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a:p>
            <a:pPr algn="ctr"/>
            <a:r>
              <a:rPr lang="en-US" sz="1600" dirty="0">
                <a:solidFill>
                  <a:srgbClr val="008AC0"/>
                </a:solidFill>
                <a:latin typeface="+mn-lt"/>
                <a:cs typeface="Calibri" pitchFamily="34" charset="0"/>
              </a:rPr>
              <a:t>Servings Share &amp; YOY, and Incidence by Protein</a:t>
            </a:r>
          </a:p>
        </p:txBody>
      </p:sp>
      <p:graphicFrame>
        <p:nvGraphicFramePr>
          <p:cNvPr id="11" name="Chart 10"/>
          <p:cNvGraphicFramePr/>
          <p:nvPr>
            <p:extLst>
              <p:ext uri="{D42A27DB-BD31-4B8C-83A1-F6EECF244321}">
                <p14:modId xmlns:p14="http://schemas.microsoft.com/office/powerpoint/2010/main" val="2733836771"/>
              </p:ext>
            </p:extLst>
          </p:nvPr>
        </p:nvGraphicFramePr>
        <p:xfrm>
          <a:off x="-337625" y="1652728"/>
          <a:ext cx="4244196" cy="323424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004816" y="1482500"/>
            <a:ext cx="2468939" cy="307777"/>
          </a:xfrm>
          <a:prstGeom prst="rect">
            <a:avLst/>
          </a:prstGeom>
          <a:noFill/>
        </p:spPr>
        <p:txBody>
          <a:bodyPr wrap="square" rtlCol="0">
            <a:spAutoFit/>
          </a:bodyPr>
          <a:lstStyle/>
          <a:p>
            <a:pPr algn="ctr"/>
            <a:r>
              <a:rPr lang="en-GB" sz="1400" b="1" dirty="0">
                <a:cs typeface="Calibri" pitchFamily="34" charset="0"/>
              </a:rPr>
              <a:t>% Incidence Change</a:t>
            </a:r>
          </a:p>
        </p:txBody>
      </p:sp>
      <p:sp>
        <p:nvSpPr>
          <p:cNvPr id="13" name="TextBox 12"/>
          <p:cNvSpPr txBox="1"/>
          <p:nvPr/>
        </p:nvSpPr>
        <p:spPr>
          <a:xfrm>
            <a:off x="6375499" y="1498840"/>
            <a:ext cx="2486434" cy="307777"/>
          </a:xfrm>
          <a:prstGeom prst="rect">
            <a:avLst/>
          </a:prstGeom>
          <a:noFill/>
        </p:spPr>
        <p:txBody>
          <a:bodyPr wrap="square" rtlCol="0">
            <a:spAutoFit/>
          </a:bodyPr>
          <a:lstStyle/>
          <a:p>
            <a:r>
              <a:rPr lang="en-GB" sz="1400" b="1" dirty="0">
                <a:cs typeface="Calibri" pitchFamily="34" charset="0"/>
              </a:rPr>
              <a:t>Servings Change (000s)</a:t>
            </a:r>
          </a:p>
        </p:txBody>
      </p:sp>
      <p:sp>
        <p:nvSpPr>
          <p:cNvPr id="14"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'20</a:t>
            </a:r>
          </a:p>
        </p:txBody>
      </p:sp>
    </p:spTree>
    <p:extLst>
      <p:ext uri="{BB962C8B-B14F-4D97-AF65-F5344CB8AC3E}">
        <p14:creationId xmlns:p14="http://schemas.microsoft.com/office/powerpoint/2010/main" val="10773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Seafish - Light">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afish – Dark">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NPD</DocumentSource>
    <PublicationDate xmlns="cebd32e3-9ab6-41ee-b1af-b8405a8d4e68" xsi:nil="true"/>
    <DocumentAdded xmlns="cebd32e3-9ab6-41ee-b1af-b8405a8d4e68" xsi:nil="true"/>
    <TaxCatchAll xmlns="cebd32e3-9ab6-41ee-b1af-b8405a8d4e68">
      <Value>1474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NPD Quarterly Food Service Reports</TermName>
          <TermId xmlns="http://schemas.microsoft.com/office/infopath/2007/PartnerControls">f46e9fdf-d3ac-458f-9a75-4afdaa2faa79</TermId>
        </TermInfo>
      </Terms>
    </j7c1b49d505545c2a69692ae734740bd>
    <DocumentSummary xmlns="cebd32e3-9ab6-41ee-b1af-b8405a8d4e68">NPD quarter 4 to December 2020 foodservice report</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C7DB331D-804E-42BE-B573-89C18A35D245}"/>
</file>

<file path=customXml/itemProps2.xml><?xml version="1.0" encoding="utf-8"?>
<ds:datastoreItem xmlns:ds="http://schemas.openxmlformats.org/officeDocument/2006/customXml" ds:itemID="{70D32DFF-966A-47F3-BE99-A07FAA07DFA2}"/>
</file>

<file path=customXml/itemProps3.xml><?xml version="1.0" encoding="utf-8"?>
<ds:datastoreItem xmlns:ds="http://schemas.openxmlformats.org/officeDocument/2006/customXml" ds:itemID="{94F67B3A-B7E7-4BAE-8EBB-5E6E8A23A539}"/>
</file>

<file path=docProps/app.xml><?xml version="1.0" encoding="utf-8"?>
<Properties xmlns="http://schemas.openxmlformats.org/officeDocument/2006/extended-properties" xmlns:vt="http://schemas.openxmlformats.org/officeDocument/2006/docPropsVTypes">
  <TotalTime>11645</TotalTime>
  <Words>4551</Words>
  <Application>Microsoft Office PowerPoint</Application>
  <PresentationFormat>On-screen Show (16:9)</PresentationFormat>
  <Paragraphs>774</Paragraphs>
  <Slides>70</Slides>
  <Notes>57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7" baseType="lpstr">
      <vt:lpstr>Arial</vt:lpstr>
      <vt:lpstr>Calibri</vt:lpstr>
      <vt:lpstr>Lucida Grande</vt:lpstr>
      <vt:lpstr>Wingdings</vt:lpstr>
      <vt:lpstr>Seafish - Light</vt:lpstr>
      <vt:lpstr>Seafish – Dark</vt:lpstr>
      <vt:lpstr>Worksheet</vt:lpstr>
      <vt:lpstr>Quarterly CREST Report </vt:lpstr>
      <vt:lpstr>Executive Summary – GB – Q4 2020</vt:lpstr>
      <vt:lpstr>Executive Summary - Seafood 2020</vt:lpstr>
      <vt:lpstr>PowerPoint Presentation</vt:lpstr>
      <vt:lpstr>Recovery that started in Q3 was halted by November lockdown and Christmas restrictions pushing Q4 visits down by almost 45%</vt:lpstr>
      <vt:lpstr>In 2020, Servings declined across all channels with T&amp;L, Work/Education, Pubs, and FSR losing the most</vt:lpstr>
      <vt:lpstr>PowerPoint Presentation</vt:lpstr>
      <vt:lpstr>Both protein and non protein visits declined in 2020</vt:lpstr>
      <vt:lpstr>Each protein group saw servings decline in 2020; Poultry and Seafood grew share</vt:lpstr>
      <vt:lpstr>All proteins but lamb have increased average spend in 2020</vt:lpstr>
      <vt:lpstr>More than one third of Seafood visits were on deal. Share of ‘on deal’ visits has grown in 2020.</vt:lpstr>
      <vt:lpstr>PowerPoint Presentation</vt:lpstr>
      <vt:lpstr>Amid lockdown, seafood visits declined the most in Workplace and Travel setting due to closures, restrictions and working from home</vt:lpstr>
      <vt:lpstr>QSR accounts for about 60% of all OOH visits and one third of all seafood servings.</vt:lpstr>
      <vt:lpstr>Fish &amp; Chips Shops are more reliant on dinner than any other day part; lunch is under-represented</vt:lpstr>
      <vt:lpstr>Fish and Chip Shops are heavily reliant on Friday and Saturday visitors </vt:lpstr>
      <vt:lpstr>PowerPoint Presentation</vt:lpstr>
      <vt:lpstr>QSR ended 2020 ahead of the market, down ‘only’ 33%</vt:lpstr>
      <vt:lpstr>While overall servings fell, seafood incidence in Quick Service haven’t changed much while others lost shares in favour of poultry</vt:lpstr>
      <vt:lpstr>Fried Fish - the largest category within Quick Service – contributed the most to the decline due to closures of main purveyors of the product in Q2</vt:lpstr>
      <vt:lpstr>Average individual spend has grown in 2020 with Poultry and Beef growing the most</vt:lpstr>
      <vt:lpstr>Seafood lost some share of QSR visits in 2020 due to the decline in burger/sandwich visits </vt:lpstr>
      <vt:lpstr>Level of on deal visits in QSR decreased in 2020 with seafood deal level now below average</vt:lpstr>
      <vt:lpstr>PowerPoint Presentation</vt:lpstr>
      <vt:lpstr>Fish &amp; Chip shops lost 25% of visits in 2020; Q4 saw marked improvement despite lockdown</vt:lpstr>
      <vt:lpstr>Seafood is the largest protein for Fish &amp; Chips shops; customers reported buying more poultry in 2020 than before</vt:lpstr>
      <vt:lpstr>Fried Fish is the largest product group for Fish &amp; Chip Shops and thus declined the most during 2020</vt:lpstr>
      <vt:lpstr>Cod is the most popular at Fish and Chip Shops; haddock lost share in 2020</vt:lpstr>
      <vt:lpstr>Seafood’s average spend has grown in 2020</vt:lpstr>
      <vt:lpstr>Seafood deal rate within the Fish &amp; Chips Shops has declined by -2.4% in 2020</vt:lpstr>
      <vt:lpstr>PowerPoint Presentation</vt:lpstr>
      <vt:lpstr>QSR excl. Fish and Chip Shops declined by 28.7% in Q4 2020</vt:lpstr>
      <vt:lpstr>2020 ended with beef overtaking pork as the second largest protein in QSR. Seafood’s share shrank to 8.5%.</vt:lpstr>
      <vt:lpstr>Non-fried Fish is the largest category in the QSR excl. Fish &amp; Chips Shops; Shellfish share increased considerably over last year </vt:lpstr>
      <vt:lpstr>Seafood Sandwiches is the most important sub-category in QSR, but its share declined</vt:lpstr>
      <vt:lpstr>Seafood products have seen significant increase in individual spend in the course of 2020</vt:lpstr>
      <vt:lpstr>Share of deals for most proteins decreased with Seafood showing some insignificant increase in 2020</vt:lpstr>
      <vt:lpstr>PowerPoint Presentation</vt:lpstr>
      <vt:lpstr>Pub’s visit recovery stopped in Q4 amid lockdowns</vt:lpstr>
      <vt:lpstr>Pub’s seafood incidence increased in 2020 despite falling servings</vt:lpstr>
      <vt:lpstr>Fried fish grew share amid declines</vt:lpstr>
      <vt:lpstr>Salmon and Cod are the most popular fish species in Pubs; Cod gained share in 2020 </vt:lpstr>
      <vt:lpstr>Total AC in Pubs has increased only marginally, while seafood spend has increased by £1.69</vt:lpstr>
      <vt:lpstr>Seafood has seen an increase in the percentage of deals/promotions in 2020</vt:lpstr>
      <vt:lpstr>PowerPoint Presentation</vt:lpstr>
      <vt:lpstr>Visits to Full Service restaurants started to recover in Q4 2020</vt:lpstr>
      <vt:lpstr>Seafood incidence have grown in Full Service over last 12 months </vt:lpstr>
      <vt:lpstr>Non-fried fish, fish burgers, and shellfish showed growth over last 12 months</vt:lpstr>
      <vt:lpstr>Salmon is the most important species in full service restaurants, followed by shellfish </vt:lpstr>
      <vt:lpstr>The data shows that Seafood individual spend decreased over last 12 months </vt:lpstr>
      <vt:lpstr>Seafood deal rates are ahead of all other proteins and growing  </vt:lpstr>
      <vt:lpstr>PowerPoint Presentation</vt:lpstr>
      <vt:lpstr>Travel &amp; Leisure visits are the slowest to recover with tourism still at historically low level</vt:lpstr>
      <vt:lpstr>Seafood servings in Travel and Leisure grew in incidence</vt:lpstr>
      <vt:lpstr>Fish, both fried and non-fried, grew share</vt:lpstr>
      <vt:lpstr>Seafood individual spend has increased slightly in Travel and Leisure over last 12 months</vt:lpstr>
      <vt:lpstr>Deal rates for Seafood are above average and growing TTM</vt:lpstr>
      <vt:lpstr>PowerPoint Presentation</vt:lpstr>
      <vt:lpstr>Traffic recovered somewhat after an almost 90% decline in Q2, but still only a third of last year’s</vt:lpstr>
      <vt:lpstr>Seafood lost incidence while poultry gained</vt:lpstr>
      <vt:lpstr>PowerPoint Presentation</vt:lpstr>
      <vt:lpstr>Socialising remains the most important motivation when choosing Seafood when eating out</vt:lpstr>
      <vt:lpstr>QSR (w/o F&amp;C shops) is the largest seafood channel but it saw seafood visits declining faster than the sector overall in 2020 </vt:lpstr>
      <vt:lpstr>Fried Fish share has increased in 2020; Tuna dominates the Non-Fried varieties, while Cod solidified its prominence in Fried  </vt:lpstr>
      <vt:lpstr>Seafood consumers are richer and older than average. T&amp;L attracts younger crowd; QSR caters to less affluent clientele </vt:lpstr>
      <vt:lpstr>Travel &amp; Leisure, and Fish &amp; Chip Shops are performing very well with kids </vt:lpstr>
      <vt:lpstr>Fried Fish (Cod) and Shellfish (Scampi) grew importance; Non-Fried Fish lost importance (due to FSR closures) </vt:lpstr>
      <vt:lpstr>PowerPoint Presentation</vt:lpstr>
      <vt:lpstr>CREST Measures</vt:lpstr>
      <vt:lpstr>CREST Calculations</vt:lpstr>
    </vt:vector>
  </TitlesOfParts>
  <Company>StudioLR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Q4 NPD Quarterly Report</dc:title>
  <dc:creator>Rhona Cruickshank</dc:creator>
  <cp:lastModifiedBy>Sergey Chekmarev</cp:lastModifiedBy>
  <cp:revision>287</cp:revision>
  <dcterms:created xsi:type="dcterms:W3CDTF">2020-03-26T10:08:15Z</dcterms:created>
  <dcterms:modified xsi:type="dcterms:W3CDTF">2021-02-09T13:36:10Z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2792096</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TitusGUID">
    <vt:lpwstr>6c365e70-c82f-4f90-a3a8-d9fb77955f8d</vt:lpwstr>
  </property>
  <property fmtid="{D5CDD505-2E9C-101B-9397-08002B2CF9AE}" pid="6" name="Classification">
    <vt:lpwstr>Client Third Party Confidential</vt:lpwstr>
  </property>
  <property fmtid="{D5CDD505-2E9C-101B-9397-08002B2CF9AE}" pid="7" name="HeaderFooterSelection">
    <vt:lpwstr>NoHeaderFooter</vt:lpwstr>
  </property>
  <property fmtid="{D5CDD505-2E9C-101B-9397-08002B2CF9AE}" pid="8" name="ContentTypeId">
    <vt:lpwstr>0x010100FBC0F8BFD01A91498CA7837A71EEDFDB02005AE5335FCC83EB48B1308B6A764FBC1C</vt:lpwstr>
  </property>
  <property fmtid="{D5CDD505-2E9C-101B-9397-08002B2CF9AE}" pid="9" name="Market Data Document Path">
    <vt:lpwstr>1474;#NPD Quarterly Food Service Reports|f46e9fdf-d3ac-458f-9a75-4afdaa2faa79</vt:lpwstr>
  </property>
</Properties>
</file>