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3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4.xml" ContentType="application/vnd.openxmlformats-officedocument.presentationml.slide+xml"/>
  <Override PartName="/ppt/slides/slide31.xml" ContentType="application/vnd.openxmlformats-officedocument.presentationml.slide+xml"/>
  <Override PartName="/ppt/slides/slide3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38.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6.xml" ContentType="application/vnd.openxmlformats-officedocument.presentationml.slide+xml"/>
  <Override PartName="/ppt/slides/slide6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2.xml" ContentType="application/vnd.openxmlformats-officedocument.presentationml.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2.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charts/chart19.xml" ContentType="application/vnd.openxmlformats-officedocument.drawingml.chart+xml"/>
  <Override PartName="/ppt/theme/theme1.xml" ContentType="application/vnd.openxmlformats-officedocument.theme+xml"/>
  <Override PartName="/ppt/charts/chart18.xml" ContentType="application/vnd.openxmlformats-officedocument.drawingml.chart+xml"/>
  <Override PartName="/ppt/charts/chart17.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6.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77"/>
  </p:notesMasterIdLst>
  <p:handoutMasterIdLst>
    <p:handoutMasterId r:id="rId78"/>
  </p:handoutMasterIdLst>
  <p:sldIdLst>
    <p:sldId id="279" r:id="rId3"/>
    <p:sldId id="347" r:id="rId4"/>
    <p:sldId id="348" r:id="rId5"/>
    <p:sldId id="349" r:id="rId6"/>
    <p:sldId id="350" r:id="rId7"/>
    <p:sldId id="436" r:id="rId8"/>
    <p:sldId id="437" r:id="rId9"/>
    <p:sldId id="307" r:id="rId10"/>
    <p:sldId id="370" r:id="rId11"/>
    <p:sldId id="309" r:id="rId12"/>
    <p:sldId id="371" r:id="rId13"/>
    <p:sldId id="372" r:id="rId14"/>
    <p:sldId id="439" r:id="rId15"/>
    <p:sldId id="374" r:id="rId16"/>
    <p:sldId id="375" r:id="rId17"/>
    <p:sldId id="440" r:id="rId18"/>
    <p:sldId id="441" r:id="rId19"/>
    <p:sldId id="380" r:id="rId20"/>
    <p:sldId id="318" r:id="rId21"/>
    <p:sldId id="442" r:id="rId22"/>
    <p:sldId id="443" r:id="rId23"/>
    <p:sldId id="444" r:id="rId24"/>
    <p:sldId id="445" r:id="rId25"/>
    <p:sldId id="446" r:id="rId26"/>
    <p:sldId id="447" r:id="rId27"/>
    <p:sldId id="448" r:id="rId28"/>
    <p:sldId id="449" r:id="rId29"/>
    <p:sldId id="386" r:id="rId30"/>
    <p:sldId id="461" r:id="rId31"/>
    <p:sldId id="462" r:id="rId32"/>
    <p:sldId id="463" r:id="rId33"/>
    <p:sldId id="325" r:id="rId34"/>
    <p:sldId id="390" r:id="rId35"/>
    <p:sldId id="391" r:id="rId36"/>
    <p:sldId id="392" r:id="rId37"/>
    <p:sldId id="329" r:id="rId38"/>
    <p:sldId id="393" r:id="rId39"/>
    <p:sldId id="472" r:id="rId40"/>
    <p:sldId id="407" r:id="rId41"/>
    <p:sldId id="468" r:id="rId42"/>
    <p:sldId id="464" r:id="rId43"/>
    <p:sldId id="465" r:id="rId44"/>
    <p:sldId id="466" r:id="rId45"/>
    <p:sldId id="467" r:id="rId46"/>
    <p:sldId id="469" r:id="rId47"/>
    <p:sldId id="470" r:id="rId48"/>
    <p:sldId id="338" r:id="rId49"/>
    <p:sldId id="400" r:id="rId50"/>
    <p:sldId id="401" r:id="rId51"/>
    <p:sldId id="402" r:id="rId52"/>
    <p:sldId id="403" r:id="rId53"/>
    <p:sldId id="404" r:id="rId54"/>
    <p:sldId id="460" r:id="rId55"/>
    <p:sldId id="450" r:id="rId56"/>
    <p:sldId id="451" r:id="rId57"/>
    <p:sldId id="452" r:id="rId58"/>
    <p:sldId id="453" r:id="rId59"/>
    <p:sldId id="454" r:id="rId60"/>
    <p:sldId id="455" r:id="rId61"/>
    <p:sldId id="456" r:id="rId62"/>
    <p:sldId id="457" r:id="rId63"/>
    <p:sldId id="458" r:id="rId64"/>
    <p:sldId id="459" r:id="rId65"/>
    <p:sldId id="480" r:id="rId66"/>
    <p:sldId id="481" r:id="rId67"/>
    <p:sldId id="482" r:id="rId68"/>
    <p:sldId id="483" r:id="rId69"/>
    <p:sldId id="484" r:id="rId70"/>
    <p:sldId id="485" r:id="rId71"/>
    <p:sldId id="486" r:id="rId72"/>
    <p:sldId id="405" r:id="rId73"/>
    <p:sldId id="406" r:id="rId74"/>
    <p:sldId id="414" r:id="rId75"/>
    <p:sldId id="297" r:id="rId7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C0C"/>
    <a:srgbClr val="00A3E0"/>
    <a:srgbClr val="E4002B"/>
    <a:srgbClr val="B6C30C"/>
    <a:srgbClr val="0077C8"/>
    <a:srgbClr val="5458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63" autoAdjust="0"/>
    <p:restoredTop sz="99767" autoAdjust="0"/>
  </p:normalViewPr>
  <p:slideViewPr>
    <p:cSldViewPr snapToGrid="0" snapToObjects="1">
      <p:cViewPr varScale="1">
        <p:scale>
          <a:sx n="75" d="100"/>
          <a:sy n="75" d="100"/>
        </p:scale>
        <p:origin x="-1452" y="-96"/>
      </p:cViewPr>
      <p:guideLst>
        <p:guide orient="horz" pos="2142"/>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customXml" Target="../customXml/item2.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85" Type="http://schemas.openxmlformats.org/officeDocument/2006/relationships/customXml" Target="../customXml/item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Consumer Price Index</a:t>
            </a:r>
            <a:endParaRPr lang="en-GB" dirty="0"/>
          </a:p>
        </c:rich>
      </c:tx>
      <c:layout/>
      <c:overlay val="1"/>
    </c:title>
    <c:autoTitleDeleted val="0"/>
    <c:plotArea>
      <c:layout>
        <c:manualLayout>
          <c:layoutTarget val="inner"/>
          <c:xMode val="edge"/>
          <c:yMode val="edge"/>
          <c:x val="0.14561877878472737"/>
          <c:y val="0.10829876605890976"/>
          <c:w val="0.77576486901401476"/>
          <c:h val="0.63374710972913606"/>
        </c:manualLayout>
      </c:layout>
      <c:lineChart>
        <c:grouping val="standard"/>
        <c:varyColors val="0"/>
        <c:ser>
          <c:idx val="0"/>
          <c:order val="0"/>
          <c:tx>
            <c:strRef>
              <c:f>Sheet1!$A$2</c:f>
              <c:strCache>
                <c:ptCount val="1"/>
                <c:pt idx="0">
                  <c:v>CPIH (overall index) </c:v>
                </c:pt>
              </c:strCache>
            </c:strRef>
          </c:tx>
          <c:marker>
            <c:spPr>
              <a:solidFill>
                <a:schemeClr val="accent1"/>
              </a:solidFill>
            </c:spPr>
          </c:marker>
          <c:dLbls>
            <c:dLbl>
              <c:idx val="12"/>
              <c:layout>
                <c:manualLayout>
                  <c:x val="0"/>
                  <c:y val="-3.0003406256429686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Sheet1!$B$1:$N$1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Dec-20</c:v>
                </c:pt>
              </c:strCache>
            </c:strRef>
          </c:cat>
          <c:val>
            <c:numRef>
              <c:f>Sheet1!$B$2:$N$2</c:f>
              <c:numCache>
                <c:formatCode>0.0</c:formatCode>
                <c:ptCount val="13"/>
                <c:pt idx="0">
                  <c:v>1.4</c:v>
                </c:pt>
                <c:pt idx="1">
                  <c:v>1.8</c:v>
                </c:pt>
                <c:pt idx="2">
                  <c:v>1.7</c:v>
                </c:pt>
                <c:pt idx="3">
                  <c:v>1.5</c:v>
                </c:pt>
                <c:pt idx="4">
                  <c:v>0.9</c:v>
                </c:pt>
                <c:pt idx="5">
                  <c:v>0.7</c:v>
                </c:pt>
                <c:pt idx="6">
                  <c:v>0.8</c:v>
                </c:pt>
                <c:pt idx="7">
                  <c:v>1.1000000000000001</c:v>
                </c:pt>
                <c:pt idx="8">
                  <c:v>0.5</c:v>
                </c:pt>
                <c:pt idx="9">
                  <c:v>0.7</c:v>
                </c:pt>
                <c:pt idx="10">
                  <c:v>0.9</c:v>
                </c:pt>
                <c:pt idx="11">
                  <c:v>0.6</c:v>
                </c:pt>
                <c:pt idx="12">
                  <c:v>0.8</c:v>
                </c:pt>
              </c:numCache>
            </c:numRef>
          </c:val>
          <c:smooth val="0"/>
        </c:ser>
        <c:ser>
          <c:idx val="1"/>
          <c:order val="1"/>
          <c:tx>
            <c:strRef>
              <c:f>Sheet1!$A$3</c:f>
              <c:strCache>
                <c:ptCount val="1"/>
                <c:pt idx="0">
                  <c:v>CPI (overall index) </c:v>
                </c:pt>
              </c:strCache>
            </c:strRef>
          </c:tx>
          <c:dLbls>
            <c:dLbl>
              <c:idx val="12"/>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Sheet1!$B$1:$N$1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Dec-20</c:v>
                </c:pt>
              </c:strCache>
            </c:strRef>
          </c:cat>
          <c:val>
            <c:numRef>
              <c:f>Sheet1!$B$3:$N$3</c:f>
              <c:numCache>
                <c:formatCode>0.0</c:formatCode>
                <c:ptCount val="13"/>
                <c:pt idx="0">
                  <c:v>1.3</c:v>
                </c:pt>
                <c:pt idx="1">
                  <c:v>1.8</c:v>
                </c:pt>
                <c:pt idx="2" formatCode="General">
                  <c:v>1.7</c:v>
                </c:pt>
                <c:pt idx="3">
                  <c:v>1.5</c:v>
                </c:pt>
                <c:pt idx="4">
                  <c:v>0.8</c:v>
                </c:pt>
                <c:pt idx="5">
                  <c:v>0.5</c:v>
                </c:pt>
                <c:pt idx="6">
                  <c:v>0.6</c:v>
                </c:pt>
                <c:pt idx="7">
                  <c:v>1</c:v>
                </c:pt>
                <c:pt idx="8">
                  <c:v>0.2</c:v>
                </c:pt>
                <c:pt idx="9">
                  <c:v>0.5</c:v>
                </c:pt>
                <c:pt idx="10">
                  <c:v>0.7</c:v>
                </c:pt>
                <c:pt idx="11">
                  <c:v>0.3</c:v>
                </c:pt>
                <c:pt idx="12">
                  <c:v>0.6</c:v>
                </c:pt>
              </c:numCache>
            </c:numRef>
          </c:val>
          <c:smooth val="0"/>
        </c:ser>
        <c:ser>
          <c:idx val="2"/>
          <c:order val="2"/>
          <c:tx>
            <c:strRef>
              <c:f>Sheet1!$A$4</c:f>
              <c:strCache>
                <c:ptCount val="1"/>
                <c:pt idx="0">
                  <c:v>CPI Food</c:v>
                </c:pt>
              </c:strCache>
            </c:strRef>
          </c:tx>
          <c:dLbls>
            <c:dLbl>
              <c:idx val="12"/>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Sheet1!$B$1:$N$1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Dec-20</c:v>
                </c:pt>
              </c:strCache>
            </c:strRef>
          </c:cat>
          <c:val>
            <c:numRef>
              <c:f>Sheet1!$B$4:$N$4</c:f>
              <c:numCache>
                <c:formatCode>0.0</c:formatCode>
                <c:ptCount val="13"/>
                <c:pt idx="0">
                  <c:v>1.4</c:v>
                </c:pt>
                <c:pt idx="1">
                  <c:v>1.1000000000000001</c:v>
                </c:pt>
                <c:pt idx="2" formatCode="General">
                  <c:v>0.8</c:v>
                </c:pt>
                <c:pt idx="3">
                  <c:v>1.1000000000000001</c:v>
                </c:pt>
                <c:pt idx="4">
                  <c:v>1.3</c:v>
                </c:pt>
                <c:pt idx="5">
                  <c:v>1.6</c:v>
                </c:pt>
                <c:pt idx="6">
                  <c:v>1</c:v>
                </c:pt>
                <c:pt idx="7">
                  <c:v>0.7</c:v>
                </c:pt>
                <c:pt idx="8">
                  <c:v>0.3</c:v>
                </c:pt>
                <c:pt idx="9">
                  <c:v>-0.3</c:v>
                </c:pt>
                <c:pt idx="10">
                  <c:v>0.5</c:v>
                </c:pt>
                <c:pt idx="11">
                  <c:v>-0.6</c:v>
                </c:pt>
                <c:pt idx="12">
                  <c:v>-1.6</c:v>
                </c:pt>
              </c:numCache>
            </c:numRef>
          </c:val>
          <c:smooth val="0"/>
        </c:ser>
        <c:ser>
          <c:idx val="3"/>
          <c:order val="3"/>
          <c:tx>
            <c:strRef>
              <c:f>Sheet1!$A$5</c:f>
              <c:strCache>
                <c:ptCount val="1"/>
                <c:pt idx="0">
                  <c:v>CPI Meat</c:v>
                </c:pt>
              </c:strCache>
            </c:strRef>
          </c:tx>
          <c:dLbls>
            <c:dLbl>
              <c:idx val="12"/>
              <c:layout>
                <c:manualLayout>
                  <c:x val="3.1446540880503146E-3"/>
                  <c:y val="-1.9093076708637073E-2"/>
                </c:manualLayout>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Sheet1!$B$1:$N$1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Dec-20</c:v>
                </c:pt>
              </c:strCache>
            </c:strRef>
          </c:cat>
          <c:val>
            <c:numRef>
              <c:f>Sheet1!$B$5:$N$5</c:f>
              <c:numCache>
                <c:formatCode>0.0</c:formatCode>
                <c:ptCount val="13"/>
                <c:pt idx="0">
                  <c:v>1.7</c:v>
                </c:pt>
                <c:pt idx="1">
                  <c:v>1.9</c:v>
                </c:pt>
                <c:pt idx="2" formatCode="General">
                  <c:v>2.4</c:v>
                </c:pt>
                <c:pt idx="3">
                  <c:v>2</c:v>
                </c:pt>
                <c:pt idx="4">
                  <c:v>2.9</c:v>
                </c:pt>
                <c:pt idx="5">
                  <c:v>2.7</c:v>
                </c:pt>
                <c:pt idx="6">
                  <c:v>2.7</c:v>
                </c:pt>
                <c:pt idx="7">
                  <c:v>2.2000000000000002</c:v>
                </c:pt>
                <c:pt idx="8">
                  <c:v>1.8</c:v>
                </c:pt>
                <c:pt idx="9">
                  <c:v>1.6</c:v>
                </c:pt>
                <c:pt idx="10">
                  <c:v>1.8</c:v>
                </c:pt>
                <c:pt idx="11">
                  <c:v>0.2</c:v>
                </c:pt>
                <c:pt idx="12">
                  <c:v>-1.4</c:v>
                </c:pt>
              </c:numCache>
            </c:numRef>
          </c:val>
          <c:smooth val="0"/>
        </c:ser>
        <c:ser>
          <c:idx val="4"/>
          <c:order val="4"/>
          <c:tx>
            <c:strRef>
              <c:f>Sheet1!$A$6</c:f>
              <c:strCache>
                <c:ptCount val="1"/>
                <c:pt idx="0">
                  <c:v>CPI Fish</c:v>
                </c:pt>
              </c:strCache>
            </c:strRef>
          </c:tx>
          <c:dLbls>
            <c:dLbl>
              <c:idx val="12"/>
              <c:layout/>
              <c:showLegendKey val="0"/>
              <c:showVal val="1"/>
              <c:showCatName val="0"/>
              <c:showSerName val="0"/>
              <c:showPercent val="0"/>
              <c:showBubbleSize val="0"/>
            </c:dLbl>
            <c:txPr>
              <a:bodyPr/>
              <a:lstStyle/>
              <a:p>
                <a:pPr>
                  <a:defRPr b="1"/>
                </a:pPr>
                <a:endParaRPr lang="en-US"/>
              </a:p>
            </c:txPr>
            <c:showLegendKey val="0"/>
            <c:showVal val="0"/>
            <c:showCatName val="0"/>
            <c:showSerName val="0"/>
            <c:showPercent val="0"/>
            <c:showBubbleSize val="0"/>
          </c:dLbls>
          <c:cat>
            <c:strRef>
              <c:f>Sheet1!$B$1:$N$1</c:f>
              <c:strCache>
                <c:ptCount val="13"/>
                <c:pt idx="0">
                  <c:v>Dec-19</c:v>
                </c:pt>
                <c:pt idx="1">
                  <c:v>Jan-20</c:v>
                </c:pt>
                <c:pt idx="2">
                  <c:v>Feb-20</c:v>
                </c:pt>
                <c:pt idx="3">
                  <c:v>Mar-20</c:v>
                </c:pt>
                <c:pt idx="4">
                  <c:v>Apr-20</c:v>
                </c:pt>
                <c:pt idx="5">
                  <c:v>May-20</c:v>
                </c:pt>
                <c:pt idx="6">
                  <c:v>Jun-20</c:v>
                </c:pt>
                <c:pt idx="7">
                  <c:v>Jul-20</c:v>
                </c:pt>
                <c:pt idx="8">
                  <c:v>Aug-20</c:v>
                </c:pt>
                <c:pt idx="9">
                  <c:v>Sep-20</c:v>
                </c:pt>
                <c:pt idx="10">
                  <c:v>Oct-20</c:v>
                </c:pt>
                <c:pt idx="11">
                  <c:v>Nov-20</c:v>
                </c:pt>
                <c:pt idx="12">
                  <c:v>Dec-20</c:v>
                </c:pt>
              </c:strCache>
            </c:strRef>
          </c:cat>
          <c:val>
            <c:numRef>
              <c:f>Sheet1!$B$6:$N$6</c:f>
              <c:numCache>
                <c:formatCode>0.0</c:formatCode>
                <c:ptCount val="13"/>
                <c:pt idx="0">
                  <c:v>2.6</c:v>
                </c:pt>
                <c:pt idx="1">
                  <c:v>0.8</c:v>
                </c:pt>
                <c:pt idx="2" formatCode="General">
                  <c:v>1.1000000000000001</c:v>
                </c:pt>
                <c:pt idx="3">
                  <c:v>2.2000000000000002</c:v>
                </c:pt>
                <c:pt idx="4">
                  <c:v>6.9</c:v>
                </c:pt>
                <c:pt idx="5">
                  <c:v>3.6</c:v>
                </c:pt>
                <c:pt idx="6">
                  <c:v>3.4</c:v>
                </c:pt>
                <c:pt idx="7">
                  <c:v>0.6</c:v>
                </c:pt>
                <c:pt idx="8">
                  <c:v>1.9</c:v>
                </c:pt>
                <c:pt idx="9">
                  <c:v>-0.1</c:v>
                </c:pt>
                <c:pt idx="10">
                  <c:v>-1.2</c:v>
                </c:pt>
                <c:pt idx="11">
                  <c:v>-0.5</c:v>
                </c:pt>
                <c:pt idx="12">
                  <c:v>-3.2</c:v>
                </c:pt>
              </c:numCache>
            </c:numRef>
          </c:val>
          <c:smooth val="0"/>
        </c:ser>
        <c:dLbls>
          <c:showLegendKey val="0"/>
          <c:showVal val="0"/>
          <c:showCatName val="0"/>
          <c:showSerName val="0"/>
          <c:showPercent val="0"/>
          <c:showBubbleSize val="0"/>
        </c:dLbls>
        <c:marker val="1"/>
        <c:smooth val="0"/>
        <c:axId val="49866240"/>
        <c:axId val="49867776"/>
      </c:lineChart>
      <c:catAx>
        <c:axId val="49866240"/>
        <c:scaling>
          <c:orientation val="minMax"/>
        </c:scaling>
        <c:delete val="0"/>
        <c:axPos val="b"/>
        <c:majorTickMark val="out"/>
        <c:minorTickMark val="in"/>
        <c:tickLblPos val="low"/>
        <c:txPr>
          <a:bodyPr rot="-5400000" vert="horz"/>
          <a:lstStyle/>
          <a:p>
            <a:pPr>
              <a:defRPr sz="1200"/>
            </a:pPr>
            <a:endParaRPr lang="en-US"/>
          </a:p>
        </c:txPr>
        <c:crossAx val="49867776"/>
        <c:crosses val="autoZero"/>
        <c:auto val="1"/>
        <c:lblAlgn val="ctr"/>
        <c:lblOffset val="100"/>
        <c:noMultiLvlLbl val="0"/>
      </c:catAx>
      <c:valAx>
        <c:axId val="49867776"/>
        <c:scaling>
          <c:orientation val="minMax"/>
        </c:scaling>
        <c:delete val="0"/>
        <c:axPos val="l"/>
        <c:majorGridlines/>
        <c:title>
          <c:tx>
            <c:rich>
              <a:bodyPr rot="-5400000" vert="horz"/>
              <a:lstStyle/>
              <a:p>
                <a:pPr>
                  <a:defRPr/>
                </a:pPr>
                <a:r>
                  <a:rPr lang="en-GB" dirty="0" smtClean="0"/>
                  <a:t>Percentage change over 12 months</a:t>
                </a:r>
                <a:endParaRPr lang="en-GB" dirty="0"/>
              </a:p>
            </c:rich>
          </c:tx>
          <c:layout/>
          <c:overlay val="0"/>
        </c:title>
        <c:numFmt formatCode="0" sourceLinked="0"/>
        <c:majorTickMark val="out"/>
        <c:minorTickMark val="none"/>
        <c:tickLblPos val="nextTo"/>
        <c:crossAx val="49866240"/>
        <c:crosses val="autoZero"/>
        <c:crossBetween val="between"/>
      </c:valAx>
    </c:plotArea>
    <c:legend>
      <c:legendPos val="b"/>
      <c:layout>
        <c:manualLayout>
          <c:xMode val="edge"/>
          <c:yMode val="edge"/>
          <c:x val="0"/>
          <c:y val="0.88257263852574819"/>
          <c:w val="1"/>
          <c:h val="0.11742736147425184"/>
        </c:manualLayout>
      </c:layout>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frozen sales volume</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(+10%)</c:v>
                </c:pt>
                <c:pt idx="1">
                  <c:v>Aldi (+17%)</c:v>
                </c:pt>
                <c:pt idx="2">
                  <c:v>Iceland (+10%)</c:v>
                </c:pt>
                <c:pt idx="3">
                  <c:v>Asda (+12%)</c:v>
                </c:pt>
                <c:pt idx="4">
                  <c:v>Sainsbury (+19%)</c:v>
                </c:pt>
                <c:pt idx="5">
                  <c:v>Lidl (+19%)</c:v>
                </c:pt>
                <c:pt idx="6">
                  <c:v>Morrisons (+10%)</c:v>
                </c:pt>
                <c:pt idx="7">
                  <c:v>Waitrose (+16%)</c:v>
                </c:pt>
                <c:pt idx="8">
                  <c:v>Coop (-11%)</c:v>
                </c:pt>
                <c:pt idx="9">
                  <c:v>M&amp;S (+15%)</c:v>
                </c:pt>
                <c:pt idx="10">
                  <c:v>All Others (+29%)</c:v>
                </c:pt>
              </c:strCache>
            </c:strRef>
          </c:cat>
          <c:val>
            <c:numRef>
              <c:f>Sheet1!$B$2:$B$12</c:f>
              <c:numCache>
                <c:formatCode>0.0</c:formatCode>
                <c:ptCount val="11"/>
                <c:pt idx="0">
                  <c:v>0.21555114498027633</c:v>
                </c:pt>
                <c:pt idx="1">
                  <c:v>0.16228475990129149</c:v>
                </c:pt>
                <c:pt idx="2">
                  <c:v>0.14811306893055504</c:v>
                </c:pt>
                <c:pt idx="3">
                  <c:v>0.10147697808382812</c:v>
                </c:pt>
                <c:pt idx="4">
                  <c:v>9.0810596711194139E-2</c:v>
                </c:pt>
                <c:pt idx="5">
                  <c:v>7.6004161807797885E-2</c:v>
                </c:pt>
                <c:pt idx="6">
                  <c:v>7.7604400976354612E-2</c:v>
                </c:pt>
                <c:pt idx="7">
                  <c:v>1.9618786458421047E-2</c:v>
                </c:pt>
                <c:pt idx="8">
                  <c:v>1.9552579746152286E-2</c:v>
                </c:pt>
                <c:pt idx="9">
                  <c:v>1.0734705128792422E-2</c:v>
                </c:pt>
                <c:pt idx="10">
                  <c:v>7.8248817275336641E-2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(+10%)</c:v>
                </c:pt>
                <c:pt idx="1">
                  <c:v>Aldi (+17%)</c:v>
                </c:pt>
                <c:pt idx="2">
                  <c:v>Iceland (+10%)</c:v>
                </c:pt>
                <c:pt idx="3">
                  <c:v>Asda (+12%)</c:v>
                </c:pt>
                <c:pt idx="4">
                  <c:v>Sainsbury (+19%)</c:v>
                </c:pt>
                <c:pt idx="5">
                  <c:v>Lidl (+19%)</c:v>
                </c:pt>
                <c:pt idx="6">
                  <c:v>Morrisons (+10%)</c:v>
                </c:pt>
                <c:pt idx="7">
                  <c:v>Waitrose (+16%)</c:v>
                </c:pt>
                <c:pt idx="8">
                  <c:v>Coop (-11%)</c:v>
                </c:pt>
                <c:pt idx="9">
                  <c:v>M&amp;S (+15%)</c:v>
                </c:pt>
                <c:pt idx="10">
                  <c:v>All Others (+29%)</c:v>
                </c:pt>
              </c:strCache>
            </c:strRef>
          </c:cat>
          <c:val>
            <c:numRef>
              <c:f>Sheet1!$C$2:$C$12</c:f>
              <c:numCache>
                <c:formatCode>0.0</c:formatCode>
                <c:ptCount val="11"/>
                <c:pt idx="0">
                  <c:v>0.21089523114917474</c:v>
                </c:pt>
                <c:pt idx="1">
                  <c:v>0.1651394700190929</c:v>
                </c:pt>
                <c:pt idx="2">
                  <c:v>0.15067405895964711</c:v>
                </c:pt>
                <c:pt idx="3">
                  <c:v>0.10074410264851366</c:v>
                </c:pt>
                <c:pt idx="4">
                  <c:v>8.6381263686662171E-2</c:v>
                </c:pt>
                <c:pt idx="5">
                  <c:v>8.3589381422444542E-2</c:v>
                </c:pt>
                <c:pt idx="6">
                  <c:v>7.5581651235085867E-2</c:v>
                </c:pt>
                <c:pt idx="7">
                  <c:v>1.9641932063238964E-2</c:v>
                </c:pt>
                <c:pt idx="8">
                  <c:v>2.0049927300755895E-2</c:v>
                </c:pt>
                <c:pt idx="9">
                  <c:v>1.2374230441863985E-2</c:v>
                </c:pt>
                <c:pt idx="10">
                  <c:v>7.492875107352015E-2</c:v>
                </c:pt>
              </c:numCache>
            </c:numRef>
          </c:val>
        </c:ser>
        <c:ser>
          <c:idx val="2"/>
          <c:order val="2"/>
          <c:tx>
            <c:strRef>
              <c:f>Sheet1!$D$1</c:f>
              <c:strCache>
                <c:ptCount val="1"/>
                <c:pt idx="0">
                  <c:v>2020</c:v>
                </c:pt>
              </c:strCache>
            </c:strRef>
          </c:tx>
          <c:invertIfNegative val="0"/>
          <c:dLbls>
            <c:dLbl>
              <c:idx val="1"/>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2"/>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4"/>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noFill/>
                <a:ln>
                  <a:solidFill>
                    <a:srgbClr val="00FF00"/>
                  </a:solidFill>
                </a:ln>
              </c:spPr>
              <c:txPr>
                <a:bodyPr/>
                <a:lstStyle/>
                <a:p>
                  <a:pPr>
                    <a:defRPr/>
                  </a:pPr>
                  <a:endParaRPr lang="en-US"/>
                </a:p>
              </c:txPr>
              <c:dLblPos val="outEnd"/>
              <c:showLegendKey val="0"/>
              <c:showVal val="1"/>
              <c:showCatName val="0"/>
              <c:showSerName val="0"/>
              <c:showPercent val="0"/>
              <c:showBubbleSize val="0"/>
            </c:dLbl>
            <c:dLbl>
              <c:idx val="7"/>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9"/>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(+10%)</c:v>
                </c:pt>
                <c:pt idx="1">
                  <c:v>Aldi (+17%)</c:v>
                </c:pt>
                <c:pt idx="2">
                  <c:v>Iceland (+10%)</c:v>
                </c:pt>
                <c:pt idx="3">
                  <c:v>Asda (+12%)</c:v>
                </c:pt>
                <c:pt idx="4">
                  <c:v>Sainsbury (+19%)</c:v>
                </c:pt>
                <c:pt idx="5">
                  <c:v>Lidl (+19%)</c:v>
                </c:pt>
                <c:pt idx="6">
                  <c:v>Morrisons (+10%)</c:v>
                </c:pt>
                <c:pt idx="7">
                  <c:v>Waitrose (+16%)</c:v>
                </c:pt>
                <c:pt idx="8">
                  <c:v>Coop (-11%)</c:v>
                </c:pt>
                <c:pt idx="9">
                  <c:v>M&amp;S (+15%)</c:v>
                </c:pt>
                <c:pt idx="10">
                  <c:v>All Others (+29%)</c:v>
                </c:pt>
              </c:strCache>
            </c:strRef>
          </c:cat>
          <c:val>
            <c:numRef>
              <c:f>Sheet1!$D$2:$D$12</c:f>
              <c:numCache>
                <c:formatCode>0.0</c:formatCode>
                <c:ptCount val="11"/>
                <c:pt idx="0">
                  <c:v>0.2032579258259509</c:v>
                </c:pt>
                <c:pt idx="1">
                  <c:v>0.16978465930302458</c:v>
                </c:pt>
                <c:pt idx="2">
                  <c:v>0.14493482005653219</c:v>
                </c:pt>
                <c:pt idx="3">
                  <c:v>9.860432128587808E-2</c:v>
                </c:pt>
                <c:pt idx="4">
                  <c:v>9.0049051137340907E-2</c:v>
                </c:pt>
                <c:pt idx="5">
                  <c:v>8.7259092548215275E-2</c:v>
                </c:pt>
                <c:pt idx="6">
                  <c:v>7.301905100029793E-2</c:v>
                </c:pt>
                <c:pt idx="7">
                  <c:v>1.9994096523786607E-2</c:v>
                </c:pt>
                <c:pt idx="8">
                  <c:v>1.5581057763616752E-2</c:v>
                </c:pt>
                <c:pt idx="9">
                  <c:v>1.2505064304993072E-2</c:v>
                </c:pt>
                <c:pt idx="10">
                  <c:v>8.5010860250363543E-2</c:v>
                </c:pt>
              </c:numCache>
            </c:numRef>
          </c:val>
        </c:ser>
        <c:dLbls>
          <c:showLegendKey val="0"/>
          <c:showVal val="0"/>
          <c:showCatName val="0"/>
          <c:showSerName val="0"/>
          <c:showPercent val="0"/>
          <c:showBubbleSize val="0"/>
        </c:dLbls>
        <c:gapWidth val="150"/>
        <c:axId val="151165568"/>
        <c:axId val="151171456"/>
      </c:barChart>
      <c:catAx>
        <c:axId val="151165568"/>
        <c:scaling>
          <c:orientation val="minMax"/>
        </c:scaling>
        <c:delete val="0"/>
        <c:axPos val="b"/>
        <c:majorTickMark val="out"/>
        <c:minorTickMark val="none"/>
        <c:tickLblPos val="nextTo"/>
        <c:crossAx val="151171456"/>
        <c:crosses val="autoZero"/>
        <c:auto val="1"/>
        <c:lblAlgn val="ctr"/>
        <c:lblOffset val="100"/>
        <c:noMultiLvlLbl val="0"/>
      </c:catAx>
      <c:valAx>
        <c:axId val="151171456"/>
        <c:scaling>
          <c:orientation val="minMax"/>
        </c:scaling>
        <c:delete val="0"/>
        <c:axPos val="l"/>
        <c:majorGridlines/>
        <c:title>
          <c:tx>
            <c:rich>
              <a:bodyPr rot="-5400000" vert="horz"/>
              <a:lstStyle/>
              <a:p>
                <a:pPr>
                  <a:defRPr/>
                </a:pPr>
                <a:r>
                  <a:rPr lang="en-GB" dirty="0"/>
                  <a:t>% Share of Sales  </a:t>
                </a:r>
                <a:r>
                  <a:rPr lang="en-GB" dirty="0" smtClean="0"/>
                  <a:t>Volume</a:t>
                </a:r>
                <a:endParaRPr lang="en-GB" dirty="0"/>
              </a:p>
            </c:rich>
          </c:tx>
          <c:overlay val="0"/>
        </c:title>
        <c:numFmt formatCode="0%" sourceLinked="0"/>
        <c:majorTickMark val="out"/>
        <c:minorTickMark val="none"/>
        <c:tickLblPos val="nextTo"/>
        <c:crossAx val="151165568"/>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6642092902656661"/>
          <c:y val="7.1712865898734102E-2"/>
          <c:w val="0.46564413740485311"/>
          <c:h val="0.83888965490283995"/>
        </c:manualLayout>
      </c:layout>
      <c:radarChart>
        <c:radarStyle val="marker"/>
        <c:varyColors val="0"/>
        <c:ser>
          <c:idx val="0"/>
          <c:order val="0"/>
          <c:tx>
            <c:strRef>
              <c:f>Sheet1!$B$1</c:f>
              <c:strCache>
                <c:ptCount val="1"/>
                <c:pt idx="0">
                  <c:v>Purchase Value % Share of Trade 52w</c:v>
                </c:pt>
              </c:strCache>
            </c:strRef>
          </c:tx>
          <c:marker>
            <c:symbol val="none"/>
          </c:marker>
          <c:cat>
            <c:strRef>
              <c:f>Sheet1!$A$2:$A$6</c:f>
              <c:strCache>
                <c:ptCount val="5"/>
                <c:pt idx="0">
                  <c:v>CLASS AB</c:v>
                </c:pt>
                <c:pt idx="1">
                  <c:v>CLASS C1</c:v>
                </c:pt>
                <c:pt idx="2">
                  <c:v>CLASS C2</c:v>
                </c:pt>
                <c:pt idx="3">
                  <c:v>CLASS D</c:v>
                </c:pt>
                <c:pt idx="4">
                  <c:v>CLASS E</c:v>
                </c:pt>
              </c:strCache>
            </c:strRef>
          </c:cat>
          <c:val>
            <c:numRef>
              <c:f>Sheet1!$B$2:$B$6</c:f>
              <c:numCache>
                <c:formatCode>General</c:formatCode>
                <c:ptCount val="5"/>
                <c:pt idx="0">
                  <c:v>32.855762309911974</c:v>
                </c:pt>
                <c:pt idx="1">
                  <c:v>28.458209945382468</c:v>
                </c:pt>
                <c:pt idx="2">
                  <c:v>20.427301308592863</c:v>
                </c:pt>
                <c:pt idx="3">
                  <c:v>10.064725519630045</c:v>
                </c:pt>
                <c:pt idx="4">
                  <c:v>8.1940009167402863</c:v>
                </c:pt>
              </c:numCache>
            </c:numRef>
          </c:val>
        </c:ser>
        <c:ser>
          <c:idx val="1"/>
          <c:order val="1"/>
          <c:tx>
            <c:strRef>
              <c:f>Sheet1!$C$1</c:f>
              <c:strCache>
                <c:ptCount val="1"/>
                <c:pt idx="0">
                  <c:v>Purchase Volume % Share of Trade 52w</c:v>
                </c:pt>
              </c:strCache>
            </c:strRef>
          </c:tx>
          <c:spPr>
            <a:ln>
              <a:solidFill>
                <a:srgbClr val="B6C30C"/>
              </a:solidFill>
            </a:ln>
          </c:spPr>
          <c:marker>
            <c:symbol val="none"/>
          </c:marker>
          <c:cat>
            <c:strRef>
              <c:f>Sheet1!$A$2:$A$6</c:f>
              <c:strCache>
                <c:ptCount val="5"/>
                <c:pt idx="0">
                  <c:v>CLASS AB</c:v>
                </c:pt>
                <c:pt idx="1">
                  <c:v>CLASS C1</c:v>
                </c:pt>
                <c:pt idx="2">
                  <c:v>CLASS C2</c:v>
                </c:pt>
                <c:pt idx="3">
                  <c:v>CLASS D</c:v>
                </c:pt>
                <c:pt idx="4">
                  <c:v>CLASS E</c:v>
                </c:pt>
              </c:strCache>
            </c:strRef>
          </c:cat>
          <c:val>
            <c:numRef>
              <c:f>Sheet1!$C$2:$C$6</c:f>
              <c:numCache>
                <c:formatCode>General</c:formatCode>
                <c:ptCount val="5"/>
                <c:pt idx="0">
                  <c:v>30.243579826634051</c:v>
                </c:pt>
                <c:pt idx="1">
                  <c:v>28.325883055755781</c:v>
                </c:pt>
                <c:pt idx="2">
                  <c:v>21.605253532782772</c:v>
                </c:pt>
                <c:pt idx="3">
                  <c:v>11.199102249004714</c:v>
                </c:pt>
                <c:pt idx="4">
                  <c:v>8.6261813358226878</c:v>
                </c:pt>
              </c:numCache>
            </c:numRef>
          </c:val>
        </c:ser>
        <c:dLbls>
          <c:showLegendKey val="0"/>
          <c:showVal val="0"/>
          <c:showCatName val="0"/>
          <c:showSerName val="0"/>
          <c:showPercent val="0"/>
          <c:showBubbleSize val="0"/>
        </c:dLbls>
        <c:axId val="130082688"/>
        <c:axId val="130084224"/>
      </c:radarChart>
      <c:catAx>
        <c:axId val="130082688"/>
        <c:scaling>
          <c:orientation val="minMax"/>
        </c:scaling>
        <c:delete val="0"/>
        <c:axPos val="b"/>
        <c:majorGridlines/>
        <c:numFmt formatCode="m/d/yyyy" sourceLinked="1"/>
        <c:majorTickMark val="out"/>
        <c:minorTickMark val="none"/>
        <c:tickLblPos val="nextTo"/>
        <c:crossAx val="130084224"/>
        <c:crosses val="autoZero"/>
        <c:auto val="1"/>
        <c:lblAlgn val="ctr"/>
        <c:lblOffset val="100"/>
        <c:noMultiLvlLbl val="0"/>
      </c:catAx>
      <c:valAx>
        <c:axId val="130084224"/>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30082688"/>
        <c:crosses val="autoZero"/>
        <c:crossBetween val="between"/>
      </c:valAx>
    </c:plotArea>
    <c:legend>
      <c:legendPos val="b"/>
      <c:layout>
        <c:manualLayout>
          <c:xMode val="edge"/>
          <c:yMode val="edge"/>
          <c:x val="4.1223840206953093E-4"/>
          <c:y val="0.89119008070637085"/>
          <c:w val="0.99917552319586078"/>
          <c:h val="9.2444424971940262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6642092902656661"/>
          <c:y val="7.1712865898734102E-2"/>
          <c:w val="0.46564413740485311"/>
          <c:h val="0.83888965490283995"/>
        </c:manualLayout>
      </c:layout>
      <c:radarChart>
        <c:radarStyle val="marker"/>
        <c:varyColors val="0"/>
        <c:ser>
          <c:idx val="0"/>
          <c:order val="0"/>
          <c:tx>
            <c:strRef>
              <c:f>Sheet1!$B$1</c:f>
              <c:strCache>
                <c:ptCount val="1"/>
                <c:pt idx="0">
                  <c:v>Total seafood</c:v>
                </c:pt>
              </c:strCache>
            </c:strRef>
          </c:tx>
          <c:spPr>
            <a:ln>
              <a:solidFill>
                <a:srgbClr val="E4002B"/>
              </a:solidFill>
            </a:ln>
          </c:spPr>
          <c:marker>
            <c:symbol val="none"/>
          </c:marker>
          <c:cat>
            <c:strRef>
              <c:f>Sheet1!$A$2:$A$6</c:f>
              <c:strCache>
                <c:ptCount val="5"/>
                <c:pt idx="0">
                  <c:v>CLASS AB</c:v>
                </c:pt>
                <c:pt idx="1">
                  <c:v>CLASS C1</c:v>
                </c:pt>
                <c:pt idx="2">
                  <c:v>CLASS C2</c:v>
                </c:pt>
                <c:pt idx="3">
                  <c:v>CLASS D</c:v>
                </c:pt>
                <c:pt idx="4">
                  <c:v>CLASS E</c:v>
                </c:pt>
              </c:strCache>
            </c:strRef>
          </c:cat>
          <c:val>
            <c:numRef>
              <c:f>Sheet1!$B$2:$B$6</c:f>
              <c:numCache>
                <c:formatCode>General</c:formatCode>
                <c:ptCount val="5"/>
                <c:pt idx="0">
                  <c:v>32.855762309911974</c:v>
                </c:pt>
                <c:pt idx="1">
                  <c:v>28.458209945382468</c:v>
                </c:pt>
                <c:pt idx="2">
                  <c:v>20.427301308592863</c:v>
                </c:pt>
                <c:pt idx="3">
                  <c:v>10.064725519630045</c:v>
                </c:pt>
                <c:pt idx="4">
                  <c:v>8.1940009167402863</c:v>
                </c:pt>
              </c:numCache>
            </c:numRef>
          </c:val>
        </c:ser>
        <c:ser>
          <c:idx val="1"/>
          <c:order val="1"/>
          <c:tx>
            <c:strRef>
              <c:f>Sheet1!$C$1</c:f>
              <c:strCache>
                <c:ptCount val="1"/>
                <c:pt idx="0">
                  <c:v>Chilled</c:v>
                </c:pt>
              </c:strCache>
            </c:strRef>
          </c:tx>
          <c:spPr>
            <a:ln>
              <a:solidFill>
                <a:srgbClr val="B6C30C"/>
              </a:solidFill>
            </a:ln>
          </c:spPr>
          <c:marker>
            <c:symbol val="none"/>
          </c:marker>
          <c:cat>
            <c:strRef>
              <c:f>Sheet1!$A$2:$A$6</c:f>
              <c:strCache>
                <c:ptCount val="5"/>
                <c:pt idx="0">
                  <c:v>CLASS AB</c:v>
                </c:pt>
                <c:pt idx="1">
                  <c:v>CLASS C1</c:v>
                </c:pt>
                <c:pt idx="2">
                  <c:v>CLASS C2</c:v>
                </c:pt>
                <c:pt idx="3">
                  <c:v>CLASS D</c:v>
                </c:pt>
                <c:pt idx="4">
                  <c:v>CLASS E</c:v>
                </c:pt>
              </c:strCache>
            </c:strRef>
          </c:cat>
          <c:val>
            <c:numRef>
              <c:f>Sheet1!$C$2:$C$6</c:f>
              <c:numCache>
                <c:formatCode>General</c:formatCode>
                <c:ptCount val="5"/>
                <c:pt idx="0">
                  <c:v>36.092426268565553</c:v>
                </c:pt>
                <c:pt idx="1">
                  <c:v>28.699997440586682</c:v>
                </c:pt>
                <c:pt idx="2">
                  <c:v>18.914234594210381</c:v>
                </c:pt>
                <c:pt idx="3">
                  <c:v>8.6955689077236027</c:v>
                </c:pt>
                <c:pt idx="4">
                  <c:v>7.5977727889137805</c:v>
                </c:pt>
              </c:numCache>
            </c:numRef>
          </c:val>
        </c:ser>
        <c:ser>
          <c:idx val="2"/>
          <c:order val="2"/>
          <c:tx>
            <c:strRef>
              <c:f>Sheet1!$D$1</c:f>
              <c:strCache>
                <c:ptCount val="1"/>
                <c:pt idx="0">
                  <c:v>Frozen</c:v>
                </c:pt>
              </c:strCache>
            </c:strRef>
          </c:tx>
          <c:spPr>
            <a:ln>
              <a:solidFill>
                <a:srgbClr val="00A3E0"/>
              </a:solidFill>
            </a:ln>
          </c:spPr>
          <c:marker>
            <c:symbol val="none"/>
          </c:marker>
          <c:cat>
            <c:strRef>
              <c:f>Sheet1!$A$2:$A$6</c:f>
              <c:strCache>
                <c:ptCount val="5"/>
                <c:pt idx="0">
                  <c:v>CLASS AB</c:v>
                </c:pt>
                <c:pt idx="1">
                  <c:v>CLASS C1</c:v>
                </c:pt>
                <c:pt idx="2">
                  <c:v>CLASS C2</c:v>
                </c:pt>
                <c:pt idx="3">
                  <c:v>CLASS D</c:v>
                </c:pt>
                <c:pt idx="4">
                  <c:v>CLASS E</c:v>
                </c:pt>
              </c:strCache>
            </c:strRef>
          </c:cat>
          <c:val>
            <c:numRef>
              <c:f>Sheet1!$D$2:$D$6</c:f>
              <c:numCache>
                <c:formatCode>General</c:formatCode>
                <c:ptCount val="5"/>
                <c:pt idx="0">
                  <c:v>28.213996200904898</c:v>
                </c:pt>
                <c:pt idx="1">
                  <c:v>28.038445692427299</c:v>
                </c:pt>
                <c:pt idx="2">
                  <c:v>22.491201840655521</c:v>
                </c:pt>
                <c:pt idx="3">
                  <c:v>12.22434695635129</c:v>
                </c:pt>
                <c:pt idx="4">
                  <c:v>9.0320093096609995</c:v>
                </c:pt>
              </c:numCache>
            </c:numRef>
          </c:val>
        </c:ser>
        <c:ser>
          <c:idx val="3"/>
          <c:order val="3"/>
          <c:tx>
            <c:strRef>
              <c:f>Sheet1!$E$1</c:f>
              <c:strCache>
                <c:ptCount val="1"/>
                <c:pt idx="0">
                  <c:v>Ambient</c:v>
                </c:pt>
              </c:strCache>
            </c:strRef>
          </c:tx>
          <c:spPr>
            <a:ln>
              <a:solidFill>
                <a:srgbClr val="FECC0C"/>
              </a:solidFill>
            </a:ln>
          </c:spPr>
          <c:marker>
            <c:symbol val="none"/>
          </c:marker>
          <c:cat>
            <c:strRef>
              <c:f>Sheet1!$A$2:$A$6</c:f>
              <c:strCache>
                <c:ptCount val="5"/>
                <c:pt idx="0">
                  <c:v>CLASS AB</c:v>
                </c:pt>
                <c:pt idx="1">
                  <c:v>CLASS C1</c:v>
                </c:pt>
                <c:pt idx="2">
                  <c:v>CLASS C2</c:v>
                </c:pt>
                <c:pt idx="3">
                  <c:v>CLASS D</c:v>
                </c:pt>
                <c:pt idx="4">
                  <c:v>CLASS E</c:v>
                </c:pt>
              </c:strCache>
            </c:strRef>
          </c:cat>
          <c:val>
            <c:numRef>
              <c:f>Sheet1!$E$2:$E$6</c:f>
              <c:numCache>
                <c:formatCode>General</c:formatCode>
                <c:ptCount val="5"/>
                <c:pt idx="0">
                  <c:v>29.033855585517269</c:v>
                </c:pt>
                <c:pt idx="1">
                  <c:v>28.3101985035197</c:v>
                </c:pt>
                <c:pt idx="2">
                  <c:v>22.413610616438792</c:v>
                </c:pt>
                <c:pt idx="3">
                  <c:v>11.312181231345324</c:v>
                </c:pt>
                <c:pt idx="4">
                  <c:v>8.9301540631789198</c:v>
                </c:pt>
              </c:numCache>
            </c:numRef>
          </c:val>
        </c:ser>
        <c:dLbls>
          <c:showLegendKey val="0"/>
          <c:showVal val="0"/>
          <c:showCatName val="0"/>
          <c:showSerName val="0"/>
          <c:showPercent val="0"/>
          <c:showBubbleSize val="0"/>
        </c:dLbls>
        <c:axId val="130235008"/>
        <c:axId val="130240896"/>
      </c:radarChart>
      <c:catAx>
        <c:axId val="130235008"/>
        <c:scaling>
          <c:orientation val="minMax"/>
        </c:scaling>
        <c:delete val="0"/>
        <c:axPos val="b"/>
        <c:majorGridlines/>
        <c:numFmt formatCode="m/d/yyyy" sourceLinked="1"/>
        <c:majorTickMark val="out"/>
        <c:minorTickMark val="none"/>
        <c:tickLblPos val="nextTo"/>
        <c:crossAx val="130240896"/>
        <c:crosses val="autoZero"/>
        <c:auto val="1"/>
        <c:lblAlgn val="ctr"/>
        <c:lblOffset val="100"/>
        <c:noMultiLvlLbl val="0"/>
      </c:catAx>
      <c:valAx>
        <c:axId val="130240896"/>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30235008"/>
        <c:crosses val="autoZero"/>
        <c:crossBetween val="between"/>
      </c:valAx>
    </c:plotArea>
    <c:legend>
      <c:legendPos val="b"/>
      <c:layout>
        <c:manualLayout>
          <c:xMode val="edge"/>
          <c:yMode val="edge"/>
          <c:x val="4.1223840206953689E-4"/>
          <c:y val="0.94028656367143759"/>
          <c:w val="0.9995877615979305"/>
          <c:h val="5.859834910391401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398332210744664"/>
          <c:y val="8.942082701163756E-2"/>
          <c:w val="0.41416798297638979"/>
          <c:h val="0.69917220752107201"/>
        </c:manualLayout>
      </c:layout>
      <c:radarChart>
        <c:radarStyle val="marker"/>
        <c:varyColors val="0"/>
        <c:ser>
          <c:idx val="0"/>
          <c:order val="0"/>
          <c:tx>
            <c:strRef>
              <c:f>Sheet1!$B$1</c:f>
              <c:strCache>
                <c:ptCount val="1"/>
                <c:pt idx="0">
                  <c:v>Purchase Value % Share of Trade 52w</c:v>
                </c:pt>
              </c:strCache>
            </c:strRef>
          </c:tx>
          <c:marker>
            <c:symbol val="none"/>
          </c:marker>
          <c:cat>
            <c:strRef>
              <c:f>Sheet1!$A$2:$A$5</c:f>
              <c:strCache>
                <c:ptCount val="4"/>
                <c:pt idx="0">
                  <c:v>SIZE 1 MEMBER</c:v>
                </c:pt>
                <c:pt idx="1">
                  <c:v>SIZE 2 MEMBERS</c:v>
                </c:pt>
                <c:pt idx="2">
                  <c:v>SIZE 3.4 MEMBERS</c:v>
                </c:pt>
                <c:pt idx="3">
                  <c:v>SIZE GE 5 MEMBERS</c:v>
                </c:pt>
              </c:strCache>
            </c:strRef>
          </c:cat>
          <c:val>
            <c:numRef>
              <c:f>Sheet1!$B$2:$B$5</c:f>
              <c:numCache>
                <c:formatCode>General</c:formatCode>
                <c:ptCount val="4"/>
                <c:pt idx="0">
                  <c:v>24.595418816844987</c:v>
                </c:pt>
                <c:pt idx="1">
                  <c:v>44.626279765532495</c:v>
                </c:pt>
                <c:pt idx="2">
                  <c:v>25.46552202884315</c:v>
                </c:pt>
                <c:pt idx="3">
                  <c:v>5.3127793890370096</c:v>
                </c:pt>
              </c:numCache>
            </c:numRef>
          </c:val>
        </c:ser>
        <c:ser>
          <c:idx val="1"/>
          <c:order val="1"/>
          <c:tx>
            <c:strRef>
              <c:f>Sheet1!$C$1</c:f>
              <c:strCache>
                <c:ptCount val="1"/>
                <c:pt idx="0">
                  <c:v>Purchase Volume % Share of Trade 52w</c:v>
                </c:pt>
              </c:strCache>
            </c:strRef>
          </c:tx>
          <c:spPr>
            <a:ln>
              <a:solidFill>
                <a:srgbClr val="B6C30C"/>
              </a:solidFill>
            </a:ln>
          </c:spPr>
          <c:marker>
            <c:symbol val="none"/>
          </c:marker>
          <c:cat>
            <c:strRef>
              <c:f>Sheet1!$A$2:$A$5</c:f>
              <c:strCache>
                <c:ptCount val="4"/>
                <c:pt idx="0">
                  <c:v>SIZE 1 MEMBER</c:v>
                </c:pt>
                <c:pt idx="1">
                  <c:v>SIZE 2 MEMBERS</c:v>
                </c:pt>
                <c:pt idx="2">
                  <c:v>SIZE 3.4 MEMBERS</c:v>
                </c:pt>
                <c:pt idx="3">
                  <c:v>SIZE GE 5 MEMBERS</c:v>
                </c:pt>
              </c:strCache>
            </c:strRef>
          </c:cat>
          <c:val>
            <c:numRef>
              <c:f>Sheet1!$C$2:$C$5</c:f>
              <c:numCache>
                <c:formatCode>General</c:formatCode>
                <c:ptCount val="4"/>
                <c:pt idx="0">
                  <c:v>23.335636325106847</c:v>
                </c:pt>
                <c:pt idx="1">
                  <c:v>41.906958323725263</c:v>
                </c:pt>
                <c:pt idx="2">
                  <c:v>28.161462158464374</c:v>
                </c:pt>
                <c:pt idx="3">
                  <c:v>6.5959431927035235</c:v>
                </c:pt>
              </c:numCache>
            </c:numRef>
          </c:val>
        </c:ser>
        <c:dLbls>
          <c:showLegendKey val="0"/>
          <c:showVal val="0"/>
          <c:showCatName val="0"/>
          <c:showSerName val="0"/>
          <c:showPercent val="0"/>
          <c:showBubbleSize val="0"/>
        </c:dLbls>
        <c:axId val="167467264"/>
        <c:axId val="167469056"/>
      </c:radarChart>
      <c:catAx>
        <c:axId val="167467264"/>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7469056"/>
        <c:crosses val="autoZero"/>
        <c:auto val="1"/>
        <c:lblAlgn val="ctr"/>
        <c:lblOffset val="100"/>
        <c:noMultiLvlLbl val="0"/>
      </c:catAx>
      <c:valAx>
        <c:axId val="167469056"/>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67467264"/>
        <c:crosses val="autoZero"/>
        <c:crossBetween val="between"/>
      </c:valAx>
    </c:plotArea>
    <c:legend>
      <c:legendPos val="b"/>
      <c:layout>
        <c:manualLayout>
          <c:xMode val="edge"/>
          <c:yMode val="edge"/>
          <c:x val="4.1223840206953093E-4"/>
          <c:y val="0.92441616510689573"/>
          <c:w val="0.99917552319586078"/>
          <c:h val="5.921836571108184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096294265260751"/>
          <c:y val="6.6257701124837795E-2"/>
          <c:w val="0.45656011015277137"/>
          <c:h val="0.82252416058115108"/>
        </c:manualLayout>
      </c:layout>
      <c:radarChart>
        <c:radarStyle val="marker"/>
        <c:varyColors val="0"/>
        <c:ser>
          <c:idx val="0"/>
          <c:order val="0"/>
          <c:tx>
            <c:strRef>
              <c:f>Sheet1!$B$1</c:f>
              <c:strCache>
                <c:ptCount val="1"/>
                <c:pt idx="0">
                  <c:v>Total seafood</c:v>
                </c:pt>
              </c:strCache>
            </c:strRef>
          </c:tx>
          <c:spPr>
            <a:ln>
              <a:solidFill>
                <a:srgbClr val="E4002B"/>
              </a:solidFill>
            </a:ln>
          </c:spPr>
          <c:marker>
            <c:symbol val="none"/>
          </c:marker>
          <c:cat>
            <c:strRef>
              <c:f>Sheet1!$A$2:$A$5</c:f>
              <c:strCache>
                <c:ptCount val="4"/>
                <c:pt idx="0">
                  <c:v>SIZE 1 MEMBER</c:v>
                </c:pt>
                <c:pt idx="1">
                  <c:v>SIZE 2 MEMBERS</c:v>
                </c:pt>
                <c:pt idx="2">
                  <c:v>SIZE 3.4 MEMBERS</c:v>
                </c:pt>
                <c:pt idx="3">
                  <c:v>SIZE GE 5 MEMBERS</c:v>
                </c:pt>
              </c:strCache>
            </c:strRef>
          </c:cat>
          <c:val>
            <c:numRef>
              <c:f>Sheet1!$B$2:$B$5</c:f>
              <c:numCache>
                <c:formatCode>General</c:formatCode>
                <c:ptCount val="4"/>
                <c:pt idx="0">
                  <c:v>24.595418816844987</c:v>
                </c:pt>
                <c:pt idx="1">
                  <c:v>44.626279765532495</c:v>
                </c:pt>
                <c:pt idx="2">
                  <c:v>25.46552202884315</c:v>
                </c:pt>
                <c:pt idx="3">
                  <c:v>5.3127793890370096</c:v>
                </c:pt>
              </c:numCache>
            </c:numRef>
          </c:val>
        </c:ser>
        <c:ser>
          <c:idx val="1"/>
          <c:order val="1"/>
          <c:tx>
            <c:strRef>
              <c:f>Sheet1!$C$1</c:f>
              <c:strCache>
                <c:ptCount val="1"/>
                <c:pt idx="0">
                  <c:v>Chilled</c:v>
                </c:pt>
              </c:strCache>
            </c:strRef>
          </c:tx>
          <c:spPr>
            <a:ln>
              <a:solidFill>
                <a:srgbClr val="B6C30C"/>
              </a:solidFill>
            </a:ln>
          </c:spPr>
          <c:marker>
            <c:symbol val="none"/>
          </c:marker>
          <c:cat>
            <c:strRef>
              <c:f>Sheet1!$A$2:$A$5</c:f>
              <c:strCache>
                <c:ptCount val="4"/>
                <c:pt idx="0">
                  <c:v>SIZE 1 MEMBER</c:v>
                </c:pt>
                <c:pt idx="1">
                  <c:v>SIZE 2 MEMBERS</c:v>
                </c:pt>
                <c:pt idx="2">
                  <c:v>SIZE 3.4 MEMBERS</c:v>
                </c:pt>
                <c:pt idx="3">
                  <c:v>SIZE GE 5 MEMBERS</c:v>
                </c:pt>
              </c:strCache>
            </c:strRef>
          </c:cat>
          <c:val>
            <c:numRef>
              <c:f>Sheet1!$C$2:$C$5</c:f>
              <c:numCache>
                <c:formatCode>General</c:formatCode>
                <c:ptCount val="4"/>
                <c:pt idx="0">
                  <c:v>26.854947173707181</c:v>
                </c:pt>
                <c:pt idx="1">
                  <c:v>47.076357319369656</c:v>
                </c:pt>
                <c:pt idx="2">
                  <c:v>22.237690195632705</c:v>
                </c:pt>
                <c:pt idx="3">
                  <c:v>3.8310053112904581</c:v>
                </c:pt>
              </c:numCache>
            </c:numRef>
          </c:val>
        </c:ser>
        <c:ser>
          <c:idx val="2"/>
          <c:order val="2"/>
          <c:tx>
            <c:strRef>
              <c:f>Sheet1!$D$1</c:f>
              <c:strCache>
                <c:ptCount val="1"/>
                <c:pt idx="0">
                  <c:v>Frozen</c:v>
                </c:pt>
              </c:strCache>
            </c:strRef>
          </c:tx>
          <c:spPr>
            <a:ln>
              <a:solidFill>
                <a:srgbClr val="00A3E0"/>
              </a:solidFill>
            </a:ln>
          </c:spPr>
          <c:marker>
            <c:symbol val="none"/>
          </c:marker>
          <c:cat>
            <c:strRef>
              <c:f>Sheet1!$A$2:$A$5</c:f>
              <c:strCache>
                <c:ptCount val="4"/>
                <c:pt idx="0">
                  <c:v>SIZE 1 MEMBER</c:v>
                </c:pt>
                <c:pt idx="1">
                  <c:v>SIZE 2 MEMBERS</c:v>
                </c:pt>
                <c:pt idx="2">
                  <c:v>SIZE 3.4 MEMBERS</c:v>
                </c:pt>
                <c:pt idx="3">
                  <c:v>SIZE GE 5 MEMBERS</c:v>
                </c:pt>
              </c:strCache>
            </c:strRef>
          </c:cat>
          <c:val>
            <c:numRef>
              <c:f>Sheet1!$D$2:$D$5</c:f>
              <c:numCache>
                <c:formatCode>General</c:formatCode>
                <c:ptCount val="4"/>
                <c:pt idx="0">
                  <c:v>20.501813377724815</c:v>
                </c:pt>
                <c:pt idx="1">
                  <c:v>41.570099591943432</c:v>
                </c:pt>
                <c:pt idx="2">
                  <c:v>30.52711846700349</c:v>
                </c:pt>
                <c:pt idx="3">
                  <c:v>7.4009685633282647</c:v>
                </c:pt>
              </c:numCache>
            </c:numRef>
          </c:val>
        </c:ser>
        <c:ser>
          <c:idx val="3"/>
          <c:order val="3"/>
          <c:tx>
            <c:strRef>
              <c:f>Sheet1!$E$1</c:f>
              <c:strCache>
                <c:ptCount val="1"/>
                <c:pt idx="0">
                  <c:v>Ambient</c:v>
                </c:pt>
              </c:strCache>
            </c:strRef>
          </c:tx>
          <c:spPr>
            <a:ln>
              <a:solidFill>
                <a:srgbClr val="FECC0C"/>
              </a:solidFill>
            </a:ln>
          </c:spPr>
          <c:marker>
            <c:symbol val="none"/>
          </c:marker>
          <c:cat>
            <c:strRef>
              <c:f>Sheet1!$A$2:$A$5</c:f>
              <c:strCache>
                <c:ptCount val="4"/>
                <c:pt idx="0">
                  <c:v>SIZE 1 MEMBER</c:v>
                </c:pt>
                <c:pt idx="1">
                  <c:v>SIZE 2 MEMBERS</c:v>
                </c:pt>
                <c:pt idx="2">
                  <c:v>SIZE 3.4 MEMBERS</c:v>
                </c:pt>
                <c:pt idx="3">
                  <c:v>SIZE GE 5 MEMBERS</c:v>
                </c:pt>
              </c:strCache>
            </c:strRef>
          </c:cat>
          <c:val>
            <c:numRef>
              <c:f>Sheet1!$E$2:$E$5</c:f>
              <c:numCache>
                <c:formatCode>General</c:formatCode>
                <c:ptCount val="4"/>
                <c:pt idx="0">
                  <c:v>23.534011383138498</c:v>
                </c:pt>
                <c:pt idx="1">
                  <c:v>40.871577835620798</c:v>
                </c:pt>
                <c:pt idx="2">
                  <c:v>28.462525896721356</c:v>
                </c:pt>
                <c:pt idx="3">
                  <c:v>7.1318848827764709</c:v>
                </c:pt>
              </c:numCache>
            </c:numRef>
          </c:val>
        </c:ser>
        <c:dLbls>
          <c:showLegendKey val="0"/>
          <c:showVal val="0"/>
          <c:showCatName val="0"/>
          <c:showSerName val="0"/>
          <c:showPercent val="0"/>
          <c:showBubbleSize val="0"/>
        </c:dLbls>
        <c:axId val="130202624"/>
        <c:axId val="130204416"/>
      </c:radarChart>
      <c:catAx>
        <c:axId val="130202624"/>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30204416"/>
        <c:crosses val="autoZero"/>
        <c:auto val="1"/>
        <c:lblAlgn val="ctr"/>
        <c:lblOffset val="100"/>
        <c:noMultiLvlLbl val="0"/>
      </c:catAx>
      <c:valAx>
        <c:axId val="130204416"/>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30202624"/>
        <c:crosses val="autoZero"/>
        <c:crossBetween val="between"/>
      </c:valAx>
    </c:plotArea>
    <c:legend>
      <c:legendPos val="b"/>
      <c:layout>
        <c:manualLayout>
          <c:xMode val="edge"/>
          <c:yMode val="edge"/>
          <c:x val="4.1223840206953689E-4"/>
          <c:y val="0.94028656367143759"/>
          <c:w val="0.9995877615979305"/>
          <c:h val="5.859834910391401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398332210744664"/>
          <c:y val="8.942082701163756E-2"/>
          <c:w val="0.41416798297638979"/>
          <c:h val="0.69917220752107201"/>
        </c:manualLayout>
      </c:layout>
      <c:radarChart>
        <c:radarStyle val="marker"/>
        <c:varyColors val="0"/>
        <c:ser>
          <c:idx val="0"/>
          <c:order val="0"/>
          <c:tx>
            <c:strRef>
              <c:f>Sheet1!$B$1</c:f>
              <c:strCache>
                <c:ptCount val="1"/>
                <c:pt idx="0">
                  <c:v>Purchase Value % Share of Trade 52w</c:v>
                </c:pt>
              </c:strCache>
            </c:strRef>
          </c:tx>
          <c:marker>
            <c:symbol val="none"/>
          </c:marker>
          <c:cat>
            <c:strRef>
              <c:f>Sheet1!$A$2:$A$5</c:f>
              <c:strCache>
                <c:ptCount val="4"/>
                <c:pt idx="0">
                  <c:v>&lt;35 YEARS</c:v>
                </c:pt>
                <c:pt idx="1">
                  <c:v>35 TO 44 YEARS</c:v>
                </c:pt>
                <c:pt idx="2">
                  <c:v>45 TO 64 YEARS</c:v>
                </c:pt>
                <c:pt idx="3">
                  <c:v>GE 65 YEARS</c:v>
                </c:pt>
              </c:strCache>
            </c:strRef>
          </c:cat>
          <c:val>
            <c:numRef>
              <c:f>Sheet1!$B$2:$B$5</c:f>
              <c:numCache>
                <c:formatCode>General</c:formatCode>
                <c:ptCount val="4"/>
                <c:pt idx="0">
                  <c:v>10.078557880209823</c:v>
                </c:pt>
                <c:pt idx="1">
                  <c:v>14.934042093481267</c:v>
                </c:pt>
                <c:pt idx="2">
                  <c:v>37.157922269750486</c:v>
                </c:pt>
                <c:pt idx="3">
                  <c:v>37.829477756558425</c:v>
                </c:pt>
              </c:numCache>
            </c:numRef>
          </c:val>
        </c:ser>
        <c:ser>
          <c:idx val="1"/>
          <c:order val="1"/>
          <c:tx>
            <c:strRef>
              <c:f>Sheet1!$C$1</c:f>
              <c:strCache>
                <c:ptCount val="1"/>
                <c:pt idx="0">
                  <c:v>Purchase Volume % Share of Trade 52w</c:v>
                </c:pt>
              </c:strCache>
            </c:strRef>
          </c:tx>
          <c:spPr>
            <a:ln>
              <a:solidFill>
                <a:srgbClr val="B6C30C"/>
              </a:solidFill>
            </a:ln>
          </c:spPr>
          <c:marker>
            <c:symbol val="none"/>
          </c:marker>
          <c:cat>
            <c:strRef>
              <c:f>Sheet1!$A$2:$A$5</c:f>
              <c:strCache>
                <c:ptCount val="4"/>
                <c:pt idx="0">
                  <c:v>&lt;35 YEARS</c:v>
                </c:pt>
                <c:pt idx="1">
                  <c:v>35 TO 44 YEARS</c:v>
                </c:pt>
                <c:pt idx="2">
                  <c:v>45 TO 64 YEARS</c:v>
                </c:pt>
                <c:pt idx="3">
                  <c:v>GE 65 YEARS</c:v>
                </c:pt>
              </c:strCache>
            </c:strRef>
          </c:cat>
          <c:val>
            <c:numRef>
              <c:f>Sheet1!$C$2:$C$5</c:f>
              <c:numCache>
                <c:formatCode>General</c:formatCode>
                <c:ptCount val="4"/>
                <c:pt idx="0">
                  <c:v>11.487218512227566</c:v>
                </c:pt>
                <c:pt idx="1">
                  <c:v>16.234466161010822</c:v>
                </c:pt>
                <c:pt idx="2">
                  <c:v>37.488162576930883</c:v>
                </c:pt>
                <c:pt idx="3">
                  <c:v>34.790152749830732</c:v>
                </c:pt>
              </c:numCache>
            </c:numRef>
          </c:val>
        </c:ser>
        <c:dLbls>
          <c:showLegendKey val="0"/>
          <c:showVal val="0"/>
          <c:showCatName val="0"/>
          <c:showSerName val="0"/>
          <c:showPercent val="0"/>
          <c:showBubbleSize val="0"/>
        </c:dLbls>
        <c:axId val="167266944"/>
        <c:axId val="167317888"/>
      </c:radarChart>
      <c:catAx>
        <c:axId val="167266944"/>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7317888"/>
        <c:crosses val="autoZero"/>
        <c:auto val="1"/>
        <c:lblAlgn val="ctr"/>
        <c:lblOffset val="100"/>
        <c:noMultiLvlLbl val="0"/>
      </c:catAx>
      <c:valAx>
        <c:axId val="167317888"/>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67266944"/>
        <c:crosses val="autoZero"/>
        <c:crossBetween val="between"/>
      </c:valAx>
    </c:plotArea>
    <c:legend>
      <c:legendPos val="b"/>
      <c:layout>
        <c:manualLayout>
          <c:xMode val="edge"/>
          <c:yMode val="edge"/>
          <c:x val="4.1223840206953093E-4"/>
          <c:y val="0.92441616510689573"/>
          <c:w val="0.99917552319586078"/>
          <c:h val="5.921836571108184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096294265260751"/>
          <c:y val="6.6257701124837795E-2"/>
          <c:w val="0.45656011015277137"/>
          <c:h val="0.82252416058115108"/>
        </c:manualLayout>
      </c:layout>
      <c:radarChart>
        <c:radarStyle val="marker"/>
        <c:varyColors val="0"/>
        <c:ser>
          <c:idx val="0"/>
          <c:order val="0"/>
          <c:tx>
            <c:strRef>
              <c:f>Sheet1!$B$1</c:f>
              <c:strCache>
                <c:ptCount val="1"/>
                <c:pt idx="0">
                  <c:v>Total seafood</c:v>
                </c:pt>
              </c:strCache>
            </c:strRef>
          </c:tx>
          <c:spPr>
            <a:ln>
              <a:solidFill>
                <a:srgbClr val="E4002B"/>
              </a:solidFill>
            </a:ln>
          </c:spPr>
          <c:marker>
            <c:symbol val="none"/>
          </c:marker>
          <c:cat>
            <c:strRef>
              <c:f>Sheet1!$A$2:$A$5</c:f>
              <c:strCache>
                <c:ptCount val="4"/>
                <c:pt idx="0">
                  <c:v>&lt;35 YEARS</c:v>
                </c:pt>
                <c:pt idx="1">
                  <c:v>35 TO 44 YEARS</c:v>
                </c:pt>
                <c:pt idx="2">
                  <c:v>45 TO 64 YEARS</c:v>
                </c:pt>
                <c:pt idx="3">
                  <c:v>GE 65 YEARS</c:v>
                </c:pt>
              </c:strCache>
            </c:strRef>
          </c:cat>
          <c:val>
            <c:numRef>
              <c:f>Sheet1!$B$2:$B$5</c:f>
              <c:numCache>
                <c:formatCode>General</c:formatCode>
                <c:ptCount val="4"/>
                <c:pt idx="0">
                  <c:v>10.078557880209823</c:v>
                </c:pt>
                <c:pt idx="1">
                  <c:v>14.934042093481267</c:v>
                </c:pt>
                <c:pt idx="2">
                  <c:v>37.157922269750486</c:v>
                </c:pt>
                <c:pt idx="3">
                  <c:v>37.829477756558425</c:v>
                </c:pt>
              </c:numCache>
            </c:numRef>
          </c:val>
        </c:ser>
        <c:ser>
          <c:idx val="1"/>
          <c:order val="1"/>
          <c:tx>
            <c:strRef>
              <c:f>Sheet1!$C$1</c:f>
              <c:strCache>
                <c:ptCount val="1"/>
                <c:pt idx="0">
                  <c:v>Chilled</c:v>
                </c:pt>
              </c:strCache>
            </c:strRef>
          </c:tx>
          <c:spPr>
            <a:ln>
              <a:solidFill>
                <a:srgbClr val="B6C30C"/>
              </a:solidFill>
            </a:ln>
          </c:spPr>
          <c:marker>
            <c:symbol val="none"/>
          </c:marker>
          <c:cat>
            <c:strRef>
              <c:f>Sheet1!$A$2:$A$5</c:f>
              <c:strCache>
                <c:ptCount val="4"/>
                <c:pt idx="0">
                  <c:v>&lt;35 YEARS</c:v>
                </c:pt>
                <c:pt idx="1">
                  <c:v>35 TO 44 YEARS</c:v>
                </c:pt>
                <c:pt idx="2">
                  <c:v>45 TO 64 YEARS</c:v>
                </c:pt>
                <c:pt idx="3">
                  <c:v>GE 65 YEARS</c:v>
                </c:pt>
              </c:strCache>
            </c:strRef>
          </c:cat>
          <c:val>
            <c:numRef>
              <c:f>Sheet1!$C$2:$C$5</c:f>
              <c:numCache>
                <c:formatCode>General</c:formatCode>
                <c:ptCount val="4"/>
                <c:pt idx="0">
                  <c:v>9.023850978656796</c:v>
                </c:pt>
                <c:pt idx="1">
                  <c:v>13.74306825695931</c:v>
                </c:pt>
                <c:pt idx="2">
                  <c:v>35.774857464345011</c:v>
                </c:pt>
                <c:pt idx="3">
                  <c:v>41.458223300038888</c:v>
                </c:pt>
              </c:numCache>
            </c:numRef>
          </c:val>
        </c:ser>
        <c:ser>
          <c:idx val="2"/>
          <c:order val="2"/>
          <c:tx>
            <c:strRef>
              <c:f>Sheet1!$D$1</c:f>
              <c:strCache>
                <c:ptCount val="1"/>
                <c:pt idx="0">
                  <c:v>Frozen</c:v>
                </c:pt>
              </c:strCache>
            </c:strRef>
          </c:tx>
          <c:spPr>
            <a:ln>
              <a:solidFill>
                <a:srgbClr val="00A3E0"/>
              </a:solidFill>
            </a:ln>
          </c:spPr>
          <c:marker>
            <c:symbol val="none"/>
          </c:marker>
          <c:cat>
            <c:strRef>
              <c:f>Sheet1!$A$2:$A$5</c:f>
              <c:strCache>
                <c:ptCount val="4"/>
                <c:pt idx="0">
                  <c:v>&lt;35 YEARS</c:v>
                </c:pt>
                <c:pt idx="1">
                  <c:v>35 TO 44 YEARS</c:v>
                </c:pt>
                <c:pt idx="2">
                  <c:v>45 TO 64 YEARS</c:v>
                </c:pt>
                <c:pt idx="3">
                  <c:v>GE 65 YEARS</c:v>
                </c:pt>
              </c:strCache>
            </c:strRef>
          </c:cat>
          <c:val>
            <c:numRef>
              <c:f>Sheet1!$D$2:$D$5</c:f>
              <c:numCache>
                <c:formatCode>General</c:formatCode>
                <c:ptCount val="4"/>
                <c:pt idx="0">
                  <c:v>10.864671918855107</c:v>
                </c:pt>
                <c:pt idx="1">
                  <c:v>16.368790545477502</c:v>
                </c:pt>
                <c:pt idx="2">
                  <c:v>38.999030711849997</c:v>
                </c:pt>
                <c:pt idx="3">
                  <c:v>33.767506823817399</c:v>
                </c:pt>
              </c:numCache>
            </c:numRef>
          </c:val>
        </c:ser>
        <c:ser>
          <c:idx val="3"/>
          <c:order val="3"/>
          <c:tx>
            <c:strRef>
              <c:f>Sheet1!$E$1</c:f>
              <c:strCache>
                <c:ptCount val="1"/>
                <c:pt idx="0">
                  <c:v>Ambient</c:v>
                </c:pt>
              </c:strCache>
            </c:strRef>
          </c:tx>
          <c:spPr>
            <a:ln>
              <a:solidFill>
                <a:srgbClr val="FECC0C"/>
              </a:solidFill>
            </a:ln>
          </c:spPr>
          <c:marker>
            <c:symbol val="none"/>
          </c:marker>
          <c:cat>
            <c:strRef>
              <c:f>Sheet1!$A$2:$A$5</c:f>
              <c:strCache>
                <c:ptCount val="4"/>
                <c:pt idx="0">
                  <c:v>&lt;35 YEARS</c:v>
                </c:pt>
                <c:pt idx="1">
                  <c:v>35 TO 44 YEARS</c:v>
                </c:pt>
                <c:pt idx="2">
                  <c:v>45 TO 64 YEARS</c:v>
                </c:pt>
                <c:pt idx="3">
                  <c:v>GE 65 YEARS</c:v>
                </c:pt>
              </c:strCache>
            </c:strRef>
          </c:cat>
          <c:val>
            <c:numRef>
              <c:f>Sheet1!$E$2:$E$5</c:f>
              <c:numCache>
                <c:formatCode>General</c:formatCode>
                <c:ptCount val="4"/>
                <c:pt idx="0">
                  <c:v>12.692041620875379</c:v>
                </c:pt>
                <c:pt idx="1">
                  <c:v>16.854948775373135</c:v>
                </c:pt>
                <c:pt idx="2">
                  <c:v>39.059183975891358</c:v>
                </c:pt>
                <c:pt idx="3">
                  <c:v>31.393825626117252</c:v>
                </c:pt>
              </c:numCache>
            </c:numRef>
          </c:val>
        </c:ser>
        <c:dLbls>
          <c:showLegendKey val="0"/>
          <c:showVal val="0"/>
          <c:showCatName val="0"/>
          <c:showSerName val="0"/>
          <c:showPercent val="0"/>
          <c:showBubbleSize val="0"/>
        </c:dLbls>
        <c:axId val="167349632"/>
        <c:axId val="167351424"/>
      </c:radarChart>
      <c:catAx>
        <c:axId val="167349632"/>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7351424"/>
        <c:crosses val="autoZero"/>
        <c:auto val="1"/>
        <c:lblAlgn val="ctr"/>
        <c:lblOffset val="100"/>
        <c:noMultiLvlLbl val="0"/>
      </c:catAx>
      <c:valAx>
        <c:axId val="167351424"/>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67349632"/>
        <c:crosses val="autoZero"/>
        <c:crossBetween val="between"/>
      </c:valAx>
    </c:plotArea>
    <c:legend>
      <c:legendPos val="b"/>
      <c:layout>
        <c:manualLayout>
          <c:xMode val="edge"/>
          <c:yMode val="edge"/>
          <c:x val="4.1223840206953689E-4"/>
          <c:y val="0.94028656367143759"/>
          <c:w val="0.9995877615979305"/>
          <c:h val="5.859834910391401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9215137661161017"/>
          <c:y val="4.3415585312051787E-2"/>
          <c:w val="0.41416798297638979"/>
          <c:h val="0.69917220752107201"/>
        </c:manualLayout>
      </c:layout>
      <c:barChart>
        <c:barDir val="col"/>
        <c:grouping val="percentStacked"/>
        <c:varyColors val="0"/>
        <c:ser>
          <c:idx val="0"/>
          <c:order val="0"/>
          <c:tx>
            <c:strRef>
              <c:f>Sheet1!$A$2</c:f>
              <c:strCache>
                <c:ptCount val="1"/>
                <c:pt idx="0">
                  <c:v>CHILDREN YES</c:v>
                </c:pt>
              </c:strCache>
            </c:strRef>
          </c:tx>
          <c:spPr>
            <a:solidFill>
              <a:srgbClr val="00A3E0"/>
            </a:solidFill>
          </c:spPr>
          <c:invertIfNegative val="0"/>
          <c:cat>
            <c:strRef>
              <c:f>Sheet1!$B$1:$C$1</c:f>
              <c:strCache>
                <c:ptCount val="2"/>
                <c:pt idx="0">
                  <c:v>Purchase Value % Share of Trade 52w</c:v>
                </c:pt>
                <c:pt idx="1">
                  <c:v>Purchase Volume % Share of Trade 52w</c:v>
                </c:pt>
              </c:strCache>
            </c:strRef>
          </c:cat>
          <c:val>
            <c:numRef>
              <c:f>Sheet1!$B$2:$C$2</c:f>
              <c:numCache>
                <c:formatCode>General</c:formatCode>
                <c:ptCount val="2"/>
                <c:pt idx="0">
                  <c:v>20.009272693028883</c:v>
                </c:pt>
                <c:pt idx="1">
                  <c:v>23.559097316553903</c:v>
                </c:pt>
              </c:numCache>
            </c:numRef>
          </c:val>
        </c:ser>
        <c:ser>
          <c:idx val="1"/>
          <c:order val="1"/>
          <c:tx>
            <c:strRef>
              <c:f>Sheet1!$A$3</c:f>
              <c:strCache>
                <c:ptCount val="1"/>
                <c:pt idx="0">
                  <c:v>CHILDREN NO</c:v>
                </c:pt>
              </c:strCache>
            </c:strRef>
          </c:tx>
          <c:spPr>
            <a:solidFill>
              <a:srgbClr val="B6C30C"/>
            </a:solidFill>
          </c:spPr>
          <c:invertIfNegative val="0"/>
          <c:cat>
            <c:strRef>
              <c:f>Sheet1!$B$1:$C$1</c:f>
              <c:strCache>
                <c:ptCount val="2"/>
                <c:pt idx="0">
                  <c:v>Purchase Value % Share of Trade 52w</c:v>
                </c:pt>
                <c:pt idx="1">
                  <c:v>Purchase Volume % Share of Trade 52w</c:v>
                </c:pt>
              </c:strCache>
            </c:strRef>
          </c:cat>
          <c:val>
            <c:numRef>
              <c:f>Sheet1!$B$3:$C$3</c:f>
              <c:numCache>
                <c:formatCode>General</c:formatCode>
                <c:ptCount val="2"/>
                <c:pt idx="0">
                  <c:v>79.99072730697111</c:v>
                </c:pt>
                <c:pt idx="1">
                  <c:v>76.440902683446097</c:v>
                </c:pt>
              </c:numCache>
            </c:numRef>
          </c:val>
        </c:ser>
        <c:dLbls>
          <c:showLegendKey val="0"/>
          <c:showVal val="0"/>
          <c:showCatName val="0"/>
          <c:showSerName val="0"/>
          <c:showPercent val="0"/>
          <c:showBubbleSize val="0"/>
        </c:dLbls>
        <c:gapWidth val="150"/>
        <c:overlap val="100"/>
        <c:axId val="167443456"/>
        <c:axId val="167576320"/>
      </c:barChart>
      <c:catAx>
        <c:axId val="167443456"/>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7576320"/>
        <c:crosses val="autoZero"/>
        <c:auto val="1"/>
        <c:lblAlgn val="ctr"/>
        <c:lblOffset val="100"/>
        <c:noMultiLvlLbl val="0"/>
      </c:catAx>
      <c:valAx>
        <c:axId val="167576320"/>
        <c:scaling>
          <c:orientation val="minMax"/>
        </c:scaling>
        <c:delete val="0"/>
        <c:axPos val="l"/>
        <c:majorGridlines/>
        <c:numFmt formatCode="0%" sourceLinked="1"/>
        <c:majorTickMark val="cross"/>
        <c:minorTickMark val="none"/>
        <c:tickLblPos val="nextTo"/>
        <c:crossAx val="167443456"/>
        <c:crosses val="autoZero"/>
        <c:crossBetween val="between"/>
      </c:valAx>
    </c:plotArea>
    <c:legend>
      <c:legendPos val="b"/>
      <c:layout>
        <c:manualLayout>
          <c:xMode val="edge"/>
          <c:yMode val="edge"/>
          <c:x val="4.1223840206953093E-4"/>
          <c:y val="0.92441616510689573"/>
          <c:w val="0.9995877615979305"/>
          <c:h val="5.490884582588968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29215137661161017"/>
          <c:y val="4.3415585312051787E-2"/>
          <c:w val="0.41416798297638979"/>
          <c:h val="0.69917220752107201"/>
        </c:manualLayout>
      </c:layout>
      <c:barChart>
        <c:barDir val="col"/>
        <c:grouping val="percentStacked"/>
        <c:varyColors val="0"/>
        <c:ser>
          <c:idx val="0"/>
          <c:order val="0"/>
          <c:tx>
            <c:strRef>
              <c:f>Sheet1!$A$2</c:f>
              <c:strCache>
                <c:ptCount val="1"/>
                <c:pt idx="0">
                  <c:v>CHILDREN YES</c:v>
                </c:pt>
              </c:strCache>
            </c:strRef>
          </c:tx>
          <c:spPr>
            <a:solidFill>
              <a:srgbClr val="00A3E0"/>
            </a:solidFill>
          </c:spPr>
          <c:invertIfNegative val="0"/>
          <c:cat>
            <c:strRef>
              <c:f>Sheet1!$B$1:$E$1</c:f>
              <c:strCache>
                <c:ptCount val="4"/>
                <c:pt idx="0">
                  <c:v>Total seafood</c:v>
                </c:pt>
                <c:pt idx="1">
                  <c:v>Chilled</c:v>
                </c:pt>
                <c:pt idx="2">
                  <c:v>Frozen</c:v>
                </c:pt>
                <c:pt idx="3">
                  <c:v>Ambient</c:v>
                </c:pt>
              </c:strCache>
            </c:strRef>
          </c:cat>
          <c:val>
            <c:numRef>
              <c:f>Sheet1!$B$2:$E$2</c:f>
              <c:numCache>
                <c:formatCode>General</c:formatCode>
                <c:ptCount val="4"/>
                <c:pt idx="0">
                  <c:v>20.009272693028883</c:v>
                </c:pt>
                <c:pt idx="1">
                  <c:v>16.511814790195739</c:v>
                </c:pt>
                <c:pt idx="2">
                  <c:v>25.289861607463699</c:v>
                </c:pt>
                <c:pt idx="3">
                  <c:v>23.640436064760202</c:v>
                </c:pt>
              </c:numCache>
            </c:numRef>
          </c:val>
        </c:ser>
        <c:ser>
          <c:idx val="1"/>
          <c:order val="1"/>
          <c:tx>
            <c:strRef>
              <c:f>Sheet1!$A$3</c:f>
              <c:strCache>
                <c:ptCount val="1"/>
                <c:pt idx="0">
                  <c:v>CHILDREN NO</c:v>
                </c:pt>
              </c:strCache>
            </c:strRef>
          </c:tx>
          <c:spPr>
            <a:solidFill>
              <a:srgbClr val="B6C30C"/>
            </a:solidFill>
          </c:spPr>
          <c:invertIfNegative val="0"/>
          <c:cat>
            <c:strRef>
              <c:f>Sheet1!$B$1:$E$1</c:f>
              <c:strCache>
                <c:ptCount val="4"/>
                <c:pt idx="0">
                  <c:v>Total seafood</c:v>
                </c:pt>
                <c:pt idx="1">
                  <c:v>Chilled</c:v>
                </c:pt>
                <c:pt idx="2">
                  <c:v>Frozen</c:v>
                </c:pt>
                <c:pt idx="3">
                  <c:v>Ambient</c:v>
                </c:pt>
              </c:strCache>
            </c:strRef>
          </c:cat>
          <c:val>
            <c:numRef>
              <c:f>Sheet1!$B$3:$E$3</c:f>
              <c:numCache>
                <c:formatCode>General</c:formatCode>
                <c:ptCount val="4"/>
                <c:pt idx="0">
                  <c:v>79.99072730697111</c:v>
                </c:pt>
                <c:pt idx="1">
                  <c:v>83.488185209804271</c:v>
                </c:pt>
                <c:pt idx="2">
                  <c:v>74.710138391610826</c:v>
                </c:pt>
                <c:pt idx="3">
                  <c:v>76.359563933496915</c:v>
                </c:pt>
              </c:numCache>
            </c:numRef>
          </c:val>
        </c:ser>
        <c:dLbls>
          <c:showLegendKey val="0"/>
          <c:showVal val="0"/>
          <c:showCatName val="0"/>
          <c:showSerName val="0"/>
          <c:showPercent val="0"/>
          <c:showBubbleSize val="0"/>
        </c:dLbls>
        <c:gapWidth val="150"/>
        <c:overlap val="100"/>
        <c:axId val="167991552"/>
        <c:axId val="168001536"/>
      </c:barChart>
      <c:catAx>
        <c:axId val="167991552"/>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8001536"/>
        <c:crosses val="autoZero"/>
        <c:auto val="1"/>
        <c:lblAlgn val="ctr"/>
        <c:lblOffset val="100"/>
        <c:noMultiLvlLbl val="0"/>
      </c:catAx>
      <c:valAx>
        <c:axId val="168001536"/>
        <c:scaling>
          <c:orientation val="minMax"/>
        </c:scaling>
        <c:delete val="0"/>
        <c:axPos val="l"/>
        <c:majorGridlines/>
        <c:numFmt formatCode="0%" sourceLinked="1"/>
        <c:majorTickMark val="cross"/>
        <c:minorTickMark val="none"/>
        <c:tickLblPos val="nextTo"/>
        <c:crossAx val="167991552"/>
        <c:crosses val="autoZero"/>
        <c:crossBetween val="between"/>
      </c:valAx>
    </c:plotArea>
    <c:legend>
      <c:legendPos val="b"/>
      <c:layout>
        <c:manualLayout>
          <c:xMode val="edge"/>
          <c:yMode val="edge"/>
          <c:x val="4.1223840206953093E-4"/>
          <c:y val="0.92441616510689573"/>
          <c:w val="0.9995877615979305"/>
          <c:h val="5.490884582588968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398332210744664"/>
          <c:y val="8.942082701163756E-2"/>
          <c:w val="0.41416798297638979"/>
          <c:h val="0.69917220752107201"/>
        </c:manualLayout>
      </c:layout>
      <c:radarChart>
        <c:radarStyle val="marker"/>
        <c:varyColors val="0"/>
        <c:ser>
          <c:idx val="0"/>
          <c:order val="0"/>
          <c:tx>
            <c:strRef>
              <c:f>Sheet1!$B$1</c:f>
              <c:strCache>
                <c:ptCount val="1"/>
                <c:pt idx="0">
                  <c:v>Purchase Value % Share of Trade 52w</c:v>
                </c:pt>
              </c:strCache>
            </c:strRef>
          </c:tx>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Sheet1!$B$2:$B$8</c:f>
              <c:numCache>
                <c:formatCode>General</c:formatCode>
                <c:ptCount val="7"/>
                <c:pt idx="0">
                  <c:v>5.4156040004617427</c:v>
                </c:pt>
                <c:pt idx="1">
                  <c:v>4.0428291348302299</c:v>
                </c:pt>
                <c:pt idx="2">
                  <c:v>9.5750239854230319</c:v>
                </c:pt>
                <c:pt idx="3">
                  <c:v>8.4716031018594151</c:v>
                </c:pt>
                <c:pt idx="4">
                  <c:v>17.770667006194476</c:v>
                </c:pt>
                <c:pt idx="5">
                  <c:v>37.647090273611497</c:v>
                </c:pt>
                <c:pt idx="6">
                  <c:v>17.077182497619603</c:v>
                </c:pt>
              </c:numCache>
            </c:numRef>
          </c:val>
        </c:ser>
        <c:ser>
          <c:idx val="1"/>
          <c:order val="1"/>
          <c:tx>
            <c:strRef>
              <c:f>Sheet1!$C$1</c:f>
              <c:strCache>
                <c:ptCount val="1"/>
                <c:pt idx="0">
                  <c:v>Purchase Volume % Share of Trade 52w</c:v>
                </c:pt>
              </c:strCache>
            </c:strRef>
          </c:tx>
          <c:spPr>
            <a:ln>
              <a:solidFill>
                <a:srgbClr val="B6C30C"/>
              </a:solidFill>
            </a:ln>
          </c:spPr>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Sheet1!$C$2:$C$8</c:f>
              <c:numCache>
                <c:formatCode>General</c:formatCode>
                <c:ptCount val="7"/>
                <c:pt idx="0">
                  <c:v>5.589760682291792</c:v>
                </c:pt>
                <c:pt idx="1">
                  <c:v>4.5095436445568362</c:v>
                </c:pt>
                <c:pt idx="2">
                  <c:v>11.83478190506615</c:v>
                </c:pt>
                <c:pt idx="3">
                  <c:v>9.4861303649158621</c:v>
                </c:pt>
                <c:pt idx="4">
                  <c:v>17.503110661197027</c:v>
                </c:pt>
                <c:pt idx="5">
                  <c:v>35.169249593408558</c:v>
                </c:pt>
                <c:pt idx="6">
                  <c:v>15.907423153242508</c:v>
                </c:pt>
              </c:numCache>
            </c:numRef>
          </c:val>
        </c:ser>
        <c:dLbls>
          <c:showLegendKey val="0"/>
          <c:showVal val="0"/>
          <c:showCatName val="0"/>
          <c:showSerName val="0"/>
          <c:showPercent val="0"/>
          <c:showBubbleSize val="0"/>
        </c:dLbls>
        <c:axId val="168031744"/>
        <c:axId val="168033280"/>
      </c:radarChart>
      <c:catAx>
        <c:axId val="168031744"/>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8033280"/>
        <c:crosses val="autoZero"/>
        <c:auto val="1"/>
        <c:lblAlgn val="ctr"/>
        <c:lblOffset val="100"/>
        <c:noMultiLvlLbl val="0"/>
      </c:catAx>
      <c:valAx>
        <c:axId val="168033280"/>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68031744"/>
        <c:crosses val="autoZero"/>
        <c:crossBetween val="between"/>
      </c:valAx>
    </c:plotArea>
    <c:legend>
      <c:legendPos val="b"/>
      <c:layout>
        <c:manualLayout>
          <c:xMode val="edge"/>
          <c:yMode val="edge"/>
          <c:x val="4.1223840206953093E-4"/>
          <c:y val="0.92441616510689573"/>
          <c:w val="0.99917552319586078"/>
          <c:h val="5.921836571108184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GB" sz="1800" dirty="0" smtClean="0"/>
              <a:t>2020 purchase</a:t>
            </a:r>
            <a:r>
              <a:rPr lang="en-GB" sz="1800" baseline="0" dirty="0" smtClean="0"/>
              <a:t> KPI % change since 2019</a:t>
            </a:r>
            <a:endParaRPr lang="en-GB" sz="1800" dirty="0"/>
          </a:p>
        </c:rich>
      </c:tx>
      <c:layout/>
      <c:overlay val="0"/>
    </c:title>
    <c:autoTitleDeleted val="0"/>
    <c:plotArea>
      <c:layout/>
      <c:barChart>
        <c:barDir val="col"/>
        <c:grouping val="clustered"/>
        <c:varyColors val="0"/>
        <c:ser>
          <c:idx val="0"/>
          <c:order val="0"/>
          <c:tx>
            <c:strRef>
              <c:f>Sheet1!$B$1</c:f>
              <c:strCache>
                <c:ptCount val="1"/>
                <c:pt idx="0">
                  <c:v>Total seafood</c:v>
                </c:pt>
              </c:strCache>
            </c:strRef>
          </c:tx>
          <c:spPr>
            <a:solidFill>
              <a:srgbClr val="E4002B"/>
            </a:solidFill>
          </c:spPr>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c:v>
                </c:pt>
                <c:pt idx="1">
                  <c:v>Frequency of Purchase</c:v>
                </c:pt>
                <c:pt idx="2">
                  <c:v>AWOP (Volume)</c:v>
                </c:pt>
                <c:pt idx="3">
                  <c:v>Value per Occasion</c:v>
                </c:pt>
                <c:pt idx="4">
                  <c:v>Volume per Occasion</c:v>
                </c:pt>
                <c:pt idx="5">
                  <c:v>Price pr Eq </c:v>
                </c:pt>
              </c:strCache>
            </c:strRef>
          </c:cat>
          <c:val>
            <c:numRef>
              <c:f>Sheet1!$B$2:$B$7</c:f>
              <c:numCache>
                <c:formatCode>General</c:formatCode>
                <c:ptCount val="6"/>
                <c:pt idx="0">
                  <c:v>0.28025742163171685</c:v>
                </c:pt>
                <c:pt idx="1">
                  <c:v>1.7745645744331222</c:v>
                </c:pt>
                <c:pt idx="2">
                  <c:v>7.7028885832187139</c:v>
                </c:pt>
                <c:pt idx="3">
                  <c:v>6.5569294469835269</c:v>
                </c:pt>
                <c:pt idx="4">
                  <c:v>5.8249563961041622</c:v>
                </c:pt>
                <c:pt idx="5">
                  <c:v>0.70027623310139431</c:v>
                </c:pt>
              </c:numCache>
            </c:numRef>
          </c:val>
          <c:extLst xmlns:c16r2="http://schemas.microsoft.com/office/drawing/2015/06/chart">
            <c:ext xmlns:c16="http://schemas.microsoft.com/office/drawing/2014/chart" uri="{C3380CC4-5D6E-409C-BE32-E72D297353CC}">
              <c16:uniqueId val="{00000000-33A2-4A0D-8FC3-890679A6F3B3}"/>
            </c:ext>
          </c:extLst>
        </c:ser>
        <c:ser>
          <c:idx val="1"/>
          <c:order val="1"/>
          <c:tx>
            <c:strRef>
              <c:f>Sheet1!$C$1</c:f>
              <c:strCache>
                <c:ptCount val="1"/>
                <c:pt idx="0">
                  <c:v>Chilled</c:v>
                </c:pt>
              </c:strCache>
            </c:strRef>
          </c:tx>
          <c:spPr>
            <a:solidFill>
              <a:srgbClr val="B6C30C"/>
            </a:solidFill>
          </c:spPr>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c:v>
                </c:pt>
                <c:pt idx="1">
                  <c:v>Frequency of Purchase</c:v>
                </c:pt>
                <c:pt idx="2">
                  <c:v>AWOP (Volume)</c:v>
                </c:pt>
                <c:pt idx="3">
                  <c:v>Value per Occasion</c:v>
                </c:pt>
                <c:pt idx="4">
                  <c:v>Volume per Occasion</c:v>
                </c:pt>
                <c:pt idx="5">
                  <c:v>Price pr Eq </c:v>
                </c:pt>
              </c:strCache>
            </c:strRef>
          </c:cat>
          <c:val>
            <c:numRef>
              <c:f>Sheet1!$C$2:$C$7</c:f>
              <c:numCache>
                <c:formatCode>General</c:formatCode>
                <c:ptCount val="6"/>
                <c:pt idx="0">
                  <c:v>0.36836935166993756</c:v>
                </c:pt>
                <c:pt idx="1">
                  <c:v>-0.84283589489341448</c:v>
                </c:pt>
                <c:pt idx="2">
                  <c:v>2.4771838331160416</c:v>
                </c:pt>
                <c:pt idx="3">
                  <c:v>4.5646296839902538</c:v>
                </c:pt>
                <c:pt idx="4">
                  <c:v>3.3482398956975357</c:v>
                </c:pt>
                <c:pt idx="5">
                  <c:v>1.1441067319587879</c:v>
                </c:pt>
              </c:numCache>
            </c:numRef>
          </c:val>
          <c:extLst xmlns:c16r2="http://schemas.microsoft.com/office/drawing/2015/06/chart">
            <c:ext xmlns:c16="http://schemas.microsoft.com/office/drawing/2014/chart" uri="{C3380CC4-5D6E-409C-BE32-E72D297353CC}">
              <c16:uniqueId val="{00000001-33A2-4A0D-8FC3-890679A6F3B3}"/>
            </c:ext>
          </c:extLst>
        </c:ser>
        <c:ser>
          <c:idx val="2"/>
          <c:order val="2"/>
          <c:tx>
            <c:strRef>
              <c:f>Sheet1!$D$1</c:f>
              <c:strCache>
                <c:ptCount val="1"/>
                <c:pt idx="0">
                  <c:v>Frozen</c:v>
                </c:pt>
              </c:strCache>
            </c:strRef>
          </c:tx>
          <c:spPr>
            <a:solidFill>
              <a:srgbClr val="00A3E0"/>
            </a:solidFill>
          </c:spPr>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c:v>
                </c:pt>
                <c:pt idx="1">
                  <c:v>Frequency of Purchase</c:v>
                </c:pt>
                <c:pt idx="2">
                  <c:v>AWOP (Volume)</c:v>
                </c:pt>
                <c:pt idx="3">
                  <c:v>Value per Occasion</c:v>
                </c:pt>
                <c:pt idx="4">
                  <c:v>Volume per Occasion</c:v>
                </c:pt>
                <c:pt idx="5">
                  <c:v>Price pr Eq </c:v>
                </c:pt>
              </c:strCache>
            </c:strRef>
          </c:cat>
          <c:val>
            <c:numRef>
              <c:f>Sheet1!$D$2:$D$7</c:f>
              <c:numCache>
                <c:formatCode>General</c:formatCode>
                <c:ptCount val="6"/>
                <c:pt idx="0">
                  <c:v>2.6377491207502932</c:v>
                </c:pt>
                <c:pt idx="1">
                  <c:v>7.8630897317298762</c:v>
                </c:pt>
                <c:pt idx="2">
                  <c:v>10.338680926916222</c:v>
                </c:pt>
                <c:pt idx="3">
                  <c:v>7.3587924176884245</c:v>
                </c:pt>
                <c:pt idx="4">
                  <c:v>2.2951235694652001</c:v>
                </c:pt>
                <c:pt idx="5">
                  <c:v>4.9909597721197425</c:v>
                </c:pt>
              </c:numCache>
            </c:numRef>
          </c:val>
          <c:extLst xmlns:c16r2="http://schemas.microsoft.com/office/drawing/2015/06/chart">
            <c:ext xmlns:c16="http://schemas.microsoft.com/office/drawing/2014/chart" uri="{C3380CC4-5D6E-409C-BE32-E72D297353CC}">
              <c16:uniqueId val="{00000002-33A2-4A0D-8FC3-890679A6F3B3}"/>
            </c:ext>
          </c:extLst>
        </c:ser>
        <c:ser>
          <c:idx val="3"/>
          <c:order val="3"/>
          <c:tx>
            <c:strRef>
              <c:f>Sheet1!$E$1</c:f>
              <c:strCache>
                <c:ptCount val="1"/>
                <c:pt idx="0">
                  <c:v>Ambient</c:v>
                </c:pt>
              </c:strCache>
            </c:strRef>
          </c:tx>
          <c:spPr>
            <a:solidFill>
              <a:srgbClr val="FECC0C"/>
            </a:solidFill>
          </c:spPr>
          <c:invertIfNegative val="0"/>
          <c:dLbls>
            <c:numFmt formatCode="#,##0.0" sourceLinked="0"/>
            <c:txPr>
              <a:bodyPr rot="-5400000" vert="horz"/>
              <a:lstStyle/>
              <a:p>
                <a:pPr>
                  <a:defRPr sz="1400"/>
                </a:pPr>
                <a:endParaRPr lang="en-US"/>
              </a:p>
            </c:txPr>
            <c:showLegendKey val="0"/>
            <c:showVal val="1"/>
            <c:showCatName val="0"/>
            <c:showSerName val="0"/>
            <c:showPercent val="0"/>
            <c:showBubbleSize val="0"/>
            <c:showLeaderLines val="0"/>
          </c:dLbls>
          <c:cat>
            <c:strRef>
              <c:f>Sheet1!$A$2:$A$7</c:f>
              <c:strCache>
                <c:ptCount val="6"/>
                <c:pt idx="0">
                  <c:v>Penetration</c:v>
                </c:pt>
                <c:pt idx="1">
                  <c:v>Frequency of Purchase</c:v>
                </c:pt>
                <c:pt idx="2">
                  <c:v>AWOP (Volume)</c:v>
                </c:pt>
                <c:pt idx="3">
                  <c:v>Value per Occasion</c:v>
                </c:pt>
                <c:pt idx="4">
                  <c:v>Volume per Occasion</c:v>
                </c:pt>
                <c:pt idx="5">
                  <c:v>Price pr Eq </c:v>
                </c:pt>
              </c:strCache>
            </c:strRef>
          </c:cat>
          <c:val>
            <c:numRef>
              <c:f>Sheet1!$E$2:$E$7</c:f>
              <c:numCache>
                <c:formatCode>General</c:formatCode>
                <c:ptCount val="6"/>
                <c:pt idx="0">
                  <c:v>1.5587070397342517</c:v>
                </c:pt>
                <c:pt idx="1">
                  <c:v>5.2401746724890872</c:v>
                </c:pt>
                <c:pt idx="2">
                  <c:v>8.6842105263157912</c:v>
                </c:pt>
                <c:pt idx="3">
                  <c:v>3.2884309176957962</c:v>
                </c:pt>
                <c:pt idx="4">
                  <c:v>3.2725485913955037</c:v>
                </c:pt>
                <c:pt idx="5">
                  <c:v>4.2021674932797667E-2</c:v>
                </c:pt>
              </c:numCache>
            </c:numRef>
          </c:val>
          <c:extLst xmlns:c16r2="http://schemas.microsoft.com/office/drawing/2015/06/chart">
            <c:ext xmlns:c16="http://schemas.microsoft.com/office/drawing/2014/chart" uri="{C3380CC4-5D6E-409C-BE32-E72D297353CC}">
              <c16:uniqueId val="{00000003-33A2-4A0D-8FC3-890679A6F3B3}"/>
            </c:ext>
          </c:extLst>
        </c:ser>
        <c:dLbls>
          <c:showLegendKey val="0"/>
          <c:showVal val="1"/>
          <c:showCatName val="0"/>
          <c:showSerName val="0"/>
          <c:showPercent val="0"/>
          <c:showBubbleSize val="0"/>
        </c:dLbls>
        <c:gapWidth val="150"/>
        <c:axId val="55676928"/>
        <c:axId val="55678464"/>
      </c:barChart>
      <c:catAx>
        <c:axId val="55676928"/>
        <c:scaling>
          <c:orientation val="minMax"/>
        </c:scaling>
        <c:delete val="0"/>
        <c:axPos val="b"/>
        <c:numFmt formatCode="General" sourceLinked="0"/>
        <c:majorTickMark val="out"/>
        <c:minorTickMark val="none"/>
        <c:tickLblPos val="low"/>
        <c:txPr>
          <a:bodyPr/>
          <a:lstStyle/>
          <a:p>
            <a:pPr>
              <a:defRPr sz="1200"/>
            </a:pPr>
            <a:endParaRPr lang="en-US"/>
          </a:p>
        </c:txPr>
        <c:crossAx val="55678464"/>
        <c:crosses val="autoZero"/>
        <c:auto val="1"/>
        <c:lblAlgn val="ctr"/>
        <c:lblOffset val="100"/>
        <c:noMultiLvlLbl val="0"/>
      </c:catAx>
      <c:valAx>
        <c:axId val="55678464"/>
        <c:scaling>
          <c:orientation val="minMax"/>
        </c:scaling>
        <c:delete val="0"/>
        <c:axPos val="l"/>
        <c:majorGridlines>
          <c:spPr>
            <a:ln>
              <a:prstDash val="dash"/>
            </a:ln>
          </c:spPr>
        </c:majorGridlines>
        <c:title>
          <c:tx>
            <c:rich>
              <a:bodyPr rot="-5400000" vert="horz"/>
              <a:lstStyle/>
              <a:p>
                <a:pPr>
                  <a:defRPr sz="1200" b="0"/>
                </a:pPr>
                <a:r>
                  <a:rPr lang="en-GB" sz="1200" b="0" dirty="0" smtClean="0"/>
                  <a:t>% Change v YA</a:t>
                </a:r>
                <a:endParaRPr lang="en-GB" sz="1200" b="0" dirty="0"/>
              </a:p>
            </c:rich>
          </c:tx>
          <c:layout/>
          <c:overlay val="0"/>
        </c:title>
        <c:numFmt formatCode="General" sourceLinked="1"/>
        <c:majorTickMark val="out"/>
        <c:minorTickMark val="none"/>
        <c:tickLblPos val="nextTo"/>
        <c:txPr>
          <a:bodyPr/>
          <a:lstStyle/>
          <a:p>
            <a:pPr>
              <a:defRPr sz="1200" b="1"/>
            </a:pPr>
            <a:endParaRPr lang="en-US"/>
          </a:p>
        </c:txPr>
        <c:crossAx val="556769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manualLayout>
          <c:layoutTarget val="inner"/>
          <c:xMode val="edge"/>
          <c:yMode val="edge"/>
          <c:x val="0.27096294265260751"/>
          <c:y val="6.6257701124837795E-2"/>
          <c:w val="0.45656011015277137"/>
          <c:h val="0.82252416058115108"/>
        </c:manualLayout>
      </c:layout>
      <c:radarChart>
        <c:radarStyle val="marker"/>
        <c:varyColors val="0"/>
        <c:ser>
          <c:idx val="0"/>
          <c:order val="0"/>
          <c:tx>
            <c:strRef>
              <c:f>Sheet1!$B$1</c:f>
              <c:strCache>
                <c:ptCount val="1"/>
                <c:pt idx="0">
                  <c:v>Total seafood</c:v>
                </c:pt>
              </c:strCache>
            </c:strRef>
          </c:tx>
          <c:spPr>
            <a:ln>
              <a:solidFill>
                <a:srgbClr val="E4002B"/>
              </a:solidFill>
            </a:ln>
          </c:spPr>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Sheet1!$B$2:$B$8</c:f>
              <c:numCache>
                <c:formatCode>General</c:formatCode>
                <c:ptCount val="7"/>
                <c:pt idx="0">
                  <c:v>5.4156040004617427</c:v>
                </c:pt>
                <c:pt idx="1">
                  <c:v>4.0428291348302299</c:v>
                </c:pt>
                <c:pt idx="2">
                  <c:v>9.5750239854230319</c:v>
                </c:pt>
                <c:pt idx="3">
                  <c:v>8.4716031018594151</c:v>
                </c:pt>
                <c:pt idx="4">
                  <c:v>17.770667006194476</c:v>
                </c:pt>
                <c:pt idx="5">
                  <c:v>37.647090273611497</c:v>
                </c:pt>
                <c:pt idx="6">
                  <c:v>17.077182497619603</c:v>
                </c:pt>
              </c:numCache>
            </c:numRef>
          </c:val>
        </c:ser>
        <c:ser>
          <c:idx val="1"/>
          <c:order val="1"/>
          <c:tx>
            <c:strRef>
              <c:f>Sheet1!$C$1</c:f>
              <c:strCache>
                <c:ptCount val="1"/>
                <c:pt idx="0">
                  <c:v>Chilled</c:v>
                </c:pt>
              </c:strCache>
            </c:strRef>
          </c:tx>
          <c:spPr>
            <a:ln>
              <a:solidFill>
                <a:srgbClr val="B6C30C"/>
              </a:solidFill>
            </a:ln>
          </c:spPr>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Sheet1!$C$2:$C$8</c:f>
              <c:numCache>
                <c:formatCode>General</c:formatCode>
                <c:ptCount val="7"/>
                <c:pt idx="0">
                  <c:v>5.3865385243540276</c:v>
                </c:pt>
                <c:pt idx="1">
                  <c:v>3.7406028673219787</c:v>
                </c:pt>
                <c:pt idx="2">
                  <c:v>7.3414117330188358</c:v>
                </c:pt>
                <c:pt idx="3">
                  <c:v>7.0801142912506778</c:v>
                </c:pt>
                <c:pt idx="4">
                  <c:v>17.837268660248384</c:v>
                </c:pt>
                <c:pt idx="5">
                  <c:v>39.681370138652397</c:v>
                </c:pt>
                <c:pt idx="6">
                  <c:v>18.932693784704689</c:v>
                </c:pt>
              </c:numCache>
            </c:numRef>
          </c:val>
        </c:ser>
        <c:ser>
          <c:idx val="2"/>
          <c:order val="2"/>
          <c:tx>
            <c:strRef>
              <c:f>Sheet1!$D$1</c:f>
              <c:strCache>
                <c:ptCount val="1"/>
                <c:pt idx="0">
                  <c:v>Frozen</c:v>
                </c:pt>
              </c:strCache>
            </c:strRef>
          </c:tx>
          <c:spPr>
            <a:ln>
              <a:solidFill>
                <a:srgbClr val="00A3E0"/>
              </a:solidFill>
            </a:ln>
          </c:spPr>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Sheet1!$D$2:$D$8</c:f>
              <c:numCache>
                <c:formatCode>General</c:formatCode>
                <c:ptCount val="7"/>
                <c:pt idx="0">
                  <c:v>4.8958177302494619</c:v>
                </c:pt>
                <c:pt idx="1">
                  <c:v>4.562620623708618</c:v>
                </c:pt>
                <c:pt idx="2">
                  <c:v>12.79913016582532</c:v>
                </c:pt>
                <c:pt idx="3">
                  <c:v>10.694593977621205</c:v>
                </c:pt>
                <c:pt idx="4">
                  <c:v>16.670499896542598</c:v>
                </c:pt>
                <c:pt idx="5">
                  <c:v>36.021637440552254</c:v>
                </c:pt>
                <c:pt idx="6">
                  <c:v>14.355700166426042</c:v>
                </c:pt>
              </c:numCache>
            </c:numRef>
          </c:val>
        </c:ser>
        <c:ser>
          <c:idx val="3"/>
          <c:order val="3"/>
          <c:tx>
            <c:strRef>
              <c:f>Sheet1!$E$1</c:f>
              <c:strCache>
                <c:ptCount val="1"/>
                <c:pt idx="0">
                  <c:v>Ambient</c:v>
                </c:pt>
              </c:strCache>
            </c:strRef>
          </c:tx>
          <c:spPr>
            <a:ln>
              <a:solidFill>
                <a:srgbClr val="FECC0C"/>
              </a:solidFill>
            </a:ln>
          </c:spPr>
          <c:marker>
            <c:symbol val="none"/>
          </c:marker>
          <c:cat>
            <c:strRef>
              <c:f>Sheet1!$A$2:$A$8</c:f>
              <c:strCache>
                <c:ptCount val="7"/>
                <c:pt idx="0">
                  <c:v>PRE FAMILY</c:v>
                </c:pt>
                <c:pt idx="1">
                  <c:v>NEW FAMILY</c:v>
                </c:pt>
                <c:pt idx="2">
                  <c:v>MATURING FAMILIES</c:v>
                </c:pt>
                <c:pt idx="3">
                  <c:v>ESTABLISHED FAMILIES</c:v>
                </c:pt>
                <c:pt idx="4">
                  <c:v>POST FAMILIES</c:v>
                </c:pt>
                <c:pt idx="5">
                  <c:v>OLDER COUPLES</c:v>
                </c:pt>
                <c:pt idx="6">
                  <c:v>OLDER SINGLES</c:v>
                </c:pt>
              </c:strCache>
            </c:strRef>
          </c:cat>
          <c:val>
            <c:numRef>
              <c:f>Sheet1!$E$2:$E$8</c:f>
              <c:numCache>
                <c:formatCode>General</c:formatCode>
                <c:ptCount val="7"/>
                <c:pt idx="0">
                  <c:v>6.5072797183929563</c:v>
                </c:pt>
                <c:pt idx="1">
                  <c:v>4.2370656437404577</c:v>
                </c:pt>
                <c:pt idx="2">
                  <c:v>12.173270310447764</c:v>
                </c:pt>
                <c:pt idx="3">
                  <c:v>9.6864054860673274</c:v>
                </c:pt>
                <c:pt idx="4">
                  <c:v>19.583974773044464</c:v>
                </c:pt>
                <c:pt idx="5">
                  <c:v>32.811990707078429</c:v>
                </c:pt>
                <c:pt idx="6">
                  <c:v>15.000013361228604</c:v>
                </c:pt>
              </c:numCache>
            </c:numRef>
          </c:val>
        </c:ser>
        <c:dLbls>
          <c:showLegendKey val="0"/>
          <c:showVal val="0"/>
          <c:showCatName val="0"/>
          <c:showSerName val="0"/>
          <c:showPercent val="0"/>
          <c:showBubbleSize val="0"/>
        </c:dLbls>
        <c:axId val="166947072"/>
        <c:axId val="166948864"/>
      </c:radarChart>
      <c:catAx>
        <c:axId val="166947072"/>
        <c:scaling>
          <c:orientation val="minMax"/>
        </c:scaling>
        <c:delete val="0"/>
        <c:axPos val="b"/>
        <c:majorGridlines/>
        <c:numFmt formatCode="m/d/yyyy" sourceLinked="1"/>
        <c:majorTickMark val="out"/>
        <c:minorTickMark val="none"/>
        <c:tickLblPos val="nextTo"/>
        <c:txPr>
          <a:bodyPr/>
          <a:lstStyle/>
          <a:p>
            <a:pPr>
              <a:defRPr sz="1600"/>
            </a:pPr>
            <a:endParaRPr lang="en-US"/>
          </a:p>
        </c:txPr>
        <c:crossAx val="166948864"/>
        <c:crosses val="autoZero"/>
        <c:auto val="1"/>
        <c:lblAlgn val="ctr"/>
        <c:lblOffset val="100"/>
        <c:noMultiLvlLbl val="0"/>
      </c:catAx>
      <c:valAx>
        <c:axId val="166948864"/>
        <c:scaling>
          <c:orientation val="minMax"/>
        </c:scaling>
        <c:delete val="0"/>
        <c:axPos val="l"/>
        <c:majorGridlines/>
        <c:numFmt formatCode="General" sourceLinked="1"/>
        <c:majorTickMark val="cross"/>
        <c:minorTickMark val="none"/>
        <c:tickLblPos val="nextTo"/>
        <c:txPr>
          <a:bodyPr/>
          <a:lstStyle/>
          <a:p>
            <a:pPr>
              <a:defRPr sz="1200"/>
            </a:pPr>
            <a:endParaRPr lang="en-US"/>
          </a:p>
        </c:txPr>
        <c:crossAx val="166947072"/>
        <c:crosses val="autoZero"/>
        <c:crossBetween val="between"/>
      </c:valAx>
    </c:plotArea>
    <c:legend>
      <c:legendPos val="b"/>
      <c:layout>
        <c:manualLayout>
          <c:xMode val="edge"/>
          <c:yMode val="edge"/>
          <c:x val="4.1223840206953689E-4"/>
          <c:y val="0.94028656367143759"/>
          <c:w val="0.9995877615979305"/>
          <c:h val="5.859834910391401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total seafood sales value £</a:t>
            </a:r>
            <a:endParaRPr lang="en-GB" dirty="0"/>
          </a:p>
        </c:rich>
      </c:tx>
      <c:layout/>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(+7%)</c:v>
                </c:pt>
                <c:pt idx="1">
                  <c:v>Sainsbury (+8%)</c:v>
                </c:pt>
                <c:pt idx="2">
                  <c:v>Aldi (+12%)</c:v>
                </c:pt>
                <c:pt idx="3">
                  <c:v>Morrisons (+8%)</c:v>
                </c:pt>
                <c:pt idx="4">
                  <c:v>Asda (+8%)</c:v>
                </c:pt>
                <c:pt idx="5">
                  <c:v>Lidl (+10%)</c:v>
                </c:pt>
                <c:pt idx="6">
                  <c:v>Waitrose (+8%)</c:v>
                </c:pt>
                <c:pt idx="7">
                  <c:v>M&amp;S (+4%)</c:v>
                </c:pt>
                <c:pt idx="8">
                  <c:v>Iceland (+14%)</c:v>
                </c:pt>
                <c:pt idx="9">
                  <c:v>Coop (+7%)</c:v>
                </c:pt>
                <c:pt idx="10">
                  <c:v>All Others (+26%)</c:v>
                </c:pt>
              </c:strCache>
            </c:strRef>
          </c:cat>
          <c:val>
            <c:numRef>
              <c:f>Sheet1!$B$2:$B$12</c:f>
              <c:numCache>
                <c:formatCode>0.0</c:formatCode>
                <c:ptCount val="11"/>
                <c:pt idx="0">
                  <c:v>0.22456465003140946</c:v>
                </c:pt>
                <c:pt idx="1">
                  <c:v>0.14696587485645554</c:v>
                </c:pt>
                <c:pt idx="2">
                  <c:v>0.10403935875339715</c:v>
                </c:pt>
                <c:pt idx="3">
                  <c:v>9.4954132892623833E-2</c:v>
                </c:pt>
                <c:pt idx="4">
                  <c:v>8.3401937200012821E-2</c:v>
                </c:pt>
                <c:pt idx="5">
                  <c:v>6.8042437644630471E-2</c:v>
                </c:pt>
                <c:pt idx="6">
                  <c:v>7.6507867916938394E-2</c:v>
                </c:pt>
                <c:pt idx="7">
                  <c:v>7.1303525457069014E-2</c:v>
                </c:pt>
                <c:pt idx="8">
                  <c:v>3.9277668578899486E-2</c:v>
                </c:pt>
                <c:pt idx="9">
                  <c:v>2.7831950949928665E-2</c:v>
                </c:pt>
                <c:pt idx="10">
                  <c:v>6.3110595718635143E-2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(+7%)</c:v>
                </c:pt>
                <c:pt idx="1">
                  <c:v>Sainsbury (+8%)</c:v>
                </c:pt>
                <c:pt idx="2">
                  <c:v>Aldi (+12%)</c:v>
                </c:pt>
                <c:pt idx="3">
                  <c:v>Morrisons (+8%)</c:v>
                </c:pt>
                <c:pt idx="4">
                  <c:v>Asda (+8%)</c:v>
                </c:pt>
                <c:pt idx="5">
                  <c:v>Lidl (+10%)</c:v>
                </c:pt>
                <c:pt idx="6">
                  <c:v>Waitrose (+8%)</c:v>
                </c:pt>
                <c:pt idx="7">
                  <c:v>M&amp;S (+4%)</c:v>
                </c:pt>
                <c:pt idx="8">
                  <c:v>Iceland (+14%)</c:v>
                </c:pt>
                <c:pt idx="9">
                  <c:v>Coop (+7%)</c:v>
                </c:pt>
                <c:pt idx="10">
                  <c:v>All Others (+26%)</c:v>
                </c:pt>
              </c:strCache>
            </c:strRef>
          </c:cat>
          <c:val>
            <c:numRef>
              <c:f>Sheet1!$C$2:$C$12</c:f>
              <c:numCache>
                <c:formatCode>0.0</c:formatCode>
                <c:ptCount val="11"/>
                <c:pt idx="0">
                  <c:v>0.21502549219451647</c:v>
                </c:pt>
                <c:pt idx="1">
                  <c:v>0.14238416488869124</c:v>
                </c:pt>
                <c:pt idx="2">
                  <c:v>0.11423072508750447</c:v>
                </c:pt>
                <c:pt idx="3">
                  <c:v>9.2640937170970272E-2</c:v>
                </c:pt>
                <c:pt idx="4">
                  <c:v>8.2724453878067816E-2</c:v>
                </c:pt>
                <c:pt idx="5">
                  <c:v>7.6673641272812509E-2</c:v>
                </c:pt>
                <c:pt idx="6">
                  <c:v>7.7242940875827421E-2</c:v>
                </c:pt>
                <c:pt idx="7">
                  <c:v>6.8413139317212268E-2</c:v>
                </c:pt>
                <c:pt idx="8">
                  <c:v>3.920887691485303E-2</c:v>
                </c:pt>
                <c:pt idx="9">
                  <c:v>2.8488867260936721E-2</c:v>
                </c:pt>
                <c:pt idx="10">
                  <c:v>6.2966761138607719E-2</c:v>
                </c:pt>
              </c:numCache>
            </c:numRef>
          </c:val>
        </c:ser>
        <c:ser>
          <c:idx val="2"/>
          <c:order val="2"/>
          <c:tx>
            <c:strRef>
              <c:f>Sheet1!$D$1</c:f>
              <c:strCache>
                <c:ptCount val="1"/>
                <c:pt idx="0">
                  <c:v>2020</c:v>
                </c:pt>
              </c:strCache>
            </c:strRef>
          </c:tx>
          <c:invertIfNegative val="0"/>
          <c:dLbls>
            <c:dLbl>
              <c:idx val="2"/>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Sheet1!$A$2:$A$12</c:f>
              <c:strCache>
                <c:ptCount val="11"/>
                <c:pt idx="0">
                  <c:v>Tesco (+7%)</c:v>
                </c:pt>
                <c:pt idx="1">
                  <c:v>Sainsbury (+8%)</c:v>
                </c:pt>
                <c:pt idx="2">
                  <c:v>Aldi (+12%)</c:v>
                </c:pt>
                <c:pt idx="3">
                  <c:v>Morrisons (+8%)</c:v>
                </c:pt>
                <c:pt idx="4">
                  <c:v>Asda (+8%)</c:v>
                </c:pt>
                <c:pt idx="5">
                  <c:v>Lidl (+10%)</c:v>
                </c:pt>
                <c:pt idx="6">
                  <c:v>Waitrose (+8%)</c:v>
                </c:pt>
                <c:pt idx="7">
                  <c:v>M&amp;S (+4%)</c:v>
                </c:pt>
                <c:pt idx="8">
                  <c:v>Iceland (+14%)</c:v>
                </c:pt>
                <c:pt idx="9">
                  <c:v>Coop (+7%)</c:v>
                </c:pt>
                <c:pt idx="10">
                  <c:v>All Others (+26%)</c:v>
                </c:pt>
              </c:strCache>
            </c:strRef>
          </c:cat>
          <c:val>
            <c:numRef>
              <c:f>Sheet1!$D$2:$D$12</c:f>
              <c:numCache>
                <c:formatCode>0.0</c:formatCode>
                <c:ptCount val="11"/>
                <c:pt idx="0">
                  <c:v>0.21042200209791681</c:v>
                </c:pt>
                <c:pt idx="1">
                  <c:v>0.14039590885055039</c:v>
                </c:pt>
                <c:pt idx="2">
                  <c:v>0.11719272478365329</c:v>
                </c:pt>
                <c:pt idx="3">
                  <c:v>9.1430182111800262E-2</c:v>
                </c:pt>
                <c:pt idx="4">
                  <c:v>8.1358993382641562E-2</c:v>
                </c:pt>
                <c:pt idx="5">
                  <c:v>7.6892044150114774E-2</c:v>
                </c:pt>
                <c:pt idx="6">
                  <c:v>7.6393605207917714E-2</c:v>
                </c:pt>
                <c:pt idx="7">
                  <c:v>6.5098688143547731E-2</c:v>
                </c:pt>
                <c:pt idx="8">
                  <c:v>4.0942721922390471E-2</c:v>
                </c:pt>
                <c:pt idx="9">
                  <c:v>2.7716273842111217E-2</c:v>
                </c:pt>
                <c:pt idx="10">
                  <c:v>7.2156855507355885E-2</c:v>
                </c:pt>
              </c:numCache>
            </c:numRef>
          </c:val>
        </c:ser>
        <c:dLbls>
          <c:showLegendKey val="0"/>
          <c:showVal val="0"/>
          <c:showCatName val="0"/>
          <c:showSerName val="0"/>
          <c:showPercent val="0"/>
          <c:showBubbleSize val="0"/>
        </c:dLbls>
        <c:gapWidth val="150"/>
        <c:axId val="55084160"/>
        <c:axId val="55085696"/>
      </c:barChart>
      <c:catAx>
        <c:axId val="55084160"/>
        <c:scaling>
          <c:orientation val="minMax"/>
        </c:scaling>
        <c:delete val="0"/>
        <c:axPos val="b"/>
        <c:majorTickMark val="out"/>
        <c:minorTickMark val="none"/>
        <c:tickLblPos val="nextTo"/>
        <c:crossAx val="55085696"/>
        <c:crosses val="autoZero"/>
        <c:auto val="1"/>
        <c:lblAlgn val="ctr"/>
        <c:lblOffset val="100"/>
        <c:noMultiLvlLbl val="0"/>
      </c:catAx>
      <c:valAx>
        <c:axId val="55085696"/>
        <c:scaling>
          <c:orientation val="minMax"/>
        </c:scaling>
        <c:delete val="0"/>
        <c:axPos val="l"/>
        <c:majorGridlines/>
        <c:title>
          <c:tx>
            <c:rich>
              <a:bodyPr rot="-5400000" vert="horz"/>
              <a:lstStyle/>
              <a:p>
                <a:pPr>
                  <a:defRPr/>
                </a:pPr>
                <a:r>
                  <a:rPr lang="en-GB"/>
                  <a:t>% Share of Sales  Value £</a:t>
                </a:r>
              </a:p>
            </c:rich>
          </c:tx>
          <c:layout/>
          <c:overlay val="0"/>
        </c:title>
        <c:numFmt formatCode="0%" sourceLinked="0"/>
        <c:majorTickMark val="out"/>
        <c:minorTickMark val="none"/>
        <c:tickLblPos val="nextTo"/>
        <c:crossAx val="55084160"/>
        <c:crosses val="autoZero"/>
        <c:crossBetween val="between"/>
      </c:valAx>
    </c:plotArea>
    <c:legend>
      <c:legendPos val="b"/>
      <c:layout/>
      <c:overlay val="0"/>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total seafood sales volume</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(+4%)</c:v>
                </c:pt>
                <c:pt idx="1">
                  <c:v>Aldi (+12%)</c:v>
                </c:pt>
                <c:pt idx="2">
                  <c:v>Sainsbury (+10%)</c:v>
                </c:pt>
                <c:pt idx="3">
                  <c:v>Lidl (+11%)</c:v>
                </c:pt>
                <c:pt idx="4">
                  <c:v>Asda (+7%)</c:v>
                </c:pt>
                <c:pt idx="5">
                  <c:v>Morrisons (+6%)</c:v>
                </c:pt>
                <c:pt idx="6">
                  <c:v>Iceland (+10%)</c:v>
                </c:pt>
                <c:pt idx="7">
                  <c:v>Waitrose (+6%)</c:v>
                </c:pt>
                <c:pt idx="8">
                  <c:v>M&amp;S (+5%)</c:v>
                </c:pt>
                <c:pt idx="9">
                  <c:v>Coop (+8%)</c:v>
                </c:pt>
                <c:pt idx="10">
                  <c:v>All Others (+23%)</c:v>
                </c:pt>
              </c:strCache>
            </c:strRef>
          </c:cat>
          <c:val>
            <c:numRef>
              <c:f>Sheet1!$B$2:$B$12</c:f>
              <c:numCache>
                <c:formatCode>0.0</c:formatCode>
                <c:ptCount val="11"/>
                <c:pt idx="0">
                  <c:v>0.22508788472197219</c:v>
                </c:pt>
                <c:pt idx="1">
                  <c:v>0.13782473902191095</c:v>
                </c:pt>
                <c:pt idx="2">
                  <c:v>0.12252135431817812</c:v>
                </c:pt>
                <c:pt idx="3">
                  <c:v>8.3908461297937706E-2</c:v>
                </c:pt>
                <c:pt idx="4">
                  <c:v>9.6350631371961648E-2</c:v>
                </c:pt>
                <c:pt idx="5">
                  <c:v>9.4022400648877069E-2</c:v>
                </c:pt>
                <c:pt idx="6">
                  <c:v>5.686733555873312E-2</c:v>
                </c:pt>
                <c:pt idx="7">
                  <c:v>4.7171116046608751E-2</c:v>
                </c:pt>
                <c:pt idx="8">
                  <c:v>4.4362804401988948E-2</c:v>
                </c:pt>
                <c:pt idx="9">
                  <c:v>2.4460381433311119E-2</c:v>
                </c:pt>
                <c:pt idx="10">
                  <c:v>6.7422891178520322E-2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(+4%)</c:v>
                </c:pt>
                <c:pt idx="1">
                  <c:v>Aldi (+12%)</c:v>
                </c:pt>
                <c:pt idx="2">
                  <c:v>Sainsbury (+10%)</c:v>
                </c:pt>
                <c:pt idx="3">
                  <c:v>Lidl (+11%)</c:v>
                </c:pt>
                <c:pt idx="4">
                  <c:v>Asda (+7%)</c:v>
                </c:pt>
                <c:pt idx="5">
                  <c:v>Morrisons (+6%)</c:v>
                </c:pt>
                <c:pt idx="6">
                  <c:v>Iceland (+10%)</c:v>
                </c:pt>
                <c:pt idx="7">
                  <c:v>Waitrose (+6%)</c:v>
                </c:pt>
                <c:pt idx="8">
                  <c:v>M&amp;S (+5%)</c:v>
                </c:pt>
                <c:pt idx="9">
                  <c:v>Coop (+8%)</c:v>
                </c:pt>
                <c:pt idx="10">
                  <c:v>All Others (+23%)</c:v>
                </c:pt>
              </c:strCache>
            </c:strRef>
          </c:cat>
          <c:val>
            <c:numRef>
              <c:f>Sheet1!$C$2:$C$12</c:f>
              <c:numCache>
                <c:formatCode>0.0</c:formatCode>
                <c:ptCount val="11"/>
                <c:pt idx="0">
                  <c:v>0.21277241348392761</c:v>
                </c:pt>
                <c:pt idx="1">
                  <c:v>0.15196321483536351</c:v>
                </c:pt>
                <c:pt idx="2">
                  <c:v>0.12073887065463385</c:v>
                </c:pt>
                <c:pt idx="3">
                  <c:v>9.2071242143678733E-2</c:v>
                </c:pt>
                <c:pt idx="4">
                  <c:v>9.4196049108276086E-2</c:v>
                </c:pt>
                <c:pt idx="5">
                  <c:v>9.2257446581801489E-2</c:v>
                </c:pt>
                <c:pt idx="6">
                  <c:v>5.6336670198460621E-2</c:v>
                </c:pt>
                <c:pt idx="7">
                  <c:v>4.6961532996705711E-2</c:v>
                </c:pt>
                <c:pt idx="8">
                  <c:v>4.2618740914385056E-2</c:v>
                </c:pt>
                <c:pt idx="9">
                  <c:v>2.3863374827449154E-2</c:v>
                </c:pt>
                <c:pt idx="10">
                  <c:v>6.6220444255318381E-2</c:v>
                </c:pt>
              </c:numCache>
            </c:numRef>
          </c:val>
        </c:ser>
        <c:ser>
          <c:idx val="2"/>
          <c:order val="2"/>
          <c:tx>
            <c:strRef>
              <c:f>Sheet1!$D$1</c:f>
              <c:strCache>
                <c:ptCount val="1"/>
                <c:pt idx="0">
                  <c:v>2020</c:v>
                </c:pt>
              </c:strCache>
            </c:strRef>
          </c:tx>
          <c:invertIfNegative val="0"/>
          <c:dLbls>
            <c:dLbl>
              <c:idx val="1"/>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2"/>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3"/>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(+4%)</c:v>
                </c:pt>
                <c:pt idx="1">
                  <c:v>Aldi (+12%)</c:v>
                </c:pt>
                <c:pt idx="2">
                  <c:v>Sainsbury (+10%)</c:v>
                </c:pt>
                <c:pt idx="3">
                  <c:v>Lidl (+11%)</c:v>
                </c:pt>
                <c:pt idx="4">
                  <c:v>Asda (+7%)</c:v>
                </c:pt>
                <c:pt idx="5">
                  <c:v>Morrisons (+6%)</c:v>
                </c:pt>
                <c:pt idx="6">
                  <c:v>Iceland (+10%)</c:v>
                </c:pt>
                <c:pt idx="7">
                  <c:v>Waitrose (+6%)</c:v>
                </c:pt>
                <c:pt idx="8">
                  <c:v>M&amp;S (+5%)</c:v>
                </c:pt>
                <c:pt idx="9">
                  <c:v>Coop (+8%)</c:v>
                </c:pt>
                <c:pt idx="10">
                  <c:v>All Others (+23%)</c:v>
                </c:pt>
              </c:strCache>
            </c:strRef>
          </c:cat>
          <c:val>
            <c:numRef>
              <c:f>Sheet1!$D$2:$D$12</c:f>
              <c:numCache>
                <c:formatCode>0.0</c:formatCode>
                <c:ptCount val="11"/>
                <c:pt idx="0">
                  <c:v>0.20280981554861177</c:v>
                </c:pt>
                <c:pt idx="1">
                  <c:v>0.1566822645874405</c:v>
                </c:pt>
                <c:pt idx="2">
                  <c:v>0.12178023108330767</c:v>
                </c:pt>
                <c:pt idx="3">
                  <c:v>9.4254271881654167E-2</c:v>
                </c:pt>
                <c:pt idx="4">
                  <c:v>9.2449194935958795E-2</c:v>
                </c:pt>
                <c:pt idx="5">
                  <c:v>8.9540207897358517E-2</c:v>
                </c:pt>
                <c:pt idx="6">
                  <c:v>5.7119078003736841E-2</c:v>
                </c:pt>
                <c:pt idx="7">
                  <c:v>4.5891854237318591E-2</c:v>
                </c:pt>
                <c:pt idx="8">
                  <c:v>4.113293852174274E-2</c:v>
                </c:pt>
                <c:pt idx="9">
                  <c:v>2.3616905192345918E-2</c:v>
                </c:pt>
                <c:pt idx="10">
                  <c:v>7.4723238110524393E-2</c:v>
                </c:pt>
              </c:numCache>
            </c:numRef>
          </c:val>
        </c:ser>
        <c:dLbls>
          <c:showLegendKey val="0"/>
          <c:showVal val="0"/>
          <c:showCatName val="0"/>
          <c:showSerName val="0"/>
          <c:showPercent val="0"/>
          <c:showBubbleSize val="0"/>
        </c:dLbls>
        <c:gapWidth val="150"/>
        <c:axId val="143815808"/>
        <c:axId val="143818112"/>
      </c:barChart>
      <c:catAx>
        <c:axId val="143815808"/>
        <c:scaling>
          <c:orientation val="minMax"/>
        </c:scaling>
        <c:delete val="0"/>
        <c:axPos val="b"/>
        <c:majorTickMark val="out"/>
        <c:minorTickMark val="none"/>
        <c:tickLblPos val="nextTo"/>
        <c:crossAx val="143818112"/>
        <c:crosses val="autoZero"/>
        <c:auto val="1"/>
        <c:lblAlgn val="ctr"/>
        <c:lblOffset val="100"/>
        <c:noMultiLvlLbl val="0"/>
      </c:catAx>
      <c:valAx>
        <c:axId val="143818112"/>
        <c:scaling>
          <c:orientation val="minMax"/>
        </c:scaling>
        <c:delete val="0"/>
        <c:axPos val="l"/>
        <c:majorGridlines/>
        <c:title>
          <c:tx>
            <c:rich>
              <a:bodyPr rot="-5400000" vert="horz"/>
              <a:lstStyle/>
              <a:p>
                <a:pPr>
                  <a:defRPr/>
                </a:pPr>
                <a:r>
                  <a:rPr lang="en-GB" dirty="0"/>
                  <a:t>% Share of Sales  </a:t>
                </a:r>
                <a:r>
                  <a:rPr lang="en-GB" dirty="0" smtClean="0"/>
                  <a:t>Volume</a:t>
                </a:r>
                <a:endParaRPr lang="en-GB" dirty="0"/>
              </a:p>
            </c:rich>
          </c:tx>
          <c:overlay val="0"/>
        </c:title>
        <c:numFmt formatCode="0%" sourceLinked="0"/>
        <c:majorTickMark val="out"/>
        <c:minorTickMark val="none"/>
        <c:tickLblPos val="nextTo"/>
        <c:crossAx val="143815808"/>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ambient sales value £</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(+8%)</c:v>
                </c:pt>
                <c:pt idx="1">
                  <c:v>Sainsbury (+17%)</c:v>
                </c:pt>
                <c:pt idx="2">
                  <c:v>Aldi (+5%)</c:v>
                </c:pt>
                <c:pt idx="3">
                  <c:v>Asda (+3%)</c:v>
                </c:pt>
                <c:pt idx="4">
                  <c:v>Morrisons (+10%)</c:v>
                </c:pt>
                <c:pt idx="5">
                  <c:v>Lidl (+17%)</c:v>
                </c:pt>
                <c:pt idx="6">
                  <c:v>Waitrose (+23%)</c:v>
                </c:pt>
                <c:pt idx="7">
                  <c:v>Coop (+7%)</c:v>
                </c:pt>
                <c:pt idx="8">
                  <c:v>Iceland (+13%)</c:v>
                </c:pt>
                <c:pt idx="9">
                  <c:v>M&amp;S (+44%)</c:v>
                </c:pt>
                <c:pt idx="10">
                  <c:v>All Others (+18%)</c:v>
                </c:pt>
              </c:strCache>
            </c:strRef>
          </c:cat>
          <c:val>
            <c:numRef>
              <c:f>Sheet1!$B$2:$B$12</c:f>
              <c:numCache>
                <c:formatCode>0.0</c:formatCode>
                <c:ptCount val="11"/>
                <c:pt idx="0">
                  <c:v>0.22616643795303865</c:v>
                </c:pt>
                <c:pt idx="1">
                  <c:v>0.13804895793845781</c:v>
                </c:pt>
                <c:pt idx="2">
                  <c:v>0.10855883083707897</c:v>
                </c:pt>
                <c:pt idx="3">
                  <c:v>0.13268875252227685</c:v>
                </c:pt>
                <c:pt idx="4">
                  <c:v>9.8119488393020121E-2</c:v>
                </c:pt>
                <c:pt idx="5">
                  <c:v>7.9143687618810743E-2</c:v>
                </c:pt>
                <c:pt idx="6">
                  <c:v>3.9008159702642459E-2</c:v>
                </c:pt>
                <c:pt idx="7">
                  <c:v>2.9653035162557913E-2</c:v>
                </c:pt>
                <c:pt idx="8">
                  <c:v>2.230885555687968E-2</c:v>
                </c:pt>
                <c:pt idx="9">
                  <c:v>9.4851667955351063E-3</c:v>
                </c:pt>
                <c:pt idx="10">
                  <c:v>0.11681862751970172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(+8%)</c:v>
                </c:pt>
                <c:pt idx="1">
                  <c:v>Sainsbury (+17%)</c:v>
                </c:pt>
                <c:pt idx="2">
                  <c:v>Aldi (+5%)</c:v>
                </c:pt>
                <c:pt idx="3">
                  <c:v>Asda (+3%)</c:v>
                </c:pt>
                <c:pt idx="4">
                  <c:v>Morrisons (+10%)</c:v>
                </c:pt>
                <c:pt idx="5">
                  <c:v>Lidl (+17%)</c:v>
                </c:pt>
                <c:pt idx="6">
                  <c:v>Waitrose (+23%)</c:v>
                </c:pt>
                <c:pt idx="7">
                  <c:v>Coop (+7%)</c:v>
                </c:pt>
                <c:pt idx="8">
                  <c:v>Iceland (+13%)</c:v>
                </c:pt>
                <c:pt idx="9">
                  <c:v>M&amp;S (+44%)</c:v>
                </c:pt>
                <c:pt idx="10">
                  <c:v>All Others (+18%)</c:v>
                </c:pt>
              </c:strCache>
            </c:strRef>
          </c:cat>
          <c:val>
            <c:numRef>
              <c:f>Sheet1!$C$2:$C$12</c:f>
              <c:numCache>
                <c:formatCode>0.0</c:formatCode>
                <c:ptCount val="11"/>
                <c:pt idx="0">
                  <c:v>0.22128771465167682</c:v>
                </c:pt>
                <c:pt idx="1">
                  <c:v>0.13546381021751958</c:v>
                </c:pt>
                <c:pt idx="2">
                  <c:v>0.13454078688585419</c:v>
                </c:pt>
                <c:pt idx="3">
                  <c:v>0.12495921789861809</c:v>
                </c:pt>
                <c:pt idx="4">
                  <c:v>9.1658809007942862E-2</c:v>
                </c:pt>
                <c:pt idx="5">
                  <c:v>7.543300190526632E-2</c:v>
                </c:pt>
                <c:pt idx="6">
                  <c:v>4.0021377605860775E-2</c:v>
                </c:pt>
                <c:pt idx="7">
                  <c:v>2.8978441316353021E-2</c:v>
                </c:pt>
                <c:pt idx="8">
                  <c:v>2.1782309947694856E-2</c:v>
                </c:pt>
                <c:pt idx="9">
                  <c:v>9.1545507103548071E-3</c:v>
                </c:pt>
                <c:pt idx="10">
                  <c:v>0.11671997985285855</c:v>
                </c:pt>
              </c:numCache>
            </c:numRef>
          </c:val>
        </c:ser>
        <c:ser>
          <c:idx val="2"/>
          <c:order val="2"/>
          <c:tx>
            <c:strRef>
              <c:f>Sheet1!$D$1</c:f>
              <c:strCache>
                <c:ptCount val="1"/>
                <c:pt idx="0">
                  <c:v>2020</c:v>
                </c:pt>
              </c:strCache>
            </c:strRef>
          </c:tx>
          <c:invertIfNegative val="0"/>
          <c:dLbls>
            <c:dLbl>
              <c:idx val="1"/>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2"/>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9"/>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(+8%)</c:v>
                </c:pt>
                <c:pt idx="1">
                  <c:v>Sainsbury (+17%)</c:v>
                </c:pt>
                <c:pt idx="2">
                  <c:v>Aldi (+5%)</c:v>
                </c:pt>
                <c:pt idx="3">
                  <c:v>Asda (+3%)</c:v>
                </c:pt>
                <c:pt idx="4">
                  <c:v>Morrisons (+10%)</c:v>
                </c:pt>
                <c:pt idx="5">
                  <c:v>Lidl (+17%)</c:v>
                </c:pt>
                <c:pt idx="6">
                  <c:v>Waitrose (+23%)</c:v>
                </c:pt>
                <c:pt idx="7">
                  <c:v>Coop (+7%)</c:v>
                </c:pt>
                <c:pt idx="8">
                  <c:v>Iceland (+13%)</c:v>
                </c:pt>
                <c:pt idx="9">
                  <c:v>M&amp;S (+44%)</c:v>
                </c:pt>
                <c:pt idx="10">
                  <c:v>All Others (+18%)</c:v>
                </c:pt>
              </c:strCache>
            </c:strRef>
          </c:cat>
          <c:val>
            <c:numRef>
              <c:f>Sheet1!$D$2:$D$12</c:f>
              <c:numCache>
                <c:formatCode>0.0</c:formatCode>
                <c:ptCount val="11"/>
                <c:pt idx="0">
                  <c:v>0.21413741586735413</c:v>
                </c:pt>
                <c:pt idx="1">
                  <c:v>0.14274104479455516</c:v>
                </c:pt>
                <c:pt idx="2">
                  <c:v>0.12687833553672753</c:v>
                </c:pt>
                <c:pt idx="3">
                  <c:v>0.11594139633247788</c:v>
                </c:pt>
                <c:pt idx="4">
                  <c:v>9.0964881151816154E-2</c:v>
                </c:pt>
                <c:pt idx="5">
                  <c:v>7.9133570267964248E-2</c:v>
                </c:pt>
                <c:pt idx="6">
                  <c:v>4.4084324826985766E-2</c:v>
                </c:pt>
                <c:pt idx="7">
                  <c:v>2.7905037534114788E-2</c:v>
                </c:pt>
                <c:pt idx="8">
                  <c:v>2.2162979722306783E-2</c:v>
                </c:pt>
                <c:pt idx="9">
                  <c:v>1.1818797895100092E-2</c:v>
                </c:pt>
                <c:pt idx="10">
                  <c:v>0.12423221607059741</c:v>
                </c:pt>
              </c:numCache>
            </c:numRef>
          </c:val>
        </c:ser>
        <c:dLbls>
          <c:showLegendKey val="0"/>
          <c:showVal val="0"/>
          <c:showCatName val="0"/>
          <c:showSerName val="0"/>
          <c:showPercent val="0"/>
          <c:showBubbleSize val="0"/>
        </c:dLbls>
        <c:gapWidth val="150"/>
        <c:axId val="143916416"/>
        <c:axId val="143918208"/>
      </c:barChart>
      <c:catAx>
        <c:axId val="143916416"/>
        <c:scaling>
          <c:orientation val="minMax"/>
        </c:scaling>
        <c:delete val="0"/>
        <c:axPos val="b"/>
        <c:majorTickMark val="out"/>
        <c:minorTickMark val="none"/>
        <c:tickLblPos val="nextTo"/>
        <c:crossAx val="143918208"/>
        <c:crosses val="autoZero"/>
        <c:auto val="1"/>
        <c:lblAlgn val="ctr"/>
        <c:lblOffset val="100"/>
        <c:noMultiLvlLbl val="0"/>
      </c:catAx>
      <c:valAx>
        <c:axId val="143918208"/>
        <c:scaling>
          <c:orientation val="minMax"/>
        </c:scaling>
        <c:delete val="0"/>
        <c:axPos val="l"/>
        <c:majorGridlines/>
        <c:title>
          <c:tx>
            <c:rich>
              <a:bodyPr rot="-5400000" vert="horz"/>
              <a:lstStyle/>
              <a:p>
                <a:pPr>
                  <a:defRPr/>
                </a:pPr>
                <a:r>
                  <a:rPr lang="en-GB"/>
                  <a:t>% Share of Sales  Value £</a:t>
                </a:r>
              </a:p>
            </c:rich>
          </c:tx>
          <c:overlay val="0"/>
        </c:title>
        <c:numFmt formatCode="0%" sourceLinked="0"/>
        <c:majorTickMark val="out"/>
        <c:minorTickMark val="none"/>
        <c:tickLblPos val="nextTo"/>
        <c:crossAx val="143916416"/>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ambient sales volume</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(+5%)</c:v>
                </c:pt>
                <c:pt idx="1">
                  <c:v>Aldi (+10%)</c:v>
                </c:pt>
                <c:pt idx="2">
                  <c:v>Sainsbury (+16%)</c:v>
                </c:pt>
                <c:pt idx="3">
                  <c:v>Asda (+4%)</c:v>
                </c:pt>
                <c:pt idx="4">
                  <c:v>Lidl (+15%)</c:v>
                </c:pt>
                <c:pt idx="5">
                  <c:v>Morrisons (+12%)</c:v>
                </c:pt>
                <c:pt idx="6">
                  <c:v>Waitrose (+18%)</c:v>
                </c:pt>
                <c:pt idx="7">
                  <c:v>Coop (+15%)</c:v>
                </c:pt>
                <c:pt idx="8">
                  <c:v>Iceland (+19%)</c:v>
                </c:pt>
                <c:pt idx="9">
                  <c:v>M&amp;S (+96%)</c:v>
                </c:pt>
                <c:pt idx="10">
                  <c:v>All Others (+16%)</c:v>
                </c:pt>
              </c:strCache>
            </c:strRef>
          </c:cat>
          <c:val>
            <c:numRef>
              <c:f>Sheet1!$B$2:$B$12</c:f>
              <c:numCache>
                <c:formatCode>0.0</c:formatCode>
                <c:ptCount val="11"/>
                <c:pt idx="0">
                  <c:v>0.22451937960129498</c:v>
                </c:pt>
                <c:pt idx="1">
                  <c:v>0.14853684074138362</c:v>
                </c:pt>
                <c:pt idx="2">
                  <c:v>0.11570144695865653</c:v>
                </c:pt>
                <c:pt idx="3">
                  <c:v>0.13110491369091423</c:v>
                </c:pt>
                <c:pt idx="4">
                  <c:v>9.9242584595967256E-2</c:v>
                </c:pt>
                <c:pt idx="5">
                  <c:v>8.621508317378436E-2</c:v>
                </c:pt>
                <c:pt idx="6">
                  <c:v>2.8555269264344364E-2</c:v>
                </c:pt>
                <c:pt idx="7">
                  <c:v>2.4619513509051338E-2</c:v>
                </c:pt>
                <c:pt idx="8">
                  <c:v>1.9875308092463517E-2</c:v>
                </c:pt>
                <c:pt idx="9">
                  <c:v>5.5567288510106694E-3</c:v>
                </c:pt>
                <c:pt idx="10">
                  <c:v>0.11607293152112927</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(+5%)</c:v>
                </c:pt>
                <c:pt idx="1">
                  <c:v>Aldi (+10%)</c:v>
                </c:pt>
                <c:pt idx="2">
                  <c:v>Sainsbury (+16%)</c:v>
                </c:pt>
                <c:pt idx="3">
                  <c:v>Asda (+4%)</c:v>
                </c:pt>
                <c:pt idx="4">
                  <c:v>Lidl (+15%)</c:v>
                </c:pt>
                <c:pt idx="5">
                  <c:v>Morrisons (+12%)</c:v>
                </c:pt>
                <c:pt idx="6">
                  <c:v>Waitrose (+18%)</c:v>
                </c:pt>
                <c:pt idx="7">
                  <c:v>Coop (+15%)</c:v>
                </c:pt>
                <c:pt idx="8">
                  <c:v>Iceland (+19%)</c:v>
                </c:pt>
                <c:pt idx="9">
                  <c:v>M&amp;S (+96%)</c:v>
                </c:pt>
                <c:pt idx="10">
                  <c:v>All Others (+16%)</c:v>
                </c:pt>
              </c:strCache>
            </c:strRef>
          </c:cat>
          <c:val>
            <c:numRef>
              <c:f>Sheet1!$C$2:$C$12</c:f>
              <c:numCache>
                <c:formatCode>0.0</c:formatCode>
                <c:ptCount val="11"/>
                <c:pt idx="0">
                  <c:v>0.21454352210622782</c:v>
                </c:pt>
                <c:pt idx="1">
                  <c:v>0.16918258771951419</c:v>
                </c:pt>
                <c:pt idx="2">
                  <c:v>0.11314874526897373</c:v>
                </c:pt>
                <c:pt idx="3">
                  <c:v>0.12264089339782436</c:v>
                </c:pt>
                <c:pt idx="4">
                  <c:v>0.10277946472828199</c:v>
                </c:pt>
                <c:pt idx="5">
                  <c:v>8.4133401062360363E-2</c:v>
                </c:pt>
                <c:pt idx="6">
                  <c:v>2.8270762231641815E-2</c:v>
                </c:pt>
                <c:pt idx="7">
                  <c:v>2.2153819239757386E-2</c:v>
                </c:pt>
                <c:pt idx="8">
                  <c:v>2.1329435009489535E-2</c:v>
                </c:pt>
                <c:pt idx="9">
                  <c:v>5.4063291000427827E-3</c:v>
                </c:pt>
                <c:pt idx="10">
                  <c:v>0.11641104013588602</c:v>
                </c:pt>
              </c:numCache>
            </c:numRef>
          </c:val>
        </c:ser>
        <c:ser>
          <c:idx val="2"/>
          <c:order val="2"/>
          <c:tx>
            <c:strRef>
              <c:f>Sheet1!$D$1</c:f>
              <c:strCache>
                <c:ptCount val="1"/>
                <c:pt idx="0">
                  <c:v>2020</c:v>
                </c:pt>
              </c:strCache>
            </c:strRef>
          </c:tx>
          <c:invertIfNegative val="0"/>
          <c:dLbls>
            <c:dLbl>
              <c:idx val="2"/>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4"/>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7"/>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9"/>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(+5%)</c:v>
                </c:pt>
                <c:pt idx="1">
                  <c:v>Aldi (+10%)</c:v>
                </c:pt>
                <c:pt idx="2">
                  <c:v>Sainsbury (+16%)</c:v>
                </c:pt>
                <c:pt idx="3">
                  <c:v>Asda (+4%)</c:v>
                </c:pt>
                <c:pt idx="4">
                  <c:v>Lidl (+15%)</c:v>
                </c:pt>
                <c:pt idx="5">
                  <c:v>Morrisons (+12%)</c:v>
                </c:pt>
                <c:pt idx="6">
                  <c:v>Waitrose (+18%)</c:v>
                </c:pt>
                <c:pt idx="7">
                  <c:v>Coop (+15%)</c:v>
                </c:pt>
                <c:pt idx="8">
                  <c:v>Iceland (+19%)</c:v>
                </c:pt>
                <c:pt idx="9">
                  <c:v>M&amp;S (+96%)</c:v>
                </c:pt>
                <c:pt idx="10">
                  <c:v>All Others (+16%)</c:v>
                </c:pt>
              </c:strCache>
            </c:strRef>
          </c:cat>
          <c:val>
            <c:numRef>
              <c:f>Sheet1!$D$2:$D$12</c:f>
              <c:numCache>
                <c:formatCode>0.0</c:formatCode>
                <c:ptCount val="11"/>
                <c:pt idx="0">
                  <c:v>0.20274407836135547</c:v>
                </c:pt>
                <c:pt idx="1">
                  <c:v>0.16682993508664623</c:v>
                </c:pt>
                <c:pt idx="2">
                  <c:v>0.11802810157116418</c:v>
                </c:pt>
                <c:pt idx="3">
                  <c:v>0.11454489183462861</c:v>
                </c:pt>
                <c:pt idx="4">
                  <c:v>0.10645871270229788</c:v>
                </c:pt>
                <c:pt idx="5">
                  <c:v>8.4415328031154396E-2</c:v>
                </c:pt>
                <c:pt idx="6">
                  <c:v>3.0064587444694379E-2</c:v>
                </c:pt>
                <c:pt idx="7">
                  <c:v>2.2966348678593602E-2</c:v>
                </c:pt>
                <c:pt idx="8">
                  <c:v>2.2805469728892788E-2</c:v>
                </c:pt>
                <c:pt idx="9">
                  <c:v>9.5407586230776675E-3</c:v>
                </c:pt>
                <c:pt idx="10">
                  <c:v>0.12160178793749495</c:v>
                </c:pt>
              </c:numCache>
            </c:numRef>
          </c:val>
        </c:ser>
        <c:dLbls>
          <c:showLegendKey val="0"/>
          <c:showVal val="0"/>
          <c:showCatName val="0"/>
          <c:showSerName val="0"/>
          <c:showPercent val="0"/>
          <c:showBubbleSize val="0"/>
        </c:dLbls>
        <c:gapWidth val="150"/>
        <c:axId val="144106624"/>
        <c:axId val="144108160"/>
      </c:barChart>
      <c:catAx>
        <c:axId val="144106624"/>
        <c:scaling>
          <c:orientation val="minMax"/>
        </c:scaling>
        <c:delete val="0"/>
        <c:axPos val="b"/>
        <c:majorTickMark val="out"/>
        <c:minorTickMark val="none"/>
        <c:tickLblPos val="nextTo"/>
        <c:crossAx val="144108160"/>
        <c:crosses val="autoZero"/>
        <c:auto val="1"/>
        <c:lblAlgn val="ctr"/>
        <c:lblOffset val="100"/>
        <c:noMultiLvlLbl val="0"/>
      </c:catAx>
      <c:valAx>
        <c:axId val="144108160"/>
        <c:scaling>
          <c:orientation val="minMax"/>
        </c:scaling>
        <c:delete val="0"/>
        <c:axPos val="l"/>
        <c:majorGridlines/>
        <c:title>
          <c:tx>
            <c:rich>
              <a:bodyPr rot="-5400000" vert="horz"/>
              <a:lstStyle/>
              <a:p>
                <a:pPr>
                  <a:defRPr/>
                </a:pPr>
                <a:r>
                  <a:rPr lang="en-GB" dirty="0"/>
                  <a:t>% Share of Sales  </a:t>
                </a:r>
                <a:r>
                  <a:rPr lang="en-GB" dirty="0" smtClean="0"/>
                  <a:t>Volume</a:t>
                </a:r>
                <a:endParaRPr lang="en-GB" dirty="0"/>
              </a:p>
            </c:rich>
          </c:tx>
          <c:overlay val="0"/>
        </c:title>
        <c:numFmt formatCode="0%" sourceLinked="0"/>
        <c:majorTickMark val="out"/>
        <c:minorTickMark val="none"/>
        <c:tickLblPos val="nextTo"/>
        <c:crossAx val="144106624"/>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chilled sales value £</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(+3%)</c:v>
                </c:pt>
                <c:pt idx="1">
                  <c:v>Sainsbury (+2%)</c:v>
                </c:pt>
                <c:pt idx="2">
                  <c:v>Waitrose (+5%)</c:v>
                </c:pt>
                <c:pt idx="3">
                  <c:v>M&amp;S (+2%)</c:v>
                </c:pt>
                <c:pt idx="4">
                  <c:v>Aldi (+9%)</c:v>
                </c:pt>
                <c:pt idx="5">
                  <c:v>Morrisons (+4%)</c:v>
                </c:pt>
                <c:pt idx="6">
                  <c:v>Lidl (+4%)</c:v>
                </c:pt>
                <c:pt idx="7">
                  <c:v>Asda (+4%)</c:v>
                </c:pt>
                <c:pt idx="8">
                  <c:v>Coop (+12%)</c:v>
                </c:pt>
                <c:pt idx="9">
                  <c:v>Iceland (-3%)</c:v>
                </c:pt>
                <c:pt idx="10">
                  <c:v>All Others (+22%)</c:v>
                </c:pt>
              </c:strCache>
            </c:strRef>
          </c:cat>
          <c:val>
            <c:numRef>
              <c:f>Sheet1!$B$2:$B$12</c:f>
              <c:numCache>
                <c:formatCode>0.0</c:formatCode>
                <c:ptCount val="11"/>
                <c:pt idx="0">
                  <c:v>0.22036448942623704</c:v>
                </c:pt>
                <c:pt idx="1">
                  <c:v>0.16729199801315425</c:v>
                </c:pt>
                <c:pt idx="2">
                  <c:v>0.10665815295778203</c:v>
                </c:pt>
                <c:pt idx="3">
                  <c:v>0.11018971558122642</c:v>
                </c:pt>
                <c:pt idx="4">
                  <c:v>8.6962933400622319E-2</c:v>
                </c:pt>
                <c:pt idx="5">
                  <c:v>0.10210537530323432</c:v>
                </c:pt>
                <c:pt idx="6">
                  <c:v>6.4846691893230543E-2</c:v>
                </c:pt>
                <c:pt idx="7">
                  <c:v>6.4226239702690563E-2</c:v>
                </c:pt>
                <c:pt idx="8">
                  <c:v>3.1566618676404791E-2</c:v>
                </c:pt>
                <c:pt idx="9">
                  <c:v>4.7576503629715263E-4</c:v>
                </c:pt>
                <c:pt idx="10">
                  <c:v>4.5312020009120629E-2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(+3%)</c:v>
                </c:pt>
                <c:pt idx="1">
                  <c:v>Sainsbury (+2%)</c:v>
                </c:pt>
                <c:pt idx="2">
                  <c:v>Waitrose (+5%)</c:v>
                </c:pt>
                <c:pt idx="3">
                  <c:v>M&amp;S (+2%)</c:v>
                </c:pt>
                <c:pt idx="4">
                  <c:v>Aldi (+9%)</c:v>
                </c:pt>
                <c:pt idx="5">
                  <c:v>Morrisons (+4%)</c:v>
                </c:pt>
                <c:pt idx="6">
                  <c:v>Lidl (+4%)</c:v>
                </c:pt>
                <c:pt idx="7">
                  <c:v>Asda (+4%)</c:v>
                </c:pt>
                <c:pt idx="8">
                  <c:v>Coop (+12%)</c:v>
                </c:pt>
                <c:pt idx="9">
                  <c:v>Iceland (-3%)</c:v>
                </c:pt>
                <c:pt idx="10">
                  <c:v>All Others (+22%)</c:v>
                </c:pt>
              </c:strCache>
            </c:strRef>
          </c:cat>
          <c:val>
            <c:numRef>
              <c:f>Sheet1!$C$2:$C$12</c:f>
              <c:numCache>
                <c:formatCode>0.0</c:formatCode>
                <c:ptCount val="11"/>
                <c:pt idx="0">
                  <c:v>0.20855382516606158</c:v>
                </c:pt>
                <c:pt idx="1">
                  <c:v>0.16233499194178902</c:v>
                </c:pt>
                <c:pt idx="2">
                  <c:v>0.10767027863953395</c:v>
                </c:pt>
                <c:pt idx="3">
                  <c:v>0.10462046277990786</c:v>
                </c:pt>
                <c:pt idx="4">
                  <c:v>9.7443440439192688E-2</c:v>
                </c:pt>
                <c:pt idx="5">
                  <c:v>9.9553334057207551E-2</c:v>
                </c:pt>
                <c:pt idx="6">
                  <c:v>7.6761575577793506E-2</c:v>
                </c:pt>
                <c:pt idx="7">
                  <c:v>6.4878269938896518E-2</c:v>
                </c:pt>
                <c:pt idx="8">
                  <c:v>3.1342431984979963E-2</c:v>
                </c:pt>
                <c:pt idx="9">
                  <c:v>4.7616976317790122E-4</c:v>
                </c:pt>
                <c:pt idx="10">
                  <c:v>4.6365219711459439E-2</c:v>
                </c:pt>
              </c:numCache>
            </c:numRef>
          </c:val>
        </c:ser>
        <c:ser>
          <c:idx val="2"/>
          <c:order val="2"/>
          <c:tx>
            <c:strRef>
              <c:f>Sheet1!$D$1</c:f>
              <c:strCache>
                <c:ptCount val="1"/>
                <c:pt idx="0">
                  <c:v>2020</c:v>
                </c:pt>
              </c:strCache>
            </c:strRef>
          </c:tx>
          <c:invertIfNegative val="0"/>
          <c:dLbls>
            <c:dLbl>
              <c:idx val="1"/>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2"/>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9"/>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(+3%)</c:v>
                </c:pt>
                <c:pt idx="1">
                  <c:v>Sainsbury (+2%)</c:v>
                </c:pt>
                <c:pt idx="2">
                  <c:v>Waitrose (+5%)</c:v>
                </c:pt>
                <c:pt idx="3">
                  <c:v>M&amp;S (+2%)</c:v>
                </c:pt>
                <c:pt idx="4">
                  <c:v>Aldi (+9%)</c:v>
                </c:pt>
                <c:pt idx="5">
                  <c:v>Morrisons (+4%)</c:v>
                </c:pt>
                <c:pt idx="6">
                  <c:v>Lidl (+4%)</c:v>
                </c:pt>
                <c:pt idx="7">
                  <c:v>Asda (+4%)</c:v>
                </c:pt>
                <c:pt idx="8">
                  <c:v>Coop (+12%)</c:v>
                </c:pt>
                <c:pt idx="9">
                  <c:v>Iceland (-3%)</c:v>
                </c:pt>
                <c:pt idx="10">
                  <c:v>All Others (+22%)</c:v>
                </c:pt>
              </c:strCache>
            </c:strRef>
          </c:cat>
          <c:val>
            <c:numRef>
              <c:f>Sheet1!$D$2:$D$12</c:f>
              <c:numCache>
                <c:formatCode>0.0</c:formatCode>
                <c:ptCount val="11"/>
                <c:pt idx="0">
                  <c:v>0.20495950565022672</c:v>
                </c:pt>
                <c:pt idx="1">
                  <c:v>0.15829022287126601</c:v>
                </c:pt>
                <c:pt idx="2">
                  <c:v>0.10758187926204311</c:v>
                </c:pt>
                <c:pt idx="3">
                  <c:v>0.1013024235240851</c:v>
                </c:pt>
                <c:pt idx="4">
                  <c:v>0.10108928512224699</c:v>
                </c:pt>
                <c:pt idx="5">
                  <c:v>9.8341652123421219E-2</c:v>
                </c:pt>
                <c:pt idx="6">
                  <c:v>7.6059249050667674E-2</c:v>
                </c:pt>
                <c:pt idx="7">
                  <c:v>6.4615862076615155E-2</c:v>
                </c:pt>
                <c:pt idx="8">
                  <c:v>3.3397019824535516E-2</c:v>
                </c:pt>
                <c:pt idx="9">
                  <c:v>4.3832449328859213E-4</c:v>
                </c:pt>
                <c:pt idx="10">
                  <c:v>5.3924576001603761E-2</c:v>
                </c:pt>
              </c:numCache>
            </c:numRef>
          </c:val>
        </c:ser>
        <c:dLbls>
          <c:showLegendKey val="0"/>
          <c:showVal val="0"/>
          <c:showCatName val="0"/>
          <c:showSerName val="0"/>
          <c:showPercent val="0"/>
          <c:showBubbleSize val="0"/>
        </c:dLbls>
        <c:gapWidth val="150"/>
        <c:axId val="145475840"/>
        <c:axId val="145506304"/>
      </c:barChart>
      <c:catAx>
        <c:axId val="145475840"/>
        <c:scaling>
          <c:orientation val="minMax"/>
        </c:scaling>
        <c:delete val="0"/>
        <c:axPos val="b"/>
        <c:majorTickMark val="out"/>
        <c:minorTickMark val="none"/>
        <c:tickLblPos val="nextTo"/>
        <c:crossAx val="145506304"/>
        <c:crosses val="autoZero"/>
        <c:auto val="1"/>
        <c:lblAlgn val="ctr"/>
        <c:lblOffset val="100"/>
        <c:noMultiLvlLbl val="0"/>
      </c:catAx>
      <c:valAx>
        <c:axId val="145506304"/>
        <c:scaling>
          <c:orientation val="minMax"/>
        </c:scaling>
        <c:delete val="0"/>
        <c:axPos val="l"/>
        <c:majorGridlines/>
        <c:title>
          <c:tx>
            <c:rich>
              <a:bodyPr rot="-5400000" vert="horz"/>
              <a:lstStyle/>
              <a:p>
                <a:pPr>
                  <a:defRPr/>
                </a:pPr>
                <a:r>
                  <a:rPr lang="en-GB"/>
                  <a:t>% Share of Sales  Value £</a:t>
                </a:r>
              </a:p>
            </c:rich>
          </c:tx>
          <c:overlay val="0"/>
        </c:title>
        <c:numFmt formatCode="0%" sourceLinked="0"/>
        <c:majorTickMark val="out"/>
        <c:minorTickMark val="none"/>
        <c:tickLblPos val="nextTo"/>
        <c:crossAx val="145475840"/>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chilled sales volume</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(-2%)</c:v>
                </c:pt>
                <c:pt idx="1">
                  <c:v>Sainsbury (+4%)</c:v>
                </c:pt>
                <c:pt idx="2">
                  <c:v>Aldi (+9%)</c:v>
                </c:pt>
                <c:pt idx="3">
                  <c:v>Morrisons (+1%)</c:v>
                </c:pt>
                <c:pt idx="4">
                  <c:v>Lidl (+4%)</c:v>
                </c:pt>
                <c:pt idx="5">
                  <c:v>M&amp;S (+1%)</c:v>
                </c:pt>
                <c:pt idx="6">
                  <c:v>Asda (+4%)</c:v>
                </c:pt>
                <c:pt idx="7">
                  <c:v>Waitrose (+2%)</c:v>
                </c:pt>
                <c:pt idx="8">
                  <c:v>Coop (+15%)</c:v>
                </c:pt>
                <c:pt idx="9">
                  <c:v>Iceland (-12%)</c:v>
                </c:pt>
                <c:pt idx="10">
                  <c:v>All Others (+23%)</c:v>
                </c:pt>
              </c:strCache>
            </c:strRef>
          </c:cat>
          <c:val>
            <c:numRef>
              <c:f>Sheet1!$B$2:$B$12</c:f>
              <c:numCache>
                <c:formatCode>0.0</c:formatCode>
                <c:ptCount val="11"/>
                <c:pt idx="0">
                  <c:v>0.23311479330471147</c:v>
                </c:pt>
                <c:pt idx="1">
                  <c:v>0.15156665416121609</c:v>
                </c:pt>
                <c:pt idx="2">
                  <c:v>0.11281643283683279</c:v>
                </c:pt>
                <c:pt idx="3">
                  <c:v>0.11110324518544779</c:v>
                </c:pt>
                <c:pt idx="4">
                  <c:v>8.3011002704023215E-2</c:v>
                </c:pt>
                <c:pt idx="5">
                  <c:v>9.0247435712522903E-2</c:v>
                </c:pt>
                <c:pt idx="6">
                  <c:v>7.5579361842179255E-2</c:v>
                </c:pt>
                <c:pt idx="7">
                  <c:v>7.8469808793327309E-2</c:v>
                </c:pt>
                <c:pt idx="8">
                  <c:v>2.8375412758135911E-2</c:v>
                </c:pt>
                <c:pt idx="9">
                  <c:v>3.3731300264199285E-4</c:v>
                </c:pt>
                <c:pt idx="10">
                  <c:v>3.5378539698961181E-2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(-2%)</c:v>
                </c:pt>
                <c:pt idx="1">
                  <c:v>Sainsbury (+4%)</c:v>
                </c:pt>
                <c:pt idx="2">
                  <c:v>Aldi (+9%)</c:v>
                </c:pt>
                <c:pt idx="3">
                  <c:v>Morrisons (+1%)</c:v>
                </c:pt>
                <c:pt idx="4">
                  <c:v>Lidl (+4%)</c:v>
                </c:pt>
                <c:pt idx="5">
                  <c:v>M&amp;S (+1%)</c:v>
                </c:pt>
                <c:pt idx="6">
                  <c:v>Asda (+4%)</c:v>
                </c:pt>
                <c:pt idx="7">
                  <c:v>Waitrose (+2%)</c:v>
                </c:pt>
                <c:pt idx="8">
                  <c:v>Coop (+15%)</c:v>
                </c:pt>
                <c:pt idx="9">
                  <c:v>Iceland (-12%)</c:v>
                </c:pt>
                <c:pt idx="10">
                  <c:v>All Others (+23%)</c:v>
                </c:pt>
              </c:strCache>
            </c:strRef>
          </c:cat>
          <c:val>
            <c:numRef>
              <c:f>Sheet1!$C$2:$C$12</c:f>
              <c:numCache>
                <c:formatCode>0.0</c:formatCode>
                <c:ptCount val="11"/>
                <c:pt idx="0">
                  <c:v>0.2133675539522886</c:v>
                </c:pt>
                <c:pt idx="1">
                  <c:v>0.15068783155903254</c:v>
                </c:pt>
                <c:pt idx="2">
                  <c:v>0.13366208488946779</c:v>
                </c:pt>
                <c:pt idx="3">
                  <c:v>0.10890842502918091</c:v>
                </c:pt>
                <c:pt idx="4">
                  <c:v>9.3471539739141338E-2</c:v>
                </c:pt>
                <c:pt idx="5">
                  <c:v>8.3525227264527671E-2</c:v>
                </c:pt>
                <c:pt idx="6">
                  <c:v>7.5628089166101198E-2</c:v>
                </c:pt>
                <c:pt idx="7">
                  <c:v>7.6803768756771529E-2</c:v>
                </c:pt>
                <c:pt idx="8">
                  <c:v>2.7600524437010568E-2</c:v>
                </c:pt>
                <c:pt idx="9">
                  <c:v>7.0639270600898036E-4</c:v>
                </c:pt>
                <c:pt idx="10">
                  <c:v>3.5638562500468901E-2</c:v>
                </c:pt>
              </c:numCache>
            </c:numRef>
          </c:val>
        </c:ser>
        <c:ser>
          <c:idx val="2"/>
          <c:order val="2"/>
          <c:tx>
            <c:strRef>
              <c:f>Sheet1!$D$1</c:f>
              <c:strCache>
                <c:ptCount val="1"/>
                <c:pt idx="0">
                  <c:v>2020</c:v>
                </c:pt>
              </c:strCache>
            </c:strRef>
          </c:tx>
          <c:invertIfNegative val="0"/>
          <c:dLbls>
            <c:dLbl>
              <c:idx val="2"/>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4"/>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(-2%)</c:v>
                </c:pt>
                <c:pt idx="1">
                  <c:v>Sainsbury (+4%)</c:v>
                </c:pt>
                <c:pt idx="2">
                  <c:v>Aldi (+9%)</c:v>
                </c:pt>
                <c:pt idx="3">
                  <c:v>Morrisons (+1%)</c:v>
                </c:pt>
                <c:pt idx="4">
                  <c:v>Lidl (+4%)</c:v>
                </c:pt>
                <c:pt idx="5">
                  <c:v>M&amp;S (+1%)</c:v>
                </c:pt>
                <c:pt idx="6">
                  <c:v>Asda (+4%)</c:v>
                </c:pt>
                <c:pt idx="7">
                  <c:v>Waitrose (+2%)</c:v>
                </c:pt>
                <c:pt idx="8">
                  <c:v>Coop (+15%)</c:v>
                </c:pt>
                <c:pt idx="9">
                  <c:v>Iceland (-12%)</c:v>
                </c:pt>
                <c:pt idx="10">
                  <c:v>All Others (+23%)</c:v>
                </c:pt>
              </c:strCache>
            </c:strRef>
          </c:cat>
          <c:val>
            <c:numRef>
              <c:f>Sheet1!$D$2:$D$12</c:f>
              <c:numCache>
                <c:formatCode>0.0</c:formatCode>
                <c:ptCount val="11"/>
                <c:pt idx="0">
                  <c:v>0.20246552714138463</c:v>
                </c:pt>
                <c:pt idx="1">
                  <c:v>0.15045480968543185</c:v>
                </c:pt>
                <c:pt idx="2">
                  <c:v>0.14044910193185389</c:v>
                </c:pt>
                <c:pt idx="3">
                  <c:v>0.10609012955223729</c:v>
                </c:pt>
                <c:pt idx="4">
                  <c:v>9.3917774545602559E-2</c:v>
                </c:pt>
                <c:pt idx="5">
                  <c:v>8.1414105599683914E-2</c:v>
                </c:pt>
                <c:pt idx="6">
                  <c:v>7.5970136045854439E-2</c:v>
                </c:pt>
                <c:pt idx="7">
                  <c:v>7.5816531748753274E-2</c:v>
                </c:pt>
                <c:pt idx="8">
                  <c:v>3.0725578352015927E-2</c:v>
                </c:pt>
                <c:pt idx="9">
                  <c:v>5.9844735529541364E-4</c:v>
                </c:pt>
                <c:pt idx="10">
                  <c:v>4.2097858041886801E-2</c:v>
                </c:pt>
              </c:numCache>
            </c:numRef>
          </c:val>
        </c:ser>
        <c:dLbls>
          <c:showLegendKey val="0"/>
          <c:showVal val="0"/>
          <c:showCatName val="0"/>
          <c:showSerName val="0"/>
          <c:showPercent val="0"/>
          <c:showBubbleSize val="0"/>
        </c:dLbls>
        <c:gapWidth val="150"/>
        <c:axId val="145603584"/>
        <c:axId val="145613568"/>
      </c:barChart>
      <c:catAx>
        <c:axId val="145603584"/>
        <c:scaling>
          <c:orientation val="minMax"/>
        </c:scaling>
        <c:delete val="0"/>
        <c:axPos val="b"/>
        <c:majorTickMark val="out"/>
        <c:minorTickMark val="none"/>
        <c:tickLblPos val="nextTo"/>
        <c:crossAx val="145613568"/>
        <c:crosses val="autoZero"/>
        <c:auto val="1"/>
        <c:lblAlgn val="ctr"/>
        <c:lblOffset val="100"/>
        <c:noMultiLvlLbl val="0"/>
      </c:catAx>
      <c:valAx>
        <c:axId val="145613568"/>
        <c:scaling>
          <c:orientation val="minMax"/>
        </c:scaling>
        <c:delete val="0"/>
        <c:axPos val="l"/>
        <c:majorGridlines/>
        <c:title>
          <c:tx>
            <c:rich>
              <a:bodyPr rot="-5400000" vert="horz"/>
              <a:lstStyle/>
              <a:p>
                <a:pPr>
                  <a:defRPr/>
                </a:pPr>
                <a:r>
                  <a:rPr lang="en-GB" dirty="0"/>
                  <a:t>% Share of Sales  </a:t>
                </a:r>
                <a:r>
                  <a:rPr lang="en-GB" dirty="0" smtClean="0"/>
                  <a:t>Volume</a:t>
                </a:r>
                <a:endParaRPr lang="en-GB" dirty="0"/>
              </a:p>
            </c:rich>
          </c:tx>
          <c:overlay val="0"/>
        </c:title>
        <c:numFmt formatCode="0%" sourceLinked="0"/>
        <c:majorTickMark val="out"/>
        <c:minorTickMark val="none"/>
        <c:tickLblPos val="nextTo"/>
        <c:crossAx val="145603584"/>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dirty="0" smtClean="0"/>
              <a:t>Retailer</a:t>
            </a:r>
            <a:r>
              <a:rPr lang="en-GB" baseline="0" dirty="0" smtClean="0"/>
              <a:t> share of frozen sales value £</a:t>
            </a:r>
            <a:endParaRPr lang="en-GB" dirty="0"/>
          </a:p>
        </c:rich>
      </c:tx>
      <c:overlay val="0"/>
    </c:title>
    <c:autoTitleDeleted val="0"/>
    <c:plotArea>
      <c:layout/>
      <c:barChart>
        <c:barDir val="col"/>
        <c:grouping val="clustered"/>
        <c:varyColors val="0"/>
        <c:ser>
          <c:idx val="0"/>
          <c:order val="0"/>
          <c:tx>
            <c:strRef>
              <c:f>Sheet1!$B$1</c:f>
              <c:strCache>
                <c:ptCount val="1"/>
                <c:pt idx="0">
                  <c:v>2018</c:v>
                </c:pt>
              </c:strCache>
            </c:strRef>
          </c:tx>
          <c:invertIfNegative val="0"/>
          <c:cat>
            <c:strRef>
              <c:f>Sheet1!$A$2:$A$12</c:f>
              <c:strCache>
                <c:ptCount val="11"/>
                <c:pt idx="0">
                  <c:v>Tesco (+16%)</c:v>
                </c:pt>
                <c:pt idx="1">
                  <c:v>Aldi (+22%)</c:v>
                </c:pt>
                <c:pt idx="2">
                  <c:v>Iceland (+15%)</c:v>
                </c:pt>
                <c:pt idx="3">
                  <c:v>Sainsbury (+23%)</c:v>
                </c:pt>
                <c:pt idx="4">
                  <c:v>Asda (+16%)</c:v>
                </c:pt>
                <c:pt idx="5">
                  <c:v>Morrisons (+21%)</c:v>
                </c:pt>
                <c:pt idx="6">
                  <c:v>Lidl (+20%)</c:v>
                </c:pt>
                <c:pt idx="7">
                  <c:v>Waitrose (+30%)</c:v>
                </c:pt>
                <c:pt idx="8">
                  <c:v>M&amp;S (+32%)</c:v>
                </c:pt>
                <c:pt idx="9">
                  <c:v>Coop (-11%)</c:v>
                </c:pt>
                <c:pt idx="10">
                  <c:v>All Others (+38%)</c:v>
                </c:pt>
              </c:strCache>
            </c:strRef>
          </c:cat>
          <c:val>
            <c:numRef>
              <c:f>Sheet1!$B$2:$B$12</c:f>
              <c:numCache>
                <c:formatCode>0.0</c:formatCode>
                <c:ptCount val="11"/>
                <c:pt idx="0">
                  <c:v>0.23341144647808867</c:v>
                </c:pt>
                <c:pt idx="1">
                  <c:v>0.14112449363928897</c:v>
                </c:pt>
                <c:pt idx="2">
                  <c:v>0.13881240377905549</c:v>
                </c:pt>
                <c:pt idx="3">
                  <c:v>0.10480615629536384</c:v>
                </c:pt>
                <c:pt idx="4">
                  <c:v>0.10026371254034985</c:v>
                </c:pt>
                <c:pt idx="5">
                  <c:v>7.6588458547902916E-2</c:v>
                </c:pt>
                <c:pt idx="6">
                  <c:v>6.9234109242726341E-2</c:v>
                </c:pt>
                <c:pt idx="7">
                  <c:v>2.7577174226440147E-2</c:v>
                </c:pt>
                <c:pt idx="8">
                  <c:v>1.5736473367100611E-2</c:v>
                </c:pt>
                <c:pt idx="9">
                  <c:v>1.8146479321017244E-2</c:v>
                </c:pt>
                <c:pt idx="10">
                  <c:v>7.4299092562665744E-2</c:v>
                </c:pt>
              </c:numCache>
            </c:numRef>
          </c:val>
        </c:ser>
        <c:ser>
          <c:idx val="1"/>
          <c:order val="1"/>
          <c:tx>
            <c:strRef>
              <c:f>Sheet1!$C$1</c:f>
              <c:strCache>
                <c:ptCount val="1"/>
                <c:pt idx="0">
                  <c:v>2019</c:v>
                </c:pt>
              </c:strCache>
            </c:strRef>
          </c:tx>
          <c:spPr>
            <a:solidFill>
              <a:srgbClr val="B6C30C"/>
            </a:solidFill>
          </c:spPr>
          <c:invertIfNegative val="0"/>
          <c:cat>
            <c:strRef>
              <c:f>Sheet1!$A$2:$A$12</c:f>
              <c:strCache>
                <c:ptCount val="11"/>
                <c:pt idx="0">
                  <c:v>Tesco (+16%)</c:v>
                </c:pt>
                <c:pt idx="1">
                  <c:v>Aldi (+22%)</c:v>
                </c:pt>
                <c:pt idx="2">
                  <c:v>Iceland (+15%)</c:v>
                </c:pt>
                <c:pt idx="3">
                  <c:v>Sainsbury (+23%)</c:v>
                </c:pt>
                <c:pt idx="4">
                  <c:v>Asda (+16%)</c:v>
                </c:pt>
                <c:pt idx="5">
                  <c:v>Morrisons (+21%)</c:v>
                </c:pt>
                <c:pt idx="6">
                  <c:v>Lidl (+20%)</c:v>
                </c:pt>
                <c:pt idx="7">
                  <c:v>Waitrose (+30%)</c:v>
                </c:pt>
                <c:pt idx="8">
                  <c:v>M&amp;S (+32%)</c:v>
                </c:pt>
                <c:pt idx="9">
                  <c:v>Coop (-11%)</c:v>
                </c:pt>
                <c:pt idx="10">
                  <c:v>All Others (+38%)</c:v>
                </c:pt>
              </c:strCache>
            </c:strRef>
          </c:cat>
          <c:val>
            <c:numRef>
              <c:f>Sheet1!$C$2:$C$12</c:f>
              <c:numCache>
                <c:formatCode>0.0</c:formatCode>
                <c:ptCount val="11"/>
                <c:pt idx="0">
                  <c:v>0.2266796764670588</c:v>
                </c:pt>
                <c:pt idx="1">
                  <c:v>0.14213695624335396</c:v>
                </c:pt>
                <c:pt idx="2">
                  <c:v>0.14034515057796806</c:v>
                </c:pt>
                <c:pt idx="3">
                  <c:v>9.9377037472729426E-2</c:v>
                </c:pt>
                <c:pt idx="4">
                  <c:v>0.10059021729646504</c:v>
                </c:pt>
                <c:pt idx="5">
                  <c:v>7.6930982192686112E-2</c:v>
                </c:pt>
                <c:pt idx="6">
                  <c:v>7.7175849150341994E-2</c:v>
                </c:pt>
                <c:pt idx="7">
                  <c:v>2.6896123492407841E-2</c:v>
                </c:pt>
                <c:pt idx="8">
                  <c:v>1.7057835239836627E-2</c:v>
                </c:pt>
                <c:pt idx="9">
                  <c:v>2.1491881323870695E-2</c:v>
                </c:pt>
                <c:pt idx="10">
                  <c:v>7.1318290543281496E-2</c:v>
                </c:pt>
              </c:numCache>
            </c:numRef>
          </c:val>
        </c:ser>
        <c:ser>
          <c:idx val="2"/>
          <c:order val="2"/>
          <c:tx>
            <c:strRef>
              <c:f>Sheet1!$D$1</c:f>
              <c:strCache>
                <c:ptCount val="1"/>
                <c:pt idx="0">
                  <c:v>2020</c:v>
                </c:pt>
              </c:strCache>
            </c:strRef>
          </c:tx>
          <c:invertIfNegative val="0"/>
          <c:dLbls>
            <c:dLbl>
              <c:idx val="1"/>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2"/>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3"/>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5"/>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6"/>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7"/>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8"/>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dLbl>
              <c:idx val="9"/>
              <c:numFmt formatCode="0.0%" sourceLinked="0"/>
              <c:spPr>
                <a:ln>
                  <a:noFill/>
                </a:ln>
              </c:spPr>
              <c:txPr>
                <a:bodyPr/>
                <a:lstStyle/>
                <a:p>
                  <a:pPr>
                    <a:defRPr/>
                  </a:pPr>
                  <a:endParaRPr lang="en-US"/>
                </a:p>
              </c:txPr>
              <c:dLblPos val="outEnd"/>
              <c:showLegendKey val="0"/>
              <c:showVal val="1"/>
              <c:showCatName val="0"/>
              <c:showSerName val="0"/>
              <c:showPercent val="0"/>
              <c:showBubbleSize val="0"/>
            </c:dLbl>
            <c:dLbl>
              <c:idx val="10"/>
              <c:numFmt formatCode="0.0%" sourceLinked="0"/>
              <c:spPr>
                <a:ln>
                  <a:solidFill>
                    <a:srgbClr val="00FF00"/>
                  </a:solidFill>
                </a:ln>
              </c:spPr>
              <c:txPr>
                <a:bodyPr/>
                <a:lstStyle/>
                <a:p>
                  <a:pPr>
                    <a:defRPr/>
                  </a:pPr>
                  <a:endParaRPr lang="en-US"/>
                </a:p>
              </c:txPr>
              <c:dLblPos val="outEnd"/>
              <c:showLegendKey val="0"/>
              <c:showVal val="1"/>
              <c:showCatName val="0"/>
              <c:showSerName val="0"/>
              <c:showPercent val="0"/>
              <c:showBubbleSize val="0"/>
            </c:dLbl>
            <c:numFmt formatCode="0.0%" sourceLinked="0"/>
            <c:spPr>
              <a:ln>
                <a:noFill/>
              </a:ln>
            </c:spPr>
            <c:dLblPos val="outEnd"/>
            <c:showLegendKey val="0"/>
            <c:showVal val="1"/>
            <c:showCatName val="0"/>
            <c:showSerName val="0"/>
            <c:showPercent val="0"/>
            <c:showBubbleSize val="0"/>
            <c:showLeaderLines val="0"/>
          </c:dLbls>
          <c:cat>
            <c:strRef>
              <c:f>Sheet1!$A$2:$A$12</c:f>
              <c:strCache>
                <c:ptCount val="11"/>
                <c:pt idx="0">
                  <c:v>Tesco (+16%)</c:v>
                </c:pt>
                <c:pt idx="1">
                  <c:v>Aldi (+22%)</c:v>
                </c:pt>
                <c:pt idx="2">
                  <c:v>Iceland (+15%)</c:v>
                </c:pt>
                <c:pt idx="3">
                  <c:v>Sainsbury (+23%)</c:v>
                </c:pt>
                <c:pt idx="4">
                  <c:v>Asda (+16%)</c:v>
                </c:pt>
                <c:pt idx="5">
                  <c:v>Morrisons (+21%)</c:v>
                </c:pt>
                <c:pt idx="6">
                  <c:v>Lidl (+20%)</c:v>
                </c:pt>
                <c:pt idx="7">
                  <c:v>Waitrose (+30%)</c:v>
                </c:pt>
                <c:pt idx="8">
                  <c:v>M&amp;S (+32%)</c:v>
                </c:pt>
                <c:pt idx="9">
                  <c:v>Coop (-11%)</c:v>
                </c:pt>
                <c:pt idx="10">
                  <c:v>All Others (+38%)</c:v>
                </c:pt>
              </c:strCache>
            </c:strRef>
          </c:cat>
          <c:val>
            <c:numRef>
              <c:f>Sheet1!$D$2:$D$12</c:f>
              <c:numCache>
                <c:formatCode>0.0</c:formatCode>
                <c:ptCount val="11"/>
                <c:pt idx="0">
                  <c:v>0.21970809253014065</c:v>
                </c:pt>
                <c:pt idx="1">
                  <c:v>0.14524114132662239</c:v>
                </c:pt>
                <c:pt idx="2">
                  <c:v>0.13440066348756663</c:v>
                </c:pt>
                <c:pt idx="3">
                  <c:v>0.10226774261058193</c:v>
                </c:pt>
                <c:pt idx="4">
                  <c:v>9.7505376799804186E-2</c:v>
                </c:pt>
                <c:pt idx="5">
                  <c:v>7.7431686195885391E-2</c:v>
                </c:pt>
                <c:pt idx="6">
                  <c:v>7.7418278692808942E-2</c:v>
                </c:pt>
                <c:pt idx="7">
                  <c:v>2.9266556205271979E-2</c:v>
                </c:pt>
                <c:pt idx="8">
                  <c:v>1.876969697412121E-2</c:v>
                </c:pt>
                <c:pt idx="9">
                  <c:v>1.5907167274828306E-2</c:v>
                </c:pt>
                <c:pt idx="10">
                  <c:v>8.208359790236848E-2</c:v>
                </c:pt>
              </c:numCache>
            </c:numRef>
          </c:val>
        </c:ser>
        <c:dLbls>
          <c:showLegendKey val="0"/>
          <c:showVal val="0"/>
          <c:showCatName val="0"/>
          <c:showSerName val="0"/>
          <c:showPercent val="0"/>
          <c:showBubbleSize val="0"/>
        </c:dLbls>
        <c:gapWidth val="150"/>
        <c:axId val="145728640"/>
        <c:axId val="145730176"/>
      </c:barChart>
      <c:catAx>
        <c:axId val="145728640"/>
        <c:scaling>
          <c:orientation val="minMax"/>
        </c:scaling>
        <c:delete val="0"/>
        <c:axPos val="b"/>
        <c:majorTickMark val="out"/>
        <c:minorTickMark val="none"/>
        <c:tickLblPos val="nextTo"/>
        <c:crossAx val="145730176"/>
        <c:crosses val="autoZero"/>
        <c:auto val="1"/>
        <c:lblAlgn val="ctr"/>
        <c:lblOffset val="100"/>
        <c:noMultiLvlLbl val="0"/>
      </c:catAx>
      <c:valAx>
        <c:axId val="145730176"/>
        <c:scaling>
          <c:orientation val="minMax"/>
        </c:scaling>
        <c:delete val="0"/>
        <c:axPos val="l"/>
        <c:majorGridlines/>
        <c:title>
          <c:tx>
            <c:rich>
              <a:bodyPr rot="-5400000" vert="horz"/>
              <a:lstStyle/>
              <a:p>
                <a:pPr>
                  <a:defRPr/>
                </a:pPr>
                <a:r>
                  <a:rPr lang="en-GB"/>
                  <a:t>% Share of Sales  Value £</a:t>
                </a:r>
              </a:p>
            </c:rich>
          </c:tx>
          <c:overlay val="0"/>
        </c:title>
        <c:numFmt formatCode="0%" sourceLinked="0"/>
        <c:majorTickMark val="out"/>
        <c:minorTickMark val="none"/>
        <c:tickLblPos val="nextTo"/>
        <c:crossAx val="145728640"/>
        <c:crosses val="autoZero"/>
        <c:crossBetween val="between"/>
      </c:valAx>
    </c:plotArea>
    <c:legend>
      <c:legendPos val="b"/>
      <c:overlay val="0"/>
    </c:legend>
    <c:plotVisOnly val="1"/>
    <c:dispBlanksAs val="gap"/>
    <c:showDLblsOverMax val="0"/>
  </c:chart>
  <c:txPr>
    <a:bodyPr/>
    <a:lstStyle/>
    <a:p>
      <a:pPr>
        <a:defRPr sz="14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88A5CB-2663-5A4A-BE9C-39A408ABEECC}" type="datetimeFigureOut">
              <a:rPr lang="en-US" smtClean="0"/>
              <a:t>3/11/2021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8ACE7A-4043-F74B-B682-A8614A7C2CDE}" type="slidenum">
              <a:rPr lang="en-US" smtClean="0"/>
              <a:t>‹#›</a:t>
            </a:fld>
            <a:endParaRPr lang="en-US"/>
          </a:p>
        </p:txBody>
      </p:sp>
    </p:spTree>
    <p:extLst>
      <p:ext uri="{BB962C8B-B14F-4D97-AF65-F5344CB8AC3E}">
        <p14:creationId xmlns:p14="http://schemas.microsoft.com/office/powerpoint/2010/main" val="1031948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73DC6-A49E-434F-AA3E-D5D735FBC95E}" type="datetimeFigureOut">
              <a:rPr lang="en-US" smtClean="0"/>
              <a:t>3/11/2021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7321A9-4476-1542-A90B-349471577E30}" type="slidenum">
              <a:rPr lang="en-US" smtClean="0"/>
              <a:t>‹#›</a:t>
            </a:fld>
            <a:endParaRPr lang="en-US"/>
          </a:p>
        </p:txBody>
      </p:sp>
    </p:spTree>
    <p:extLst>
      <p:ext uri="{BB962C8B-B14F-4D97-AF65-F5344CB8AC3E}">
        <p14:creationId xmlns:p14="http://schemas.microsoft.com/office/powerpoint/2010/main" val="37328858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7321A9-4476-1542-A90B-349471577E30}" type="slidenum">
              <a:rPr lang="en-US" smtClean="0"/>
              <a:t>13</a:t>
            </a:fld>
            <a:endParaRPr lang="en-US"/>
          </a:p>
        </p:txBody>
      </p:sp>
    </p:spTree>
    <p:extLst>
      <p:ext uri="{BB962C8B-B14F-4D97-AF65-F5344CB8AC3E}">
        <p14:creationId xmlns:p14="http://schemas.microsoft.com/office/powerpoint/2010/main" val="141755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20</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21</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22</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23</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24</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25</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26</a:t>
            </a:fld>
            <a:endParaRPr lang="en-GB"/>
          </a:p>
        </p:txBody>
      </p:sp>
    </p:spTree>
    <p:extLst>
      <p:ext uri="{BB962C8B-B14F-4D97-AF65-F5344CB8AC3E}">
        <p14:creationId xmlns:p14="http://schemas.microsoft.com/office/powerpoint/2010/main" val="262504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BC11D1-B830-4EA2-9473-89F924E91A52}" type="slidenum">
              <a:rPr lang="en-GB" smtClean="0"/>
              <a:t>27</a:t>
            </a:fld>
            <a:endParaRPr lang="en-GB"/>
          </a:p>
        </p:txBody>
      </p:sp>
    </p:spTree>
    <p:extLst>
      <p:ext uri="{BB962C8B-B14F-4D97-AF65-F5344CB8AC3E}">
        <p14:creationId xmlns:p14="http://schemas.microsoft.com/office/powerpoint/2010/main" val="2625043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chemeClr val="accent3"/>
                </a:solidFill>
              </a:defRPr>
            </a:lvl1pPr>
          </a:lstStyle>
          <a:p>
            <a:r>
              <a:rPr lang="en-GB" dirty="0"/>
              <a:t>Presentation title to go here, up to a maximum of two lines of text.</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062412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Quote">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84137"/>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tx2"/>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grey.</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3973294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uture with caption (full bleed)">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marR="0" indent="0" algn="ctr" defTabSz="457200" rtl="0" eaLnBrk="1" fontAlgn="auto" latinLnBrk="0" hangingPunct="1">
              <a:lnSpc>
                <a:spcPct val="100000"/>
              </a:lnSpc>
              <a:spcBef>
                <a:spcPct val="20000"/>
              </a:spcBef>
              <a:spcAft>
                <a:spcPts val="0"/>
              </a:spcAft>
              <a:buClrTx/>
              <a:buSzTx/>
              <a:buFont typeface="Lucida Grande"/>
              <a:buNone/>
              <a:tabLst/>
              <a:defRPr/>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53312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7"/>
            <a:ext cx="8387999" cy="4176000"/>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5530667"/>
            <a:ext cx="8387999" cy="48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74230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294304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635570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2228317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pic>
        <p:nvPicPr>
          <p:cNvPr id="2" name="Picture 1" descr="Seafish_PPT template_2_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a:spLocks noGrp="1"/>
          </p:cNvSpPr>
          <p:nvPr>
            <p:ph type="body" sz="quarter" idx="10"/>
          </p:nvPr>
        </p:nvSpPr>
        <p:spPr>
          <a:xfrm>
            <a:off x="4661581" y="2504394"/>
            <a:ext cx="4219348" cy="3156631"/>
          </a:xfrm>
        </p:spPr>
        <p:txBody>
          <a:bodyPr lIns="0" bIns="0" anchor="b" anchorCtr="0">
            <a:normAutofit/>
          </a:bodyPr>
          <a:lstStyle>
            <a:lvl1pPr marL="0" indent="0">
              <a:buFontTx/>
              <a:buNone/>
              <a:defRPr sz="3600" b="1" i="0">
                <a:solidFill>
                  <a:schemeClr val="bg2"/>
                </a:solidFill>
              </a:defRPr>
            </a:lvl1pPr>
          </a:lstStyle>
          <a:p>
            <a:pPr lvl="0"/>
            <a:r>
              <a:rPr lang="en-US" smtClean="0"/>
              <a:t>Click to edit Master text styles</a:t>
            </a:r>
          </a:p>
        </p:txBody>
      </p:sp>
      <p:sp>
        <p:nvSpPr>
          <p:cNvPr id="4" name="Text Placeholder 13"/>
          <p:cNvSpPr>
            <a:spLocks noGrp="1"/>
          </p:cNvSpPr>
          <p:nvPr>
            <p:ph type="body" sz="quarter" idx="11"/>
          </p:nvPr>
        </p:nvSpPr>
        <p:spPr>
          <a:xfrm>
            <a:off x="4661581" y="5778500"/>
            <a:ext cx="3656919" cy="544059"/>
          </a:xfrm>
        </p:spPr>
        <p:txBody>
          <a:bodyPr lIns="0" bIns="0" anchor="b" anchorCtr="0">
            <a:normAutofit/>
          </a:bodyPr>
          <a:lstStyle>
            <a:lvl1pPr marL="0" indent="0">
              <a:buFontTx/>
              <a:buNone/>
              <a:defRPr sz="14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221636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40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 y="401"/>
            <a:ext cx="9141916" cy="6857199"/>
          </a:xfrm>
          <a:prstGeom prst="rect">
            <a:avLst/>
          </a:prstGeom>
        </p:spPr>
      </p:pic>
      <p:sp>
        <p:nvSpPr>
          <p:cNvPr id="7" name="Title 1"/>
          <p:cNvSpPr>
            <a:spLocks noGrp="1"/>
          </p:cNvSpPr>
          <p:nvPr>
            <p:ph type="ctrTitle" hasCustomPrompt="1"/>
          </p:nvPr>
        </p:nvSpPr>
        <p:spPr>
          <a:xfrm>
            <a:off x="522744" y="848698"/>
            <a:ext cx="8387999" cy="1225639"/>
          </a:xfrm>
        </p:spPr>
        <p:txBody>
          <a:bodyPr anchor="b">
            <a:normAutofit/>
          </a:bodyPr>
          <a:lstStyle>
            <a:lvl1pPr algn="l">
              <a:defRPr sz="3000" b="1" baseline="0">
                <a:solidFill>
                  <a:srgbClr val="FECC0C"/>
                </a:solidFill>
              </a:defRPr>
            </a:lvl1pPr>
          </a:lstStyle>
          <a:p>
            <a:r>
              <a:rPr lang="en-GB" dirty="0"/>
              <a:t>Presentation title to go here, up to a maximum of two lines of text.</a:t>
            </a:r>
            <a:endParaRPr lang="en-US" dirty="0"/>
          </a:p>
        </p:txBody>
      </p:sp>
      <p:sp>
        <p:nvSpPr>
          <p:cNvPr id="9" name="Subtitle 2"/>
          <p:cNvSpPr>
            <a:spLocks noGrp="1"/>
          </p:cNvSpPr>
          <p:nvPr>
            <p:ph type="subTitle" idx="1" hasCustomPrompt="1"/>
          </p:nvPr>
        </p:nvSpPr>
        <p:spPr>
          <a:xfrm>
            <a:off x="522744" y="2195084"/>
            <a:ext cx="8387999" cy="598757"/>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a:t>
            </a:r>
            <a:r>
              <a:rPr lang="mr-IN" dirty="0"/>
              <a:t>–</a:t>
            </a:r>
            <a:r>
              <a:rPr lang="en-GB" dirty="0"/>
              <a:t> date / presenter’s name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4687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186954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Divider - Aqua Blue">
    <p:bg>
      <p:bgPr>
        <a:solidFill>
          <a:schemeClr val="accent2"/>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48702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2580543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3418726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C2554E4-8B5E-445A-BB8A-87BE2A431638}"/>
              </a:ext>
            </a:extLst>
          </p:cNvPr>
          <p:cNvSpPr>
            <a:spLocks noGrp="1"/>
          </p:cNvSpPr>
          <p:nvPr>
            <p:ph type="pic" sz="quarter" idx="10" hasCustomPrompt="1"/>
          </p:nvPr>
        </p:nvSpPr>
        <p:spPr>
          <a:xfrm>
            <a:off x="0" y="-9307"/>
            <a:ext cx="9144000" cy="6867307"/>
          </a:xfrm>
        </p:spPr>
        <p:txBody>
          <a:bodyPr anchor="ctr"/>
          <a:lstStyle>
            <a:lvl1pPr marL="0" indent="0" algn="ctr">
              <a:buNone/>
              <a:defRPr>
                <a:solidFill>
                  <a:schemeClr val="tx1"/>
                </a:solidFill>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23701841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308433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lumn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22729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Tree>
    <p:extLst>
      <p:ext uri="{BB962C8B-B14F-4D97-AF65-F5344CB8AC3E}">
        <p14:creationId xmlns:p14="http://schemas.microsoft.com/office/powerpoint/2010/main" val="182836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full bleed) (Dark)">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6858000"/>
          </a:xfrm>
          <a:ln>
            <a:noFill/>
          </a:ln>
        </p:spPr>
        <p:txBody>
          <a:bodyPr anchor="ctr"/>
          <a:lstStyle>
            <a:lvl1pPr marL="0" indent="0" algn="ctr">
              <a:buNone/>
              <a:defRPr baseline="0"/>
            </a:lvl1pPr>
          </a:lstStyle>
          <a:p>
            <a:r>
              <a:rPr lang="en-US" dirty="0"/>
              <a:t>Click to add a picture</a:t>
            </a:r>
          </a:p>
        </p:txBody>
      </p:sp>
      <p:sp>
        <p:nvSpPr>
          <p:cNvPr id="3" name="Subtitle 2"/>
          <p:cNvSpPr>
            <a:spLocks noGrp="1"/>
          </p:cNvSpPr>
          <p:nvPr>
            <p:ph type="subTitle" idx="1" hasCustomPrompt="1"/>
          </p:nvPr>
        </p:nvSpPr>
        <p:spPr>
          <a:xfrm>
            <a:off x="1" y="-1"/>
            <a:ext cx="2659063" cy="6858001"/>
          </a:xfrm>
          <a:gradFill flip="none" rotWithShape="1">
            <a:gsLst>
              <a:gs pos="0">
                <a:srgbClr val="0077C8">
                  <a:alpha val="85000"/>
                </a:srgbClr>
              </a:gs>
              <a:gs pos="100000">
                <a:schemeClr val="accent1">
                  <a:alpha val="90000"/>
                </a:schemeClr>
              </a:gs>
            </a:gsLst>
            <a:lin ang="16200000" scaled="0"/>
            <a:tileRect/>
          </a:gradFill>
          <a:ln>
            <a:noFill/>
          </a:ln>
        </p:spPr>
        <p:txBody>
          <a:bodyPr lIns="360000" tIns="342000">
            <a:normAutofit/>
          </a:bodyPr>
          <a:lstStyle>
            <a:lvl1pPr marL="0" indent="0" algn="l">
              <a:buNone/>
              <a:defRPr sz="24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image caption</a:t>
            </a:r>
            <a:endParaRPr lang="en-US" dirty="0"/>
          </a:p>
        </p:txBody>
      </p:sp>
    </p:spTree>
    <p:extLst>
      <p:ext uri="{BB962C8B-B14F-4D97-AF65-F5344CB8AC3E}">
        <p14:creationId xmlns:p14="http://schemas.microsoft.com/office/powerpoint/2010/main" val="28163439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Dark)">
    <p:bg>
      <p:bgPr>
        <a:gradFill flip="none" rotWithShape="1">
          <a:gsLst>
            <a:gs pos="0">
              <a:schemeClr val="tx2"/>
            </a:gs>
            <a:gs pos="99000">
              <a:schemeClr val="accent1"/>
            </a:gs>
          </a:gsLst>
          <a:lin ang="16200000" scaled="0"/>
          <a:tileRect/>
        </a:gra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367298" y="1354668"/>
            <a:ext cx="8387999" cy="4703995"/>
          </a:xfrm>
        </p:spPr>
        <p:txBody>
          <a:bodyPr/>
          <a:lstStyle>
            <a:lvl1pPr marL="0" marR="0" indent="0" algn="l" defTabSz="457200" rtl="0" eaLnBrk="1" fontAlgn="auto" latinLnBrk="0" hangingPunct="1">
              <a:lnSpc>
                <a:spcPct val="100000"/>
              </a:lnSpc>
              <a:spcBef>
                <a:spcPct val="20000"/>
              </a:spcBef>
              <a:spcAft>
                <a:spcPts val="0"/>
              </a:spcAft>
              <a:buClrTx/>
              <a:buSzTx/>
              <a:buFont typeface="Lucida Grande"/>
              <a:buNone/>
              <a:tabLst/>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 picture</a:t>
            </a:r>
          </a:p>
        </p:txBody>
      </p:sp>
      <p:sp>
        <p:nvSpPr>
          <p:cNvPr id="4" name="Text Placeholder 3"/>
          <p:cNvSpPr>
            <a:spLocks noGrp="1"/>
          </p:cNvSpPr>
          <p:nvPr>
            <p:ph type="body" sz="half" idx="2" hasCustomPrompt="1"/>
          </p:nvPr>
        </p:nvSpPr>
        <p:spPr>
          <a:xfrm>
            <a:off x="367298" y="6058663"/>
            <a:ext cx="8387999" cy="480000"/>
          </a:xfrm>
          <a:solidFill>
            <a:schemeClr val="accent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add a caption</a:t>
            </a:r>
          </a:p>
        </p:txBody>
      </p:sp>
      <p:sp>
        <p:nvSpPr>
          <p:cNvPr id="6" name="Title 1"/>
          <p:cNvSpPr>
            <a:spLocks noGrp="1"/>
          </p:cNvSpPr>
          <p:nvPr>
            <p:ph type="title" hasCustomPrompt="1"/>
          </p:nvPr>
        </p:nvSpPr>
        <p:spPr>
          <a:xfrm>
            <a:off x="367296" y="274641"/>
            <a:ext cx="8388000" cy="863999"/>
          </a:xfrm>
        </p:spPr>
        <p:txBody>
          <a:bodyPr/>
          <a:lstStyle>
            <a:lvl1pPr>
              <a:defRPr>
                <a:solidFill>
                  <a:schemeClr val="tx1"/>
                </a:solidFill>
              </a:defRPr>
            </a:lvl1pPr>
          </a:lstStyle>
          <a:p>
            <a:r>
              <a:rPr lang="en-GB" dirty="0"/>
              <a:t>Click to edit slide heading</a:t>
            </a:r>
            <a:endParaRPr lang="en-US" dirty="0"/>
          </a:p>
        </p:txBody>
      </p:sp>
    </p:spTree>
    <p:extLst>
      <p:ext uri="{BB962C8B-B14F-4D97-AF65-F5344CB8AC3E}">
        <p14:creationId xmlns:p14="http://schemas.microsoft.com/office/powerpoint/2010/main" val="405266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Divider - Oilskin Yellow">
    <p:bg>
      <p:bgPr>
        <a:solidFill>
          <a:schemeClr val="accent3"/>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sp>
        <p:nvSpPr>
          <p:cNvPr id="7" name="Rectangle 6"/>
          <p:cNvSpPr/>
          <p:nvPr userDrawn="1"/>
        </p:nvSpPr>
        <p:spPr>
          <a:xfrm>
            <a:off x="7519737" y="5810807"/>
            <a:ext cx="1463842" cy="83829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eature Quote (Dark)">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367298" y="1357535"/>
            <a:ext cx="8387999" cy="4656000"/>
          </a:xfrm>
          <a:prstGeom prst="rect">
            <a:avLst/>
          </a:prstGeom>
        </p:spPr>
        <p:txBody>
          <a:bodyPr lIns="108000" tIns="46800" rIns="108000" bIns="46800" anchor="ctr" anchorCtr="0"/>
          <a:lstStyle>
            <a:lvl1pPr marL="0" indent="-360000">
              <a:spcBef>
                <a:spcPts val="0"/>
              </a:spcBef>
              <a:spcAft>
                <a:spcPts val="600"/>
              </a:spcAft>
              <a:buFont typeface="Arial" pitchFamily="34" charset="0"/>
              <a:buNone/>
              <a:defRPr sz="3200" b="0" baseline="0">
                <a:solidFill>
                  <a:schemeClr val="accent3"/>
                </a:solidFill>
              </a:defRPr>
            </a:lvl1pPr>
            <a:lvl2pPr marL="0" indent="-360000">
              <a:spcAft>
                <a:spcPts val="600"/>
              </a:spcAft>
              <a:buFont typeface="Arial" pitchFamily="34" charset="0"/>
              <a:buNone/>
              <a:defRPr sz="2400" b="0" baseline="0">
                <a:latin typeface="Arial" pitchFamily="34" charset="0"/>
                <a:cs typeface="Arial" pitchFamily="34" charset="0"/>
              </a:defRPr>
            </a:lvl2pPr>
          </a:lstStyle>
          <a:p>
            <a:pPr lvl="0"/>
            <a:r>
              <a:rPr lang="en-US" dirty="0"/>
              <a:t>Click here to insert a feature quote which could run to a number of lines.</a:t>
            </a:r>
          </a:p>
          <a:p>
            <a:pPr lvl="1"/>
            <a:r>
              <a:rPr lang="en-US" dirty="0"/>
              <a:t>Supporting information could be set in white.</a:t>
            </a:r>
          </a:p>
        </p:txBody>
      </p:sp>
      <p:sp>
        <p:nvSpPr>
          <p:cNvPr id="5"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Tree>
    <p:extLst>
      <p:ext uri="{BB962C8B-B14F-4D97-AF65-F5344CB8AC3E}">
        <p14:creationId xmlns:p14="http://schemas.microsoft.com/office/powerpoint/2010/main" val="2608780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Holding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 y="915"/>
            <a:ext cx="9141560" cy="6856170"/>
          </a:xfrm>
          <a:prstGeom prst="rect">
            <a:avLst/>
          </a:prstGeom>
        </p:spPr>
      </p:pic>
      <p:sp>
        <p:nvSpPr>
          <p:cNvPr id="2" name="Title 1"/>
          <p:cNvSpPr>
            <a:spLocks noGrp="1"/>
          </p:cNvSpPr>
          <p:nvPr>
            <p:ph type="title" hasCustomPrompt="1"/>
          </p:nvPr>
        </p:nvSpPr>
        <p:spPr>
          <a:xfrm>
            <a:off x="367296" y="2644866"/>
            <a:ext cx="8388000" cy="863999"/>
          </a:xfrm>
        </p:spPr>
        <p:txBody>
          <a:bodyPr/>
          <a:lstStyle>
            <a:lvl1pPr algn="ctr">
              <a:defRPr b="1" baseline="0">
                <a:solidFill>
                  <a:schemeClr val="bg1"/>
                </a:solidFill>
              </a:defRPr>
            </a:lvl1pPr>
          </a:lstStyle>
          <a:p>
            <a:r>
              <a:rPr lang="en-GB" dirty="0" smtClean="0"/>
              <a:t>Click to add your holding text</a:t>
            </a:r>
            <a:endParaRPr lang="en-US" dirty="0"/>
          </a:p>
        </p:txBody>
      </p:sp>
    </p:spTree>
    <p:extLst>
      <p:ext uri="{BB962C8B-B14F-4D97-AF65-F5344CB8AC3E}">
        <p14:creationId xmlns:p14="http://schemas.microsoft.com/office/powerpoint/2010/main" val="470193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hank You / Closing Slide">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 y="915"/>
            <a:ext cx="9140546" cy="6856171"/>
          </a:xfrm>
          <a:prstGeom prst="rect">
            <a:avLst/>
          </a:prstGeom>
        </p:spPr>
      </p:pic>
      <p:sp>
        <p:nvSpPr>
          <p:cNvPr id="2" name="Title 1"/>
          <p:cNvSpPr>
            <a:spLocks noGrp="1"/>
          </p:cNvSpPr>
          <p:nvPr>
            <p:ph type="ctrTitle" hasCustomPrompt="1"/>
          </p:nvPr>
        </p:nvSpPr>
        <p:spPr>
          <a:xfrm>
            <a:off x="522744" y="848698"/>
            <a:ext cx="8387999" cy="1225639"/>
          </a:xfrm>
        </p:spPr>
        <p:txBody>
          <a:bodyPr anchor="b">
            <a:normAutofit/>
          </a:bodyPr>
          <a:lstStyle>
            <a:lvl1pPr algn="l">
              <a:defRPr sz="4000" b="1" baseline="0">
                <a:solidFill>
                  <a:srgbClr val="FECC0C"/>
                </a:solidFill>
              </a:defRPr>
            </a:lvl1pPr>
          </a:lstStyle>
          <a:p>
            <a:r>
              <a:rPr lang="en-GB" dirty="0"/>
              <a:t>Thank you / closing text here</a:t>
            </a:r>
            <a:endParaRPr lang="en-US" dirty="0"/>
          </a:p>
        </p:txBody>
      </p:sp>
      <p:sp>
        <p:nvSpPr>
          <p:cNvPr id="3" name="Subtitle 2"/>
          <p:cNvSpPr>
            <a:spLocks noGrp="1"/>
          </p:cNvSpPr>
          <p:nvPr>
            <p:ph type="subTitle" idx="1" hasCustomPrompt="1"/>
          </p:nvPr>
        </p:nvSpPr>
        <p:spPr>
          <a:xfrm>
            <a:off x="522744" y="2195084"/>
            <a:ext cx="8387999" cy="598757"/>
          </a:xfrm>
        </p:spPr>
        <p:txBody>
          <a:bodyPr>
            <a:normAutofit/>
          </a:bodyPr>
          <a:lstStyle>
            <a:lvl1pPr marL="0" indent="0" algn="l">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Prompt for questions to go here?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2898" y="5885433"/>
            <a:ext cx="1454727" cy="498764"/>
          </a:xfrm>
          <a:prstGeom prst="rect">
            <a:avLst/>
          </a:prstGeom>
        </p:spPr>
      </p:pic>
    </p:spTree>
    <p:extLst>
      <p:ext uri="{BB962C8B-B14F-4D97-AF65-F5344CB8AC3E}">
        <p14:creationId xmlns:p14="http://schemas.microsoft.com/office/powerpoint/2010/main" val="12514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Divider - Lifebuoy Orange">
    <p:bg>
      <p:bgPr>
        <a:solidFill>
          <a:schemeClr val="accent4"/>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Divider - Seaweed Green">
    <p:bg>
      <p:bgPr>
        <a:solidFill>
          <a:schemeClr val="accent5"/>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chemeClr val="tx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555228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tion Divider - Storm Grey">
    <p:bg>
      <p:bgPr>
        <a:solidFill>
          <a:schemeClr val="tx1"/>
        </a:solidFill>
        <a:effectLst/>
      </p:bgPr>
    </p:bg>
    <p:spTree>
      <p:nvGrpSpPr>
        <p:cNvPr id="1" name=""/>
        <p:cNvGrpSpPr/>
        <p:nvPr/>
      </p:nvGrpSpPr>
      <p:grpSpPr>
        <a:xfrm>
          <a:off x="0" y="0"/>
          <a:ext cx="0" cy="0"/>
          <a:chOff x="0" y="0"/>
          <a:chExt cx="0" cy="0"/>
        </a:xfrm>
      </p:grpSpPr>
      <p:sp>
        <p:nvSpPr>
          <p:cNvPr id="9" name="Rectangle 8"/>
          <p:cNvSpPr/>
          <p:nvPr userDrawn="1"/>
        </p:nvSpPr>
        <p:spPr>
          <a:xfrm>
            <a:off x="7519737" y="5810807"/>
            <a:ext cx="1463842" cy="83829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6" y="382"/>
            <a:ext cx="9142019" cy="6857275"/>
          </a:xfrm>
          <a:prstGeom prst="rect">
            <a:avLst/>
          </a:prstGeom>
        </p:spPr>
      </p:pic>
      <p:sp>
        <p:nvSpPr>
          <p:cNvPr id="2" name="Title 1"/>
          <p:cNvSpPr>
            <a:spLocks noGrp="1"/>
          </p:cNvSpPr>
          <p:nvPr>
            <p:ph type="ctrTitle" hasCustomPrompt="1"/>
          </p:nvPr>
        </p:nvSpPr>
        <p:spPr>
          <a:xfrm>
            <a:off x="522758" y="1450427"/>
            <a:ext cx="8387999" cy="1967999"/>
          </a:xfrm>
        </p:spPr>
        <p:txBody>
          <a:bodyPr anchor="t">
            <a:norm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2758" y="860565"/>
            <a:ext cx="8387999" cy="494841"/>
          </a:xfrm>
        </p:spPr>
        <p:txBody>
          <a:bodyPr>
            <a:norm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 heading if needed</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586" y="6150223"/>
            <a:ext cx="1163782" cy="399011"/>
          </a:xfrm>
          <a:prstGeom prst="rect">
            <a:avLst/>
          </a:prstGeom>
        </p:spPr>
      </p:pic>
    </p:spTree>
    <p:extLst>
      <p:ext uri="{BB962C8B-B14F-4D97-AF65-F5344CB8AC3E}">
        <p14:creationId xmlns:p14="http://schemas.microsoft.com/office/powerpoint/2010/main" val="16426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Pictur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DC2554E4-8B5E-445A-BB8A-87BE2A431638}"/>
              </a:ext>
            </a:extLst>
          </p:cNvPr>
          <p:cNvSpPr>
            <a:spLocks noGrp="1"/>
          </p:cNvSpPr>
          <p:nvPr>
            <p:ph type="pic" sz="quarter" idx="10" hasCustomPrompt="1"/>
          </p:nvPr>
        </p:nvSpPr>
        <p:spPr>
          <a:xfrm>
            <a:off x="0" y="-9307"/>
            <a:ext cx="9144000" cy="6867307"/>
          </a:xfrm>
          <a:ln>
            <a:noFill/>
          </a:ln>
        </p:spPr>
        <p:txBody>
          <a:bodyPr anchor="ctr"/>
          <a:lstStyle>
            <a:lvl1pPr marL="0" indent="0" algn="ctr">
              <a:buNone/>
              <a:defRPr/>
            </a:lvl1pPr>
          </a:lstStyle>
          <a:p>
            <a:r>
              <a:rPr lang="en-GB" dirty="0"/>
              <a:t>Click to add picture</a:t>
            </a:r>
          </a:p>
        </p:txBody>
      </p:sp>
      <p:sp>
        <p:nvSpPr>
          <p:cNvPr id="2" name="Title 1"/>
          <p:cNvSpPr>
            <a:spLocks noGrp="1"/>
          </p:cNvSpPr>
          <p:nvPr>
            <p:ph type="ctrTitle" hasCustomPrompt="1"/>
          </p:nvPr>
        </p:nvSpPr>
        <p:spPr>
          <a:xfrm>
            <a:off x="522758" y="1617947"/>
            <a:ext cx="5573261" cy="707886"/>
          </a:xfrm>
          <a:solidFill>
            <a:schemeClr val="tx2">
              <a:alpha val="85000"/>
            </a:schemeClr>
          </a:solidFill>
        </p:spPr>
        <p:txBody>
          <a:bodyPr wrap="none" anchor="t">
            <a:spAutoFit/>
          </a:bodyPr>
          <a:lstStyle>
            <a:lvl1pPr algn="l">
              <a:lnSpc>
                <a:spcPct val="100000"/>
              </a:lnSpc>
              <a:defRPr sz="4000" b="0">
                <a:solidFill>
                  <a:schemeClr val="bg1"/>
                </a:solidFill>
              </a:defRPr>
            </a:lvl1pPr>
          </a:lstStyle>
          <a:p>
            <a:r>
              <a:rPr lang="en-GB" dirty="0"/>
              <a:t>Click to add section title</a:t>
            </a:r>
            <a:endParaRPr lang="en-US" dirty="0"/>
          </a:p>
        </p:txBody>
      </p:sp>
      <p:sp>
        <p:nvSpPr>
          <p:cNvPr id="3" name="Subtitle 2"/>
          <p:cNvSpPr>
            <a:spLocks noGrp="1"/>
          </p:cNvSpPr>
          <p:nvPr>
            <p:ph type="subTitle" idx="1" hasCustomPrompt="1"/>
          </p:nvPr>
        </p:nvSpPr>
        <p:spPr>
          <a:xfrm>
            <a:off x="529740" y="879178"/>
            <a:ext cx="5279560" cy="461665"/>
          </a:xfrm>
          <a:solidFill>
            <a:schemeClr val="tx2">
              <a:alpha val="85000"/>
            </a:schemeClr>
          </a:solidFill>
        </p:spPr>
        <p:txBody>
          <a:bodyPr wrap="none">
            <a:spAutoFit/>
          </a:bodyPr>
          <a:lstStyle>
            <a:lvl1pPr marL="0" indent="0" algn="l">
              <a:buNone/>
              <a:defRPr sz="24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Add sub heading or delete this shape</a:t>
            </a:r>
            <a:endParaRPr lang="en-US" dirty="0"/>
          </a:p>
        </p:txBody>
      </p:sp>
    </p:spTree>
    <p:extLst>
      <p:ext uri="{BB962C8B-B14F-4D97-AF65-F5344CB8AC3E}">
        <p14:creationId xmlns:p14="http://schemas.microsoft.com/office/powerpoint/2010/main" val="308167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slide heading</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47825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296" y="274641"/>
            <a:ext cx="8388000" cy="863999"/>
          </a:xfrm>
        </p:spPr>
        <p:txBody>
          <a:bodyPr/>
          <a:lstStyle/>
          <a:p>
            <a:r>
              <a:rPr lang="en-GB" dirty="0"/>
              <a:t>Click to edit slide heading</a:t>
            </a:r>
            <a:endParaRPr lang="en-US" dirty="0"/>
          </a:p>
        </p:txBody>
      </p:sp>
      <p:sp>
        <p:nvSpPr>
          <p:cNvPr id="3" name="Content Placeholder 2"/>
          <p:cNvSpPr>
            <a:spLocks noGrp="1"/>
          </p:cNvSpPr>
          <p:nvPr>
            <p:ph sz="half" idx="1"/>
          </p:nvPr>
        </p:nvSpPr>
        <p:spPr>
          <a:xfrm>
            <a:off x="3672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716696" y="1384403"/>
            <a:ext cx="4038600" cy="4656000"/>
          </a:xfr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45231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xmlns="" id="{5F4D6AC0-E236-44CD-AA44-B333F2F3E1A2}"/>
              </a:ext>
            </a:extLst>
          </p:cNvPr>
          <p:cNvPicPr>
            <a:picLocks noChangeAspect="1"/>
          </p:cNvPicPr>
          <p:nvPr userDrawn="1"/>
        </p:nvPicPr>
        <p:blipFill>
          <a:blip r:embed="rId19"/>
          <a:srcRect/>
          <a:stretch/>
        </p:blipFill>
        <p:spPr>
          <a:xfrm>
            <a:off x="8122394" y="6334364"/>
            <a:ext cx="740786" cy="253472"/>
          </a:xfrm>
          <a:prstGeom prst="rect">
            <a:avLst/>
          </a:prstGeom>
        </p:spPr>
      </p:pic>
    </p:spTree>
    <p:extLst>
      <p:ext uri="{BB962C8B-B14F-4D97-AF65-F5344CB8AC3E}">
        <p14:creationId xmlns:p14="http://schemas.microsoft.com/office/powerpoint/2010/main" val="69330162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1" r:id="rId3"/>
    <p:sldLayoutId id="2147483682" r:id="rId4"/>
    <p:sldLayoutId id="2147483683" r:id="rId5"/>
    <p:sldLayoutId id="2147483697" r:id="rId6"/>
    <p:sldLayoutId id="2147483699" r:id="rId7"/>
    <p:sldLayoutId id="2147483650" r:id="rId8"/>
    <p:sldLayoutId id="2147483652" r:id="rId9"/>
    <p:sldLayoutId id="2147483662" r:id="rId10"/>
    <p:sldLayoutId id="2147483685" r:id="rId11"/>
    <p:sldLayoutId id="2147483657" r:id="rId12"/>
    <p:sldLayoutId id="2147483654" r:id="rId13"/>
    <p:sldLayoutId id="2147483701" r:id="rId14"/>
    <p:sldLayoutId id="2147483686" r:id="rId15"/>
    <p:sldLayoutId id="2147483704" r:id="rId16"/>
    <p:sldLayoutId id="2147483705" r:id="rId17"/>
  </p:sldLayoutIdLst>
  <p:hf hdr="0" dt="0"/>
  <p:txStyles>
    <p:titleStyle>
      <a:lvl1pPr algn="l" defTabSz="457200" rtl="0" eaLnBrk="1" latinLnBrk="0" hangingPunct="1">
        <a:spcBef>
          <a:spcPct val="0"/>
        </a:spcBef>
        <a:buNone/>
        <a:defRPr sz="28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2"/>
            </a:gs>
            <a:gs pos="100000">
              <a:schemeClr val="accent1"/>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7296" y="274641"/>
            <a:ext cx="8388000" cy="863999"/>
          </a:xfrm>
          <a:prstGeom prst="rect">
            <a:avLst/>
          </a:prstGeom>
        </p:spPr>
        <p:txBody>
          <a:bodyPr vert="horz" lIns="91440" tIns="45720" rIns="91440" bIns="45720" rtlCol="0" anchor="ctr">
            <a:normAutofit/>
          </a:bodyPr>
          <a:lstStyle/>
          <a:p>
            <a:r>
              <a:rPr lang="en-GB" dirty="0"/>
              <a:t>Click to edit slide heading</a:t>
            </a:r>
            <a:endParaRPr lang="en-US" dirty="0"/>
          </a:p>
        </p:txBody>
      </p:sp>
      <p:sp>
        <p:nvSpPr>
          <p:cNvPr id="3" name="Text Placeholder 2"/>
          <p:cNvSpPr>
            <a:spLocks noGrp="1"/>
          </p:cNvSpPr>
          <p:nvPr>
            <p:ph type="body" idx="1"/>
          </p:nvPr>
        </p:nvSpPr>
        <p:spPr>
          <a:xfrm>
            <a:off x="367296" y="1384205"/>
            <a:ext cx="8388000" cy="465600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4" name="Picture 3">
            <a:extLst>
              <a:ext uri="{FF2B5EF4-FFF2-40B4-BE49-F238E27FC236}">
                <a16:creationId xmlns:a16="http://schemas.microsoft.com/office/drawing/2014/main" xmlns="" id="{6CBF24C4-D15A-44A4-B355-0C94D571653C}"/>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122395" y="6332469"/>
            <a:ext cx="744820" cy="255367"/>
          </a:xfrm>
          <a:prstGeom prst="rect">
            <a:avLst/>
          </a:prstGeom>
        </p:spPr>
      </p:pic>
    </p:spTree>
    <p:extLst>
      <p:ext uri="{BB962C8B-B14F-4D97-AF65-F5344CB8AC3E}">
        <p14:creationId xmlns:p14="http://schemas.microsoft.com/office/powerpoint/2010/main" val="3961373372"/>
      </p:ext>
    </p:extLst>
  </p:cSld>
  <p:clrMap bg1="lt1" tx1="dk1" bg2="lt2" tx2="dk2" accent1="accent1" accent2="accent2" accent3="accent3" accent4="accent4" accent5="accent5" accent6="accent6" hlink="hlink" folHlink="folHlink"/>
  <p:sldLayoutIdLst>
    <p:sldLayoutId id="2147483668" r:id="rId1"/>
    <p:sldLayoutId id="2147483689" r:id="rId2"/>
    <p:sldLayoutId id="2147483690" r:id="rId3"/>
    <p:sldLayoutId id="2147483691" r:id="rId4"/>
    <p:sldLayoutId id="2147483692" r:id="rId5"/>
    <p:sldLayoutId id="2147483698" r:id="rId6"/>
    <p:sldLayoutId id="2147483700" r:id="rId7"/>
    <p:sldLayoutId id="2147483671" r:id="rId8"/>
    <p:sldLayoutId id="2147483673" r:id="rId9"/>
    <p:sldLayoutId id="2147483675" r:id="rId10"/>
    <p:sldLayoutId id="2147483694" r:id="rId11"/>
    <p:sldLayoutId id="2147483678" r:id="rId12"/>
    <p:sldLayoutId id="2147483679" r:id="rId13"/>
    <p:sldLayoutId id="2147483702" r:id="rId14"/>
    <p:sldLayoutId id="2147483695" r:id="rId15"/>
  </p:sldLayoutIdLst>
  <p:hf hdr="0" dt="0"/>
  <p:txStyles>
    <p:titleStyle>
      <a:lvl1pPr algn="l" defTabSz="4572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Lucida Grande"/>
        <a:buChar char="–"/>
        <a:defRPr sz="2600" kern="1200">
          <a:solidFill>
            <a:schemeClr val="bg1"/>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chemeClr val="bg1"/>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1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47.xml"/><Relationship Id="rId3" Type="http://schemas.openxmlformats.org/officeDocument/2006/relationships/slide" Target="slide4.xml"/><Relationship Id="rId7" Type="http://schemas.openxmlformats.org/officeDocument/2006/relationships/slide" Target="slide36.xml"/><Relationship Id="rId2" Type="http://schemas.openxmlformats.org/officeDocument/2006/relationships/slide" Target="slide3.xml"/><Relationship Id="rId1" Type="http://schemas.openxmlformats.org/officeDocument/2006/relationships/slideLayout" Target="../slideLayouts/slideLayout8.xml"/><Relationship Id="rId6" Type="http://schemas.openxmlformats.org/officeDocument/2006/relationships/slide" Target="slide32.xml"/><Relationship Id="rId11" Type="http://schemas.openxmlformats.org/officeDocument/2006/relationships/slide" Target="slide71.xml"/><Relationship Id="rId5" Type="http://schemas.openxmlformats.org/officeDocument/2006/relationships/slide" Target="slide19.xml"/><Relationship Id="rId10" Type="http://schemas.openxmlformats.org/officeDocument/2006/relationships/slide" Target="slide64.xml"/><Relationship Id="rId4" Type="http://schemas.openxmlformats.org/officeDocument/2006/relationships/slide" Target="slide10.xml"/><Relationship Id="rId9" Type="http://schemas.openxmlformats.org/officeDocument/2006/relationships/slide" Target="slide53.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hyperlink" Target="https://www.seafish.org/insight-and-research/market-insight/market-insight-portal/document/?id=f27e49fa-a02f-4622-9b4a-9333e8451991" TargetMode="Externa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38.emf"/><Relationship Id="rId5" Type="http://schemas.openxmlformats.org/officeDocument/2006/relationships/oleObject" Target="../embeddings/oleObject2.bin"/><Relationship Id="rId4" Type="http://schemas.openxmlformats.org/officeDocument/2006/relationships/image" Target="../media/image3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0.emf"/><Relationship Id="rId5" Type="http://schemas.openxmlformats.org/officeDocument/2006/relationships/oleObject" Target="../embeddings/oleObject4.bin"/><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68.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2020 Q4 Seafish </a:t>
            </a:r>
            <a:r>
              <a:rPr lang="en-US" dirty="0"/>
              <a:t>Retail Report</a:t>
            </a:r>
          </a:p>
        </p:txBody>
      </p:sp>
      <p:sp>
        <p:nvSpPr>
          <p:cNvPr id="3" name="Subtitle 2"/>
          <p:cNvSpPr>
            <a:spLocks noGrp="1"/>
          </p:cNvSpPr>
          <p:nvPr>
            <p:ph type="subTitle" idx="1"/>
          </p:nvPr>
        </p:nvSpPr>
        <p:spPr/>
        <p:txBody>
          <a:bodyPr>
            <a:normAutofit fontScale="47500" lnSpcReduction="20000"/>
          </a:bodyPr>
          <a:lstStyle/>
          <a:p>
            <a:r>
              <a:rPr lang="en-US" dirty="0" smtClean="0"/>
              <a:t>Sources: Nielsen UK </a:t>
            </a:r>
            <a:r>
              <a:rPr lang="en-US" dirty="0" err="1" smtClean="0"/>
              <a:t>ScanTrack</a:t>
            </a:r>
            <a:r>
              <a:rPr lang="en-US" dirty="0" smtClean="0"/>
              <a:t> ,GB </a:t>
            </a:r>
            <a:r>
              <a:rPr lang="en-US" dirty="0" err="1" smtClean="0"/>
              <a:t>HomeScan</a:t>
            </a:r>
            <a:r>
              <a:rPr lang="en-US" dirty="0" smtClean="0"/>
              <a:t>, and Essential Retail MAT 26.12.2020, </a:t>
            </a:r>
            <a:r>
              <a:rPr lang="en-GB" dirty="0"/>
              <a:t>Office for National Statistics (ONS), IGD</a:t>
            </a:r>
            <a:r>
              <a:rPr lang="en-GB" dirty="0" smtClean="0"/>
              <a:t>, </a:t>
            </a:r>
            <a:r>
              <a:rPr lang="en-GB" dirty="0"/>
              <a:t>Grocers &amp; </a:t>
            </a:r>
            <a:r>
              <a:rPr lang="en-GB" dirty="0" err="1" smtClean="0"/>
              <a:t>NamNews</a:t>
            </a:r>
            <a:r>
              <a:rPr lang="en-GB" dirty="0" smtClean="0"/>
              <a:t>, retailer websites</a:t>
            </a:r>
            <a:endParaRPr lang="en-GB" dirty="0"/>
          </a:p>
          <a:p>
            <a:r>
              <a:rPr lang="en-US" dirty="0" smtClean="0"/>
              <a:t> </a:t>
            </a:r>
            <a:endParaRPr lang="en-US" dirty="0"/>
          </a:p>
        </p:txBody>
      </p:sp>
    </p:spTree>
    <p:extLst>
      <p:ext uri="{BB962C8B-B14F-4D97-AF65-F5344CB8AC3E}">
        <p14:creationId xmlns:p14="http://schemas.microsoft.com/office/powerpoint/2010/main" val="17128052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Seafood performance</a:t>
            </a:r>
            <a:r>
              <a:rPr lang="en-GB" dirty="0"/>
              <a:t/>
            </a:r>
            <a:br>
              <a:rPr lang="en-GB" dirty="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dirty="0" smtClean="0"/>
              <a:t>Source: Nielsen UK </a:t>
            </a:r>
            <a:r>
              <a:rPr lang="en-GB" altLang="en-US" dirty="0" err="1" smtClean="0"/>
              <a:t>ScanTrack</a:t>
            </a:r>
            <a:r>
              <a:rPr lang="en-GB" altLang="en-US" dirty="0" smtClean="0"/>
              <a:t> </a:t>
            </a:r>
            <a:r>
              <a:rPr lang="en-GB" altLang="en-US" dirty="0"/>
              <a:t>and </a:t>
            </a:r>
            <a:r>
              <a:rPr lang="en-GB" altLang="en-US" dirty="0" smtClean="0"/>
              <a:t>GB </a:t>
            </a:r>
            <a:r>
              <a:rPr lang="en-GB" altLang="en-US" dirty="0" err="1" smtClean="0"/>
              <a:t>HomeScan</a:t>
            </a:r>
            <a:r>
              <a:rPr lang="en-GB" altLang="en-US" dirty="0" smtClean="0"/>
              <a:t> 26.12.20</a:t>
            </a:r>
            <a:endParaRPr lang="en-GB" altLang="en-US" dirty="0"/>
          </a:p>
        </p:txBody>
      </p:sp>
    </p:spTree>
    <p:extLst>
      <p:ext uri="{BB962C8B-B14F-4D97-AF65-F5344CB8AC3E}">
        <p14:creationId xmlns:p14="http://schemas.microsoft.com/office/powerpoint/2010/main" val="297409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fontScale="90000"/>
          </a:bodyPr>
          <a:lstStyle/>
          <a:p>
            <a:r>
              <a:rPr lang="en-GB" dirty="0"/>
              <a:t>Total seafood, and all sectors are reporting sales </a:t>
            </a:r>
            <a:r>
              <a:rPr lang="en-GB" dirty="0" smtClean="0"/>
              <a:t>growth</a:t>
            </a:r>
            <a:endParaRPr lang="en-GB" dirty="0"/>
          </a:p>
        </p:txBody>
      </p:sp>
      <p:graphicFrame>
        <p:nvGraphicFramePr>
          <p:cNvPr id="7" name="Content Placeholder 5"/>
          <p:cNvGraphicFramePr>
            <a:graphicFrameLocks/>
          </p:cNvGraphicFramePr>
          <p:nvPr>
            <p:extLst>
              <p:ext uri="{D42A27DB-BD31-4B8C-83A1-F6EECF244321}">
                <p14:modId xmlns:p14="http://schemas.microsoft.com/office/powerpoint/2010/main" val="3315508870"/>
              </p:ext>
            </p:extLst>
          </p:nvPr>
        </p:nvGraphicFramePr>
        <p:xfrm>
          <a:off x="254005" y="1594612"/>
          <a:ext cx="8576167" cy="2126996"/>
        </p:xfrm>
        <a:graphic>
          <a:graphicData uri="http://schemas.openxmlformats.org/drawingml/2006/table">
            <a:tbl>
              <a:tblPr firstRow="1" bandRow="1">
                <a:tableStyleId>{69012ECD-51FC-41F1-AA8D-1B2483CD663E}</a:tableStyleId>
              </a:tblPr>
              <a:tblGrid>
                <a:gridCol w="504481">
                  <a:extLst>
                    <a:ext uri="{9D8B030D-6E8A-4147-A177-3AD203B41FA5}">
                      <a16:colId xmlns:a16="http://schemas.microsoft.com/office/drawing/2014/main" xmlns="" val="20000"/>
                    </a:ext>
                  </a:extLst>
                </a:gridCol>
                <a:gridCol w="559874"/>
                <a:gridCol w="559874"/>
                <a:gridCol w="559874"/>
                <a:gridCol w="429720"/>
                <a:gridCol w="527335"/>
                <a:gridCol w="527335"/>
                <a:gridCol w="527335"/>
                <a:gridCol w="527335"/>
                <a:gridCol w="527335"/>
                <a:gridCol w="527335"/>
                <a:gridCol w="527335"/>
                <a:gridCol w="527335"/>
                <a:gridCol w="435916"/>
                <a:gridCol w="435916">
                  <a:extLst>
                    <a:ext uri="{9D8B030D-6E8A-4147-A177-3AD203B41FA5}">
                      <a16:colId xmlns:a16="http://schemas.microsoft.com/office/drawing/2014/main" xmlns="" val="20001"/>
                    </a:ext>
                  </a:extLst>
                </a:gridCol>
                <a:gridCol w="435916">
                  <a:extLst>
                    <a:ext uri="{9D8B030D-6E8A-4147-A177-3AD203B41FA5}">
                      <a16:colId xmlns:a16="http://schemas.microsoft.com/office/drawing/2014/main" xmlns="" val="20002"/>
                    </a:ext>
                  </a:extLst>
                </a:gridCol>
                <a:gridCol w="435916">
                  <a:extLst>
                    <a:ext uri="{9D8B030D-6E8A-4147-A177-3AD203B41FA5}">
                      <a16:colId xmlns:a16="http://schemas.microsoft.com/office/drawing/2014/main" xmlns="" val="20003"/>
                    </a:ext>
                  </a:extLst>
                </a:gridCol>
              </a:tblGrid>
              <a:tr h="300161">
                <a:tc>
                  <a:txBody>
                    <a:bodyPr/>
                    <a:lstStyle/>
                    <a:p>
                      <a:pPr algn="ctr" fontAlgn="t"/>
                      <a:r>
                        <a:rPr lang="en-GB" sz="800" b="1" i="0" u="none" strike="noStrike" dirty="0">
                          <a:solidFill>
                            <a:schemeClr val="bg1"/>
                          </a:solidFill>
                          <a:effectLst/>
                          <a:latin typeface="Arial"/>
                        </a:rPr>
                        <a:t> </a:t>
                      </a:r>
                    </a:p>
                  </a:txBody>
                  <a:tcPr marL="0" marR="0" marT="0" marB="0">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8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8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65367">
                <a:tc>
                  <a:txBody>
                    <a:bodyPr/>
                    <a:lstStyle/>
                    <a:p>
                      <a:pPr algn="l" fontAlgn="ctr"/>
                      <a:endParaRPr lang="en-GB" sz="900" b="1" i="0" u="none" strike="noStrike" dirty="0">
                        <a:solidFill>
                          <a:schemeClr val="bg1"/>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MAT % </a:t>
                      </a:r>
                      <a:r>
                        <a:rPr lang="en-GB" sz="900" b="0" i="0" u="none" strike="noStrike" dirty="0" err="1">
                          <a:solidFill>
                            <a:schemeClr val="bg1"/>
                          </a:solidFill>
                          <a:effectLst/>
                          <a:latin typeface="Arial"/>
                        </a:rPr>
                        <a:t>Chg</a:t>
                      </a:r>
                      <a:r>
                        <a:rPr lang="en-GB" sz="900" b="0" i="0" u="none" strike="noStrike" dirty="0">
                          <a:solidFill>
                            <a:schemeClr val="bg1"/>
                          </a:solidFill>
                          <a:effectLst/>
                          <a:latin typeface="Arial"/>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MAT % Chg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MAT % Chg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MAT % </a:t>
                      </a:r>
                      <a:r>
                        <a:rPr lang="en-GB" sz="900" b="0" i="0" u="none" strike="noStrike" dirty="0" err="1">
                          <a:solidFill>
                            <a:schemeClr val="bg1"/>
                          </a:solidFill>
                          <a:effectLst/>
                          <a:latin typeface="Arial"/>
                        </a:rPr>
                        <a:t>Chg</a:t>
                      </a:r>
                      <a:r>
                        <a:rPr lang="en-GB" sz="900" b="0" i="0" u="none" strike="noStrike" dirty="0">
                          <a:solidFill>
                            <a:schemeClr val="bg1"/>
                          </a:solidFill>
                          <a:effectLst/>
                          <a:latin typeface="Arial"/>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a:solidFill>
                            <a:schemeClr val="bg1"/>
                          </a:solidFill>
                          <a:effectLst/>
                          <a:latin typeface="Arial"/>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0" i="0" u="none" strike="noStrike" dirty="0">
                          <a:solidFill>
                            <a:schemeClr val="bg1"/>
                          </a:solidFill>
                          <a:effectLst/>
                          <a:latin typeface="Arial"/>
                        </a:rPr>
                        <a:t>MAT % </a:t>
                      </a:r>
                      <a:r>
                        <a:rPr lang="en-GB" sz="900" b="0" i="0" u="none" strike="noStrike" dirty="0" err="1">
                          <a:solidFill>
                            <a:schemeClr val="bg1"/>
                          </a:solidFill>
                          <a:effectLst/>
                          <a:latin typeface="Arial"/>
                        </a:rPr>
                        <a:t>Chg</a:t>
                      </a:r>
                      <a:r>
                        <a:rPr lang="en-GB" sz="900" b="0" i="0" u="none" strike="noStrike" dirty="0">
                          <a:solidFill>
                            <a:schemeClr val="bg1"/>
                          </a:solidFill>
                          <a:effectLst/>
                          <a:latin typeface="Arial"/>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365367">
                <a:tc>
                  <a:txBody>
                    <a:bodyPr/>
                    <a:lstStyle/>
                    <a:p>
                      <a:pPr algn="l" fontAlgn="t"/>
                      <a:r>
                        <a:rPr lang="en-GB" sz="800" b="1" i="0" u="none" strike="noStrike" dirty="0">
                          <a:solidFill>
                            <a:srgbClr val="000000"/>
                          </a:solidFill>
                          <a:effectLst/>
                          <a:latin typeface="Arial"/>
                        </a:rPr>
                        <a:t>Total Seafood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£3,832,130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£3,855,078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£4,263,844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393,891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393,792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436,338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1,474,958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1,476,615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1,645,297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£2.59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65367">
                <a:tc>
                  <a:txBody>
                    <a:bodyPr/>
                    <a:lstStyle/>
                    <a:p>
                      <a:pPr algn="l" fontAlgn="t"/>
                      <a:r>
                        <a:rPr lang="en-GB" sz="800" b="0" i="0" u="none" strike="noStrike">
                          <a:solidFill>
                            <a:srgbClr val="000000"/>
                          </a:solidFill>
                          <a:effectLst/>
                          <a:latin typeface="Arial"/>
                        </a:rPr>
                        <a:t>Chilled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£2,370,298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£2,371,475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£2,530,609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177,457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178,421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192,419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738,780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748,205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799,725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65367">
                <a:tc>
                  <a:txBody>
                    <a:bodyPr/>
                    <a:lstStyle/>
                    <a:p>
                      <a:pPr algn="l" fontAlgn="t"/>
                      <a:r>
                        <a:rPr lang="en-GB" sz="800" b="0" i="0" u="none" strike="noStrike">
                          <a:solidFill>
                            <a:srgbClr val="000000"/>
                          </a:solidFill>
                          <a:effectLst/>
                          <a:latin typeface="Arial"/>
                        </a:rPr>
                        <a:t>Frozen</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£916,913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£926,302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£1,109,934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133,932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130,944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149,420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365,654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363,089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413,895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65367">
                <a:tc>
                  <a:txBody>
                    <a:bodyPr/>
                    <a:lstStyle/>
                    <a:p>
                      <a:pPr algn="l" fontAlgn="t"/>
                      <a:r>
                        <a:rPr lang="en-GB" sz="800" b="0" i="0" u="none" strike="noStrike">
                          <a:solidFill>
                            <a:srgbClr val="000000"/>
                          </a:solidFill>
                          <a:effectLst/>
                          <a:latin typeface="Arial"/>
                        </a:rPr>
                        <a:t>Ambient</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£544,919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£557,300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£623,301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82,502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84,427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94,499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370,525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365,322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431,677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£6.60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8" name="Content Placeholder 7"/>
          <p:cNvSpPr>
            <a:spLocks noGrp="1"/>
          </p:cNvSpPr>
          <p:nvPr>
            <p:ph idx="1"/>
          </p:nvPr>
        </p:nvSpPr>
        <p:spPr>
          <a:xfrm>
            <a:off x="367296" y="3913633"/>
            <a:ext cx="8388000" cy="2126572"/>
          </a:xfrm>
          <a:noFill/>
        </p:spPr>
        <p:txBody>
          <a:bodyPr>
            <a:noAutofit/>
          </a:bodyPr>
          <a:lstStyle/>
          <a:p>
            <a:r>
              <a:rPr lang="en-GB" sz="1600" dirty="0" smtClean="0"/>
              <a:t>Total seafood, and all sectors are reporting sales value, volume and unit growth</a:t>
            </a:r>
          </a:p>
          <a:p>
            <a:r>
              <a:rPr lang="en-GB" sz="1600" dirty="0" smtClean="0"/>
              <a:t>The </a:t>
            </a:r>
            <a:r>
              <a:rPr lang="en-GB" sz="1600" dirty="0"/>
              <a:t>average price per kg, and average price per unit fell </a:t>
            </a:r>
            <a:r>
              <a:rPr lang="en-GB" sz="1600" dirty="0" smtClean="0"/>
              <a:t>for total seafood, chilled,  and ambient sectors</a:t>
            </a:r>
            <a:endParaRPr lang="en-GB" sz="1600" dirty="0"/>
          </a:p>
          <a:p>
            <a:r>
              <a:rPr lang="en-GB" sz="1600" dirty="0" smtClean="0"/>
              <a:t>The frozen sector is reporting higher </a:t>
            </a:r>
            <a:r>
              <a:rPr lang="en-GB" sz="1600" dirty="0"/>
              <a:t>average price per kg, and average price per unit </a:t>
            </a:r>
            <a:endParaRPr lang="en-GB" sz="1600" dirty="0" smtClean="0"/>
          </a:p>
          <a:p>
            <a:pPr marL="0" indent="0">
              <a:buNone/>
            </a:pPr>
            <a:endParaRPr lang="en-GB" sz="1400" i="1" dirty="0" smtClean="0"/>
          </a:p>
          <a:p>
            <a:pPr marL="0" indent="0">
              <a:buNone/>
            </a:pPr>
            <a:r>
              <a:rPr lang="en-GB" sz="1400" i="1" dirty="0" smtClean="0">
                <a:hlinkClick r:id="rId2" action="ppaction://hlinksldjump"/>
              </a:rPr>
              <a:t>Click here </a:t>
            </a:r>
            <a:r>
              <a:rPr lang="en-GB" sz="1400" i="1" dirty="0">
                <a:hlinkClick r:id="rId2" action="ppaction://hlinksldjump"/>
              </a:rPr>
              <a:t>for UK seafood by sector and </a:t>
            </a:r>
            <a:r>
              <a:rPr lang="en-GB" sz="1400" i="1" dirty="0" smtClean="0">
                <a:hlinkClick r:id="rId2" action="ppaction://hlinksldjump"/>
              </a:rPr>
              <a:t>segment</a:t>
            </a:r>
            <a:endParaRPr lang="en-GB" sz="1400" i="1" dirty="0" smtClean="0"/>
          </a:p>
          <a:p>
            <a:pPr marL="0" indent="0">
              <a:buNone/>
            </a:pPr>
            <a:r>
              <a:rPr lang="en-GB" sz="1400" i="1" dirty="0" smtClean="0">
                <a:hlinkClick r:id="rId3" action="ppaction://hlinksldjump"/>
              </a:rPr>
              <a:t>Click here for UK seafood by species </a:t>
            </a:r>
            <a:endParaRPr lang="en-GB" sz="1400" i="1" dirty="0"/>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860076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t>UK </a:t>
            </a:r>
            <a:r>
              <a:rPr lang="en-GB" dirty="0" smtClean="0"/>
              <a:t>seafood market sector share of trade</a:t>
            </a:r>
            <a:endParaRPr lang="en-GB"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79027" y="2972441"/>
            <a:ext cx="3911457" cy="247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884" y="2972441"/>
            <a:ext cx="3911457" cy="2478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Group 3"/>
          <p:cNvGraphicFramePr>
            <a:graphicFrameLocks noGrp="1"/>
          </p:cNvGraphicFramePr>
          <p:nvPr>
            <p:extLst>
              <p:ext uri="{D42A27DB-BD31-4B8C-83A1-F6EECF244321}">
                <p14:modId xmlns:p14="http://schemas.microsoft.com/office/powerpoint/2010/main" val="719232584"/>
              </p:ext>
            </p:extLst>
          </p:nvPr>
        </p:nvGraphicFramePr>
        <p:xfrm>
          <a:off x="460884" y="1600200"/>
          <a:ext cx="8229600" cy="1097516"/>
        </p:xfrm>
        <a:graphic>
          <a:graphicData uri="http://schemas.openxmlformats.org/drawingml/2006/table">
            <a:tbl>
              <a:tblPr/>
              <a:tblGrid>
                <a:gridCol w="4116229"/>
                <a:gridCol w="4113371"/>
              </a:tblGrid>
              <a:tr h="979065">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400" b="1" i="0" u="none" strike="noStrike" cap="none" normalizeH="0" baseline="0" dirty="0" smtClean="0">
                          <a:ln>
                            <a:noFill/>
                          </a:ln>
                          <a:solidFill>
                            <a:srgbClr val="0062AE"/>
                          </a:solidFill>
                          <a:effectLst/>
                          <a:latin typeface="Arial" pitchFamily="34" charset="0"/>
                          <a:cs typeface="Arial" pitchFamily="34" charset="0"/>
                        </a:rPr>
                        <a:t>Value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200" b="1" i="0" u="none" strike="noStrike" cap="none" normalizeH="0" baseline="0" dirty="0" smtClean="0">
                        <a:ln>
                          <a:noFill/>
                        </a:ln>
                        <a:solidFill>
                          <a:srgbClr val="0062AE"/>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£4,264m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a:t>
                      </a:r>
                      <a:r>
                        <a:rPr kumimoji="0" lang="en-GB" altLang="en-US" sz="1800" b="1" i="0" u="none" strike="noStrike" cap="none" normalizeH="0" baseline="0" dirty="0" smtClean="0">
                          <a:ln>
                            <a:noFill/>
                          </a:ln>
                          <a:solidFill>
                            <a:srgbClr val="00B050"/>
                          </a:solidFill>
                          <a:effectLst/>
                          <a:latin typeface="Arial" pitchFamily="34" charset="0"/>
                          <a:cs typeface="Arial" pitchFamily="34" charset="0"/>
                        </a:rPr>
                        <a:t>+10.6%</a:t>
                      </a: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2400" b="1" i="0" u="none" strike="noStrike" cap="none" normalizeH="0" baseline="0" dirty="0" smtClean="0">
                          <a:ln>
                            <a:noFill/>
                          </a:ln>
                          <a:solidFill>
                            <a:srgbClr val="0062AE"/>
                          </a:solidFill>
                          <a:effectLst/>
                          <a:latin typeface="Arial" pitchFamily="34" charset="0"/>
                          <a:cs typeface="Arial" pitchFamily="34" charset="0"/>
                        </a:rPr>
                        <a:t>Volume</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n-GB" altLang="en-US" sz="1200" b="1" i="0" u="none" strike="noStrike" cap="none" normalizeH="0" baseline="0" dirty="0" smtClean="0">
                        <a:ln>
                          <a:noFill/>
                        </a:ln>
                        <a:solidFill>
                          <a:srgbClr val="0062AE"/>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436k t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a:t>
                      </a:r>
                      <a:r>
                        <a:rPr kumimoji="0" lang="en-GB" altLang="en-US" sz="1800" b="1" i="0" u="none" strike="noStrike" cap="none" normalizeH="0" baseline="0" dirty="0" smtClean="0">
                          <a:ln>
                            <a:noFill/>
                          </a:ln>
                          <a:solidFill>
                            <a:srgbClr val="00B050"/>
                          </a:solidFill>
                          <a:effectLst/>
                          <a:latin typeface="Arial" pitchFamily="34" charset="0"/>
                          <a:cs typeface="Arial" pitchFamily="34" charset="0"/>
                        </a:rPr>
                        <a:t>+10.8%</a:t>
                      </a:r>
                      <a:r>
                        <a:rPr kumimoji="0" lang="en-GB" altLang="en-US" sz="1800" b="1" i="0" u="none" strike="noStrike" cap="none" normalizeH="0" baseline="0" dirty="0" smtClean="0">
                          <a:ln>
                            <a:noFill/>
                          </a:ln>
                          <a:solidFill>
                            <a:srgbClr val="0062AE"/>
                          </a:solidFill>
                          <a:effectLst/>
                          <a:latin typeface="Arial" pitchFamily="34" charset="0"/>
                          <a:cs typeface="Arial" pitchFamily="34" charset="0"/>
                        </a:rPr>
                        <a:t>)</a:t>
                      </a:r>
                    </a:p>
                  </a:txBody>
                  <a:tcPr marL="90000" marR="90000" marT="96120" marB="4680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3910601" y="5297806"/>
            <a:ext cx="1361270" cy="230832"/>
          </a:xfrm>
          <a:prstGeom prst="rect">
            <a:avLst/>
          </a:prstGeom>
        </p:spPr>
        <p:txBody>
          <a:bodyPr wrap="none">
            <a:spAutoFit/>
          </a:bodyPr>
          <a:lstStyle/>
          <a:p>
            <a:r>
              <a:rPr lang="en-GB" altLang="en-US" sz="900" b="1" dirty="0" smtClean="0">
                <a:latin typeface="Arial" pitchFamily="34" charset="0"/>
                <a:cs typeface="Arial" pitchFamily="34" charset="0"/>
              </a:rPr>
              <a:t>(Chg = % Share </a:t>
            </a:r>
            <a:r>
              <a:rPr lang="en-GB" altLang="en-US" sz="900" b="1" dirty="0" err="1" smtClean="0">
                <a:latin typeface="Arial" pitchFamily="34" charset="0"/>
                <a:cs typeface="Arial" pitchFamily="34" charset="0"/>
              </a:rPr>
              <a:t>Chg</a:t>
            </a:r>
            <a:r>
              <a:rPr lang="en-GB" altLang="en-US" sz="900" b="1" dirty="0" smtClean="0">
                <a:latin typeface="Arial" pitchFamily="34" charset="0"/>
                <a:cs typeface="Arial" pitchFamily="34" charset="0"/>
              </a:rPr>
              <a:t>) </a:t>
            </a:r>
            <a:endParaRPr lang="en-GB" sz="900" dirty="0"/>
          </a:p>
        </p:txBody>
      </p:sp>
      <p:graphicFrame>
        <p:nvGraphicFramePr>
          <p:cNvPr id="8" name="Group 13"/>
          <p:cNvGraphicFramePr>
            <a:graphicFrameLocks noGrp="1"/>
          </p:cNvGraphicFramePr>
          <p:nvPr>
            <p:extLst>
              <p:ext uri="{D42A27DB-BD31-4B8C-83A1-F6EECF244321}">
                <p14:modId xmlns:p14="http://schemas.microsoft.com/office/powerpoint/2010/main" val="4128135140"/>
              </p:ext>
            </p:extLst>
          </p:nvPr>
        </p:nvGraphicFramePr>
        <p:xfrm>
          <a:off x="1342814" y="3872625"/>
          <a:ext cx="2903758" cy="678420"/>
        </p:xfrm>
        <a:graphic>
          <a:graphicData uri="http://schemas.openxmlformats.org/drawingml/2006/table">
            <a:tbl>
              <a:tblPr/>
              <a:tblGrid>
                <a:gridCol w="1190074"/>
                <a:gridCol w="813816"/>
                <a:gridCol w="899868"/>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Chilled</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59.4%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(-3.5%)</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26.0%	(+8.3%)</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14.6%</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(+1.1%)</a:t>
                      </a:r>
                    </a:p>
                  </a:txBody>
                  <a:tcPr marL="90000" marR="90000" marT="76896" marB="46800" horzOverflow="overflow">
                    <a:lnL>
                      <a:noFill/>
                    </a:lnL>
                    <a:lnR>
                      <a:noFill/>
                    </a:lnR>
                    <a:lnT>
                      <a:noFill/>
                    </a:lnT>
                    <a:lnB>
                      <a:noFill/>
                    </a:lnB>
                    <a:lnTlToBr>
                      <a:noFill/>
                    </a:lnTlToBr>
                    <a:lnBlToTr>
                      <a:noFill/>
                    </a:lnBlToTr>
                    <a:noFill/>
                  </a:tcPr>
                </a:tc>
              </a:tr>
            </a:tbl>
          </a:graphicData>
        </a:graphic>
      </p:graphicFrame>
      <p:graphicFrame>
        <p:nvGraphicFramePr>
          <p:cNvPr id="9" name="Group 13"/>
          <p:cNvGraphicFramePr>
            <a:graphicFrameLocks noGrp="1"/>
          </p:cNvGraphicFramePr>
          <p:nvPr>
            <p:extLst>
              <p:ext uri="{D42A27DB-BD31-4B8C-83A1-F6EECF244321}">
                <p14:modId xmlns:p14="http://schemas.microsoft.com/office/powerpoint/2010/main" val="1537553619"/>
              </p:ext>
            </p:extLst>
          </p:nvPr>
        </p:nvGraphicFramePr>
        <p:xfrm>
          <a:off x="5702377" y="3872625"/>
          <a:ext cx="2883839" cy="678420"/>
        </p:xfrm>
        <a:graphic>
          <a:graphicData uri="http://schemas.openxmlformats.org/drawingml/2006/table">
            <a:tbl>
              <a:tblPr/>
              <a:tblGrid>
                <a:gridCol w="1038959"/>
                <a:gridCol w="1038959"/>
                <a:gridCol w="805921"/>
              </a:tblGrid>
              <a:tr h="678420">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Chilled</a:t>
                      </a:r>
                      <a:endParaRPr kumimoji="0" lang="en-GB" altLang="en-US" sz="12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44.1%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(-2.7%)</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Frozen</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34.2%	</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(+3.0%)</a:t>
                      </a:r>
                    </a:p>
                  </a:txBody>
                  <a:tcPr marL="90000" marR="90000" marT="76896" marB="46800" horzOverflow="overflow">
                    <a:lnL>
                      <a:noFill/>
                    </a:lnL>
                    <a:lnR>
                      <a:noFill/>
                    </a:lnR>
                    <a:lnT>
                      <a:noFill/>
                    </a:lnT>
                    <a:lnB>
                      <a:noFill/>
                    </a:lnB>
                    <a:lnTlToBr>
                      <a:noFill/>
                    </a:lnTlToBr>
                    <a:lnBlToTr>
                      <a:noFill/>
                    </a:lnBlToTr>
                    <a:noFill/>
                  </a:tcPr>
                </a:tc>
                <a:tc>
                  <a:txBody>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itchFamily="34" charset="0"/>
                          <a:cs typeface="Arial" pitchFamily="34" charset="0"/>
                        </a:defRPr>
                      </a:lvl9pPr>
                    </a:lstStyle>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1" i="0" u="none" strike="noStrike" cap="none" normalizeH="0" baseline="0" dirty="0" smtClean="0">
                          <a:ln>
                            <a:noFill/>
                          </a:ln>
                          <a:solidFill>
                            <a:schemeClr val="bg1"/>
                          </a:solidFill>
                          <a:effectLst/>
                          <a:latin typeface="Arial" pitchFamily="34" charset="0"/>
                          <a:cs typeface="Arial" pitchFamily="34" charset="0"/>
                        </a:rPr>
                        <a:t>Ambient</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21.7%</a:t>
                      </a:r>
                    </a:p>
                    <a:p>
                      <a:pPr marL="0" marR="0" lvl="0" indent="0" algn="ctr" defTabSz="449263" rtl="0" eaLnBrk="1" fontAlgn="base" latinLnBrk="0" hangingPunct="1">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GB" altLang="en-US" sz="1200" b="0" i="0" u="none" strike="noStrike" cap="none" normalizeH="0" baseline="0" dirty="0" smtClean="0">
                          <a:ln>
                            <a:noFill/>
                          </a:ln>
                          <a:solidFill>
                            <a:schemeClr val="bg1"/>
                          </a:solidFill>
                          <a:effectLst/>
                          <a:latin typeface="Arial" pitchFamily="34" charset="0"/>
                          <a:cs typeface="Arial" pitchFamily="34" charset="0"/>
                        </a:rPr>
                        <a:t>(+1.0%)</a:t>
                      </a:r>
                    </a:p>
                  </a:txBody>
                  <a:tcPr marL="90000" marR="90000" marT="76896" marB="46800" horzOverflow="overflow">
                    <a:lnL>
                      <a:noFill/>
                    </a:lnL>
                    <a:lnR>
                      <a:noFill/>
                    </a:lnR>
                    <a:lnT>
                      <a:noFill/>
                    </a:lnT>
                    <a:lnB>
                      <a:noFill/>
                    </a:lnB>
                    <a:lnTlToBr>
                      <a:noFill/>
                    </a:lnTlToBr>
                    <a:lnBlToTr>
                      <a:noFill/>
                    </a:lnBlToTr>
                    <a:noFill/>
                  </a:tcPr>
                </a:tc>
              </a:tr>
            </a:tbl>
          </a:graphicData>
        </a:graphic>
      </p:graphicFrame>
      <p:sp>
        <p:nvSpPr>
          <p:cNvPr id="10" name="Rectangle 58"/>
          <p:cNvSpPr>
            <a:spLocks noChangeArrowheads="1"/>
          </p:cNvSpPr>
          <p:nvPr/>
        </p:nvSpPr>
        <p:spPr bwMode="auto">
          <a:xfrm>
            <a:off x="241361" y="5799917"/>
            <a:ext cx="8642350"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62AE"/>
                </a:solidFill>
                <a:latin typeface="Arial" pitchFamily="34" charset="0"/>
                <a:cs typeface="Arial" pitchFamily="34" charset="0"/>
              </a:defRPr>
            </a:lvl1pPr>
            <a:lvl2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2pPr>
            <a:lvl3pPr eaLnBrk="0" hangingPunct="0">
              <a:spcBef>
                <a:spcPts val="5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000000"/>
                </a:solidFill>
                <a:latin typeface="Arial" pitchFamily="34" charset="0"/>
                <a:cs typeface="Arial" pitchFamily="34" charset="0"/>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cs typeface="Arial" pitchFamily="34" charset="0"/>
              </a:defRPr>
            </a:lvl9pPr>
          </a:lstStyle>
          <a:p>
            <a:pPr algn="ctr" eaLnBrk="1" hangingPunct="1">
              <a:spcBef>
                <a:spcPct val="0"/>
              </a:spcBef>
              <a:buClrTx/>
              <a:buFontTx/>
              <a:buNone/>
            </a:pPr>
            <a:r>
              <a:rPr lang="en-GB" altLang="en-US" sz="2000" b="0" dirty="0" smtClean="0"/>
              <a:t>The chilled sector has </a:t>
            </a:r>
            <a:r>
              <a:rPr lang="en-GB" altLang="en-US" sz="2000" dirty="0" smtClean="0"/>
              <a:t>continued to lose </a:t>
            </a:r>
            <a:r>
              <a:rPr lang="en-GB" altLang="en-US" sz="2000" b="0" dirty="0" smtClean="0"/>
              <a:t>market share to frozen and ambient seafood.</a:t>
            </a:r>
            <a:endParaRPr lang="en-GB" altLang="en-US" sz="2000" b="0" dirty="0"/>
          </a:p>
        </p:txBody>
      </p:sp>
      <p:sp>
        <p:nvSpPr>
          <p:cNvPr id="12" name="TextBox 11"/>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3100417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Trip volume and purchase frequency are driving growth</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0288707"/>
              </p:ext>
            </p:extLst>
          </p:nvPr>
        </p:nvGraphicFramePr>
        <p:xfrm>
          <a:off x="236481" y="1329793"/>
          <a:ext cx="8639505" cy="4466916"/>
        </p:xfrm>
        <a:graphic>
          <a:graphicData uri="http://schemas.openxmlformats.org/drawingml/2006/table">
            <a:tbl>
              <a:tblPr>
                <a:tableStyleId>{5C22544A-7EE6-4342-B048-85BDC9FD1C3A}</a:tableStyleId>
              </a:tblPr>
              <a:tblGrid>
                <a:gridCol w="3066277"/>
                <a:gridCol w="1393307"/>
                <a:gridCol w="1393307"/>
                <a:gridCol w="1393307"/>
                <a:gridCol w="1393307"/>
              </a:tblGrid>
              <a:tr h="1108332">
                <a:tc>
                  <a:txBody>
                    <a:bodyPr/>
                    <a:lstStyle/>
                    <a:p>
                      <a:pPr algn="ctr" fontAlgn="b"/>
                      <a:endParaRPr lang="en-GB" sz="1800" b="1" i="0" u="none" strike="noStrike" dirty="0">
                        <a:solidFill>
                          <a:srgbClr val="000000"/>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1" i="0" u="none" strike="noStrike" dirty="0">
                        <a:solidFill>
                          <a:srgbClr val="000000"/>
                        </a:solidFill>
                        <a:effectLst/>
                        <a:latin typeface="+mn-lt"/>
                      </a:endParaRPr>
                    </a:p>
                  </a:txBody>
                  <a:tcPr marL="0" marR="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9823">
                <a:tc rowSpan="2">
                  <a:txBody>
                    <a:bodyPr/>
                    <a:lstStyle/>
                    <a:p>
                      <a:pPr algn="l" fontAlgn="ctr"/>
                      <a:r>
                        <a:rPr lang="en-GB" sz="1800" b="1" i="0" u="none" strike="noStrike" dirty="0" smtClean="0">
                          <a:solidFill>
                            <a:srgbClr val="0070C0"/>
                          </a:solidFill>
                          <a:effectLst/>
                          <a:latin typeface="+mn-lt"/>
                        </a:rPr>
                        <a:t>Penetration</a:t>
                      </a:r>
                      <a:endParaRPr lang="en-GB" sz="1800" b="1" i="0" u="none" strike="noStrike" dirty="0">
                        <a:solidFill>
                          <a:srgbClr val="0070C0"/>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97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82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88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79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9823">
                <a:tc vMerge="1">
                  <a:txBody>
                    <a:bodyPr/>
                    <a:lstStyle/>
                    <a:p>
                      <a:endParaRPr lang="en-GB"/>
                    </a:p>
                  </a:txBody>
                  <a:tcPr/>
                </a:tc>
                <a:tc>
                  <a:txBody>
                    <a:bodyPr/>
                    <a:lstStyle/>
                    <a:p>
                      <a:pPr algn="ctr" fontAlgn="ctr"/>
                      <a:r>
                        <a:rPr lang="en-GB" sz="1800" b="1" i="0" u="none" strike="noStrike" dirty="0" smtClean="0">
                          <a:solidFill>
                            <a:srgbClr val="00B050"/>
                          </a:solidFill>
                          <a:effectLst/>
                          <a:latin typeface="+mn-lt"/>
                        </a:rPr>
                        <a:t>0%</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0%</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3%</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2%</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9823">
                <a:tc rowSpan="2">
                  <a:txBody>
                    <a:bodyPr/>
                    <a:lstStyle/>
                    <a:p>
                      <a:pPr algn="l" fontAlgn="ctr"/>
                      <a:r>
                        <a:rPr lang="en-GB" sz="1800" b="1" i="0" u="none" strike="noStrike" dirty="0" smtClean="0">
                          <a:solidFill>
                            <a:srgbClr val="0070C0"/>
                          </a:solidFill>
                          <a:effectLst/>
                          <a:latin typeface="+mn-lt"/>
                        </a:rPr>
                        <a:t>Frequency</a:t>
                      </a:r>
                      <a:endParaRPr lang="en-GB" sz="1800" b="1" i="0" u="none" strike="noStrike" dirty="0">
                        <a:solidFill>
                          <a:srgbClr val="0070C0"/>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31</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12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9823">
                <a:tc vMerge="1">
                  <a:txBody>
                    <a:bodyPr/>
                    <a:lstStyle/>
                    <a:p>
                      <a:endParaRPr lang="en-GB"/>
                    </a:p>
                  </a:txBody>
                  <a:tcPr/>
                </a:tc>
                <a:tc>
                  <a:txBody>
                    <a:bodyPr/>
                    <a:lstStyle/>
                    <a:p>
                      <a:pPr algn="ctr" fontAlgn="ctr"/>
                      <a:r>
                        <a:rPr lang="en-GB" sz="1800" b="1" i="0" u="none" strike="noStrike" dirty="0" smtClean="0">
                          <a:solidFill>
                            <a:srgbClr val="00B050"/>
                          </a:solidFill>
                          <a:effectLst/>
                          <a:latin typeface="+mn-lt"/>
                        </a:rPr>
                        <a:t>2%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FF0000"/>
                          </a:solidFill>
                          <a:effectLst/>
                          <a:latin typeface="+mn-lt"/>
                        </a:rPr>
                        <a:t>-1% </a:t>
                      </a:r>
                      <a:endParaRPr lang="en-GB" sz="1800" b="1" i="0" u="none" strike="noStrike" dirty="0">
                        <a:solidFill>
                          <a:srgbClr val="FF000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8%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5%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9823">
                <a:tc rowSpan="2">
                  <a:txBody>
                    <a:bodyPr/>
                    <a:lstStyle/>
                    <a:p>
                      <a:pPr algn="l" fontAlgn="ctr"/>
                      <a:r>
                        <a:rPr lang="en-GB" sz="1800" b="1" i="0" u="none" strike="noStrike" dirty="0" smtClean="0">
                          <a:solidFill>
                            <a:srgbClr val="0070C0"/>
                          </a:solidFill>
                          <a:effectLst/>
                          <a:latin typeface="+mn-lt"/>
                        </a:rPr>
                        <a:t>Trip</a:t>
                      </a:r>
                      <a:r>
                        <a:rPr lang="en-GB" sz="1800" b="1" i="0" u="none" strike="noStrike" baseline="0" dirty="0" smtClean="0">
                          <a:solidFill>
                            <a:srgbClr val="0070C0"/>
                          </a:solidFill>
                          <a:effectLst/>
                          <a:latin typeface="+mn-lt"/>
                        </a:rPr>
                        <a:t> volume</a:t>
                      </a:r>
                      <a:endParaRPr lang="en-GB" sz="1800" b="1" i="0" u="none" strike="noStrike" dirty="0">
                        <a:solidFill>
                          <a:srgbClr val="0070C0"/>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0.5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0.4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0.5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0.4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9823">
                <a:tc vMerge="1">
                  <a:txBody>
                    <a:bodyPr/>
                    <a:lstStyle/>
                    <a:p>
                      <a:endParaRPr lang="en-GB"/>
                    </a:p>
                  </a:txBody>
                  <a:tcPr/>
                </a:tc>
                <a:tc>
                  <a:txBody>
                    <a:bodyPr/>
                    <a:lstStyle/>
                    <a:p>
                      <a:pPr algn="ctr" fontAlgn="ctr"/>
                      <a:r>
                        <a:rPr lang="en-GB" sz="1800" b="1" i="0" u="none" strike="noStrike" dirty="0" smtClean="0">
                          <a:solidFill>
                            <a:srgbClr val="00B050"/>
                          </a:solidFill>
                          <a:effectLst/>
                          <a:latin typeface="+mn-lt"/>
                        </a:rPr>
                        <a:t>6%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3%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2%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3%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9823">
                <a:tc rowSpan="2">
                  <a:txBody>
                    <a:bodyPr/>
                    <a:lstStyle/>
                    <a:p>
                      <a:pPr algn="l" fontAlgn="ctr"/>
                      <a:r>
                        <a:rPr lang="en-GB" sz="1800" b="1" i="0" u="none" strike="noStrike" dirty="0" smtClean="0">
                          <a:solidFill>
                            <a:srgbClr val="0070C0"/>
                          </a:solidFill>
                          <a:effectLst/>
                          <a:latin typeface="+mn-lt"/>
                        </a:rPr>
                        <a:t>£/kg</a:t>
                      </a:r>
                      <a:endParaRPr lang="en-GB" sz="1800" b="1" i="0" u="none" strike="noStrike" dirty="0">
                        <a:solidFill>
                          <a:srgbClr val="0070C0"/>
                        </a:solidFill>
                        <a:effectLst/>
                        <a:latin typeface="+mn-lt"/>
                      </a:endParaRPr>
                    </a:p>
                  </a:txBody>
                  <a:tcPr marL="0" marR="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£9.08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a:solidFill>
                            <a:srgbClr val="0070C0"/>
                          </a:solidFill>
                          <a:effectLst/>
                          <a:latin typeface="+mn-lt"/>
                        </a:rPr>
                        <a:t>£12.27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£7.06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1" i="0" u="none" strike="noStrike" dirty="0">
                          <a:solidFill>
                            <a:srgbClr val="0070C0"/>
                          </a:solidFill>
                          <a:effectLst/>
                          <a:latin typeface="+mn-lt"/>
                        </a:rPr>
                        <a:t>£6.18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19823">
                <a:tc vMerge="1">
                  <a:txBody>
                    <a:bodyPr/>
                    <a:lstStyle/>
                    <a:p>
                      <a:endParaRPr lang="en-GB"/>
                    </a:p>
                  </a:txBody>
                  <a:tcPr/>
                </a:tc>
                <a:tc>
                  <a:txBody>
                    <a:bodyPr/>
                    <a:lstStyle/>
                    <a:p>
                      <a:pPr algn="ctr" fontAlgn="ctr"/>
                      <a:r>
                        <a:rPr lang="en-GB" sz="1800" b="1" i="0" u="none" strike="noStrike" dirty="0" smtClean="0">
                          <a:solidFill>
                            <a:srgbClr val="00B050"/>
                          </a:solidFill>
                          <a:effectLst/>
                          <a:latin typeface="+mn-lt"/>
                        </a:rPr>
                        <a:t>1%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1%</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5%</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800" b="1" i="0" u="none" strike="noStrike" dirty="0" smtClean="0">
                          <a:solidFill>
                            <a:srgbClr val="00B050"/>
                          </a:solidFill>
                          <a:effectLst/>
                          <a:latin typeface="+mn-lt"/>
                        </a:rPr>
                        <a:t>0% </a:t>
                      </a:r>
                      <a:endParaRPr lang="en-GB" sz="1800" b="1" i="0" u="none" strike="noStrike" dirty="0">
                        <a:solidFill>
                          <a:srgbClr val="00B050"/>
                        </a:solidFill>
                        <a:effectLst/>
                        <a:latin typeface="+mn-lt"/>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9123" y="2373601"/>
            <a:ext cx="976312" cy="97631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644" y="3045379"/>
            <a:ext cx="1297781" cy="129778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6581" y="4023965"/>
            <a:ext cx="1050082" cy="1050082"/>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61817" y="1234775"/>
            <a:ext cx="1400957" cy="140095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7039" y="1361489"/>
            <a:ext cx="1226343" cy="122634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47509" y="1420343"/>
            <a:ext cx="1108636" cy="1108636"/>
          </a:xfrm>
          <a:prstGeom prst="rect">
            <a:avLst/>
          </a:prstGeom>
        </p:spPr>
      </p:pic>
      <p:pic>
        <p:nvPicPr>
          <p:cNvPr id="14" name="Picture 13"/>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37327" y="4853596"/>
            <a:ext cx="1018108" cy="1018108"/>
          </a:xfrm>
          <a:prstGeom prst="rect">
            <a:avLst/>
          </a:prstGeom>
        </p:spPr>
      </p:pic>
      <p:sp>
        <p:nvSpPr>
          <p:cNvPr id="19" name="TextBox 18"/>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pic>
        <p:nvPicPr>
          <p:cNvPr id="20" name="Picture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6269" y="1543014"/>
            <a:ext cx="850376" cy="863293"/>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p:cNvSpPr/>
          <p:nvPr/>
        </p:nvSpPr>
        <p:spPr>
          <a:xfrm>
            <a:off x="3313206" y="2487895"/>
            <a:ext cx="1294410" cy="681373"/>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38" name="Rounded Rectangle 37"/>
          <p:cNvSpPr/>
          <p:nvPr/>
        </p:nvSpPr>
        <p:spPr>
          <a:xfrm>
            <a:off x="3313206" y="3355381"/>
            <a:ext cx="1294410" cy="681373"/>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39" name="Rounded Rectangle 38"/>
          <p:cNvSpPr/>
          <p:nvPr/>
        </p:nvSpPr>
        <p:spPr>
          <a:xfrm>
            <a:off x="3323102" y="4184091"/>
            <a:ext cx="1294410" cy="681373"/>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0" name="Rounded Rectangle 39"/>
          <p:cNvSpPr/>
          <p:nvPr/>
        </p:nvSpPr>
        <p:spPr>
          <a:xfrm>
            <a:off x="3313206" y="5036161"/>
            <a:ext cx="1294410" cy="681373"/>
          </a:xfrm>
          <a:prstGeom prst="roundRect">
            <a:avLst/>
          </a:prstGeom>
          <a:noFill/>
          <a:ln w="28575">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1" name="Rounded Rectangle 40"/>
          <p:cNvSpPr/>
          <p:nvPr/>
        </p:nvSpPr>
        <p:spPr>
          <a:xfrm>
            <a:off x="4724356" y="2497795"/>
            <a:ext cx="1294410" cy="68137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2" name="Rounded Rectangle 41"/>
          <p:cNvSpPr/>
          <p:nvPr/>
        </p:nvSpPr>
        <p:spPr>
          <a:xfrm>
            <a:off x="4724356" y="3365281"/>
            <a:ext cx="1294410" cy="68137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3" name="Rounded Rectangle 42"/>
          <p:cNvSpPr/>
          <p:nvPr/>
        </p:nvSpPr>
        <p:spPr>
          <a:xfrm>
            <a:off x="4734252" y="4193991"/>
            <a:ext cx="1294410" cy="68137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4" name="Rounded Rectangle 43"/>
          <p:cNvSpPr/>
          <p:nvPr/>
        </p:nvSpPr>
        <p:spPr>
          <a:xfrm>
            <a:off x="4724356" y="5046061"/>
            <a:ext cx="1294410" cy="681373"/>
          </a:xfrm>
          <a:prstGeom prst="roundRect">
            <a:avLst/>
          </a:prstGeom>
          <a:no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5" name="Rounded Rectangle 44"/>
          <p:cNvSpPr/>
          <p:nvPr/>
        </p:nvSpPr>
        <p:spPr>
          <a:xfrm>
            <a:off x="6137481" y="2485920"/>
            <a:ext cx="1294410" cy="681373"/>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6" name="Rounded Rectangle 45"/>
          <p:cNvSpPr/>
          <p:nvPr/>
        </p:nvSpPr>
        <p:spPr>
          <a:xfrm>
            <a:off x="6137481" y="3353406"/>
            <a:ext cx="1294410" cy="681373"/>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7" name="Rounded Rectangle 46"/>
          <p:cNvSpPr/>
          <p:nvPr/>
        </p:nvSpPr>
        <p:spPr>
          <a:xfrm>
            <a:off x="6147377" y="4182116"/>
            <a:ext cx="1294410" cy="681373"/>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8" name="Rounded Rectangle 47"/>
          <p:cNvSpPr/>
          <p:nvPr/>
        </p:nvSpPr>
        <p:spPr>
          <a:xfrm>
            <a:off x="6137481" y="5034186"/>
            <a:ext cx="1294410" cy="681373"/>
          </a:xfrm>
          <a:prstGeom prst="round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49" name="Rounded Rectangle 48"/>
          <p:cNvSpPr/>
          <p:nvPr/>
        </p:nvSpPr>
        <p:spPr>
          <a:xfrm>
            <a:off x="7513006" y="2483945"/>
            <a:ext cx="1294410" cy="681373"/>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50" name="Rounded Rectangle 49"/>
          <p:cNvSpPr/>
          <p:nvPr/>
        </p:nvSpPr>
        <p:spPr>
          <a:xfrm>
            <a:off x="7513006" y="3351431"/>
            <a:ext cx="1294410" cy="681373"/>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51" name="Rounded Rectangle 50"/>
          <p:cNvSpPr/>
          <p:nvPr/>
        </p:nvSpPr>
        <p:spPr>
          <a:xfrm>
            <a:off x="7522902" y="4180141"/>
            <a:ext cx="1294410" cy="681373"/>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
        <p:nvSpPr>
          <p:cNvPr id="52" name="Rounded Rectangle 51"/>
          <p:cNvSpPr/>
          <p:nvPr/>
        </p:nvSpPr>
        <p:spPr>
          <a:xfrm>
            <a:off x="7513006" y="5032211"/>
            <a:ext cx="1294410" cy="681373"/>
          </a:xfrm>
          <a:prstGeom prst="round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7030A0"/>
              </a:solidFill>
            </a:endParaRPr>
          </a:p>
        </p:txBody>
      </p:sp>
    </p:spTree>
    <p:extLst>
      <p:ext uri="{BB962C8B-B14F-4D97-AF65-F5344CB8AC3E}">
        <p14:creationId xmlns:p14="http://schemas.microsoft.com/office/powerpoint/2010/main" val="56013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1000"/>
                                        <p:tgtEl>
                                          <p:spTgt spid="3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heel(1)">
                                      <p:cBhvr>
                                        <p:cTn id="11" dur="1000"/>
                                        <p:tgtEl>
                                          <p:spTgt spid="38"/>
                                        </p:tgtEl>
                                      </p:cBhvr>
                                    </p:animEffect>
                                  </p:childTnLst>
                                </p:cTn>
                              </p:par>
                            </p:childTnLst>
                          </p:cTn>
                        </p:par>
                        <p:par>
                          <p:cTn id="12" fill="hold">
                            <p:stCondLst>
                              <p:cond delay="2000"/>
                            </p:stCondLst>
                            <p:childTnLst>
                              <p:par>
                                <p:cTn id="13" presetID="21" presetClass="entr" presetSubtype="1"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heel(1)">
                                      <p:cBhvr>
                                        <p:cTn id="15" dur="1000"/>
                                        <p:tgtEl>
                                          <p:spTgt spid="37"/>
                                        </p:tgtEl>
                                      </p:cBhvr>
                                    </p:animEffect>
                                  </p:childTnLst>
                                </p:cTn>
                              </p:par>
                            </p:childTnLst>
                          </p:cTn>
                        </p:par>
                        <p:par>
                          <p:cTn id="16" fill="hold">
                            <p:stCondLst>
                              <p:cond delay="3000"/>
                            </p:stCondLst>
                            <p:childTnLst>
                              <p:par>
                                <p:cTn id="17" presetID="21" presetClass="entr" presetSubtype="1" fill="hold" grpId="0"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heel(1)">
                                      <p:cBhvr>
                                        <p:cTn id="19" dur="1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heel(1)">
                                      <p:cBhvr>
                                        <p:cTn id="24" dur="1000"/>
                                        <p:tgtEl>
                                          <p:spTgt spid="43"/>
                                        </p:tgtEl>
                                      </p:cBhvr>
                                    </p:animEffect>
                                  </p:childTnLst>
                                </p:cTn>
                              </p:par>
                            </p:childTnLst>
                          </p:cTn>
                        </p:par>
                        <p:par>
                          <p:cTn id="25" fill="hold">
                            <p:stCondLst>
                              <p:cond delay="1000"/>
                            </p:stCondLst>
                            <p:childTnLst>
                              <p:par>
                                <p:cTn id="26" presetID="21"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heel(1)">
                                      <p:cBhvr>
                                        <p:cTn id="28" dur="1000"/>
                                        <p:tgtEl>
                                          <p:spTgt spid="41"/>
                                        </p:tgtEl>
                                      </p:cBhvr>
                                    </p:animEffec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heel(1)">
                                      <p:cBhvr>
                                        <p:cTn id="32" dur="1000"/>
                                        <p:tgtEl>
                                          <p:spTgt spid="44"/>
                                        </p:tgtEl>
                                      </p:cBhvr>
                                    </p:animEffect>
                                  </p:childTnLst>
                                </p:cTn>
                              </p:par>
                            </p:childTnLst>
                          </p:cTn>
                        </p:par>
                        <p:par>
                          <p:cTn id="33" fill="hold">
                            <p:stCondLst>
                              <p:cond delay="3000"/>
                            </p:stCondLst>
                            <p:childTnLst>
                              <p:par>
                                <p:cTn id="34" presetID="21" presetClass="entr" presetSubtype="1"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heel(1)">
                                      <p:cBhvr>
                                        <p:cTn id="36" dur="1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heel(1)">
                                      <p:cBhvr>
                                        <p:cTn id="41" dur="1000"/>
                                        <p:tgtEl>
                                          <p:spTgt spid="46"/>
                                        </p:tgtEl>
                                      </p:cBhvr>
                                    </p:animEffect>
                                  </p:childTnLst>
                                </p:cTn>
                              </p:par>
                            </p:childTnLst>
                          </p:cTn>
                        </p:par>
                        <p:par>
                          <p:cTn id="42" fill="hold">
                            <p:stCondLst>
                              <p:cond delay="1000"/>
                            </p:stCondLst>
                            <p:childTnLst>
                              <p:par>
                                <p:cTn id="43" presetID="21"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heel(1)">
                                      <p:cBhvr>
                                        <p:cTn id="45" dur="1000"/>
                                        <p:tgtEl>
                                          <p:spTgt spid="48"/>
                                        </p:tgtEl>
                                      </p:cBhvr>
                                    </p:animEffect>
                                  </p:childTnLst>
                                </p:cTn>
                              </p:par>
                            </p:childTnLst>
                          </p:cTn>
                        </p:par>
                        <p:par>
                          <p:cTn id="46" fill="hold">
                            <p:stCondLst>
                              <p:cond delay="2000"/>
                            </p:stCondLst>
                            <p:childTnLst>
                              <p:par>
                                <p:cTn id="47" presetID="21" presetClass="entr" presetSubtype="1"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heel(1)">
                                      <p:cBhvr>
                                        <p:cTn id="49" dur="1000"/>
                                        <p:tgtEl>
                                          <p:spTgt spid="45"/>
                                        </p:tgtEl>
                                      </p:cBhvr>
                                    </p:animEffect>
                                  </p:childTnLst>
                                </p:cTn>
                              </p:par>
                            </p:childTnLst>
                          </p:cTn>
                        </p:par>
                        <p:par>
                          <p:cTn id="50" fill="hold">
                            <p:stCondLst>
                              <p:cond delay="3000"/>
                            </p:stCondLst>
                            <p:childTnLst>
                              <p:par>
                                <p:cTn id="51" presetID="21" presetClass="entr" presetSubtype="1" fill="hold" grpId="0"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heel(1)">
                                      <p:cBhvr>
                                        <p:cTn id="53" dur="10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heel(1)">
                                      <p:cBhvr>
                                        <p:cTn id="58" dur="1000"/>
                                        <p:tgtEl>
                                          <p:spTgt spid="50"/>
                                        </p:tgtEl>
                                      </p:cBhvr>
                                    </p:animEffect>
                                  </p:childTnLst>
                                </p:cTn>
                              </p:par>
                            </p:childTnLst>
                          </p:cTn>
                        </p:par>
                        <p:par>
                          <p:cTn id="59" fill="hold">
                            <p:stCondLst>
                              <p:cond delay="1000"/>
                            </p:stCondLst>
                            <p:childTnLst>
                              <p:par>
                                <p:cTn id="60" presetID="21" presetClass="entr" presetSubtype="1"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heel(1)">
                                      <p:cBhvr>
                                        <p:cTn id="62" dur="1000"/>
                                        <p:tgtEl>
                                          <p:spTgt spid="51"/>
                                        </p:tgtEl>
                                      </p:cBhvr>
                                    </p:animEffect>
                                  </p:childTnLst>
                                </p:cTn>
                              </p:par>
                            </p:childTnLst>
                          </p:cTn>
                        </p:par>
                        <p:par>
                          <p:cTn id="63" fill="hold">
                            <p:stCondLst>
                              <p:cond delay="2000"/>
                            </p:stCondLst>
                            <p:childTnLst>
                              <p:par>
                                <p:cTn id="64" presetID="21" presetClass="entr" presetSubtype="1" fill="hold" grpId="0" nodeType="after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heel(1)">
                                      <p:cBhvr>
                                        <p:cTn id="66" dur="1000"/>
                                        <p:tgtEl>
                                          <p:spTgt spid="49"/>
                                        </p:tgtEl>
                                      </p:cBhvr>
                                    </p:animEffect>
                                  </p:childTnLst>
                                </p:cTn>
                              </p:par>
                            </p:childTnLst>
                          </p:cTn>
                        </p:par>
                        <p:par>
                          <p:cTn id="67" fill="hold">
                            <p:stCondLst>
                              <p:cond delay="3000"/>
                            </p:stCondLst>
                            <p:childTnLst>
                              <p:par>
                                <p:cTn id="68" presetID="21" presetClass="entr" presetSubtype="1"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heel(1)">
                                      <p:cBhvr>
                                        <p:cTn id="70"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n-US" sz="2400" dirty="0" smtClean="0"/>
              <a:t>All KPI’s increased except chilled purchase frequency</a:t>
            </a: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9603098"/>
              </p:ext>
            </p:extLst>
          </p:nvPr>
        </p:nvGraphicFramePr>
        <p:xfrm>
          <a:off x="366713" y="1384300"/>
          <a:ext cx="8388350" cy="457411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1936091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UK seafood by sector and segment</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07726152"/>
              </p:ext>
            </p:extLst>
          </p:nvPr>
        </p:nvGraphicFramePr>
        <p:xfrm>
          <a:off x="241298" y="1384297"/>
          <a:ext cx="8648702" cy="4915918"/>
        </p:xfrm>
        <a:graphic>
          <a:graphicData uri="http://schemas.openxmlformats.org/drawingml/2006/table">
            <a:tbl>
              <a:tblPr firstRow="1" bandRow="1">
                <a:tableStyleId>{69012ECD-51FC-41F1-AA8D-1B2483CD663E}</a:tableStyleId>
              </a:tblPr>
              <a:tblGrid>
                <a:gridCol w="965202">
                  <a:extLst>
                    <a:ext uri="{9D8B030D-6E8A-4147-A177-3AD203B41FA5}">
                      <a16:colId xmlns:a16="http://schemas.microsoft.com/office/drawing/2014/main" xmlns="" val="20000"/>
                    </a:ext>
                  </a:extLst>
                </a:gridCol>
                <a:gridCol w="533400"/>
                <a:gridCol w="533400"/>
                <a:gridCol w="533400"/>
                <a:gridCol w="406400"/>
                <a:gridCol w="401168"/>
                <a:gridCol w="479612"/>
                <a:gridCol w="479612"/>
                <a:gridCol w="479612"/>
                <a:gridCol w="513503"/>
                <a:gridCol w="513503"/>
                <a:gridCol w="513503"/>
                <a:gridCol w="471391"/>
                <a:gridCol w="456249"/>
                <a:gridCol w="456249">
                  <a:extLst>
                    <a:ext uri="{9D8B030D-6E8A-4147-A177-3AD203B41FA5}">
                      <a16:colId xmlns:a16="http://schemas.microsoft.com/office/drawing/2014/main" xmlns="" val="20001"/>
                    </a:ext>
                  </a:extLst>
                </a:gridCol>
                <a:gridCol w="456249">
                  <a:extLst>
                    <a:ext uri="{9D8B030D-6E8A-4147-A177-3AD203B41FA5}">
                      <a16:colId xmlns:a16="http://schemas.microsoft.com/office/drawing/2014/main" xmlns="" val="20002"/>
                    </a:ext>
                  </a:extLst>
                </a:gridCol>
                <a:gridCol w="456249">
                  <a:extLst>
                    <a:ext uri="{9D8B030D-6E8A-4147-A177-3AD203B41FA5}">
                      <a16:colId xmlns:a16="http://schemas.microsoft.com/office/drawing/2014/main" xmlns="" val="20003"/>
                    </a:ext>
                  </a:extLst>
                </a:gridCol>
              </a:tblGrid>
              <a:tr h="224378">
                <a:tc>
                  <a:txBody>
                    <a:bodyPr/>
                    <a:lstStyle/>
                    <a:p>
                      <a:pPr algn="ctr" fontAlgn="t"/>
                      <a:r>
                        <a:rPr lang="en-GB" sz="900" b="1" i="0" u="none" strike="noStrike" dirty="0">
                          <a:solidFill>
                            <a:schemeClr val="bg1"/>
                          </a:solidFill>
                          <a:effectLst/>
                          <a:latin typeface="Arial"/>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Arial"/>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1100" b="1" i="0" u="none" strike="noStrike" dirty="0">
                          <a:solidFill>
                            <a:schemeClr val="bg1"/>
                          </a:solidFill>
                          <a:effectLst/>
                          <a:latin typeface="Arial"/>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1100" b="1" i="0" u="none" strike="noStrike" dirty="0">
                          <a:solidFill>
                            <a:schemeClr val="bg1"/>
                          </a:solidFill>
                          <a:effectLst/>
                          <a:latin typeface="Arial"/>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85572">
                <a:tc>
                  <a:txBody>
                    <a:bodyPr/>
                    <a:lstStyle/>
                    <a:p>
                      <a:pPr algn="l" fontAlgn="ctr"/>
                      <a:endParaRPr lang="en-GB" sz="800" b="1" i="0" u="none" strike="noStrike" dirty="0">
                        <a:solidFill>
                          <a:schemeClr val="bg1"/>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a:solidFill>
                            <a:schemeClr val="bg1"/>
                          </a:solidFill>
                          <a:effectLst/>
                          <a:latin typeface="Arial"/>
                        </a:rPr>
                        <a:t>MAT % Chg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800" b="0" i="0" u="none" strike="noStrike" dirty="0">
                          <a:solidFill>
                            <a:schemeClr val="bg1"/>
                          </a:solidFill>
                          <a:effectLst/>
                          <a:latin typeface="Arial"/>
                        </a:rPr>
                        <a:t>MAT % </a:t>
                      </a:r>
                      <a:r>
                        <a:rPr lang="en-GB" sz="800" b="0" i="0" u="none" strike="noStrike" dirty="0" err="1">
                          <a:solidFill>
                            <a:schemeClr val="bg1"/>
                          </a:solidFill>
                          <a:effectLst/>
                          <a:latin typeface="Arial"/>
                        </a:rPr>
                        <a:t>Chg</a:t>
                      </a:r>
                      <a:r>
                        <a:rPr lang="en-GB" sz="800" b="0" i="0" u="none" strike="noStrike" dirty="0">
                          <a:solidFill>
                            <a:schemeClr val="bg1"/>
                          </a:solidFill>
                          <a:effectLst/>
                          <a:latin typeface="Arial"/>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63184">
                <a:tc>
                  <a:txBody>
                    <a:bodyPr/>
                    <a:lstStyle/>
                    <a:p>
                      <a:pPr algn="l" fontAlgn="t"/>
                      <a:r>
                        <a:rPr lang="en-GB" sz="900" b="1" i="0" u="none" strike="noStrike">
                          <a:solidFill>
                            <a:srgbClr val="000000"/>
                          </a:solidFill>
                          <a:effectLst/>
                          <a:latin typeface="Arial"/>
                        </a:rPr>
                        <a:t>Total Seafood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0000"/>
                          </a:solidFill>
                          <a:effectLst/>
                          <a:latin typeface="Arial"/>
                        </a:rPr>
                        <a:t>£3,832,130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£3,855,078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£4,263,844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393,891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393,792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436,338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1,474,958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1,476,615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1,645,297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0000"/>
                          </a:solidFill>
                          <a:effectLst/>
                          <a:latin typeface="Arial"/>
                        </a:rPr>
                        <a:t>£2.59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63184">
                <a:tc>
                  <a:txBody>
                    <a:bodyPr/>
                    <a:lstStyle/>
                    <a:p>
                      <a:pPr algn="l" fontAlgn="t"/>
                      <a:r>
                        <a:rPr lang="en-GB" sz="900" b="1" i="0" u="none" strike="noStrike" dirty="0">
                          <a:solidFill>
                            <a:schemeClr val="bg1"/>
                          </a:solidFill>
                          <a:effectLst/>
                          <a:latin typeface="Arial"/>
                        </a:rPr>
                        <a:t>Chilled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£2,370,298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£2,371,475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£2,530,609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a:solidFill>
                            <a:schemeClr val="bg1"/>
                          </a:solidFill>
                          <a:effectLst/>
                          <a:latin typeface="Arial"/>
                        </a:rPr>
                        <a:t>177,457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178,421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a:solidFill>
                            <a:schemeClr val="bg1"/>
                          </a:solidFill>
                          <a:effectLst/>
                          <a:latin typeface="Arial"/>
                        </a:rPr>
                        <a:t>192,419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738,780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748,205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799,725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£13.15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a:solidFill>
                            <a:schemeClr val="bg1"/>
                          </a:solidFill>
                          <a:effectLst/>
                          <a:latin typeface="Arial"/>
                        </a:rPr>
                        <a:t>-1.1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£3.16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c>
                  <a:txBody>
                    <a:bodyPr/>
                    <a:lstStyle/>
                    <a:p>
                      <a:pPr algn="ctr" fontAlgn="ctr"/>
                      <a:r>
                        <a:rPr lang="en-GB" sz="800" b="1" i="0" u="none" strike="noStrike" dirty="0">
                          <a:solidFill>
                            <a:schemeClr val="bg1"/>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B6C30C"/>
                    </a:solidFill>
                  </a:tcPr>
                </a:tc>
              </a:tr>
              <a:tr h="163184">
                <a:tc>
                  <a:txBody>
                    <a:bodyPr/>
                    <a:lstStyle/>
                    <a:p>
                      <a:pPr algn="l" fontAlgn="t"/>
                      <a:r>
                        <a:rPr lang="en-GB" sz="900" b="0" i="0" u="none" strike="noStrike">
                          <a:solidFill>
                            <a:srgbClr val="000000"/>
                          </a:solidFill>
                          <a:effectLst/>
                          <a:latin typeface="Arial"/>
                        </a:rPr>
                        <a:t>Chilled Batter</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£28,549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£32,365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£41,450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2,303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2,608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3,430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9,656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11,126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13,795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Breaded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£101,592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£106,141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£121,711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11,263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12,262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13,458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35,849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38,062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42,271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£2.88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Cakes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£108,312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£102,087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£112,566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14,436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54,808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52,280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56,207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£2.00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Dusted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£34,513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£33,172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£35,616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2,794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11,130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10,569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10,847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Fingers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£4,929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£6,224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£9,912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1,836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2,021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Meals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£168,980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£162,202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£155,678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23,138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21,033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55,240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52,292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49,402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Natural</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£1,392,970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£1,403,468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£1,534,552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79,652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82,193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92,638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367,380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379,861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424,234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Prepared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£321,131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£315,250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£330,448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26,787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25,838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27,149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126,998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126,520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132,357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Sauce</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£109,042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£102,599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£98,591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9,715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9,684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39,888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37,841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36,984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£2.67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Chilled Sushi</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£100,281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£107,968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£90,084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5,951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5,588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35,995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37,632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30,431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1" i="0" u="none" strike="noStrike" dirty="0">
                          <a:solidFill>
                            <a:schemeClr val="bg1"/>
                          </a:solidFill>
                          <a:effectLst/>
                          <a:latin typeface="Arial"/>
                        </a:rPr>
                        <a:t>Frozen</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£916,913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£926,302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£1,109,934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133,932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130,944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149,420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365,654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363,089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413,895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a:solidFill>
                            <a:schemeClr val="bg1"/>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£7.43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£2.68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c>
                  <a:txBody>
                    <a:bodyPr/>
                    <a:lstStyle/>
                    <a:p>
                      <a:pPr algn="ctr" fontAlgn="ctr"/>
                      <a:r>
                        <a:rPr lang="en-GB" sz="800" b="1" i="0" u="none" strike="noStrike" dirty="0">
                          <a:solidFill>
                            <a:schemeClr val="bg1"/>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A3E0"/>
                    </a:solidFill>
                  </a:tcPr>
                </a:tc>
              </a:tr>
              <a:tr h="163184">
                <a:tc>
                  <a:txBody>
                    <a:bodyPr/>
                    <a:lstStyle/>
                    <a:p>
                      <a:pPr algn="l" fontAlgn="t"/>
                      <a:r>
                        <a:rPr lang="en-GB" sz="900" b="0" i="0" u="none" strike="noStrike">
                          <a:solidFill>
                            <a:srgbClr val="000000"/>
                          </a:solidFill>
                          <a:effectLst/>
                          <a:latin typeface="Arial"/>
                        </a:rPr>
                        <a:t>Frozen Batter</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£145,624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£153,153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£186,129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21,672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21,996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54,771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58,020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66,006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£7.42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Breaded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£140,180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£142,682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£183,583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19,581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18,650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22,898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58,669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56,888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69,552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Cakes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£21,836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£22,481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£25,659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4,459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4,902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15,632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14,921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16,466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Dusted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£35,691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£38,295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3,969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3,892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4,029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13,259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13,862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£2.76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2.6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Fingers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£165,082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£170,887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£210,234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34,299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34,015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38,918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85,037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86,701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97,074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£2.17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Meals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£41,769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£40,325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£40,359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10,033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26,625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25,342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23,982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Natural</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£291,706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£291,472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£346,977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29,690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29,440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34,821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82,896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82,251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98,427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Prepared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£35,868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£36,107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£43,544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4,542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4,399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5,242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16,057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15,091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17,378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Sauce</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£37,946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£32,802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£34,981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4,901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4,007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4,127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12,423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10,371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11,088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a:solidFill>
                            <a:srgbClr val="000000"/>
                          </a:solidFill>
                          <a:effectLst/>
                          <a:latin typeface="Arial"/>
                        </a:rPr>
                        <a:t>Frozen Sushi</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£14.61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£2.92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63184">
                <a:tc>
                  <a:txBody>
                    <a:bodyPr/>
                    <a:lstStyle/>
                    <a:p>
                      <a:pPr algn="l" fontAlgn="t"/>
                      <a:r>
                        <a:rPr lang="en-GB" sz="900" b="0" i="0" u="none" strike="noStrike" dirty="0">
                          <a:solidFill>
                            <a:schemeClr val="bg1"/>
                          </a:solidFill>
                          <a:effectLst/>
                          <a:latin typeface="Arial"/>
                        </a:rPr>
                        <a:t>Ambient</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£544,919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£557,300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£623,301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82,502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84,427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94,499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370,525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365,322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431,677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£6.60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£1.44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c>
                  <a:txBody>
                    <a:bodyPr/>
                    <a:lstStyle/>
                    <a:p>
                      <a:pPr algn="ctr" fontAlgn="ctr"/>
                      <a:r>
                        <a:rPr lang="en-GB" sz="800" b="0" i="0" u="none" strike="noStrike" dirty="0">
                          <a:solidFill>
                            <a:schemeClr val="bg1"/>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FECC0C"/>
                    </a:solidFill>
                  </a:tcPr>
                </a:tc>
              </a:tr>
              <a:tr h="163184">
                <a:tc>
                  <a:txBody>
                    <a:bodyPr/>
                    <a:lstStyle/>
                    <a:p>
                      <a:pPr algn="l" fontAlgn="t"/>
                      <a:r>
                        <a:rPr lang="en-GB" sz="900" b="0" i="0" u="none" strike="noStrike">
                          <a:solidFill>
                            <a:srgbClr val="000000"/>
                          </a:solidFill>
                          <a:effectLst/>
                          <a:latin typeface="Arial"/>
                        </a:rPr>
                        <a:t>Ambient Meals</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£0.78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-23.5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63184">
                <a:tc>
                  <a:txBody>
                    <a:bodyPr/>
                    <a:lstStyle/>
                    <a:p>
                      <a:pPr algn="l" fontAlgn="t"/>
                      <a:r>
                        <a:rPr lang="en-GB" sz="900" b="0" i="0" u="none" strike="noStrike">
                          <a:solidFill>
                            <a:srgbClr val="000000"/>
                          </a:solidFill>
                          <a:effectLst/>
                          <a:latin typeface="Arial"/>
                        </a:rPr>
                        <a:t>Ambient Prepared</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£497,962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£508,591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£568,678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73,520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75,498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85,018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306,585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302,027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364,287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£1.56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-7.3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63184">
                <a:tc>
                  <a:txBody>
                    <a:bodyPr/>
                    <a:lstStyle/>
                    <a:p>
                      <a:pPr algn="l" fontAlgn="t"/>
                      <a:r>
                        <a:rPr lang="en-GB" sz="900" b="0" i="0" u="none" strike="noStrike">
                          <a:solidFill>
                            <a:srgbClr val="000000"/>
                          </a:solidFill>
                          <a:effectLst/>
                          <a:latin typeface="Arial"/>
                        </a:rPr>
                        <a:t>Ambient Sauce</a:t>
                      </a: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£46,883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£48,673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£54,622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8,921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9,481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63,864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63,260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67,389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0000"/>
                          </a:solidFill>
                          <a:effectLst/>
                          <a:latin typeface="Arial"/>
                        </a:rPr>
                        <a:t>£5.76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0000"/>
                          </a:solidFill>
                          <a:effectLst/>
                          <a:latin typeface="Arial"/>
                        </a:rPr>
                        <a:t>£0.81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403326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Sales value, volume and units are up for most segments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3897286"/>
              </p:ext>
            </p:extLst>
          </p:nvPr>
        </p:nvGraphicFramePr>
        <p:xfrm>
          <a:off x="236484" y="1600197"/>
          <a:ext cx="8639502" cy="4722815"/>
        </p:xfrm>
        <a:graphic>
          <a:graphicData uri="http://schemas.openxmlformats.org/drawingml/2006/table">
            <a:tbl>
              <a:tblPr firstRow="1" bandRow="1">
                <a:tableStyleId>{21E4AEA4-8DFA-4A89-87EB-49C32662AFE0}</a:tableStyleId>
              </a:tblPr>
              <a:tblGrid>
                <a:gridCol w="2879834"/>
                <a:gridCol w="2879834"/>
                <a:gridCol w="2879834"/>
              </a:tblGrid>
              <a:tr h="827381">
                <a:tc>
                  <a:txBody>
                    <a:bodyPr/>
                    <a:lstStyle/>
                    <a:p>
                      <a:endParaRPr lang="en-GB"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solidFill>
                      <a:schemeClr val="accent2">
                        <a:lumMod val="20000"/>
                        <a:lumOff val="80000"/>
                      </a:schemeClr>
                    </a:solidFill>
                  </a:tcPr>
                </a:tc>
                <a:tc>
                  <a:txBody>
                    <a:bodyPr/>
                    <a:lstStyle/>
                    <a:p>
                      <a:endParaRPr lang="en-GB" dirty="0"/>
                    </a:p>
                  </a:txBody>
                  <a:tcPr>
                    <a:lnL w="28575" cap="flat" cmpd="sng" algn="ctr">
                      <a:solidFill>
                        <a:srgbClr val="00B0F0"/>
                      </a:solidFill>
                      <a:prstDash val="solid"/>
                      <a:round/>
                      <a:headEnd type="none" w="med" len="med"/>
                      <a:tailEnd type="none" w="med" len="med"/>
                    </a:lnL>
                    <a:solidFill>
                      <a:srgbClr val="FFC000"/>
                    </a:solidFill>
                  </a:tcPr>
                </a:tc>
                <a:tc>
                  <a:txBody>
                    <a:bodyPr/>
                    <a:lstStyle/>
                    <a:p>
                      <a:endParaRPr lang="en-GB" dirty="0"/>
                    </a:p>
                  </a:txBody>
                  <a:tcPr>
                    <a:solidFill>
                      <a:srgbClr val="CCFF99"/>
                    </a:solidFill>
                  </a:tcPr>
                </a:tc>
              </a:tr>
              <a:tr h="3895434">
                <a:tc>
                  <a:txBody>
                    <a:bodyPr/>
                    <a:lstStyle/>
                    <a:p>
                      <a:endParaRPr lang="en-GB"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rgbClr val="00B0F0"/>
                      </a:solidFill>
                      <a:prstDash val="solid"/>
                      <a:round/>
                      <a:headEnd type="none" w="med" len="med"/>
                      <a:tailEnd type="none" w="med" len="med"/>
                    </a:lnL>
                    <a:solidFill>
                      <a:schemeClr val="bg1"/>
                    </a:solidFill>
                  </a:tcPr>
                </a:tc>
                <a:tc>
                  <a:txBody>
                    <a:bodyPr/>
                    <a:lstStyle/>
                    <a:p>
                      <a:endParaRPr lang="en-GB" dirty="0"/>
                    </a:p>
                  </a:txBody>
                  <a:tcPr>
                    <a:solidFill>
                      <a:schemeClr val="bg1"/>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828" y="1415558"/>
            <a:ext cx="1226343" cy="1226343"/>
          </a:xfrm>
          <a:prstGeom prst="rect">
            <a:avLst/>
          </a:prstGeom>
        </p:spPr>
      </p:pic>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8791" y="1612926"/>
            <a:ext cx="823261" cy="835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96" y="1497407"/>
            <a:ext cx="1108636" cy="11086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784" y="3574992"/>
            <a:ext cx="1559719" cy="1559719"/>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0079" y="5077058"/>
            <a:ext cx="1119187" cy="1119187"/>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0566" y="2198779"/>
            <a:ext cx="1500187" cy="150018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34287" y="4681369"/>
            <a:ext cx="1309687" cy="1309687"/>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51928" y="3127904"/>
            <a:ext cx="1464469" cy="1464469"/>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8363" y="4162237"/>
            <a:ext cx="1262062" cy="1262062"/>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80539" y="2703303"/>
            <a:ext cx="1238250" cy="1238250"/>
          </a:xfrm>
          <a:prstGeom prst="rect">
            <a:avLst/>
          </a:prstGeom>
        </p:spPr>
      </p:pic>
      <p:sp>
        <p:nvSpPr>
          <p:cNvPr id="24" name="Rectangle 23"/>
          <p:cNvSpPr/>
          <p:nvPr/>
        </p:nvSpPr>
        <p:spPr>
          <a:xfrm>
            <a:off x="236483" y="1612926"/>
            <a:ext cx="2834263" cy="4702942"/>
          </a:xfrm>
          <a:prstGeom prst="rect">
            <a:avLst/>
          </a:prstGeom>
          <a:no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3121694" y="1612926"/>
            <a:ext cx="2834263" cy="4702942"/>
          </a:xfrm>
          <a:prstGeom prst="rect">
            <a:avLst/>
          </a:prstGeom>
          <a:noFill/>
          <a:ln w="38100">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6015386" y="1606423"/>
            <a:ext cx="2834263" cy="4702942"/>
          </a:xfrm>
          <a:prstGeom prst="rect">
            <a:avLst/>
          </a:prstGeom>
          <a:noFill/>
          <a:ln w="38100">
            <a:solidFill>
              <a:srgbClr val="CC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Box 2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74551" y="4406106"/>
            <a:ext cx="964406" cy="964406"/>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5041" y="2900209"/>
            <a:ext cx="1309687" cy="1309687"/>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6668" y="3222297"/>
            <a:ext cx="1309687" cy="1309687"/>
          </a:xfrm>
          <a:prstGeom prst="rect">
            <a:avLst/>
          </a:prstGeom>
        </p:spPr>
      </p:pic>
      <p:pic>
        <p:nvPicPr>
          <p:cNvPr id="35" name="Picture 3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5034" y="5225739"/>
            <a:ext cx="964406" cy="96440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3691" y="2191432"/>
            <a:ext cx="1559719" cy="1559719"/>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36599" y="5136094"/>
            <a:ext cx="1119187" cy="1119187"/>
          </a:xfrm>
          <a:prstGeom prst="rect">
            <a:avLst/>
          </a:prstGeom>
        </p:spPr>
      </p:pic>
      <p:pic>
        <p:nvPicPr>
          <p:cNvPr id="38" name="Picture 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5147" y="3165257"/>
            <a:ext cx="1500187" cy="1500187"/>
          </a:xfrm>
          <a:prstGeom prst="rect">
            <a:avLst/>
          </a:prstGeom>
        </p:spPr>
      </p:pic>
      <p:pic>
        <p:nvPicPr>
          <p:cNvPr id="39" name="Picture 3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5003" y="2219152"/>
            <a:ext cx="1464469" cy="1464469"/>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81094" y="4197935"/>
            <a:ext cx="1262062" cy="1262062"/>
          </a:xfrm>
          <a:prstGeom prst="rect">
            <a:avLst/>
          </a:prstGeom>
        </p:spPr>
      </p:pic>
      <p:pic>
        <p:nvPicPr>
          <p:cNvPr id="41" name="Picture 4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2879" y="4188064"/>
            <a:ext cx="1238250" cy="1238250"/>
          </a:xfrm>
          <a:prstGeom prst="rect">
            <a:avLst/>
          </a:prstGeom>
        </p:spPr>
      </p:pic>
    </p:spTree>
    <p:extLst>
      <p:ext uri="{BB962C8B-B14F-4D97-AF65-F5344CB8AC3E}">
        <p14:creationId xmlns:p14="http://schemas.microsoft.com/office/powerpoint/2010/main" val="140631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500"/>
                                        <p:tgtEl>
                                          <p:spTgt spid="3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500"/>
                                        <p:tgtEl>
                                          <p:spTgt spid="13"/>
                                        </p:tgtEl>
                                      </p:cBhvr>
                                    </p:animEffect>
                                  </p:childTnLst>
                                </p:cTn>
                              </p:par>
                            </p:childTnLst>
                          </p:cTn>
                        </p:par>
                        <p:par>
                          <p:cTn id="70" fill="hold">
                            <p:stCondLst>
                              <p:cond delay="300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Only three segments are reporting decline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08726221"/>
              </p:ext>
            </p:extLst>
          </p:nvPr>
        </p:nvGraphicFramePr>
        <p:xfrm>
          <a:off x="236484" y="1600197"/>
          <a:ext cx="8639502" cy="4722815"/>
        </p:xfrm>
        <a:graphic>
          <a:graphicData uri="http://schemas.openxmlformats.org/drawingml/2006/table">
            <a:tbl>
              <a:tblPr firstRow="1" bandRow="1">
                <a:tableStyleId>{21E4AEA4-8DFA-4A89-87EB-49C32662AFE0}</a:tableStyleId>
              </a:tblPr>
              <a:tblGrid>
                <a:gridCol w="2879834"/>
                <a:gridCol w="2879834"/>
                <a:gridCol w="2879834"/>
              </a:tblGrid>
              <a:tr h="827381">
                <a:tc>
                  <a:txBody>
                    <a:bodyPr/>
                    <a:lstStyle/>
                    <a:p>
                      <a:endParaRPr lang="en-GB"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solidFill>
                      <a:schemeClr val="accent2">
                        <a:lumMod val="20000"/>
                        <a:lumOff val="80000"/>
                      </a:schemeClr>
                    </a:solidFill>
                  </a:tcPr>
                </a:tc>
                <a:tc>
                  <a:txBody>
                    <a:bodyPr/>
                    <a:lstStyle/>
                    <a:p>
                      <a:endParaRPr lang="en-GB" dirty="0"/>
                    </a:p>
                  </a:txBody>
                  <a:tcPr>
                    <a:lnL w="28575" cap="flat" cmpd="sng" algn="ctr">
                      <a:solidFill>
                        <a:srgbClr val="00B0F0"/>
                      </a:solidFill>
                      <a:prstDash val="solid"/>
                      <a:round/>
                      <a:headEnd type="none" w="med" len="med"/>
                      <a:tailEnd type="none" w="med" len="med"/>
                    </a:lnL>
                    <a:solidFill>
                      <a:srgbClr val="FFC000"/>
                    </a:solidFill>
                  </a:tcPr>
                </a:tc>
                <a:tc>
                  <a:txBody>
                    <a:bodyPr/>
                    <a:lstStyle/>
                    <a:p>
                      <a:endParaRPr lang="en-GB" dirty="0"/>
                    </a:p>
                  </a:txBody>
                  <a:tcPr>
                    <a:solidFill>
                      <a:srgbClr val="CCFF99"/>
                    </a:solidFill>
                  </a:tcPr>
                </a:tc>
              </a:tr>
              <a:tr h="3895434">
                <a:tc>
                  <a:txBody>
                    <a:bodyPr/>
                    <a:lstStyle/>
                    <a:p>
                      <a:endParaRPr lang="en-GB" dirty="0"/>
                    </a:p>
                  </a:txBody>
                  <a:tcP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B w="28575" cap="flat" cmpd="sng" algn="ctr">
                      <a:solidFill>
                        <a:srgbClr val="00B0F0"/>
                      </a:solidFill>
                      <a:prstDash val="solid"/>
                      <a:round/>
                      <a:headEnd type="none" w="med" len="med"/>
                      <a:tailEnd type="none" w="med" len="med"/>
                    </a:lnB>
                    <a:solidFill>
                      <a:schemeClr val="bg1"/>
                    </a:solidFill>
                  </a:tcPr>
                </a:tc>
                <a:tc>
                  <a:txBody>
                    <a:bodyPr/>
                    <a:lstStyle/>
                    <a:p>
                      <a:endParaRPr lang="en-GB" dirty="0"/>
                    </a:p>
                  </a:txBody>
                  <a:tcPr>
                    <a:lnL w="28575" cap="flat" cmpd="sng" algn="ctr">
                      <a:solidFill>
                        <a:srgbClr val="00B0F0"/>
                      </a:solidFill>
                      <a:prstDash val="solid"/>
                      <a:round/>
                      <a:headEnd type="none" w="med" len="med"/>
                      <a:tailEnd type="none" w="med" len="med"/>
                    </a:lnL>
                    <a:solidFill>
                      <a:schemeClr val="bg1"/>
                    </a:solidFill>
                  </a:tcPr>
                </a:tc>
                <a:tc>
                  <a:txBody>
                    <a:bodyPr/>
                    <a:lstStyle/>
                    <a:p>
                      <a:endParaRPr lang="en-GB" dirty="0"/>
                    </a:p>
                  </a:txBody>
                  <a:tcPr>
                    <a:solidFill>
                      <a:schemeClr val="bg1"/>
                    </a:solidFill>
                  </a:tcPr>
                </a:tc>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828" y="1415558"/>
            <a:ext cx="1226343" cy="1226343"/>
          </a:xfrm>
          <a:prstGeom prst="rect">
            <a:avLst/>
          </a:prstGeom>
        </p:spPr>
      </p:pic>
      <p:pic>
        <p:nvPicPr>
          <p:cNvPr id="6"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8791" y="1612926"/>
            <a:ext cx="823261" cy="835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9296" y="1497407"/>
            <a:ext cx="1108636" cy="1108636"/>
          </a:xfrm>
          <a:prstGeom prst="rect">
            <a:avLst/>
          </a:prstGeom>
        </p:spPr>
      </p:pic>
      <p:sp>
        <p:nvSpPr>
          <p:cNvPr id="24" name="Rectangle 23"/>
          <p:cNvSpPr/>
          <p:nvPr/>
        </p:nvSpPr>
        <p:spPr>
          <a:xfrm>
            <a:off x="236483" y="1612926"/>
            <a:ext cx="2834263" cy="4702942"/>
          </a:xfrm>
          <a:prstGeom prst="rect">
            <a:avLst/>
          </a:prstGeom>
          <a:noFill/>
          <a:ln w="381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3121694" y="1612926"/>
            <a:ext cx="2834263" cy="4702942"/>
          </a:xfrm>
          <a:prstGeom prst="rect">
            <a:avLst/>
          </a:prstGeom>
          <a:noFill/>
          <a:ln w="38100">
            <a:solidFill>
              <a:srgbClr val="FF99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6015386" y="1606423"/>
            <a:ext cx="2834263" cy="4702942"/>
          </a:xfrm>
          <a:prstGeom prst="rect">
            <a:avLst/>
          </a:prstGeom>
          <a:noFill/>
          <a:ln w="38100">
            <a:solidFill>
              <a:srgbClr val="CCFF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095" y="2709466"/>
            <a:ext cx="1416844" cy="1416844"/>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076" y="3095241"/>
            <a:ext cx="1743075" cy="1738312"/>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0979" y="4101285"/>
            <a:ext cx="1743075" cy="1738312"/>
          </a:xfrm>
          <a:prstGeom prst="rect">
            <a:avLst/>
          </a:prstGeom>
        </p:spPr>
      </p:pic>
      <p:sp>
        <p:nvSpPr>
          <p:cNvPr id="37" name="TextBox 3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5791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Top 5 species </a:t>
            </a:r>
            <a:r>
              <a:rPr lang="en-GB" dirty="0"/>
              <a:t>winners by </a:t>
            </a:r>
            <a:r>
              <a:rPr lang="en-GB" dirty="0" smtClean="0"/>
              <a:t>volume</a:t>
            </a:r>
            <a:endParaRPr lang="en-GB" dirty="0"/>
          </a:p>
        </p:txBody>
      </p:sp>
      <p:sp>
        <p:nvSpPr>
          <p:cNvPr id="4" name="Content Placeholder 3"/>
          <p:cNvSpPr>
            <a:spLocks noGrp="1"/>
          </p:cNvSpPr>
          <p:nvPr>
            <p:ph sz="half" idx="1"/>
          </p:nvPr>
        </p:nvSpPr>
        <p:spPr>
          <a:xfrm>
            <a:off x="367296" y="1379025"/>
            <a:ext cx="4038600" cy="4656000"/>
          </a:xfrm>
        </p:spPr>
        <p:txBody>
          <a:bodyPr>
            <a:normAutofit fontScale="70000" lnSpcReduction="20000"/>
          </a:bodyPr>
          <a:lstStyle/>
          <a:p>
            <a:pPr marL="0" indent="0" algn="ctr">
              <a:buNone/>
            </a:pPr>
            <a:r>
              <a:rPr lang="en-GB" sz="2900" b="1" dirty="0" smtClean="0"/>
              <a:t>Overall volume sales</a:t>
            </a:r>
            <a:endParaRPr lang="en-GB" sz="2900" b="1" dirty="0"/>
          </a:p>
          <a:p>
            <a:pPr marL="0" indent="0" algn="ctr">
              <a:buNone/>
            </a:pPr>
            <a:endParaRPr lang="fr-FR" sz="2400" dirty="0" smtClean="0"/>
          </a:p>
          <a:p>
            <a:pPr marL="0" indent="0" algn="ctr">
              <a:buNone/>
            </a:pPr>
            <a:r>
              <a:rPr lang="fr-FR" b="1" dirty="0"/>
              <a:t>Salmon </a:t>
            </a:r>
            <a:endParaRPr lang="fr-FR" b="1" dirty="0" smtClean="0"/>
          </a:p>
          <a:p>
            <a:pPr marL="0" indent="0" algn="ctr">
              <a:buNone/>
            </a:pPr>
            <a:r>
              <a:rPr lang="fr-FR" dirty="0" smtClean="0"/>
              <a:t>71,094t </a:t>
            </a:r>
            <a:r>
              <a:rPr lang="fr-FR" dirty="0"/>
              <a:t>(</a:t>
            </a:r>
            <a:r>
              <a:rPr lang="fr-FR" dirty="0">
                <a:solidFill>
                  <a:srgbClr val="00B050"/>
                </a:solidFill>
              </a:rPr>
              <a:t>+12.9%</a:t>
            </a:r>
            <a:r>
              <a:rPr lang="fr-FR" dirty="0"/>
              <a:t>)</a:t>
            </a:r>
          </a:p>
          <a:p>
            <a:pPr marL="0" indent="0" algn="ctr">
              <a:buNone/>
            </a:pPr>
            <a:endParaRPr lang="fr-FR" b="1" dirty="0" smtClean="0"/>
          </a:p>
          <a:p>
            <a:pPr marL="0" indent="0" algn="ctr">
              <a:buNone/>
            </a:pPr>
            <a:r>
              <a:rPr lang="fr-FR" b="1" dirty="0" err="1" smtClean="0"/>
              <a:t>Tuna</a:t>
            </a:r>
            <a:r>
              <a:rPr lang="fr-FR" b="1" dirty="0" smtClean="0"/>
              <a:t> </a:t>
            </a:r>
          </a:p>
          <a:p>
            <a:pPr marL="0" indent="0" algn="ctr">
              <a:buNone/>
            </a:pPr>
            <a:r>
              <a:rPr lang="fr-FR" dirty="0" smtClean="0"/>
              <a:t>70,496t </a:t>
            </a:r>
            <a:r>
              <a:rPr lang="fr-FR" dirty="0"/>
              <a:t>(</a:t>
            </a:r>
            <a:r>
              <a:rPr lang="fr-FR" dirty="0">
                <a:solidFill>
                  <a:srgbClr val="00B050"/>
                </a:solidFill>
              </a:rPr>
              <a:t>+12.2%</a:t>
            </a:r>
            <a:r>
              <a:rPr lang="fr-FR" dirty="0"/>
              <a:t>)</a:t>
            </a:r>
          </a:p>
          <a:p>
            <a:pPr marL="0" indent="0" algn="ctr">
              <a:buNone/>
            </a:pPr>
            <a:endParaRPr lang="fr-FR" b="1" dirty="0" smtClean="0"/>
          </a:p>
          <a:p>
            <a:pPr marL="0" indent="0" algn="ctr">
              <a:buNone/>
            </a:pPr>
            <a:r>
              <a:rPr lang="fr-FR" b="1" dirty="0" smtClean="0"/>
              <a:t>Cod </a:t>
            </a:r>
          </a:p>
          <a:p>
            <a:pPr marL="0" indent="0" algn="ctr">
              <a:buNone/>
            </a:pPr>
            <a:r>
              <a:rPr lang="fr-FR" dirty="0" smtClean="0"/>
              <a:t>65,501t </a:t>
            </a:r>
            <a:r>
              <a:rPr lang="fr-FR" dirty="0"/>
              <a:t>(</a:t>
            </a:r>
            <a:r>
              <a:rPr lang="fr-FR" dirty="0">
                <a:solidFill>
                  <a:srgbClr val="00B050"/>
                </a:solidFill>
              </a:rPr>
              <a:t>+12.6%</a:t>
            </a:r>
            <a:r>
              <a:rPr lang="fr-FR" dirty="0"/>
              <a:t>)</a:t>
            </a:r>
          </a:p>
          <a:p>
            <a:pPr marL="0" indent="0" algn="ctr">
              <a:buNone/>
            </a:pPr>
            <a:endParaRPr lang="fr-FR" b="1" dirty="0" smtClean="0"/>
          </a:p>
          <a:p>
            <a:pPr marL="0" indent="0" algn="ctr">
              <a:buNone/>
            </a:pPr>
            <a:r>
              <a:rPr lang="fr-FR" b="1" dirty="0" smtClean="0"/>
              <a:t>Pollock </a:t>
            </a:r>
          </a:p>
          <a:p>
            <a:pPr marL="0" indent="0" algn="ctr">
              <a:buNone/>
            </a:pPr>
            <a:r>
              <a:rPr lang="fr-FR" dirty="0" smtClean="0"/>
              <a:t>36,317t (</a:t>
            </a:r>
            <a:r>
              <a:rPr lang="fr-FR" dirty="0" smtClean="0">
                <a:solidFill>
                  <a:srgbClr val="00B050"/>
                </a:solidFill>
              </a:rPr>
              <a:t>+14.4%</a:t>
            </a:r>
            <a:r>
              <a:rPr lang="fr-FR" dirty="0" smtClean="0"/>
              <a:t>)</a:t>
            </a:r>
          </a:p>
          <a:p>
            <a:pPr marL="0" indent="0" algn="ctr">
              <a:buNone/>
            </a:pPr>
            <a:endParaRPr lang="fr-FR" b="1" dirty="0" smtClean="0"/>
          </a:p>
          <a:p>
            <a:pPr marL="0" indent="0" algn="ctr">
              <a:buNone/>
            </a:pPr>
            <a:r>
              <a:rPr lang="fr-FR" b="1" dirty="0" smtClean="0"/>
              <a:t>Haddock </a:t>
            </a:r>
          </a:p>
          <a:p>
            <a:pPr marL="0" indent="0" algn="ctr">
              <a:buNone/>
            </a:pPr>
            <a:r>
              <a:rPr lang="fr-FR" dirty="0" smtClean="0"/>
              <a:t>27,773t </a:t>
            </a:r>
            <a:r>
              <a:rPr lang="fr-FR" dirty="0"/>
              <a:t>(</a:t>
            </a:r>
            <a:r>
              <a:rPr lang="fr-FR" dirty="0">
                <a:solidFill>
                  <a:srgbClr val="00B050"/>
                </a:solidFill>
              </a:rPr>
              <a:t>+10.8%</a:t>
            </a:r>
            <a:r>
              <a:rPr lang="fr-FR" dirty="0"/>
              <a:t>)</a:t>
            </a:r>
          </a:p>
          <a:p>
            <a:pPr marL="0" indent="0" algn="ctr">
              <a:buNone/>
            </a:pPr>
            <a:endParaRPr lang="en-GB" dirty="0"/>
          </a:p>
        </p:txBody>
      </p:sp>
      <p:sp>
        <p:nvSpPr>
          <p:cNvPr id="5" name="Content Placeholder 4"/>
          <p:cNvSpPr>
            <a:spLocks noGrp="1"/>
          </p:cNvSpPr>
          <p:nvPr>
            <p:ph sz="half" idx="2"/>
          </p:nvPr>
        </p:nvSpPr>
        <p:spPr/>
        <p:txBody>
          <a:bodyPr>
            <a:normAutofit fontScale="70000" lnSpcReduction="20000"/>
          </a:bodyPr>
          <a:lstStyle/>
          <a:p>
            <a:pPr marL="0" indent="0" algn="ctr">
              <a:buNone/>
            </a:pPr>
            <a:r>
              <a:rPr lang="en-GB" sz="2900" b="1" dirty="0" smtClean="0"/>
              <a:t>Volume sales % increase</a:t>
            </a:r>
          </a:p>
          <a:p>
            <a:pPr marL="0" indent="0">
              <a:buNone/>
            </a:pPr>
            <a:endParaRPr lang="en-GB" dirty="0"/>
          </a:p>
          <a:p>
            <a:pPr marL="0" indent="0" algn="ctr">
              <a:buNone/>
            </a:pPr>
            <a:r>
              <a:rPr lang="fr-FR" b="1" dirty="0" err="1"/>
              <a:t>Anchovy</a:t>
            </a:r>
            <a:r>
              <a:rPr lang="fr-FR" b="1" dirty="0"/>
              <a:t> </a:t>
            </a:r>
            <a:endParaRPr lang="fr-FR" b="1" dirty="0" smtClean="0"/>
          </a:p>
          <a:p>
            <a:pPr marL="0" indent="0" algn="ctr">
              <a:buNone/>
            </a:pPr>
            <a:r>
              <a:rPr lang="fr-FR" dirty="0" smtClean="0"/>
              <a:t>1,042t </a:t>
            </a:r>
            <a:r>
              <a:rPr lang="fr-FR" dirty="0"/>
              <a:t>(</a:t>
            </a:r>
            <a:r>
              <a:rPr lang="fr-FR" dirty="0">
                <a:solidFill>
                  <a:srgbClr val="00B050"/>
                </a:solidFill>
              </a:rPr>
              <a:t>+38.8%</a:t>
            </a:r>
            <a:r>
              <a:rPr lang="fr-FR" dirty="0"/>
              <a:t>)</a:t>
            </a:r>
          </a:p>
          <a:p>
            <a:pPr marL="0" indent="0" algn="ctr">
              <a:buNone/>
            </a:pPr>
            <a:endParaRPr lang="fr-FR" b="1" dirty="0" smtClean="0"/>
          </a:p>
          <a:p>
            <a:pPr marL="0" indent="0" algn="ctr">
              <a:buNone/>
            </a:pPr>
            <a:r>
              <a:rPr lang="fr-FR" b="1" dirty="0" smtClean="0"/>
              <a:t>Scampi </a:t>
            </a:r>
          </a:p>
          <a:p>
            <a:pPr marL="0" indent="0" algn="ctr">
              <a:buNone/>
            </a:pPr>
            <a:r>
              <a:rPr lang="fr-FR" dirty="0" smtClean="0"/>
              <a:t>6,937t </a:t>
            </a:r>
            <a:r>
              <a:rPr lang="fr-FR" dirty="0"/>
              <a:t>(</a:t>
            </a:r>
            <a:r>
              <a:rPr lang="fr-FR" dirty="0">
                <a:solidFill>
                  <a:srgbClr val="00B050"/>
                </a:solidFill>
              </a:rPr>
              <a:t>+34.8%</a:t>
            </a:r>
            <a:r>
              <a:rPr lang="fr-FR" dirty="0"/>
              <a:t>)</a:t>
            </a:r>
          </a:p>
          <a:p>
            <a:pPr marL="0" indent="0" algn="ctr">
              <a:buNone/>
            </a:pPr>
            <a:endParaRPr lang="fr-FR" b="1" dirty="0" smtClean="0"/>
          </a:p>
          <a:p>
            <a:pPr marL="0" indent="0" algn="ctr">
              <a:buNone/>
            </a:pPr>
            <a:r>
              <a:rPr lang="fr-FR" b="1" dirty="0" smtClean="0"/>
              <a:t>Basa </a:t>
            </a:r>
          </a:p>
          <a:p>
            <a:pPr marL="0" indent="0" algn="ctr">
              <a:buNone/>
            </a:pPr>
            <a:r>
              <a:rPr lang="fr-FR" dirty="0" smtClean="0"/>
              <a:t>10,632t </a:t>
            </a:r>
            <a:r>
              <a:rPr lang="fr-FR" dirty="0"/>
              <a:t>(</a:t>
            </a:r>
            <a:r>
              <a:rPr lang="fr-FR" dirty="0">
                <a:solidFill>
                  <a:srgbClr val="00B050"/>
                </a:solidFill>
              </a:rPr>
              <a:t>+31.7%</a:t>
            </a:r>
            <a:r>
              <a:rPr lang="fr-FR" dirty="0"/>
              <a:t>)</a:t>
            </a:r>
          </a:p>
          <a:p>
            <a:pPr marL="0" indent="0" algn="ctr">
              <a:buNone/>
            </a:pPr>
            <a:endParaRPr lang="fr-FR" b="1" dirty="0" smtClean="0"/>
          </a:p>
          <a:p>
            <a:pPr marL="0" indent="0" algn="ctr">
              <a:buNone/>
            </a:pPr>
            <a:r>
              <a:rPr lang="fr-FR" b="1" dirty="0" err="1" smtClean="0"/>
              <a:t>Sea</a:t>
            </a:r>
            <a:r>
              <a:rPr lang="fr-FR" b="1" dirty="0" smtClean="0"/>
              <a:t> </a:t>
            </a:r>
            <a:r>
              <a:rPr lang="fr-FR" b="1" dirty="0"/>
              <a:t>Bass </a:t>
            </a:r>
            <a:endParaRPr lang="fr-FR" b="1" dirty="0" smtClean="0"/>
          </a:p>
          <a:p>
            <a:pPr marL="0" indent="0" algn="ctr">
              <a:buNone/>
            </a:pPr>
            <a:r>
              <a:rPr lang="fr-FR" dirty="0" smtClean="0"/>
              <a:t>5,369t </a:t>
            </a:r>
            <a:r>
              <a:rPr lang="fr-FR" dirty="0"/>
              <a:t>(</a:t>
            </a:r>
            <a:r>
              <a:rPr lang="fr-FR" dirty="0">
                <a:solidFill>
                  <a:srgbClr val="00B050"/>
                </a:solidFill>
              </a:rPr>
              <a:t>+24.1%</a:t>
            </a:r>
            <a:r>
              <a:rPr lang="fr-FR" dirty="0"/>
              <a:t>)</a:t>
            </a:r>
          </a:p>
          <a:p>
            <a:pPr marL="0" indent="0" algn="ctr">
              <a:buNone/>
            </a:pPr>
            <a:endParaRPr lang="fr-FR" b="1" dirty="0" smtClean="0"/>
          </a:p>
          <a:p>
            <a:pPr marL="0" indent="0" algn="ctr">
              <a:buNone/>
            </a:pPr>
            <a:r>
              <a:rPr lang="fr-FR" b="1" dirty="0" smtClean="0"/>
              <a:t>Herring </a:t>
            </a:r>
          </a:p>
          <a:p>
            <a:pPr marL="0" indent="0" algn="ctr">
              <a:buNone/>
            </a:pPr>
            <a:r>
              <a:rPr lang="fr-FR" dirty="0" smtClean="0"/>
              <a:t>2,466t </a:t>
            </a:r>
            <a:r>
              <a:rPr lang="fr-FR" dirty="0"/>
              <a:t>(</a:t>
            </a:r>
            <a:r>
              <a:rPr lang="fr-FR" dirty="0">
                <a:solidFill>
                  <a:srgbClr val="00B050"/>
                </a:solidFill>
              </a:rPr>
              <a:t>+20.6%</a:t>
            </a:r>
            <a:r>
              <a:rPr lang="fr-FR" dirty="0"/>
              <a:t>)</a:t>
            </a:r>
          </a:p>
          <a:p>
            <a:pPr marL="0" indent="0" algn="ctr">
              <a:buNone/>
            </a:pPr>
            <a:endParaRPr lang="en-GB" dirty="0"/>
          </a:p>
        </p:txBody>
      </p:sp>
      <p:sp>
        <p:nvSpPr>
          <p:cNvPr id="6" name="TextBox 5">
            <a:hlinkClick r:id="rId2" action="ppaction://hlinksldjump"/>
          </p:cNvPr>
          <p:cNvSpPr txBox="1"/>
          <p:nvPr/>
        </p:nvSpPr>
        <p:spPr>
          <a:xfrm>
            <a:off x="2385160" y="6035025"/>
            <a:ext cx="4363112" cy="482636"/>
          </a:xfrm>
          <a:prstGeom prst="rect">
            <a:avLst/>
          </a:prstGeom>
        </p:spPr>
        <p:txBody>
          <a:bodyPr vert="horz" wrap="square" lIns="91440" tIns="45720" rIns="91440" bIns="45720" rtlCol="0" anchor="t">
            <a:normAutofit/>
          </a:bodyPr>
          <a:lstStyle/>
          <a:p>
            <a:pPr algn="ctr"/>
            <a:r>
              <a:rPr lang="en-GB" sz="1400" dirty="0" smtClean="0"/>
              <a:t>For more details see </a:t>
            </a:r>
            <a:r>
              <a:rPr lang="en-GB" sz="1400" dirty="0"/>
              <a:t>r</a:t>
            </a:r>
            <a:r>
              <a:rPr lang="en-GB" sz="1400" dirty="0" smtClean="0">
                <a:hlinkClick r:id="rId3" action="ppaction://hlinksldjump"/>
              </a:rPr>
              <a:t>anked</a:t>
            </a:r>
            <a:r>
              <a:rPr lang="en-GB" sz="1400" dirty="0" smtClean="0"/>
              <a:t> </a:t>
            </a:r>
            <a:r>
              <a:rPr lang="en-GB" sz="1400" dirty="0"/>
              <a:t>s</a:t>
            </a:r>
            <a:r>
              <a:rPr lang="en-GB" sz="1400" dirty="0" smtClean="0"/>
              <a:t>pecies tables </a:t>
            </a:r>
          </a:p>
        </p:txBody>
      </p:sp>
      <p:sp>
        <p:nvSpPr>
          <p:cNvPr id="8" name="TextBox 7"/>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1512420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Retailer share of trade and purchase KPI’s</a:t>
            </a:r>
            <a:br>
              <a:rPr lang="en-GB" dirty="0" smtClean="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smtClean="0">
                <a:solidFill>
                  <a:schemeClr val="tx1"/>
                </a:solidFill>
                <a:latin typeface="Arial" panose="020B0604020202020204" pitchFamily="34" charset="0"/>
                <a:ea typeface="Arial" panose="020B0604020202020204" pitchFamily="34" charset="0"/>
              </a:rPr>
              <a:t>Source</a:t>
            </a:r>
            <a:r>
              <a:rPr lang="en-GB" altLang="en-US" sz="2800" dirty="0">
                <a:solidFill>
                  <a:schemeClr val="tx1"/>
                </a:solidFill>
                <a:latin typeface="Arial" panose="020B0604020202020204" pitchFamily="34" charset="0"/>
                <a:ea typeface="Arial" panose="020B0604020202020204" pitchFamily="34" charset="0"/>
              </a:rPr>
              <a:t>: Nielsen </a:t>
            </a:r>
            <a:r>
              <a:rPr lang="en-GB" altLang="en-US" sz="2800" dirty="0" smtClean="0">
                <a:solidFill>
                  <a:schemeClr val="tx1"/>
                </a:solidFill>
                <a:latin typeface="Arial" panose="020B0604020202020204" pitchFamily="34" charset="0"/>
                <a:ea typeface="Arial" panose="020B0604020202020204" pitchFamily="34" charset="0"/>
              </a:rPr>
              <a:t>GB </a:t>
            </a:r>
            <a:r>
              <a:rPr lang="en-GB" altLang="en-US" sz="2800" dirty="0" err="1" smtClean="0">
                <a:solidFill>
                  <a:schemeClr val="tx1"/>
                </a:solidFill>
                <a:latin typeface="Arial" panose="020B0604020202020204" pitchFamily="34" charset="0"/>
                <a:ea typeface="Arial" panose="020B0604020202020204" pitchFamily="34" charset="0"/>
              </a:rPr>
              <a:t>HomeScan</a:t>
            </a:r>
            <a:r>
              <a:rPr lang="en-GB" altLang="en-US" sz="2800" dirty="0" smtClean="0">
                <a:solidFill>
                  <a:schemeClr val="tx1"/>
                </a:solidFill>
                <a:latin typeface="Arial" panose="020B0604020202020204" pitchFamily="34" charset="0"/>
                <a:ea typeface="Arial" panose="020B0604020202020204" pitchFamily="34" charset="0"/>
              </a:rPr>
              <a:t> </a:t>
            </a:r>
            <a:r>
              <a:rPr lang="en-GB" altLang="en-US" sz="2800" dirty="0">
                <a:solidFill>
                  <a:schemeClr val="tx1"/>
                </a:solidFill>
                <a:latin typeface="Arial" panose="020B0604020202020204" pitchFamily="34" charset="0"/>
                <a:ea typeface="Arial" panose="020B0604020202020204" pitchFamily="34" charset="0"/>
              </a:rPr>
              <a:t>we </a:t>
            </a:r>
            <a:r>
              <a:rPr lang="en-GB" altLang="en-US" sz="2800" dirty="0" smtClean="0">
                <a:solidFill>
                  <a:schemeClr val="tx1"/>
                </a:solidFill>
                <a:latin typeface="Arial" panose="020B0604020202020204" pitchFamily="34" charset="0"/>
                <a:ea typeface="Arial" panose="020B0604020202020204" pitchFamily="34" charset="0"/>
              </a:rPr>
              <a:t>26.12.20</a:t>
            </a:r>
            <a:endParaRPr lang="en-GB" altLang="en-US" sz="2800" dirty="0">
              <a:solidFill>
                <a:schemeClr val="tx1"/>
              </a:solidFill>
              <a:latin typeface="Arial" panose="020B0604020202020204" pitchFamily="34" charset="0"/>
              <a:ea typeface="Arial" panose="020B0604020202020204" pitchFamily="34" charset="0"/>
            </a:endParaRPr>
          </a:p>
          <a:p>
            <a:pPr>
              <a:buClr>
                <a:srgbClr val="0062AE"/>
              </a:buClr>
              <a:defRPr/>
            </a:pPr>
            <a:endParaRPr lang="en-GB" altLang="en-US" sz="280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3662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a:noFill/>
        </p:spPr>
        <p:txBody>
          <a:bodyPr>
            <a:normAutofit fontScale="92500"/>
          </a:bodyPr>
          <a:lstStyle/>
          <a:p>
            <a:r>
              <a:rPr lang="en-GB" dirty="0">
                <a:hlinkClick r:id="rId2" action="ppaction://hlinksldjump"/>
              </a:rPr>
              <a:t>Executive </a:t>
            </a:r>
            <a:r>
              <a:rPr lang="en-GB" dirty="0" smtClean="0">
                <a:hlinkClick r:id="rId2" action="ppaction://hlinksldjump"/>
              </a:rPr>
              <a:t>summary</a:t>
            </a:r>
            <a:endParaRPr lang="en-GB" dirty="0"/>
          </a:p>
          <a:p>
            <a:r>
              <a:rPr lang="en-GB" dirty="0" smtClean="0">
                <a:hlinkClick r:id="rId3" action="ppaction://hlinksldjump"/>
              </a:rPr>
              <a:t>Economic </a:t>
            </a:r>
            <a:r>
              <a:rPr lang="en-GB" dirty="0">
                <a:hlinkClick r:id="rId3" action="ppaction://hlinksldjump"/>
              </a:rPr>
              <a:t>context, UK shopper &amp; retailer </a:t>
            </a:r>
            <a:r>
              <a:rPr lang="en-GB" dirty="0" smtClean="0">
                <a:hlinkClick r:id="rId3" action="ppaction://hlinksldjump"/>
              </a:rPr>
              <a:t>performance</a:t>
            </a:r>
            <a:endParaRPr lang="en-GB" dirty="0" smtClean="0"/>
          </a:p>
          <a:p>
            <a:r>
              <a:rPr lang="en-GB" dirty="0">
                <a:hlinkClick r:id="rId4" action="ppaction://hlinksldjump"/>
              </a:rPr>
              <a:t>Seafood </a:t>
            </a:r>
            <a:r>
              <a:rPr lang="en-GB" dirty="0" smtClean="0">
                <a:hlinkClick r:id="rId4" action="ppaction://hlinksldjump"/>
              </a:rPr>
              <a:t>performance</a:t>
            </a:r>
            <a:endParaRPr lang="en-GB" dirty="0" smtClean="0"/>
          </a:p>
          <a:p>
            <a:r>
              <a:rPr lang="en-GB" dirty="0">
                <a:hlinkClick r:id="rId5" action="ppaction://hlinksldjump"/>
              </a:rPr>
              <a:t>Retailer share of trade and purchase </a:t>
            </a:r>
            <a:r>
              <a:rPr lang="en-GB" dirty="0" smtClean="0">
                <a:hlinkClick r:id="rId5" action="ppaction://hlinksldjump"/>
              </a:rPr>
              <a:t>KPI’s</a:t>
            </a:r>
            <a:endParaRPr lang="en-GB" dirty="0" smtClean="0"/>
          </a:p>
          <a:p>
            <a:r>
              <a:rPr lang="en-GB" dirty="0" smtClean="0">
                <a:hlinkClick r:id="rId6" action="ppaction://hlinksldjump"/>
              </a:rPr>
              <a:t>Proteins </a:t>
            </a:r>
            <a:r>
              <a:rPr lang="en-GB" dirty="0">
                <a:hlinkClick r:id="rId6" action="ppaction://hlinksldjump"/>
              </a:rPr>
              <a:t>context </a:t>
            </a:r>
            <a:r>
              <a:rPr lang="en-GB" dirty="0" smtClean="0">
                <a:hlinkClick r:id="rId6" action="ppaction://hlinksldjump"/>
              </a:rPr>
              <a:t>report</a:t>
            </a:r>
            <a:endParaRPr lang="en-GB" dirty="0" smtClean="0"/>
          </a:p>
          <a:p>
            <a:r>
              <a:rPr lang="en-GB" dirty="0">
                <a:hlinkClick r:id="rId7" action="ppaction://hlinksldjump"/>
              </a:rPr>
              <a:t>On-line new product </a:t>
            </a:r>
            <a:r>
              <a:rPr lang="en-GB" dirty="0" smtClean="0">
                <a:hlinkClick r:id="rId7" action="ppaction://hlinksldjump"/>
              </a:rPr>
              <a:t>observations</a:t>
            </a:r>
            <a:endParaRPr lang="en-GB" dirty="0" smtClean="0"/>
          </a:p>
          <a:p>
            <a:r>
              <a:rPr lang="en-GB" dirty="0">
                <a:hlinkClick r:id="rId8" action="ppaction://hlinksldjump"/>
              </a:rPr>
              <a:t>Species, sales &amp; </a:t>
            </a:r>
            <a:r>
              <a:rPr lang="en-GB" dirty="0" smtClean="0">
                <a:hlinkClick r:id="rId8" action="ppaction://hlinksldjump"/>
              </a:rPr>
              <a:t>pricing</a:t>
            </a:r>
            <a:endParaRPr lang="en-GB" dirty="0" smtClean="0"/>
          </a:p>
          <a:p>
            <a:r>
              <a:rPr lang="en-GB" dirty="0" smtClean="0">
                <a:hlinkClick r:id="rId9" action="ppaction://hlinksldjump"/>
              </a:rPr>
              <a:t>Seafood shopper demographics</a:t>
            </a:r>
            <a:endParaRPr lang="en-GB" dirty="0" smtClean="0"/>
          </a:p>
          <a:p>
            <a:r>
              <a:rPr lang="en-GB" dirty="0">
                <a:hlinkClick r:id="rId10" action="ppaction://hlinksldjump"/>
              </a:rPr>
              <a:t>Nielsen special </a:t>
            </a:r>
            <a:r>
              <a:rPr lang="en-GB" dirty="0" smtClean="0">
                <a:hlinkClick r:id="rId10" action="ppaction://hlinksldjump"/>
              </a:rPr>
              <a:t>analysis: frozen </a:t>
            </a:r>
            <a:r>
              <a:rPr lang="en-GB" dirty="0">
                <a:hlinkClick r:id="rId10" action="ppaction://hlinksldjump"/>
              </a:rPr>
              <a:t>fish by species extract</a:t>
            </a:r>
            <a:endParaRPr lang="en-GB" dirty="0" smtClean="0"/>
          </a:p>
          <a:p>
            <a:r>
              <a:rPr lang="en-GB" dirty="0">
                <a:hlinkClick r:id="rId11" action="ppaction://hlinksldjump"/>
              </a:rPr>
              <a:t>Market data context and definitions</a:t>
            </a:r>
            <a:endParaRPr lang="en-GB" dirty="0"/>
          </a:p>
        </p:txBody>
      </p:sp>
    </p:spTree>
    <p:extLst>
      <p:ext uri="{BB962C8B-B14F-4D97-AF65-F5344CB8AC3E}">
        <p14:creationId xmlns:p14="http://schemas.microsoft.com/office/powerpoint/2010/main" val="1121284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8068238"/>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GB" sz="2400" dirty="0" smtClean="0"/>
              <a:t>52wk share of total seafood sales value</a:t>
            </a:r>
            <a:br>
              <a:rPr lang="en-GB" sz="2400" dirty="0" smtClean="0"/>
            </a:br>
            <a:r>
              <a:rPr lang="en-GB" sz="1800" dirty="0" smtClean="0"/>
              <a:t>Winners: Aldi, Lidl, Iceland, and All Others increased their share</a:t>
            </a:r>
            <a:endParaRPr lang="en-GB" sz="1800" dirty="0"/>
          </a:p>
        </p:txBody>
      </p:sp>
    </p:spTree>
    <p:extLst>
      <p:ext uri="{BB962C8B-B14F-4D97-AF65-F5344CB8AC3E}">
        <p14:creationId xmlns:p14="http://schemas.microsoft.com/office/powerpoint/2010/main" val="2403707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8630836"/>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GB" sz="2400" dirty="0"/>
              <a:t>52wk share of total seafood sales </a:t>
            </a:r>
            <a:r>
              <a:rPr lang="en-GB" sz="2400" dirty="0" smtClean="0"/>
              <a:t>volume</a:t>
            </a:r>
            <a:br>
              <a:rPr lang="en-GB" sz="2400" dirty="0" smtClean="0"/>
            </a:br>
            <a:r>
              <a:rPr lang="en-GB" sz="1800" dirty="0" smtClean="0"/>
              <a:t>Winners: Aldi, Sainsbury, Lidl, </a:t>
            </a:r>
            <a:r>
              <a:rPr lang="en-GB" sz="1800" dirty="0"/>
              <a:t>I</a:t>
            </a:r>
            <a:r>
              <a:rPr lang="en-GB" sz="1800" dirty="0" smtClean="0"/>
              <a:t>celand, and All Others</a:t>
            </a:r>
            <a:endParaRPr lang="en-GB" sz="1800" dirty="0"/>
          </a:p>
        </p:txBody>
      </p:sp>
    </p:spTree>
    <p:extLst>
      <p:ext uri="{BB962C8B-B14F-4D97-AF65-F5344CB8AC3E}">
        <p14:creationId xmlns:p14="http://schemas.microsoft.com/office/powerpoint/2010/main" val="1532554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23209122"/>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67296" y="274641"/>
            <a:ext cx="8388000" cy="863999"/>
          </a:xfrm>
        </p:spPr>
        <p:txBody>
          <a:bodyPr>
            <a:normAutofit/>
          </a:bodyPr>
          <a:lstStyle/>
          <a:p>
            <a:r>
              <a:rPr lang="en-GB" sz="2400" dirty="0"/>
              <a:t>52wk share of </a:t>
            </a:r>
            <a:r>
              <a:rPr lang="en-GB" sz="2400" dirty="0" smtClean="0"/>
              <a:t>ambient </a:t>
            </a:r>
            <a:r>
              <a:rPr lang="en-GB" sz="2400" dirty="0"/>
              <a:t>sales </a:t>
            </a:r>
            <a:r>
              <a:rPr lang="en-GB" sz="2400" dirty="0" smtClean="0"/>
              <a:t>value</a:t>
            </a:r>
            <a:r>
              <a:rPr lang="en-GB" sz="2400" dirty="0"/>
              <a:t/>
            </a:r>
            <a:br>
              <a:rPr lang="en-GB" sz="2400" dirty="0"/>
            </a:br>
            <a:r>
              <a:rPr lang="en-GB" sz="1800" dirty="0" smtClean="0"/>
              <a:t>Winners: Sainsbury, Lidl, Waitrose, Iceland, M&amp;S, and All </a:t>
            </a:r>
            <a:r>
              <a:rPr lang="en-GB" sz="1800" dirty="0"/>
              <a:t>O</a:t>
            </a:r>
            <a:r>
              <a:rPr lang="en-GB" sz="1800" dirty="0" smtClean="0"/>
              <a:t>thers</a:t>
            </a:r>
            <a:endParaRPr lang="en-GB" sz="1800" dirty="0"/>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82093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2133757"/>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fontScale="90000"/>
          </a:bodyPr>
          <a:lstStyle/>
          <a:p>
            <a:r>
              <a:rPr lang="en-GB" sz="2700" dirty="0"/>
              <a:t>52wk share of </a:t>
            </a:r>
            <a:r>
              <a:rPr lang="en-GB" sz="2700" dirty="0" smtClean="0"/>
              <a:t>ambient sales </a:t>
            </a:r>
            <a:r>
              <a:rPr lang="en-GB" sz="2700" dirty="0"/>
              <a:t>volume</a:t>
            </a:r>
            <a:r>
              <a:rPr lang="en-GB" sz="2000" dirty="0"/>
              <a:t/>
            </a:r>
            <a:br>
              <a:rPr lang="en-GB" sz="2000" dirty="0"/>
            </a:br>
            <a:r>
              <a:rPr lang="en-GB" sz="1800" dirty="0" smtClean="0"/>
              <a:t>Winners: Sainsbury, </a:t>
            </a:r>
            <a:r>
              <a:rPr lang="en-GB" sz="1800" dirty="0"/>
              <a:t>L</a:t>
            </a:r>
            <a:r>
              <a:rPr lang="en-GB" sz="1800" dirty="0" smtClean="0"/>
              <a:t>idl, </a:t>
            </a:r>
            <a:r>
              <a:rPr lang="en-GB" sz="1800" dirty="0" err="1" smtClean="0"/>
              <a:t>Morrisons</a:t>
            </a:r>
            <a:r>
              <a:rPr lang="en-GB" sz="1800" dirty="0" smtClean="0"/>
              <a:t>, Waitrose, Coop, </a:t>
            </a:r>
            <a:r>
              <a:rPr lang="en-GB" sz="1800" dirty="0"/>
              <a:t>I</a:t>
            </a:r>
            <a:r>
              <a:rPr lang="en-GB" sz="1800" dirty="0" smtClean="0"/>
              <a:t>celand, M&amp;S, and All Others</a:t>
            </a:r>
            <a:endParaRPr lang="en-GB" sz="1800" dirty="0"/>
          </a:p>
        </p:txBody>
      </p:sp>
    </p:spTree>
    <p:extLst>
      <p:ext uri="{BB962C8B-B14F-4D97-AF65-F5344CB8AC3E}">
        <p14:creationId xmlns:p14="http://schemas.microsoft.com/office/powerpoint/2010/main" val="3060248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580606"/>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GB" sz="2400" dirty="0" smtClean="0"/>
              <a:t>52wk share of chilled sales value</a:t>
            </a:r>
            <a:r>
              <a:rPr lang="en-GB" dirty="0"/>
              <a:t/>
            </a:r>
            <a:br>
              <a:rPr lang="en-GB" dirty="0"/>
            </a:br>
            <a:r>
              <a:rPr lang="en-GB" sz="1800" dirty="0" smtClean="0"/>
              <a:t>Winners: Aldi, Co-op, and All </a:t>
            </a:r>
            <a:r>
              <a:rPr lang="en-GB" sz="1800" dirty="0"/>
              <a:t>O</a:t>
            </a:r>
            <a:r>
              <a:rPr lang="en-GB" sz="1800" dirty="0" smtClean="0"/>
              <a:t>thers</a:t>
            </a:r>
            <a:endParaRPr lang="en-GB" dirty="0"/>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3032774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9075526"/>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GB" sz="2400" dirty="0"/>
              <a:t>52wk share of chilled sales </a:t>
            </a:r>
            <a:r>
              <a:rPr lang="en-GB" sz="2400" dirty="0" smtClean="0"/>
              <a:t>volume</a:t>
            </a:r>
            <a:r>
              <a:rPr lang="en-GB" dirty="0" smtClean="0"/>
              <a:t/>
            </a:r>
            <a:br>
              <a:rPr lang="en-GB" dirty="0" smtClean="0"/>
            </a:br>
            <a:r>
              <a:rPr lang="en-GB" sz="1800" dirty="0" smtClean="0"/>
              <a:t>Winners: Aldi, Lidl, Asda, Coop, and All Others</a:t>
            </a:r>
            <a:endParaRPr lang="en-GB" sz="1800" dirty="0"/>
          </a:p>
        </p:txBody>
      </p:sp>
    </p:spTree>
    <p:extLst>
      <p:ext uri="{BB962C8B-B14F-4D97-AF65-F5344CB8AC3E}">
        <p14:creationId xmlns:p14="http://schemas.microsoft.com/office/powerpoint/2010/main" val="15063898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0187861"/>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GB" sz="2400" dirty="0"/>
              <a:t>52wk share of </a:t>
            </a:r>
            <a:r>
              <a:rPr lang="en-GB" sz="2400" dirty="0" smtClean="0"/>
              <a:t>frozen sales </a:t>
            </a:r>
            <a:r>
              <a:rPr lang="en-GB" sz="2400" dirty="0"/>
              <a:t>value </a:t>
            </a:r>
            <a:r>
              <a:rPr lang="en-GB" sz="2000" dirty="0" smtClean="0"/>
              <a:t/>
            </a:r>
            <a:br>
              <a:rPr lang="en-GB" sz="2000" dirty="0" smtClean="0"/>
            </a:br>
            <a:r>
              <a:rPr lang="en-GB" sz="1800" dirty="0" smtClean="0"/>
              <a:t>Winners: Aldi, Sainsbury, </a:t>
            </a:r>
            <a:r>
              <a:rPr lang="en-GB" sz="1800" dirty="0" err="1" smtClean="0"/>
              <a:t>Morrisons</a:t>
            </a:r>
            <a:r>
              <a:rPr lang="en-GB" sz="1800" dirty="0" smtClean="0"/>
              <a:t>, Lidl, Waitrose, M&amp;S, and All </a:t>
            </a:r>
            <a:r>
              <a:rPr lang="en-GB" sz="1800" dirty="0"/>
              <a:t>O</a:t>
            </a:r>
            <a:r>
              <a:rPr lang="en-GB" sz="1800" dirty="0" smtClean="0"/>
              <a:t>thers</a:t>
            </a:r>
            <a:endParaRPr lang="en-GB" sz="1800" dirty="0"/>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2285275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985417"/>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a:xfrm>
            <a:off x="388561" y="274641"/>
            <a:ext cx="8388000" cy="863999"/>
          </a:xfrm>
        </p:spPr>
        <p:txBody>
          <a:bodyPr>
            <a:normAutofit/>
          </a:bodyPr>
          <a:lstStyle/>
          <a:p>
            <a:r>
              <a:rPr lang="en-GB" sz="2400" dirty="0"/>
              <a:t>52wk share of frozen sales </a:t>
            </a:r>
            <a:r>
              <a:rPr lang="en-GB" sz="2400" dirty="0" smtClean="0"/>
              <a:t>volume</a:t>
            </a:r>
            <a:r>
              <a:rPr lang="en-GB" sz="2000" dirty="0"/>
              <a:t/>
            </a:r>
            <a:br>
              <a:rPr lang="en-GB" sz="2000" dirty="0"/>
            </a:br>
            <a:r>
              <a:rPr lang="en-GB" sz="1800" dirty="0"/>
              <a:t>Winners: </a:t>
            </a:r>
            <a:r>
              <a:rPr lang="en-GB" sz="1800" dirty="0" smtClean="0"/>
              <a:t>Aldi, Sainsbury, Lidl, Waitrose, M&amp;S, and All Others</a:t>
            </a:r>
            <a:endParaRPr lang="en-GB" sz="1800" dirty="0"/>
          </a:p>
        </p:txBody>
      </p:sp>
    </p:spTree>
    <p:extLst>
      <p:ext uri="{BB962C8B-B14F-4D97-AF65-F5344CB8AC3E}">
        <p14:creationId xmlns:p14="http://schemas.microsoft.com/office/powerpoint/2010/main" val="160930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Total seafood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3794149"/>
              </p:ext>
            </p:extLst>
          </p:nvPr>
        </p:nvGraphicFramePr>
        <p:xfrm>
          <a:off x="366713" y="1384301"/>
          <a:ext cx="8388345" cy="4720177"/>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chemeClr val="bg1"/>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a:solidFill>
                            <a:schemeClr val="bg1"/>
                          </a:solidFill>
                          <a:effectLst/>
                          <a:latin typeface="+mn-lt"/>
                        </a:rPr>
                        <a:t>Purchase Volume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smtClean="0">
                          <a:solidFill>
                            <a:srgbClr val="000000"/>
                          </a:solidFill>
                          <a:effectLst/>
                          <a:latin typeface="+mn-lt"/>
                        </a:rPr>
                        <a:t>Total Seafood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£3,881,363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427,466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Tesco</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£816,724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86,694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dirty="0">
                          <a:solidFill>
                            <a:srgbClr val="00B050"/>
                          </a:solidFill>
                          <a:effectLst/>
                          <a:latin typeface="+mn-lt"/>
                        </a:rPr>
                        <a:t>3.8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£4.57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Total Sainsbury</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£544,928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52,057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Aldi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£454,868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66,976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12.3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44.2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err="1" smtClean="0">
                          <a:solidFill>
                            <a:srgbClr val="000000"/>
                          </a:solidFill>
                          <a:effectLst/>
                          <a:latin typeface="+mn-lt"/>
                        </a:rPr>
                        <a:t>Morrisons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£354,874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38,275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-7.0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Asda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£315,784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39,519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dirty="0">
                          <a:solidFill>
                            <a:srgbClr val="000000"/>
                          </a:solidFill>
                          <a:effectLst/>
                          <a:latin typeface="+mn-lt"/>
                        </a:rPr>
                        <a:t>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Lidl</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£298,446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40,291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34.5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mn-lt"/>
                        </a:rPr>
                        <a:t>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dirty="0" smtClean="0">
                          <a:solidFill>
                            <a:srgbClr val="000000"/>
                          </a:solidFill>
                          <a:effectLst/>
                          <a:latin typeface="+mn-lt"/>
                        </a:rPr>
                        <a:t>Waitrose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£296,511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19,617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11.3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9.4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13.4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dirty="0" smtClean="0">
                          <a:solidFill>
                            <a:srgbClr val="000000"/>
                          </a:solidFill>
                          <a:effectLst/>
                          <a:latin typeface="+mn-lt"/>
                        </a:rPr>
                        <a:t>Marks And </a:t>
                      </a:r>
                      <a:r>
                        <a:rPr lang="en-GB" sz="800" b="0" i="0" u="none" strike="noStrike" dirty="0" err="1" smtClean="0">
                          <a:solidFill>
                            <a:srgbClr val="000000"/>
                          </a:solidFill>
                          <a:effectLst/>
                          <a:latin typeface="+mn-lt"/>
                        </a:rPr>
                        <a:t>Spencers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£252,672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17,583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5.1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18.0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-6.7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8.5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9.1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dirty="0" smtClean="0">
                          <a:solidFill>
                            <a:srgbClr val="000000"/>
                          </a:solidFill>
                          <a:effectLst/>
                          <a:latin typeface="+mn-lt"/>
                        </a:rPr>
                        <a:t>Iceland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£158,914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24,416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30.0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D10007"/>
                          </a:solidFill>
                          <a:effectLst/>
                          <a:latin typeface="+mn-lt"/>
                        </a:rPr>
                        <a:t>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mn-lt"/>
                        </a:rPr>
                        <a:t>10.0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10.0</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5.9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dirty="0" smtClean="0">
                          <a:solidFill>
                            <a:srgbClr val="000000"/>
                          </a:solidFill>
                          <a:effectLst/>
                          <a:latin typeface="+mn-lt"/>
                        </a:rPr>
                        <a:t>Total Coop</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£107,577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10,095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dirty="0" err="1" smtClean="0">
                          <a:solidFill>
                            <a:srgbClr val="000000"/>
                          </a:solidFill>
                          <a:effectLst/>
                          <a:latin typeface="+mn-lt"/>
                        </a:rPr>
                        <a:t>Farmfoods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£44,027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38.6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7,986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41.2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29.0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mn-lt"/>
                        </a:rPr>
                        <a:t>£5.15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07186">
                <a:tc>
                  <a:txBody>
                    <a:bodyPr/>
                    <a:lstStyle/>
                    <a:p>
                      <a:pPr algn="l" fontAlgn="b"/>
                      <a:r>
                        <a:rPr lang="en-GB" sz="800" b="0" i="0" u="none" strike="noStrike" dirty="0" err="1" smtClean="0">
                          <a:solidFill>
                            <a:srgbClr val="000000"/>
                          </a:solidFill>
                          <a:effectLst/>
                          <a:latin typeface="+mn-lt"/>
                        </a:rPr>
                        <a:t>Budgens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15.0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55.9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00B050"/>
                          </a:solidFill>
                          <a:effectLst/>
                          <a:latin typeface="+mn-lt"/>
                        </a:rPr>
                        <a:t>41.9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-7.9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-18.1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a:solidFill>
                            <a:srgbClr val="FF0000"/>
                          </a:solidFill>
                          <a:effectLst/>
                          <a:latin typeface="+mn-lt"/>
                        </a:rPr>
                        <a:t>-11.1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1" i="0" u="none" strike="noStrike" dirty="0">
                          <a:solidFill>
                            <a:srgbClr val="00B050"/>
                          </a:solidFill>
                          <a:effectLst/>
                          <a:latin typeface="+mn-lt"/>
                        </a:rPr>
                        <a:t>20.3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5" name="TextBox 4"/>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37966456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Chilled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76280208"/>
              </p:ext>
            </p:extLst>
          </p:nvPr>
        </p:nvGraphicFramePr>
        <p:xfrm>
          <a:off x="366713" y="1384301"/>
          <a:ext cx="8388345" cy="3798619"/>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chemeClr val="bg1"/>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a:solidFill>
                            <a:schemeClr val="bg1"/>
                          </a:solidFill>
                          <a:effectLst/>
                          <a:latin typeface="+mn-lt"/>
                        </a:rPr>
                        <a:t>Purchase Volume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smtClean="0">
                          <a:solidFill>
                            <a:srgbClr val="000000"/>
                          </a:solidFill>
                          <a:effectLst/>
                          <a:latin typeface="+mn-lt"/>
                        </a:rPr>
                        <a:t>Total Chilled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£2,227,090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181,579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81.7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20.0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Tesco</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£456,463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36,764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£4.68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1.2</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Total Sainsbury</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£352,527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27,319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3.0</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Waitrose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£239,595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13,767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13.7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Marks And </a:t>
                      </a:r>
                      <a:r>
                        <a:rPr lang="en-GB" sz="800" b="0" i="0" u="none" strike="noStrike" dirty="0" err="1" smtClean="0">
                          <a:solidFill>
                            <a:srgbClr val="000000"/>
                          </a:solidFill>
                          <a:effectLst/>
                          <a:latin typeface="+mn-lt"/>
                        </a:rPr>
                        <a:t>Spencers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£225,610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14,783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-4.4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£6.30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Aldi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£225,135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25,503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30.2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err="1" smtClean="0">
                          <a:solidFill>
                            <a:srgbClr val="000000"/>
                          </a:solidFill>
                          <a:effectLst/>
                          <a:latin typeface="+mn-lt"/>
                        </a:rPr>
                        <a:t>Morrisons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£219,016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19,264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26.2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-7.2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£4.99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dirty="0" smtClean="0">
                          <a:solidFill>
                            <a:srgbClr val="000000"/>
                          </a:solidFill>
                          <a:effectLst/>
                          <a:latin typeface="+mn-lt"/>
                        </a:rPr>
                        <a:t>Lidl</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£169,391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17,054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25.0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dirty="0" smtClean="0">
                          <a:solidFill>
                            <a:srgbClr val="000000"/>
                          </a:solidFill>
                          <a:effectLst/>
                          <a:latin typeface="+mn-lt"/>
                        </a:rPr>
                        <a:t>Asda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£143,905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13,795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-6.4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dirty="0" smtClean="0">
                          <a:solidFill>
                            <a:srgbClr val="000000"/>
                          </a:solidFill>
                          <a:effectLst/>
                          <a:latin typeface="+mn-lt"/>
                        </a:rPr>
                        <a:t>Total Coop</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£74,378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5,579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15.5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8.9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mn-lt"/>
                        </a:rPr>
                        <a:t>6.5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3151778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Executive summary</a:t>
            </a:r>
            <a:endParaRPr lang="en-GB" dirty="0"/>
          </a:p>
        </p:txBody>
      </p:sp>
      <p:sp>
        <p:nvSpPr>
          <p:cNvPr id="3" name="Content Placeholder 2"/>
          <p:cNvSpPr>
            <a:spLocks noGrp="1"/>
          </p:cNvSpPr>
          <p:nvPr>
            <p:ph idx="1"/>
          </p:nvPr>
        </p:nvSpPr>
        <p:spPr>
          <a:noFill/>
        </p:spPr>
        <p:txBody>
          <a:bodyPr>
            <a:noAutofit/>
          </a:bodyPr>
          <a:lstStyle/>
          <a:p>
            <a:pPr marL="0" indent="0">
              <a:buNone/>
            </a:pPr>
            <a:r>
              <a:rPr lang="en-GB" sz="1300" b="1" dirty="0"/>
              <a:t>Economic </a:t>
            </a:r>
            <a:r>
              <a:rPr lang="en-GB" sz="1300" b="1" dirty="0" smtClean="0"/>
              <a:t>context   </a:t>
            </a:r>
            <a:endParaRPr lang="en-GB" sz="1300" b="1" dirty="0"/>
          </a:p>
          <a:p>
            <a:r>
              <a:rPr lang="en-GB" sz="1300" dirty="0"/>
              <a:t>The CPI for fish has continued to fall to -3.2</a:t>
            </a:r>
            <a:r>
              <a:rPr lang="en-GB" sz="1300" dirty="0" smtClean="0"/>
              <a:t>%, </a:t>
            </a:r>
            <a:r>
              <a:rPr lang="en-GB" sz="1300" dirty="0"/>
              <a:t>which is far below overall food -1.6%, and meat -1.4</a:t>
            </a:r>
            <a:r>
              <a:rPr lang="en-GB" sz="1300" dirty="0" smtClean="0"/>
              <a:t>%</a:t>
            </a:r>
            <a:endParaRPr lang="en-GB" sz="1300" dirty="0"/>
          </a:p>
          <a:p>
            <a:pPr marL="0" indent="0">
              <a:buNone/>
            </a:pPr>
            <a:r>
              <a:rPr lang="en-GB" sz="1300" b="1" dirty="0" smtClean="0"/>
              <a:t>UK shopper </a:t>
            </a:r>
            <a:r>
              <a:rPr lang="en-GB" sz="1300" b="1" dirty="0"/>
              <a:t>&amp; </a:t>
            </a:r>
            <a:r>
              <a:rPr lang="en-GB" sz="1300" b="1" dirty="0" smtClean="0"/>
              <a:t>grocery</a:t>
            </a:r>
            <a:endParaRPr lang="en-GB" sz="1300" b="1" dirty="0"/>
          </a:p>
          <a:p>
            <a:r>
              <a:rPr lang="en-GB" sz="1300" dirty="0"/>
              <a:t>The uncertainty that exists around the long-term impact of COVID-19 makes it extremely challenging to make conclusive predictions, as it is not clear how consumer behaviour will change and how businesses will be affected, making a single view of the future </a:t>
            </a:r>
            <a:r>
              <a:rPr lang="en-GB" sz="1300" dirty="0" smtClean="0"/>
              <a:t>impossible</a:t>
            </a:r>
          </a:p>
          <a:p>
            <a:r>
              <a:rPr lang="en-GB" sz="1300" dirty="0"/>
              <a:t>In December 2020 consumer confidence improved following the news of the vaccine roll-out. Although it remained at -</a:t>
            </a:r>
            <a:r>
              <a:rPr lang="en-GB" sz="1300" dirty="0" smtClean="0"/>
              <a:t>26, </a:t>
            </a:r>
            <a:r>
              <a:rPr lang="en-GB" sz="1300" dirty="0"/>
              <a:t>this was an improvement on November’s -</a:t>
            </a:r>
            <a:r>
              <a:rPr lang="en-GB" sz="1300" dirty="0" smtClean="0"/>
              <a:t>33, </a:t>
            </a:r>
            <a:r>
              <a:rPr lang="en-GB" sz="1300" dirty="0"/>
              <a:t>and was the highest jump seen in eight years. </a:t>
            </a:r>
            <a:endParaRPr lang="en-GB" sz="1300" dirty="0" smtClean="0"/>
          </a:p>
          <a:p>
            <a:pPr marL="0" indent="0">
              <a:buNone/>
            </a:pPr>
            <a:r>
              <a:rPr lang="en-GB" sz="1300" b="1" dirty="0" smtClean="0"/>
              <a:t>Seafood performance</a:t>
            </a:r>
            <a:endParaRPr lang="en-GB" sz="1300" b="1" dirty="0"/>
          </a:p>
          <a:p>
            <a:r>
              <a:rPr lang="en-GB" sz="1300" dirty="0"/>
              <a:t>Total seafood, and all sectors are reporting sales value, volume and unit </a:t>
            </a:r>
            <a:r>
              <a:rPr lang="en-GB" sz="1300" dirty="0" smtClean="0"/>
              <a:t>growth. The </a:t>
            </a:r>
            <a:r>
              <a:rPr lang="en-GB" sz="1300" dirty="0"/>
              <a:t>average price per kg, and average price per unit fell for total seafood, chilled,  and ambient </a:t>
            </a:r>
            <a:r>
              <a:rPr lang="en-GB" sz="1300" dirty="0" smtClean="0"/>
              <a:t>sectors. The </a:t>
            </a:r>
            <a:r>
              <a:rPr lang="en-GB" sz="1300" dirty="0"/>
              <a:t>frozen sector is reporting higher average price per kg, and average price per unit </a:t>
            </a:r>
            <a:endParaRPr lang="en-GB" sz="1300" dirty="0" smtClean="0"/>
          </a:p>
          <a:p>
            <a:r>
              <a:rPr lang="en-GB" altLang="en-US" sz="1300" dirty="0"/>
              <a:t>The chilled sector has </a:t>
            </a:r>
            <a:r>
              <a:rPr lang="en-GB" altLang="en-US" sz="1300" dirty="0" smtClean="0"/>
              <a:t>continued to lose </a:t>
            </a:r>
            <a:r>
              <a:rPr lang="en-GB" altLang="en-US" sz="1300" dirty="0"/>
              <a:t>market share to frozen and ambient seafood.</a:t>
            </a:r>
          </a:p>
          <a:p>
            <a:r>
              <a:rPr lang="en-GB" sz="1300" dirty="0"/>
              <a:t>Trip volume and purchase frequency are </a:t>
            </a:r>
            <a:r>
              <a:rPr lang="en-GB" sz="1300" dirty="0" smtClean="0"/>
              <a:t>driving the majority of growth</a:t>
            </a:r>
            <a:r>
              <a:rPr lang="en-GB" sz="1300" dirty="0"/>
              <a:t>, with </a:t>
            </a:r>
            <a:r>
              <a:rPr lang="en-GB" sz="1300" dirty="0" smtClean="0"/>
              <a:t>all sector’s </a:t>
            </a:r>
            <a:r>
              <a:rPr lang="en-GB" sz="1300" dirty="0"/>
              <a:t>KPI’s </a:t>
            </a:r>
            <a:r>
              <a:rPr lang="en-GB" sz="1300" dirty="0" smtClean="0"/>
              <a:t>increasing </a:t>
            </a:r>
            <a:r>
              <a:rPr lang="en-GB" sz="1300" dirty="0"/>
              <a:t>except chilled purchase frequency</a:t>
            </a:r>
          </a:p>
          <a:p>
            <a:r>
              <a:rPr lang="en-GB" sz="1300" dirty="0" smtClean="0"/>
              <a:t>In overall seafoo</a:t>
            </a:r>
            <a:r>
              <a:rPr lang="en-GB" sz="1300" dirty="0"/>
              <a:t>d Aldi, Lidl, Iceland, and </a:t>
            </a:r>
            <a:r>
              <a:rPr lang="en-GB" sz="1300" dirty="0" smtClean="0"/>
              <a:t>“All Others” </a:t>
            </a:r>
            <a:r>
              <a:rPr lang="en-GB" sz="1300" dirty="0"/>
              <a:t>increased their </a:t>
            </a:r>
            <a:r>
              <a:rPr lang="en-GB" sz="1300" dirty="0" smtClean="0"/>
              <a:t>share of </a:t>
            </a:r>
            <a:r>
              <a:rPr lang="en-GB" sz="1300" dirty="0"/>
              <a:t>value sales, </a:t>
            </a:r>
            <a:r>
              <a:rPr lang="en-GB" sz="1300" dirty="0" smtClean="0"/>
              <a:t>the following retailers increased their share of volume sales: </a:t>
            </a:r>
            <a:r>
              <a:rPr lang="en-GB" sz="1300" dirty="0"/>
              <a:t>Aldi, Sainsbury, Lidl, Iceland, and All </a:t>
            </a:r>
            <a:r>
              <a:rPr lang="en-GB" sz="1300" dirty="0" smtClean="0"/>
              <a:t>Others</a:t>
            </a:r>
          </a:p>
          <a:p>
            <a:pPr fontAlgn="b"/>
            <a:r>
              <a:rPr lang="en-GB" sz="1300" dirty="0" smtClean="0"/>
              <a:t>Across the following retailers, 170 new products were observed in Q4: </a:t>
            </a:r>
            <a:r>
              <a:rPr lang="en-GB" sz="1300" dirty="0" err="1" smtClean="0"/>
              <a:t>Morrisons</a:t>
            </a:r>
            <a:r>
              <a:rPr lang="en-GB" sz="1300" dirty="0" smtClean="0"/>
              <a:t>, </a:t>
            </a:r>
            <a:r>
              <a:rPr lang="en-GB" sz="1300" dirty="0" err="1" smtClean="0"/>
              <a:t>Ocado</a:t>
            </a:r>
            <a:r>
              <a:rPr lang="en-GB" sz="1300" dirty="0" smtClean="0"/>
              <a:t>, Waitrose, Iceland, Aldi, Tesco, </a:t>
            </a:r>
            <a:r>
              <a:rPr lang="en-GB" sz="1300" dirty="0" err="1" smtClean="0"/>
              <a:t>Sainsburys</a:t>
            </a:r>
            <a:r>
              <a:rPr lang="en-GB" sz="1300" dirty="0" smtClean="0"/>
              <a:t>, and Asda</a:t>
            </a:r>
            <a:endParaRPr lang="en-GB" sz="1300" dirty="0"/>
          </a:p>
          <a:p>
            <a:endParaRPr lang="en-GB" sz="1300" dirty="0"/>
          </a:p>
          <a:p>
            <a:pPr marL="0" indent="0">
              <a:buNone/>
            </a:pPr>
            <a:endParaRPr lang="en-GB" sz="1300" dirty="0">
              <a:solidFill>
                <a:srgbClr val="FF0000"/>
              </a:solidFill>
            </a:endParaRPr>
          </a:p>
        </p:txBody>
      </p:sp>
    </p:spTree>
    <p:extLst>
      <p:ext uri="{BB962C8B-B14F-4D97-AF65-F5344CB8AC3E}">
        <p14:creationId xmlns:p14="http://schemas.microsoft.com/office/powerpoint/2010/main" val="16718756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Frozen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11116165"/>
              </p:ext>
            </p:extLst>
          </p:nvPr>
        </p:nvGraphicFramePr>
        <p:xfrm>
          <a:off x="366713" y="1384301"/>
          <a:ext cx="8388345" cy="4412991"/>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chemeClr val="bg1"/>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a:solidFill>
                            <a:schemeClr val="bg1"/>
                          </a:solidFill>
                          <a:effectLst/>
                          <a:latin typeface="+mn-lt"/>
                        </a:rPr>
                        <a:t>Purchase Volume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smtClean="0">
                          <a:solidFill>
                            <a:srgbClr val="000000"/>
                          </a:solidFill>
                          <a:effectLst/>
                          <a:latin typeface="+mn-lt"/>
                        </a:rPr>
                        <a:t>Total Frozen</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£1,080,508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19.8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153,118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14.1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87.6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15.8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Tesco</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£237,396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31,123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Aldi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£156,934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22.4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25,997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17.3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14.3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£3.20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Iceland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£145,221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22,192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D10007"/>
                          </a:solidFill>
                          <a:effectLst/>
                          <a:latin typeface="+mn-lt"/>
                        </a:rPr>
                        <a:t>0.0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Total Sainsbury</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£110,501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13,788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19.0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£3.72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Asda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£105,355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15,098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£3.50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5.0</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err="1" smtClean="0">
                          <a:solidFill>
                            <a:srgbClr val="000000"/>
                          </a:solidFill>
                          <a:effectLst/>
                          <a:latin typeface="+mn-lt"/>
                        </a:rPr>
                        <a:t>Morrisons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£83,666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20.6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11,181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15.1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-8.3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13.3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dirty="0" smtClean="0">
                          <a:solidFill>
                            <a:srgbClr val="000000"/>
                          </a:solidFill>
                          <a:effectLst/>
                          <a:latin typeface="+mn-lt"/>
                        </a:rPr>
                        <a:t>Lidl</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£83,651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13,361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19.1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20.6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9.9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8.5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£3.45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6.7</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dirty="0" err="1" smtClean="0">
                          <a:solidFill>
                            <a:srgbClr val="000000"/>
                          </a:solidFill>
                          <a:effectLst/>
                          <a:latin typeface="+mn-lt"/>
                        </a:rPr>
                        <a:t>Farmfoods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£36,379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39.3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6,511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40.7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0.4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dirty="0" smtClean="0">
                          <a:solidFill>
                            <a:srgbClr val="000000"/>
                          </a:solidFill>
                          <a:effectLst/>
                          <a:latin typeface="+mn-lt"/>
                        </a:rPr>
                        <a:t>Waitrose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£31,623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30.4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3,061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16.2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6.4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17.1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£4.28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dirty="0" smtClean="0">
                          <a:solidFill>
                            <a:srgbClr val="000000"/>
                          </a:solidFill>
                          <a:effectLst/>
                          <a:latin typeface="+mn-lt"/>
                        </a:rPr>
                        <a:t>Marks And </a:t>
                      </a:r>
                      <a:r>
                        <a:rPr lang="en-GB" sz="800" b="0" i="0" u="none" strike="noStrike" dirty="0" err="1" smtClean="0">
                          <a:solidFill>
                            <a:srgbClr val="000000"/>
                          </a:solidFill>
                          <a:effectLst/>
                          <a:latin typeface="+mn-lt"/>
                        </a:rPr>
                        <a:t>Spencers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£20,281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31.9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1,915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15.3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-23.1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-8.4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£5.38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19.1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dirty="0" smtClean="0">
                          <a:solidFill>
                            <a:srgbClr val="000000"/>
                          </a:solidFill>
                          <a:effectLst/>
                          <a:latin typeface="+mn-lt"/>
                        </a:rPr>
                        <a:t>Total Coop</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£17,188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2,386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-6.5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£2.58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-5.8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-6.1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2436497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Ambient purchase KPI’s by retailer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8276019"/>
              </p:ext>
            </p:extLst>
          </p:nvPr>
        </p:nvGraphicFramePr>
        <p:xfrm>
          <a:off x="366713" y="1384301"/>
          <a:ext cx="8388345" cy="4412991"/>
        </p:xfrm>
        <a:graphic>
          <a:graphicData uri="http://schemas.openxmlformats.org/drawingml/2006/table">
            <a:tbl>
              <a:tblPr firstRow="1" bandRow="1">
                <a:tableStyleId>{69012ECD-51FC-41F1-AA8D-1B2483CD663E}</a:tableStyleId>
              </a:tblPr>
              <a:tblGrid>
                <a:gridCol w="559223">
                  <a:extLst>
                    <a:ext uri="{9D8B030D-6E8A-4147-A177-3AD203B41FA5}">
                      <a16:colId xmlns:a16="http://schemas.microsoft.com/office/drawing/2014/main" xmlns="" val="20000"/>
                    </a:ext>
                  </a:extLst>
                </a:gridCol>
                <a:gridCol w="559223"/>
                <a:gridCol w="559223"/>
                <a:gridCol w="559223"/>
                <a:gridCol w="559223"/>
                <a:gridCol w="559223"/>
                <a:gridCol w="559223"/>
                <a:gridCol w="559223"/>
                <a:gridCol w="559223"/>
                <a:gridCol w="559223"/>
                <a:gridCol w="559223"/>
                <a:gridCol w="559223"/>
                <a:gridCol w="559223">
                  <a:extLst>
                    <a:ext uri="{9D8B030D-6E8A-4147-A177-3AD203B41FA5}">
                      <a16:colId xmlns:a16="http://schemas.microsoft.com/office/drawing/2014/main" xmlns="" val="20001"/>
                    </a:ext>
                  </a:extLst>
                </a:gridCol>
                <a:gridCol w="559223">
                  <a:extLst>
                    <a:ext uri="{9D8B030D-6E8A-4147-A177-3AD203B41FA5}">
                      <a16:colId xmlns:a16="http://schemas.microsoft.com/office/drawing/2014/main" xmlns="" val="20002"/>
                    </a:ext>
                  </a:extLst>
                </a:gridCol>
                <a:gridCol w="559223">
                  <a:extLst>
                    <a:ext uri="{9D8B030D-6E8A-4147-A177-3AD203B41FA5}">
                      <a16:colId xmlns:a16="http://schemas.microsoft.com/office/drawing/2014/main" xmlns="" val="20003"/>
                    </a:ext>
                  </a:extLst>
                </a:gridCol>
              </a:tblGrid>
              <a:tr h="726759">
                <a:tc>
                  <a:txBody>
                    <a:bodyPr/>
                    <a:lstStyle/>
                    <a:p>
                      <a:pPr algn="ctr" fontAlgn="b"/>
                      <a:endParaRPr lang="en-GB" sz="800" b="0" i="0" u="none" strike="noStrike" dirty="0">
                        <a:solidFill>
                          <a:schemeClr val="bg1"/>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Value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Purchase Volume ('000)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a:solidFill>
                            <a:schemeClr val="bg1"/>
                          </a:solidFill>
                          <a:effectLst/>
                          <a:latin typeface="+mn-lt"/>
                        </a:rPr>
                        <a:t>Purchase Volume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Penetration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Frequency of Purchase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AWOP (Value)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pl-PL" sz="800" b="0" i="0" u="none" strike="noStrike" dirty="0">
                          <a:solidFill>
                            <a:schemeClr val="bg1"/>
                          </a:solidFill>
                          <a:effectLst/>
                          <a:latin typeface="+mn-lt"/>
                        </a:rPr>
                        <a:t>AWOP (Value) % Chg YA 52w</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52w</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Value per Occasion % </a:t>
                      </a:r>
                      <a:r>
                        <a:rPr lang="en-GB" sz="800" b="0" i="0" u="none" strike="noStrike" dirty="0" err="1">
                          <a:solidFill>
                            <a:schemeClr val="bg1"/>
                          </a:solidFill>
                          <a:effectLst/>
                          <a:latin typeface="+mn-lt"/>
                        </a:rPr>
                        <a:t>Chg</a:t>
                      </a:r>
                      <a:r>
                        <a:rPr lang="en-GB" sz="800" b="0" i="0" u="none" strike="noStrike" dirty="0">
                          <a:solidFill>
                            <a:schemeClr val="bg1"/>
                          </a:solidFill>
                          <a:effectLst/>
                          <a:latin typeface="+mn-lt"/>
                        </a:rPr>
                        <a:t> YA 52w</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800" b="0" i="0" u="none" strike="noStrike" dirty="0">
                          <a:solidFill>
                            <a:schemeClr val="bg1"/>
                          </a:solidFill>
                          <a:effectLst/>
                          <a:latin typeface="+mn-lt"/>
                        </a:rPr>
                        <a:t>Volume per Occasion 52w</a:t>
                      </a:r>
                    </a:p>
                  </a:txBody>
                  <a:tcPr marL="9525" marR="9525" marT="9525" marB="0" anchor="ctr">
                    <a:lnL w="12700" cap="flat" cmpd="sng" algn="ctr">
                      <a:noFill/>
                      <a:prstDash val="solid"/>
                      <a:round/>
                      <a:headEnd type="none" w="med" len="med"/>
                      <a:tailEnd type="none" w="med" len="me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it-IT" sz="800" b="0" i="0" u="none" strike="noStrike" dirty="0">
                          <a:solidFill>
                            <a:schemeClr val="bg1"/>
                          </a:solidFill>
                          <a:effectLst/>
                          <a:latin typeface="+mn-lt"/>
                        </a:rPr>
                        <a:t>Volume per Occasion % Chg YA 52w</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307186">
                <a:tc>
                  <a:txBody>
                    <a:bodyPr/>
                    <a:lstStyle/>
                    <a:p>
                      <a:pPr algn="l" fontAlgn="b"/>
                      <a:r>
                        <a:rPr lang="en-GB" sz="800" b="0" i="0" u="none" strike="noStrike" dirty="0" smtClean="0">
                          <a:solidFill>
                            <a:srgbClr val="000000"/>
                          </a:solidFill>
                          <a:effectLst/>
                          <a:latin typeface="+mn-lt"/>
                        </a:rPr>
                        <a:t>Total Ambient</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£573,765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92,769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79.5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9.6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Tesco</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£122,864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18,808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0.4</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Total Sainsbury</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£81,900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17.3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10,949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16.1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8.3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14.8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£2.88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6.0</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4.9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Aldi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£72,798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15,477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9.7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26.1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0.2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2.9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Asda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£66,523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10,626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3.9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21.8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4.0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-3.4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£2.71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1.0</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err="1" smtClean="0">
                          <a:solidFill>
                            <a:srgbClr val="000000"/>
                          </a:solidFill>
                          <a:effectLst/>
                          <a:latin typeface="+mn-lt"/>
                        </a:rPr>
                        <a:t>Morrisons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£52,192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10.5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7,831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11.6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18.4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12.5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3.6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-8.0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FF0000"/>
                          </a:solidFill>
                          <a:effectLst/>
                          <a:latin typeface="+mn-lt"/>
                        </a:rPr>
                        <a:t>-2.6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£2.82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5.8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800" b="1" i="0" u="none" strike="noStrike">
                          <a:solidFill>
                            <a:srgbClr val="00B050"/>
                          </a:solidFill>
                          <a:effectLst/>
                          <a:latin typeface="+mn-lt"/>
                        </a:rPr>
                        <a:t>7.3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307186">
                <a:tc>
                  <a:txBody>
                    <a:bodyPr/>
                    <a:lstStyle/>
                    <a:p>
                      <a:pPr algn="l" fontAlgn="b"/>
                      <a:r>
                        <a:rPr lang="en-GB" sz="800" b="0" i="0" u="none" strike="noStrike" dirty="0" smtClean="0">
                          <a:solidFill>
                            <a:srgbClr val="000000"/>
                          </a:solidFill>
                          <a:effectLst/>
                          <a:latin typeface="+mn-lt"/>
                        </a:rPr>
                        <a:t>Lidl</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£45,404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16.8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9,876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15.2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18.0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3.8</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07186">
                <a:tc>
                  <a:txBody>
                    <a:bodyPr/>
                    <a:lstStyle/>
                    <a:p>
                      <a:pPr algn="l" fontAlgn="b"/>
                      <a:r>
                        <a:rPr lang="en-GB" sz="800" b="0" i="0" u="none" strike="noStrike" dirty="0" smtClean="0">
                          <a:solidFill>
                            <a:srgbClr val="000000"/>
                          </a:solidFill>
                          <a:effectLst/>
                          <a:latin typeface="+mn-lt"/>
                        </a:rPr>
                        <a:t>Waitrose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£25,294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22.6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2,789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18.3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9.8</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£3.26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12.1</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8.4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07186">
                <a:tc>
                  <a:txBody>
                    <a:bodyPr/>
                    <a:lstStyle/>
                    <a:p>
                      <a:pPr algn="l" fontAlgn="b"/>
                      <a:r>
                        <a:rPr lang="en-GB" sz="800" b="0" i="0" u="none" strike="noStrike" dirty="0" smtClean="0">
                          <a:solidFill>
                            <a:srgbClr val="000000"/>
                          </a:solidFill>
                          <a:effectLst/>
                          <a:latin typeface="+mn-lt"/>
                        </a:rPr>
                        <a:t>Total Coop</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£16,011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2,131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15.3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22.2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£2.33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-0.3</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7.3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07186">
                <a:tc>
                  <a:txBody>
                    <a:bodyPr/>
                    <a:lstStyle/>
                    <a:p>
                      <a:pPr algn="l" fontAlgn="b"/>
                      <a:r>
                        <a:rPr lang="en-GB" sz="800" b="0" i="0" u="none" strike="noStrike" dirty="0" smtClean="0">
                          <a:solidFill>
                            <a:srgbClr val="000000"/>
                          </a:solidFill>
                          <a:effectLst/>
                          <a:latin typeface="+mn-lt"/>
                        </a:rPr>
                        <a:t>Iceland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£12,716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13.3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2,116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19.0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5.3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20.9</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1.9</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-12.2</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-7.1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£4.52</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5.9</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11.5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07186">
                <a:tc>
                  <a:txBody>
                    <a:bodyPr/>
                    <a:lstStyle/>
                    <a:p>
                      <a:pPr algn="l" fontAlgn="b"/>
                      <a:r>
                        <a:rPr lang="en-GB" sz="800" b="0" i="0" u="none" strike="noStrike" dirty="0" err="1" smtClean="0">
                          <a:solidFill>
                            <a:srgbClr val="000000"/>
                          </a:solidFill>
                          <a:effectLst/>
                          <a:latin typeface="+mn-lt"/>
                        </a:rPr>
                        <a:t>Farmfoods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£7,465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32.5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1,456</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41.5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46.3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10.1</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-10.3</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-18.6</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07186">
                <a:tc>
                  <a:txBody>
                    <a:bodyPr/>
                    <a:lstStyle/>
                    <a:p>
                      <a:pPr algn="l" fontAlgn="b"/>
                      <a:r>
                        <a:rPr lang="en-GB" sz="800" b="0" i="0" u="none" strike="noStrike" dirty="0" smtClean="0">
                          <a:solidFill>
                            <a:srgbClr val="000000"/>
                          </a:solidFill>
                          <a:effectLst/>
                          <a:latin typeface="+mn-lt"/>
                        </a:rPr>
                        <a:t>Marks And </a:t>
                      </a:r>
                      <a:r>
                        <a:rPr lang="en-GB" sz="800" b="0" i="0" u="none" strike="noStrike" dirty="0" err="1" smtClean="0">
                          <a:solidFill>
                            <a:srgbClr val="000000"/>
                          </a:solidFill>
                          <a:effectLst/>
                          <a:latin typeface="+mn-lt"/>
                        </a:rPr>
                        <a:t>Spencers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£6,781</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43.7</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885</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96.4</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2.4</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mn-lt"/>
                        </a:rPr>
                        <a:t>53.5</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3.7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-4.6</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£10</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-7.0</a:t>
                      </a:r>
                    </a:p>
                  </a:txBody>
                  <a:tcPr marL="9525" marR="9525" marT="9525" marB="0" anchor="ctr">
                    <a:lnL w="9525" cap="flat" cmpd="sng" algn="ctr">
                      <a:noFill/>
                      <a:prstDash val="solid"/>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£2.67</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-2.5</a:t>
                      </a:r>
                    </a:p>
                  </a:txBody>
                  <a:tcPr marL="9525" marR="9525" marT="9525" marB="0" anchor="ctr">
                    <a:lnL>
                      <a:noFill/>
                    </a:lnL>
                    <a:lnR w="12700" cap="flat" cmpd="sng" algn="ctr">
                      <a:noFill/>
                      <a:prstDash val="solid"/>
                      <a:round/>
                      <a:headEnd type="none" w="med" len="med"/>
                      <a:tailEnd type="none" w="med" len="me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mn-lt"/>
                        </a:rPr>
                        <a:t>0.3</a:t>
                      </a:r>
                    </a:p>
                  </a:txBody>
                  <a:tcPr marL="9525" marR="9525" marT="9525" marB="0" anchor="ctr">
                    <a:lnL w="12700" cap="flat" cmpd="sng" algn="ctr">
                      <a:noFill/>
                      <a:prstDash val="solid"/>
                      <a:round/>
                      <a:headEnd type="none" w="med" len="med"/>
                      <a:tailEnd type="none" w="med" len="me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mn-lt"/>
                        </a:rPr>
                        <a:t>33.6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24364977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Proteins context report</a:t>
            </a:r>
            <a:br>
              <a:rPr lang="en-GB" dirty="0" smtClean="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a:t>Source: Nielsen </a:t>
            </a:r>
            <a:r>
              <a:rPr lang="en-GB" altLang="en-US" sz="2800" dirty="0" smtClean="0"/>
              <a:t>GB </a:t>
            </a:r>
            <a:r>
              <a:rPr lang="en-GB" altLang="en-US" sz="2800" dirty="0" err="1" smtClean="0"/>
              <a:t>ScanTrack</a:t>
            </a:r>
            <a:r>
              <a:rPr lang="en-GB" altLang="en-US" sz="2800" dirty="0" smtClean="0"/>
              <a:t> </a:t>
            </a:r>
            <a:r>
              <a:rPr lang="en-GB" altLang="en-US" sz="2800" dirty="0"/>
              <a:t>we </a:t>
            </a:r>
            <a:r>
              <a:rPr lang="en-GB" altLang="en-US" sz="2800" dirty="0" smtClean="0"/>
              <a:t>26.12.20</a:t>
            </a:r>
            <a:endParaRPr lang="en-GB" altLang="en-US" sz="2800" dirty="0"/>
          </a:p>
        </p:txBody>
      </p:sp>
    </p:spTree>
    <p:extLst>
      <p:ext uri="{BB962C8B-B14F-4D97-AF65-F5344CB8AC3E}">
        <p14:creationId xmlns:p14="http://schemas.microsoft.com/office/powerpoint/2010/main" val="1389386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Meat &amp; fish categories, value sales</a:t>
            </a:r>
            <a:endParaRPr lang="en-GB" dirty="0"/>
          </a:p>
        </p:txBody>
      </p:sp>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Nielsen UK </a:t>
            </a:r>
            <a:r>
              <a:rPr lang="en-GB" sz="1200" dirty="0" err="1" smtClean="0"/>
              <a:t>ScanTrack</a:t>
            </a:r>
            <a:r>
              <a:rPr lang="en-GB" sz="1200" dirty="0" smtClean="0"/>
              <a:t> MAT 26.12.20</a:t>
            </a:r>
            <a:endParaRPr lang="en-GB" sz="1200" dirty="0"/>
          </a:p>
        </p:txBody>
      </p:sp>
      <p:pic>
        <p:nvPicPr>
          <p:cNvPr id="7"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65459" y="1384300"/>
            <a:ext cx="6390857"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657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Meat &amp; fish categories, </a:t>
            </a:r>
            <a:r>
              <a:rPr lang="en-GB" dirty="0" smtClean="0"/>
              <a:t>unit </a:t>
            </a:r>
            <a:r>
              <a:rPr lang="en-GB" dirty="0"/>
              <a:t>sales</a:t>
            </a:r>
          </a:p>
        </p:txBody>
      </p:sp>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a:t>Source: Nielsen UK </a:t>
            </a:r>
            <a:r>
              <a:rPr lang="en-GB" sz="1200" dirty="0" err="1" smtClean="0"/>
              <a:t>ScanTrack</a:t>
            </a:r>
            <a:r>
              <a:rPr lang="en-GB" sz="1200" dirty="0" smtClean="0"/>
              <a:t> </a:t>
            </a:r>
            <a:r>
              <a:rPr lang="en-GB" sz="1200" dirty="0"/>
              <a:t>MAT 26.12.20</a:t>
            </a:r>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5459" y="1384300"/>
            <a:ext cx="6390857" cy="4656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898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Meat &amp; fish categories, </a:t>
            </a:r>
            <a:r>
              <a:rPr lang="en-GB" dirty="0" smtClean="0"/>
              <a:t>price per unit</a:t>
            </a:r>
            <a:endParaRPr lang="en-GB" dirty="0"/>
          </a:p>
        </p:txBody>
      </p:sp>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a:t>Source: Nielsen UK </a:t>
            </a:r>
            <a:r>
              <a:rPr lang="en-GB" sz="1200" dirty="0" err="1" smtClean="0"/>
              <a:t>ScanTrack</a:t>
            </a:r>
            <a:r>
              <a:rPr lang="en-GB" sz="1200" dirty="0" smtClean="0"/>
              <a:t> </a:t>
            </a:r>
            <a:r>
              <a:rPr lang="en-GB" sz="1200" dirty="0"/>
              <a:t>MAT 26.12.20</a:t>
            </a:r>
          </a:p>
        </p:txBody>
      </p:sp>
      <p:pic>
        <p:nvPicPr>
          <p:cNvPr id="6"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5459" y="1384300"/>
            <a:ext cx="6390857" cy="46561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38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On-line new product observations</a:t>
            </a: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dirty="0" smtClean="0"/>
              <a:t>Source: retailer websites Oct, Nov, Dec 2020</a:t>
            </a:r>
            <a:endParaRPr lang="en-GB" altLang="en-US" dirty="0">
              <a:solidFill>
                <a:schemeClr val="accent4"/>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6679858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Q4 new products summary by retailer </a:t>
            </a:r>
            <a:endParaRPr lang="en-US" dirty="0"/>
          </a:p>
        </p:txBody>
      </p:sp>
      <p:graphicFrame>
        <p:nvGraphicFramePr>
          <p:cNvPr id="8" name="Content Placeholder 5"/>
          <p:cNvGraphicFramePr>
            <a:graphicFrameLocks noGrp="1"/>
          </p:cNvGraphicFramePr>
          <p:nvPr>
            <p:ph idx="1"/>
            <p:extLst>
              <p:ext uri="{D42A27DB-BD31-4B8C-83A1-F6EECF244321}">
                <p14:modId xmlns:p14="http://schemas.microsoft.com/office/powerpoint/2010/main" val="521570419"/>
              </p:ext>
            </p:extLst>
          </p:nvPr>
        </p:nvGraphicFramePr>
        <p:xfrm>
          <a:off x="366713" y="1384300"/>
          <a:ext cx="8388350" cy="473710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473710">
                <a:tc>
                  <a:txBody>
                    <a:bodyPr/>
                    <a:lstStyle/>
                    <a:p>
                      <a:pPr algn="l" fontAlgn="b"/>
                      <a:r>
                        <a:rPr lang="en-GB" sz="2000" b="1" i="0" u="none" strike="noStrike" dirty="0">
                          <a:solidFill>
                            <a:schemeClr val="bg1"/>
                          </a:solidFill>
                          <a:effectLst/>
                          <a:latin typeface="+mn-lt"/>
                        </a:rPr>
                        <a:t>Retailer</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Chilled</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Frozen</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Ambient</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Grand Total</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473710">
                <a:tc>
                  <a:txBody>
                    <a:bodyPr/>
                    <a:lstStyle/>
                    <a:p>
                      <a:pPr algn="l" fontAlgn="b"/>
                      <a:r>
                        <a:rPr lang="en-GB" sz="2000" b="0" i="0" u="none" strike="noStrike" dirty="0" err="1">
                          <a:solidFill>
                            <a:srgbClr val="000000"/>
                          </a:solidFill>
                          <a:effectLst/>
                          <a:latin typeface="+mn-lt"/>
                        </a:rPr>
                        <a:t>Morrisons</a:t>
                      </a:r>
                      <a:endParaRPr lang="en-GB" sz="2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473710">
                <a:tc>
                  <a:txBody>
                    <a:bodyPr/>
                    <a:lstStyle/>
                    <a:p>
                      <a:pPr algn="l" fontAlgn="b"/>
                      <a:r>
                        <a:rPr lang="en-GB" sz="2000" b="0" i="0" u="none" strike="noStrike" dirty="0" err="1">
                          <a:solidFill>
                            <a:srgbClr val="000000"/>
                          </a:solidFill>
                          <a:effectLst/>
                          <a:latin typeface="+mn-lt"/>
                        </a:rPr>
                        <a:t>Ocado</a:t>
                      </a:r>
                      <a:endParaRPr lang="en-GB" sz="2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34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47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73710">
                <a:tc>
                  <a:txBody>
                    <a:bodyPr/>
                    <a:lstStyle/>
                    <a:p>
                      <a:pPr algn="l" fontAlgn="b"/>
                      <a:r>
                        <a:rPr lang="en-GB" sz="2000" b="0" i="0" u="none" strike="noStrike" dirty="0">
                          <a:solidFill>
                            <a:srgbClr val="000000"/>
                          </a:solidFill>
                          <a:effectLst/>
                          <a:latin typeface="+mn-lt"/>
                        </a:rPr>
                        <a:t>Waitrose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73710">
                <a:tc>
                  <a:txBody>
                    <a:bodyPr/>
                    <a:lstStyle/>
                    <a:p>
                      <a:pPr algn="l" fontAlgn="b"/>
                      <a:r>
                        <a:rPr lang="en-GB" sz="2000" b="0" i="0" u="none" strike="noStrike" dirty="0">
                          <a:solidFill>
                            <a:srgbClr val="000000"/>
                          </a:solidFill>
                          <a:effectLst/>
                          <a:latin typeface="+mn-lt"/>
                        </a:rPr>
                        <a:t>Iceland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73710">
                <a:tc>
                  <a:txBody>
                    <a:bodyPr/>
                    <a:lstStyle/>
                    <a:p>
                      <a:pPr algn="l" fontAlgn="b"/>
                      <a:r>
                        <a:rPr lang="en-GB" sz="2000" b="0" i="0" u="none" strike="noStrike" dirty="0">
                          <a:solidFill>
                            <a:srgbClr val="000000"/>
                          </a:solidFill>
                          <a:effectLst/>
                          <a:latin typeface="+mn-lt"/>
                        </a:rPr>
                        <a:t>Aldi</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73710">
                <a:tc>
                  <a:txBody>
                    <a:bodyPr/>
                    <a:lstStyle/>
                    <a:p>
                      <a:pPr algn="l" fontAlgn="b"/>
                      <a:r>
                        <a:rPr lang="en-GB" sz="2000" b="0" i="0" u="none" strike="noStrike" dirty="0">
                          <a:solidFill>
                            <a:srgbClr val="000000"/>
                          </a:solidFill>
                          <a:effectLst/>
                          <a:latin typeface="+mn-lt"/>
                        </a:rPr>
                        <a:t>Tesco</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73710">
                <a:tc>
                  <a:txBody>
                    <a:bodyPr/>
                    <a:lstStyle/>
                    <a:p>
                      <a:pPr algn="l" fontAlgn="b"/>
                      <a:r>
                        <a:rPr lang="en-GB" sz="2000" b="0" i="0" u="none" strike="noStrike" dirty="0" err="1">
                          <a:solidFill>
                            <a:srgbClr val="000000"/>
                          </a:solidFill>
                          <a:effectLst/>
                          <a:latin typeface="+mn-lt"/>
                        </a:rPr>
                        <a:t>Sainsburys</a:t>
                      </a:r>
                      <a:endParaRPr lang="en-GB" sz="20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73710">
                <a:tc>
                  <a:txBody>
                    <a:bodyPr/>
                    <a:lstStyle/>
                    <a:p>
                      <a:pPr algn="l" fontAlgn="b"/>
                      <a:r>
                        <a:rPr lang="en-GB" sz="2000" b="0" i="0" u="none" strike="noStrike" dirty="0">
                          <a:solidFill>
                            <a:srgbClr val="000000"/>
                          </a:solidFill>
                          <a:effectLst/>
                          <a:latin typeface="+mn-lt"/>
                        </a:rPr>
                        <a:t>Asda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73710">
                <a:tc>
                  <a:txBody>
                    <a:bodyPr/>
                    <a:lstStyle/>
                    <a:p>
                      <a:pPr algn="l" fontAlgn="b"/>
                      <a:r>
                        <a:rPr lang="en-GB" sz="2000" b="0" i="0" u="none" strike="noStrike" dirty="0">
                          <a:solidFill>
                            <a:srgbClr val="000000"/>
                          </a:solidFill>
                          <a:effectLst/>
                          <a:latin typeface="+mn-lt"/>
                        </a:rPr>
                        <a:t>Grand Total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90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170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4564052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Q4 new products summary by </a:t>
            </a:r>
            <a:r>
              <a:rPr lang="en-US" dirty="0" smtClean="0"/>
              <a:t>segment</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106831638"/>
              </p:ext>
            </p:extLst>
          </p:nvPr>
        </p:nvGraphicFramePr>
        <p:xfrm>
          <a:off x="366713" y="1384300"/>
          <a:ext cx="8388350" cy="467360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507437">
                <a:tc>
                  <a:txBody>
                    <a:bodyPr/>
                    <a:lstStyle/>
                    <a:p>
                      <a:pPr algn="l" fontAlgn="b"/>
                      <a:r>
                        <a:rPr lang="en-GB" sz="2000" b="1" i="0" u="none" strike="noStrike" dirty="0">
                          <a:solidFill>
                            <a:schemeClr val="bg1"/>
                          </a:solidFill>
                          <a:effectLst/>
                          <a:latin typeface="+mn-lt"/>
                        </a:rPr>
                        <a:t>Segment</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Chilled</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Frozen</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Ambient</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2000" b="1" i="0" u="none" strike="noStrike" dirty="0">
                          <a:solidFill>
                            <a:schemeClr val="bg1"/>
                          </a:solidFill>
                          <a:effectLst/>
                          <a:latin typeface="+mn-lt"/>
                        </a:rPr>
                        <a:t>Grand Total</a:t>
                      </a:r>
                    </a:p>
                  </a:txBody>
                  <a:tcPr marL="9525" marR="9525" marT="9525" marB="0" anchor="ct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462907">
                <a:tc>
                  <a:txBody>
                    <a:bodyPr/>
                    <a:lstStyle/>
                    <a:p>
                      <a:pPr algn="l" fontAlgn="b"/>
                      <a:r>
                        <a:rPr lang="en-GB" sz="2000" b="0" i="0" u="none" strike="noStrike">
                          <a:solidFill>
                            <a:srgbClr val="000000"/>
                          </a:solidFill>
                          <a:effectLst/>
                          <a:latin typeface="+mn-lt"/>
                        </a:rPr>
                        <a:t>Prepared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83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462907">
                <a:tc>
                  <a:txBody>
                    <a:bodyPr/>
                    <a:lstStyle/>
                    <a:p>
                      <a:pPr algn="l" fontAlgn="b"/>
                      <a:r>
                        <a:rPr lang="en-GB" sz="2000" b="0" i="0" u="none" strike="noStrike" dirty="0">
                          <a:solidFill>
                            <a:srgbClr val="000000"/>
                          </a:solidFill>
                          <a:effectLst/>
                          <a:latin typeface="+mn-lt"/>
                        </a:rPr>
                        <a:t>Natural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dirty="0">
                          <a:solidFill>
                            <a:srgbClr val="000000"/>
                          </a:solidFill>
                          <a:effectLst/>
                          <a:latin typeface="+mn-lt"/>
                        </a:rPr>
                        <a:t>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2000" b="0" i="0" u="none" strike="noStrike">
                          <a:solidFill>
                            <a:srgbClr val="000000"/>
                          </a:solidFill>
                          <a:effectLst/>
                          <a:latin typeface="+mn-lt"/>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462907">
                <a:tc>
                  <a:txBody>
                    <a:bodyPr/>
                    <a:lstStyle/>
                    <a:p>
                      <a:pPr algn="l" fontAlgn="b"/>
                      <a:r>
                        <a:rPr lang="en-GB" sz="2000" b="0" i="0" u="none" strike="noStrike">
                          <a:solidFill>
                            <a:srgbClr val="000000"/>
                          </a:solidFill>
                          <a:effectLst/>
                          <a:latin typeface="+mn-lt"/>
                        </a:rPr>
                        <a:t>Sauce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62907">
                <a:tc>
                  <a:txBody>
                    <a:bodyPr/>
                    <a:lstStyle/>
                    <a:p>
                      <a:pPr algn="l" fontAlgn="b"/>
                      <a:r>
                        <a:rPr lang="en-GB" sz="2000" b="0" i="0" u="none" strike="noStrike">
                          <a:solidFill>
                            <a:srgbClr val="000000"/>
                          </a:solidFill>
                          <a:effectLst/>
                          <a:latin typeface="+mn-lt"/>
                        </a:rPr>
                        <a:t>Battered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62907">
                <a:tc>
                  <a:txBody>
                    <a:bodyPr/>
                    <a:lstStyle/>
                    <a:p>
                      <a:pPr algn="l" fontAlgn="b"/>
                      <a:r>
                        <a:rPr lang="en-GB" sz="2000" b="0" i="0" u="none" strike="noStrike">
                          <a:solidFill>
                            <a:srgbClr val="000000"/>
                          </a:solidFill>
                          <a:effectLst/>
                          <a:latin typeface="+mn-lt"/>
                        </a:rPr>
                        <a:t>Breaded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462907">
                <a:tc>
                  <a:txBody>
                    <a:bodyPr/>
                    <a:lstStyle/>
                    <a:p>
                      <a:pPr algn="l" fontAlgn="b"/>
                      <a:r>
                        <a:rPr lang="en-GB" sz="2000" b="0" i="0" u="none" strike="noStrike">
                          <a:solidFill>
                            <a:srgbClr val="000000"/>
                          </a:solidFill>
                          <a:effectLst/>
                          <a:latin typeface="+mn-lt"/>
                        </a:rPr>
                        <a:t>Meals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462907">
                <a:tc>
                  <a:txBody>
                    <a:bodyPr/>
                    <a:lstStyle/>
                    <a:p>
                      <a:pPr algn="l" fontAlgn="b"/>
                      <a:r>
                        <a:rPr lang="en-GB" sz="2000" b="0" i="0" u="none" strike="noStrike">
                          <a:solidFill>
                            <a:srgbClr val="000000"/>
                          </a:solidFill>
                          <a:effectLst/>
                          <a:latin typeface="+mn-lt"/>
                        </a:rPr>
                        <a:t>Fingers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dirty="0">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62907">
                <a:tc>
                  <a:txBody>
                    <a:bodyPr/>
                    <a:lstStyle/>
                    <a:p>
                      <a:pPr algn="l" fontAlgn="b"/>
                      <a:r>
                        <a:rPr lang="en-GB" sz="2000" b="0" i="0" u="none" strike="noStrike">
                          <a:solidFill>
                            <a:srgbClr val="000000"/>
                          </a:solidFill>
                          <a:effectLst/>
                          <a:latin typeface="+mn-lt"/>
                        </a:rPr>
                        <a:t>Cakes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2000" b="0" i="0" u="none" strike="noStrike">
                        <a:solidFill>
                          <a:srgbClr val="000000"/>
                        </a:solidFill>
                        <a:effectLst/>
                        <a:latin typeface="+mn-lt"/>
                      </a:endParaRP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0" i="0" u="none" strike="noStrike" dirty="0">
                          <a:solidFill>
                            <a:srgbClr val="000000"/>
                          </a:solidFill>
                          <a:effectLst/>
                          <a:latin typeface="+mn-lt"/>
                        </a:rPr>
                        <a:t>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462907">
                <a:tc>
                  <a:txBody>
                    <a:bodyPr/>
                    <a:lstStyle/>
                    <a:p>
                      <a:pPr algn="l" fontAlgn="b"/>
                      <a:r>
                        <a:rPr lang="en-GB" sz="2000" b="1" i="0" u="none" strike="noStrike">
                          <a:solidFill>
                            <a:srgbClr val="000000"/>
                          </a:solidFill>
                          <a:effectLst/>
                          <a:latin typeface="+mn-lt"/>
                        </a:rPr>
                        <a:t>Grand Total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90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a:solidFill>
                            <a:srgbClr val="000000"/>
                          </a:solidFill>
                          <a:effectLst/>
                          <a:latin typeface="+mn-lt"/>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2000" b="1" i="0" u="none" strike="noStrike" dirty="0">
                          <a:solidFill>
                            <a:srgbClr val="000000"/>
                          </a:solidFill>
                          <a:effectLst/>
                          <a:latin typeface="+mn-lt"/>
                        </a:rPr>
                        <a:t>170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2316605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Morrisons</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811506310"/>
              </p:ext>
            </p:extLst>
          </p:nvPr>
        </p:nvGraphicFramePr>
        <p:xfrm>
          <a:off x="366713" y="1384300"/>
          <a:ext cx="8388350" cy="286575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Ambient</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4</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18</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Battered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6</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Breaded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0" i="0" u="none" strike="noStrike">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0" i="0" u="none" strike="noStrike">
                          <a:solidFill>
                            <a:srgbClr val="000000"/>
                          </a:solidFill>
                          <a:effectLst/>
                          <a:latin typeface="+mn-lt"/>
                        </a:rPr>
                        <a:t>Meals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800" b="0" i="0" u="none" strike="noStrike">
                          <a:solidFill>
                            <a:srgbClr val="000000"/>
                          </a:solidFill>
                          <a:effectLst/>
                          <a:latin typeface="+mn-lt"/>
                        </a:rPr>
                        <a:t>Fingers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8758">
                <a:tc>
                  <a:txBody>
                    <a:bodyPr/>
                    <a:lstStyle/>
                    <a:p>
                      <a:pPr algn="l" fontAlgn="b"/>
                      <a:r>
                        <a:rPr lang="en-GB" sz="1800" b="0" i="0" u="none" strike="noStrike">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4</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218758">
                <a:tc>
                  <a:txBody>
                    <a:bodyPr/>
                    <a:lstStyle/>
                    <a:p>
                      <a:pPr algn="l" fontAlgn="b"/>
                      <a:r>
                        <a:rPr lang="en-GB" sz="1800" b="0" i="0" u="none" strike="noStrike">
                          <a:solidFill>
                            <a:srgbClr val="000000"/>
                          </a:solidFill>
                          <a:effectLst/>
                          <a:latin typeface="+mn-lt"/>
                        </a:rPr>
                        <a:t>Cakes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24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21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50</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2866841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Economic context, UK shopper &amp; retailer performance</a:t>
            </a:r>
            <a:endParaRPr lang="en-GB" dirty="0"/>
          </a:p>
        </p:txBody>
      </p:sp>
      <p:sp>
        <p:nvSpPr>
          <p:cNvPr id="5" name="Subtitle 4"/>
          <p:cNvSpPr>
            <a:spLocks noGrp="1"/>
          </p:cNvSpPr>
          <p:nvPr>
            <p:ph type="subTitle" idx="1"/>
          </p:nvPr>
        </p:nvSpPr>
        <p:spPr/>
        <p:txBody>
          <a:bodyPr>
            <a:normAutofit fontScale="62500" lnSpcReduction="20000"/>
          </a:bodyPr>
          <a:lstStyle/>
          <a:p>
            <a:r>
              <a:rPr lang="en-GB" dirty="0"/>
              <a:t>Source: Office for National Statistics (ONS), IGD, Nielsen </a:t>
            </a:r>
            <a:r>
              <a:rPr lang="en-GB" dirty="0" err="1" smtClean="0"/>
              <a:t>HomeScan</a:t>
            </a:r>
            <a:r>
              <a:rPr lang="en-GB" dirty="0" smtClean="0"/>
              <a:t>, </a:t>
            </a:r>
            <a:r>
              <a:rPr lang="en-GB" dirty="0"/>
              <a:t>Grocers &amp; </a:t>
            </a:r>
            <a:r>
              <a:rPr lang="en-GB" dirty="0" err="1" smtClean="0"/>
              <a:t>NamNews</a:t>
            </a:r>
            <a:endParaRPr lang="en-GB" dirty="0"/>
          </a:p>
        </p:txBody>
      </p:sp>
    </p:spTree>
    <p:extLst>
      <p:ext uri="{BB962C8B-B14F-4D97-AF65-F5344CB8AC3E}">
        <p14:creationId xmlns:p14="http://schemas.microsoft.com/office/powerpoint/2010/main" val="28368903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Ocado</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03654759"/>
              </p:ext>
            </p:extLst>
          </p:nvPr>
        </p:nvGraphicFramePr>
        <p:xfrm>
          <a:off x="366713" y="1384300"/>
          <a:ext cx="8388350" cy="201422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gridCol w="1677670"/>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Ambient</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Frozen</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24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29</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9</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7</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0" i="0" u="none" strike="noStrike">
                          <a:solidFill>
                            <a:srgbClr val="000000"/>
                          </a:solidFill>
                          <a:effectLst/>
                          <a:latin typeface="+mn-lt"/>
                        </a:rPr>
                        <a:t>Battered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0" i="0" u="none" strike="noStrike">
                          <a:solidFill>
                            <a:srgbClr val="000000"/>
                          </a:solidFill>
                          <a:effectLst/>
                          <a:latin typeface="+mn-lt"/>
                        </a:rPr>
                        <a:t>Fingers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34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8</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47</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341759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Waitrose</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732046322"/>
              </p:ext>
            </p:extLst>
          </p:nvPr>
        </p:nvGraphicFramePr>
        <p:xfrm>
          <a:off x="366713" y="1409700"/>
          <a:ext cx="6710680" cy="170497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2857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Ambient</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dirty="0">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7</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13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dirty="0">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dirty="0">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0" i="0" u="none" strike="noStrike" dirty="0">
                          <a:solidFill>
                            <a:srgbClr val="000000"/>
                          </a:solidFill>
                          <a:effectLst/>
                          <a:latin typeface="+mn-lt"/>
                        </a:rPr>
                        <a:t>Breaded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1" i="0" u="none" strike="noStrike" dirty="0">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13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19</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8457695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Iceland</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70470796"/>
              </p:ext>
            </p:extLst>
          </p:nvPr>
        </p:nvGraphicFramePr>
        <p:xfrm>
          <a:off x="366713" y="1384300"/>
          <a:ext cx="3355340" cy="229806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Frozen</a:t>
                      </a:r>
                    </a:p>
                  </a:txBody>
                  <a:tcPr marL="9525" marR="9525" marT="9525"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Natural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Battered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0" i="0" u="none" strike="noStrike">
                          <a:solidFill>
                            <a:srgbClr val="000000"/>
                          </a:solidFill>
                          <a:effectLst/>
                          <a:latin typeface="+mn-lt"/>
                        </a:rPr>
                        <a:t>Sauce</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0" i="0" u="none" strike="noStrike">
                          <a:solidFill>
                            <a:srgbClr val="000000"/>
                          </a:solidFill>
                          <a:effectLst/>
                          <a:latin typeface="+mn-lt"/>
                        </a:rPr>
                        <a:t>Breaded</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218758">
                <a:tc>
                  <a:txBody>
                    <a:bodyPr/>
                    <a:lstStyle/>
                    <a:p>
                      <a:pPr algn="l" fontAlgn="b"/>
                      <a:r>
                        <a:rPr lang="en-GB" sz="1800" b="0" i="0" u="none" strike="noStrike">
                          <a:solidFill>
                            <a:srgbClr val="000000"/>
                          </a:solidFill>
                          <a:effectLst/>
                          <a:latin typeface="+mn-lt"/>
                        </a:rPr>
                        <a:t>Meals</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18758">
                <a:tc>
                  <a:txBody>
                    <a:bodyPr/>
                    <a:lstStyle/>
                    <a:p>
                      <a:pPr algn="l" fontAlgn="b"/>
                      <a:r>
                        <a:rPr lang="en-GB" sz="1800" b="1" i="0" u="none" strike="noStrike">
                          <a:solidFill>
                            <a:srgbClr val="000000"/>
                          </a:solidFill>
                          <a:effectLst/>
                          <a:latin typeface="+mn-lt"/>
                        </a:rPr>
                        <a:t>Grand Total</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9933037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Aldi</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390650974"/>
              </p:ext>
            </p:extLst>
          </p:nvPr>
        </p:nvGraphicFramePr>
        <p:xfrm>
          <a:off x="366713" y="1384300"/>
          <a:ext cx="6710680" cy="144653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7</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7</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13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9933037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Tesco</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723650326"/>
              </p:ext>
            </p:extLst>
          </p:nvPr>
        </p:nvGraphicFramePr>
        <p:xfrm>
          <a:off x="366713" y="1384300"/>
          <a:ext cx="6710680" cy="1446530"/>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Frozen</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2</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4</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9</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12</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993303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Sainsbury’s</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2064317561"/>
              </p:ext>
            </p:extLst>
          </p:nvPr>
        </p:nvGraphicFramePr>
        <p:xfrm>
          <a:off x="366713" y="1384300"/>
          <a:ext cx="5033010" cy="173037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Natural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3</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Sauce</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Battered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218758">
                <a:tc>
                  <a:txBody>
                    <a:bodyPr/>
                    <a:lstStyle/>
                    <a:p>
                      <a:pPr algn="l" fontAlgn="b"/>
                      <a:r>
                        <a:rPr lang="en-GB" sz="1800" b="0" i="0" u="none" strike="noStrike">
                          <a:solidFill>
                            <a:srgbClr val="000000"/>
                          </a:solidFill>
                          <a:effectLst/>
                          <a:latin typeface="+mn-lt"/>
                        </a:rPr>
                        <a:t>Breaded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6</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341759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Asda</a:t>
            </a:r>
            <a:endParaRPr lang="en-GB"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384901498"/>
              </p:ext>
            </p:extLst>
          </p:nvPr>
        </p:nvGraphicFramePr>
        <p:xfrm>
          <a:off x="366713" y="1384300"/>
          <a:ext cx="6710680" cy="1162685"/>
        </p:xfrm>
        <a:graphic>
          <a:graphicData uri="http://schemas.openxmlformats.org/drawingml/2006/table">
            <a:tbl>
              <a:tblPr firstRow="1" bandRow="1">
                <a:tableStyleId>{69012ECD-51FC-41F1-AA8D-1B2483CD663E}</a:tableStyleId>
              </a:tblPr>
              <a:tblGrid>
                <a:gridCol w="1677670">
                  <a:extLst>
                    <a:ext uri="{9D8B030D-6E8A-4147-A177-3AD203B41FA5}">
                      <a16:colId xmlns:a16="http://schemas.microsoft.com/office/drawing/2014/main" xmlns="" val="20000"/>
                    </a:ext>
                  </a:extLst>
                </a:gridCol>
                <a:gridCol w="1677670">
                  <a:extLst>
                    <a:ext uri="{9D8B030D-6E8A-4147-A177-3AD203B41FA5}">
                      <a16:colId xmlns:a16="http://schemas.microsoft.com/office/drawing/2014/main" xmlns="" val="20001"/>
                    </a:ext>
                  </a:extLst>
                </a:gridCol>
                <a:gridCol w="1677670">
                  <a:extLst>
                    <a:ext uri="{9D8B030D-6E8A-4147-A177-3AD203B41FA5}">
                      <a16:colId xmlns:a16="http://schemas.microsoft.com/office/drawing/2014/main" xmlns="" val="20002"/>
                    </a:ext>
                  </a:extLst>
                </a:gridCol>
                <a:gridCol w="1677670">
                  <a:extLst>
                    <a:ext uri="{9D8B030D-6E8A-4147-A177-3AD203B41FA5}">
                      <a16:colId xmlns:a16="http://schemas.microsoft.com/office/drawing/2014/main" xmlns="" val="20003"/>
                    </a:ext>
                  </a:extLst>
                </a:gridCol>
              </a:tblGrid>
              <a:tr h="311150">
                <a:tc>
                  <a:txBody>
                    <a:bodyPr/>
                    <a:lstStyle/>
                    <a:p>
                      <a:pPr algn="l" fontAlgn="b"/>
                      <a:r>
                        <a:rPr lang="en-GB" sz="1800" b="1" i="0" u="none" strike="noStrike" dirty="0">
                          <a:solidFill>
                            <a:schemeClr val="bg1"/>
                          </a:solidFill>
                          <a:effectLst/>
                          <a:latin typeface="+mn-lt"/>
                        </a:rPr>
                        <a:t>Segment</a:t>
                      </a:r>
                    </a:p>
                  </a:txBody>
                  <a:tcPr marL="9525" marR="9525" marT="9525" marB="0" anchor="b">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Ambient</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a:solidFill>
                            <a:schemeClr val="bg1"/>
                          </a:solidFill>
                          <a:effectLst/>
                          <a:latin typeface="+mn-lt"/>
                        </a:rPr>
                        <a:t>Chilled</a:t>
                      </a:r>
                    </a:p>
                  </a:txBody>
                  <a:tcPr marL="9525" marR="9525" marT="9525" marB="0" anchor="b">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GB" sz="1800" b="1" i="0" u="none" strike="noStrike" dirty="0">
                          <a:solidFill>
                            <a:schemeClr val="bg1"/>
                          </a:solidFill>
                          <a:effectLst/>
                          <a:latin typeface="+mn-lt"/>
                        </a:rPr>
                        <a:t>Grand Total</a:t>
                      </a:r>
                    </a:p>
                  </a:txBody>
                  <a:tcPr marL="9525" marR="9525" marT="9525" marB="0" anchor="b">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218758">
                <a:tc>
                  <a:txBody>
                    <a:bodyPr/>
                    <a:lstStyle/>
                    <a:p>
                      <a:pPr algn="l" fontAlgn="b"/>
                      <a:r>
                        <a:rPr lang="en-GB" sz="1800" b="0" i="0" u="none" strike="noStrike">
                          <a:solidFill>
                            <a:srgbClr val="000000"/>
                          </a:solidFill>
                          <a:effectLst/>
                          <a:latin typeface="+mn-lt"/>
                        </a:rPr>
                        <a:t>Prepared</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4</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0" i="0" u="none" strike="noStrike">
                          <a:solidFill>
                            <a:srgbClr val="000000"/>
                          </a:solidFill>
                          <a:effectLst/>
                          <a:latin typeface="+mn-lt"/>
                        </a:rPr>
                        <a:t>Meals</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rgbClr val="000000"/>
                        </a:solidFill>
                        <a:effectLst/>
                        <a:latin typeface="+mn-lt"/>
                      </a:endParaRP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dirty="0">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800" b="0" i="0" u="none" strike="noStrike">
                          <a:solidFill>
                            <a:srgbClr val="000000"/>
                          </a:solidFill>
                          <a:effectLst/>
                          <a:latin typeface="+mn-lt"/>
                        </a:rPr>
                        <a:t>1</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noFill/>
                  </a:tcPr>
                </a:tc>
              </a:tr>
              <a:tr h="218758">
                <a:tc>
                  <a:txBody>
                    <a:bodyPr/>
                    <a:lstStyle/>
                    <a:p>
                      <a:pPr algn="l" fontAlgn="b"/>
                      <a:r>
                        <a:rPr lang="en-GB" sz="1800" b="1" i="0" u="none" strike="noStrike">
                          <a:solidFill>
                            <a:srgbClr val="000000"/>
                          </a:solidFill>
                          <a:effectLst/>
                          <a:latin typeface="+mn-lt"/>
                        </a:rPr>
                        <a:t>Grand Total</a:t>
                      </a:r>
                    </a:p>
                  </a:txBody>
                  <a:tcPr marL="9525" marR="9525" marT="9525" marB="0" anchor="b">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a:solidFill>
                            <a:srgbClr val="000000"/>
                          </a:solidFill>
                          <a:effectLst/>
                          <a:latin typeface="+mn-lt"/>
                        </a:rPr>
                        <a:t>4</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1</a:t>
                      </a:r>
                    </a:p>
                  </a:txBody>
                  <a:tcPr marL="9525" marR="9525" marT="9525" marB="0" anchor="b">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1" i="0" u="none" strike="noStrike" dirty="0">
                          <a:solidFill>
                            <a:srgbClr val="000000"/>
                          </a:solidFill>
                          <a:effectLst/>
                          <a:latin typeface="+mn-lt"/>
                        </a:rPr>
                        <a:t>5</a:t>
                      </a:r>
                    </a:p>
                  </a:txBody>
                  <a:tcPr marL="9525" marR="9525" marT="9525" marB="0" anchor="b">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0" y="6469037"/>
            <a:ext cx="9144000" cy="276999"/>
          </a:xfrm>
          <a:prstGeom prst="rect">
            <a:avLst/>
          </a:prstGeom>
          <a:noFill/>
        </p:spPr>
        <p:txBody>
          <a:bodyPr wrap="square" rtlCol="0">
            <a:spAutoFit/>
          </a:bodyPr>
          <a:lstStyle/>
          <a:p>
            <a:pPr algn="ctr"/>
            <a:r>
              <a:rPr lang="en-GB" sz="1200" dirty="0" smtClean="0"/>
              <a:t>Source: Retailer websites </a:t>
            </a:r>
            <a:r>
              <a:rPr lang="en-GB" sz="1200" dirty="0"/>
              <a:t>Oct, Nov, Dec 2020</a:t>
            </a:r>
          </a:p>
        </p:txBody>
      </p:sp>
    </p:spTree>
    <p:extLst>
      <p:ext uri="{BB962C8B-B14F-4D97-AF65-F5344CB8AC3E}">
        <p14:creationId xmlns:p14="http://schemas.microsoft.com/office/powerpoint/2010/main" val="33417595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Species, sales &amp; pricing</a:t>
            </a:r>
            <a:r>
              <a:rPr lang="en-GB" dirty="0"/>
              <a:t/>
            </a:r>
            <a:br>
              <a:rPr lang="en-GB" dirty="0"/>
            </a:br>
            <a:endParaRPr lang="en-GB" dirty="0"/>
          </a:p>
        </p:txBody>
      </p:sp>
      <p:sp>
        <p:nvSpPr>
          <p:cNvPr id="3" name="Text Placeholder 2"/>
          <p:cNvSpPr>
            <a:spLocks noGrp="1"/>
          </p:cNvSpPr>
          <p:nvPr>
            <p:ph type="subTitle" idx="1"/>
          </p:nvPr>
        </p:nvSpPr>
        <p:spPr/>
        <p:txBody>
          <a:bodyPr>
            <a:noAutofit/>
          </a:bodyPr>
          <a:lstStyle/>
          <a:p>
            <a:pPr>
              <a:buClr>
                <a:srgbClr val="0062AE"/>
              </a:buClr>
              <a:defRPr/>
            </a:pPr>
            <a:r>
              <a:rPr lang="en-GB" altLang="en-US" sz="2800" dirty="0" smtClean="0"/>
              <a:t>Source: Nielsen UK </a:t>
            </a:r>
            <a:r>
              <a:rPr lang="en-GB" altLang="en-US" sz="2800" dirty="0" err="1" smtClean="0"/>
              <a:t>ScanTrack</a:t>
            </a:r>
            <a:r>
              <a:rPr lang="en-GB" altLang="en-US" sz="2800" dirty="0" smtClean="0"/>
              <a:t> 26.12.20</a:t>
            </a:r>
            <a:endParaRPr lang="en-GB" altLang="en-US" sz="2800" dirty="0"/>
          </a:p>
        </p:txBody>
      </p:sp>
    </p:spTree>
    <p:extLst>
      <p:ext uri="{BB962C8B-B14F-4D97-AF65-F5344CB8AC3E}">
        <p14:creationId xmlns:p14="http://schemas.microsoft.com/office/powerpoint/2010/main" val="20802846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GB" dirty="0" smtClean="0"/>
              <a:t>Total seafood by species: top 25</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6568688"/>
              </p:ext>
            </p:extLst>
          </p:nvPr>
        </p:nvGraphicFramePr>
        <p:xfrm>
          <a:off x="366713" y="1384301"/>
          <a:ext cx="8388343" cy="4994862"/>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142975">
                <a:tc>
                  <a:txBody>
                    <a:bodyPr/>
                    <a:lstStyle/>
                    <a:p>
                      <a:pPr algn="ctr" fontAlgn="t"/>
                      <a:r>
                        <a:rPr lang="en-GB" sz="900" b="1" i="0" u="none" strike="noStrike" dirty="0">
                          <a:solidFill>
                            <a:schemeClr val="bg1"/>
                          </a:solidFill>
                          <a:effectLst/>
                          <a:latin typeface="+mn-lt"/>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440096">
                <a:tc>
                  <a:txBody>
                    <a:bodyPr/>
                    <a:lstStyle/>
                    <a:p>
                      <a:pPr algn="l" fontAlgn="ctr"/>
                      <a:r>
                        <a:rPr lang="en-GB" sz="900" b="1" i="0" u="none" strike="noStrike" dirty="0">
                          <a:solidFill>
                            <a:schemeClr val="bg1"/>
                          </a:solidFill>
                          <a:effectLst/>
                          <a:latin typeface="+mn-lt"/>
                        </a:rPr>
                        <a: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54145">
                <a:tc>
                  <a:txBody>
                    <a:bodyPr/>
                    <a:lstStyle/>
                    <a:p>
                      <a:pPr algn="l" fontAlgn="t"/>
                      <a:r>
                        <a:rPr lang="en-GB" sz="800" b="1" i="0" u="none" strike="noStrike" dirty="0">
                          <a:solidFill>
                            <a:srgbClr val="000000"/>
                          </a:solidFill>
                          <a:effectLst/>
                          <a:latin typeface="+mn-lt"/>
                        </a:rPr>
                        <a:t>Total </a:t>
                      </a:r>
                      <a:r>
                        <a:rPr lang="en-GB" sz="800" b="1" i="0" u="none" strike="noStrike" dirty="0" smtClean="0">
                          <a:solidFill>
                            <a:srgbClr val="000000"/>
                          </a:solidFill>
                          <a:effectLst/>
                          <a:latin typeface="+mn-lt"/>
                        </a:rPr>
                        <a:t>Seafood</a:t>
                      </a:r>
                      <a:endParaRPr lang="en-GB" sz="800" b="1"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£3,832,130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£3,855,078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£4,263,844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393,891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393,792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436,338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1,474,958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1,476,615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1,645,297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mn-lt"/>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£2.59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54145">
                <a:tc>
                  <a:txBody>
                    <a:bodyPr/>
                    <a:lstStyle/>
                    <a:p>
                      <a:pPr algn="l" fontAlgn="t"/>
                      <a:r>
                        <a:rPr lang="en-GB" sz="800" b="0" i="0" u="none" strike="noStrike" dirty="0" smtClean="0">
                          <a:solidFill>
                            <a:srgbClr val="000000"/>
                          </a:solidFill>
                          <a:effectLst/>
                          <a:latin typeface="+mn-lt"/>
                        </a:rPr>
                        <a:t>Salmon</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£1,066,594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£1,085,114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£1,181,809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62,962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71,094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277,554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281,574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312,352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Cod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£490,594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£478,951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£551,887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61,540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58,197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65,501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175,090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166,983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186,580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Tuna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£409,216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£416,319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£460,187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60,318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62,857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70,496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192,118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188,257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232,112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97121">
                <a:tc>
                  <a:txBody>
                    <a:bodyPr/>
                    <a:lstStyle/>
                    <a:p>
                      <a:pPr algn="l" fontAlgn="t"/>
                      <a:r>
                        <a:rPr lang="en-GB" sz="800" b="0" i="0" u="none" strike="noStrike" dirty="0" smtClean="0">
                          <a:solidFill>
                            <a:srgbClr val="000000"/>
                          </a:solidFill>
                          <a:effectLst/>
                          <a:latin typeface="+mn-lt"/>
                        </a:rPr>
                        <a:t>Warm Water Prawns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£346,742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£353,930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£389,093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24,086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26,792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113,607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120,459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131,438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Haddock</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£245,272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£240,445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£267,798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25,742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25,060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27,773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81,618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78,806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86,644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Mixed Seafood</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£188,161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£190,647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£190,569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20,890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20,430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20,436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61,600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60,420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58,414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Pollock</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£137,760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£154,964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£187,397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29,941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31,756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36,317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76,236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84,203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92,415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97121">
                <a:tc>
                  <a:txBody>
                    <a:bodyPr/>
                    <a:lstStyle/>
                    <a:p>
                      <a:pPr algn="l" fontAlgn="t"/>
                      <a:r>
                        <a:rPr lang="en-GB" sz="800" b="0" i="0" u="none" strike="noStrike" dirty="0" smtClean="0">
                          <a:solidFill>
                            <a:srgbClr val="000000"/>
                          </a:solidFill>
                          <a:effectLst/>
                          <a:latin typeface="+mn-lt"/>
                        </a:rPr>
                        <a:t>Cold Water Prawns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£169,584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£161,610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mn-lt"/>
                        </a:rPr>
                        <a:t>£175,545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14,027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59,609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64,564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£2.72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Mackerel</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£131,703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£131,163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£141,567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18,049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17,267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18,256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101,762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102,846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112,376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Sea Bass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£68,439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£69,722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£89,040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5,369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17,187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18,354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24,007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Other</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£78,205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£79,532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£81,799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15,135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15,875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16,369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41,936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43,291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44,183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err="1" smtClean="0">
                          <a:solidFill>
                            <a:srgbClr val="000000"/>
                          </a:solidFill>
                          <a:effectLst/>
                          <a:latin typeface="+mn-lt"/>
                        </a:rPr>
                        <a:t>Basa</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£61,196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£62,573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£81,576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8,074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10,632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25,171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25,456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31,600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Scampi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£59,322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£57,352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£74,474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6,937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24,816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22,398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28,531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Sardines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£39,656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£45,328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69,633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71,394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80,775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£0.56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Crabstick</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£39,387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£41,047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£43,075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9,244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10,033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10,609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38,928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41,914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44,279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£0.97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Trout</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£35,330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£35,894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£32,888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9,566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9,538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8,176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8.8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Sole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£28,530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£29,944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£32,406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2,651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8,397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9,036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Mussels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£24,389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£25,742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4,460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4,601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12,745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12,559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12,672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-4.2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4.6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Crab</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£27,679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£24,405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978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8,480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6,875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18.0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£3.79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6.4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Scallops</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£17,092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£19,243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3,490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3,426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3,836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Squid (Calamari)</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£17,546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£16,672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6,216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5,996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6,846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£2.81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Plaice</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£22,943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£18,046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£18,425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2,220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1,567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5,513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5,438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Anchovy</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£12,893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£17,462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10,458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14,482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38.2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4145">
                <a:tc>
                  <a:txBody>
                    <a:bodyPr/>
                    <a:lstStyle/>
                    <a:p>
                      <a:pPr algn="l" fontAlgn="t"/>
                      <a:r>
                        <a:rPr lang="en-GB" sz="800" b="0" i="0" u="none" strike="noStrike" dirty="0" smtClean="0">
                          <a:solidFill>
                            <a:srgbClr val="000000"/>
                          </a:solidFill>
                          <a:effectLst/>
                          <a:latin typeface="+mn-lt"/>
                        </a:rPr>
                        <a:t>Herring</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£13,057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£13,521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£14,956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1,981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2,044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2,466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20.6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7,529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8,008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8,895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£6.07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-8.3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4145">
                <a:tc>
                  <a:txBody>
                    <a:bodyPr/>
                    <a:lstStyle/>
                    <a:p>
                      <a:pPr algn="l" fontAlgn="t"/>
                      <a:r>
                        <a:rPr lang="en-GB" sz="800" b="0" i="0" u="none" strike="noStrike" dirty="0" smtClean="0">
                          <a:solidFill>
                            <a:srgbClr val="000000"/>
                          </a:solidFill>
                          <a:effectLst/>
                          <a:latin typeface="+mn-lt"/>
                        </a:rPr>
                        <a:t>Sea-</a:t>
                      </a:r>
                      <a:r>
                        <a:rPr lang="en-GB" sz="800" b="0" i="0" u="none" strike="noStrike" dirty="0" err="1" smtClean="0">
                          <a:solidFill>
                            <a:srgbClr val="000000"/>
                          </a:solidFill>
                          <a:effectLst/>
                          <a:latin typeface="+mn-lt"/>
                        </a:rPr>
                        <a:t>brm</a:t>
                      </a:r>
                      <a:endParaRPr lang="en-GB" sz="800" b="0"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£16,159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£14,617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£14,472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1,040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3,952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3,724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3,300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mn-lt"/>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£13.92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mn-lt"/>
                        </a:rPr>
                        <a:t>£4.39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mn-lt"/>
                        </a:rPr>
                        <a:t>11.7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6762871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lstStyle/>
          <a:p>
            <a:r>
              <a:rPr lang="en-GB" dirty="0" smtClean="0"/>
              <a:t>Total seafood by species: top 26-50</a:t>
            </a:r>
            <a:endParaRPr lang="en-GB" dirty="0"/>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274804365"/>
              </p:ext>
            </p:extLst>
          </p:nvPr>
        </p:nvGraphicFramePr>
        <p:xfrm>
          <a:off x="366713" y="1384301"/>
          <a:ext cx="8388343" cy="4889508"/>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163059">
                <a:tc>
                  <a:txBody>
                    <a:bodyPr/>
                    <a:lstStyle/>
                    <a:p>
                      <a:pPr algn="ctr" fontAlgn="t"/>
                      <a:r>
                        <a:rPr lang="en-GB" sz="900" b="1" i="0" u="none" strike="noStrike" dirty="0">
                          <a:solidFill>
                            <a:schemeClr val="bg1"/>
                          </a:solidFill>
                          <a:effectLst/>
                          <a:latin typeface="+mn-lt"/>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663559">
                <a:tc>
                  <a:txBody>
                    <a:bodyPr/>
                    <a:lstStyle/>
                    <a:p>
                      <a:pPr algn="l" fontAlgn="ctr"/>
                      <a:r>
                        <a:rPr lang="en-GB" sz="900" b="1" i="0" u="none" strike="noStrike" dirty="0">
                          <a:solidFill>
                            <a:schemeClr val="bg1"/>
                          </a:solidFill>
                          <a:effectLst/>
                          <a:latin typeface="+mn-lt"/>
                        </a:rPr>
                        <a: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56265">
                <a:tc>
                  <a:txBody>
                    <a:bodyPr/>
                    <a:lstStyle/>
                    <a:p>
                      <a:pPr algn="l" fontAlgn="t"/>
                      <a:r>
                        <a:rPr lang="en-GB" sz="800" b="1" i="0" u="none" strike="noStrike" dirty="0">
                          <a:solidFill>
                            <a:srgbClr val="000000"/>
                          </a:solidFill>
                          <a:effectLst/>
                          <a:latin typeface="+mn-lt"/>
                        </a:rPr>
                        <a:t>Total </a:t>
                      </a:r>
                      <a:r>
                        <a:rPr lang="en-GB" sz="800" b="1" i="0" u="none" strike="noStrike" dirty="0" smtClean="0">
                          <a:solidFill>
                            <a:srgbClr val="000000"/>
                          </a:solidFill>
                          <a:effectLst/>
                          <a:latin typeface="+mn-lt"/>
                        </a:rPr>
                        <a:t>Seafood</a:t>
                      </a:r>
                      <a:endParaRPr lang="en-GB" sz="800" b="1" i="0" u="none" strike="noStrike" dirty="0">
                        <a:solidFill>
                          <a:srgbClr val="000000"/>
                        </a:solidFill>
                        <a:effectLst/>
                        <a:latin typeface="+mn-lt"/>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£3,832,130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£3,855,078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£4,263,844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393,891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393,792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436,338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mn-lt"/>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mn-lt"/>
                        </a:rPr>
                        <a:t>1,474,958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1,476,615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1,645,297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mn-lt"/>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dirty="0">
                          <a:solidFill>
                            <a:srgbClr val="000000"/>
                          </a:solidFill>
                          <a:effectLst/>
                          <a:latin typeface="+mn-lt"/>
                        </a:rPr>
                        <a:t>£2.59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mn-lt"/>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56265">
                <a:tc>
                  <a:txBody>
                    <a:bodyPr/>
                    <a:lstStyle/>
                    <a:p>
                      <a:pPr algn="l" fontAlgn="t"/>
                      <a:r>
                        <a:rPr lang="en-GB" sz="800" b="0" i="0" u="none" strike="noStrike" dirty="0" smtClean="0">
                          <a:solidFill>
                            <a:srgbClr val="000000"/>
                          </a:solidFill>
                          <a:effectLst/>
                          <a:latin typeface="Arial"/>
                        </a:rPr>
                        <a:t>Kipper</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£14,046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0.3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Shrimps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Lobster</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Pilchards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Hake</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Cockles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Monkfish</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Crayfish</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Halibut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Langoustine</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err="1" smtClean="0">
                          <a:solidFill>
                            <a:srgbClr val="000000"/>
                          </a:solidFill>
                          <a:effectLst/>
                          <a:latin typeface="Arial"/>
                        </a:rPr>
                        <a:t>Skat</a:t>
                      </a:r>
                      <a:r>
                        <a:rPr lang="en-GB" sz="800" b="0" i="0" u="none" strike="noStrike" dirty="0" smtClean="0">
                          <a:solidFill>
                            <a:srgbClr val="000000"/>
                          </a:solidFill>
                          <a:effectLst/>
                          <a:latin typeface="Arial"/>
                        </a:rPr>
                        <a:t>/Ry</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Cod Roe</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Oysters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Tilapia</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Clams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Lumpfish Roe</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9.0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Octopus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14.8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12.1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Surimi</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66.4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72.0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Swordfish</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16.7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Sild</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Caviar</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13.3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Coley</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6.5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7.5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Eel</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6.2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56265">
                <a:tc>
                  <a:txBody>
                    <a:bodyPr/>
                    <a:lstStyle/>
                    <a:p>
                      <a:pPr algn="l" fontAlgn="t"/>
                      <a:r>
                        <a:rPr lang="en-GB" sz="800" b="0" i="0" u="none" strike="noStrike" dirty="0" smtClean="0">
                          <a:solidFill>
                            <a:srgbClr val="000000"/>
                          </a:solidFill>
                          <a:effectLst/>
                          <a:latin typeface="Arial"/>
                        </a:rPr>
                        <a:t>Sprats</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10.9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56265">
                <a:tc>
                  <a:txBody>
                    <a:bodyPr/>
                    <a:lstStyle/>
                    <a:p>
                      <a:pPr algn="l" fontAlgn="t"/>
                      <a:r>
                        <a:rPr lang="en-GB" sz="800" b="0" i="0" u="none" strike="noStrike" dirty="0" smtClean="0">
                          <a:solidFill>
                            <a:srgbClr val="000000"/>
                          </a:solidFill>
                          <a:effectLst/>
                          <a:latin typeface="Arial"/>
                        </a:rPr>
                        <a:t>Whitebait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dirty="0">
                          <a:solidFill>
                            <a:srgbClr val="000000"/>
                          </a:solidFill>
                          <a:effectLst/>
                          <a:latin typeface="Arial"/>
                        </a:rPr>
                        <a:t>£1,935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a:solidFill>
                            <a:srgbClr val="00B050"/>
                          </a:solidFill>
                          <a:effectLst/>
                          <a:latin typeface="Arial"/>
                        </a:rPr>
                        <a:t>8.3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0" i="0" u="none" strike="noStrike" dirty="0">
                          <a:solidFill>
                            <a:srgbClr val="00B050"/>
                          </a:solidFill>
                          <a:effectLst/>
                          <a:latin typeface="Arial"/>
                        </a:rPr>
                        <a:t>18.0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10" name="TextBox 9"/>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25737367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Economic context </a:t>
            </a:r>
          </a:p>
        </p:txBody>
      </p:sp>
      <p:sp>
        <p:nvSpPr>
          <p:cNvPr id="5" name="Content Placeholder 4"/>
          <p:cNvSpPr>
            <a:spLocks noGrp="1"/>
          </p:cNvSpPr>
          <p:nvPr>
            <p:ph sz="half" idx="1"/>
          </p:nvPr>
        </p:nvSpPr>
        <p:spPr/>
        <p:txBody>
          <a:bodyPr>
            <a:noAutofit/>
          </a:bodyPr>
          <a:lstStyle/>
          <a:p>
            <a:pPr marL="177800" indent="-177800">
              <a:spcBef>
                <a:spcPts val="0"/>
              </a:spcBef>
              <a:spcAft>
                <a:spcPts val="600"/>
              </a:spcAft>
            </a:pPr>
            <a:r>
              <a:rPr lang="en-GB" sz="1400" b="1" dirty="0" smtClean="0"/>
              <a:t>The CPI </a:t>
            </a:r>
            <a:r>
              <a:rPr lang="en-GB" sz="1400" b="1" dirty="0"/>
              <a:t>for fish has </a:t>
            </a:r>
            <a:r>
              <a:rPr lang="en-GB" sz="1400" b="1" dirty="0" smtClean="0"/>
              <a:t>continued to fall to </a:t>
            </a:r>
            <a:r>
              <a:rPr lang="en-GB" sz="1400" b="1" dirty="0"/>
              <a:t>-3.2</a:t>
            </a:r>
            <a:r>
              <a:rPr lang="en-GB" sz="1400" b="1" dirty="0" smtClean="0"/>
              <a:t>%, </a:t>
            </a:r>
            <a:r>
              <a:rPr lang="en-GB" sz="1400" b="1" dirty="0"/>
              <a:t>which is far below overall food -1.6%, and meat -1.4%</a:t>
            </a:r>
          </a:p>
          <a:p>
            <a:pPr marL="177800" indent="-177800">
              <a:spcBef>
                <a:spcPts val="0"/>
              </a:spcBef>
              <a:spcAft>
                <a:spcPts val="600"/>
              </a:spcAft>
            </a:pPr>
            <a:r>
              <a:rPr lang="en-GB" sz="1400" dirty="0" smtClean="0"/>
              <a:t>The </a:t>
            </a:r>
            <a:r>
              <a:rPr lang="en-GB" sz="1400" dirty="0"/>
              <a:t>Consumer Prices Index including owner occupiers’ housing costs (CPIH) 12-month inflation rate </a:t>
            </a:r>
            <a:r>
              <a:rPr lang="en-GB" sz="1400" dirty="0" smtClean="0"/>
              <a:t>was 0.8</a:t>
            </a:r>
            <a:r>
              <a:rPr lang="en-GB" sz="1400" dirty="0"/>
              <a:t>% in December 2020, up from 0.6% in November.</a:t>
            </a:r>
          </a:p>
          <a:p>
            <a:pPr marL="177800" indent="-177800">
              <a:spcBef>
                <a:spcPts val="0"/>
              </a:spcBef>
              <a:spcAft>
                <a:spcPts val="600"/>
              </a:spcAft>
            </a:pPr>
            <a:r>
              <a:rPr lang="en-GB" sz="1400" dirty="0"/>
              <a:t>The Consumer Prices Index (CPI) 12-month rate was 0.6% in December 2020, up from 0.3% in November; on a monthly basis, CPI grew by 0.3% in December 2020, following a 0.1% fall in November.</a:t>
            </a:r>
          </a:p>
          <a:p>
            <a:pPr marL="177800" indent="-177800">
              <a:spcBef>
                <a:spcPts val="0"/>
              </a:spcBef>
              <a:spcAft>
                <a:spcPts val="600"/>
              </a:spcAft>
            </a:pPr>
            <a:r>
              <a:rPr lang="en-GB" sz="1400" dirty="0" smtClean="0"/>
              <a:t>The </a:t>
            </a:r>
            <a:r>
              <a:rPr lang="en-GB" sz="1400" dirty="0"/>
              <a:t>contribution to the CPIH 12-month inflation rate from food and non-alcoholic beverages has usually </a:t>
            </a:r>
            <a:r>
              <a:rPr lang="en-GB" sz="1400" dirty="0" smtClean="0"/>
              <a:t>been positive </a:t>
            </a:r>
            <a:r>
              <a:rPr lang="en-GB" sz="1400" dirty="0"/>
              <a:t>over the last four years but data for December 2020 showed an increase to the size of the </a:t>
            </a:r>
            <a:r>
              <a:rPr lang="en-GB" sz="1400" dirty="0" smtClean="0"/>
              <a:t>downward contribution</a:t>
            </a:r>
            <a:r>
              <a:rPr lang="en-GB" sz="1400" dirty="0"/>
              <a:t>. This resulted in the largest negative contribution from the group since November 2016 and </a:t>
            </a:r>
            <a:r>
              <a:rPr lang="en-GB" sz="1400" dirty="0" smtClean="0"/>
              <a:t>reflects an </a:t>
            </a:r>
            <a:r>
              <a:rPr lang="en-GB" sz="1400" dirty="0"/>
              <a:t>overall price fall of 1.4% in the year to December 2020. </a:t>
            </a:r>
            <a:endParaRPr lang="en-GB" sz="1400" dirty="0" smtClean="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90831139"/>
              </p:ext>
            </p:extLst>
          </p:nvPr>
        </p:nvGraphicFramePr>
        <p:xfrm>
          <a:off x="4716463" y="1384300"/>
          <a:ext cx="4038600" cy="4656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6392123"/>
            <a:ext cx="8075776" cy="461665"/>
          </a:xfrm>
          <a:prstGeom prst="rect">
            <a:avLst/>
          </a:prstGeom>
          <a:noFill/>
        </p:spPr>
        <p:txBody>
          <a:bodyPr wrap="square" rtlCol="0">
            <a:spAutoFit/>
          </a:bodyPr>
          <a:lstStyle/>
          <a:p>
            <a:pPr algn="ctr"/>
            <a:r>
              <a:rPr lang="en-GB" sz="1200" dirty="0"/>
              <a:t>Source: </a:t>
            </a:r>
            <a:r>
              <a:rPr lang="en-GB" sz="1200" dirty="0" smtClean="0"/>
              <a:t>ONS Consumer </a:t>
            </a:r>
            <a:r>
              <a:rPr lang="en-GB" sz="1200" dirty="0"/>
              <a:t>price inflation, UK: </a:t>
            </a:r>
            <a:r>
              <a:rPr lang="en-GB" sz="1200" dirty="0" smtClean="0"/>
              <a:t>January 2021 (CPIH = Consumer </a:t>
            </a:r>
            <a:r>
              <a:rPr lang="en-GB" sz="1200" dirty="0"/>
              <a:t>Prices Index including owner occupiers’ housing costs, CPI = Consumer Prices </a:t>
            </a:r>
            <a:r>
              <a:rPr lang="en-GB" sz="1200" dirty="0" smtClean="0"/>
              <a:t>Index)</a:t>
            </a:r>
            <a:endParaRPr lang="en-GB" sz="1200" dirty="0"/>
          </a:p>
        </p:txBody>
      </p:sp>
    </p:spTree>
    <p:extLst>
      <p:ext uri="{BB962C8B-B14F-4D97-AF65-F5344CB8AC3E}">
        <p14:creationId xmlns:p14="http://schemas.microsoft.com/office/powerpoint/2010/main" val="38366097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Chilled seafood by species: top 25</a:t>
            </a:r>
            <a:endParaRPr lang="en-GB" dirty="0"/>
          </a:p>
        </p:txBody>
      </p:sp>
      <p:graphicFrame>
        <p:nvGraphicFramePr>
          <p:cNvPr id="6" name="Content Placeholder 5"/>
          <p:cNvGraphicFramePr>
            <a:graphicFrameLocks/>
          </p:cNvGraphicFramePr>
          <p:nvPr>
            <p:extLst>
              <p:ext uri="{D42A27DB-BD31-4B8C-83A1-F6EECF244321}">
                <p14:modId xmlns:p14="http://schemas.microsoft.com/office/powerpoint/2010/main" val="61402208"/>
              </p:ext>
            </p:extLst>
          </p:nvPr>
        </p:nvGraphicFramePr>
        <p:xfrm>
          <a:off x="366713" y="1384301"/>
          <a:ext cx="8388343" cy="4851388"/>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144638">
                <a:tc>
                  <a:txBody>
                    <a:bodyPr/>
                    <a:lstStyle/>
                    <a:p>
                      <a:pPr algn="ctr" fontAlgn="t"/>
                      <a:r>
                        <a:rPr lang="en-GB" sz="900" b="1" i="0" u="none" strike="noStrike" dirty="0">
                          <a:solidFill>
                            <a:schemeClr val="bg1"/>
                          </a:solidFill>
                          <a:effectLst/>
                          <a:latin typeface="+mn-lt"/>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588596">
                <a:tc>
                  <a:txBody>
                    <a:bodyPr/>
                    <a:lstStyle/>
                    <a:p>
                      <a:pPr algn="l" fontAlgn="ctr"/>
                      <a:r>
                        <a:rPr lang="en-GB" sz="900" b="1" i="0" u="none" strike="noStrike" dirty="0">
                          <a:solidFill>
                            <a:schemeClr val="bg1"/>
                          </a:solidFill>
                          <a:effectLst/>
                          <a:latin typeface="+mn-lt"/>
                        </a:rPr>
                        <a: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38611">
                <a:tc>
                  <a:txBody>
                    <a:bodyPr/>
                    <a:lstStyle/>
                    <a:p>
                      <a:pPr algn="l" fontAlgn="t"/>
                      <a:r>
                        <a:rPr lang="en-GB" sz="800" b="1" i="0" u="none" strike="noStrike" dirty="0" smtClean="0">
                          <a:solidFill>
                            <a:srgbClr val="000000"/>
                          </a:solidFill>
                          <a:effectLst/>
                          <a:latin typeface="Arial"/>
                        </a:rPr>
                        <a:t>Chilled</a:t>
                      </a:r>
                      <a:endParaRPr lang="en-GB" sz="800" b="1"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£2,370,298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£2,371,475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£2,530,609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177,457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178,421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192,419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738,780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748,205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799,725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8611">
                <a:tc>
                  <a:txBody>
                    <a:bodyPr/>
                    <a:lstStyle/>
                    <a:p>
                      <a:pPr algn="l" fontAlgn="t"/>
                      <a:r>
                        <a:rPr lang="en-GB" sz="800" b="0" i="0" u="none" strike="noStrike" dirty="0" smtClean="0">
                          <a:solidFill>
                            <a:srgbClr val="000000"/>
                          </a:solidFill>
                          <a:effectLst/>
                          <a:latin typeface="Arial"/>
                        </a:rPr>
                        <a:t>Salmon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£938,814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£963,553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£1,048,531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49,021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51,509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58,723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227,421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240,322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268,913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7178">
                <a:tc>
                  <a:txBody>
                    <a:bodyPr/>
                    <a:lstStyle/>
                    <a:p>
                      <a:pPr algn="l" fontAlgn="t"/>
                      <a:r>
                        <a:rPr lang="en-GB" sz="800" b="0" i="0" u="none" strike="noStrike" dirty="0" smtClean="0">
                          <a:solidFill>
                            <a:srgbClr val="000000"/>
                          </a:solidFill>
                          <a:effectLst/>
                          <a:latin typeface="Arial"/>
                        </a:rPr>
                        <a:t>Warm Water Prawns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£241,222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£265,718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80,415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92,011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Cod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£227,148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£226,062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£248,604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72,981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72,400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78,936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Haddock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£171,993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£167,273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£182,909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56,674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55,694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60,674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7178">
                <a:tc>
                  <a:txBody>
                    <a:bodyPr/>
                    <a:lstStyle/>
                    <a:p>
                      <a:pPr algn="l" fontAlgn="t"/>
                      <a:r>
                        <a:rPr lang="en-GB" sz="800" b="0" i="0" u="none" strike="noStrike" dirty="0" smtClean="0">
                          <a:solidFill>
                            <a:srgbClr val="000000"/>
                          </a:solidFill>
                          <a:effectLst/>
                          <a:latin typeface="Arial"/>
                        </a:rPr>
                        <a:t>Mixed Seafood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£159,726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£160,307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£154,885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51,633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50,264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7178">
                <a:tc>
                  <a:txBody>
                    <a:bodyPr/>
                    <a:lstStyle/>
                    <a:p>
                      <a:pPr algn="l" fontAlgn="t"/>
                      <a:r>
                        <a:rPr lang="en-GB" sz="800" b="0" i="0" u="none" strike="noStrike" dirty="0" smtClean="0">
                          <a:solidFill>
                            <a:srgbClr val="000000"/>
                          </a:solidFill>
                          <a:effectLst/>
                          <a:latin typeface="Arial"/>
                        </a:rPr>
                        <a:t>Cold Water Prawns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£106,964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£98,852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£104,204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42,638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39,875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42,090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Sea Bass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£63,852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£65,070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£83,897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Mackerel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£78,203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36,876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35,310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Tuna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£45,637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£44,256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£44,619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Crabstick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£41,580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36,606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40,068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42,988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£0.97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Other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£44,869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£42,676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£38,077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Trout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£33,052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£34,209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£31,340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8,956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Sole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£20,637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Crab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£21,510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Mussels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£20,514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err="1" smtClean="0">
                          <a:solidFill>
                            <a:srgbClr val="000000"/>
                          </a:solidFill>
                          <a:effectLst/>
                          <a:latin typeface="Arial"/>
                        </a:rPr>
                        <a:t>Basa</a:t>
                      </a:r>
                      <a:r>
                        <a:rPr lang="en-GB" sz="800" b="0" i="0" u="none" strike="noStrike" dirty="0" smtClean="0">
                          <a:solidFill>
                            <a:srgbClr val="000000"/>
                          </a:solidFill>
                          <a:effectLst/>
                          <a:latin typeface="Arial"/>
                        </a:rPr>
                        <a:t>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£18,610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Sea-</a:t>
                      </a:r>
                      <a:r>
                        <a:rPr lang="en-GB" sz="800" b="0" i="0" u="none" strike="noStrike" dirty="0" err="1" smtClean="0">
                          <a:solidFill>
                            <a:srgbClr val="000000"/>
                          </a:solidFill>
                          <a:effectLst/>
                          <a:latin typeface="Arial"/>
                        </a:rPr>
                        <a:t>brm</a:t>
                      </a:r>
                      <a:r>
                        <a:rPr lang="en-GB" sz="800" b="0" i="0" u="none" strike="noStrike" dirty="0" smtClean="0">
                          <a:solidFill>
                            <a:srgbClr val="000000"/>
                          </a:solidFill>
                          <a:effectLst/>
                          <a:latin typeface="Arial"/>
                        </a:rPr>
                        <a:t>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Plaice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£18,324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Scallops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Pollock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Kipper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£11,402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Herring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611">
                <a:tc>
                  <a:txBody>
                    <a:bodyPr/>
                    <a:lstStyle/>
                    <a:p>
                      <a:pPr algn="l" fontAlgn="t"/>
                      <a:r>
                        <a:rPr lang="en-GB" sz="800" b="0" i="0" u="none" strike="noStrike" dirty="0" smtClean="0">
                          <a:solidFill>
                            <a:srgbClr val="000000"/>
                          </a:solidFill>
                          <a:effectLst/>
                          <a:latin typeface="Arial"/>
                        </a:rPr>
                        <a:t>Scampi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7178">
                <a:tc>
                  <a:txBody>
                    <a:bodyPr/>
                    <a:lstStyle/>
                    <a:p>
                      <a:pPr algn="l" fontAlgn="t"/>
                      <a:r>
                        <a:rPr lang="en-GB" sz="800" b="0" i="0" u="none" strike="noStrike" dirty="0" smtClean="0">
                          <a:solidFill>
                            <a:srgbClr val="000000"/>
                          </a:solidFill>
                          <a:effectLst/>
                          <a:latin typeface="Arial"/>
                        </a:rPr>
                        <a:t>Squid (Calamari)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138611">
                <a:tc>
                  <a:txBody>
                    <a:bodyPr/>
                    <a:lstStyle/>
                    <a:p>
                      <a:pPr algn="l" fontAlgn="t"/>
                      <a:r>
                        <a:rPr lang="en-GB" sz="800" b="0" i="0" u="none" strike="noStrike" dirty="0" smtClean="0">
                          <a:solidFill>
                            <a:srgbClr val="000000"/>
                          </a:solidFill>
                          <a:effectLst/>
                          <a:latin typeface="Arial"/>
                        </a:rPr>
                        <a:t>Hake Chilled</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£5,480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FF0000"/>
                          </a:solidFill>
                          <a:effectLst/>
                          <a:latin typeface="Arial"/>
                        </a:rPr>
                        <a:t>-1.3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2929836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Frozen seafood by species: top 25</a:t>
            </a:r>
            <a:endParaRPr lang="en-GB" dirty="0"/>
          </a:p>
        </p:txBody>
      </p:sp>
      <p:graphicFrame>
        <p:nvGraphicFramePr>
          <p:cNvPr id="6" name="Content Placeholder 5"/>
          <p:cNvGraphicFramePr>
            <a:graphicFrameLocks/>
          </p:cNvGraphicFramePr>
          <p:nvPr>
            <p:extLst>
              <p:ext uri="{D42A27DB-BD31-4B8C-83A1-F6EECF244321}">
                <p14:modId xmlns:p14="http://schemas.microsoft.com/office/powerpoint/2010/main" val="1089972870"/>
              </p:ext>
            </p:extLst>
          </p:nvPr>
        </p:nvGraphicFramePr>
        <p:xfrm>
          <a:off x="366713" y="1384301"/>
          <a:ext cx="8388343" cy="4876805"/>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329184"/>
                <a:gridCol w="465174"/>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141642">
                <a:tc>
                  <a:txBody>
                    <a:bodyPr/>
                    <a:lstStyle/>
                    <a:p>
                      <a:pPr algn="ctr" fontAlgn="t"/>
                      <a:r>
                        <a:rPr lang="en-GB" sz="900" b="1" i="0" u="none" strike="noStrike" dirty="0">
                          <a:solidFill>
                            <a:schemeClr val="bg1"/>
                          </a:solidFill>
                          <a:effectLst/>
                          <a:latin typeface="+mn-lt"/>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576403">
                <a:tc>
                  <a:txBody>
                    <a:bodyPr/>
                    <a:lstStyle/>
                    <a:p>
                      <a:pPr algn="l" fontAlgn="ctr"/>
                      <a:r>
                        <a:rPr lang="en-GB" sz="900" b="1" i="0" u="none" strike="noStrike" dirty="0">
                          <a:solidFill>
                            <a:schemeClr val="bg1"/>
                          </a:solidFill>
                          <a:effectLst/>
                          <a:latin typeface="+mn-lt"/>
                        </a:rPr>
                        <a: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35740">
                <a:tc>
                  <a:txBody>
                    <a:bodyPr/>
                    <a:lstStyle/>
                    <a:p>
                      <a:pPr algn="l" fontAlgn="t"/>
                      <a:r>
                        <a:rPr lang="en-GB" sz="800" b="1" i="0" u="none" strike="noStrike" dirty="0" smtClean="0">
                          <a:solidFill>
                            <a:srgbClr val="000000"/>
                          </a:solidFill>
                          <a:effectLst/>
                          <a:latin typeface="Arial"/>
                        </a:rPr>
                        <a:t>Frozen</a:t>
                      </a:r>
                      <a:endParaRPr lang="en-GB" sz="800" b="1"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£916,913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£926,302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£1,109,934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133,932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130,944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149,420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365,654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363,089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413,895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£7.43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£2.68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35740">
                <a:tc>
                  <a:txBody>
                    <a:bodyPr/>
                    <a:lstStyle/>
                    <a:p>
                      <a:pPr algn="l" fontAlgn="t"/>
                      <a:r>
                        <a:rPr lang="en-GB" sz="800" b="0" i="0" u="none" strike="noStrike" dirty="0" smtClean="0">
                          <a:solidFill>
                            <a:srgbClr val="000000"/>
                          </a:solidFill>
                          <a:effectLst/>
                          <a:latin typeface="Arial"/>
                        </a:rPr>
                        <a:t>Cod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£262,820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£252,168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£302,283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41,730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37,938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42,585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101,917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107,378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5.4</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Pollock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£128,141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£143,596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£175,379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27,935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33,864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71,794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79,070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1644">
                <a:tc>
                  <a:txBody>
                    <a:bodyPr/>
                    <a:lstStyle/>
                    <a:p>
                      <a:pPr algn="l" fontAlgn="t"/>
                      <a:r>
                        <a:rPr lang="en-GB" sz="800" b="0" i="0" u="none" strike="noStrike" dirty="0" smtClean="0">
                          <a:solidFill>
                            <a:srgbClr val="000000"/>
                          </a:solidFill>
                          <a:effectLst/>
                          <a:latin typeface="Arial"/>
                        </a:rPr>
                        <a:t>Warm Water Prawns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£105,520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£104,466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£123,375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39,426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Haddock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£73,279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£84,889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9,683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25,970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1644">
                <a:tc>
                  <a:txBody>
                    <a:bodyPr/>
                    <a:lstStyle/>
                    <a:p>
                      <a:pPr algn="l" fontAlgn="t"/>
                      <a:r>
                        <a:rPr lang="en-GB" sz="800" b="0" i="0" u="none" strike="noStrike" dirty="0" smtClean="0">
                          <a:solidFill>
                            <a:srgbClr val="000000"/>
                          </a:solidFill>
                          <a:effectLst/>
                          <a:latin typeface="Arial"/>
                        </a:rPr>
                        <a:t>Cold Water Prawns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£62,620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£62,757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£71,340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19,595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22,474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Salmon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£62,644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£59,045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£66,766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6,929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16,913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Scampi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£49,279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£48,713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19,787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25,769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err="1" smtClean="0">
                          <a:solidFill>
                            <a:srgbClr val="000000"/>
                          </a:solidFill>
                          <a:effectLst/>
                          <a:latin typeface="Arial"/>
                        </a:rPr>
                        <a:t>Basa</a:t>
                      </a:r>
                      <a:r>
                        <a:rPr lang="en-GB" sz="800" b="0" i="0" u="none" strike="noStrike" dirty="0" smtClean="0">
                          <a:solidFill>
                            <a:srgbClr val="000000"/>
                          </a:solidFill>
                          <a:effectLst/>
                          <a:latin typeface="Arial"/>
                        </a:rPr>
                        <a:t>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£62,966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18,746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24,313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Other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£31,954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£35,719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£42,651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26,411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1644">
                <a:tc>
                  <a:txBody>
                    <a:bodyPr/>
                    <a:lstStyle/>
                    <a:p>
                      <a:pPr algn="l" fontAlgn="t"/>
                      <a:r>
                        <a:rPr lang="en-GB" sz="800" b="0" i="0" u="none" strike="noStrike" dirty="0" smtClean="0">
                          <a:solidFill>
                            <a:srgbClr val="000000"/>
                          </a:solidFill>
                          <a:effectLst/>
                          <a:latin typeface="Arial"/>
                        </a:rPr>
                        <a:t>Mixed Seafood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£28,379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£30,283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£35,589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Sole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£11,253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3,410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61644">
                <a:tc>
                  <a:txBody>
                    <a:bodyPr/>
                    <a:lstStyle/>
                    <a:p>
                      <a:pPr algn="l" fontAlgn="t"/>
                      <a:r>
                        <a:rPr lang="en-GB" sz="800" b="0" i="0" u="none" strike="noStrike" dirty="0" smtClean="0">
                          <a:solidFill>
                            <a:srgbClr val="000000"/>
                          </a:solidFill>
                          <a:effectLst/>
                          <a:latin typeface="Arial"/>
                        </a:rPr>
                        <a:t>Squid (Calamari)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Tuna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£8,740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2,733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Shrimps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Scallops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Sea Bass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-9.6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Plaice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Lobster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Mussels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£3,890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Mackerel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Kipper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Crabstick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Trout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5740">
                <a:tc>
                  <a:txBody>
                    <a:bodyPr/>
                    <a:lstStyle/>
                    <a:p>
                      <a:pPr algn="l" fontAlgn="t"/>
                      <a:r>
                        <a:rPr lang="en-GB" sz="800" b="0" i="0" u="none" strike="noStrike" dirty="0" smtClean="0">
                          <a:solidFill>
                            <a:srgbClr val="000000"/>
                          </a:solidFill>
                          <a:effectLst/>
                          <a:latin typeface="Arial"/>
                        </a:rPr>
                        <a:t>Hake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19.7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61644">
                <a:tc>
                  <a:txBody>
                    <a:bodyPr/>
                    <a:lstStyle/>
                    <a:p>
                      <a:pPr algn="l" fontAlgn="t"/>
                      <a:r>
                        <a:rPr lang="en-GB" sz="800" b="0" i="0" u="none" strike="noStrike" dirty="0" smtClean="0">
                          <a:solidFill>
                            <a:srgbClr val="000000"/>
                          </a:solidFill>
                          <a:effectLst/>
                          <a:latin typeface="Arial"/>
                        </a:rPr>
                        <a:t>Langoustine Frozen</a:t>
                      </a:r>
                      <a:endParaRPr lang="en-GB" sz="800" b="0" i="0" u="none" strike="noStrike" dirty="0">
                        <a:solidFill>
                          <a:srgbClr val="000000"/>
                        </a:solidFill>
                        <a:effectLst/>
                        <a:latin typeface="Arial"/>
                      </a:endParaRPr>
                    </a:p>
                  </a:txBody>
                  <a:tcPr marL="9525" marR="9525" marT="9525" marB="0">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6796983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smtClean="0"/>
              <a:t>Ambient seafood by species: top 25</a:t>
            </a:r>
            <a:endParaRPr lang="en-GB" dirty="0"/>
          </a:p>
        </p:txBody>
      </p:sp>
      <p:graphicFrame>
        <p:nvGraphicFramePr>
          <p:cNvPr id="6" name="Content Placeholder 5"/>
          <p:cNvGraphicFramePr>
            <a:graphicFrameLocks/>
          </p:cNvGraphicFramePr>
          <p:nvPr>
            <p:extLst>
              <p:ext uri="{D42A27DB-BD31-4B8C-83A1-F6EECF244321}">
                <p14:modId xmlns:p14="http://schemas.microsoft.com/office/powerpoint/2010/main" val="3856227703"/>
              </p:ext>
            </p:extLst>
          </p:nvPr>
        </p:nvGraphicFramePr>
        <p:xfrm>
          <a:off x="366713" y="1384301"/>
          <a:ext cx="8388343" cy="4809171"/>
        </p:xfrm>
        <a:graphic>
          <a:graphicData uri="http://schemas.openxmlformats.org/drawingml/2006/table">
            <a:tbl>
              <a:tblPr firstRow="1" bandRow="1">
                <a:tableStyleId>{69012ECD-51FC-41F1-AA8D-1B2483CD663E}</a:tableStyleId>
              </a:tblPr>
              <a:tblGrid>
                <a:gridCol w="861586">
                  <a:extLst>
                    <a:ext uri="{9D8B030D-6E8A-4147-A177-3AD203B41FA5}">
                      <a16:colId xmlns:a16="http://schemas.microsoft.com/office/drawing/2014/main" xmlns="" val="20000"/>
                    </a:ext>
                  </a:extLst>
                </a:gridCol>
                <a:gridCol w="536493"/>
                <a:gridCol w="539496"/>
                <a:gridCol w="539496"/>
                <a:gridCol w="407416"/>
                <a:gridCol w="386942"/>
                <a:gridCol w="465174"/>
                <a:gridCol w="465174"/>
                <a:gridCol w="465174"/>
                <a:gridCol w="508969"/>
                <a:gridCol w="508969"/>
                <a:gridCol w="508969"/>
                <a:gridCol w="508969"/>
                <a:gridCol w="421379"/>
                <a:gridCol w="421379">
                  <a:extLst>
                    <a:ext uri="{9D8B030D-6E8A-4147-A177-3AD203B41FA5}">
                      <a16:colId xmlns:a16="http://schemas.microsoft.com/office/drawing/2014/main" xmlns="" val="20001"/>
                    </a:ext>
                  </a:extLst>
                </a:gridCol>
                <a:gridCol w="421379">
                  <a:extLst>
                    <a:ext uri="{9D8B030D-6E8A-4147-A177-3AD203B41FA5}">
                      <a16:colId xmlns:a16="http://schemas.microsoft.com/office/drawing/2014/main" xmlns="" val="20002"/>
                    </a:ext>
                  </a:extLst>
                </a:gridCol>
                <a:gridCol w="421379">
                  <a:extLst>
                    <a:ext uri="{9D8B030D-6E8A-4147-A177-3AD203B41FA5}">
                      <a16:colId xmlns:a16="http://schemas.microsoft.com/office/drawing/2014/main" xmlns="" val="20003"/>
                    </a:ext>
                  </a:extLst>
                </a:gridCol>
              </a:tblGrid>
              <a:tr h="133446">
                <a:tc>
                  <a:txBody>
                    <a:bodyPr/>
                    <a:lstStyle/>
                    <a:p>
                      <a:pPr algn="ctr" fontAlgn="t"/>
                      <a:r>
                        <a:rPr lang="en-GB" sz="900" b="1" i="0" u="none" strike="noStrike" dirty="0">
                          <a:solidFill>
                            <a:schemeClr val="bg1"/>
                          </a:solidFill>
                          <a:effectLst/>
                          <a:latin typeface="+mn-lt"/>
                        </a:rPr>
                        <a:t> </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Value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Volume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4">
                  <a:txBody>
                    <a:bodyPr/>
                    <a:lstStyle/>
                    <a:p>
                      <a:pPr algn="ctr" fontAlgn="ctr"/>
                      <a:r>
                        <a:rPr lang="en-GB" sz="900" b="1" i="0" u="none" strike="noStrike" dirty="0">
                          <a:solidFill>
                            <a:schemeClr val="bg1"/>
                          </a:solidFill>
                          <a:effectLst/>
                          <a:latin typeface="+mn-lt"/>
                        </a:rPr>
                        <a:t>Unit Sales ('000)</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KG</a:t>
                      </a:r>
                    </a:p>
                  </a:txBody>
                  <a:tcPr marL="0" marR="0" marT="0" marB="0" anchor="ctr">
                    <a:lnL w="9525" cap="flat" cmpd="sng" algn="ctr">
                      <a:noFill/>
                      <a:prstDash val="solid"/>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pPr algn="ctr" fontAlgn="ctr"/>
                      <a:r>
                        <a:rPr lang="en-GB" sz="900" b="1" i="0" u="none" strike="noStrike" dirty="0">
                          <a:solidFill>
                            <a:schemeClr val="bg1"/>
                          </a:solidFill>
                          <a:effectLst/>
                          <a:latin typeface="+mn-lt"/>
                        </a:rPr>
                        <a:t>Price per Unit</a:t>
                      </a:r>
                    </a:p>
                  </a:txBody>
                  <a:tcPr marL="0" marR="0" marT="0" marB="0" anchor="ctr">
                    <a:lnL>
                      <a:noFill/>
                    </a:lnL>
                    <a:lnR>
                      <a:noFill/>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lnL>
                      <a:noFill/>
                    </a:lnL>
                    <a:lnR w="9525" cap="flat" cmpd="sng" algn="ctr">
                      <a:noFill/>
                      <a:prstDash val="solid"/>
                    </a:lnR>
                    <a:lnT w="9525" cap="flat" cmpd="sng" algn="ctr">
                      <a:noFill/>
                      <a:prstDash val="soli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543051">
                <a:tc>
                  <a:txBody>
                    <a:bodyPr/>
                    <a:lstStyle/>
                    <a:p>
                      <a:pPr algn="l" fontAlgn="ctr"/>
                      <a:r>
                        <a:rPr lang="en-GB" sz="900" b="1" i="0" u="none" strike="noStrike" dirty="0">
                          <a:solidFill>
                            <a:schemeClr val="bg1"/>
                          </a:solidFill>
                          <a:effectLst/>
                          <a:latin typeface="+mn-lt"/>
                        </a:rPr>
                        <a:t> </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2020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tc>
                  <a:txBody>
                    <a:bodyPr/>
                    <a:lstStyle/>
                    <a:p>
                      <a:pPr algn="ctr" fontAlgn="ctr"/>
                      <a:r>
                        <a:rPr lang="en-GB" sz="900" b="1" i="0" u="none" strike="noStrike" dirty="0">
                          <a:solidFill>
                            <a:schemeClr val="bg1"/>
                          </a:solidFill>
                          <a:effectLst/>
                          <a:latin typeface="+mn-lt"/>
                        </a:rPr>
                        <a:t>MAT % </a:t>
                      </a:r>
                      <a:r>
                        <a:rPr lang="en-GB" sz="900" b="1" i="0" u="none" strike="noStrike" dirty="0" err="1">
                          <a:solidFill>
                            <a:schemeClr val="bg1"/>
                          </a:solidFill>
                          <a:effectLst/>
                          <a:latin typeface="+mn-lt"/>
                        </a:rPr>
                        <a:t>Chg</a:t>
                      </a:r>
                      <a:r>
                        <a:rPr lang="en-GB" sz="900" b="1" i="0" u="none" strike="noStrike" dirty="0">
                          <a:solidFill>
                            <a:schemeClr val="bg1"/>
                          </a:solidFill>
                          <a:effectLst/>
                          <a:latin typeface="+mn-lt"/>
                        </a:rPr>
                        <a:t> YA</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solidFill>
                      <a:srgbClr val="0077C8"/>
                    </a:solidFill>
                  </a:tcPr>
                </a:tc>
                <a:extLst>
                  <a:ext uri="{0D108BD9-81ED-4DB2-BD59-A6C34878D82A}">
                    <a16:rowId xmlns:a16="http://schemas.microsoft.com/office/drawing/2014/main" xmlns="" val="10001"/>
                  </a:ext>
                </a:extLst>
              </a:tr>
              <a:tr h="127886">
                <a:tc>
                  <a:txBody>
                    <a:bodyPr/>
                    <a:lstStyle/>
                    <a:p>
                      <a:pPr algn="l" fontAlgn="t"/>
                      <a:r>
                        <a:rPr lang="en-GB" sz="800" b="1" i="0" u="none" strike="noStrike" dirty="0" smtClean="0">
                          <a:solidFill>
                            <a:srgbClr val="000000"/>
                          </a:solidFill>
                          <a:effectLst/>
                          <a:latin typeface="Arial"/>
                        </a:rPr>
                        <a:t>Ambient</a:t>
                      </a:r>
                      <a:endParaRPr lang="en-GB" sz="800" b="1"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£544,919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£557,300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£623,301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82,502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84,427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94,499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370,525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365,322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431,677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£6.60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1" i="0" u="none" strike="noStrike">
                          <a:solidFill>
                            <a:srgbClr val="000000"/>
                          </a:solidFill>
                          <a:effectLst/>
                          <a:latin typeface="Arial"/>
                        </a:rPr>
                        <a:t>£1.44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7886">
                <a:tc>
                  <a:txBody>
                    <a:bodyPr/>
                    <a:lstStyle/>
                    <a:p>
                      <a:pPr algn="l" fontAlgn="t"/>
                      <a:r>
                        <a:rPr lang="en-GB" sz="800" b="0" i="0" u="none" strike="noStrike" dirty="0" smtClean="0">
                          <a:solidFill>
                            <a:srgbClr val="000000"/>
                          </a:solidFill>
                          <a:effectLst/>
                          <a:latin typeface="Arial"/>
                        </a:rPr>
                        <a:t>Tuna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£355,006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£364,396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£406,828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55,823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58,401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65,764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176,999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173,685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217,326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Salmon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£65,135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£62,516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£66,511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30,319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24,339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24,965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Mackerel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£48,331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£61,240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9,377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64,210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67,031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74,628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£0.82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Sardines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£37,546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£39,366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£43,528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8,127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8,365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9,543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68,370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70,316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79,899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£0.54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Anchovy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8,894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12,903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Pilchards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£5,921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£6,362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2,007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8,560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£0.74</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Herring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£4,651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£4,805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3,201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£1.50</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Cockles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£4,288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2,549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£9.96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27886">
                <a:tc>
                  <a:txBody>
                    <a:bodyPr/>
                    <a:lstStyle/>
                    <a:p>
                      <a:pPr algn="l" fontAlgn="t"/>
                      <a:r>
                        <a:rPr lang="en-GB" sz="800" b="0" i="0" u="none" strike="noStrike" dirty="0" smtClean="0">
                          <a:solidFill>
                            <a:srgbClr val="000000"/>
                          </a:solidFill>
                          <a:effectLst/>
                          <a:latin typeface="Arial"/>
                        </a:rPr>
                        <a:t>Crab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£4,277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£4,138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-3.2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Kipper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2.7</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Mussels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1,173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Cod Roe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769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27886">
                <a:tc>
                  <a:txBody>
                    <a:bodyPr/>
                    <a:lstStyle/>
                    <a:p>
                      <a:pPr algn="l" fontAlgn="t"/>
                      <a:r>
                        <a:rPr lang="en-GB" sz="800" b="0" i="0" u="none" strike="noStrike" dirty="0" smtClean="0">
                          <a:solidFill>
                            <a:srgbClr val="000000"/>
                          </a:solidFill>
                          <a:effectLst/>
                          <a:latin typeface="Arial"/>
                        </a:rPr>
                        <a:t>Other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£1,137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£1,070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-17.2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46505">
                <a:tc>
                  <a:txBody>
                    <a:bodyPr/>
                    <a:lstStyle/>
                    <a:p>
                      <a:pPr algn="l" fontAlgn="t"/>
                      <a:r>
                        <a:rPr lang="en-GB" sz="800" b="0" i="0" u="none" strike="noStrike" dirty="0" smtClean="0">
                          <a:solidFill>
                            <a:srgbClr val="000000"/>
                          </a:solidFill>
                          <a:effectLst/>
                          <a:latin typeface="Arial"/>
                        </a:rPr>
                        <a:t>Lumpfish Roe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£36.15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27886">
                <a:tc>
                  <a:txBody>
                    <a:bodyPr/>
                    <a:lstStyle/>
                    <a:p>
                      <a:pPr algn="l" fontAlgn="t"/>
                      <a:r>
                        <a:rPr lang="en-GB" sz="800" b="0" i="0" u="none" strike="noStrike" dirty="0" smtClean="0">
                          <a:solidFill>
                            <a:srgbClr val="000000"/>
                          </a:solidFill>
                          <a:effectLst/>
                          <a:latin typeface="Arial"/>
                        </a:rPr>
                        <a:t>Cod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£3.76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11.0</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27886">
                <a:tc>
                  <a:txBody>
                    <a:bodyPr/>
                    <a:lstStyle/>
                    <a:p>
                      <a:pPr algn="l" fontAlgn="t"/>
                      <a:r>
                        <a:rPr lang="en-GB" sz="800" b="0" i="0" u="none" strike="noStrike" dirty="0" smtClean="0">
                          <a:solidFill>
                            <a:srgbClr val="000000"/>
                          </a:solidFill>
                          <a:effectLst/>
                          <a:latin typeface="Arial"/>
                        </a:rPr>
                        <a:t>Sild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16.2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5.1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46505">
                <a:tc>
                  <a:txBody>
                    <a:bodyPr/>
                    <a:lstStyle/>
                    <a:p>
                      <a:pPr algn="l" fontAlgn="t"/>
                      <a:r>
                        <a:rPr lang="en-GB" sz="800" b="0" i="0" u="none" strike="noStrike" dirty="0" smtClean="0">
                          <a:solidFill>
                            <a:srgbClr val="000000"/>
                          </a:solidFill>
                          <a:effectLst/>
                          <a:latin typeface="Arial"/>
                        </a:rPr>
                        <a:t>Salmon Roe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48.4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24.0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£106.83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£6.46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17.1</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Oysters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£25.68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Caviar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£45.98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£4.23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Pollock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349.7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222.1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295.8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£8.00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39.6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£2.28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13.6</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Sprats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£282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213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0.7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£7.78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£1.43</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6.9</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138231">
                <a:tc>
                  <a:txBody>
                    <a:bodyPr/>
                    <a:lstStyle/>
                    <a:p>
                      <a:pPr algn="l" fontAlgn="t"/>
                      <a:r>
                        <a:rPr lang="en-GB" sz="800" b="0" i="0" u="none" strike="noStrike" dirty="0" smtClean="0">
                          <a:solidFill>
                            <a:srgbClr val="000000"/>
                          </a:solidFill>
                          <a:effectLst/>
                          <a:latin typeface="Arial"/>
                        </a:rPr>
                        <a:t>Octopus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£242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-10.3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£10.54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-8.7</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£1.66</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-11.2</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46505">
                <a:tc>
                  <a:txBody>
                    <a:bodyPr/>
                    <a:lstStyle/>
                    <a:p>
                      <a:pPr algn="l" fontAlgn="t"/>
                      <a:r>
                        <a:rPr lang="en-GB" sz="800" b="0" i="0" u="none" strike="noStrike" dirty="0" smtClean="0">
                          <a:solidFill>
                            <a:srgbClr val="000000"/>
                          </a:solidFill>
                          <a:effectLst/>
                          <a:latin typeface="Arial"/>
                        </a:rPr>
                        <a:t>Squid (Calamari)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£265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£233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-12.0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-20.1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130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-14.1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£16.22</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£1.79</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2.5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r>
              <a:tr h="246505">
                <a:tc>
                  <a:txBody>
                    <a:bodyPr/>
                    <a:lstStyle/>
                    <a:p>
                      <a:pPr algn="l" fontAlgn="t"/>
                      <a:r>
                        <a:rPr lang="en-GB" sz="800" b="0" i="0" u="none" strike="noStrike" dirty="0" smtClean="0">
                          <a:solidFill>
                            <a:srgbClr val="000000"/>
                          </a:solidFill>
                          <a:effectLst/>
                          <a:latin typeface="Arial"/>
                        </a:rPr>
                        <a:t>Mixed Seafood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£55</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65.7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91.6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16</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29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75.9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£15.14</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-13.5</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£3.32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FF0000"/>
                          </a:solidFill>
                          <a:effectLst/>
                          <a:latin typeface="Arial"/>
                        </a:rPr>
                        <a:t>-5.8</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246505">
                <a:tc>
                  <a:txBody>
                    <a:bodyPr/>
                    <a:lstStyle/>
                    <a:p>
                      <a:pPr algn="l" fontAlgn="t"/>
                      <a:r>
                        <a:rPr lang="en-GB" sz="800" b="0" i="0" u="none" strike="noStrike" dirty="0" smtClean="0">
                          <a:solidFill>
                            <a:srgbClr val="000000"/>
                          </a:solidFill>
                          <a:effectLst/>
                          <a:latin typeface="Arial"/>
                        </a:rPr>
                        <a:t>Trout Ambient</a:t>
                      </a:r>
                      <a:endParaRPr lang="en-GB" sz="800" b="0" i="0" u="none" strike="noStrike" dirty="0">
                        <a:solidFill>
                          <a:srgbClr val="000000"/>
                        </a:solidFill>
                        <a:effectLst/>
                        <a:latin typeface="Arial"/>
                      </a:endParaRP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12,721.8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6,253.9</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0</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7</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6,200.1</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£97.18</a:t>
                      </a:r>
                    </a:p>
                  </a:txBody>
                  <a:tcPr marL="9525" marR="9525" marT="9525" marB="0" anchor="ctr">
                    <a:lnL w="9525" cap="flat" cmpd="sng" algn="ctr">
                      <a:noFill/>
                      <a:prstDash val="solid"/>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a:solidFill>
                            <a:srgbClr val="00B050"/>
                          </a:solidFill>
                          <a:effectLst/>
                          <a:latin typeface="Arial"/>
                        </a:rPr>
                        <a:t>101.8</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800" b="0" i="0" u="none" strike="noStrike">
                          <a:solidFill>
                            <a:srgbClr val="000000"/>
                          </a:solidFill>
                          <a:effectLst/>
                          <a:latin typeface="Arial"/>
                        </a:rPr>
                        <a:t>£9.72</a:t>
                      </a:r>
                    </a:p>
                  </a:txBody>
                  <a:tcPr marL="9525" marR="9525" marT="9525" marB="0" anchor="ctr">
                    <a:lnL>
                      <a:noFill/>
                    </a:lnL>
                    <a:lnR>
                      <a:noFill/>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800" b="1" i="0" u="none" strike="noStrike" dirty="0">
                          <a:solidFill>
                            <a:srgbClr val="00B050"/>
                          </a:solidFill>
                          <a:effectLst/>
                          <a:latin typeface="Arial"/>
                        </a:rPr>
                        <a:t>103.5</a:t>
                      </a:r>
                    </a:p>
                  </a:txBody>
                  <a:tcPr marL="9525" marR="9525" marT="9525" marB="0" anchor="ctr">
                    <a:lnL>
                      <a:noFill/>
                    </a:lnL>
                    <a:lnR w="9525" cap="flat" cmpd="sng" algn="ctr">
                      <a:noFill/>
                      <a:prstDash val="solid"/>
                    </a:lnR>
                    <a:lnT w="12700" cap="flat" cmpd="sng" algn="ctr">
                      <a:solidFill>
                        <a:srgbClr val="0077C8"/>
                      </a:solidFill>
                      <a:prstDash val="solid"/>
                      <a:round/>
                      <a:headEnd type="none" w="med" len="med"/>
                      <a:tailEnd type="none" w="med" len="med"/>
                    </a:lnT>
                    <a:lnB w="12700" cap="flat" cmpd="sng" algn="ctr">
                      <a:solidFill>
                        <a:srgbClr val="0077C8"/>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bl>
          </a:graphicData>
        </a:graphic>
      </p:graphicFrame>
      <p:sp>
        <p:nvSpPr>
          <p:cNvPr id="7" name="TextBox 6"/>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4071143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smtClean="0"/>
              <a:t>Seafood shopper demographics</a:t>
            </a:r>
            <a:endParaRPr lang="en-GB" dirty="0"/>
          </a:p>
        </p:txBody>
      </p:sp>
      <p:sp>
        <p:nvSpPr>
          <p:cNvPr id="7" name="Subtitle 6"/>
          <p:cNvSpPr>
            <a:spLocks noGrp="1"/>
          </p:cNvSpPr>
          <p:nvPr>
            <p:ph type="subTitle" idx="1"/>
          </p:nvPr>
        </p:nvSpPr>
        <p:spPr/>
        <p:txBody>
          <a:bodyPr/>
          <a:lstStyle/>
          <a:p>
            <a:r>
              <a:rPr lang="en-GB" altLang="en-US" dirty="0"/>
              <a:t>Source: Nielsen UK </a:t>
            </a:r>
            <a:r>
              <a:rPr lang="en-GB" altLang="en-US" dirty="0" err="1" smtClean="0"/>
              <a:t>HomeScan</a:t>
            </a:r>
            <a:r>
              <a:rPr lang="en-GB" altLang="en-US" dirty="0" smtClean="0"/>
              <a:t> 26.12.20</a:t>
            </a:r>
            <a:endParaRPr lang="en-GB" altLang="en-US" dirty="0"/>
          </a:p>
        </p:txBody>
      </p:sp>
    </p:spTree>
    <p:extLst>
      <p:ext uri="{BB962C8B-B14F-4D97-AF65-F5344CB8AC3E}">
        <p14:creationId xmlns:p14="http://schemas.microsoft.com/office/powerpoint/2010/main" val="466776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Total seafood shopper profile by social class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4750419"/>
              </p:ext>
            </p:extLst>
          </p:nvPr>
        </p:nvGraphicFramePr>
        <p:xfrm>
          <a:off x="366713" y="1384300"/>
          <a:ext cx="8388350" cy="4656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281122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Seafood shopper profile by social class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80928302"/>
              </p:ext>
            </p:extLst>
          </p:nvPr>
        </p:nvGraphicFramePr>
        <p:xfrm>
          <a:off x="377825" y="1502861"/>
          <a:ext cx="8388350" cy="46561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
        <p:nvSpPr>
          <p:cNvPr id="2" name="TextBox 1"/>
          <p:cNvSpPr txBox="1"/>
          <p:nvPr/>
        </p:nvSpPr>
        <p:spPr>
          <a:xfrm>
            <a:off x="2470067" y="1043640"/>
            <a:ext cx="4186339" cy="369332"/>
          </a:xfrm>
          <a:prstGeom prst="rect">
            <a:avLst/>
          </a:prstGeom>
          <a:noFill/>
        </p:spPr>
        <p:txBody>
          <a:bodyPr wrap="none" rtlCol="0">
            <a:spAutoFit/>
          </a:bodyPr>
          <a:lstStyle/>
          <a:p>
            <a:r>
              <a:rPr lang="en-GB" dirty="0" smtClean="0"/>
              <a:t>Purchase </a:t>
            </a:r>
            <a:r>
              <a:rPr lang="en-GB" dirty="0"/>
              <a:t>Value % Share of Trade 52w</a:t>
            </a:r>
          </a:p>
        </p:txBody>
      </p:sp>
    </p:spTree>
    <p:extLst>
      <p:ext uri="{BB962C8B-B14F-4D97-AF65-F5344CB8AC3E}">
        <p14:creationId xmlns:p14="http://schemas.microsoft.com/office/powerpoint/2010/main" val="26394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heel(1)">
                                      <p:cBhvr>
                                        <p:cTn id="22" dur="2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heel(1)">
                                      <p:cBhvr>
                                        <p:cTn id="27" dur="2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Total seafood shopper profile by household size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27064455"/>
              </p:ext>
            </p:extLst>
          </p:nvPr>
        </p:nvGraphicFramePr>
        <p:xfrm>
          <a:off x="377825" y="1384299"/>
          <a:ext cx="8388350" cy="4968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403697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Seafood shopper profile by household size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14412348"/>
              </p:ext>
            </p:extLst>
          </p:nvPr>
        </p:nvGraphicFramePr>
        <p:xfrm>
          <a:off x="377825" y="1502861"/>
          <a:ext cx="8388350" cy="48029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
        <p:nvSpPr>
          <p:cNvPr id="2" name="TextBox 1"/>
          <p:cNvSpPr txBox="1"/>
          <p:nvPr/>
        </p:nvSpPr>
        <p:spPr>
          <a:xfrm>
            <a:off x="2470067" y="1043640"/>
            <a:ext cx="4186339" cy="369332"/>
          </a:xfrm>
          <a:prstGeom prst="rect">
            <a:avLst/>
          </a:prstGeom>
          <a:noFill/>
        </p:spPr>
        <p:txBody>
          <a:bodyPr wrap="none" rtlCol="0">
            <a:spAutoFit/>
          </a:bodyPr>
          <a:lstStyle/>
          <a:p>
            <a:r>
              <a:rPr lang="en-GB" dirty="0" smtClean="0"/>
              <a:t>Purchase </a:t>
            </a:r>
            <a:r>
              <a:rPr lang="en-GB" dirty="0"/>
              <a:t>Value % Share of Trade 52w</a:t>
            </a:r>
          </a:p>
        </p:txBody>
      </p:sp>
    </p:spTree>
    <p:extLst>
      <p:ext uri="{BB962C8B-B14F-4D97-AF65-F5344CB8AC3E}">
        <p14:creationId xmlns:p14="http://schemas.microsoft.com/office/powerpoint/2010/main" val="35645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heel(1)">
                                      <p:cBhvr>
                                        <p:cTn id="22" dur="2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heel(1)">
                                      <p:cBhvr>
                                        <p:cTn id="27" dur="2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Total seafood shopper profile by age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905570210"/>
              </p:ext>
            </p:extLst>
          </p:nvPr>
        </p:nvGraphicFramePr>
        <p:xfrm>
          <a:off x="377825" y="1384299"/>
          <a:ext cx="8388350" cy="496899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417848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Seafood shopper profile by age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70344653"/>
              </p:ext>
            </p:extLst>
          </p:nvPr>
        </p:nvGraphicFramePr>
        <p:xfrm>
          <a:off x="377825" y="1502861"/>
          <a:ext cx="8388350" cy="48029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
        <p:nvSpPr>
          <p:cNvPr id="2" name="TextBox 1"/>
          <p:cNvSpPr txBox="1"/>
          <p:nvPr/>
        </p:nvSpPr>
        <p:spPr>
          <a:xfrm>
            <a:off x="2470067" y="1043640"/>
            <a:ext cx="4186339" cy="369332"/>
          </a:xfrm>
          <a:prstGeom prst="rect">
            <a:avLst/>
          </a:prstGeom>
          <a:noFill/>
        </p:spPr>
        <p:txBody>
          <a:bodyPr wrap="none" rtlCol="0">
            <a:spAutoFit/>
          </a:bodyPr>
          <a:lstStyle/>
          <a:p>
            <a:r>
              <a:rPr lang="en-GB" dirty="0" smtClean="0"/>
              <a:t>Purchase </a:t>
            </a:r>
            <a:r>
              <a:rPr lang="en-GB" dirty="0"/>
              <a:t>Value % Share of Trade 52w</a:t>
            </a:r>
          </a:p>
        </p:txBody>
      </p:sp>
    </p:spTree>
    <p:extLst>
      <p:ext uri="{BB962C8B-B14F-4D97-AF65-F5344CB8AC3E}">
        <p14:creationId xmlns:p14="http://schemas.microsoft.com/office/powerpoint/2010/main" val="419684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heel(1)">
                                      <p:cBhvr>
                                        <p:cTn id="22" dur="2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heel(1)">
                                      <p:cBhvr>
                                        <p:cTn id="27" dur="2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Global r</a:t>
            </a:r>
            <a:r>
              <a:rPr lang="en-GB" dirty="0" smtClean="0"/>
              <a:t>etail trends 2021 – key </a:t>
            </a:r>
            <a:r>
              <a:rPr lang="en-GB" dirty="0"/>
              <a:t>t</a:t>
            </a:r>
            <a:r>
              <a:rPr lang="en-GB" dirty="0" smtClean="0"/>
              <a:t>akeaways</a:t>
            </a:r>
            <a:endParaRPr lang="en-GB" dirty="0"/>
          </a:p>
        </p:txBody>
      </p:sp>
      <p:sp>
        <p:nvSpPr>
          <p:cNvPr id="7" name="Text Placeholder 1">
            <a:extLst>
              <a:ext uri="{FF2B5EF4-FFF2-40B4-BE49-F238E27FC236}">
                <a16:creationId xmlns:a16="http://schemas.microsoft.com/office/drawing/2014/main" xmlns="" id="{B173CFAF-8B44-7149-B220-4CE918F61473}"/>
              </a:ext>
            </a:extLst>
          </p:cNvPr>
          <p:cNvSpPr txBox="1">
            <a:spLocks/>
          </p:cNvSpPr>
          <p:nvPr/>
        </p:nvSpPr>
        <p:spPr>
          <a:xfrm>
            <a:off x="3644900" y="3419089"/>
            <a:ext cx="5353913" cy="867600"/>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US" sz="1200" b="1" dirty="0" smtClean="0">
                <a:solidFill>
                  <a:srgbClr val="FA4516"/>
                </a:solidFill>
              </a:rPr>
              <a:t>3. Making </a:t>
            </a:r>
            <a:r>
              <a:rPr lang="en-US" sz="1200" b="1" dirty="0">
                <a:solidFill>
                  <a:srgbClr val="FA4516"/>
                </a:solidFill>
              </a:rPr>
              <a:t>a meal of it</a:t>
            </a:r>
            <a:r>
              <a:rPr lang="en-GB" sz="1200" dirty="0">
                <a:solidFill>
                  <a:srgbClr val="FA4516"/>
                </a:solidFill>
              </a:rPr>
              <a:t>: </a:t>
            </a:r>
            <a:r>
              <a:rPr lang="en-US" sz="1200" dirty="0"/>
              <a:t>Many shoppers will be looking to recreate the out-of-home experience</a:t>
            </a:r>
            <a:r>
              <a:rPr lang="en-US" sz="1200" dirty="0" smtClean="0"/>
              <a:t>, at-home</a:t>
            </a:r>
            <a:r>
              <a:rPr lang="en-US" sz="1200" dirty="0"/>
              <a:t>. There is opportunity for suppliers to partner with retailers to develop solutions, including digital platforms, that can support this. The evening meal at-home opportunity</a:t>
            </a:r>
            <a:br>
              <a:rPr lang="en-US" sz="1200" dirty="0"/>
            </a:br>
            <a:r>
              <a:rPr lang="en-US" sz="1200" dirty="0"/>
              <a:t>is still up for grabs.</a:t>
            </a:r>
          </a:p>
        </p:txBody>
      </p:sp>
      <p:sp>
        <p:nvSpPr>
          <p:cNvPr id="8" name="Text Placeholder 4">
            <a:extLst>
              <a:ext uri="{FF2B5EF4-FFF2-40B4-BE49-F238E27FC236}">
                <a16:creationId xmlns:a16="http://schemas.microsoft.com/office/drawing/2014/main" xmlns="" id="{89E3BEDA-696C-1F41-9307-BC71C621CB6F}"/>
              </a:ext>
            </a:extLst>
          </p:cNvPr>
          <p:cNvSpPr txBox="1">
            <a:spLocks/>
          </p:cNvSpPr>
          <p:nvPr/>
        </p:nvSpPr>
        <p:spPr>
          <a:xfrm>
            <a:off x="3644289" y="1273982"/>
            <a:ext cx="5354524" cy="1130735"/>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0"/>
              </a:spcAft>
            </a:pPr>
            <a:r>
              <a:rPr lang="en-GB" sz="1200" b="1" dirty="0" smtClean="0">
                <a:solidFill>
                  <a:srgbClr val="FA4516"/>
                </a:solidFill>
              </a:rPr>
              <a:t>1.System </a:t>
            </a:r>
            <a:r>
              <a:rPr lang="en-GB" sz="1200" b="1" dirty="0">
                <a:solidFill>
                  <a:srgbClr val="FA4516"/>
                </a:solidFill>
              </a:rPr>
              <a:t>upgrade</a:t>
            </a:r>
            <a:r>
              <a:rPr lang="en-GB" sz="1200" dirty="0">
                <a:solidFill>
                  <a:srgbClr val="FA4516"/>
                </a:solidFill>
              </a:rPr>
              <a:t>: </a:t>
            </a:r>
            <a:r>
              <a:rPr lang="en-GB" sz="1200" dirty="0"/>
              <a:t>The pandemic has accelerated retailers and shoppers’ digital </a:t>
            </a:r>
            <a:r>
              <a:rPr lang="en-GB" sz="1200" dirty="0" smtClean="0"/>
              <a:t>awareness and </a:t>
            </a:r>
            <a:r>
              <a:rPr lang="en-GB" sz="1200" dirty="0"/>
              <a:t>capabilities. Numerous companies have been ‘Testing &amp; Learning’ from new digital initiatives. In 2021, companies will need to move beyond just testing and learning, to improving and implementing at scale. Digital transformation will require new leadership and a fresh cultural mindset as companies create flexible and agile ways of working.</a:t>
            </a:r>
          </a:p>
        </p:txBody>
      </p:sp>
      <p:sp>
        <p:nvSpPr>
          <p:cNvPr id="9" name="Text Placeholder 5">
            <a:extLst>
              <a:ext uri="{FF2B5EF4-FFF2-40B4-BE49-F238E27FC236}">
                <a16:creationId xmlns:a16="http://schemas.microsoft.com/office/drawing/2014/main" xmlns="" id="{D196EF5B-7FF9-5C4B-A4AC-1C8AEF7BB2A9}"/>
              </a:ext>
            </a:extLst>
          </p:cNvPr>
          <p:cNvSpPr txBox="1">
            <a:spLocks/>
          </p:cNvSpPr>
          <p:nvPr/>
        </p:nvSpPr>
        <p:spPr>
          <a:xfrm>
            <a:off x="3644900" y="2394721"/>
            <a:ext cx="5353913" cy="867600"/>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sz="1200" b="1" dirty="0" smtClean="0">
                <a:solidFill>
                  <a:srgbClr val="FA4516"/>
                </a:solidFill>
              </a:rPr>
              <a:t>2. Escalating </a:t>
            </a:r>
            <a:r>
              <a:rPr lang="en-GB" sz="1200" b="1" dirty="0">
                <a:solidFill>
                  <a:srgbClr val="FA4516"/>
                </a:solidFill>
              </a:rPr>
              <a:t>ecommerce</a:t>
            </a:r>
            <a:r>
              <a:rPr lang="en-GB" sz="1200" dirty="0">
                <a:solidFill>
                  <a:srgbClr val="FA4516"/>
                </a:solidFill>
              </a:rPr>
              <a:t>: </a:t>
            </a:r>
            <a:r>
              <a:rPr lang="en-GB" sz="1200" dirty="0"/>
              <a:t>Retailers will aim to retain their newly acquired cohort of online shoppers. However, they will focus on making their ecommerce operations more profitable.</a:t>
            </a:r>
            <a:br>
              <a:rPr lang="en-GB" sz="1200" dirty="0"/>
            </a:br>
            <a:r>
              <a:rPr lang="en-GB" sz="1200" dirty="0"/>
              <a:t>There are opportunities for brands to build joint business plans to help make the online channel more profitable. </a:t>
            </a:r>
          </a:p>
        </p:txBody>
      </p:sp>
      <p:sp>
        <p:nvSpPr>
          <p:cNvPr id="10" name="Text Placeholder 6">
            <a:extLst>
              <a:ext uri="{FF2B5EF4-FFF2-40B4-BE49-F238E27FC236}">
                <a16:creationId xmlns:a16="http://schemas.microsoft.com/office/drawing/2014/main" xmlns="" id="{BEBBD098-CD69-7149-91F7-21915C23461B}"/>
              </a:ext>
            </a:extLst>
          </p:cNvPr>
          <p:cNvSpPr txBox="1">
            <a:spLocks/>
          </p:cNvSpPr>
          <p:nvPr/>
        </p:nvSpPr>
        <p:spPr>
          <a:xfrm>
            <a:off x="3644349" y="5187700"/>
            <a:ext cx="5353913" cy="1074809"/>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GB" sz="1200" b="1" dirty="0" smtClean="0">
                <a:solidFill>
                  <a:srgbClr val="FA4516"/>
                </a:solidFill>
              </a:rPr>
              <a:t>5. Recuperative </a:t>
            </a:r>
            <a:r>
              <a:rPr lang="en-GB" sz="1200" b="1" dirty="0">
                <a:solidFill>
                  <a:srgbClr val="FA4516"/>
                </a:solidFill>
              </a:rPr>
              <a:t>retail</a:t>
            </a:r>
            <a:r>
              <a:rPr lang="en-US" sz="1200" dirty="0">
                <a:solidFill>
                  <a:srgbClr val="FA4516"/>
                </a:solidFill>
              </a:rPr>
              <a:t>: </a:t>
            </a:r>
            <a:r>
              <a:rPr lang="en-US" sz="1200" dirty="0"/>
              <a:t>Climate change will remain a top priority, as it is </a:t>
            </a:r>
            <a:r>
              <a:rPr lang="en-US" sz="1200" dirty="0" err="1"/>
              <a:t>recognised</a:t>
            </a:r>
            <a:r>
              <a:rPr lang="en-US" sz="1200" dirty="0"/>
              <a:t> as the most likely source of major future disruption. To address this industry will need to collaborate, as many of the challenges are too complex for one company to resolve. There are opportunities for both brands and retailers to help shoppers and consumers live more sustainable lifestyles. </a:t>
            </a:r>
            <a:endParaRPr lang="en-GB" sz="1200" dirty="0"/>
          </a:p>
        </p:txBody>
      </p:sp>
      <p:sp>
        <p:nvSpPr>
          <p:cNvPr id="11" name="Text Placeholder 7">
            <a:extLst>
              <a:ext uri="{FF2B5EF4-FFF2-40B4-BE49-F238E27FC236}">
                <a16:creationId xmlns:a16="http://schemas.microsoft.com/office/drawing/2014/main" xmlns="" id="{21A0143E-8F38-B540-9C44-A22849D0FAA6}"/>
              </a:ext>
            </a:extLst>
          </p:cNvPr>
          <p:cNvSpPr txBox="1">
            <a:spLocks/>
          </p:cNvSpPr>
          <p:nvPr/>
        </p:nvSpPr>
        <p:spPr>
          <a:xfrm>
            <a:off x="3629095" y="4360365"/>
            <a:ext cx="5445191" cy="867600"/>
          </a:xfrm>
          <a:prstGeom prst="rect">
            <a:avLst/>
          </a:prstGeom>
        </p:spPr>
        <p:txBody>
          <a:bodyPr lIns="90000" tIns="108000" rIns="90000">
            <a:no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Font typeface="Lucida Grande"/>
              <a:buNone/>
            </a:pPr>
            <a:r>
              <a:rPr lang="en-GB" sz="1200" b="1" dirty="0" smtClean="0">
                <a:solidFill>
                  <a:srgbClr val="FA4516"/>
                </a:solidFill>
              </a:rPr>
              <a:t>4. Holistic health</a:t>
            </a:r>
            <a:r>
              <a:rPr lang="en-GB" sz="1200" dirty="0" smtClean="0">
                <a:solidFill>
                  <a:srgbClr val="FA4516"/>
                </a:solidFill>
              </a:rPr>
              <a:t>: </a:t>
            </a:r>
            <a:r>
              <a:rPr lang="en-GB" sz="1200" dirty="0" smtClean="0"/>
              <a:t>As health and wellness shapes retailer formats and category </a:t>
            </a:r>
            <a:r>
              <a:rPr lang="en-GB" sz="1200" dirty="0" err="1" smtClean="0"/>
              <a:t>developments,brands</a:t>
            </a:r>
            <a:r>
              <a:rPr lang="en-GB" sz="1200" dirty="0" smtClean="0"/>
              <a:t> will need to consider what this will mean at a product level. Both </a:t>
            </a:r>
            <a:r>
              <a:rPr lang="en-US" sz="1200" kern="0" dirty="0" smtClean="0">
                <a:ea typeface="Open Sans" panose="020B0606030504020204" pitchFamily="34" charset="0"/>
                <a:cs typeface="Arial" panose="020B0604020202020204" pitchFamily="34" charset="0"/>
              </a:rPr>
              <a:t>retailers and brands will need to think about how they can help shoppers and consumers live healthier lifestyles.</a:t>
            </a:r>
            <a:endParaRPr lang="en-GB" sz="1200" dirty="0"/>
          </a:p>
        </p:txBody>
      </p:sp>
      <p:sp>
        <p:nvSpPr>
          <p:cNvPr id="12" name="Content Placeholder 13">
            <a:extLst>
              <a:ext uri="{FF2B5EF4-FFF2-40B4-BE49-F238E27FC236}">
                <a16:creationId xmlns:a16="http://schemas.microsoft.com/office/drawing/2014/main" xmlns="" id="{C3589257-31B2-3742-A80B-BC322939D89A}"/>
              </a:ext>
            </a:extLst>
          </p:cNvPr>
          <p:cNvSpPr>
            <a:spLocks noGrp="1"/>
          </p:cNvSpPr>
          <p:nvPr>
            <p:ph sz="quarter" idx="4294967295"/>
          </p:nvPr>
        </p:nvSpPr>
        <p:spPr>
          <a:xfrm>
            <a:off x="322089" y="1273982"/>
            <a:ext cx="3322811" cy="4990292"/>
          </a:xfrm>
          <a:prstGeom prst="rect">
            <a:avLst/>
          </a:prstGeom>
        </p:spPr>
        <p:txBody>
          <a:bodyPr/>
          <a:lstStyle/>
          <a:p>
            <a:pPr marL="177800" indent="-177800">
              <a:spcBef>
                <a:spcPts val="0"/>
              </a:spcBef>
              <a:spcAft>
                <a:spcPts val="600"/>
              </a:spcAft>
            </a:pPr>
            <a:r>
              <a:rPr lang="en-GB" sz="1200" dirty="0"/>
              <a:t>The uncertainty that exists around the long-term impact of COVID-19 makes it extremely challenging to make conclusive predictions, as it is not clear </a:t>
            </a:r>
            <a:r>
              <a:rPr lang="en-US" sz="1200" dirty="0"/>
              <a:t>how consumer </a:t>
            </a:r>
            <a:r>
              <a:rPr lang="en-US" sz="1200" dirty="0" err="1"/>
              <a:t>behaviour</a:t>
            </a:r>
            <a:r>
              <a:rPr lang="en-US" sz="1200" dirty="0"/>
              <a:t> will change and how businesses will be affected, making a single view of the future impossible.</a:t>
            </a:r>
            <a:r>
              <a:rPr lang="en-GB" sz="1200" dirty="0"/>
              <a:t> </a:t>
            </a:r>
          </a:p>
          <a:p>
            <a:pPr marL="177800" indent="-177800">
              <a:spcBef>
                <a:spcPts val="0"/>
              </a:spcBef>
              <a:spcAft>
                <a:spcPts val="600"/>
              </a:spcAft>
            </a:pPr>
            <a:r>
              <a:rPr lang="en-GB" sz="1200" dirty="0"/>
              <a:t>We suggest that when companies think about new opportunities and strategies, they should consider the two </a:t>
            </a:r>
            <a:r>
              <a:rPr lang="en-US" sz="1200" dirty="0"/>
              <a:t>main variable factors from the pandemic: the potential path of the virus (from a relatively manageable virus to multiple outbreaks with lockdowns) and performance of the economy (from an economic performance that quickly recovers to a hard-hit economy slow to rebuild). </a:t>
            </a:r>
          </a:p>
          <a:p>
            <a:pPr marL="177800" indent="-177800">
              <a:spcBef>
                <a:spcPts val="0"/>
              </a:spcBef>
              <a:spcAft>
                <a:spcPts val="600"/>
              </a:spcAft>
            </a:pPr>
            <a:r>
              <a:rPr lang="en-GB" sz="1200" dirty="0"/>
              <a:t>To help industry stay up-to-date and aware of the implications of the changing landscape we will be publishing regional and channel predictions for the industry in 2021. </a:t>
            </a:r>
          </a:p>
          <a:p>
            <a:pPr marL="177800" indent="-177800">
              <a:spcBef>
                <a:spcPts val="0"/>
              </a:spcBef>
              <a:spcAft>
                <a:spcPts val="600"/>
              </a:spcAft>
            </a:pPr>
            <a:r>
              <a:rPr lang="en-GB" sz="1200" dirty="0"/>
              <a:t>We will continue to publish insights into the implications of COVID-19 and other macro influences on the industry.  </a:t>
            </a:r>
            <a:endParaRPr lang="en-US" sz="1200" dirty="0"/>
          </a:p>
        </p:txBody>
      </p:sp>
      <p:sp>
        <p:nvSpPr>
          <p:cNvPr id="13" name="TextBox 12"/>
          <p:cNvSpPr txBox="1"/>
          <p:nvPr/>
        </p:nvSpPr>
        <p:spPr>
          <a:xfrm>
            <a:off x="0" y="6582623"/>
            <a:ext cx="8075776" cy="276999"/>
          </a:xfrm>
          <a:prstGeom prst="rect">
            <a:avLst/>
          </a:prstGeom>
          <a:noFill/>
        </p:spPr>
        <p:txBody>
          <a:bodyPr wrap="square" rtlCol="0">
            <a:spAutoFit/>
          </a:bodyPr>
          <a:lstStyle/>
          <a:p>
            <a:pPr algn="ctr"/>
            <a:r>
              <a:rPr lang="en-GB" sz="1200" dirty="0"/>
              <a:t>Source: </a:t>
            </a:r>
            <a:r>
              <a:rPr lang="en-GB" sz="1200" dirty="0" smtClean="0"/>
              <a:t>IGD </a:t>
            </a:r>
            <a:r>
              <a:rPr lang="en-GB" sz="1200" dirty="0"/>
              <a:t>Retail Analysis Global </a:t>
            </a:r>
            <a:r>
              <a:rPr lang="en-GB" sz="1200" dirty="0" smtClean="0"/>
              <a:t>Retail Trends 2021, December2020</a:t>
            </a:r>
            <a:endParaRPr lang="en-GB" sz="1200" dirty="0"/>
          </a:p>
        </p:txBody>
      </p:sp>
    </p:spTree>
    <p:extLst>
      <p:ext uri="{BB962C8B-B14F-4D97-AF65-F5344CB8AC3E}">
        <p14:creationId xmlns:p14="http://schemas.microsoft.com/office/powerpoint/2010/main" val="9715539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sz="2600" dirty="0" smtClean="0"/>
              <a:t>Total seafood shopper profile presence of children</a:t>
            </a:r>
            <a:endParaRPr lang="en-GB"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64985397"/>
              </p:ext>
            </p:extLst>
          </p:nvPr>
        </p:nvGraphicFramePr>
        <p:xfrm>
          <a:off x="377825" y="1384299"/>
          <a:ext cx="8388350" cy="4968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402620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GB" sz="2600" dirty="0" smtClean="0"/>
              <a:t>Total seafood shopper profile presence of children</a:t>
            </a:r>
            <a:endParaRPr lang="en-GB" sz="2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397322184"/>
              </p:ext>
            </p:extLst>
          </p:nvPr>
        </p:nvGraphicFramePr>
        <p:xfrm>
          <a:off x="377825" y="1384299"/>
          <a:ext cx="8388350" cy="4968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198381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Total seafood shopper profile by household size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266678450"/>
              </p:ext>
            </p:extLst>
          </p:nvPr>
        </p:nvGraphicFramePr>
        <p:xfrm>
          <a:off x="377825" y="1384299"/>
          <a:ext cx="8388350" cy="496899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16463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Seafood shopper profile by </a:t>
            </a:r>
            <a:r>
              <a:rPr lang="en-GB" dirty="0" err="1" smtClean="0"/>
              <a:t>lifestage</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31750755"/>
              </p:ext>
            </p:extLst>
          </p:nvPr>
        </p:nvGraphicFramePr>
        <p:xfrm>
          <a:off x="377825" y="1502861"/>
          <a:ext cx="8388350" cy="480293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
        <p:nvSpPr>
          <p:cNvPr id="2" name="TextBox 1"/>
          <p:cNvSpPr txBox="1"/>
          <p:nvPr/>
        </p:nvSpPr>
        <p:spPr>
          <a:xfrm>
            <a:off x="2470067" y="1043640"/>
            <a:ext cx="4186339" cy="369332"/>
          </a:xfrm>
          <a:prstGeom prst="rect">
            <a:avLst/>
          </a:prstGeom>
          <a:noFill/>
        </p:spPr>
        <p:txBody>
          <a:bodyPr wrap="none" rtlCol="0">
            <a:spAutoFit/>
          </a:bodyPr>
          <a:lstStyle/>
          <a:p>
            <a:r>
              <a:rPr lang="en-GB" dirty="0" smtClean="0"/>
              <a:t>Purchase </a:t>
            </a:r>
            <a:r>
              <a:rPr lang="en-GB" dirty="0"/>
              <a:t>Value % Share of Trade 52w</a:t>
            </a:r>
          </a:p>
        </p:txBody>
      </p:sp>
    </p:spTree>
    <p:extLst>
      <p:ext uri="{BB962C8B-B14F-4D97-AF65-F5344CB8AC3E}">
        <p14:creationId xmlns:p14="http://schemas.microsoft.com/office/powerpoint/2010/main" val="28318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heel(1)">
                                      <p:cBhvr>
                                        <p:cTn id="7" dur="2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heel(1)">
                                      <p:cBhvr>
                                        <p:cTn id="12" dur="20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heel(1)">
                                      <p:cBhvr>
                                        <p:cTn id="17" dur="2000"/>
                                        <p:tgtEl>
                                          <p:spTgt spid="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heel(1)">
                                      <p:cBhvr>
                                        <p:cTn id="22" dur="2000"/>
                                        <p:tgtEl>
                                          <p:spTgt spid="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graphicEl>
                                              <a:chart seriesIdx="3" categoryIdx="-4" bldStep="series"/>
                                            </p:graphicEl>
                                          </p:spTgt>
                                        </p:tgtEl>
                                        <p:attrNameLst>
                                          <p:attrName>style.visibility</p:attrName>
                                        </p:attrNameLst>
                                      </p:cBhvr>
                                      <p:to>
                                        <p:strVal val="visible"/>
                                      </p:to>
                                    </p:set>
                                    <p:animEffect transition="in" filter="wheel(1)">
                                      <p:cBhvr>
                                        <p:cTn id="27" dur="2000"/>
                                        <p:tgtEl>
                                          <p:spTgt spid="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Nielsen special analysis: frozen fish by species extract</a:t>
            </a:r>
            <a:endParaRPr lang="en-GB" dirty="0"/>
          </a:p>
        </p:txBody>
      </p:sp>
      <p:sp>
        <p:nvSpPr>
          <p:cNvPr id="5" name="Subtitle 4"/>
          <p:cNvSpPr>
            <a:spLocks noGrp="1"/>
          </p:cNvSpPr>
          <p:nvPr>
            <p:ph type="subTitle" idx="1"/>
          </p:nvPr>
        </p:nvSpPr>
        <p:spPr/>
        <p:txBody>
          <a:bodyPr/>
          <a:lstStyle/>
          <a:p>
            <a:r>
              <a:rPr lang="en-GB" dirty="0" smtClean="0">
                <a:hlinkClick r:id="rId2"/>
              </a:rPr>
              <a:t>Click here for full report </a:t>
            </a:r>
            <a:endParaRPr lang="en-GB" dirty="0"/>
          </a:p>
        </p:txBody>
      </p:sp>
    </p:spTree>
    <p:extLst>
      <p:ext uri="{BB962C8B-B14F-4D97-AF65-F5344CB8AC3E}">
        <p14:creationId xmlns:p14="http://schemas.microsoft.com/office/powerpoint/2010/main" val="17543305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t>Category growth in terms of volume is driven by all the segments, but largely from frozen (+18.5m). </a:t>
            </a:r>
          </a:p>
        </p:txBody>
      </p:sp>
      <p:graphicFrame>
        <p:nvGraphicFramePr>
          <p:cNvPr id="5" name="Object 7"/>
          <p:cNvGraphicFramePr>
            <a:graphicFrameLocks noChangeAspect="1"/>
          </p:cNvGraphicFramePr>
          <p:nvPr>
            <p:extLst>
              <p:ext uri="{D42A27DB-BD31-4B8C-83A1-F6EECF244321}">
                <p14:modId xmlns:p14="http://schemas.microsoft.com/office/powerpoint/2010/main" val="142782976"/>
              </p:ext>
            </p:extLst>
          </p:nvPr>
        </p:nvGraphicFramePr>
        <p:xfrm>
          <a:off x="561975" y="2327275"/>
          <a:ext cx="8178800" cy="4148138"/>
        </p:xfrm>
        <a:graphic>
          <a:graphicData uri="http://schemas.openxmlformats.org/presentationml/2006/ole">
            <mc:AlternateContent xmlns:mc="http://schemas.openxmlformats.org/markup-compatibility/2006">
              <mc:Choice xmlns:v="urn:schemas-microsoft-com:vml" Requires="v">
                <p:oleObj spid="_x0000_s5130" name="Nielsen Report" r:id="rId3" imgW="9792000" imgH="6660000" progId="WSPReport.Document">
                  <p:embed/>
                </p:oleObj>
              </mc:Choice>
              <mc:Fallback>
                <p:oleObj name="Nielsen Report" r:id="rId3" imgW="9792000" imgH="6660000" progId="WSPReport.Document">
                  <p:embed/>
                  <p:pic>
                    <p:nvPicPr>
                      <p:cNvPr id="0" name=""/>
                      <p:cNvPicPr>
                        <a:picLocks noChangeAspect="1" noChangeArrowheads="1"/>
                      </p:cNvPicPr>
                      <p:nvPr/>
                    </p:nvPicPr>
                    <p:blipFill>
                      <a:blip r:embed="rId4"/>
                      <a:srcRect t="27042" b="9406"/>
                      <a:stretch>
                        <a:fillRect/>
                      </a:stretch>
                    </p:blipFill>
                    <p:spPr bwMode="auto">
                      <a:xfrm>
                        <a:off x="561975" y="2327275"/>
                        <a:ext cx="8178800" cy="414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 name="Object 1"/>
          <p:cNvGraphicFramePr>
            <a:graphicFrameLocks noChangeAspect="1"/>
          </p:cNvGraphicFramePr>
          <p:nvPr>
            <p:extLst>
              <p:ext uri="{D42A27DB-BD31-4B8C-83A1-F6EECF244321}">
                <p14:modId xmlns:p14="http://schemas.microsoft.com/office/powerpoint/2010/main" val="3800580887"/>
              </p:ext>
            </p:extLst>
          </p:nvPr>
        </p:nvGraphicFramePr>
        <p:xfrm>
          <a:off x="468313" y="1666875"/>
          <a:ext cx="8385175" cy="355819"/>
        </p:xfrm>
        <a:graphic>
          <a:graphicData uri="http://schemas.openxmlformats.org/presentationml/2006/ole">
            <mc:AlternateContent xmlns:mc="http://schemas.openxmlformats.org/markup-compatibility/2006">
              <mc:Choice xmlns:v="urn:schemas-microsoft-com:vml" Requires="v">
                <p:oleObj spid="_x0000_s5131" name="Nielsen Report" r:id="rId5" imgW="9792000" imgH="6660000" progId="WSPReport.Document">
                  <p:embed/>
                </p:oleObj>
              </mc:Choice>
              <mc:Fallback>
                <p:oleObj name="Nielsen Report" r:id="rId5" imgW="9792000" imgH="6660000" progId="WSPReport.Document">
                  <p:embed/>
                  <p:pic>
                    <p:nvPicPr>
                      <p:cNvPr id="0" name=""/>
                      <p:cNvPicPr>
                        <a:picLocks noChangeAspect="1" noChangeArrowheads="1"/>
                      </p:cNvPicPr>
                      <p:nvPr/>
                    </p:nvPicPr>
                    <p:blipFill>
                      <a:blip r:embed="rId6"/>
                      <a:srcRect t="8104" b="84826"/>
                      <a:stretch>
                        <a:fillRect/>
                      </a:stretch>
                    </p:blipFill>
                    <p:spPr bwMode="auto">
                      <a:xfrm>
                        <a:off x="468313" y="1666875"/>
                        <a:ext cx="8385175" cy="355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3"/>
          <p:cNvSpPr txBox="1">
            <a:spLocks noChangeArrowheads="1"/>
          </p:cNvSpPr>
          <p:nvPr/>
        </p:nvSpPr>
        <p:spPr bwMode="auto">
          <a:xfrm>
            <a:off x="457200" y="1095375"/>
            <a:ext cx="838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ts val="800"/>
              </a:spcBef>
              <a:buClr>
                <a:srgbClr val="5F5F5F"/>
              </a:buClr>
              <a:buFont typeface="Arial" charset="0"/>
              <a:buChar char="•"/>
              <a:defRPr>
                <a:solidFill>
                  <a:srgbClr val="5F5F5F"/>
                </a:solidFill>
                <a:latin typeface="Calibri" pitchFamily="34" charset="0"/>
              </a:defRPr>
            </a:lvl1pPr>
            <a:lvl2pPr marL="742950" indent="-285750" algn="l">
              <a:spcBef>
                <a:spcPts val="800"/>
              </a:spcBef>
              <a:buClr>
                <a:srgbClr val="5F5F5F"/>
              </a:buClr>
              <a:buFont typeface="Arial" charset="0"/>
              <a:buChar char="•"/>
              <a:defRPr sz="1600">
                <a:solidFill>
                  <a:srgbClr val="5F5F5F"/>
                </a:solidFill>
                <a:latin typeface="Calibri" pitchFamily="34" charset="0"/>
              </a:defRPr>
            </a:lvl2pPr>
            <a:lvl3pPr marL="1143000" indent="-228600" algn="l">
              <a:spcBef>
                <a:spcPts val="700"/>
              </a:spcBef>
              <a:buClr>
                <a:srgbClr val="5F5F5F"/>
              </a:buClr>
              <a:buFont typeface="Arial" charset="0"/>
              <a:buChar char="•"/>
              <a:defRPr sz="1400">
                <a:solidFill>
                  <a:srgbClr val="5F5F5F"/>
                </a:solidFill>
                <a:latin typeface="Calibri" pitchFamily="34" charset="0"/>
              </a:defRPr>
            </a:lvl3pPr>
            <a:lvl4pPr marL="1600200" indent="-228600" algn="l">
              <a:spcBef>
                <a:spcPts val="700"/>
              </a:spcBef>
              <a:buClr>
                <a:srgbClr val="5F5F5F"/>
              </a:buClr>
              <a:buFont typeface="Arial" charset="0"/>
              <a:buChar char="•"/>
              <a:defRPr sz="1200">
                <a:solidFill>
                  <a:srgbClr val="5F5F5F"/>
                </a:solidFill>
                <a:latin typeface="Calibri" pitchFamily="34" charset="0"/>
              </a:defRPr>
            </a:lvl4pPr>
            <a:lvl5pPr marL="2057400" indent="-228600" algn="l">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50000"/>
              </a:spcBef>
              <a:buClrTx/>
              <a:buFontTx/>
              <a:buNone/>
            </a:pPr>
            <a:r>
              <a:rPr lang="en-US" altLang="en-US" sz="1200" b="0" dirty="0">
                <a:solidFill>
                  <a:srgbClr val="009DD9"/>
                </a:solidFill>
              </a:rPr>
              <a:t>Fish| Segment Trends (Volume) | Total </a:t>
            </a:r>
            <a:r>
              <a:rPr lang="en-US" altLang="en-US" sz="1200" b="0" dirty="0" smtClean="0">
                <a:solidFill>
                  <a:srgbClr val="009DD9"/>
                </a:solidFill>
              </a:rPr>
              <a:t>Coverage UK including Discounters | </a:t>
            </a:r>
            <a:r>
              <a:rPr lang="en-US" altLang="en-US" sz="1200" b="0" dirty="0">
                <a:solidFill>
                  <a:srgbClr val="009DD9"/>
                </a:solidFill>
              </a:rPr>
              <a:t>MAT TY vs YA - </a:t>
            </a:r>
            <a:r>
              <a:rPr lang="en-US" altLang="en-US" sz="1200" b="0" dirty="0" smtClean="0">
                <a:solidFill>
                  <a:srgbClr val="009DD9"/>
                </a:solidFill>
              </a:rPr>
              <a:t>Data to WE </a:t>
            </a:r>
            <a:r>
              <a:rPr lang="en-US" altLang="en-US" sz="1200" dirty="0">
                <a:solidFill>
                  <a:srgbClr val="009DD9"/>
                </a:solidFill>
              </a:rPr>
              <a:t>26.12.2020</a:t>
            </a:r>
          </a:p>
        </p:txBody>
      </p:sp>
      <p:sp>
        <p:nvSpPr>
          <p:cNvPr id="8" name="Rectangle 7"/>
          <p:cNvSpPr/>
          <p:nvPr/>
        </p:nvSpPr>
        <p:spPr>
          <a:xfrm>
            <a:off x="592428" y="1855729"/>
            <a:ext cx="1759236" cy="1747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8000"/>
                </a:solidFill>
              </a:rPr>
              <a:t>+27.5</a:t>
            </a:r>
            <a:endParaRPr lang="en-GB" sz="1000" b="1" dirty="0">
              <a:solidFill>
                <a:srgbClr val="008000"/>
              </a:solidFill>
            </a:endParaRPr>
          </a:p>
        </p:txBody>
      </p:sp>
      <p:sp>
        <p:nvSpPr>
          <p:cNvPr id="9" name="TextBox 8"/>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3902682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Same trend is followed in terms of value</a:t>
            </a:r>
          </a:p>
        </p:txBody>
      </p:sp>
      <p:graphicFrame>
        <p:nvGraphicFramePr>
          <p:cNvPr id="3" name="Object 7"/>
          <p:cNvGraphicFramePr>
            <a:graphicFrameLocks noChangeAspect="1"/>
          </p:cNvGraphicFramePr>
          <p:nvPr>
            <p:extLst>
              <p:ext uri="{D42A27DB-BD31-4B8C-83A1-F6EECF244321}">
                <p14:modId xmlns:p14="http://schemas.microsoft.com/office/powerpoint/2010/main" val="1268601048"/>
              </p:ext>
            </p:extLst>
          </p:nvPr>
        </p:nvGraphicFramePr>
        <p:xfrm>
          <a:off x="628650" y="2229427"/>
          <a:ext cx="8288385" cy="4077488"/>
        </p:xfrm>
        <a:graphic>
          <a:graphicData uri="http://schemas.openxmlformats.org/presentationml/2006/ole">
            <mc:AlternateContent xmlns:mc="http://schemas.openxmlformats.org/markup-compatibility/2006">
              <mc:Choice xmlns:v="urn:schemas-microsoft-com:vml" Requires="v">
                <p:oleObj spid="_x0000_s6154" name="Nielsen Report" r:id="rId3" imgW="9792000" imgH="6660000" progId="WSPReport.Document">
                  <p:embed/>
                </p:oleObj>
              </mc:Choice>
              <mc:Fallback>
                <p:oleObj name="Nielsen Report" r:id="rId3" imgW="9792000" imgH="6660000" progId="WSPReport.Document">
                  <p:embed/>
                  <p:pic>
                    <p:nvPicPr>
                      <p:cNvPr id="0" name=""/>
                      <p:cNvPicPr>
                        <a:picLocks noChangeAspect="1" noChangeArrowheads="1"/>
                      </p:cNvPicPr>
                      <p:nvPr/>
                    </p:nvPicPr>
                    <p:blipFill>
                      <a:blip r:embed="rId4"/>
                      <a:srcRect l="735" t="27015" b="11346"/>
                      <a:stretch>
                        <a:fillRect/>
                      </a:stretch>
                    </p:blipFill>
                    <p:spPr bwMode="auto">
                      <a:xfrm>
                        <a:off x="628650" y="2229427"/>
                        <a:ext cx="8288385" cy="407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 name="Object 10"/>
          <p:cNvGraphicFramePr>
            <a:graphicFrameLocks noChangeAspect="1"/>
          </p:cNvGraphicFramePr>
          <p:nvPr>
            <p:extLst>
              <p:ext uri="{D42A27DB-BD31-4B8C-83A1-F6EECF244321}">
                <p14:modId xmlns:p14="http://schemas.microsoft.com/office/powerpoint/2010/main" val="663662842"/>
              </p:ext>
            </p:extLst>
          </p:nvPr>
        </p:nvGraphicFramePr>
        <p:xfrm>
          <a:off x="477838" y="1570038"/>
          <a:ext cx="8351837" cy="1168400"/>
        </p:xfrm>
        <a:graphic>
          <a:graphicData uri="http://schemas.openxmlformats.org/presentationml/2006/ole">
            <mc:AlternateContent xmlns:mc="http://schemas.openxmlformats.org/markup-compatibility/2006">
              <mc:Choice xmlns:v="urn:schemas-microsoft-com:vml" Requires="v">
                <p:oleObj spid="_x0000_s6155" name="Nielsen Report" r:id="rId5" imgW="9792000" imgH="6660000" progId="WSPReport.Document">
                  <p:embed/>
                </p:oleObj>
              </mc:Choice>
              <mc:Fallback>
                <p:oleObj name="Nielsen Report" r:id="rId5" imgW="9792000" imgH="6660000" progId="WSPReport.Document">
                  <p:embed/>
                  <p:pic>
                    <p:nvPicPr>
                      <p:cNvPr id="0" name=""/>
                      <p:cNvPicPr>
                        <a:picLocks noChangeAspect="1" noChangeArrowheads="1"/>
                      </p:cNvPicPr>
                      <p:nvPr/>
                    </p:nvPicPr>
                    <p:blipFill>
                      <a:blip r:embed="rId6"/>
                      <a:srcRect t="7922" b="74051"/>
                      <a:stretch>
                        <a:fillRect/>
                      </a:stretch>
                    </p:blipFill>
                    <p:spPr bwMode="auto">
                      <a:xfrm>
                        <a:off x="477838" y="1570038"/>
                        <a:ext cx="8351837" cy="116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3"/>
          <p:cNvSpPr txBox="1">
            <a:spLocks noChangeArrowheads="1"/>
          </p:cNvSpPr>
          <p:nvPr/>
        </p:nvSpPr>
        <p:spPr bwMode="auto">
          <a:xfrm>
            <a:off x="606425" y="1011382"/>
            <a:ext cx="838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ts val="800"/>
              </a:spcBef>
              <a:buClr>
                <a:srgbClr val="5F5F5F"/>
              </a:buClr>
              <a:buFont typeface="Arial" charset="0"/>
              <a:buChar char="•"/>
              <a:defRPr>
                <a:solidFill>
                  <a:srgbClr val="5F5F5F"/>
                </a:solidFill>
                <a:latin typeface="Calibri" pitchFamily="34" charset="0"/>
              </a:defRPr>
            </a:lvl1pPr>
            <a:lvl2pPr marL="742950" indent="-285750" algn="l">
              <a:spcBef>
                <a:spcPts val="800"/>
              </a:spcBef>
              <a:buClr>
                <a:srgbClr val="5F5F5F"/>
              </a:buClr>
              <a:buFont typeface="Arial" charset="0"/>
              <a:buChar char="•"/>
              <a:defRPr sz="1600">
                <a:solidFill>
                  <a:srgbClr val="5F5F5F"/>
                </a:solidFill>
                <a:latin typeface="Calibri" pitchFamily="34" charset="0"/>
              </a:defRPr>
            </a:lvl2pPr>
            <a:lvl3pPr marL="1143000" indent="-228600" algn="l">
              <a:spcBef>
                <a:spcPts val="700"/>
              </a:spcBef>
              <a:buClr>
                <a:srgbClr val="5F5F5F"/>
              </a:buClr>
              <a:buFont typeface="Arial" charset="0"/>
              <a:buChar char="•"/>
              <a:defRPr sz="1400">
                <a:solidFill>
                  <a:srgbClr val="5F5F5F"/>
                </a:solidFill>
                <a:latin typeface="Calibri" pitchFamily="34" charset="0"/>
              </a:defRPr>
            </a:lvl3pPr>
            <a:lvl4pPr marL="1600200" indent="-228600" algn="l">
              <a:spcBef>
                <a:spcPts val="700"/>
              </a:spcBef>
              <a:buClr>
                <a:srgbClr val="5F5F5F"/>
              </a:buClr>
              <a:buFont typeface="Arial" charset="0"/>
              <a:buChar char="•"/>
              <a:defRPr sz="1200">
                <a:solidFill>
                  <a:srgbClr val="5F5F5F"/>
                </a:solidFill>
                <a:latin typeface="Calibri" pitchFamily="34" charset="0"/>
              </a:defRPr>
            </a:lvl4pPr>
            <a:lvl5pPr marL="2057400" indent="-228600" algn="l">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50000"/>
              </a:spcBef>
              <a:buClrTx/>
              <a:buFontTx/>
              <a:buNone/>
            </a:pPr>
            <a:r>
              <a:rPr lang="en-US" altLang="en-US" sz="1200" b="0" dirty="0">
                <a:solidFill>
                  <a:srgbClr val="009DD9"/>
                </a:solidFill>
              </a:rPr>
              <a:t>Fish| Segment Trends (Value)| Total </a:t>
            </a:r>
            <a:r>
              <a:rPr lang="en-US" altLang="en-US" sz="1200" b="0" dirty="0" smtClean="0">
                <a:solidFill>
                  <a:srgbClr val="009DD9"/>
                </a:solidFill>
              </a:rPr>
              <a:t>Coverage </a:t>
            </a:r>
            <a:r>
              <a:rPr lang="en-US" altLang="en-US" sz="1200" dirty="0" smtClean="0">
                <a:solidFill>
                  <a:srgbClr val="009DD9"/>
                </a:solidFill>
              </a:rPr>
              <a:t>UK including Discounters</a:t>
            </a:r>
            <a:r>
              <a:rPr lang="en-US" altLang="en-US" sz="1200" b="0" dirty="0" smtClean="0">
                <a:solidFill>
                  <a:srgbClr val="009DD9"/>
                </a:solidFill>
              </a:rPr>
              <a:t>| </a:t>
            </a:r>
            <a:r>
              <a:rPr lang="en-US" altLang="en-US" sz="1200" b="0" dirty="0">
                <a:solidFill>
                  <a:srgbClr val="009DD9"/>
                </a:solidFill>
              </a:rPr>
              <a:t>MAT TY vs YA - </a:t>
            </a:r>
            <a:r>
              <a:rPr lang="en-US" altLang="en-US" sz="1200" b="0" dirty="0" smtClean="0">
                <a:solidFill>
                  <a:srgbClr val="009DD9"/>
                </a:solidFill>
              </a:rPr>
              <a:t>Data to WE </a:t>
            </a:r>
            <a:r>
              <a:rPr lang="en-US" altLang="en-US" sz="1200" dirty="0">
                <a:solidFill>
                  <a:srgbClr val="009DD9"/>
                </a:solidFill>
              </a:rPr>
              <a:t>26.12.2020</a:t>
            </a:r>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23754335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Despite price increases volume &amp; units frozen fish sales is in growth compared to </a:t>
            </a:r>
            <a:r>
              <a:rPr lang="en-GB" dirty="0" smtClean="0"/>
              <a:t>2019</a:t>
            </a:r>
            <a:endParaRPr lang="en-GB" dirty="0"/>
          </a:p>
        </p:txBody>
      </p:sp>
      <p:graphicFrame>
        <p:nvGraphicFramePr>
          <p:cNvPr id="3" name="Object 10"/>
          <p:cNvGraphicFramePr>
            <a:graphicFrameLocks/>
          </p:cNvGraphicFramePr>
          <p:nvPr>
            <p:extLst>
              <p:ext uri="{D42A27DB-BD31-4B8C-83A1-F6EECF244321}">
                <p14:modId xmlns:p14="http://schemas.microsoft.com/office/powerpoint/2010/main" val="2454115310"/>
              </p:ext>
            </p:extLst>
          </p:nvPr>
        </p:nvGraphicFramePr>
        <p:xfrm>
          <a:off x="338252" y="1432038"/>
          <a:ext cx="8444330" cy="4758322"/>
        </p:xfrm>
        <a:graphic>
          <a:graphicData uri="http://schemas.openxmlformats.org/presentationml/2006/ole">
            <mc:AlternateContent xmlns:mc="http://schemas.openxmlformats.org/markup-compatibility/2006">
              <mc:Choice xmlns:v="urn:schemas-microsoft-com:vml" Requires="v">
                <p:oleObj spid="_x0000_s7174" name="Nielsen Report" r:id="rId3" imgW="9792000" imgH="6660000" progId="WSPReport.Document">
                  <p:embed/>
                </p:oleObj>
              </mc:Choice>
              <mc:Fallback>
                <p:oleObj name="Nielsen Report" r:id="rId3" imgW="9792000" imgH="6660000" progId="WSPReport.Document">
                  <p:embed/>
                  <p:pic>
                    <p:nvPicPr>
                      <p:cNvPr id="0" name=""/>
                      <p:cNvPicPr>
                        <a:picLocks noChangeAspect="1" noChangeArrowheads="1"/>
                      </p:cNvPicPr>
                      <p:nvPr/>
                    </p:nvPicPr>
                    <p:blipFill>
                      <a:blip r:embed="rId4"/>
                      <a:srcRect l="2801" t="16468" r="-934" b="6862"/>
                      <a:stretch>
                        <a:fillRect/>
                      </a:stretch>
                    </p:blipFill>
                    <p:spPr bwMode="auto">
                      <a:xfrm>
                        <a:off x="338252" y="1432038"/>
                        <a:ext cx="8444330" cy="47583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 name="Text Box 3"/>
          <p:cNvSpPr txBox="1">
            <a:spLocks noChangeArrowheads="1"/>
          </p:cNvSpPr>
          <p:nvPr/>
        </p:nvSpPr>
        <p:spPr bwMode="auto">
          <a:xfrm>
            <a:off x="606425" y="1135120"/>
            <a:ext cx="8382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ts val="800"/>
              </a:spcBef>
              <a:buClr>
                <a:srgbClr val="5F5F5F"/>
              </a:buClr>
              <a:buFont typeface="Arial" charset="0"/>
              <a:buChar char="•"/>
              <a:defRPr sz="3200">
                <a:solidFill>
                  <a:srgbClr val="5F5F5F"/>
                </a:solidFill>
                <a:latin typeface="Calibri" pitchFamily="34" charset="0"/>
                <a:cs typeface="Arial" charset="0"/>
              </a:defRPr>
            </a:lvl1pPr>
            <a:lvl2pPr marL="742950" indent="-285750" algn="l">
              <a:spcBef>
                <a:spcPts val="800"/>
              </a:spcBef>
              <a:buClr>
                <a:srgbClr val="5F5F5F"/>
              </a:buClr>
              <a:buFont typeface="Arial" charset="0"/>
              <a:buChar char="•"/>
              <a:defRPr sz="1600">
                <a:solidFill>
                  <a:srgbClr val="5F5F5F"/>
                </a:solidFill>
                <a:latin typeface="Calibri" pitchFamily="34" charset="0"/>
                <a:cs typeface="Arial" charset="0"/>
              </a:defRPr>
            </a:lvl2pPr>
            <a:lvl3pPr marL="1143000" indent="-228600" algn="l">
              <a:spcBef>
                <a:spcPts val="700"/>
              </a:spcBef>
              <a:buClr>
                <a:srgbClr val="5F5F5F"/>
              </a:buClr>
              <a:buFont typeface="Arial" charset="0"/>
              <a:buChar char="•"/>
              <a:defRPr sz="1400">
                <a:solidFill>
                  <a:srgbClr val="5F5F5F"/>
                </a:solidFill>
                <a:latin typeface="Calibri" pitchFamily="34" charset="0"/>
                <a:cs typeface="Arial" charset="0"/>
              </a:defRPr>
            </a:lvl3pPr>
            <a:lvl4pPr marL="1600200" indent="-228600" algn="l">
              <a:spcBef>
                <a:spcPts val="700"/>
              </a:spcBef>
              <a:buClr>
                <a:srgbClr val="5F5F5F"/>
              </a:buClr>
              <a:buFont typeface="Arial" charset="0"/>
              <a:buChar char="•"/>
              <a:defRPr sz="1200">
                <a:solidFill>
                  <a:srgbClr val="5F5F5F"/>
                </a:solidFill>
                <a:latin typeface="Calibri" pitchFamily="34" charset="0"/>
                <a:cs typeface="Arial" charset="0"/>
              </a:defRPr>
            </a:lvl4pPr>
            <a:lvl5pPr marL="2057400" indent="-228600" algn="l">
              <a:spcBef>
                <a:spcPts val="700"/>
              </a:spcBef>
              <a:buClr>
                <a:srgbClr val="5F5F5F"/>
              </a:buClr>
              <a:buFont typeface="Arial" charset="0"/>
              <a:buChar char="•"/>
              <a:defRPr sz="1200">
                <a:solidFill>
                  <a:srgbClr val="5F5F5F"/>
                </a:solidFill>
                <a:latin typeface="Calibri" pitchFamily="34" charset="0"/>
                <a:cs typeface="Arial"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cs typeface="Arial"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cs typeface="Arial"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cs typeface="Arial"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cs typeface="Arial" charset="0"/>
              </a:defRPr>
            </a:lvl9pPr>
          </a:lstStyle>
          <a:p>
            <a:pPr eaLnBrk="1" hangingPunct="1">
              <a:spcBef>
                <a:spcPct val="50000"/>
              </a:spcBef>
              <a:buClrTx/>
              <a:buFontTx/>
              <a:buNone/>
            </a:pPr>
            <a:r>
              <a:rPr lang="en-US" altLang="en-US" sz="1200" b="0" dirty="0">
                <a:solidFill>
                  <a:srgbClr val="009DD9"/>
                </a:solidFill>
              </a:rPr>
              <a:t>Fish| </a:t>
            </a:r>
            <a:r>
              <a:rPr lang="en-US" altLang="en-US" sz="1200" b="0" dirty="0" smtClean="0">
                <a:solidFill>
                  <a:srgbClr val="009DD9"/>
                </a:solidFill>
              </a:rPr>
              <a:t>Frozen </a:t>
            </a:r>
            <a:r>
              <a:rPr lang="en-US" altLang="en-US" sz="1200" b="0" dirty="0">
                <a:solidFill>
                  <a:srgbClr val="009DD9"/>
                </a:solidFill>
              </a:rPr>
              <a:t>Fish Trends | Total </a:t>
            </a:r>
            <a:r>
              <a:rPr lang="en-US" altLang="en-US" sz="1200" b="0" dirty="0" smtClean="0">
                <a:solidFill>
                  <a:srgbClr val="009DD9"/>
                </a:solidFill>
              </a:rPr>
              <a:t>Coverage UK including Discounters | </a:t>
            </a:r>
            <a:r>
              <a:rPr lang="en-US" altLang="en-US" sz="1200" b="0" dirty="0">
                <a:solidFill>
                  <a:srgbClr val="009DD9"/>
                </a:solidFill>
              </a:rPr>
              <a:t>3 x MAT to </a:t>
            </a:r>
            <a:r>
              <a:rPr lang="en-US" altLang="en-US" sz="1200" b="0" dirty="0" smtClean="0">
                <a:solidFill>
                  <a:srgbClr val="009DD9"/>
                </a:solidFill>
              </a:rPr>
              <a:t>26.12.2020</a:t>
            </a:r>
            <a:endParaRPr lang="en-US" altLang="en-US" sz="1200" b="0" dirty="0">
              <a:solidFill>
                <a:srgbClr val="009DD9"/>
              </a:solidFill>
            </a:endParaRPr>
          </a:p>
        </p:txBody>
      </p:sp>
      <p:sp>
        <p:nvSpPr>
          <p:cNvPr id="5" name="TextBox 4"/>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ScanTrack</a:t>
            </a:r>
            <a:r>
              <a:rPr lang="en-GB" sz="1200" dirty="0" smtClean="0"/>
              <a:t> UK including discounters 52 we 26.12.20</a:t>
            </a:r>
            <a:endParaRPr lang="en-GB" sz="1200" dirty="0"/>
          </a:p>
        </p:txBody>
      </p:sp>
    </p:spTree>
    <p:extLst>
      <p:ext uri="{BB962C8B-B14F-4D97-AF65-F5344CB8AC3E}">
        <p14:creationId xmlns:p14="http://schemas.microsoft.com/office/powerpoint/2010/main" val="415390882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Total frozen fish – </a:t>
            </a:r>
            <a:r>
              <a:rPr lang="en-GB" dirty="0" err="1"/>
              <a:t>kpi’s</a:t>
            </a:r>
            <a:r>
              <a:rPr lang="en-GB" dirty="0"/>
              <a:t> by species </a:t>
            </a:r>
            <a:r>
              <a:rPr lang="en-GB" dirty="0" smtClean="0"/>
              <a:t>summary</a:t>
            </a:r>
            <a:endParaRPr lang="en-GB" dirty="0"/>
          </a:p>
        </p:txBody>
      </p:sp>
      <p:sp>
        <p:nvSpPr>
          <p:cNvPr id="3" name="TextBox 6"/>
          <p:cNvSpPr txBox="1">
            <a:spLocks noChangeArrowheads="1"/>
          </p:cNvSpPr>
          <p:nvPr/>
        </p:nvSpPr>
        <p:spPr bwMode="auto">
          <a:xfrm>
            <a:off x="309093" y="1017690"/>
            <a:ext cx="84539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charset="0"/>
                <a:ea typeface="ＭＳ Ｐゴシック" charset="-128"/>
              </a:defRPr>
            </a:lvl1pPr>
            <a:lvl2pPr marL="742950" indent="-285750">
              <a:defRPr sz="2400" b="1">
                <a:solidFill>
                  <a:schemeClr val="tx1"/>
                </a:solidFill>
                <a:latin typeface="Arial" charset="0"/>
                <a:ea typeface="ＭＳ Ｐゴシック" charset="-128"/>
              </a:defRPr>
            </a:lvl2pPr>
            <a:lvl3pPr marL="1143000" indent="-228600">
              <a:defRPr sz="2400" b="1">
                <a:solidFill>
                  <a:schemeClr val="tx1"/>
                </a:solidFill>
                <a:latin typeface="Arial" charset="0"/>
                <a:ea typeface="ＭＳ Ｐゴシック" charset="-128"/>
              </a:defRPr>
            </a:lvl3pPr>
            <a:lvl4pPr marL="1600200" indent="-228600">
              <a:defRPr sz="2400" b="1">
                <a:solidFill>
                  <a:schemeClr val="tx1"/>
                </a:solidFill>
                <a:latin typeface="Arial" charset="0"/>
                <a:ea typeface="ＭＳ Ｐゴシック" charset="-128"/>
              </a:defRPr>
            </a:lvl4pPr>
            <a:lvl5pPr marL="2057400" indent="-228600">
              <a:defRPr sz="2400" b="1">
                <a:solidFill>
                  <a:schemeClr val="tx1"/>
                </a:solidFill>
                <a:latin typeface="Arial" charset="0"/>
                <a:ea typeface="ＭＳ Ｐゴシック" charset="-128"/>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128"/>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128"/>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128"/>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128"/>
              </a:defRPr>
            </a:lvl9pPr>
          </a:lstStyle>
          <a:p>
            <a:r>
              <a:rPr lang="en-GB" altLang="en-US" sz="1600" b="0" dirty="0">
                <a:latin typeface="Calibri" panose="020F0502020204030204" pitchFamily="34" charset="0"/>
              </a:rPr>
              <a:t>Category growing through increased </a:t>
            </a:r>
            <a:r>
              <a:rPr lang="en-GB" altLang="en-US" sz="1600" b="0" dirty="0" smtClean="0">
                <a:latin typeface="Calibri" panose="020F0502020204030204" pitchFamily="34" charset="0"/>
              </a:rPr>
              <a:t>Penetration and Trip Volume. Shoppers </a:t>
            </a:r>
            <a:r>
              <a:rPr lang="en-GB" altLang="en-US" sz="1600" b="0" dirty="0">
                <a:latin typeface="Calibri" panose="020F0502020204030204" pitchFamily="34" charset="0"/>
              </a:rPr>
              <a:t>are buying </a:t>
            </a:r>
            <a:r>
              <a:rPr lang="en-GB" altLang="en-US" sz="1600" b="0" dirty="0" smtClean="0">
                <a:latin typeface="Calibri" panose="020F0502020204030204" pitchFamily="34" charset="0"/>
              </a:rPr>
              <a:t>more often and price led to an increase in sales for most of the Species. </a:t>
            </a:r>
            <a:endParaRPr lang="en-GB" altLang="en-US" sz="1600" b="0" dirty="0">
              <a:latin typeface="Calibri" panose="020F0502020204030204" pitchFamily="34" charset="0"/>
            </a:endParaRPr>
          </a:p>
        </p:txBody>
      </p:sp>
      <p:pic>
        <p:nvPicPr>
          <p:cNvPr id="4" name="Picture 1"/>
          <p:cNvPicPr>
            <a:picLocks/>
          </p:cNvPicPr>
          <p:nvPr/>
        </p:nvPicPr>
        <p:blipFill rotWithShape="1">
          <a:blip r:embed="rId2" cstate="print">
            <a:extLst>
              <a:ext uri="{28A0092B-C50C-407E-A947-70E740481C1C}">
                <a14:useLocalDpi xmlns:a14="http://schemas.microsoft.com/office/drawing/2010/main" val="0"/>
              </a:ext>
            </a:extLst>
          </a:blip>
          <a:srcRect t="21891" b="17257"/>
          <a:stretch/>
        </p:blipFill>
        <p:spPr bwMode="auto">
          <a:xfrm>
            <a:off x="152400" y="2252322"/>
            <a:ext cx="8978900" cy="428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09093" y="1748574"/>
            <a:ext cx="8606307" cy="446276"/>
          </a:xfrm>
          <a:prstGeom prst="rect">
            <a:avLst/>
          </a:prstGeom>
          <a:noFill/>
        </p:spPr>
        <p:txBody>
          <a:bodyPr wrap="square" rtlCol="0">
            <a:spAutoFit/>
          </a:bodyPr>
          <a:lstStyle/>
          <a:p>
            <a:r>
              <a:rPr lang="en-US" sz="1200" dirty="0" smtClean="0">
                <a:latin typeface="Calibri" panose="020F0502020204030204" pitchFamily="34" charset="0"/>
                <a:cs typeface="Calibri" panose="020F0502020204030204" pitchFamily="34" charset="0"/>
              </a:rPr>
              <a:t>HomeScan Multi Product KPI – Volume </a:t>
            </a:r>
          </a:p>
          <a:p>
            <a:r>
              <a:rPr lang="en-US" sz="1100" dirty="0" smtClean="0">
                <a:latin typeface="Calibri" panose="020F0502020204030204" pitchFamily="34" charset="0"/>
                <a:cs typeface="Calibri" panose="020F0502020204030204" pitchFamily="34" charset="0"/>
              </a:rPr>
              <a:t>Total G.B. – 29/12/2019 – 26/12/2020 – Total Outlet – Total Panel - </a:t>
            </a:r>
            <a:r>
              <a:rPr lang="en-US" sz="1100" dirty="0">
                <a:latin typeface="Calibri" panose="020F0502020204030204" pitchFamily="34" charset="0"/>
                <a:cs typeface="Calibri" panose="020F0502020204030204" pitchFamily="34" charset="0"/>
              </a:rPr>
              <a:t>29/12/2019 – </a:t>
            </a:r>
            <a:r>
              <a:rPr lang="en-US" sz="1100" dirty="0" smtClean="0">
                <a:latin typeface="Calibri" panose="020F0502020204030204" pitchFamily="34" charset="0"/>
                <a:cs typeface="Calibri" panose="020F0502020204030204" pitchFamily="34" charset="0"/>
              </a:rPr>
              <a:t>26/12/2020 vs 30/12/2018 – 28/12/2019 </a:t>
            </a:r>
            <a:endParaRPr lang="en-US" sz="1100" dirty="0">
              <a:latin typeface="Calibri" panose="020F0502020204030204" pitchFamily="34" charset="0"/>
              <a:cs typeface="Calibri" panose="020F0502020204030204" pitchFamily="34" charset="0"/>
            </a:endParaRPr>
          </a:p>
        </p:txBody>
      </p:sp>
      <p:sp>
        <p:nvSpPr>
          <p:cNvPr id="6" name="TextBox 5"/>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10356757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Frozen fish – source of growth by species</a:t>
            </a:r>
          </a:p>
        </p:txBody>
      </p:sp>
      <p:grpSp>
        <p:nvGrpSpPr>
          <p:cNvPr id="3" name="Group 2"/>
          <p:cNvGrpSpPr/>
          <p:nvPr/>
        </p:nvGrpSpPr>
        <p:grpSpPr>
          <a:xfrm>
            <a:off x="152400" y="1221378"/>
            <a:ext cx="8669383" cy="4527223"/>
            <a:chOff x="152400" y="1221378"/>
            <a:chExt cx="8669383" cy="4527223"/>
          </a:xfrm>
        </p:grpSpPr>
        <p:pic>
          <p:nvPicPr>
            <p:cNvPr id="4" name="Picture 1"/>
            <p:cNvPicPr>
              <a:picLocks/>
            </p:cNvPicPr>
            <p:nvPr/>
          </p:nvPicPr>
          <p:blipFill rotWithShape="1">
            <a:blip r:embed="rId2">
              <a:extLst>
                <a:ext uri="{28A0092B-C50C-407E-A947-70E740481C1C}">
                  <a14:useLocalDpi xmlns:a14="http://schemas.microsoft.com/office/drawing/2010/main" val="0"/>
                </a:ext>
              </a:extLst>
            </a:blip>
            <a:srcRect t="5159" r="16735" b="85731"/>
            <a:stretch/>
          </p:blipFill>
          <p:spPr bwMode="auto">
            <a:xfrm>
              <a:off x="152400" y="1221378"/>
              <a:ext cx="7476309" cy="60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p:cNvPicPr>
            <p:nvPr/>
          </p:nvPicPr>
          <p:blipFill rotWithShape="1">
            <a:blip r:embed="rId2">
              <a:extLst>
                <a:ext uri="{28A0092B-C50C-407E-A947-70E740481C1C}">
                  <a14:useLocalDpi xmlns:a14="http://schemas.microsoft.com/office/drawing/2010/main" val="0"/>
                </a:ext>
              </a:extLst>
            </a:blip>
            <a:srcRect l="82877" t="29421" r="5048" b="26498"/>
            <a:stretch/>
          </p:blipFill>
          <p:spPr bwMode="auto">
            <a:xfrm>
              <a:off x="7678783" y="2209800"/>
              <a:ext cx="1084217" cy="353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678783" y="1926312"/>
              <a:ext cx="1143000" cy="400110"/>
            </a:xfrm>
            <a:prstGeom prst="rect">
              <a:avLst/>
            </a:prstGeom>
            <a:noFill/>
          </p:spPr>
          <p:txBody>
            <a:bodyPr wrap="square" rtlCol="0">
              <a:spAutoFit/>
            </a:bodyPr>
            <a:lstStyle/>
            <a:p>
              <a:r>
                <a:rPr lang="en-US" sz="1000" dirty="0" smtClean="0">
                  <a:latin typeface="Calibri" panose="020F0502020204030204" pitchFamily="34" charset="0"/>
                  <a:cs typeface="Calibri" panose="020F0502020204030204" pitchFamily="34" charset="0"/>
                </a:rPr>
                <a:t>Net Expenditure Change (£)</a:t>
              </a:r>
              <a:endParaRPr lang="en-US" sz="1000" dirty="0">
                <a:latin typeface="Calibri" panose="020F0502020204030204" pitchFamily="34" charset="0"/>
                <a:cs typeface="Calibri" panose="020F0502020204030204" pitchFamily="34" charset="0"/>
              </a:endParaRPr>
            </a:p>
          </p:txBody>
        </p:sp>
      </p:grpSp>
      <p:pic>
        <p:nvPicPr>
          <p:cNvPr id="7" name="Picture 1"/>
          <p:cNvPicPr>
            <a:picLocks/>
          </p:cNvPicPr>
          <p:nvPr/>
        </p:nvPicPr>
        <p:blipFill rotWithShape="1">
          <a:blip r:embed="rId2">
            <a:extLst>
              <a:ext uri="{28A0092B-C50C-407E-A947-70E740481C1C}">
                <a14:useLocalDpi xmlns:a14="http://schemas.microsoft.com/office/drawing/2010/main" val="0"/>
              </a:ext>
            </a:extLst>
          </a:blip>
          <a:srcRect t="21366" r="16735" b="20588"/>
          <a:stretch/>
        </p:blipFill>
        <p:spPr bwMode="auto">
          <a:xfrm>
            <a:off x="-228600" y="1525089"/>
            <a:ext cx="7476309" cy="456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60722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Global r</a:t>
            </a:r>
            <a:r>
              <a:rPr lang="en-GB" dirty="0" smtClean="0"/>
              <a:t>etail trends 2021 – ones to watch</a:t>
            </a:r>
            <a:endParaRPr lang="en-GB" dirty="0"/>
          </a:p>
        </p:txBody>
      </p:sp>
      <p:sp>
        <p:nvSpPr>
          <p:cNvPr id="7" name="Text Placeholder 1">
            <a:extLst>
              <a:ext uri="{FF2B5EF4-FFF2-40B4-BE49-F238E27FC236}">
                <a16:creationId xmlns:a16="http://schemas.microsoft.com/office/drawing/2014/main" xmlns="" id="{B173CFAF-8B44-7149-B220-4CE918F61473}"/>
              </a:ext>
            </a:extLst>
          </p:cNvPr>
          <p:cNvSpPr txBox="1">
            <a:spLocks/>
          </p:cNvSpPr>
          <p:nvPr/>
        </p:nvSpPr>
        <p:spPr>
          <a:xfrm>
            <a:off x="3644900" y="3495289"/>
            <a:ext cx="5353913" cy="867600"/>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smtClean="0">
                <a:solidFill>
                  <a:srgbClr val="FA4516"/>
                </a:solidFill>
              </a:rPr>
              <a:t>3. Diversity </a:t>
            </a:r>
            <a:r>
              <a:rPr lang="en-US" sz="1200" b="1" dirty="0">
                <a:solidFill>
                  <a:srgbClr val="FA4516"/>
                </a:solidFill>
              </a:rPr>
              <a:t>and inclusion:</a:t>
            </a:r>
            <a:r>
              <a:rPr lang="en-US" sz="1200" dirty="0">
                <a:solidFill>
                  <a:srgbClr val="FA4516"/>
                </a:solidFill>
              </a:rPr>
              <a:t> </a:t>
            </a:r>
            <a:r>
              <a:rPr lang="en-US" sz="1200" dirty="0"/>
              <a:t>Forward-looking retailers are seeing diversity and inclusion as key strategic issues and sources of differentiation. The links between a diverse and inclusive workplace, brand reputation and the bottom line are getting stronger, as customers are putting their money where they feel an affinity.</a:t>
            </a:r>
          </a:p>
        </p:txBody>
      </p:sp>
      <p:sp>
        <p:nvSpPr>
          <p:cNvPr id="8" name="Text Placeholder 4">
            <a:extLst>
              <a:ext uri="{FF2B5EF4-FFF2-40B4-BE49-F238E27FC236}">
                <a16:creationId xmlns:a16="http://schemas.microsoft.com/office/drawing/2014/main" xmlns="" id="{89E3BEDA-696C-1F41-9307-BC71C621CB6F}"/>
              </a:ext>
            </a:extLst>
          </p:cNvPr>
          <p:cNvSpPr txBox="1">
            <a:spLocks/>
          </p:cNvSpPr>
          <p:nvPr/>
        </p:nvSpPr>
        <p:spPr>
          <a:xfrm>
            <a:off x="3644289" y="1273982"/>
            <a:ext cx="5354524" cy="1130735"/>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smtClean="0">
                <a:solidFill>
                  <a:srgbClr val="FA4516"/>
                </a:solidFill>
              </a:rPr>
              <a:t>1. Delivering </a:t>
            </a:r>
            <a:r>
              <a:rPr lang="en-US" sz="1200" b="1" dirty="0">
                <a:solidFill>
                  <a:srgbClr val="FA4516"/>
                </a:solidFill>
              </a:rPr>
              <a:t>value</a:t>
            </a:r>
            <a:r>
              <a:rPr lang="en-US" sz="1200" dirty="0">
                <a:solidFill>
                  <a:srgbClr val="FA4516"/>
                </a:solidFill>
              </a:rPr>
              <a:t>: </a:t>
            </a:r>
            <a:r>
              <a:rPr lang="en-US" sz="1200" dirty="0"/>
              <a:t>Value-focused propositions are </a:t>
            </a:r>
            <a:r>
              <a:rPr lang="en-US" sz="1200" dirty="0" err="1"/>
              <a:t>fuelling</a:t>
            </a:r>
            <a:r>
              <a:rPr lang="en-US" sz="1200" dirty="0"/>
              <a:t> growth ambitions, especially as retailers continue to compete with discounters. Here, price cuts and the role of private label remain key enablers. Some retailers have already introduced new loyalty programs and are experimenting with new store formats as they look to redefine the price-value equation.</a:t>
            </a:r>
            <a:endParaRPr lang="en-GB" sz="1200" dirty="0"/>
          </a:p>
        </p:txBody>
      </p:sp>
      <p:sp>
        <p:nvSpPr>
          <p:cNvPr id="9" name="Text Placeholder 5">
            <a:extLst>
              <a:ext uri="{FF2B5EF4-FFF2-40B4-BE49-F238E27FC236}">
                <a16:creationId xmlns:a16="http://schemas.microsoft.com/office/drawing/2014/main" xmlns="" id="{D196EF5B-7FF9-5C4B-A4AC-1C8AEF7BB2A9}"/>
              </a:ext>
            </a:extLst>
          </p:cNvPr>
          <p:cNvSpPr txBox="1">
            <a:spLocks/>
          </p:cNvSpPr>
          <p:nvPr/>
        </p:nvSpPr>
        <p:spPr>
          <a:xfrm>
            <a:off x="3644900" y="2483621"/>
            <a:ext cx="5353913" cy="867600"/>
          </a:xfrm>
          <a:prstGeom prst="rect">
            <a:avLst/>
          </a:prstGeom>
        </p:spPr>
        <p:txBody>
          <a:bodyPr>
            <a:noAutofit/>
          </a:bodyPr>
          <a:lstStyle>
            <a:lvl1pPr marL="0" indent="0" algn="l" defTabSz="914377" rtl="0" eaLnBrk="1" latinLnBrk="0" hangingPunct="1">
              <a:lnSpc>
                <a:spcPct val="110000"/>
              </a:lnSpc>
              <a:spcBef>
                <a:spcPts val="600"/>
              </a:spcBef>
              <a:spcAft>
                <a:spcPts val="600"/>
              </a:spcAft>
              <a:buSzPct val="70000"/>
              <a:buFont typeface="Arial" panose="020B0604020202020204" pitchFamily="34" charset="0"/>
              <a:buNone/>
              <a:defRPr sz="1400" kern="1200">
                <a:solidFill>
                  <a:schemeClr val="tx1"/>
                </a:solidFill>
                <a:latin typeface="+mn-lt"/>
                <a:ea typeface="+mn-ea"/>
                <a:cs typeface="+mn-cs"/>
              </a:defRPr>
            </a:lvl1pPr>
            <a:lvl2pPr marL="358775" indent="-268288" algn="l" defTabSz="914377" rtl="0" eaLnBrk="1" latinLnBrk="0" hangingPunct="1">
              <a:lnSpc>
                <a:spcPct val="110000"/>
              </a:lnSpc>
              <a:spcBef>
                <a:spcPts val="600"/>
              </a:spcBef>
              <a:spcAft>
                <a:spcPts val="600"/>
              </a:spcAft>
              <a:buSzPct val="80000"/>
              <a:buFontTx/>
              <a:buBlip>
                <a:blip r:embed="rId2"/>
              </a:buBlip>
              <a:defRPr sz="1400" kern="1200">
                <a:solidFill>
                  <a:schemeClr val="tx1"/>
                </a:solidFill>
                <a:latin typeface="+mn-lt"/>
                <a:ea typeface="+mn-ea"/>
                <a:cs typeface="+mn-cs"/>
              </a:defRPr>
            </a:lvl2pPr>
            <a:lvl3pPr marL="447675" indent="-268288" algn="l" defTabSz="914377" rtl="0" eaLnBrk="1" latinLnBrk="0" hangingPunct="1">
              <a:lnSpc>
                <a:spcPct val="110000"/>
              </a:lnSpc>
              <a:spcBef>
                <a:spcPts val="600"/>
              </a:spcBef>
              <a:spcAft>
                <a:spcPts val="600"/>
              </a:spcAft>
              <a:buClr>
                <a:srgbClr val="FA4616"/>
              </a:buClr>
              <a:buSzPct val="70000"/>
              <a:buFontTx/>
              <a:buBlip>
                <a:blip r:embed="rId3"/>
              </a:buBlip>
              <a:defRPr sz="1200" kern="1200">
                <a:solidFill>
                  <a:schemeClr val="tx1"/>
                </a:solidFill>
                <a:latin typeface="+mn-lt"/>
                <a:ea typeface="+mn-ea"/>
                <a:cs typeface="+mn-cs"/>
              </a:defRPr>
            </a:lvl3pPr>
            <a:lvl4pPr marL="538163" indent="-268288" algn="l" defTabSz="914377" rtl="0" eaLnBrk="1" latinLnBrk="0" hangingPunct="1">
              <a:lnSpc>
                <a:spcPct val="110000"/>
              </a:lnSpc>
              <a:spcBef>
                <a:spcPts val="600"/>
              </a:spcBef>
              <a:spcAft>
                <a:spcPts val="600"/>
              </a:spcAft>
              <a:buClr>
                <a:srgbClr val="FA4616"/>
              </a:buClr>
              <a:buSzPct val="80000"/>
              <a:buFontTx/>
              <a:buBlip>
                <a:blip r:embed="rId4"/>
              </a:buBlip>
              <a:defRPr sz="1200" kern="1200">
                <a:solidFill>
                  <a:schemeClr val="tx1"/>
                </a:solidFill>
                <a:latin typeface="+mn-lt"/>
                <a:ea typeface="+mn-ea"/>
                <a:cs typeface="+mn-cs"/>
              </a:defRPr>
            </a:lvl4pPr>
            <a:lvl5pPr marL="627063" indent="-268288" algn="l" defTabSz="914377" rtl="0" eaLnBrk="1" latinLnBrk="0" hangingPunct="1">
              <a:lnSpc>
                <a:spcPct val="110000"/>
              </a:lnSpc>
              <a:spcBef>
                <a:spcPts val="600"/>
              </a:spcBef>
              <a:spcAft>
                <a:spcPts val="600"/>
              </a:spcAft>
              <a:buClr>
                <a:srgbClr val="FA4616"/>
              </a:buClr>
              <a:buSzPct val="70000"/>
              <a:buFontTx/>
              <a:buBlip>
                <a:blip r:embed="rId5"/>
              </a:buBlip>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500"/>
              </a:spcAft>
            </a:pPr>
            <a:r>
              <a:rPr lang="en-US" sz="1200" b="1" dirty="0" smtClean="0">
                <a:solidFill>
                  <a:srgbClr val="FA4516"/>
                </a:solidFill>
              </a:rPr>
              <a:t>2. Savvy </a:t>
            </a:r>
            <a:r>
              <a:rPr lang="en-US" sz="1200" b="1" dirty="0">
                <a:solidFill>
                  <a:srgbClr val="FA4516"/>
                </a:solidFill>
              </a:rPr>
              <a:t>shopping: </a:t>
            </a:r>
            <a:r>
              <a:rPr lang="en-US" sz="1200" dirty="0"/>
              <a:t>Shoppers will implement </a:t>
            </a:r>
            <a:r>
              <a:rPr lang="en-GB" sz="1200" dirty="0"/>
              <a:t>practical activities to manage their food bills, </a:t>
            </a:r>
            <a:r>
              <a:rPr lang="en-GB" sz="1200" dirty="0" smtClean="0"/>
              <a:t>such as </a:t>
            </a:r>
            <a:r>
              <a:rPr lang="en-US" sz="1200" dirty="0"/>
              <a:t>better pre-shop planning, shopping promotions, buying more own brand, reducing impulse purchases, efficient cooking, reducing food waste and so on. </a:t>
            </a:r>
            <a:r>
              <a:rPr lang="en-GB" sz="1200" dirty="0"/>
              <a:t>We saw these savvy shopping behaviours during the </a:t>
            </a:r>
            <a:r>
              <a:rPr lang="en-GB" sz="1200" i="1" dirty="0"/>
              <a:t>Credit Crunch </a:t>
            </a:r>
            <a:r>
              <a:rPr lang="en-GB" sz="1200" dirty="0"/>
              <a:t>and we are seeing them again now.</a:t>
            </a:r>
            <a:r>
              <a:rPr lang="en-US" sz="1200" b="1" dirty="0"/>
              <a:t> </a:t>
            </a:r>
            <a:endParaRPr lang="en-GB" sz="1200" b="1" dirty="0"/>
          </a:p>
        </p:txBody>
      </p:sp>
      <p:sp>
        <p:nvSpPr>
          <p:cNvPr id="11" name="Text Placeholder 7">
            <a:extLst>
              <a:ext uri="{FF2B5EF4-FFF2-40B4-BE49-F238E27FC236}">
                <a16:creationId xmlns:a16="http://schemas.microsoft.com/office/drawing/2014/main" xmlns="" id="{21A0143E-8F38-B540-9C44-A22849D0FAA6}"/>
              </a:ext>
            </a:extLst>
          </p:cNvPr>
          <p:cNvSpPr txBox="1">
            <a:spLocks/>
          </p:cNvSpPr>
          <p:nvPr/>
        </p:nvSpPr>
        <p:spPr>
          <a:xfrm>
            <a:off x="3629095" y="4500065"/>
            <a:ext cx="5445191" cy="867600"/>
          </a:xfrm>
          <a:prstGeom prst="rect">
            <a:avLst/>
          </a:prstGeom>
        </p:spPr>
        <p:txBody>
          <a:bodyPr lIns="90000" tIns="108000" rIns="90000">
            <a:noAutofit/>
          </a:bodyPr>
          <a:lstStyle>
            <a:lvl1pPr marL="342900" indent="-342900" algn="l" defTabSz="457200" rtl="0" eaLnBrk="1" latinLnBrk="0" hangingPunct="1">
              <a:spcBef>
                <a:spcPct val="20000"/>
              </a:spcBef>
              <a:buFont typeface="Lucida Grande"/>
              <a:buChar char="–"/>
              <a:defRPr sz="2600" kern="1200">
                <a:solidFill>
                  <a:srgbClr val="54585A"/>
                </a:solidFill>
                <a:latin typeface="+mn-lt"/>
                <a:ea typeface="+mn-ea"/>
                <a:cs typeface="+mn-cs"/>
              </a:defRPr>
            </a:lvl1pPr>
            <a:lvl2pPr marL="742950" indent="-285750" algn="l" defTabSz="457200" rtl="0" eaLnBrk="1" latinLnBrk="0" hangingPunct="1">
              <a:spcBef>
                <a:spcPct val="20000"/>
              </a:spcBef>
              <a:buFont typeface="Lucida Grande"/>
              <a:buChar char="–"/>
              <a:defRPr sz="2400" kern="1200">
                <a:solidFill>
                  <a:srgbClr val="54585A"/>
                </a:solidFill>
                <a:latin typeface="+mn-lt"/>
                <a:ea typeface="+mn-ea"/>
                <a:cs typeface="+mn-cs"/>
              </a:defRPr>
            </a:lvl2pPr>
            <a:lvl3pPr marL="1143000" indent="-228600" algn="l" defTabSz="457200" rtl="0" eaLnBrk="1" latinLnBrk="0" hangingPunct="1">
              <a:spcBef>
                <a:spcPct val="20000"/>
              </a:spcBef>
              <a:buFont typeface="Lucida Grande"/>
              <a:buChar char="–"/>
              <a:defRPr sz="2200" kern="1200">
                <a:solidFill>
                  <a:srgbClr val="54585A"/>
                </a:solidFill>
                <a:latin typeface="+mn-lt"/>
                <a:ea typeface="+mn-ea"/>
                <a:cs typeface="+mn-cs"/>
              </a:defRPr>
            </a:lvl3pPr>
            <a:lvl4pPr marL="1600200" indent="-228600" algn="l" defTabSz="457200" rtl="0" eaLnBrk="1" latinLnBrk="0" hangingPunct="1">
              <a:spcBef>
                <a:spcPct val="20000"/>
              </a:spcBef>
              <a:buFont typeface="Lucida Grande"/>
              <a:buChar char="–"/>
              <a:defRPr sz="2000" kern="1200">
                <a:solidFill>
                  <a:srgbClr val="54585A"/>
                </a:solidFill>
                <a:latin typeface="+mn-lt"/>
                <a:ea typeface="+mn-ea"/>
                <a:cs typeface="+mn-cs"/>
              </a:defRPr>
            </a:lvl4pPr>
            <a:lvl5pPr marL="2057400" indent="-228600" algn="l" defTabSz="457200" rtl="0" eaLnBrk="1" latinLnBrk="0" hangingPunct="1">
              <a:spcBef>
                <a:spcPct val="20000"/>
              </a:spcBef>
              <a:buFont typeface="Lucida Grande"/>
              <a:buChar char="–"/>
              <a:defRPr sz="1800" kern="1200">
                <a:solidFill>
                  <a:srgbClr val="5458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200" b="1" dirty="0" smtClean="0">
                <a:solidFill>
                  <a:srgbClr val="FA4516"/>
                </a:solidFill>
              </a:rPr>
              <a:t>4. Disruptive </a:t>
            </a:r>
            <a:r>
              <a:rPr lang="en-GB" sz="1200" b="1" dirty="0">
                <a:solidFill>
                  <a:srgbClr val="FA4516"/>
                </a:solidFill>
              </a:rPr>
              <a:t>innovation: </a:t>
            </a:r>
            <a:r>
              <a:rPr lang="en-GB" sz="1200" dirty="0">
                <a:solidFill>
                  <a:schemeClr val="tx1"/>
                </a:solidFill>
              </a:rPr>
              <a:t>We expect retailers to create and supercharge their disruptive innovation work programmes. Retailers’ innovation </a:t>
            </a:r>
            <a:r>
              <a:rPr lang="en-US" sz="1200" dirty="0">
                <a:solidFill>
                  <a:schemeClr val="tx1"/>
                </a:solidFill>
              </a:rPr>
              <a:t>teams will focus on innovations that go beyond the day-to-day operations of the company. They will focus on ideas that can create true competitive advantage and improve the way they serve shoppers. Retailers will crowd-source ideas from far and wide. </a:t>
            </a:r>
            <a:endParaRPr lang="en-GB" sz="1200" dirty="0">
              <a:solidFill>
                <a:schemeClr val="tx1"/>
              </a:solidFill>
            </a:endParaRPr>
          </a:p>
        </p:txBody>
      </p:sp>
      <p:sp>
        <p:nvSpPr>
          <p:cNvPr id="12" name="Content Placeholder 13">
            <a:extLst>
              <a:ext uri="{FF2B5EF4-FFF2-40B4-BE49-F238E27FC236}">
                <a16:creationId xmlns:a16="http://schemas.microsoft.com/office/drawing/2014/main" xmlns="" id="{C3589257-31B2-3742-A80B-BC322939D89A}"/>
              </a:ext>
            </a:extLst>
          </p:cNvPr>
          <p:cNvSpPr>
            <a:spLocks noGrp="1"/>
          </p:cNvSpPr>
          <p:nvPr>
            <p:ph sz="quarter" idx="4294967295"/>
          </p:nvPr>
        </p:nvSpPr>
        <p:spPr>
          <a:xfrm>
            <a:off x="322089" y="1273982"/>
            <a:ext cx="3068811" cy="4990292"/>
          </a:xfrm>
          <a:prstGeom prst="rect">
            <a:avLst/>
          </a:prstGeom>
        </p:spPr>
        <p:txBody>
          <a:bodyPr>
            <a:normAutofit/>
          </a:bodyPr>
          <a:lstStyle/>
          <a:p>
            <a:pPr marL="0" indent="0">
              <a:spcBef>
                <a:spcPts val="0"/>
              </a:spcBef>
              <a:spcAft>
                <a:spcPts val="600"/>
              </a:spcAft>
              <a:buNone/>
            </a:pPr>
            <a:r>
              <a:rPr lang="en-GB" sz="1600" dirty="0"/>
              <a:t>Due to the uncertainties that exist around the long-term impact of COVID-19 and the shifting economic backdrop that will affect the industry, we have highlighted four additional areas that we believe the industry should keep an eye. They should be creating strategies and plans to address these areas to help future-proof their business. </a:t>
            </a:r>
            <a:endParaRPr lang="en-US" sz="1600" dirty="0"/>
          </a:p>
        </p:txBody>
      </p:sp>
      <p:sp>
        <p:nvSpPr>
          <p:cNvPr id="13" name="TextBox 12"/>
          <p:cNvSpPr txBox="1"/>
          <p:nvPr/>
        </p:nvSpPr>
        <p:spPr>
          <a:xfrm>
            <a:off x="0" y="6582623"/>
            <a:ext cx="8075776" cy="276999"/>
          </a:xfrm>
          <a:prstGeom prst="rect">
            <a:avLst/>
          </a:prstGeom>
          <a:noFill/>
        </p:spPr>
        <p:txBody>
          <a:bodyPr wrap="square" rtlCol="0">
            <a:spAutoFit/>
          </a:bodyPr>
          <a:lstStyle/>
          <a:p>
            <a:pPr algn="ctr"/>
            <a:r>
              <a:rPr lang="en-GB" sz="1200" dirty="0"/>
              <a:t>Source: </a:t>
            </a:r>
            <a:r>
              <a:rPr lang="en-GB" sz="1200" dirty="0" smtClean="0"/>
              <a:t>IGD </a:t>
            </a:r>
            <a:r>
              <a:rPr lang="en-GB" sz="1200" dirty="0"/>
              <a:t>Retail Analysis Global </a:t>
            </a:r>
            <a:r>
              <a:rPr lang="en-GB" sz="1200" dirty="0" smtClean="0"/>
              <a:t>Retail Trends 2021, December2020</a:t>
            </a:r>
            <a:endParaRPr lang="en-GB" sz="1200" dirty="0"/>
          </a:p>
        </p:txBody>
      </p:sp>
      <p:pic>
        <p:nvPicPr>
          <p:cNvPr id="1026" name="Picture 2" descr="C:\Users\j_brooks\AppData\Local\Microsoft\Windows\Temporary Internet Files\Content.IE5\M3C7Y2L1\magnifying-glass-line-icon-outline-vector-sign-linear-style-pictogram-isolated-white-search-find-symbol-logo-illustration-95334573[1].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1700" y="4245758"/>
            <a:ext cx="2044700" cy="204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6400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Frozen fish sales over index from older couples, of those class ab, aged 45+, with 2 members in family, and located at London and </a:t>
            </a:r>
            <a:r>
              <a:rPr lang="en-GB" dirty="0" smtClean="0"/>
              <a:t>central</a:t>
            </a:r>
            <a:endParaRPr lang="en-GB" dirty="0"/>
          </a:p>
        </p:txBody>
      </p:sp>
      <p:pic>
        <p:nvPicPr>
          <p:cNvPr id="3" name="Picture 1"/>
          <p:cNvPicPr>
            <a:picLocks/>
          </p:cNvPicPr>
          <p:nvPr/>
        </p:nvPicPr>
        <p:blipFill rotWithShape="1">
          <a:blip r:embed="rId2" cstate="print">
            <a:extLst>
              <a:ext uri="{28A0092B-C50C-407E-A947-70E740481C1C}">
                <a14:useLocalDpi xmlns:a14="http://schemas.microsoft.com/office/drawing/2010/main" val="0"/>
              </a:ext>
            </a:extLst>
          </a:blip>
          <a:srcRect t="6923" b="14710"/>
          <a:stretch/>
        </p:blipFill>
        <p:spPr bwMode="auto">
          <a:xfrm>
            <a:off x="152400" y="1264072"/>
            <a:ext cx="8978900" cy="522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6578219"/>
            <a:ext cx="9144000" cy="276999"/>
          </a:xfrm>
          <a:prstGeom prst="rect">
            <a:avLst/>
          </a:prstGeom>
          <a:noFill/>
        </p:spPr>
        <p:txBody>
          <a:bodyPr wrap="square" rtlCol="0">
            <a:spAutoFit/>
          </a:bodyPr>
          <a:lstStyle/>
          <a:p>
            <a:pPr algn="ctr"/>
            <a:r>
              <a:rPr lang="en-GB" sz="1200" dirty="0" smtClean="0"/>
              <a:t>Source: Nielsen </a:t>
            </a:r>
            <a:r>
              <a:rPr lang="en-GB" sz="1200" dirty="0" err="1" smtClean="0"/>
              <a:t>HomeScan</a:t>
            </a:r>
            <a:r>
              <a:rPr lang="en-GB" sz="1200" dirty="0" smtClean="0"/>
              <a:t> GB 52 we 26.12.20</a:t>
            </a:r>
            <a:endParaRPr lang="en-GB" sz="1200" dirty="0"/>
          </a:p>
        </p:txBody>
      </p:sp>
    </p:spTree>
    <p:extLst>
      <p:ext uri="{BB962C8B-B14F-4D97-AF65-F5344CB8AC3E}">
        <p14:creationId xmlns:p14="http://schemas.microsoft.com/office/powerpoint/2010/main" val="35283235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Market data </a:t>
            </a:r>
            <a:r>
              <a:rPr lang="en-GB" dirty="0" smtClean="0"/>
              <a:t>context and definitions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615607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Market data context</a:t>
            </a:r>
            <a:endParaRPr lang="en-GB" dirty="0"/>
          </a:p>
        </p:txBody>
      </p:sp>
      <p:sp>
        <p:nvSpPr>
          <p:cNvPr id="5" name="Content Placeholder 4"/>
          <p:cNvSpPr>
            <a:spLocks noGrp="1"/>
          </p:cNvSpPr>
          <p:nvPr>
            <p:ph idx="1"/>
          </p:nvPr>
        </p:nvSpPr>
        <p:spPr/>
        <p:txBody>
          <a:bodyPr>
            <a:normAutofit fontScale="85000" lnSpcReduction="10000"/>
          </a:bodyPr>
          <a:lstStyle/>
          <a:p>
            <a:r>
              <a:rPr lang="en-GB" dirty="0" err="1" smtClean="0"/>
              <a:t>ScanTrack</a:t>
            </a:r>
            <a:r>
              <a:rPr lang="en-GB" dirty="0" smtClean="0"/>
              <a:t> </a:t>
            </a:r>
            <a:r>
              <a:rPr lang="en-GB" dirty="0"/>
              <a:t>data is now reported as UK (including discounters), as apposed to previously GB (excluding discounters). However </a:t>
            </a:r>
            <a:r>
              <a:rPr lang="en-GB" dirty="0" err="1" smtClean="0"/>
              <a:t>HomeScan</a:t>
            </a:r>
            <a:r>
              <a:rPr lang="en-GB" dirty="0" smtClean="0"/>
              <a:t> </a:t>
            </a:r>
            <a:r>
              <a:rPr lang="en-GB" dirty="0"/>
              <a:t>remains unchanged as GB (including discounters).  </a:t>
            </a:r>
          </a:p>
          <a:p>
            <a:endParaRPr lang="en-GB" dirty="0"/>
          </a:p>
          <a:p>
            <a:r>
              <a:rPr lang="en-GB" dirty="0"/>
              <a:t>Share of Trade  and switching  tables/ charts &amp; KPI Trees use </a:t>
            </a:r>
            <a:r>
              <a:rPr lang="en-GB" dirty="0" err="1" smtClean="0"/>
              <a:t>HomeScan</a:t>
            </a:r>
            <a:r>
              <a:rPr lang="en-GB" dirty="0" smtClean="0"/>
              <a:t> </a:t>
            </a:r>
            <a:r>
              <a:rPr lang="en-GB" dirty="0"/>
              <a:t>data which is panel derived. As such, these charts should  only be  considered  indicative of trends. The stated values/ and % share may not reflect the true share due to limitations in pick up, panel size and penetration and scaling The data is considered robust  (within its limitations) when penetration (% of panel purchasing) is greater than 1.0%.  NB In July 2013 Nielsen introduced new algorithms to closely align </a:t>
            </a:r>
            <a:r>
              <a:rPr lang="en-GB" dirty="0" err="1" smtClean="0"/>
              <a:t>HomeScan</a:t>
            </a:r>
            <a:r>
              <a:rPr lang="en-GB" dirty="0" smtClean="0"/>
              <a:t> </a:t>
            </a:r>
            <a:r>
              <a:rPr lang="en-GB" dirty="0"/>
              <a:t>and </a:t>
            </a:r>
            <a:r>
              <a:rPr lang="en-GB" dirty="0" err="1" smtClean="0"/>
              <a:t>ScanTrack</a:t>
            </a:r>
            <a:r>
              <a:rPr lang="en-GB" dirty="0" smtClean="0"/>
              <a:t> </a:t>
            </a:r>
            <a:r>
              <a:rPr lang="en-GB" dirty="0"/>
              <a:t>trends. As a result, </a:t>
            </a:r>
            <a:r>
              <a:rPr lang="en-GB" dirty="0" err="1" smtClean="0"/>
              <a:t>HomeScan</a:t>
            </a:r>
            <a:r>
              <a:rPr lang="en-GB" dirty="0" smtClean="0"/>
              <a:t> </a:t>
            </a:r>
            <a:r>
              <a:rPr lang="en-GB" dirty="0"/>
              <a:t>data can only be compared up to and post this event</a:t>
            </a:r>
          </a:p>
          <a:p>
            <a:endParaRPr lang="en-GB" dirty="0"/>
          </a:p>
        </p:txBody>
      </p:sp>
    </p:spTree>
    <p:extLst>
      <p:ext uri="{BB962C8B-B14F-4D97-AF65-F5344CB8AC3E}">
        <p14:creationId xmlns:p14="http://schemas.microsoft.com/office/powerpoint/2010/main" val="26367101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Market data definitions</a:t>
            </a:r>
          </a:p>
        </p:txBody>
      </p:sp>
      <p:sp>
        <p:nvSpPr>
          <p:cNvPr id="3" name="Content Placeholder 2"/>
          <p:cNvSpPr>
            <a:spLocks noGrp="1"/>
          </p:cNvSpPr>
          <p:nvPr>
            <p:ph idx="1"/>
          </p:nvPr>
        </p:nvSpPr>
        <p:spPr/>
        <p:txBody>
          <a:bodyPr>
            <a:noAutofit/>
          </a:bodyPr>
          <a:lstStyle/>
          <a:p>
            <a:pPr marL="0" indent="0">
              <a:spcBef>
                <a:spcPts val="0"/>
              </a:spcBef>
              <a:buNone/>
            </a:pPr>
            <a:r>
              <a:rPr lang="en-GB" sz="1200" dirty="0"/>
              <a:t>Data sourced from  Nielsen </a:t>
            </a:r>
          </a:p>
          <a:p>
            <a:pPr>
              <a:spcBef>
                <a:spcPts val="0"/>
              </a:spcBef>
            </a:pPr>
            <a:r>
              <a:rPr lang="en-GB" sz="1200" dirty="0" err="1" smtClean="0"/>
              <a:t>ScanTrack</a:t>
            </a:r>
            <a:r>
              <a:rPr lang="en-GB" sz="1200" dirty="0" smtClean="0"/>
              <a:t> </a:t>
            </a:r>
            <a:r>
              <a:rPr lang="en-GB" sz="1200" dirty="0"/>
              <a:t>– UK EPOS from key retailers (including composite data from discounters Aldi &amp; Lidl and N. Ireland)</a:t>
            </a:r>
          </a:p>
          <a:p>
            <a:pPr>
              <a:spcBef>
                <a:spcPts val="0"/>
              </a:spcBef>
            </a:pPr>
            <a:r>
              <a:rPr lang="en-GB" sz="1200" dirty="0" err="1" smtClean="0"/>
              <a:t>HomeScan</a:t>
            </a:r>
            <a:r>
              <a:rPr lang="en-GB" sz="1200" dirty="0" smtClean="0"/>
              <a:t> </a:t>
            </a:r>
            <a:r>
              <a:rPr lang="en-GB" sz="1200" dirty="0"/>
              <a:t>– GB Consumer panel of 15,000 households using hand held scanners to record grocery purchases</a:t>
            </a:r>
          </a:p>
          <a:p>
            <a:pPr marL="0" indent="0">
              <a:lnSpc>
                <a:spcPct val="170000"/>
              </a:lnSpc>
              <a:spcBef>
                <a:spcPts val="0"/>
              </a:spcBef>
              <a:buNone/>
            </a:pPr>
            <a:r>
              <a:rPr lang="en-GB" sz="1200" dirty="0"/>
              <a:t>MAT – Moving Annual Total i.e. 52 weeks, TY= This year, YA= Year ago, 2YA =Two years ago</a:t>
            </a:r>
          </a:p>
          <a:p>
            <a:pPr marL="0" indent="0">
              <a:lnSpc>
                <a:spcPct val="170000"/>
              </a:lnSpc>
              <a:spcBef>
                <a:spcPts val="0"/>
              </a:spcBef>
              <a:buNone/>
            </a:pPr>
            <a:r>
              <a:rPr lang="en-GB" sz="1200" dirty="0"/>
              <a:t>Fish – Seafood (i.e. fish and shellfish</a:t>
            </a:r>
            <a:r>
              <a:rPr lang="en-GB" sz="1200" dirty="0" smtClean="0"/>
              <a:t>)</a:t>
            </a:r>
          </a:p>
          <a:p>
            <a:pPr marL="0" indent="0">
              <a:lnSpc>
                <a:spcPct val="170000"/>
              </a:lnSpc>
              <a:spcBef>
                <a:spcPts val="0"/>
              </a:spcBef>
              <a:buNone/>
            </a:pPr>
            <a:r>
              <a:rPr lang="en-GB" sz="1200" dirty="0" smtClean="0"/>
              <a:t>Segment </a:t>
            </a:r>
            <a:r>
              <a:rPr lang="en-GB" sz="1200" dirty="0"/>
              <a:t>definitions:</a:t>
            </a:r>
          </a:p>
          <a:p>
            <a:pPr>
              <a:spcBef>
                <a:spcPts val="0"/>
              </a:spcBef>
            </a:pPr>
            <a:r>
              <a:rPr lang="en-GB" sz="1200" dirty="0"/>
              <a:t>Batter – include all fish &amp; seafood which is described as being coated in batter or battered</a:t>
            </a:r>
          </a:p>
          <a:p>
            <a:pPr>
              <a:spcBef>
                <a:spcPts val="0"/>
              </a:spcBef>
            </a:pPr>
            <a:r>
              <a:rPr lang="en-GB" sz="1200" dirty="0"/>
              <a:t>Breaded – include all fish &amp; seafood which is described as being coated in breadcrumbs or breaded</a:t>
            </a:r>
          </a:p>
          <a:p>
            <a:pPr>
              <a:spcBef>
                <a:spcPts val="0"/>
              </a:spcBef>
            </a:pPr>
            <a:r>
              <a:rPr lang="en-GB" sz="1200" dirty="0"/>
              <a:t>Cakes – include all fish &amp; seafood which are described as cakes</a:t>
            </a:r>
          </a:p>
          <a:p>
            <a:pPr>
              <a:spcBef>
                <a:spcPts val="0"/>
              </a:spcBef>
            </a:pPr>
            <a:r>
              <a:rPr lang="en-GB" sz="1200" dirty="0"/>
              <a:t>Fingers – include all fish &amp; seafood which are described as fingers</a:t>
            </a:r>
          </a:p>
          <a:p>
            <a:pPr>
              <a:spcBef>
                <a:spcPts val="0"/>
              </a:spcBef>
            </a:pPr>
            <a:r>
              <a:rPr lang="en-GB" sz="1200" dirty="0"/>
              <a:t>Meals – include all fish &amp; seafood which packaged with a carbohydrate and sold as a meal</a:t>
            </a:r>
          </a:p>
          <a:p>
            <a:pPr>
              <a:spcBef>
                <a:spcPts val="0"/>
              </a:spcBef>
            </a:pPr>
            <a:r>
              <a:rPr lang="en-GB" sz="1200" dirty="0"/>
              <a:t>Dusted – include all fish &amp; seafood which are described as ‘dusted’</a:t>
            </a:r>
          </a:p>
          <a:p>
            <a:pPr>
              <a:spcBef>
                <a:spcPts val="0"/>
              </a:spcBef>
            </a:pPr>
            <a:r>
              <a:rPr lang="en-GB" sz="1200" dirty="0"/>
              <a:t>Natural – include all fish &amp; seafood which has not been treated in any way</a:t>
            </a:r>
          </a:p>
          <a:p>
            <a:pPr>
              <a:spcBef>
                <a:spcPts val="0"/>
              </a:spcBef>
            </a:pPr>
            <a:r>
              <a:rPr lang="en-GB" sz="1200" dirty="0"/>
              <a:t>Prepared – include all fish &amp; seafood which has been treated/prepared in some way and is not included within the above values e.g. all fish &amp; seafood sticks including sticks with a dipping sauce</a:t>
            </a:r>
          </a:p>
          <a:p>
            <a:pPr>
              <a:spcBef>
                <a:spcPts val="0"/>
              </a:spcBef>
            </a:pPr>
            <a:r>
              <a:rPr lang="en-GB" sz="1200" dirty="0"/>
              <a:t>Sauce – include all fish &amp; seafood which is described as being in a sauce</a:t>
            </a:r>
          </a:p>
          <a:p>
            <a:pPr>
              <a:spcBef>
                <a:spcPts val="0"/>
              </a:spcBef>
            </a:pPr>
            <a:r>
              <a:rPr lang="en-GB" sz="1200" dirty="0"/>
              <a:t>Sushi – include all sushi, where fish &amp; seafood are contained </a:t>
            </a:r>
            <a:r>
              <a:rPr lang="en-GB" sz="1200" dirty="0" smtClean="0"/>
              <a:t>within</a:t>
            </a:r>
          </a:p>
          <a:p>
            <a:pPr marL="0" indent="0">
              <a:lnSpc>
                <a:spcPct val="170000"/>
              </a:lnSpc>
              <a:spcBef>
                <a:spcPts val="0"/>
              </a:spcBef>
              <a:buNone/>
            </a:pPr>
            <a:r>
              <a:rPr lang="en-GB" sz="1200" dirty="0" smtClean="0"/>
              <a:t>Segments </a:t>
            </a:r>
            <a:r>
              <a:rPr lang="en-GB" sz="1200" dirty="0"/>
              <a:t>can be further broken down </a:t>
            </a:r>
            <a:r>
              <a:rPr lang="en-GB" sz="1200" dirty="0" smtClean="0"/>
              <a:t>by:</a:t>
            </a:r>
            <a:endParaRPr lang="en-GB" sz="1200" dirty="0"/>
          </a:p>
          <a:p>
            <a:pPr>
              <a:spcBef>
                <a:spcPts val="0"/>
              </a:spcBef>
            </a:pPr>
            <a:r>
              <a:rPr lang="en-GB" sz="1200" dirty="0" smtClean="0"/>
              <a:t>Sector </a:t>
            </a:r>
            <a:r>
              <a:rPr lang="en-GB" sz="1200" dirty="0"/>
              <a:t>i.e. Chilled, Frozen &amp; Ambient </a:t>
            </a:r>
          </a:p>
          <a:p>
            <a:pPr>
              <a:spcBef>
                <a:spcPts val="0"/>
              </a:spcBef>
            </a:pPr>
            <a:r>
              <a:rPr lang="en-GB" sz="1200" dirty="0" smtClean="0"/>
              <a:t>Species </a:t>
            </a:r>
            <a:r>
              <a:rPr lang="en-GB" sz="1200" dirty="0"/>
              <a:t>e.g. Cod, Haddock</a:t>
            </a:r>
          </a:p>
          <a:p>
            <a:pPr>
              <a:spcBef>
                <a:spcPts val="0"/>
              </a:spcBef>
            </a:pPr>
            <a:r>
              <a:rPr lang="en-GB" sz="1200" dirty="0"/>
              <a:t>Smoked &amp; Unsmoked </a:t>
            </a:r>
          </a:p>
          <a:p>
            <a:pPr>
              <a:spcBef>
                <a:spcPts val="0"/>
              </a:spcBef>
            </a:pPr>
            <a:r>
              <a:rPr lang="en-GB" sz="1200" dirty="0"/>
              <a:t>Organic &amp; Standard</a:t>
            </a:r>
          </a:p>
          <a:p>
            <a:pPr>
              <a:lnSpc>
                <a:spcPct val="170000"/>
              </a:lnSpc>
              <a:spcBef>
                <a:spcPts val="0"/>
              </a:spcBef>
            </a:pPr>
            <a:endParaRPr lang="en-GB" sz="1200" dirty="0"/>
          </a:p>
        </p:txBody>
      </p:sp>
    </p:spTree>
    <p:extLst>
      <p:ext uri="{BB962C8B-B14F-4D97-AF65-F5344CB8AC3E}">
        <p14:creationId xmlns:p14="http://schemas.microsoft.com/office/powerpoint/2010/main" val="40460239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ubtitle 2"/>
          <p:cNvSpPr>
            <a:spLocks noGrp="1"/>
          </p:cNvSpPr>
          <p:nvPr>
            <p:ph type="subTitle" idx="1"/>
          </p:nvPr>
        </p:nvSpPr>
        <p:spPr>
          <a:xfrm>
            <a:off x="522744" y="2195084"/>
            <a:ext cx="8387999" cy="1205341"/>
          </a:xfrm>
        </p:spPr>
        <p:txBody>
          <a:bodyPr>
            <a:normAutofit fontScale="62500" lnSpcReduction="20000"/>
          </a:bodyPr>
          <a:lstStyle/>
          <a:p>
            <a:r>
              <a:rPr lang="en-US" dirty="0"/>
              <a:t>Julia Brooks</a:t>
            </a:r>
          </a:p>
          <a:p>
            <a:r>
              <a:rPr lang="en-US" dirty="0"/>
              <a:t>Market Insight Analyst </a:t>
            </a:r>
          </a:p>
          <a:p>
            <a:endParaRPr lang="en-US" dirty="0"/>
          </a:p>
          <a:p>
            <a:r>
              <a:rPr lang="en-US" dirty="0"/>
              <a:t>M: 07944 682 </a:t>
            </a:r>
            <a:r>
              <a:rPr lang="en-US" dirty="0" smtClean="0"/>
              <a:t>751</a:t>
            </a:r>
          </a:p>
          <a:p>
            <a:r>
              <a:rPr lang="en-US" dirty="0" smtClean="0"/>
              <a:t>E: julia.brooks@seafish.co.uk</a:t>
            </a:r>
            <a:endParaRPr lang="en-US" dirty="0"/>
          </a:p>
        </p:txBody>
      </p:sp>
    </p:spTree>
    <p:extLst>
      <p:ext uri="{BB962C8B-B14F-4D97-AF65-F5344CB8AC3E}">
        <p14:creationId xmlns:p14="http://schemas.microsoft.com/office/powerpoint/2010/main" val="527869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88681"/>
            <a:ext cx="9144000" cy="276999"/>
          </a:xfrm>
          <a:prstGeom prst="rect">
            <a:avLst/>
          </a:prstGeom>
          <a:noFill/>
        </p:spPr>
        <p:txBody>
          <a:bodyPr wrap="square" rtlCol="0">
            <a:spAutoFit/>
          </a:bodyPr>
          <a:lstStyle/>
          <a:p>
            <a:pPr algn="ctr"/>
            <a:r>
              <a:rPr lang="en-GB" sz="1200" dirty="0" smtClean="0"/>
              <a:t>Source: Nielsen Essential Retail MAT 26.12.20</a:t>
            </a:r>
            <a:endParaRPr lang="en-GB"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2387"/>
            <a:ext cx="8225683" cy="626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364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6588681"/>
            <a:ext cx="9144000" cy="276999"/>
          </a:xfrm>
          <a:prstGeom prst="rect">
            <a:avLst/>
          </a:prstGeom>
          <a:noFill/>
        </p:spPr>
        <p:txBody>
          <a:bodyPr wrap="square" rtlCol="0">
            <a:spAutoFit/>
          </a:bodyPr>
          <a:lstStyle/>
          <a:p>
            <a:pPr algn="ctr"/>
            <a:r>
              <a:rPr lang="en-GB" sz="1200" dirty="0" smtClean="0"/>
              <a:t>Source: </a:t>
            </a:r>
            <a:r>
              <a:rPr lang="en-GB" sz="1200" dirty="0"/>
              <a:t>Nielsen </a:t>
            </a:r>
            <a:r>
              <a:rPr lang="en-GB" sz="1200" dirty="0" err="1" smtClean="0"/>
              <a:t>HomeScan</a:t>
            </a:r>
            <a:r>
              <a:rPr lang="en-GB" sz="1200" dirty="0" smtClean="0"/>
              <a:t>, </a:t>
            </a:r>
            <a:r>
              <a:rPr lang="en-GB" sz="1200" dirty="0"/>
              <a:t>Grocers &amp; </a:t>
            </a:r>
            <a:r>
              <a:rPr lang="en-GB" sz="1200" dirty="0" err="1" smtClean="0"/>
              <a:t>NamNews</a:t>
            </a:r>
            <a:r>
              <a:rPr lang="en-GB" sz="1200" dirty="0" smtClean="0"/>
              <a:t> Essential Retail MAT 26.12.20:</a:t>
            </a:r>
            <a:endParaRPr lang="en-GB" sz="1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298450"/>
            <a:ext cx="9132887" cy="626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36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afish - Light">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afish – Dark">
  <a:themeElements>
    <a:clrScheme name="Seafish">
      <a:dk1>
        <a:srgbClr val="54585A"/>
      </a:dk1>
      <a:lt1>
        <a:sysClr val="window" lastClr="FFFFFF"/>
      </a:lt1>
      <a:dk2>
        <a:srgbClr val="0077C8"/>
      </a:dk2>
      <a:lt2>
        <a:srgbClr val="FFFFFF"/>
      </a:lt2>
      <a:accent1>
        <a:srgbClr val="00A3E0"/>
      </a:accent1>
      <a:accent2>
        <a:srgbClr val="009CA6"/>
      </a:accent2>
      <a:accent3>
        <a:srgbClr val="FECC0C"/>
      </a:accent3>
      <a:accent4>
        <a:srgbClr val="ED6C05"/>
      </a:accent4>
      <a:accent5>
        <a:srgbClr val="B6C30C"/>
      </a:accent5>
      <a:accent6>
        <a:srgbClr val="E4002B"/>
      </a:accent6>
      <a:hlink>
        <a:srgbClr val="0077FF"/>
      </a:hlink>
      <a:folHlink>
        <a:srgbClr val="009CA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2020-12-26T00:00:00+00:00</ContentEndDate>
    <DocumentSource xmlns="cebd32e3-9ab6-41ee-b1af-b8405a8d4e68">Seafish</DocumentSource>
    <PublicationDate xmlns="cebd32e3-9ab6-41ee-b1af-b8405a8d4e68" xsi:nil="true"/>
    <DocumentAdded xmlns="cebd32e3-9ab6-41ee-b1af-b8405a8d4e68" xsi:nil="true"/>
    <TaxCatchAll xmlns="cebd32e3-9ab6-41ee-b1af-b8405a8d4e68">
      <Value>1509</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b672000f-02ba-48a9-a3a5-44112af72921</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Props1.xml><?xml version="1.0" encoding="utf-8"?>
<ds:datastoreItem xmlns:ds="http://schemas.openxmlformats.org/officeDocument/2006/customXml" ds:itemID="{B4D9EC23-5787-4FBC-A718-9699C17A31D5}"/>
</file>

<file path=customXml/itemProps2.xml><?xml version="1.0" encoding="utf-8"?>
<ds:datastoreItem xmlns:ds="http://schemas.openxmlformats.org/officeDocument/2006/customXml" ds:itemID="{E23CEA4E-9BDB-4D6E-8FED-48F6FBCA6A67}"/>
</file>

<file path=customXml/itemProps3.xml><?xml version="1.0" encoding="utf-8"?>
<ds:datastoreItem xmlns:ds="http://schemas.openxmlformats.org/officeDocument/2006/customXml" ds:itemID="{B1443542-B7B0-49A2-B45D-18C8B347E3B5}"/>
</file>

<file path=docProps/app.xml><?xml version="1.0" encoding="utf-8"?>
<Properties xmlns="http://schemas.openxmlformats.org/officeDocument/2006/extended-properties" xmlns:vt="http://schemas.openxmlformats.org/officeDocument/2006/docPropsVTypes">
  <TotalTime>4230</TotalTime>
  <Words>8923</Words>
  <Application>Microsoft Office PowerPoint</Application>
  <PresentationFormat>On-screen Show (4:3)</PresentationFormat>
  <Paragraphs>4278</Paragraphs>
  <Slides>74</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77" baseType="lpstr">
      <vt:lpstr>Seafish - Light</vt:lpstr>
      <vt:lpstr>Seafish – Dark</vt:lpstr>
      <vt:lpstr>Nielsen Report</vt:lpstr>
      <vt:lpstr>2020 Q4 Seafish Retail Report</vt:lpstr>
      <vt:lpstr>Contents</vt:lpstr>
      <vt:lpstr>Executive summary</vt:lpstr>
      <vt:lpstr>Economic context, UK shopper &amp; retailer performance</vt:lpstr>
      <vt:lpstr>Economic context </vt:lpstr>
      <vt:lpstr>Global retail trends 2021 – key takeaways</vt:lpstr>
      <vt:lpstr>Global retail trends 2021 – ones to watch</vt:lpstr>
      <vt:lpstr>PowerPoint Presentation</vt:lpstr>
      <vt:lpstr>PowerPoint Presentation</vt:lpstr>
      <vt:lpstr>Seafood performance </vt:lpstr>
      <vt:lpstr>Total seafood, and all sectors are reporting sales growth</vt:lpstr>
      <vt:lpstr>UK seafood market sector share of trade</vt:lpstr>
      <vt:lpstr>Trip volume and purchase frequency are driving growth</vt:lpstr>
      <vt:lpstr>All KPI’s increased except chilled purchase frequency</vt:lpstr>
      <vt:lpstr>UK seafood by sector and segment</vt:lpstr>
      <vt:lpstr>Sales value, volume and units are up for most segments</vt:lpstr>
      <vt:lpstr>Only three segments are reporting decline</vt:lpstr>
      <vt:lpstr>Top 5 species winners by volume</vt:lpstr>
      <vt:lpstr>Retailer share of trade and purchase KPI’s </vt:lpstr>
      <vt:lpstr>52wk share of total seafood sales value Winners: Aldi, Lidl, Iceland, and All Others increased their share</vt:lpstr>
      <vt:lpstr>52wk share of total seafood sales volume Winners: Aldi, Sainsbury, Lidl, Iceland, and All Others</vt:lpstr>
      <vt:lpstr>52wk share of ambient sales value Winners: Sainsbury, Lidl, Waitrose, Iceland, M&amp;S, and All Others</vt:lpstr>
      <vt:lpstr>52wk share of ambient sales volume Winners: Sainsbury, Lidl, Morrisons, Waitrose, Coop, Iceland, M&amp;S, and All Others</vt:lpstr>
      <vt:lpstr>52wk share of chilled sales value Winners: Aldi, Co-op, and All Others</vt:lpstr>
      <vt:lpstr>52wk share of chilled sales volume Winners: Aldi, Lidl, Asda, Coop, and All Others</vt:lpstr>
      <vt:lpstr>52wk share of frozen sales value  Winners: Aldi, Sainsbury, Morrisons, Lidl, Waitrose, M&amp;S, and All Others</vt:lpstr>
      <vt:lpstr>52wk share of frozen sales volume Winners: Aldi, Sainsbury, Lidl, Waitrose, M&amp;S, and All Others</vt:lpstr>
      <vt:lpstr>Total seafood purchase KPI’s by retailer</vt:lpstr>
      <vt:lpstr>Chilled purchase KPI’s by retailer</vt:lpstr>
      <vt:lpstr>Frozen purchase KPI’s by retailer</vt:lpstr>
      <vt:lpstr>Ambient purchase KPI’s by retailer</vt:lpstr>
      <vt:lpstr>Proteins context report </vt:lpstr>
      <vt:lpstr>Meat &amp; fish categories, value sales</vt:lpstr>
      <vt:lpstr>Meat &amp; fish categories, unit sales</vt:lpstr>
      <vt:lpstr>Meat &amp; fish categories, price per unit</vt:lpstr>
      <vt:lpstr>On-line new product observations</vt:lpstr>
      <vt:lpstr>Q4 new products summary by retailer </vt:lpstr>
      <vt:lpstr>Q4 new products summary by segment</vt:lpstr>
      <vt:lpstr>Morrisons</vt:lpstr>
      <vt:lpstr>Ocado</vt:lpstr>
      <vt:lpstr>Waitrose</vt:lpstr>
      <vt:lpstr>Iceland</vt:lpstr>
      <vt:lpstr>Aldi</vt:lpstr>
      <vt:lpstr>Tesco</vt:lpstr>
      <vt:lpstr>Sainsbury’s</vt:lpstr>
      <vt:lpstr>Asda</vt:lpstr>
      <vt:lpstr>Species, sales &amp; pricing </vt:lpstr>
      <vt:lpstr>Total seafood by species: top 25</vt:lpstr>
      <vt:lpstr>Total seafood by species: top 26-50</vt:lpstr>
      <vt:lpstr>Chilled seafood by species: top 25</vt:lpstr>
      <vt:lpstr>Frozen seafood by species: top 25</vt:lpstr>
      <vt:lpstr>Ambient seafood by species: top 25</vt:lpstr>
      <vt:lpstr>Seafood shopper demographics</vt:lpstr>
      <vt:lpstr>Total seafood shopper profile by social class</vt:lpstr>
      <vt:lpstr>Seafood shopper profile by social class</vt:lpstr>
      <vt:lpstr>Total seafood shopper profile by household size</vt:lpstr>
      <vt:lpstr>Seafood shopper profile by household size</vt:lpstr>
      <vt:lpstr>Total seafood shopper profile by age</vt:lpstr>
      <vt:lpstr>Seafood shopper profile by age</vt:lpstr>
      <vt:lpstr>Total seafood shopper profile presence of children</vt:lpstr>
      <vt:lpstr>Total seafood shopper profile presence of children</vt:lpstr>
      <vt:lpstr>Total seafood shopper profile by household size</vt:lpstr>
      <vt:lpstr>Seafood shopper profile by lifestage</vt:lpstr>
      <vt:lpstr>Nielsen special analysis: frozen fish by species extract</vt:lpstr>
      <vt:lpstr>Category growth in terms of volume is driven by all the segments, but largely from frozen (+18.5m). </vt:lpstr>
      <vt:lpstr>Same trend is followed in terms of value</vt:lpstr>
      <vt:lpstr>Despite price increases volume &amp; units frozen fish sales is in growth compared to 2019</vt:lpstr>
      <vt:lpstr>Total frozen fish – kpi’s by species summary</vt:lpstr>
      <vt:lpstr>Frozen fish – source of growth by species</vt:lpstr>
      <vt:lpstr>Frozen fish sales over index from older couples, of those class ab, aged 45+, with 2 members in family, and located at London and central</vt:lpstr>
      <vt:lpstr>Market data context and definitions</vt:lpstr>
      <vt:lpstr>Market data context</vt:lpstr>
      <vt:lpstr>Market data definitions</vt:lpstr>
      <vt:lpstr>Thank you</vt:lpstr>
    </vt:vector>
  </TitlesOfParts>
  <Company>StudioLR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Q4 Seafish Retail Report</dc:title>
  <dc:creator>Julia.Brooks@seafish.co.uk</dc:creator>
  <cp:lastModifiedBy>Julia Brooks</cp:lastModifiedBy>
  <cp:revision>186</cp:revision>
  <dcterms:created xsi:type="dcterms:W3CDTF">2020-03-26T10:08:15Z</dcterms:created>
  <dcterms:modified xsi:type="dcterms:W3CDTF">2021-03-11T09:40:07Z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1509;#2020|b672000f-02ba-48a9-a3a5-44112af72921</vt:lpwstr>
  </property>
</Properties>
</file>