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drawings/drawing2.xml" ContentType="application/vnd.openxmlformats-officedocument.drawingml.chartshapes+xml"/>
  <Override PartName="/ppt/drawings/drawing1.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charts/style5.xml" ContentType="application/vnd.ms-office.chartstyle+xml"/>
  <Override PartName="/ppt/charts/chart9.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omments/comment1.xml" ContentType="application/vnd.openxmlformats-officedocument.presentationml.comment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olors5.xml" ContentType="application/vnd.ms-office.chartcolorstyle+xml"/>
  <Override PartName="/ppt/charts/style3.xml" ContentType="application/vnd.ms-office.chartstyle+xml"/>
  <Override PartName="/ppt/charts/style4.xml" ContentType="application/vnd.ms-office.chartstyle+xml"/>
  <Override PartName="/ppt/charts/chart12.xml" ContentType="application/vnd.openxmlformats-officedocument.drawingml.chart+xml"/>
  <Override PartName="/ppt/charts/colors4.xml" ContentType="application/vnd.ms-office.chartcolorstyle+xml"/>
  <Override PartName="/ppt/charts/chart13.xml" ContentType="application/vnd.openxmlformats-officedocument.drawingml.chart+xml"/>
  <Override PartName="/ppt/charts/colors3.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86" r:id="rId2"/>
  </p:sldMasterIdLst>
  <p:notesMasterIdLst>
    <p:notesMasterId r:id="rId38"/>
  </p:notesMasterIdLst>
  <p:sldIdLst>
    <p:sldId id="256" r:id="rId3"/>
    <p:sldId id="259" r:id="rId4"/>
    <p:sldId id="406" r:id="rId5"/>
    <p:sldId id="366" r:id="rId6"/>
    <p:sldId id="368" r:id="rId7"/>
    <p:sldId id="370" r:id="rId8"/>
    <p:sldId id="374" r:id="rId9"/>
    <p:sldId id="394" r:id="rId10"/>
    <p:sldId id="395" r:id="rId11"/>
    <p:sldId id="396" r:id="rId12"/>
    <p:sldId id="1540" r:id="rId13"/>
    <p:sldId id="404" r:id="rId14"/>
    <p:sldId id="384" r:id="rId15"/>
    <p:sldId id="1588" r:id="rId16"/>
    <p:sldId id="1635" r:id="rId17"/>
    <p:sldId id="407" r:id="rId18"/>
    <p:sldId id="1587" r:id="rId19"/>
    <p:sldId id="1638" r:id="rId20"/>
    <p:sldId id="1637" r:id="rId21"/>
    <p:sldId id="386" r:id="rId22"/>
    <p:sldId id="388" r:id="rId23"/>
    <p:sldId id="1541" r:id="rId24"/>
    <p:sldId id="408" r:id="rId25"/>
    <p:sldId id="1639" r:id="rId26"/>
    <p:sldId id="1498" r:id="rId27"/>
    <p:sldId id="1640" r:id="rId28"/>
    <p:sldId id="369" r:id="rId29"/>
    <p:sldId id="1641" r:id="rId30"/>
    <p:sldId id="397" r:id="rId31"/>
    <p:sldId id="398" r:id="rId32"/>
    <p:sldId id="401" r:id="rId33"/>
    <p:sldId id="382" r:id="rId34"/>
    <p:sldId id="1537" r:id="rId35"/>
    <p:sldId id="1538" r:id="rId36"/>
    <p:sldId id="364" r:id="rId37"/>
  </p:sldIdLst>
  <p:sldSz cx="9144000" cy="5143500" type="screen16x9"/>
  <p:notesSz cx="6858000" cy="9144000"/>
  <p:embeddedFontLst>
    <p:embeddedFont>
      <p:font typeface="Avenir Next LT Pro" panose="020B050402020202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Montserrat" panose="00000500000000000000" pitchFamily="2" charset="0"/>
      <p:regular r:id="rId47"/>
      <p:bold r:id="rId48"/>
      <p:italic r:id="rId49"/>
      <p:boldItalic r:id="rId50"/>
    </p:embeddedFont>
    <p:embeddedFont>
      <p:font typeface="Montserrat Light" panose="000004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wen, Sally F." initials="CSF" lastIdx="1" clrIdx="0">
    <p:extLst>
      <p:ext uri="{19B8F6BF-5375-455C-9EA6-DF929625EA0E}">
        <p15:presenceInfo xmlns:p15="http://schemas.microsoft.com/office/powerpoint/2012/main" userId="S::Sally.F.Cowen@nielseniq.com::3ac635c9-9221-46bb-aba3-3155d450bf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82FC"/>
    <a:srgbClr val="0B3FDC"/>
    <a:srgbClr val="C65017"/>
    <a:srgbClr val="6529EC"/>
    <a:srgbClr val="0C6A6B"/>
    <a:srgbClr val="870A36"/>
    <a:srgbClr val="267DFB"/>
    <a:srgbClr val="D00B46"/>
    <a:srgbClr val="12119A"/>
    <a:srgbClr val="17A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BE4ED3-A11A-413B-A309-AE78DBB60736}">
  <a:tblStyle styleId="{0DBE4ED3-A11A-413B-A309-AE78DBB607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5FAB3DE-05D3-4ADE-B967-B5961B6925EA}" styleName="Table_1">
    <a:wholeTbl>
      <a:tcTxStyle b="off" i="off">
        <a:font>
          <a:latin typeface="Calibri"/>
          <a:ea typeface="Calibri"/>
          <a:cs typeface="Calibri"/>
        </a:font>
        <a:srgbClr val="5F5F5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EFF8"/>
          </a:solidFill>
        </a:fill>
      </a:tcStyle>
    </a:wholeTbl>
    <a:band1H>
      <a:tcTxStyle/>
      <a:tcStyle>
        <a:tcBdr/>
        <a:fill>
          <a:solidFill>
            <a:srgbClr val="CADEF1"/>
          </a:solidFill>
        </a:fill>
      </a:tcStyle>
    </a:band1H>
    <a:band2H>
      <a:tcTxStyle/>
      <a:tcStyle>
        <a:tcBdr/>
      </a:tcStyle>
    </a:band2H>
    <a:band1V>
      <a:tcTxStyle/>
      <a:tcStyle>
        <a:tcBdr/>
        <a:fill>
          <a:solidFill>
            <a:srgbClr val="CADEF1"/>
          </a:solidFill>
        </a:fill>
      </a:tcStyle>
    </a:band1V>
    <a:band2V>
      <a:tcTxStyle/>
      <a:tcStyle>
        <a:tcBdr/>
      </a:tcStyle>
    </a:band2V>
    <a:lastCol>
      <a:tcTxStyle b="on" i="off">
        <a:font>
          <a:latin typeface="Calibri"/>
          <a:ea typeface="Calibri"/>
          <a:cs typeface="Calibri"/>
        </a:font>
        <a:srgbClr val="FFFFFF"/>
      </a:tcTxStyle>
      <a:tcStyle>
        <a:tcBdr/>
        <a:fill>
          <a:solidFill>
            <a:srgbClr val="009DD9"/>
          </a:solidFill>
        </a:fill>
      </a:tcStyle>
    </a:lastCol>
    <a:firstCol>
      <a:tcTxStyle b="on" i="off">
        <a:font>
          <a:latin typeface="Calibri"/>
          <a:ea typeface="Calibri"/>
          <a:cs typeface="Calibri"/>
        </a:font>
        <a:srgbClr val="FFFFFF"/>
      </a:tcTxStyle>
      <a:tcStyle>
        <a:tcBdr/>
        <a:fill>
          <a:solidFill>
            <a:srgbClr val="009DD9"/>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009DD9"/>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009DD9"/>
          </a:solidFill>
        </a:fill>
      </a:tcStyle>
    </a:firstRow>
    <a:neCell>
      <a:tcTxStyle/>
      <a:tcStyle>
        <a:tcBdr/>
      </a:tcStyle>
    </a:neCell>
    <a:nwCell>
      <a:tcTxStyle/>
      <a:tcStyle>
        <a:tcBdr/>
      </a:tcStyle>
    </a:nwCell>
  </a:tblStyle>
  <a:tblStyle styleId="{FE6EBBFE-2F77-4B1B-A800-991F91E3888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28" autoAdjust="0"/>
    <p:restoredTop sz="86388" autoAdjust="0"/>
  </p:normalViewPr>
  <p:slideViewPr>
    <p:cSldViewPr snapToGrid="0">
      <p:cViewPr varScale="1">
        <p:scale>
          <a:sx n="88" d="100"/>
          <a:sy n="88" d="100"/>
        </p:scale>
        <p:origin x="964" y="64"/>
      </p:cViewPr>
      <p:guideLst>
        <p:guide orient="horz" pos="1620"/>
        <p:guide pos="2880"/>
      </p:guideLst>
    </p:cSldViewPr>
  </p:slideViewPr>
  <p:outlineViewPr>
    <p:cViewPr>
      <p:scale>
        <a:sx n="33" d="100"/>
        <a:sy n="33" d="100"/>
      </p:scale>
      <p:origin x="0" y="-11476"/>
    </p:cViewPr>
  </p:outlineViewPr>
  <p:notesTextViewPr>
    <p:cViewPr>
      <p:scale>
        <a:sx n="1" d="1"/>
        <a:sy n="1" d="1"/>
      </p:scale>
      <p:origin x="0" y="0"/>
    </p:cViewPr>
  </p:notesTextViewPr>
  <p:sorterViewPr>
    <p:cViewPr varScale="1">
      <p:scale>
        <a:sx n="100" d="100"/>
        <a:sy n="100" d="100"/>
      </p:scale>
      <p:origin x="0" y="-2692"/>
    </p:cViewPr>
  </p:sorterViewPr>
  <p:notesViewPr>
    <p:cSldViewPr snapToGrid="0">
      <p:cViewPr varScale="1">
        <p:scale>
          <a:sx n="51" d="100"/>
          <a:sy n="51" d="100"/>
        </p:scale>
        <p:origin x="1836"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customXml" Target="../customXml/item2.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56020018162291E-2"/>
          <c:y val="5.0961189324794931E-2"/>
          <c:w val="0.97294397998183768"/>
          <c:h val="0.83157043082627757"/>
        </c:manualLayout>
      </c:layout>
      <c:lineChart>
        <c:grouping val="standard"/>
        <c:varyColors val="0"/>
        <c:ser>
          <c:idx val="0"/>
          <c:order val="0"/>
          <c:tx>
            <c:strRef>
              <c:f>Sheet1!$B$1</c:f>
              <c:strCache>
                <c:ptCount val="1"/>
                <c:pt idx="0">
                  <c:v>Total Store Value Sales</c:v>
                </c:pt>
              </c:strCache>
            </c:strRef>
          </c:tx>
          <c:spPr>
            <a:ln w="19050" cap="rnd">
              <a:solidFill>
                <a:srgbClr val="17A24B"/>
              </a:solidFill>
              <a:round/>
            </a:ln>
            <a:effectLst/>
          </c:spPr>
          <c:marker>
            <c:symbol val="none"/>
          </c:marker>
          <c:dLbls>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Sheet1!$A$2:$A$270</c:f>
              <c:strCache>
                <c:ptCount val="12"/>
                <c:pt idx="0">
                  <c:v>06-Mar-21</c:v>
                </c:pt>
                <c:pt idx="1">
                  <c:v>13-Mar-21</c:v>
                </c:pt>
                <c:pt idx="2">
                  <c:v>20-Mar-21</c:v>
                </c:pt>
                <c:pt idx="3">
                  <c:v> 27-Mar-21</c:v>
                </c:pt>
                <c:pt idx="4">
                  <c:v>03-Apr-21</c:v>
                </c:pt>
                <c:pt idx="5">
                  <c:v>10-Apr-21</c:v>
                </c:pt>
                <c:pt idx="6">
                  <c:v>17-Apr-21</c:v>
                </c:pt>
                <c:pt idx="7">
                  <c:v>24-Apr-21</c:v>
                </c:pt>
                <c:pt idx="8">
                  <c:v>01-May-21</c:v>
                </c:pt>
                <c:pt idx="9">
                  <c:v>08-May-21</c:v>
                </c:pt>
                <c:pt idx="10">
                  <c:v>15-May-21</c:v>
                </c:pt>
                <c:pt idx="11">
                  <c:v>22-May-21</c:v>
                </c:pt>
              </c:strCache>
            </c:strRef>
          </c:cat>
          <c:val>
            <c:numRef>
              <c:f>Sheet1!$B$2:$B$270</c:f>
              <c:numCache>
                <c:formatCode>0.0%</c:formatCode>
                <c:ptCount val="12"/>
                <c:pt idx="0">
                  <c:v>3.2045375099157614E-2</c:v>
                </c:pt>
                <c:pt idx="1">
                  <c:v>-1.6235296678982158E-2</c:v>
                </c:pt>
                <c:pt idx="2">
                  <c:v>-0.23032978755708466</c:v>
                </c:pt>
                <c:pt idx="3">
                  <c:v>0.21729114739640321</c:v>
                </c:pt>
                <c:pt idx="4">
                  <c:v>0.34072781635462746</c:v>
                </c:pt>
                <c:pt idx="5">
                  <c:v>-6.1988610977003034E-2</c:v>
                </c:pt>
                <c:pt idx="6">
                  <c:v>9.2979232204489781E-2</c:v>
                </c:pt>
                <c:pt idx="7">
                  <c:v>2.0653649909163851E-2</c:v>
                </c:pt>
                <c:pt idx="8" formatCode="0.00%">
                  <c:v>5.2780751628711764E-2</c:v>
                </c:pt>
                <c:pt idx="9" formatCode="0.00%">
                  <c:v>-6.9393012429727063E-3</c:v>
                </c:pt>
                <c:pt idx="10" formatCode="0.00%">
                  <c:v>-2.8909428633717704E-3</c:v>
                </c:pt>
                <c:pt idx="11" formatCode="0.00%">
                  <c:v>-6.6774765075006792E-2</c:v>
                </c:pt>
              </c:numCache>
            </c:numRef>
          </c:val>
          <c:smooth val="1"/>
          <c:extLst>
            <c:ext xmlns:c16="http://schemas.microsoft.com/office/drawing/2014/chart" uri="{C3380CC4-5D6E-409C-BE32-E72D297353CC}">
              <c16:uniqueId val="{00000000-2B7F-4242-9281-CF9A63A04573}"/>
            </c:ext>
          </c:extLst>
        </c:ser>
        <c:ser>
          <c:idx val="1"/>
          <c:order val="1"/>
          <c:tx>
            <c:strRef>
              <c:f>Sheet1!$C$1</c:f>
              <c:strCache>
                <c:ptCount val="1"/>
                <c:pt idx="0">
                  <c:v>Total Store Unit Sales</c:v>
                </c:pt>
              </c:strCache>
            </c:strRef>
          </c:tx>
          <c:spPr>
            <a:ln w="19050" cap="rnd">
              <a:solidFill>
                <a:srgbClr val="0056FF"/>
              </a:solidFill>
              <a:round/>
            </a:ln>
            <a:effectLst/>
          </c:spPr>
          <c:marker>
            <c:symbol val="none"/>
          </c:marker>
          <c:dLbls>
            <c:dLbl>
              <c:idx val="11"/>
              <c:layout>
                <c:manualLayout>
                  <c:x val="-6.6531761040666383E-3"/>
                  <c:y val="7.31448090137373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86-475F-BA97-DA3E652720E8}"/>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Sheet1!$A$2:$A$270</c:f>
              <c:strCache>
                <c:ptCount val="12"/>
                <c:pt idx="0">
                  <c:v>06-Mar-21</c:v>
                </c:pt>
                <c:pt idx="1">
                  <c:v>13-Mar-21</c:v>
                </c:pt>
                <c:pt idx="2">
                  <c:v>20-Mar-21</c:v>
                </c:pt>
                <c:pt idx="3">
                  <c:v> 27-Mar-21</c:v>
                </c:pt>
                <c:pt idx="4">
                  <c:v>03-Apr-21</c:v>
                </c:pt>
                <c:pt idx="5">
                  <c:v>10-Apr-21</c:v>
                </c:pt>
                <c:pt idx="6">
                  <c:v>17-Apr-21</c:v>
                </c:pt>
                <c:pt idx="7">
                  <c:v>24-Apr-21</c:v>
                </c:pt>
                <c:pt idx="8">
                  <c:v>01-May-21</c:v>
                </c:pt>
                <c:pt idx="9">
                  <c:v>08-May-21</c:v>
                </c:pt>
                <c:pt idx="10">
                  <c:v>15-May-21</c:v>
                </c:pt>
                <c:pt idx="11">
                  <c:v>22-May-21</c:v>
                </c:pt>
              </c:strCache>
            </c:strRef>
          </c:cat>
          <c:val>
            <c:numRef>
              <c:f>Sheet1!$C$2:$C$270</c:f>
              <c:numCache>
                <c:formatCode>0.0%</c:formatCode>
                <c:ptCount val="12"/>
                <c:pt idx="0">
                  <c:v>-3.0341490412151728E-2</c:v>
                </c:pt>
                <c:pt idx="1">
                  <c:v>-0.11578011893364493</c:v>
                </c:pt>
                <c:pt idx="2">
                  <c:v>-0.25013195577778724</c:v>
                </c:pt>
                <c:pt idx="3">
                  <c:v>0.17524790102296262</c:v>
                </c:pt>
                <c:pt idx="4">
                  <c:v>0.23777218414864199</c:v>
                </c:pt>
                <c:pt idx="5">
                  <c:v>-7.2581002569600095E-2</c:v>
                </c:pt>
                <c:pt idx="6">
                  <c:v>5.7798894667633993E-2</c:v>
                </c:pt>
                <c:pt idx="7">
                  <c:v>5.4854954834178127E-3</c:v>
                </c:pt>
                <c:pt idx="8" formatCode="0.00%">
                  <c:v>2.9804597270604694E-2</c:v>
                </c:pt>
                <c:pt idx="9" formatCode="0.00%">
                  <c:v>5.7751868600464107E-5</c:v>
                </c:pt>
                <c:pt idx="10" formatCode="0.00%">
                  <c:v>-9.0834351751960529E-3</c:v>
                </c:pt>
                <c:pt idx="11" formatCode="0.00%">
                  <c:v>-5.9211169640617456E-2</c:v>
                </c:pt>
              </c:numCache>
            </c:numRef>
          </c:val>
          <c:smooth val="1"/>
          <c:extLst>
            <c:ext xmlns:c16="http://schemas.microsoft.com/office/drawing/2014/chart" uri="{C3380CC4-5D6E-409C-BE32-E72D297353CC}">
              <c16:uniqueId val="{00000001-2B7F-4242-9281-CF9A63A04573}"/>
            </c:ext>
          </c:extLst>
        </c:ser>
        <c:dLbls>
          <c:showLegendKey val="0"/>
          <c:showVal val="1"/>
          <c:showCatName val="0"/>
          <c:showSerName val="0"/>
          <c:showPercent val="0"/>
          <c:showBubbleSize val="0"/>
        </c:dLbls>
        <c:smooth val="0"/>
        <c:axId val="45898368"/>
        <c:axId val="45912448"/>
      </c:lineChart>
      <c:catAx>
        <c:axId val="4589836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45912448"/>
        <c:crosses val="autoZero"/>
        <c:auto val="1"/>
        <c:lblAlgn val="ctr"/>
        <c:lblOffset val="100"/>
        <c:noMultiLvlLbl val="0"/>
      </c:catAx>
      <c:valAx>
        <c:axId val="45912448"/>
        <c:scaling>
          <c:orientation val="minMax"/>
        </c:scaling>
        <c:delete val="1"/>
        <c:axPos val="l"/>
        <c:majorGridlines>
          <c:spPr>
            <a:ln w="9525" cap="flat" cmpd="sng" algn="ctr">
              <a:solidFill>
                <a:schemeClr val="tx2"/>
              </a:solidFill>
              <a:round/>
            </a:ln>
            <a:effectLst/>
          </c:spPr>
        </c:majorGridlines>
        <c:numFmt formatCode="0.0%" sourceLinked="1"/>
        <c:majorTickMark val="out"/>
        <c:minorTickMark val="none"/>
        <c:tickLblPos val="nextTo"/>
        <c:crossAx val="45898368"/>
        <c:crosses val="autoZero"/>
        <c:crossBetween val="between"/>
      </c:valAx>
      <c:spPr>
        <a:noFill/>
        <a:ln>
          <a:noFill/>
        </a:ln>
        <a:effectLst/>
      </c:spPr>
    </c:plotArea>
    <c:legend>
      <c:legendPos val="b"/>
      <c:layout>
        <c:manualLayout>
          <c:xMode val="edge"/>
          <c:yMode val="edge"/>
          <c:x val="0.68789394703880014"/>
          <c:y val="4.2929615936886226E-2"/>
          <c:w val="0.30656122520800522"/>
          <c:h val="9.634690290316724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Growth v last year</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Sheet1!$B$2:$B$4</c:f>
              <c:numCache>
                <c:formatCode>0.0%</c:formatCode>
                <c:ptCount val="3"/>
                <c:pt idx="0">
                  <c:v>-1.8954733101500532E-2</c:v>
                </c:pt>
                <c:pt idx="1">
                  <c:v>-5.4663325450677869E-3</c:v>
                </c:pt>
                <c:pt idx="2">
                  <c:v>-5.3348751160251173E-2</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Growth v 2 years ago</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Sheet1!$C$2:$C$4</c:f>
              <c:numCache>
                <c:formatCode>0.0%</c:formatCode>
                <c:ptCount val="3"/>
                <c:pt idx="0">
                  <c:v>7.5540807737799698E-2</c:v>
                </c:pt>
                <c:pt idx="1">
                  <c:v>8.2496134173435598E-2</c:v>
                </c:pt>
                <c:pt idx="2">
                  <c:v>5.7341355349271428E-2</c:v>
                </c:pt>
              </c:numCache>
            </c:numRef>
          </c:val>
          <c:extLst>
            <c:ext xmlns:c16="http://schemas.microsoft.com/office/drawing/2014/chart" uri="{C3380CC4-5D6E-409C-BE32-E72D297353CC}">
              <c16:uniqueId val="{00000001-0DB4-4466-BC10-F066DD93ED87}"/>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62336984872195E-2"/>
          <c:y val="9.1348888025657646E-2"/>
          <c:w val="0.96687532603025561"/>
          <c:h val="0.64750450736586818"/>
        </c:manualLayout>
      </c:layout>
      <c:barChart>
        <c:barDir val="col"/>
        <c:grouping val="clustered"/>
        <c:varyColors val="0"/>
        <c:ser>
          <c:idx val="0"/>
          <c:order val="0"/>
          <c:tx>
            <c:strRef>
              <c:f>Sheet1!$B$1</c:f>
              <c:strCache>
                <c:ptCount val="1"/>
                <c:pt idx="0">
                  <c:v>New Shoppers</c:v>
                </c:pt>
              </c:strCache>
            </c:strRef>
          </c:tx>
          <c:spPr>
            <a:solidFill>
              <a:schemeClr val="bg1">
                <a:lumMod val="75000"/>
              </a:schemeClr>
            </a:solidFill>
            <a:ln>
              <a:noFill/>
            </a:ln>
            <a:effectLst/>
          </c:spPr>
          <c:invertIfNegative val="0"/>
          <c:dLbls>
            <c:delete val="1"/>
          </c:dLbls>
          <c:cat>
            <c:strRef>
              <c:f>Sheet1!$A$2:$A$11</c:f>
              <c:strCache>
                <c:ptCount val="10"/>
                <c:pt idx="0">
                  <c:v>Lidl</c:v>
                </c:pt>
                <c:pt idx="1">
                  <c:v>Aldi </c:v>
                </c:pt>
                <c:pt idx="2">
                  <c:v>Iceland</c:v>
                </c:pt>
                <c:pt idx="3">
                  <c:v>M&amp;S</c:v>
                </c:pt>
                <c:pt idx="4">
                  <c:v>Waitrose</c:v>
                </c:pt>
                <c:pt idx="5">
                  <c:v>Sainsburys</c:v>
                </c:pt>
                <c:pt idx="6">
                  <c:v>Tesco</c:v>
                </c:pt>
                <c:pt idx="7">
                  <c:v>Morrisons</c:v>
                </c:pt>
                <c:pt idx="8">
                  <c:v>ASDA</c:v>
                </c:pt>
                <c:pt idx="9">
                  <c:v>Coop</c:v>
                </c:pt>
              </c:strCache>
            </c:strRef>
          </c:cat>
          <c:val>
            <c:numRef>
              <c:f>Sheet1!$B$2:$B$11</c:f>
              <c:numCache>
                <c:formatCode>0.0%</c:formatCode>
                <c:ptCount val="10"/>
                <c:pt idx="0">
                  <c:v>4.7773506745881544E-2</c:v>
                </c:pt>
                <c:pt idx="1">
                  <c:v>5.4329533596984669E-2</c:v>
                </c:pt>
                <c:pt idx="2">
                  <c:v>-6.9154244077638483E-2</c:v>
                </c:pt>
                <c:pt idx="3">
                  <c:v>-5.9097392259010006E-2</c:v>
                </c:pt>
                <c:pt idx="4">
                  <c:v>-8.1428582931615145E-2</c:v>
                </c:pt>
                <c:pt idx="5">
                  <c:v>-4.8312148852747816E-2</c:v>
                </c:pt>
                <c:pt idx="6">
                  <c:v>-1.539143447654967E-2</c:v>
                </c:pt>
                <c:pt idx="7">
                  <c:v>-1.1669925152238969E-3</c:v>
                </c:pt>
                <c:pt idx="8">
                  <c:v>-5.4973144182994482E-2</c:v>
                </c:pt>
                <c:pt idx="9">
                  <c:v>-2.8492025031767065E-2</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Visits</c:v>
                </c:pt>
              </c:strCache>
            </c:strRef>
          </c:tx>
          <c:spPr>
            <a:solidFill>
              <a:schemeClr val="accent1"/>
            </a:solidFill>
            <a:ln>
              <a:solidFill>
                <a:schemeClr val="bg2"/>
              </a:solidFill>
            </a:ln>
            <a:effectLst/>
          </c:spPr>
          <c:invertIfNegative val="0"/>
          <c:dLbls>
            <c:delete val="1"/>
          </c:dLbls>
          <c:cat>
            <c:strRef>
              <c:f>Sheet1!$A$2:$A$11</c:f>
              <c:strCache>
                <c:ptCount val="10"/>
                <c:pt idx="0">
                  <c:v>Lidl</c:v>
                </c:pt>
                <c:pt idx="1">
                  <c:v>Aldi </c:v>
                </c:pt>
                <c:pt idx="2">
                  <c:v>Iceland</c:v>
                </c:pt>
                <c:pt idx="3">
                  <c:v>M&amp;S</c:v>
                </c:pt>
                <c:pt idx="4">
                  <c:v>Waitrose</c:v>
                </c:pt>
                <c:pt idx="5">
                  <c:v>Sainsburys</c:v>
                </c:pt>
                <c:pt idx="6">
                  <c:v>Tesco</c:v>
                </c:pt>
                <c:pt idx="7">
                  <c:v>Morrisons</c:v>
                </c:pt>
                <c:pt idx="8">
                  <c:v>ASDA</c:v>
                </c:pt>
                <c:pt idx="9">
                  <c:v>Coop</c:v>
                </c:pt>
              </c:strCache>
            </c:strRef>
          </c:cat>
          <c:val>
            <c:numRef>
              <c:f>Sheet1!$C$2:$C$11</c:f>
              <c:numCache>
                <c:formatCode>0.0%</c:formatCode>
                <c:ptCount val="10"/>
                <c:pt idx="0">
                  <c:v>0.13500156690416709</c:v>
                </c:pt>
                <c:pt idx="1">
                  <c:v>0.1248126131016889</c:v>
                </c:pt>
                <c:pt idx="2">
                  <c:v>-0.18727028468620266</c:v>
                </c:pt>
                <c:pt idx="3">
                  <c:v>-0.14574538053706398</c:v>
                </c:pt>
                <c:pt idx="4">
                  <c:v>-0.11716150681254711</c:v>
                </c:pt>
                <c:pt idx="5">
                  <c:v>-6.587237099652421E-2</c:v>
                </c:pt>
                <c:pt idx="6">
                  <c:v>-5.621261338587269E-2</c:v>
                </c:pt>
                <c:pt idx="7">
                  <c:v>-5.8796381687606258E-2</c:v>
                </c:pt>
                <c:pt idx="8">
                  <c:v>-0.10536298791207999</c:v>
                </c:pt>
                <c:pt idx="9">
                  <c:v>-8.6733231807182953E-2</c:v>
                </c:pt>
              </c:numCache>
            </c:numRef>
          </c:val>
          <c:extLst>
            <c:ext xmlns:c16="http://schemas.microsoft.com/office/drawing/2014/chart" uri="{C3380CC4-5D6E-409C-BE32-E72D297353CC}">
              <c16:uniqueId val="{00000001-0DB4-4466-BC10-F066DD93ED87}"/>
            </c:ext>
          </c:extLst>
        </c:ser>
        <c:ser>
          <c:idx val="2"/>
          <c:order val="2"/>
          <c:tx>
            <c:strRef>
              <c:f>Sheet1!$D$1</c:f>
              <c:strCache>
                <c:ptCount val="1"/>
                <c:pt idx="0">
                  <c:v>Spend Per Visit</c:v>
                </c:pt>
              </c:strCache>
            </c:strRef>
          </c:tx>
          <c:spPr>
            <a:solidFill>
              <a:schemeClr val="accent5"/>
            </a:solidFill>
            <a:ln>
              <a:noFill/>
            </a:ln>
            <a:effectLst/>
          </c:spPr>
          <c:invertIfNegative val="0"/>
          <c:dLbls>
            <c:delete val="1"/>
          </c:dLbls>
          <c:cat>
            <c:strRef>
              <c:f>Sheet1!$A$2:$A$11</c:f>
              <c:strCache>
                <c:ptCount val="10"/>
                <c:pt idx="0">
                  <c:v>Lidl</c:v>
                </c:pt>
                <c:pt idx="1">
                  <c:v>Aldi </c:v>
                </c:pt>
                <c:pt idx="2">
                  <c:v>Iceland</c:v>
                </c:pt>
                <c:pt idx="3">
                  <c:v>M&amp;S</c:v>
                </c:pt>
                <c:pt idx="4">
                  <c:v>Waitrose</c:v>
                </c:pt>
                <c:pt idx="5">
                  <c:v>Sainsburys</c:v>
                </c:pt>
                <c:pt idx="6">
                  <c:v>Tesco</c:v>
                </c:pt>
                <c:pt idx="7">
                  <c:v>Morrisons</c:v>
                </c:pt>
                <c:pt idx="8">
                  <c:v>ASDA</c:v>
                </c:pt>
                <c:pt idx="9">
                  <c:v>Coop</c:v>
                </c:pt>
              </c:strCache>
            </c:strRef>
          </c:cat>
          <c:val>
            <c:numRef>
              <c:f>Sheet1!$D$2:$D$11</c:f>
              <c:numCache>
                <c:formatCode>0.0%</c:formatCode>
                <c:ptCount val="10"/>
                <c:pt idx="0">
                  <c:v>0.13308589607635213</c:v>
                </c:pt>
                <c:pt idx="1">
                  <c:v>8.4507042253521236E-2</c:v>
                </c:pt>
                <c:pt idx="2">
                  <c:v>0.43593220338983052</c:v>
                </c:pt>
                <c:pt idx="3">
                  <c:v>0.32559938128383603</c:v>
                </c:pt>
                <c:pt idx="4">
                  <c:v>0.26236125126135224</c:v>
                </c:pt>
                <c:pt idx="5">
                  <c:v>0.19034482758620697</c:v>
                </c:pt>
                <c:pt idx="6">
                  <c:v>0.14175588865096356</c:v>
                </c:pt>
                <c:pt idx="7">
                  <c:v>0.14193270060396901</c:v>
                </c:pt>
                <c:pt idx="8">
                  <c:v>0.15798180314309351</c:v>
                </c:pt>
                <c:pt idx="9">
                  <c:v>0.12280701754385959</c:v>
                </c:pt>
              </c:numCache>
            </c:numRef>
          </c:val>
          <c:extLst>
            <c:ext xmlns:c16="http://schemas.microsoft.com/office/drawing/2014/chart" uri="{C3380CC4-5D6E-409C-BE32-E72D297353CC}">
              <c16:uniqueId val="{00000001-A654-4BCC-9B4F-7C0E2B639742}"/>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ax val="0.5"/>
          <c:min val="-0.2"/>
        </c:scaling>
        <c:delete val="0"/>
        <c:axPos val="l"/>
        <c:majorGridlines>
          <c:spPr>
            <a:ln w="9525" cap="flat" cmpd="sng" algn="ctr">
              <a:solidFill>
                <a:schemeClr val="tx2"/>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8603520"/>
        <c:crosses val="autoZero"/>
        <c:crossBetween val="between"/>
        <c:majorUnit val="0.1"/>
      </c:valAx>
      <c:spPr>
        <a:noFill/>
        <a:ln>
          <a:noFill/>
        </a:ln>
        <a:effectLst/>
      </c:spPr>
    </c:plotArea>
    <c:legend>
      <c:legendPos val="t"/>
      <c:layout>
        <c:manualLayout>
          <c:xMode val="edge"/>
          <c:yMode val="edge"/>
          <c:x val="0.56513444302176696"/>
          <c:y val="1.9993380144605662E-2"/>
          <c:w val="0.4147824489021672"/>
          <c:h val="9.634723306180906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51460970687542E-2"/>
          <c:y val="5.122148193014335E-2"/>
          <c:w val="0.9085414728063852"/>
          <c:h val="0.57238493153864245"/>
        </c:manualLayout>
      </c:layout>
      <c:lineChart>
        <c:grouping val="standard"/>
        <c:varyColors val="0"/>
        <c:ser>
          <c:idx val="0"/>
          <c:order val="0"/>
          <c:tx>
            <c:strRef>
              <c:f>Sheet1!$B$1</c:f>
              <c:strCache>
                <c:ptCount val="1"/>
                <c:pt idx="0">
                  <c:v>% on Offer</c:v>
                </c:pt>
              </c:strCache>
            </c:strRef>
          </c:tx>
          <c:spPr>
            <a:ln w="38100">
              <a:solidFill>
                <a:schemeClr val="tx1">
                  <a:lumMod val="65000"/>
                  <a:lumOff val="35000"/>
                </a:schemeClr>
              </a:solidFill>
            </a:ln>
          </c:spPr>
          <c:marker>
            <c:symbol val="none"/>
          </c:marker>
          <c:cat>
            <c:numRef>
              <c:f>Sheet1!$A$2:$A$167</c:f>
              <c:numCache>
                <c:formatCode>d\-mmm\-yy</c:formatCode>
                <c:ptCount val="28"/>
                <c:pt idx="0">
                  <c:v>43582</c:v>
                </c:pt>
                <c:pt idx="1">
                  <c:v>43610</c:v>
                </c:pt>
                <c:pt idx="2">
                  <c:v>43638</c:v>
                </c:pt>
                <c:pt idx="3">
                  <c:v>43666</c:v>
                </c:pt>
                <c:pt idx="4">
                  <c:v>43694</c:v>
                </c:pt>
                <c:pt idx="5">
                  <c:v>43722</c:v>
                </c:pt>
                <c:pt idx="6">
                  <c:v>43750</c:v>
                </c:pt>
                <c:pt idx="7">
                  <c:v>43778</c:v>
                </c:pt>
                <c:pt idx="8">
                  <c:v>43806</c:v>
                </c:pt>
                <c:pt idx="9">
                  <c:v>43834</c:v>
                </c:pt>
                <c:pt idx="10">
                  <c:v>43862</c:v>
                </c:pt>
                <c:pt idx="11">
                  <c:v>43890</c:v>
                </c:pt>
                <c:pt idx="12">
                  <c:v>43918</c:v>
                </c:pt>
                <c:pt idx="13">
                  <c:v>43946</c:v>
                </c:pt>
                <c:pt idx="14">
                  <c:v>43974</c:v>
                </c:pt>
                <c:pt idx="15">
                  <c:v>44002</c:v>
                </c:pt>
                <c:pt idx="16">
                  <c:v>44030</c:v>
                </c:pt>
                <c:pt idx="17">
                  <c:v>44058</c:v>
                </c:pt>
                <c:pt idx="18">
                  <c:v>44086</c:v>
                </c:pt>
                <c:pt idx="19">
                  <c:v>44114</c:v>
                </c:pt>
                <c:pt idx="20">
                  <c:v>44142</c:v>
                </c:pt>
                <c:pt idx="21">
                  <c:v>44170</c:v>
                </c:pt>
                <c:pt idx="22">
                  <c:v>44198</c:v>
                </c:pt>
                <c:pt idx="23">
                  <c:v>44226</c:v>
                </c:pt>
                <c:pt idx="24">
                  <c:v>44254</c:v>
                </c:pt>
                <c:pt idx="25">
                  <c:v>44282</c:v>
                </c:pt>
                <c:pt idx="26">
                  <c:v>44310</c:v>
                </c:pt>
                <c:pt idx="27">
                  <c:v>44338</c:v>
                </c:pt>
              </c:numCache>
            </c:numRef>
          </c:cat>
          <c:val>
            <c:numRef>
              <c:f>Sheet1!$B$2:$B$167</c:f>
              <c:numCache>
                <c:formatCode>0.0%</c:formatCode>
                <c:ptCount val="28"/>
                <c:pt idx="0">
                  <c:v>0.26356352642645192</c:v>
                </c:pt>
                <c:pt idx="1">
                  <c:v>0.25818735576460017</c:v>
                </c:pt>
                <c:pt idx="2">
                  <c:v>0.25440226568142488</c:v>
                </c:pt>
                <c:pt idx="3">
                  <c:v>0.25534973293128077</c:v>
                </c:pt>
                <c:pt idx="4">
                  <c:v>0.24941835990807881</c:v>
                </c:pt>
                <c:pt idx="5">
                  <c:v>0.25707965675000966</c:v>
                </c:pt>
                <c:pt idx="6">
                  <c:v>0.25930361538504892</c:v>
                </c:pt>
                <c:pt idx="7">
                  <c:v>0.26019250309156167</c:v>
                </c:pt>
                <c:pt idx="8">
                  <c:v>0.26719726019892681</c:v>
                </c:pt>
                <c:pt idx="9">
                  <c:v>0.26027653630519926</c:v>
                </c:pt>
                <c:pt idx="10">
                  <c:v>0.24935139687902197</c:v>
                </c:pt>
                <c:pt idx="11">
                  <c:v>0.25071579986412745</c:v>
                </c:pt>
                <c:pt idx="12">
                  <c:v>0.20264596545169855</c:v>
                </c:pt>
                <c:pt idx="13">
                  <c:v>0.16067121455801192</c:v>
                </c:pt>
                <c:pt idx="14">
                  <c:v>0.16515736226810898</c:v>
                </c:pt>
                <c:pt idx="15">
                  <c:v>0.18800072253949787</c:v>
                </c:pt>
                <c:pt idx="16">
                  <c:v>0.20023853306102332</c:v>
                </c:pt>
                <c:pt idx="17">
                  <c:v>0.20422627436079036</c:v>
                </c:pt>
                <c:pt idx="18">
                  <c:v>0.21636714185502476</c:v>
                </c:pt>
                <c:pt idx="19">
                  <c:v>0.21561998282273565</c:v>
                </c:pt>
                <c:pt idx="20">
                  <c:v>0.21600022011719194</c:v>
                </c:pt>
                <c:pt idx="21">
                  <c:v>0.23019641124563575</c:v>
                </c:pt>
                <c:pt idx="22">
                  <c:v>0.2205709434935656</c:v>
                </c:pt>
                <c:pt idx="23">
                  <c:v>0.1928176196722394</c:v>
                </c:pt>
                <c:pt idx="24">
                  <c:v>0.20168651991255868</c:v>
                </c:pt>
                <c:pt idx="25">
                  <c:v>0.20571746287933335</c:v>
                </c:pt>
                <c:pt idx="26">
                  <c:v>0.21309876720291776</c:v>
                </c:pt>
                <c:pt idx="27">
                  <c:v>0.20679934218718915</c:v>
                </c:pt>
              </c:numCache>
            </c:numRef>
          </c:val>
          <c:smooth val="1"/>
          <c:extLst>
            <c:ext xmlns:c16="http://schemas.microsoft.com/office/drawing/2014/chart" uri="{C3380CC4-5D6E-409C-BE32-E72D297353CC}">
              <c16:uniqueId val="{00000000-F9CD-4927-9CDB-F9B01FC5B71F}"/>
            </c:ext>
          </c:extLst>
        </c:ser>
        <c:ser>
          <c:idx val="1"/>
          <c:order val="1"/>
          <c:tx>
            <c:strRef>
              <c:f>Sheet1!$C$1</c:f>
              <c:strCache>
                <c:ptCount val="1"/>
                <c:pt idx="0">
                  <c:v>Annual Average</c:v>
                </c:pt>
              </c:strCache>
            </c:strRef>
          </c:tx>
          <c:spPr>
            <a:ln w="12700">
              <a:solidFill>
                <a:schemeClr val="tx1"/>
              </a:solidFill>
            </a:ln>
          </c:spPr>
          <c:marker>
            <c:symbol val="none"/>
          </c:marker>
          <c:cat>
            <c:numRef>
              <c:f>Sheet1!$A$2:$A$167</c:f>
              <c:numCache>
                <c:formatCode>d\-mmm\-yy</c:formatCode>
                <c:ptCount val="28"/>
                <c:pt idx="0">
                  <c:v>43582</c:v>
                </c:pt>
                <c:pt idx="1">
                  <c:v>43610</c:v>
                </c:pt>
                <c:pt idx="2">
                  <c:v>43638</c:v>
                </c:pt>
                <c:pt idx="3">
                  <c:v>43666</c:v>
                </c:pt>
                <c:pt idx="4">
                  <c:v>43694</c:v>
                </c:pt>
                <c:pt idx="5">
                  <c:v>43722</c:v>
                </c:pt>
                <c:pt idx="6">
                  <c:v>43750</c:v>
                </c:pt>
                <c:pt idx="7">
                  <c:v>43778</c:v>
                </c:pt>
                <c:pt idx="8">
                  <c:v>43806</c:v>
                </c:pt>
                <c:pt idx="9">
                  <c:v>43834</c:v>
                </c:pt>
                <c:pt idx="10">
                  <c:v>43862</c:v>
                </c:pt>
                <c:pt idx="11">
                  <c:v>43890</c:v>
                </c:pt>
                <c:pt idx="12">
                  <c:v>43918</c:v>
                </c:pt>
                <c:pt idx="13">
                  <c:v>43946</c:v>
                </c:pt>
                <c:pt idx="14">
                  <c:v>43974</c:v>
                </c:pt>
                <c:pt idx="15">
                  <c:v>44002</c:v>
                </c:pt>
                <c:pt idx="16">
                  <c:v>44030</c:v>
                </c:pt>
                <c:pt idx="17">
                  <c:v>44058</c:v>
                </c:pt>
                <c:pt idx="18">
                  <c:v>44086</c:v>
                </c:pt>
                <c:pt idx="19">
                  <c:v>44114</c:v>
                </c:pt>
                <c:pt idx="20">
                  <c:v>44142</c:v>
                </c:pt>
                <c:pt idx="21">
                  <c:v>44170</c:v>
                </c:pt>
                <c:pt idx="22">
                  <c:v>44198</c:v>
                </c:pt>
                <c:pt idx="23">
                  <c:v>44226</c:v>
                </c:pt>
                <c:pt idx="24">
                  <c:v>44254</c:v>
                </c:pt>
                <c:pt idx="25">
                  <c:v>44282</c:v>
                </c:pt>
                <c:pt idx="26">
                  <c:v>44310</c:v>
                </c:pt>
                <c:pt idx="27">
                  <c:v>44338</c:v>
                </c:pt>
              </c:numCache>
            </c:numRef>
          </c:cat>
          <c:val>
            <c:numRef>
              <c:f>Sheet1!$C$2:$C$167</c:f>
              <c:numCache>
                <c:formatCode>0.0%</c:formatCode>
                <c:ptCount val="28"/>
                <c:pt idx="0">
                  <c:v>0.25444545137812558</c:v>
                </c:pt>
                <c:pt idx="1">
                  <c:v>0.25444545137812558</c:v>
                </c:pt>
                <c:pt idx="2">
                  <c:v>0.25444545137812558</c:v>
                </c:pt>
                <c:pt idx="3">
                  <c:v>0.25444545137812558</c:v>
                </c:pt>
                <c:pt idx="4">
                  <c:v>0.25444545137812558</c:v>
                </c:pt>
                <c:pt idx="5">
                  <c:v>0.25444545137812558</c:v>
                </c:pt>
                <c:pt idx="6">
                  <c:v>0.25444545137812558</c:v>
                </c:pt>
                <c:pt idx="7">
                  <c:v>0.25444545137812558</c:v>
                </c:pt>
                <c:pt idx="8">
                  <c:v>0.25444545137812558</c:v>
                </c:pt>
                <c:pt idx="9">
                  <c:v>0.20825243545141056</c:v>
                </c:pt>
                <c:pt idx="10">
                  <c:v>0.20825243545141056</c:v>
                </c:pt>
                <c:pt idx="11">
                  <c:v>0.20825243545141056</c:v>
                </c:pt>
                <c:pt idx="12">
                  <c:v>0.20825243545141056</c:v>
                </c:pt>
                <c:pt idx="13">
                  <c:v>0.20825243545141056</c:v>
                </c:pt>
                <c:pt idx="14">
                  <c:v>0.20825243545141056</c:v>
                </c:pt>
                <c:pt idx="15">
                  <c:v>0.20825243545141056</c:v>
                </c:pt>
                <c:pt idx="16">
                  <c:v>0.20825243545141056</c:v>
                </c:pt>
                <c:pt idx="17">
                  <c:v>0.20825243545141056</c:v>
                </c:pt>
                <c:pt idx="18">
                  <c:v>0.20825243545141056</c:v>
                </c:pt>
                <c:pt idx="19">
                  <c:v>0.20825243545141056</c:v>
                </c:pt>
                <c:pt idx="20">
                  <c:v>0.20825243545141056</c:v>
                </c:pt>
                <c:pt idx="21">
                  <c:v>0.20825243545141056</c:v>
                </c:pt>
                <c:pt idx="22">
                  <c:v>0.20825243545141056</c:v>
                </c:pt>
                <c:pt idx="23">
                  <c:v>0.20406652829990668</c:v>
                </c:pt>
                <c:pt idx="24">
                  <c:v>0.20406652829990668</c:v>
                </c:pt>
                <c:pt idx="25">
                  <c:v>0.20406652829990668</c:v>
                </c:pt>
                <c:pt idx="26">
                  <c:v>0.20406652829990668</c:v>
                </c:pt>
                <c:pt idx="27">
                  <c:v>0.20406652829990668</c:v>
                </c:pt>
              </c:numCache>
            </c:numRef>
          </c:val>
          <c:smooth val="0"/>
          <c:extLst>
            <c:ext xmlns:c16="http://schemas.microsoft.com/office/drawing/2014/chart" uri="{C3380CC4-5D6E-409C-BE32-E72D297353CC}">
              <c16:uniqueId val="{00000001-F9CD-4927-9CDB-F9B01FC5B71F}"/>
            </c:ext>
          </c:extLst>
        </c:ser>
        <c:dLbls>
          <c:showLegendKey val="0"/>
          <c:showVal val="0"/>
          <c:showCatName val="0"/>
          <c:showSerName val="0"/>
          <c:showPercent val="0"/>
          <c:showBubbleSize val="0"/>
        </c:dLbls>
        <c:smooth val="0"/>
        <c:axId val="405482920"/>
        <c:axId val="405477040"/>
      </c:lineChart>
      <c:catAx>
        <c:axId val="405482920"/>
        <c:scaling>
          <c:orientation val="minMax"/>
        </c:scaling>
        <c:delete val="0"/>
        <c:axPos val="b"/>
        <c:numFmt formatCode="d\-mmm\-yy" sourceLinked="1"/>
        <c:majorTickMark val="out"/>
        <c:minorTickMark val="none"/>
        <c:tickLblPos val="low"/>
        <c:txPr>
          <a:bodyPr/>
          <a:lstStyle/>
          <a:p>
            <a:pPr>
              <a:defRPr sz="900">
                <a:latin typeface="Avenir Next LT Pro" panose="020B0604020202020204" charset="0"/>
              </a:defRPr>
            </a:pPr>
            <a:endParaRPr lang="en-US"/>
          </a:p>
        </c:txPr>
        <c:crossAx val="405477040"/>
        <c:crosses val="autoZero"/>
        <c:auto val="0"/>
        <c:lblAlgn val="ctr"/>
        <c:lblOffset val="100"/>
        <c:noMultiLvlLbl val="1"/>
      </c:catAx>
      <c:valAx>
        <c:axId val="405477040"/>
        <c:scaling>
          <c:orientation val="minMax"/>
          <c:min val="0.14000000000000001"/>
        </c:scaling>
        <c:delete val="0"/>
        <c:axPos val="l"/>
        <c:numFmt formatCode="0%" sourceLinked="0"/>
        <c:majorTickMark val="out"/>
        <c:minorTickMark val="none"/>
        <c:tickLblPos val="nextTo"/>
        <c:txPr>
          <a:bodyPr/>
          <a:lstStyle/>
          <a:p>
            <a:pPr>
              <a:defRPr sz="1000">
                <a:latin typeface="Avenir Next LT Pro" panose="020B0604020202020204" charset="0"/>
              </a:defRPr>
            </a:pPr>
            <a:endParaRPr lang="en-US"/>
          </a:p>
        </c:txPr>
        <c:crossAx val="405482920"/>
        <c:crosses val="autoZero"/>
        <c:crossBetween val="between"/>
        <c:majorUnit val="2.0000000000000004E-2"/>
      </c:valAx>
    </c:plotArea>
    <c:legend>
      <c:legendPos val="r"/>
      <c:layout>
        <c:manualLayout>
          <c:xMode val="edge"/>
          <c:yMode val="edge"/>
          <c:x val="0.59430730761939732"/>
          <c:y val="3.9030217376674068E-3"/>
          <c:w val="0.33612394369848397"/>
          <c:h val="0.13142421218227704"/>
        </c:manualLayout>
      </c:layout>
      <c:overlay val="0"/>
      <c:txPr>
        <a:bodyPr/>
        <a:lstStyle/>
        <a:p>
          <a:pPr>
            <a:defRPr sz="1000">
              <a:latin typeface="Avenir Next LT Pro" panose="020B060402020202020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56020018162291E-2"/>
          <c:y val="0.13829827471433209"/>
          <c:w val="0.97294397998183768"/>
          <c:h val="0.74423334543674047"/>
        </c:manualLayout>
      </c:layout>
      <c:lineChart>
        <c:grouping val="standard"/>
        <c:varyColors val="0"/>
        <c:ser>
          <c:idx val="0"/>
          <c:order val="0"/>
          <c:tx>
            <c:strRef>
              <c:f>Sheet1!$A$2</c:f>
              <c:strCache>
                <c:ptCount val="1"/>
                <c:pt idx="0">
                  <c:v>Total SPI</c:v>
                </c:pt>
              </c:strCache>
            </c:strRef>
          </c:tx>
          <c:spPr>
            <a:ln w="19050" cap="rnd">
              <a:solidFill>
                <a:srgbClr val="17A24B"/>
              </a:solidFill>
              <a:round/>
            </a:ln>
            <a:effectLst/>
          </c:spPr>
          <c:marker>
            <c:symbol val="none"/>
          </c:marker>
          <c:cat>
            <c:strRef>
              <c:f>Sheet1!$B$1:$DV$1</c:f>
              <c:strCache>
                <c:ptCount val="13"/>
                <c:pt idx="0">
                  <c:v>May-20</c:v>
                </c:pt>
                <c:pt idx="1">
                  <c:v>Jun-20</c:v>
                </c:pt>
                <c:pt idx="2">
                  <c:v>Jul-20</c:v>
                </c:pt>
                <c:pt idx="3">
                  <c:v>Aug-20</c:v>
                </c:pt>
                <c:pt idx="4">
                  <c:v>Sep-20</c:v>
                </c:pt>
                <c:pt idx="5">
                  <c:v>Oct-20</c:v>
                </c:pt>
                <c:pt idx="6">
                  <c:v>Nov-20</c:v>
                </c:pt>
                <c:pt idx="7">
                  <c:v> Dec-20</c:v>
                </c:pt>
                <c:pt idx="8">
                  <c:v>Jan-21</c:v>
                </c:pt>
                <c:pt idx="9">
                  <c:v>Feb-21</c:v>
                </c:pt>
                <c:pt idx="10">
                  <c:v>Mar-21</c:v>
                </c:pt>
                <c:pt idx="11">
                  <c:v>Apr-21</c:v>
                </c:pt>
                <c:pt idx="12">
                  <c:v>May-21</c:v>
                </c:pt>
              </c:strCache>
            </c:strRef>
          </c:cat>
          <c:val>
            <c:numRef>
              <c:f>Sheet1!$B$2:$DV$2</c:f>
            </c:numRef>
          </c:val>
          <c:smooth val="1"/>
          <c:extLst>
            <c:ext xmlns:c16="http://schemas.microsoft.com/office/drawing/2014/chart" uri="{C3380CC4-5D6E-409C-BE32-E72D297353CC}">
              <c16:uniqueId val="{00000000-2B7F-4242-9281-CF9A63A04573}"/>
            </c:ext>
          </c:extLst>
        </c:ser>
        <c:ser>
          <c:idx val="1"/>
          <c:order val="1"/>
          <c:tx>
            <c:strRef>
              <c:f>Sheet1!$A$3</c:f>
              <c:strCache>
                <c:ptCount val="1"/>
                <c:pt idx="0">
                  <c:v>Food</c:v>
                </c:pt>
              </c:strCache>
            </c:strRef>
          </c:tx>
          <c:marker>
            <c:symbol val="none"/>
          </c:marker>
          <c:dLbls>
            <c:dLbl>
              <c:idx val="11"/>
              <c:layout>
                <c:manualLayout>
                  <c:x val="-1.2059133909679224E-2"/>
                  <c:y val="3.0123482559215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9F-4779-B3EB-E03891469346}"/>
                </c:ext>
              </c:extLst>
            </c:dLbl>
            <c:dLbl>
              <c:idx val="12"/>
              <c:layout>
                <c:manualLayout>
                  <c:x val="-5.9346131445271767E-8"/>
                  <c:y val="2.2592611919411382E-2"/>
                </c:manualLayout>
              </c:layout>
              <c:numFmt formatCode="0.0%" sourceLinked="0"/>
              <c:spPr>
                <a:noFill/>
                <a:ln>
                  <a:noFill/>
                </a:ln>
                <a:effectLst/>
              </c:spPr>
              <c:txPr>
                <a:bodyPr wrap="square" lIns="38100" tIns="19050" rIns="38100" bIns="19050" anchor="ctr">
                  <a:noAutofit/>
                </a:bodyPr>
                <a:lstStyle/>
                <a:p>
                  <a:pPr>
                    <a:defRPr>
                      <a:latin typeface="Montserrat" panose="00000500000000000000" pitchFamily="2"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8975157590684743E-2"/>
                      <c:h val="8.3555009748623094E-2"/>
                    </c:manualLayout>
                  </c15:layout>
                </c:ext>
                <c:ext xmlns:c16="http://schemas.microsoft.com/office/drawing/2014/chart" uri="{C3380CC4-5D6E-409C-BE32-E72D297353CC}">
                  <c16:uniqueId val="{00000000-589F-4779-B3EB-E03891469346}"/>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Sheet1!$B$1:$DV$1</c:f>
              <c:strCache>
                <c:ptCount val="13"/>
                <c:pt idx="0">
                  <c:v>May-20</c:v>
                </c:pt>
                <c:pt idx="1">
                  <c:v>Jun-20</c:v>
                </c:pt>
                <c:pt idx="2">
                  <c:v>Jul-20</c:v>
                </c:pt>
                <c:pt idx="3">
                  <c:v>Aug-20</c:v>
                </c:pt>
                <c:pt idx="4">
                  <c:v>Sep-20</c:v>
                </c:pt>
                <c:pt idx="5">
                  <c:v>Oct-20</c:v>
                </c:pt>
                <c:pt idx="6">
                  <c:v>Nov-20</c:v>
                </c:pt>
                <c:pt idx="7">
                  <c:v> Dec-20</c:v>
                </c:pt>
                <c:pt idx="8">
                  <c:v>Jan-21</c:v>
                </c:pt>
                <c:pt idx="9">
                  <c:v>Feb-21</c:v>
                </c:pt>
                <c:pt idx="10">
                  <c:v>Mar-21</c:v>
                </c:pt>
                <c:pt idx="11">
                  <c:v>Apr-21</c:v>
                </c:pt>
                <c:pt idx="12">
                  <c:v>May-21</c:v>
                </c:pt>
              </c:strCache>
            </c:strRef>
          </c:cat>
          <c:val>
            <c:numRef>
              <c:f>Sheet1!$B$3:$DV$3</c:f>
              <c:numCache>
                <c:formatCode>0.0%</c:formatCode>
                <c:ptCount val="13"/>
                <c:pt idx="0">
                  <c:v>1.4697831456859767E-2</c:v>
                </c:pt>
                <c:pt idx="1">
                  <c:v>1.4713987033607268E-2</c:v>
                </c:pt>
                <c:pt idx="2">
                  <c:v>1.4929813206988163E-2</c:v>
                </c:pt>
                <c:pt idx="3">
                  <c:v>1.2880367145404525E-2</c:v>
                </c:pt>
                <c:pt idx="4">
                  <c:v>1.1517189525525495E-2</c:v>
                </c:pt>
                <c:pt idx="5">
                  <c:v>1.220375073317026E-2</c:v>
                </c:pt>
                <c:pt idx="6">
                  <c:v>1.3432835692822165E-2</c:v>
                </c:pt>
                <c:pt idx="7">
                  <c:v>4.296394955290328E-3</c:v>
                </c:pt>
                <c:pt idx="8" formatCode="0.00%">
                  <c:v>2E-3</c:v>
                </c:pt>
                <c:pt idx="9" formatCode="0.00%">
                  <c:v>2E-3</c:v>
                </c:pt>
                <c:pt idx="10" formatCode="0.00%">
                  <c:v>3.0000000000000001E-3</c:v>
                </c:pt>
                <c:pt idx="11" formatCode="0.00%">
                  <c:v>-6.0000000000000001E-3</c:v>
                </c:pt>
                <c:pt idx="12" formatCode="0.00%">
                  <c:v>-3.0000000000000001E-3</c:v>
                </c:pt>
              </c:numCache>
            </c:numRef>
          </c:val>
          <c:smooth val="1"/>
          <c:extLst>
            <c:ext xmlns:c16="http://schemas.microsoft.com/office/drawing/2014/chart" uri="{C3380CC4-5D6E-409C-BE32-E72D297353CC}">
              <c16:uniqueId val="{00000000-4FC6-4238-80D7-E3D752151CA6}"/>
            </c:ext>
          </c:extLst>
        </c:ser>
        <c:ser>
          <c:idx val="2"/>
          <c:order val="2"/>
          <c:tx>
            <c:strRef>
              <c:f>Sheet1!$A$4</c:f>
              <c:strCache>
                <c:ptCount val="1"/>
                <c:pt idx="0">
                  <c:v>Fresh</c:v>
                </c:pt>
              </c:strCache>
            </c:strRef>
          </c:tx>
          <c:spPr>
            <a:ln>
              <a:solidFill>
                <a:schemeClr val="bg2">
                  <a:lumMod val="60000"/>
                  <a:lumOff val="40000"/>
                </a:schemeClr>
              </a:solidFill>
            </a:ln>
          </c:spPr>
          <c:marker>
            <c:symbol val="none"/>
          </c:marker>
          <c:cat>
            <c:strRef>
              <c:f>Sheet1!$B$1:$DV$1</c:f>
              <c:strCache>
                <c:ptCount val="13"/>
                <c:pt idx="0">
                  <c:v>May-20</c:v>
                </c:pt>
                <c:pt idx="1">
                  <c:v>Jun-20</c:v>
                </c:pt>
                <c:pt idx="2">
                  <c:v>Jul-20</c:v>
                </c:pt>
                <c:pt idx="3">
                  <c:v>Aug-20</c:v>
                </c:pt>
                <c:pt idx="4">
                  <c:v>Sep-20</c:v>
                </c:pt>
                <c:pt idx="5">
                  <c:v>Oct-20</c:v>
                </c:pt>
                <c:pt idx="6">
                  <c:v>Nov-20</c:v>
                </c:pt>
                <c:pt idx="7">
                  <c:v> Dec-20</c:v>
                </c:pt>
                <c:pt idx="8">
                  <c:v>Jan-21</c:v>
                </c:pt>
                <c:pt idx="9">
                  <c:v>Feb-21</c:v>
                </c:pt>
                <c:pt idx="10">
                  <c:v>Mar-21</c:v>
                </c:pt>
                <c:pt idx="11">
                  <c:v>Apr-21</c:v>
                </c:pt>
                <c:pt idx="12">
                  <c:v>May-21</c:v>
                </c:pt>
              </c:strCache>
            </c:strRef>
          </c:cat>
          <c:val>
            <c:numRef>
              <c:f>Sheet1!$B$4:$DV$4</c:f>
              <c:numCache>
                <c:formatCode>0.0%</c:formatCode>
                <c:ptCount val="13"/>
                <c:pt idx="0">
                  <c:v>4.7909799618541804E-3</c:v>
                </c:pt>
                <c:pt idx="1">
                  <c:v>4.6958311453209056E-3</c:v>
                </c:pt>
                <c:pt idx="2">
                  <c:v>9.0238874964252425E-3</c:v>
                </c:pt>
                <c:pt idx="3">
                  <c:v>2.0809118707965091E-3</c:v>
                </c:pt>
                <c:pt idx="4">
                  <c:v>2.06440053089052E-3</c:v>
                </c:pt>
                <c:pt idx="5">
                  <c:v>4.2406947576436593E-3</c:v>
                </c:pt>
                <c:pt idx="6">
                  <c:v>4.9229992404173917E-3</c:v>
                </c:pt>
                <c:pt idx="7">
                  <c:v>-8.5581253736369822E-3</c:v>
                </c:pt>
                <c:pt idx="8" formatCode="0.00%">
                  <c:v>-8.0000000000000002E-3</c:v>
                </c:pt>
                <c:pt idx="9" formatCode="0.00%">
                  <c:v>-8.0000000000000002E-3</c:v>
                </c:pt>
                <c:pt idx="10" formatCode="0.00%">
                  <c:v>-8.0000000000000002E-3</c:v>
                </c:pt>
                <c:pt idx="11" formatCode="0.00%">
                  <c:v>-1.4999999999999999E-2</c:v>
                </c:pt>
                <c:pt idx="12" formatCode="0%">
                  <c:v>-0.01</c:v>
                </c:pt>
              </c:numCache>
            </c:numRef>
          </c:val>
          <c:smooth val="1"/>
          <c:extLst>
            <c:ext xmlns:c16="http://schemas.microsoft.com/office/drawing/2014/chart" uri="{C3380CC4-5D6E-409C-BE32-E72D297353CC}">
              <c16:uniqueId val="{00000001-4FC6-4238-80D7-E3D752151CA6}"/>
            </c:ext>
          </c:extLst>
        </c:ser>
        <c:ser>
          <c:idx val="3"/>
          <c:order val="3"/>
          <c:tx>
            <c:strRef>
              <c:f>Sheet1!$A$5</c:f>
              <c:strCache>
                <c:ptCount val="1"/>
                <c:pt idx="0">
                  <c:v>Ambient</c:v>
                </c:pt>
              </c:strCache>
            </c:strRef>
          </c:tx>
          <c:marker>
            <c:symbol val="none"/>
          </c:marker>
          <c:cat>
            <c:strRef>
              <c:f>Sheet1!$B$1:$DV$1</c:f>
              <c:strCache>
                <c:ptCount val="13"/>
                <c:pt idx="0">
                  <c:v>May-20</c:v>
                </c:pt>
                <c:pt idx="1">
                  <c:v>Jun-20</c:v>
                </c:pt>
                <c:pt idx="2">
                  <c:v>Jul-20</c:v>
                </c:pt>
                <c:pt idx="3">
                  <c:v>Aug-20</c:v>
                </c:pt>
                <c:pt idx="4">
                  <c:v>Sep-20</c:v>
                </c:pt>
                <c:pt idx="5">
                  <c:v>Oct-20</c:v>
                </c:pt>
                <c:pt idx="6">
                  <c:v>Nov-20</c:v>
                </c:pt>
                <c:pt idx="7">
                  <c:v> Dec-20</c:v>
                </c:pt>
                <c:pt idx="8">
                  <c:v>Jan-21</c:v>
                </c:pt>
                <c:pt idx="9">
                  <c:v>Feb-21</c:v>
                </c:pt>
                <c:pt idx="10">
                  <c:v>Mar-21</c:v>
                </c:pt>
                <c:pt idx="11">
                  <c:v>Apr-21</c:v>
                </c:pt>
                <c:pt idx="12">
                  <c:v>May-21</c:v>
                </c:pt>
              </c:strCache>
            </c:strRef>
          </c:cat>
          <c:val>
            <c:numRef>
              <c:f>Sheet1!$B$5:$DV$5</c:f>
              <c:numCache>
                <c:formatCode>0.0%</c:formatCode>
                <c:ptCount val="13"/>
                <c:pt idx="0">
                  <c:v>2.8661366868516058E-2</c:v>
                </c:pt>
                <c:pt idx="1">
                  <c:v>2.8844039530879106E-2</c:v>
                </c:pt>
                <c:pt idx="2">
                  <c:v>2.3174707095453995E-2</c:v>
                </c:pt>
                <c:pt idx="3">
                  <c:v>2.8135598817386587E-2</c:v>
                </c:pt>
                <c:pt idx="4">
                  <c:v>2.4832821293914398E-2</c:v>
                </c:pt>
                <c:pt idx="5">
                  <c:v>2.3375204780748282E-2</c:v>
                </c:pt>
                <c:pt idx="6">
                  <c:v>2.5378470482837256E-2</c:v>
                </c:pt>
                <c:pt idx="7">
                  <c:v>2.2584576174643933E-2</c:v>
                </c:pt>
                <c:pt idx="8" formatCode="0.00%">
                  <c:v>1.7000000000000001E-2</c:v>
                </c:pt>
                <c:pt idx="9" formatCode="0.00%">
                  <c:v>1.6E-2</c:v>
                </c:pt>
                <c:pt idx="10" formatCode="0.00%">
                  <c:v>1.7000000000000001E-2</c:v>
                </c:pt>
                <c:pt idx="11" formatCode="0.00%">
                  <c:v>6.0000000000000001E-3</c:v>
                </c:pt>
                <c:pt idx="12" formatCode="0.00%">
                  <c:v>7.0000000000000001E-3</c:v>
                </c:pt>
              </c:numCache>
            </c:numRef>
          </c:val>
          <c:smooth val="1"/>
          <c:extLst>
            <c:ext xmlns:c16="http://schemas.microsoft.com/office/drawing/2014/chart" uri="{C3380CC4-5D6E-409C-BE32-E72D297353CC}">
              <c16:uniqueId val="{00000002-4FC6-4238-80D7-E3D752151CA6}"/>
            </c:ext>
          </c:extLst>
        </c:ser>
        <c:dLbls>
          <c:showLegendKey val="0"/>
          <c:showVal val="0"/>
          <c:showCatName val="0"/>
          <c:showSerName val="0"/>
          <c:showPercent val="0"/>
          <c:showBubbleSize val="0"/>
        </c:dLbls>
        <c:smooth val="0"/>
        <c:axId val="121624448"/>
        <c:axId val="121625984"/>
      </c:lineChart>
      <c:catAx>
        <c:axId val="12162444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121625984"/>
        <c:crosses val="autoZero"/>
        <c:auto val="1"/>
        <c:lblAlgn val="ctr"/>
        <c:lblOffset val="100"/>
        <c:noMultiLvlLbl val="0"/>
      </c:catAx>
      <c:valAx>
        <c:axId val="121625984"/>
        <c:scaling>
          <c:orientation val="minMax"/>
        </c:scaling>
        <c:delete val="0"/>
        <c:axPos val="l"/>
        <c:majorGridlines>
          <c:spPr>
            <a:ln w="9525" cap="flat" cmpd="sng" algn="ctr">
              <a:solidFill>
                <a:schemeClr val="tx2"/>
              </a:solidFill>
              <a:round/>
            </a:ln>
            <a:effectLst/>
          </c:spPr>
        </c:majorGridlines>
        <c:title>
          <c:tx>
            <c:rich>
              <a:bodyPr rot="0" vert="horz"/>
              <a:lstStyle/>
              <a:p>
                <a:pPr algn="l">
                  <a:defRPr sz="900">
                    <a:latin typeface="Montserrat" panose="00000500000000000000" pitchFamily="2" charset="0"/>
                  </a:defRPr>
                </a:pPr>
                <a:r>
                  <a:rPr lang="en-GB" sz="900" dirty="0">
                    <a:effectLst/>
                    <a:latin typeface="Montserrat" panose="00000500000000000000" pitchFamily="2" charset="0"/>
                  </a:rPr>
                  <a:t>Year on year</a:t>
                </a:r>
                <a:r>
                  <a:rPr lang="en-GB" sz="900" baseline="0" dirty="0">
                    <a:effectLst/>
                    <a:latin typeface="Montserrat" panose="00000500000000000000" pitchFamily="2" charset="0"/>
                  </a:rPr>
                  <a:t> % changes in shop prices</a:t>
                </a:r>
                <a:endParaRPr lang="en-GB" sz="900" dirty="0">
                  <a:effectLst/>
                  <a:latin typeface="Montserrat" panose="00000500000000000000" pitchFamily="2" charset="0"/>
                </a:endParaRPr>
              </a:p>
            </c:rich>
          </c:tx>
          <c:layout>
            <c:manualLayout>
              <c:xMode val="edge"/>
              <c:yMode val="edge"/>
              <c:x val="0"/>
              <c:y val="2.0836792394650829E-2"/>
            </c:manualLayout>
          </c:layout>
          <c:overlay val="0"/>
        </c:title>
        <c:numFmt formatCode="0.0%" sourceLinked="0"/>
        <c:majorTickMark val="out"/>
        <c:minorTickMark val="none"/>
        <c:tickLblPos val="nextTo"/>
        <c:txPr>
          <a:bodyPr/>
          <a:lstStyle/>
          <a:p>
            <a:pPr>
              <a:defRPr baseline="0">
                <a:latin typeface="Montserrat" panose="00000500000000000000" pitchFamily="2" charset="0"/>
              </a:defRPr>
            </a:pPr>
            <a:endParaRPr lang="en-US"/>
          </a:p>
        </c:txPr>
        <c:crossAx val="121624448"/>
        <c:crosses val="autoZero"/>
        <c:crossBetween val="between"/>
      </c:valAx>
      <c:spPr>
        <a:noFill/>
        <a:ln>
          <a:noFill/>
        </a:ln>
        <a:effectLst/>
      </c:spPr>
    </c:plotArea>
    <c:legend>
      <c:legendPos val="b"/>
      <c:layout>
        <c:manualLayout>
          <c:xMode val="edge"/>
          <c:yMode val="edge"/>
          <c:x val="0.68186438008396055"/>
          <c:y val="7.634701777522665E-2"/>
          <c:w val="0.28404684593708668"/>
          <c:h val="6.425048268729927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56020018162291E-2"/>
          <c:y val="0.13829827471433209"/>
          <c:w val="0.97294397998183768"/>
          <c:h val="0.74423334543674047"/>
        </c:manualLayout>
      </c:layout>
      <c:lineChart>
        <c:grouping val="standard"/>
        <c:varyColors val="0"/>
        <c:ser>
          <c:idx val="0"/>
          <c:order val="0"/>
          <c:tx>
            <c:strRef>
              <c:f>Sheet1!$B$1</c:f>
              <c:strCache>
                <c:ptCount val="1"/>
                <c:pt idx="0">
                  <c:v> Average Weekly Spend </c:v>
                </c:pt>
              </c:strCache>
            </c:strRef>
          </c:tx>
          <c:spPr>
            <a:ln w="19050" cap="rnd">
              <a:solidFill>
                <a:srgbClr val="17A24B"/>
              </a:solidFill>
              <a:round/>
            </a:ln>
            <a:effectLst/>
          </c:spPr>
          <c:marker>
            <c:symbol val="none"/>
          </c:marker>
          <c:dLbls>
            <c:delete val="1"/>
          </c:dLbls>
          <c:cat>
            <c:strRef>
              <c:f>Sheet1!$A$2:$A$57</c:f>
              <c:strCache>
                <c:ptCount val="14"/>
                <c:pt idx="0">
                  <c:v>23-May-20</c:v>
                </c:pt>
                <c:pt idx="1">
                  <c:v>20-Jun-20</c:v>
                </c:pt>
                <c:pt idx="2">
                  <c:v>18-Jul-20</c:v>
                </c:pt>
                <c:pt idx="3">
                  <c:v>15-Aug-20</c:v>
                </c:pt>
                <c:pt idx="4">
                  <c:v>12-Sep-20</c:v>
                </c:pt>
                <c:pt idx="5">
                  <c:v>10-Oct-20</c:v>
                </c:pt>
                <c:pt idx="6">
                  <c:v>07-Nov-20</c:v>
                </c:pt>
                <c:pt idx="7">
                  <c:v>05-Dec-20</c:v>
                </c:pt>
                <c:pt idx="8">
                  <c:v>02-Jan-21</c:v>
                </c:pt>
                <c:pt idx="9">
                  <c:v> 30-Jan-21</c:v>
                </c:pt>
                <c:pt idx="10">
                  <c:v> 27-Feb-21</c:v>
                </c:pt>
                <c:pt idx="11">
                  <c:v>27-Mar-21</c:v>
                </c:pt>
                <c:pt idx="12">
                  <c:v>24-Apr-21</c:v>
                </c:pt>
                <c:pt idx="13">
                  <c:v>22-May-21</c:v>
                </c:pt>
              </c:strCache>
            </c:strRef>
          </c:cat>
          <c:val>
            <c:numRef>
              <c:f>Sheet1!$B$2:$B$57</c:f>
              <c:numCache>
                <c:formatCode>0.00</c:formatCode>
                <c:ptCount val="14"/>
                <c:pt idx="0">
                  <c:v>83.92916666666666</c:v>
                </c:pt>
                <c:pt idx="1">
                  <c:v>82.457499999999996</c:v>
                </c:pt>
                <c:pt idx="2">
                  <c:v>82.830833333333331</c:v>
                </c:pt>
                <c:pt idx="3">
                  <c:v>81.520833333333329</c:v>
                </c:pt>
                <c:pt idx="4">
                  <c:v>79.100833333333341</c:v>
                </c:pt>
                <c:pt idx="5">
                  <c:v>78.177499999999995</c:v>
                </c:pt>
                <c:pt idx="6">
                  <c:v>78.99166666666666</c:v>
                </c:pt>
                <c:pt idx="7">
                  <c:v>81.181666666666658</c:v>
                </c:pt>
                <c:pt idx="8">
                  <c:v>84.929999999999993</c:v>
                </c:pt>
                <c:pt idx="9">
                  <c:v>83.372500000000002</c:v>
                </c:pt>
                <c:pt idx="10">
                  <c:v>82.150833333333324</c:v>
                </c:pt>
                <c:pt idx="11">
                  <c:v>79.484999999999999</c:v>
                </c:pt>
                <c:pt idx="12">
                  <c:v>81.359166666666667</c:v>
                </c:pt>
                <c:pt idx="13">
                  <c:v>81.379166666666663</c:v>
                </c:pt>
              </c:numCache>
            </c:numRef>
          </c:val>
          <c:smooth val="1"/>
          <c:extLst>
            <c:ext xmlns:c16="http://schemas.microsoft.com/office/drawing/2014/chart" uri="{C3380CC4-5D6E-409C-BE32-E72D297353CC}">
              <c16:uniqueId val="{00000000-2B7F-4242-9281-CF9A63A04573}"/>
            </c:ext>
          </c:extLst>
        </c:ser>
        <c:dLbls>
          <c:showLegendKey val="0"/>
          <c:showVal val="1"/>
          <c:showCatName val="0"/>
          <c:showSerName val="0"/>
          <c:showPercent val="0"/>
          <c:showBubbleSize val="0"/>
        </c:dLbls>
        <c:marker val="1"/>
        <c:smooth val="0"/>
        <c:axId val="45238912"/>
        <c:axId val="45244800"/>
      </c:lineChart>
      <c:lineChart>
        <c:grouping val="standard"/>
        <c:varyColors val="0"/>
        <c:ser>
          <c:idx val="1"/>
          <c:order val="1"/>
          <c:tx>
            <c:strRef>
              <c:f>Sheet1!$C$1</c:f>
              <c:strCache>
                <c:ptCount val="1"/>
                <c:pt idx="0">
                  <c:v>Year on Year Growth</c:v>
                </c:pt>
              </c:strCache>
            </c:strRef>
          </c:tx>
          <c:spPr>
            <a:ln w="19050" cap="rnd">
              <a:solidFill>
                <a:srgbClr val="0056FF"/>
              </a:solidFill>
              <a:round/>
            </a:ln>
            <a:effectLst/>
          </c:spPr>
          <c:marker>
            <c:symbol val="none"/>
          </c:marker>
          <c:cat>
            <c:strRef>
              <c:f>Sheet1!$A$2:$A$57</c:f>
              <c:strCache>
                <c:ptCount val="14"/>
                <c:pt idx="0">
                  <c:v>23-May-20</c:v>
                </c:pt>
                <c:pt idx="1">
                  <c:v>20-Jun-20</c:v>
                </c:pt>
                <c:pt idx="2">
                  <c:v>18-Jul-20</c:v>
                </c:pt>
                <c:pt idx="3">
                  <c:v>15-Aug-20</c:v>
                </c:pt>
                <c:pt idx="4">
                  <c:v>12-Sep-20</c:v>
                </c:pt>
                <c:pt idx="5">
                  <c:v>10-Oct-20</c:v>
                </c:pt>
                <c:pt idx="6">
                  <c:v>07-Nov-20</c:v>
                </c:pt>
                <c:pt idx="7">
                  <c:v>05-Dec-20</c:v>
                </c:pt>
                <c:pt idx="8">
                  <c:v>02-Jan-21</c:v>
                </c:pt>
                <c:pt idx="9">
                  <c:v> 30-Jan-21</c:v>
                </c:pt>
                <c:pt idx="10">
                  <c:v> 27-Feb-21</c:v>
                </c:pt>
                <c:pt idx="11">
                  <c:v>27-Mar-21</c:v>
                </c:pt>
                <c:pt idx="12">
                  <c:v>24-Apr-21</c:v>
                </c:pt>
                <c:pt idx="13">
                  <c:v>22-May-21</c:v>
                </c:pt>
              </c:strCache>
            </c:strRef>
          </c:cat>
          <c:val>
            <c:numRef>
              <c:f>Sheet1!$C$2:$C$57</c:f>
              <c:numCache>
                <c:formatCode>0.0%</c:formatCode>
                <c:ptCount val="14"/>
                <c:pt idx="0">
                  <c:v>0.13544379432024445</c:v>
                </c:pt>
                <c:pt idx="1">
                  <c:v>0.1120989041865692</c:v>
                </c:pt>
                <c:pt idx="2">
                  <c:v>0.11717169446567466</c:v>
                </c:pt>
                <c:pt idx="3">
                  <c:v>0.10229078166022521</c:v>
                </c:pt>
                <c:pt idx="4">
                  <c:v>7.2287115067440899E-2</c:v>
                </c:pt>
                <c:pt idx="5">
                  <c:v>7.1572983654494049E-2</c:v>
                </c:pt>
                <c:pt idx="6">
                  <c:v>7.762442873058828E-2</c:v>
                </c:pt>
                <c:pt idx="7">
                  <c:v>8.6115013267330953E-2</c:v>
                </c:pt>
                <c:pt idx="8">
                  <c:v>8.0236576007461924E-2</c:v>
                </c:pt>
                <c:pt idx="9">
                  <c:v>7.8604079520462333E-2</c:v>
                </c:pt>
                <c:pt idx="10">
                  <c:v>8.4010512310179086E-2</c:v>
                </c:pt>
                <c:pt idx="11">
                  <c:v>2.8987539781002214E-2</c:v>
                </c:pt>
                <c:pt idx="12">
                  <c:v>7.4191018656100116E-3</c:v>
                </c:pt>
                <c:pt idx="13">
                  <c:v>-3.0382763242813859E-2</c:v>
                </c:pt>
              </c:numCache>
            </c:numRef>
          </c:val>
          <c:smooth val="1"/>
          <c:extLst>
            <c:ext xmlns:c16="http://schemas.microsoft.com/office/drawing/2014/chart" uri="{C3380CC4-5D6E-409C-BE32-E72D297353CC}">
              <c16:uniqueId val="{00000001-2B7F-4242-9281-CF9A63A04573}"/>
            </c:ext>
          </c:extLst>
        </c:ser>
        <c:dLbls>
          <c:showLegendKey val="0"/>
          <c:showVal val="0"/>
          <c:showCatName val="0"/>
          <c:showSerName val="0"/>
          <c:showPercent val="0"/>
          <c:showBubbleSize val="0"/>
        </c:dLbls>
        <c:marker val="1"/>
        <c:smooth val="0"/>
        <c:axId val="45252992"/>
        <c:axId val="45246720"/>
      </c:lineChart>
      <c:catAx>
        <c:axId val="4523891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45244800"/>
        <c:crosses val="autoZero"/>
        <c:auto val="1"/>
        <c:lblAlgn val="ctr"/>
        <c:lblOffset val="100"/>
        <c:noMultiLvlLbl val="0"/>
      </c:catAx>
      <c:valAx>
        <c:axId val="45244800"/>
        <c:scaling>
          <c:orientation val="minMax"/>
        </c:scaling>
        <c:delete val="0"/>
        <c:axPos val="l"/>
        <c:majorGridlines>
          <c:spPr>
            <a:ln w="9525" cap="flat" cmpd="sng" algn="ctr">
              <a:solidFill>
                <a:schemeClr val="tx2"/>
              </a:solidFill>
              <a:round/>
            </a:ln>
            <a:effectLst/>
          </c:spPr>
        </c:majorGridlines>
        <c:title>
          <c:tx>
            <c:rich>
              <a:bodyPr rot="0" vert="horz"/>
              <a:lstStyle/>
              <a:p>
                <a:pPr algn="l">
                  <a:defRPr sz="1000">
                    <a:latin typeface="Montserrat" panose="00000500000000000000" pitchFamily="2" charset="0"/>
                  </a:defRPr>
                </a:pPr>
                <a:r>
                  <a:rPr lang="en-GB" sz="1000" dirty="0">
                    <a:latin typeface="Montserrat" panose="00000500000000000000" pitchFamily="2" charset="0"/>
                  </a:rPr>
                  <a:t>GB Average</a:t>
                </a:r>
                <a:r>
                  <a:rPr lang="en-GB" sz="1000" baseline="0" dirty="0">
                    <a:latin typeface="Montserrat" panose="00000500000000000000" pitchFamily="2" charset="0"/>
                  </a:rPr>
                  <a:t> weekly Basket £Spend</a:t>
                </a:r>
                <a:endParaRPr lang="en-GB" sz="1000" dirty="0">
                  <a:latin typeface="Montserrat" panose="00000500000000000000" pitchFamily="2" charset="0"/>
                </a:endParaRPr>
              </a:p>
            </c:rich>
          </c:tx>
          <c:layout>
            <c:manualLayout>
              <c:xMode val="edge"/>
              <c:yMode val="edge"/>
              <c:x val="0"/>
              <c:y val="2.0836792394650829E-2"/>
            </c:manualLayout>
          </c:layout>
          <c:overlay val="0"/>
        </c:title>
        <c:numFmt formatCode="0" sourceLinked="0"/>
        <c:majorTickMark val="out"/>
        <c:minorTickMark val="none"/>
        <c:tickLblPos val="nextTo"/>
        <c:txPr>
          <a:bodyPr/>
          <a:lstStyle/>
          <a:p>
            <a:pPr>
              <a:defRPr>
                <a:latin typeface="Montserrat" panose="00000500000000000000" pitchFamily="2" charset="0"/>
              </a:defRPr>
            </a:pPr>
            <a:endParaRPr lang="en-US"/>
          </a:p>
        </c:txPr>
        <c:crossAx val="45238912"/>
        <c:crosses val="autoZero"/>
        <c:crossBetween val="between"/>
      </c:valAx>
      <c:valAx>
        <c:axId val="45246720"/>
        <c:scaling>
          <c:orientation val="minMax"/>
        </c:scaling>
        <c:delete val="0"/>
        <c:axPos val="r"/>
        <c:title>
          <c:tx>
            <c:rich>
              <a:bodyPr rot="0" vert="horz"/>
              <a:lstStyle/>
              <a:p>
                <a:pPr>
                  <a:defRPr sz="1000">
                    <a:latin typeface="Montserrat" panose="00000500000000000000" pitchFamily="2" charset="0"/>
                  </a:defRPr>
                </a:pPr>
                <a:r>
                  <a:rPr lang="en-GB" sz="1000" dirty="0">
                    <a:latin typeface="Montserrat" panose="00000500000000000000" pitchFamily="2" charset="0"/>
                  </a:rPr>
                  <a:t>12w/e Growth</a:t>
                </a:r>
              </a:p>
            </c:rich>
          </c:tx>
          <c:layout>
            <c:manualLayout>
              <c:xMode val="edge"/>
              <c:yMode val="edge"/>
              <c:x val="0.92092222938727841"/>
              <c:y val="2.4602238030005438E-2"/>
            </c:manualLayout>
          </c:layout>
          <c:overlay val="0"/>
        </c:title>
        <c:numFmt formatCode="0%" sourceLinked="0"/>
        <c:majorTickMark val="out"/>
        <c:minorTickMark val="none"/>
        <c:tickLblPos val="nextTo"/>
        <c:txPr>
          <a:bodyPr/>
          <a:lstStyle/>
          <a:p>
            <a:pPr>
              <a:defRPr>
                <a:latin typeface="Montserrat" panose="00000500000000000000" pitchFamily="2" charset="0"/>
              </a:defRPr>
            </a:pPr>
            <a:endParaRPr lang="en-US"/>
          </a:p>
        </c:txPr>
        <c:crossAx val="45252992"/>
        <c:crosses val="max"/>
        <c:crossBetween val="between"/>
      </c:valAx>
      <c:catAx>
        <c:axId val="45252992"/>
        <c:scaling>
          <c:orientation val="minMax"/>
        </c:scaling>
        <c:delete val="1"/>
        <c:axPos val="b"/>
        <c:numFmt formatCode="General" sourceLinked="1"/>
        <c:majorTickMark val="out"/>
        <c:minorTickMark val="none"/>
        <c:tickLblPos val="nextTo"/>
        <c:crossAx val="45246720"/>
        <c:crosses val="autoZero"/>
        <c:auto val="1"/>
        <c:lblAlgn val="ctr"/>
        <c:lblOffset val="100"/>
        <c:noMultiLvlLbl val="0"/>
      </c:catAx>
      <c:spPr>
        <a:noFill/>
        <a:ln>
          <a:noFill/>
        </a:ln>
        <a:effectLst/>
      </c:spPr>
    </c:plotArea>
    <c:legend>
      <c:legendPos val="b"/>
      <c:layout>
        <c:manualLayout>
          <c:xMode val="edge"/>
          <c:yMode val="edge"/>
          <c:x val="4.1222891132251742E-2"/>
          <c:y val="0.79931059919639091"/>
          <c:w val="0.44574167174966284"/>
          <c:h val="6.425048268729927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56020018162291E-2"/>
          <c:y val="0.13829827471433209"/>
          <c:w val="0.97294397998183768"/>
          <c:h val="0.74423334543674047"/>
        </c:manualLayout>
      </c:layout>
      <c:lineChart>
        <c:grouping val="standard"/>
        <c:varyColors val="0"/>
        <c:ser>
          <c:idx val="0"/>
          <c:order val="0"/>
          <c:tx>
            <c:strRef>
              <c:f>Sheet1!$B$1</c:f>
              <c:strCache>
                <c:ptCount val="1"/>
                <c:pt idx="0">
                  <c:v> Average Weekly Trips </c:v>
                </c:pt>
              </c:strCache>
            </c:strRef>
          </c:tx>
          <c:spPr>
            <a:ln w="19050" cap="rnd">
              <a:solidFill>
                <a:srgbClr val="17A24B"/>
              </a:solidFill>
              <a:round/>
            </a:ln>
            <a:effectLst/>
          </c:spPr>
          <c:marker>
            <c:symbol val="none"/>
          </c:marker>
          <c:cat>
            <c:strRef>
              <c:f>Sheet1!$A$2:$A$54</c:f>
              <c:strCache>
                <c:ptCount val="15"/>
                <c:pt idx="0">
                  <c:v>25-Apr-20</c:v>
                </c:pt>
                <c:pt idx="1">
                  <c:v>23-May-20</c:v>
                </c:pt>
                <c:pt idx="2">
                  <c:v>20-Jun-20</c:v>
                </c:pt>
                <c:pt idx="3">
                  <c:v>18-Jul-20</c:v>
                </c:pt>
                <c:pt idx="4">
                  <c:v>15-Aug-20</c:v>
                </c:pt>
                <c:pt idx="5">
                  <c:v>12-Sep-20</c:v>
                </c:pt>
                <c:pt idx="6">
                  <c:v>10-Oct-20</c:v>
                </c:pt>
                <c:pt idx="7">
                  <c:v>07-Nov-20</c:v>
                </c:pt>
                <c:pt idx="8">
                  <c:v>05-Dec-20</c:v>
                </c:pt>
                <c:pt idx="9">
                  <c:v>02-Jan-21</c:v>
                </c:pt>
                <c:pt idx="10">
                  <c:v> 30-Jan-21</c:v>
                </c:pt>
                <c:pt idx="11">
                  <c:v>27-Feb-21</c:v>
                </c:pt>
                <c:pt idx="12">
                  <c:v>27-Mar-21</c:v>
                </c:pt>
                <c:pt idx="13">
                  <c:v>24-Apr-21</c:v>
                </c:pt>
                <c:pt idx="14">
                  <c:v>22-May-21</c:v>
                </c:pt>
              </c:strCache>
            </c:strRef>
          </c:cat>
          <c:val>
            <c:numRef>
              <c:f>Sheet1!$B$2:$B$54</c:f>
              <c:numCache>
                <c:formatCode>0.0%</c:formatCode>
                <c:ptCount val="15"/>
                <c:pt idx="0">
                  <c:v>-4.9682480388494543E-2</c:v>
                </c:pt>
                <c:pt idx="1">
                  <c:v>-0.12153874744471282</c:v>
                </c:pt>
                <c:pt idx="2">
                  <c:v>-0.20858895705521474</c:v>
                </c:pt>
                <c:pt idx="3">
                  <c:v>-0.17997043606799701</c:v>
                </c:pt>
                <c:pt idx="4">
                  <c:v>-0.15349094939046914</c:v>
                </c:pt>
                <c:pt idx="5">
                  <c:v>-0.14776695460393308</c:v>
                </c:pt>
                <c:pt idx="6">
                  <c:v>-0.12840466926070038</c:v>
                </c:pt>
                <c:pt idx="7">
                  <c:v>-0.11620568034156298</c:v>
                </c:pt>
                <c:pt idx="8">
                  <c:v>-0.10308894678079639</c:v>
                </c:pt>
                <c:pt idx="9">
                  <c:v>-0.10403120936280885</c:v>
                </c:pt>
                <c:pt idx="10">
                  <c:v>-0.1209223847019123</c:v>
                </c:pt>
                <c:pt idx="11">
                  <c:v>-0.13285525570862422</c:v>
                </c:pt>
                <c:pt idx="12">
                  <c:v>-0.15828916103089019</c:v>
                </c:pt>
                <c:pt idx="13">
                  <c:v>-5.5817610062893097E-2</c:v>
                </c:pt>
                <c:pt idx="14">
                  <c:v>4.675269727099618E-2</c:v>
                </c:pt>
              </c:numCache>
            </c:numRef>
          </c:val>
          <c:smooth val="1"/>
          <c:extLst>
            <c:ext xmlns:c16="http://schemas.microsoft.com/office/drawing/2014/chart" uri="{C3380CC4-5D6E-409C-BE32-E72D297353CC}">
              <c16:uniqueId val="{00000000-2B7F-4242-9281-CF9A63A04573}"/>
            </c:ext>
          </c:extLst>
        </c:ser>
        <c:ser>
          <c:idx val="1"/>
          <c:order val="1"/>
          <c:tx>
            <c:strRef>
              <c:f>Sheet1!$C$1</c:f>
              <c:strCache>
                <c:ptCount val="1"/>
                <c:pt idx="0">
                  <c:v>Av Items in Basket</c:v>
                </c:pt>
              </c:strCache>
            </c:strRef>
          </c:tx>
          <c:spPr>
            <a:ln w="19050" cap="rnd">
              <a:solidFill>
                <a:srgbClr val="0056FF"/>
              </a:solidFill>
              <a:round/>
            </a:ln>
            <a:effectLst/>
          </c:spPr>
          <c:marker>
            <c:symbol val="none"/>
          </c:marker>
          <c:cat>
            <c:strRef>
              <c:f>Sheet1!$A$2:$A$54</c:f>
              <c:strCache>
                <c:ptCount val="15"/>
                <c:pt idx="0">
                  <c:v>25-Apr-20</c:v>
                </c:pt>
                <c:pt idx="1">
                  <c:v>23-May-20</c:v>
                </c:pt>
                <c:pt idx="2">
                  <c:v>20-Jun-20</c:v>
                </c:pt>
                <c:pt idx="3">
                  <c:v>18-Jul-20</c:v>
                </c:pt>
                <c:pt idx="4">
                  <c:v>15-Aug-20</c:v>
                </c:pt>
                <c:pt idx="5">
                  <c:v>12-Sep-20</c:v>
                </c:pt>
                <c:pt idx="6">
                  <c:v>10-Oct-20</c:v>
                </c:pt>
                <c:pt idx="7">
                  <c:v>07-Nov-20</c:v>
                </c:pt>
                <c:pt idx="8">
                  <c:v>05-Dec-20</c:v>
                </c:pt>
                <c:pt idx="9">
                  <c:v>02-Jan-21</c:v>
                </c:pt>
                <c:pt idx="10">
                  <c:v> 30-Jan-21</c:v>
                </c:pt>
                <c:pt idx="11">
                  <c:v>27-Feb-21</c:v>
                </c:pt>
                <c:pt idx="12">
                  <c:v>27-Mar-21</c:v>
                </c:pt>
                <c:pt idx="13">
                  <c:v>24-Apr-21</c:v>
                </c:pt>
                <c:pt idx="14">
                  <c:v>22-May-21</c:v>
                </c:pt>
              </c:strCache>
            </c:strRef>
          </c:cat>
          <c:val>
            <c:numRef>
              <c:f>Sheet1!$C$2:$C$54</c:f>
              <c:numCache>
                <c:formatCode>0.0%</c:formatCode>
                <c:ptCount val="15"/>
                <c:pt idx="0">
                  <c:v>0.14085820895522394</c:v>
                </c:pt>
                <c:pt idx="1">
                  <c:v>0.25559701492537323</c:v>
                </c:pt>
                <c:pt idx="2">
                  <c:v>0.34357541899441335</c:v>
                </c:pt>
                <c:pt idx="3">
                  <c:v>0.2959850606909431</c:v>
                </c:pt>
                <c:pt idx="4">
                  <c:v>0.23970037453183535</c:v>
                </c:pt>
                <c:pt idx="5">
                  <c:v>0.20679886685552407</c:v>
                </c:pt>
                <c:pt idx="6">
                  <c:v>0.18602455146364494</c:v>
                </c:pt>
                <c:pt idx="7">
                  <c:v>0.18361581920903958</c:v>
                </c:pt>
                <c:pt idx="8">
                  <c:v>0.18071161048689133</c:v>
                </c:pt>
                <c:pt idx="9">
                  <c:v>0.18029739776951659</c:v>
                </c:pt>
                <c:pt idx="10">
                  <c:v>0.20167286245353155</c:v>
                </c:pt>
                <c:pt idx="11">
                  <c:v>0.22016651248843644</c:v>
                </c:pt>
                <c:pt idx="12">
                  <c:v>0.18738738738738747</c:v>
                </c:pt>
                <c:pt idx="13">
                  <c:v>4.5789043336058821E-2</c:v>
                </c:pt>
                <c:pt idx="14">
                  <c:v>-7.8008915304606297E-2</c:v>
                </c:pt>
              </c:numCache>
            </c:numRef>
          </c:val>
          <c:smooth val="1"/>
          <c:extLst>
            <c:ext xmlns:c16="http://schemas.microsoft.com/office/drawing/2014/chart" uri="{C3380CC4-5D6E-409C-BE32-E72D297353CC}">
              <c16:uniqueId val="{00000001-2B7F-4242-9281-CF9A63A04573}"/>
            </c:ext>
          </c:extLst>
        </c:ser>
        <c:dLbls>
          <c:showLegendKey val="0"/>
          <c:showVal val="0"/>
          <c:showCatName val="0"/>
          <c:showSerName val="0"/>
          <c:showPercent val="0"/>
          <c:showBubbleSize val="0"/>
        </c:dLbls>
        <c:smooth val="0"/>
        <c:axId val="46216704"/>
        <c:axId val="51524736"/>
      </c:lineChart>
      <c:catAx>
        <c:axId val="4621670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51524736"/>
        <c:crosses val="autoZero"/>
        <c:auto val="1"/>
        <c:lblAlgn val="ctr"/>
        <c:lblOffset val="100"/>
        <c:noMultiLvlLbl val="0"/>
      </c:catAx>
      <c:valAx>
        <c:axId val="51524736"/>
        <c:scaling>
          <c:orientation val="minMax"/>
        </c:scaling>
        <c:delete val="0"/>
        <c:axPos val="l"/>
        <c:majorGridlines>
          <c:spPr>
            <a:ln w="9525" cap="flat" cmpd="sng" algn="ctr">
              <a:solidFill>
                <a:schemeClr val="tx2"/>
              </a:solidFill>
              <a:round/>
            </a:ln>
            <a:effectLst/>
          </c:spPr>
        </c:majorGridlines>
        <c:title>
          <c:tx>
            <c:rich>
              <a:bodyPr rot="0" vert="horz"/>
              <a:lstStyle/>
              <a:p>
                <a:pPr algn="l">
                  <a:defRPr sz="900">
                    <a:latin typeface="Montserrat" panose="00000500000000000000" pitchFamily="2" charset="0"/>
                  </a:defRPr>
                </a:pPr>
                <a:r>
                  <a:rPr lang="en-GB" sz="900" dirty="0">
                    <a:effectLst/>
                    <a:latin typeface="Montserrat" panose="00000500000000000000" pitchFamily="2" charset="0"/>
                  </a:rPr>
                  <a:t>12w/e % Growth</a:t>
                </a:r>
              </a:p>
            </c:rich>
          </c:tx>
          <c:layout>
            <c:manualLayout>
              <c:xMode val="edge"/>
              <c:yMode val="edge"/>
              <c:x val="1.8088700864518834E-2"/>
              <c:y val="2.0836792394650829E-2"/>
            </c:manualLayout>
          </c:layout>
          <c:overlay val="0"/>
        </c:title>
        <c:numFmt formatCode="0%" sourceLinked="0"/>
        <c:majorTickMark val="out"/>
        <c:minorTickMark val="none"/>
        <c:tickLblPos val="nextTo"/>
        <c:txPr>
          <a:bodyPr/>
          <a:lstStyle/>
          <a:p>
            <a:pPr>
              <a:defRPr>
                <a:latin typeface="Montserrat" panose="00000500000000000000" pitchFamily="2" charset="0"/>
              </a:defRPr>
            </a:pPr>
            <a:endParaRPr lang="en-US"/>
          </a:p>
        </c:txPr>
        <c:crossAx val="46216704"/>
        <c:crosses val="autoZero"/>
        <c:crossBetween val="between"/>
      </c:valAx>
      <c:spPr>
        <a:noFill/>
        <a:ln>
          <a:noFill/>
        </a:ln>
        <a:effectLst/>
      </c:spPr>
    </c:plotArea>
    <c:legend>
      <c:legendPos val="b"/>
      <c:layout>
        <c:manualLayout>
          <c:xMode val="edge"/>
          <c:yMode val="edge"/>
          <c:x val="0.4949478044839325"/>
          <c:y val="0.17424833609267593"/>
          <c:w val="0.41352574298685996"/>
          <c:h val="6.425048268729927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General Merchandise &amp; Tobacco</c:v>
                </c:pt>
                <c:pt idx="3">
                  <c:v>Food &amp; Drink</c:v>
                </c:pt>
                <c:pt idx="4">
                  <c:v>Household/Pet Health &amp; Beauty</c:v>
                </c:pt>
              </c:strCache>
            </c:strRef>
          </c:cat>
          <c:val>
            <c:numRef>
              <c:f>Sheet1!$B$2:$B$6</c:f>
              <c:numCache>
                <c:formatCode>0.0%</c:formatCode>
                <c:ptCount val="5"/>
                <c:pt idx="0">
                  <c:v>-6.7347081174282675E-3</c:v>
                </c:pt>
                <c:pt idx="1">
                  <c:v>-1.4298282078934244E-2</c:v>
                </c:pt>
                <c:pt idx="2">
                  <c:v>4.5294026643439844E-2</c:v>
                </c:pt>
                <c:pt idx="3">
                  <c:v>-3.0252990659369927E-2</c:v>
                </c:pt>
                <c:pt idx="4">
                  <c:v>9.0805608015900097E-2</c:v>
                </c:pt>
              </c:numCache>
            </c:numRef>
          </c:val>
          <c:extLst>
            <c:ext xmlns:c16="http://schemas.microsoft.com/office/drawing/2014/chart" uri="{C3380CC4-5D6E-409C-BE32-E72D297353CC}">
              <c16:uniqueId val="{00000000-E68B-4F84-BFC8-078DAC5BA2F0}"/>
            </c:ext>
          </c:extLst>
        </c:ser>
        <c:ser>
          <c:idx val="1"/>
          <c:order val="1"/>
          <c:tx>
            <c:strRef>
              <c:f>Sheet1!$C$1</c:f>
              <c:strCache>
                <c:ptCount val="1"/>
                <c:pt idx="0">
                  <c:v>vs 2 years ago</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General Merchandise &amp; Tobacco</c:v>
                </c:pt>
                <c:pt idx="3">
                  <c:v>Food &amp; Drink</c:v>
                </c:pt>
                <c:pt idx="4">
                  <c:v>Household/Pet Health &amp; Beauty</c:v>
                </c:pt>
              </c:strCache>
            </c:strRef>
          </c:cat>
          <c:val>
            <c:numRef>
              <c:f>Sheet1!$C$2:$C$6</c:f>
              <c:numCache>
                <c:formatCode>0.0%</c:formatCode>
                <c:ptCount val="5"/>
                <c:pt idx="0">
                  <c:v>7.4159683735726345E-2</c:v>
                </c:pt>
                <c:pt idx="1">
                  <c:v>7.8880141966792827E-2</c:v>
                </c:pt>
                <c:pt idx="2">
                  <c:v>4.4514862538515443E-2</c:v>
                </c:pt>
                <c:pt idx="3">
                  <c:v>9.4490370988346895E-2</c:v>
                </c:pt>
                <c:pt idx="4">
                  <c:v>-4.2906640035700327E-3</c:v>
                </c:pt>
              </c:numCache>
            </c:numRef>
          </c:val>
          <c:extLst>
            <c:ext xmlns:c16="http://schemas.microsoft.com/office/drawing/2014/chart" uri="{C3380CC4-5D6E-409C-BE32-E72D297353CC}">
              <c16:uniqueId val="{00000001-E68B-4F84-BFC8-078DAC5BA2F0}"/>
            </c:ext>
          </c:extLst>
        </c:ser>
        <c:dLbls>
          <c:dLblPos val="inEnd"/>
          <c:showLegendKey val="0"/>
          <c:showVal val="1"/>
          <c:showCatName val="0"/>
          <c:showSerName val="0"/>
          <c:showPercent val="0"/>
          <c:showBubbleSize val="0"/>
        </c:dLbls>
        <c:gapWidth val="125"/>
        <c:axId val="556417247"/>
        <c:axId val="556403935"/>
      </c:barChart>
      <c:catAx>
        <c:axId val="556417247"/>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556403935"/>
        <c:crosses val="autoZero"/>
        <c:auto val="1"/>
        <c:lblAlgn val="ctr"/>
        <c:lblOffset val="100"/>
        <c:noMultiLvlLbl val="0"/>
      </c:catAx>
      <c:valAx>
        <c:axId val="556403935"/>
        <c:scaling>
          <c:orientation val="minMax"/>
          <c:min val="-0.1"/>
        </c:scaling>
        <c:delete val="1"/>
        <c:axPos val="l"/>
        <c:numFmt formatCode="0.0%" sourceLinked="1"/>
        <c:majorTickMark val="out"/>
        <c:minorTickMark val="none"/>
        <c:tickLblPos val="nextTo"/>
        <c:crossAx val="556417247"/>
        <c:crosses val="autoZero"/>
        <c:crossBetween val="between"/>
        <c:majorUnit val="0.25"/>
      </c:valAx>
      <c:spPr>
        <a:noFill/>
        <a:ln>
          <a:noFill/>
        </a:ln>
        <a:effectLst/>
      </c:spPr>
    </c:plotArea>
    <c:legend>
      <c:legendPos val="t"/>
      <c:layout>
        <c:manualLayout>
          <c:xMode val="edge"/>
          <c:yMode val="edge"/>
          <c:x val="0.22983223581059892"/>
          <c:y val="6.0542272160327378E-2"/>
          <c:w val="0.52706072959130346"/>
          <c:h val="7.29112149962322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84671265809551"/>
          <c:y val="3.2193983160531341E-2"/>
          <c:w val="0.44717440158879479"/>
          <c:h val="0.92023708871349719"/>
        </c:manualLayout>
      </c:layout>
      <c:barChart>
        <c:barDir val="bar"/>
        <c:grouping val="clustered"/>
        <c:varyColors val="0"/>
        <c:ser>
          <c:idx val="0"/>
          <c:order val="0"/>
          <c:tx>
            <c:strRef>
              <c:f>Sheet1!$B$1</c:f>
              <c:strCache>
                <c:ptCount val="1"/>
                <c:pt idx="0">
                  <c:v>vs year ago</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BWS</c:v>
                </c:pt>
                <c:pt idx="1">
                  <c:v>Tobacco</c:v>
                </c:pt>
                <c:pt idx="2">
                  <c:v>Impulse</c:v>
                </c:pt>
                <c:pt idx="3">
                  <c:v>Frozen</c:v>
                </c:pt>
                <c:pt idx="4">
                  <c:v>Meat, Fish &amp; Poultry</c:v>
                </c:pt>
                <c:pt idx="5">
                  <c:v>Food &amp; Drink</c:v>
                </c:pt>
                <c:pt idx="6">
                  <c:v>Packaged Grocery</c:v>
                </c:pt>
                <c:pt idx="7">
                  <c:v>Dairy</c:v>
                </c:pt>
                <c:pt idx="8">
                  <c:v>Pet</c:v>
                </c:pt>
                <c:pt idx="9">
                  <c:v>Soft Drinks</c:v>
                </c:pt>
                <c:pt idx="10">
                  <c:v>Bakery</c:v>
                </c:pt>
                <c:pt idx="11">
                  <c:v>Produce </c:v>
                </c:pt>
                <c:pt idx="12">
                  <c:v>Convenience</c:v>
                </c:pt>
                <c:pt idx="13">
                  <c:v>Household</c:v>
                </c:pt>
                <c:pt idx="14">
                  <c:v>Non Food</c:v>
                </c:pt>
                <c:pt idx="15">
                  <c:v>Health, Beauty Toiletries &amp; Baby</c:v>
                </c:pt>
              </c:strCache>
            </c:strRef>
          </c:cat>
          <c:val>
            <c:numRef>
              <c:f>Sheet1!$B$2:$B$17</c:f>
              <c:numCache>
                <c:formatCode>0.0%</c:formatCode>
                <c:ptCount val="16"/>
                <c:pt idx="0">
                  <c:v>-6.7074634739809347E-2</c:v>
                </c:pt>
                <c:pt idx="1">
                  <c:v>0.13903920583344642</c:v>
                </c:pt>
                <c:pt idx="2">
                  <c:v>4.3088789647400372E-2</c:v>
                </c:pt>
                <c:pt idx="3">
                  <c:v>-0.14851626346642743</c:v>
                </c:pt>
                <c:pt idx="4">
                  <c:v>-7.7509042094482838E-2</c:v>
                </c:pt>
                <c:pt idx="5">
                  <c:v>-3.0252990659369927E-2</c:v>
                </c:pt>
                <c:pt idx="6">
                  <c:v>-0.10117402418417043</c:v>
                </c:pt>
                <c:pt idx="7">
                  <c:v>-5.094651442928122E-2</c:v>
                </c:pt>
                <c:pt idx="8">
                  <c:v>0.13713498094470977</c:v>
                </c:pt>
                <c:pt idx="9">
                  <c:v>5.9125843422350499E-2</c:v>
                </c:pt>
                <c:pt idx="10">
                  <c:v>0.10821515286463068</c:v>
                </c:pt>
                <c:pt idx="11">
                  <c:v>-5.4122175239138093E-2</c:v>
                </c:pt>
                <c:pt idx="12">
                  <c:v>0.18578755935816615</c:v>
                </c:pt>
                <c:pt idx="13">
                  <c:v>-2.4374065506970077E-2</c:v>
                </c:pt>
                <c:pt idx="14">
                  <c:v>-1.4283965280976196E-2</c:v>
                </c:pt>
                <c:pt idx="15">
                  <c:v>0.16198857156437296</c:v>
                </c:pt>
              </c:numCache>
            </c:numRef>
          </c:val>
          <c:extLst>
            <c:ext xmlns:c16="http://schemas.microsoft.com/office/drawing/2014/chart" uri="{C3380CC4-5D6E-409C-BE32-E72D297353CC}">
              <c16:uniqueId val="{00000000-DA3E-4612-908A-DE664A6E660D}"/>
            </c:ext>
          </c:extLst>
        </c:ser>
        <c:ser>
          <c:idx val="1"/>
          <c:order val="1"/>
          <c:tx>
            <c:strRef>
              <c:f>Sheet1!$C$1</c:f>
              <c:strCache>
                <c:ptCount val="1"/>
                <c:pt idx="0">
                  <c:v>vs 2 years ago</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BWS</c:v>
                </c:pt>
                <c:pt idx="1">
                  <c:v>Tobacco</c:v>
                </c:pt>
                <c:pt idx="2">
                  <c:v>Impulse</c:v>
                </c:pt>
                <c:pt idx="3">
                  <c:v>Frozen</c:v>
                </c:pt>
                <c:pt idx="4">
                  <c:v>Meat, Fish &amp; Poultry</c:v>
                </c:pt>
                <c:pt idx="5">
                  <c:v>Food &amp; Drink</c:v>
                </c:pt>
                <c:pt idx="6">
                  <c:v>Packaged Grocery</c:v>
                </c:pt>
                <c:pt idx="7">
                  <c:v>Dairy</c:v>
                </c:pt>
                <c:pt idx="8">
                  <c:v>Pet</c:v>
                </c:pt>
                <c:pt idx="9">
                  <c:v>Soft Drinks</c:v>
                </c:pt>
                <c:pt idx="10">
                  <c:v>Bakery</c:v>
                </c:pt>
                <c:pt idx="11">
                  <c:v>Produce </c:v>
                </c:pt>
                <c:pt idx="12">
                  <c:v>Convenience</c:v>
                </c:pt>
                <c:pt idx="13">
                  <c:v>Household</c:v>
                </c:pt>
                <c:pt idx="14">
                  <c:v>Non Food</c:v>
                </c:pt>
                <c:pt idx="15">
                  <c:v>Health, Beauty Toiletries &amp; Baby</c:v>
                </c:pt>
              </c:strCache>
            </c:strRef>
          </c:cat>
          <c:val>
            <c:numRef>
              <c:f>Sheet1!$C$2:$C$17</c:f>
              <c:numCache>
                <c:formatCode>0.0%</c:formatCode>
                <c:ptCount val="16"/>
                <c:pt idx="0">
                  <c:v>0.20420730084016814</c:v>
                </c:pt>
                <c:pt idx="1">
                  <c:v>0.14908759240594049</c:v>
                </c:pt>
                <c:pt idx="2">
                  <c:v>0.11760053671685577</c:v>
                </c:pt>
                <c:pt idx="3">
                  <c:v>0.10441562514077396</c:v>
                </c:pt>
                <c:pt idx="4">
                  <c:v>9.970979138002245E-2</c:v>
                </c:pt>
                <c:pt idx="5">
                  <c:v>9.4490370988346895E-2</c:v>
                </c:pt>
                <c:pt idx="6">
                  <c:v>9.2939045498350747E-2</c:v>
                </c:pt>
                <c:pt idx="7">
                  <c:v>8.5904024628708608E-2</c:v>
                </c:pt>
                <c:pt idx="8">
                  <c:v>7.3719219944822889E-2</c:v>
                </c:pt>
                <c:pt idx="9">
                  <c:v>7.3608850589115038E-2</c:v>
                </c:pt>
                <c:pt idx="10">
                  <c:v>5.9158079297729982E-2</c:v>
                </c:pt>
                <c:pt idx="11">
                  <c:v>4.4394189799249473E-2</c:v>
                </c:pt>
                <c:pt idx="12">
                  <c:v>3.6038204388253892E-2</c:v>
                </c:pt>
                <c:pt idx="13">
                  <c:v>3.3712716062565429E-2</c:v>
                </c:pt>
                <c:pt idx="14">
                  <c:v>-2.0919726590172272E-2</c:v>
                </c:pt>
                <c:pt idx="15">
                  <c:v>-4.0759178116769101E-2</c:v>
                </c:pt>
              </c:numCache>
            </c:numRef>
          </c:val>
          <c:extLst>
            <c:ext xmlns:c16="http://schemas.microsoft.com/office/drawing/2014/chart" uri="{C3380CC4-5D6E-409C-BE32-E72D297353CC}">
              <c16:uniqueId val="{00000001-DA3E-4612-908A-DE664A6E660D}"/>
            </c:ext>
          </c:extLst>
        </c:ser>
        <c:dLbls>
          <c:dLblPos val="inEnd"/>
          <c:showLegendKey val="0"/>
          <c:showVal val="1"/>
          <c:showCatName val="0"/>
          <c:showSerName val="0"/>
          <c:showPercent val="0"/>
          <c:showBubbleSize val="0"/>
        </c:dLbls>
        <c:gapWidth val="125"/>
        <c:axId val="556417247"/>
        <c:axId val="556403935"/>
      </c:barChart>
      <c:catAx>
        <c:axId val="556417247"/>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ontserrat" panose="00000500000000000000" pitchFamily="2" charset="0"/>
                <a:ea typeface="+mn-ea"/>
                <a:cs typeface="+mn-cs"/>
              </a:defRPr>
            </a:pPr>
            <a:endParaRPr lang="en-US"/>
          </a:p>
        </c:txPr>
        <c:crossAx val="556403935"/>
        <c:crosses val="autoZero"/>
        <c:auto val="1"/>
        <c:lblAlgn val="ctr"/>
        <c:lblOffset val="100"/>
        <c:noMultiLvlLbl val="0"/>
      </c:catAx>
      <c:valAx>
        <c:axId val="556403935"/>
        <c:scaling>
          <c:orientation val="minMax"/>
        </c:scaling>
        <c:delete val="1"/>
        <c:axPos val="t"/>
        <c:majorGridlines>
          <c:spPr>
            <a:ln w="9525" cap="flat" cmpd="sng" algn="ctr">
              <a:solidFill>
                <a:schemeClr val="tx2"/>
              </a:solidFill>
              <a:round/>
            </a:ln>
            <a:effectLst/>
          </c:spPr>
        </c:majorGridlines>
        <c:numFmt formatCode="0.0%" sourceLinked="1"/>
        <c:majorTickMark val="out"/>
        <c:minorTickMark val="none"/>
        <c:tickLblPos val="nextTo"/>
        <c:crossAx val="556417247"/>
        <c:crosses val="autoZero"/>
        <c:crossBetween val="between"/>
        <c:majorUnit val="0.25"/>
      </c:valAx>
      <c:spPr>
        <a:noFill/>
        <a:ln>
          <a:noFill/>
        </a:ln>
        <a:effectLst/>
      </c:spPr>
    </c:plotArea>
    <c:legend>
      <c:legendPos val="tr"/>
      <c:layout>
        <c:manualLayout>
          <c:xMode val="edge"/>
          <c:yMode val="edge"/>
          <c:x val="0.7939672833699174"/>
          <c:y val="0.27676467273292515"/>
          <c:w val="0.20603271663008257"/>
          <c:h val="0.12493023848139007"/>
        </c:manualLayout>
      </c:layout>
      <c:overlay val="0"/>
      <c:spPr>
        <a:noFill/>
        <a:ln>
          <a:noFill/>
        </a:ln>
        <a:effectLst/>
      </c:spPr>
      <c:txPr>
        <a:bodyPr rot="0" spcFirstLastPara="1" vertOverflow="ellipsis" vert="horz" wrap="square" anchor="b" anchorCtr="0"/>
        <a:lstStyle/>
        <a:p>
          <a:pPr>
            <a:defRPr sz="7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69523224503754E-3"/>
          <c:y val="6.3148087548359405E-2"/>
          <c:w val="0.96107340978121836"/>
          <c:h val="0.58483022580724353"/>
        </c:manualLayout>
      </c:layout>
      <c:barChart>
        <c:barDir val="col"/>
        <c:grouping val="clustered"/>
        <c:varyColors val="0"/>
        <c:ser>
          <c:idx val="0"/>
          <c:order val="0"/>
          <c:tx>
            <c:strRef>
              <c:f>Sheet1!$B$1</c:f>
              <c:strCache>
                <c:ptCount val="1"/>
                <c:pt idx="0">
                  <c:v>GB</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1-6B65-4B0C-BC93-826B78D99838}"/>
              </c:ext>
            </c:extLst>
          </c:dPt>
          <c:dPt>
            <c:idx val="1"/>
            <c:invertIfNegative val="0"/>
            <c:bubble3D val="0"/>
            <c:extLst>
              <c:ext xmlns:c16="http://schemas.microsoft.com/office/drawing/2014/chart" uri="{C3380CC4-5D6E-409C-BE32-E72D297353CC}">
                <c16:uniqueId val="{00000003-6B65-4B0C-BC93-826B78D99838}"/>
              </c:ext>
            </c:extLst>
          </c:dPt>
          <c:dPt>
            <c:idx val="2"/>
            <c:invertIfNegative val="0"/>
            <c:bubble3D val="0"/>
            <c:extLst>
              <c:ext xmlns:c16="http://schemas.microsoft.com/office/drawing/2014/chart" uri="{C3380CC4-5D6E-409C-BE32-E72D297353CC}">
                <c16:uniqueId val="{00000005-6B65-4B0C-BC93-826B78D99838}"/>
              </c:ext>
            </c:extLst>
          </c:dPt>
          <c:dPt>
            <c:idx val="3"/>
            <c:invertIfNegative val="0"/>
            <c:bubble3D val="0"/>
            <c:extLst>
              <c:ext xmlns:c16="http://schemas.microsoft.com/office/drawing/2014/chart" uri="{C3380CC4-5D6E-409C-BE32-E72D297353CC}">
                <c16:uniqueId val="{00000007-6B65-4B0C-BC93-826B78D99838}"/>
              </c:ext>
            </c:extLst>
          </c:dPt>
          <c:dPt>
            <c:idx val="4"/>
            <c:invertIfNegative val="0"/>
            <c:bubble3D val="0"/>
            <c:extLst>
              <c:ext xmlns:c16="http://schemas.microsoft.com/office/drawing/2014/chart" uri="{C3380CC4-5D6E-409C-BE32-E72D297353CC}">
                <c16:uniqueId val="{00000009-6B65-4B0C-BC93-826B78D99838}"/>
              </c:ext>
            </c:extLst>
          </c:dPt>
          <c:dPt>
            <c:idx val="5"/>
            <c:invertIfNegative val="1"/>
            <c:bubble3D val="0"/>
            <c:spPr>
              <a:solidFill>
                <a:schemeClr val="accent1"/>
              </a:solidFill>
            </c:spPr>
            <c:extLst>
              <c:ext xmlns:c16="http://schemas.microsoft.com/office/drawing/2014/chart" uri="{C3380CC4-5D6E-409C-BE32-E72D297353CC}">
                <c16:uniqueId val="{0000000B-6B65-4B0C-BC93-826B78D99838}"/>
              </c:ext>
            </c:extLst>
          </c:dPt>
          <c:dPt>
            <c:idx val="6"/>
            <c:invertIfNegative val="0"/>
            <c:bubble3D val="0"/>
            <c:extLst>
              <c:ext xmlns:c16="http://schemas.microsoft.com/office/drawing/2014/chart" uri="{C3380CC4-5D6E-409C-BE32-E72D297353CC}">
                <c16:uniqueId val="{0000000D-6B65-4B0C-BC93-826B78D99838}"/>
              </c:ext>
            </c:extLst>
          </c:dPt>
          <c:dPt>
            <c:idx val="7"/>
            <c:invertIfNegative val="0"/>
            <c:bubble3D val="0"/>
            <c:extLst>
              <c:ext xmlns:c16="http://schemas.microsoft.com/office/drawing/2014/chart" uri="{C3380CC4-5D6E-409C-BE32-E72D297353CC}">
                <c16:uniqueId val="{0000000F-6B65-4B0C-BC93-826B78D99838}"/>
              </c:ext>
            </c:extLst>
          </c:dPt>
          <c:dPt>
            <c:idx val="8"/>
            <c:invertIfNegative val="0"/>
            <c:bubble3D val="0"/>
            <c:extLst>
              <c:ext xmlns:c16="http://schemas.microsoft.com/office/drawing/2014/chart" uri="{C3380CC4-5D6E-409C-BE32-E72D297353CC}">
                <c16:uniqueId val="{00000011-6B65-4B0C-BC93-826B78D99838}"/>
              </c:ext>
            </c:extLst>
          </c:dPt>
          <c:dPt>
            <c:idx val="9"/>
            <c:invertIfNegative val="0"/>
            <c:bubble3D val="0"/>
            <c:extLst>
              <c:ext xmlns:c16="http://schemas.microsoft.com/office/drawing/2014/chart" uri="{C3380CC4-5D6E-409C-BE32-E72D297353CC}">
                <c16:uniqueId val="{00000013-6B65-4B0C-BC93-826B78D99838}"/>
              </c:ext>
            </c:extLst>
          </c:dPt>
          <c:dPt>
            <c:idx val="10"/>
            <c:invertIfNegative val="0"/>
            <c:bubble3D val="0"/>
            <c:spPr>
              <a:solidFill>
                <a:schemeClr val="accent1"/>
              </a:solidFill>
            </c:spPr>
            <c:extLst>
              <c:ext xmlns:c16="http://schemas.microsoft.com/office/drawing/2014/chart" uri="{C3380CC4-5D6E-409C-BE32-E72D297353CC}">
                <c16:uniqueId val="{00000015-812A-480B-B333-94C132AA3928}"/>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GB</c:v>
                </c:pt>
                <c:pt idx="1">
                  <c:v>Supermarkets</c:v>
                </c:pt>
                <c:pt idx="2">
                  <c:v>Convenience</c:v>
                </c:pt>
                <c:pt idx="4">
                  <c:v>Grocery Multiples</c:v>
                </c:pt>
                <c:pt idx="5">
                  <c:v>Chemists</c:v>
                </c:pt>
                <c:pt idx="7">
                  <c:v>Independents</c:v>
                </c:pt>
                <c:pt idx="8">
                  <c:v>Symbols</c:v>
                </c:pt>
                <c:pt idx="9">
                  <c:v>Convenience Multiples</c:v>
                </c:pt>
                <c:pt idx="10">
                  <c:v>Multiple Forecourts</c:v>
                </c:pt>
              </c:strCache>
            </c:strRef>
          </c:cat>
          <c:val>
            <c:numRef>
              <c:f>Sheet1!$B$2:$B$12</c:f>
              <c:numCache>
                <c:formatCode>0.0%</c:formatCode>
                <c:ptCount val="11"/>
                <c:pt idx="0">
                  <c:v>-1.8954733101500532E-2</c:v>
                </c:pt>
                <c:pt idx="1">
                  <c:v>-5.4663325450677869E-3</c:v>
                </c:pt>
                <c:pt idx="2">
                  <c:v>-5.3348751160251173E-2</c:v>
                </c:pt>
                <c:pt idx="4">
                  <c:v>-6.7346994573559416E-3</c:v>
                </c:pt>
                <c:pt idx="5">
                  <c:v>0.21619577484194341</c:v>
                </c:pt>
                <c:pt idx="7">
                  <c:v>-8.3344402219128755E-2</c:v>
                </c:pt>
                <c:pt idx="8">
                  <c:v>-0.13606821671728886</c:v>
                </c:pt>
                <c:pt idx="9">
                  <c:v>-9.5166585644969159E-2</c:v>
                </c:pt>
                <c:pt idx="10">
                  <c:v>0.14104800366908643</c:v>
                </c:pt>
              </c:numCache>
            </c:numRef>
          </c:val>
          <c:extLs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0000500000000000000" pitchFamily="2" charset="0"/>
                <a:ea typeface="+mn-ea"/>
                <a:cs typeface="+mn-cs"/>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69523224503754E-3"/>
          <c:y val="6.3148087548359405E-2"/>
          <c:w val="0.96107340978121836"/>
          <c:h val="0.58483022580724353"/>
        </c:manualLayout>
      </c:layout>
      <c:barChart>
        <c:barDir val="col"/>
        <c:grouping val="clustered"/>
        <c:varyColors val="0"/>
        <c:ser>
          <c:idx val="0"/>
          <c:order val="0"/>
          <c:tx>
            <c:strRef>
              <c:f>Sheet1!$B$1</c:f>
              <c:strCache>
                <c:ptCount val="1"/>
                <c:pt idx="0">
                  <c:v>UK</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6B65-4B0C-BC93-826B78D99838}"/>
              </c:ext>
            </c:extLst>
          </c:dPt>
          <c:dPt>
            <c:idx val="1"/>
            <c:invertIfNegative val="0"/>
            <c:bubble3D val="0"/>
            <c:extLst>
              <c:ext xmlns:c16="http://schemas.microsoft.com/office/drawing/2014/chart" uri="{C3380CC4-5D6E-409C-BE32-E72D297353CC}">
                <c16:uniqueId val="{00000003-6B65-4B0C-BC93-826B78D99838}"/>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6B65-4B0C-BC93-826B78D99838}"/>
              </c:ext>
            </c:extLst>
          </c:dPt>
          <c:dPt>
            <c:idx val="3"/>
            <c:invertIfNegative val="0"/>
            <c:bubble3D val="0"/>
            <c:extLst>
              <c:ext xmlns:c16="http://schemas.microsoft.com/office/drawing/2014/chart" uri="{C3380CC4-5D6E-409C-BE32-E72D297353CC}">
                <c16:uniqueId val="{00000007-6B65-4B0C-BC93-826B78D99838}"/>
              </c:ext>
            </c:extLst>
          </c:dPt>
          <c:dPt>
            <c:idx val="4"/>
            <c:invertIfNegative val="0"/>
            <c:bubble3D val="0"/>
            <c:extLst>
              <c:ext xmlns:c16="http://schemas.microsoft.com/office/drawing/2014/chart" uri="{C3380CC4-5D6E-409C-BE32-E72D297353CC}">
                <c16:uniqueId val="{00000009-6B65-4B0C-BC93-826B78D99838}"/>
              </c:ext>
            </c:extLst>
          </c:dPt>
          <c:dPt>
            <c:idx val="5"/>
            <c:invertIfNegative val="0"/>
            <c:bubble3D val="0"/>
            <c:extLst>
              <c:ext xmlns:c16="http://schemas.microsoft.com/office/drawing/2014/chart" uri="{C3380CC4-5D6E-409C-BE32-E72D297353CC}">
                <c16:uniqueId val="{0000000B-6B65-4B0C-BC93-826B78D99838}"/>
              </c:ext>
            </c:extLst>
          </c:dPt>
          <c:dPt>
            <c:idx val="6"/>
            <c:invertIfNegative val="0"/>
            <c:bubble3D val="0"/>
            <c:extLst>
              <c:ext xmlns:c16="http://schemas.microsoft.com/office/drawing/2014/chart" uri="{C3380CC4-5D6E-409C-BE32-E72D297353CC}">
                <c16:uniqueId val="{0000000D-6B65-4B0C-BC93-826B78D99838}"/>
              </c:ext>
            </c:extLst>
          </c:dPt>
          <c:dPt>
            <c:idx val="7"/>
            <c:invertIfNegative val="0"/>
            <c:bubble3D val="0"/>
            <c:extLst>
              <c:ext xmlns:c16="http://schemas.microsoft.com/office/drawing/2014/chart" uri="{C3380CC4-5D6E-409C-BE32-E72D297353CC}">
                <c16:uniqueId val="{0000000F-6B65-4B0C-BC93-826B78D99838}"/>
              </c:ext>
            </c:extLst>
          </c:dPt>
          <c:dPt>
            <c:idx val="8"/>
            <c:invertIfNegative val="0"/>
            <c:bubble3D val="0"/>
            <c:spPr>
              <a:solidFill>
                <a:schemeClr val="accent5"/>
              </a:solidFill>
              <a:ln>
                <a:noFill/>
              </a:ln>
              <a:effectLst/>
            </c:spPr>
            <c:extLst>
              <c:ext xmlns:c16="http://schemas.microsoft.com/office/drawing/2014/chart" uri="{C3380CC4-5D6E-409C-BE32-E72D297353CC}">
                <c16:uniqueId val="{00000011-6B65-4B0C-BC93-826B78D99838}"/>
              </c:ext>
            </c:extLst>
          </c:dPt>
          <c:dPt>
            <c:idx val="9"/>
            <c:invertIfNegative val="0"/>
            <c:bubble3D val="0"/>
            <c:spPr>
              <a:solidFill>
                <a:schemeClr val="accent5"/>
              </a:solidFill>
              <a:ln>
                <a:noFill/>
              </a:ln>
              <a:effectLst/>
            </c:spPr>
            <c:extLst>
              <c:ext xmlns:c16="http://schemas.microsoft.com/office/drawing/2014/chart" uri="{C3380CC4-5D6E-409C-BE32-E72D297353CC}">
                <c16:uniqueId val="{00000013-6B65-4B0C-BC93-826B78D99838}"/>
              </c:ext>
            </c:extLst>
          </c:dPt>
          <c:dPt>
            <c:idx val="10"/>
            <c:invertIfNegative val="0"/>
            <c:bubble3D val="0"/>
            <c:extLst>
              <c:ext xmlns:c16="http://schemas.microsoft.com/office/drawing/2014/chart" uri="{C3380CC4-5D6E-409C-BE32-E72D297353CC}">
                <c16:uniqueId val="{00000015-812A-480B-B333-94C132AA3928}"/>
              </c:ext>
            </c:extLst>
          </c:dPt>
          <c:dPt>
            <c:idx val="11"/>
            <c:invertIfNegative val="0"/>
            <c:bubble3D val="0"/>
            <c:extLst>
              <c:ext xmlns:c16="http://schemas.microsoft.com/office/drawing/2014/chart" uri="{C3380CC4-5D6E-409C-BE32-E72D297353CC}">
                <c16:uniqueId val="{00000000-6AB0-4945-8308-219870CA889A}"/>
              </c:ext>
            </c:extLst>
          </c:dPt>
          <c:dPt>
            <c:idx val="14"/>
            <c:invertIfNegative val="0"/>
            <c:bubble3D val="0"/>
            <c:spPr>
              <a:solidFill>
                <a:schemeClr val="accent5"/>
              </a:solidFill>
              <a:ln>
                <a:noFill/>
              </a:ln>
              <a:effectLst/>
            </c:spPr>
            <c:extLst>
              <c:ext xmlns:c16="http://schemas.microsoft.com/office/drawing/2014/chart" uri="{C3380CC4-5D6E-409C-BE32-E72D297353CC}">
                <c16:uniqueId val="{00000001-4FF0-4755-AB65-8F2F3B6CE5B2}"/>
              </c:ext>
            </c:extLst>
          </c:dPt>
          <c:dLbls>
            <c:dLbl>
              <c:idx val="13"/>
              <c:numFmt formatCode="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4FF0-4755-AB65-8F2F3B6CE5B2}"/>
                </c:ext>
              </c:extLst>
            </c:dLbl>
            <c:numFmt formatCode="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*Online</c:v>
                </c:pt>
                <c:pt idx="14">
                  <c:v>*Bricks &amp; Mortar</c:v>
                </c:pt>
              </c:strCache>
            </c:strRef>
          </c:cat>
          <c:val>
            <c:numRef>
              <c:f>Sheet1!$B$2:$B$16</c:f>
              <c:numCache>
                <c:formatCode>0.0%</c:formatCode>
                <c:ptCount val="15"/>
                <c:pt idx="0">
                  <c:v>3.4564324192368101E-2</c:v>
                </c:pt>
                <c:pt idx="1">
                  <c:v>5.5907084132205798E-2</c:v>
                </c:pt>
                <c:pt idx="2">
                  <c:v>-2.1471959808518015E-2</c:v>
                </c:pt>
                <c:pt idx="4">
                  <c:v>4.4455757610088797E-2</c:v>
                </c:pt>
                <c:pt idx="5">
                  <c:v>-0.14299999999999999</c:v>
                </c:pt>
                <c:pt idx="7">
                  <c:v>3.0865879475915348E-2</c:v>
                </c:pt>
                <c:pt idx="8">
                  <c:v>-1.3255586100700878E-2</c:v>
                </c:pt>
                <c:pt idx="9">
                  <c:v>-0.10134534188972422</c:v>
                </c:pt>
                <c:pt idx="10">
                  <c:v>0.12782983138809034</c:v>
                </c:pt>
                <c:pt idx="12">
                  <c:v>0.11283611383303915</c:v>
                </c:pt>
                <c:pt idx="13">
                  <c:v>0.56428590887511243</c:v>
                </c:pt>
                <c:pt idx="14">
                  <c:v>-3.5311201452160379E-2</c:v>
                </c:pt>
              </c:numCache>
            </c:numRef>
          </c:val>
          <c:extLs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vert="horz"/>
          <a:lstStyle/>
          <a:p>
            <a:pPr>
              <a:defRPr/>
            </a:pPr>
            <a:endParaRPr lang="en-US"/>
          </a:p>
        </c:txPr>
        <c:crossAx val="145151104"/>
        <c:crosses val="autoZero"/>
        <c:auto val="1"/>
        <c:lblAlgn val="ctr"/>
        <c:lblOffset val="100"/>
        <c:noMultiLvlLbl val="0"/>
      </c:catAx>
      <c:valAx>
        <c:axId val="145151104"/>
        <c:scaling>
          <c:orientation val="minMax"/>
          <c:min val="-0.25"/>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69523224503754E-3"/>
          <c:y val="6.3148087548359405E-2"/>
          <c:w val="0.96107340978121836"/>
          <c:h val="0.58483022580724353"/>
        </c:manualLayout>
      </c:layout>
      <c:barChart>
        <c:barDir val="col"/>
        <c:grouping val="clustered"/>
        <c:varyColors val="0"/>
        <c:ser>
          <c:idx val="0"/>
          <c:order val="0"/>
          <c:tx>
            <c:strRef>
              <c:f>Sheet1!$B$1</c:f>
              <c:strCache>
                <c:ptCount val="1"/>
                <c:pt idx="0">
                  <c:v>UK</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6B65-4B0C-BC93-826B78D99838}"/>
              </c:ext>
            </c:extLst>
          </c:dPt>
          <c:dPt>
            <c:idx val="1"/>
            <c:invertIfNegative val="0"/>
            <c:bubble3D val="0"/>
            <c:extLst>
              <c:ext xmlns:c16="http://schemas.microsoft.com/office/drawing/2014/chart" uri="{C3380CC4-5D6E-409C-BE32-E72D297353CC}">
                <c16:uniqueId val="{00000003-6B65-4B0C-BC93-826B78D99838}"/>
              </c:ext>
            </c:extLst>
          </c:dPt>
          <c:dPt>
            <c:idx val="2"/>
            <c:invertIfNegative val="0"/>
            <c:bubble3D val="0"/>
            <c:extLst>
              <c:ext xmlns:c16="http://schemas.microsoft.com/office/drawing/2014/chart" uri="{C3380CC4-5D6E-409C-BE32-E72D297353CC}">
                <c16:uniqueId val="{00000005-6B65-4B0C-BC93-826B78D99838}"/>
              </c:ext>
            </c:extLst>
          </c:dPt>
          <c:dPt>
            <c:idx val="3"/>
            <c:invertIfNegative val="0"/>
            <c:bubble3D val="0"/>
            <c:extLst>
              <c:ext xmlns:c16="http://schemas.microsoft.com/office/drawing/2014/chart" uri="{C3380CC4-5D6E-409C-BE32-E72D297353CC}">
                <c16:uniqueId val="{00000007-6B65-4B0C-BC93-826B78D99838}"/>
              </c:ext>
            </c:extLst>
          </c:dPt>
          <c:dPt>
            <c:idx val="4"/>
            <c:invertIfNegative val="0"/>
            <c:bubble3D val="0"/>
            <c:extLst>
              <c:ext xmlns:c16="http://schemas.microsoft.com/office/drawing/2014/chart" uri="{C3380CC4-5D6E-409C-BE32-E72D297353CC}">
                <c16:uniqueId val="{00000009-6B65-4B0C-BC93-826B78D99838}"/>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B-6B65-4B0C-BC93-826B78D99838}"/>
              </c:ext>
            </c:extLst>
          </c:dPt>
          <c:dPt>
            <c:idx val="6"/>
            <c:invertIfNegative val="0"/>
            <c:bubble3D val="0"/>
            <c:extLst>
              <c:ext xmlns:c16="http://schemas.microsoft.com/office/drawing/2014/chart" uri="{C3380CC4-5D6E-409C-BE32-E72D297353CC}">
                <c16:uniqueId val="{0000000D-6B65-4B0C-BC93-826B78D99838}"/>
              </c:ext>
            </c:extLst>
          </c:dPt>
          <c:dPt>
            <c:idx val="7"/>
            <c:invertIfNegative val="0"/>
            <c:bubble3D val="0"/>
            <c:extLst>
              <c:ext xmlns:c16="http://schemas.microsoft.com/office/drawing/2014/chart" uri="{C3380CC4-5D6E-409C-BE32-E72D297353CC}">
                <c16:uniqueId val="{0000000F-6B65-4B0C-BC93-826B78D99838}"/>
              </c:ext>
            </c:extLst>
          </c:dPt>
          <c:dPt>
            <c:idx val="8"/>
            <c:invertIfNegative val="0"/>
            <c:bubble3D val="0"/>
            <c:extLst>
              <c:ext xmlns:c16="http://schemas.microsoft.com/office/drawing/2014/chart" uri="{C3380CC4-5D6E-409C-BE32-E72D297353CC}">
                <c16:uniqueId val="{00000011-6B65-4B0C-BC93-826B78D99838}"/>
              </c:ext>
            </c:extLst>
          </c:dPt>
          <c:dPt>
            <c:idx val="9"/>
            <c:invertIfNegative val="0"/>
            <c:bubble3D val="0"/>
            <c:spPr>
              <a:solidFill>
                <a:schemeClr val="accent5"/>
              </a:solidFill>
              <a:ln>
                <a:noFill/>
              </a:ln>
              <a:effectLst/>
            </c:spPr>
            <c:extLst>
              <c:ext xmlns:c16="http://schemas.microsoft.com/office/drawing/2014/chart" uri="{C3380CC4-5D6E-409C-BE32-E72D297353CC}">
                <c16:uniqueId val="{00000013-6B65-4B0C-BC93-826B78D99838}"/>
              </c:ext>
            </c:extLst>
          </c:dPt>
          <c:dPt>
            <c:idx val="10"/>
            <c:invertIfNegative val="0"/>
            <c:bubble3D val="0"/>
            <c:extLst>
              <c:ext xmlns:c16="http://schemas.microsoft.com/office/drawing/2014/chart" uri="{C3380CC4-5D6E-409C-BE32-E72D297353CC}">
                <c16:uniqueId val="{00000015-812A-480B-B333-94C132AA3928}"/>
              </c:ext>
            </c:extLst>
          </c:dPt>
          <c:dPt>
            <c:idx val="11"/>
            <c:invertIfNegative val="0"/>
            <c:bubble3D val="0"/>
            <c:extLst>
              <c:ext xmlns:c16="http://schemas.microsoft.com/office/drawing/2014/chart" uri="{C3380CC4-5D6E-409C-BE32-E72D297353CC}">
                <c16:uniqueId val="{00000000-6AB0-4945-8308-219870CA889A}"/>
              </c:ext>
            </c:extLst>
          </c:dPt>
          <c:dLbls>
            <c:dLbl>
              <c:idx val="13"/>
              <c:numFmt formatCode="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A5B-4B01-AD77-9BB57C16BE01}"/>
                </c:ext>
              </c:extLst>
            </c:dLbl>
            <c:numFmt formatCode="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*Online</c:v>
                </c:pt>
                <c:pt idx="14">
                  <c:v>*Bricks &amp; Mortar</c:v>
                </c:pt>
              </c:strCache>
            </c:strRef>
          </c:cat>
          <c:val>
            <c:numRef>
              <c:f>Sheet1!$B$2:$B$16</c:f>
              <c:numCache>
                <c:formatCode>0.0%</c:formatCode>
                <c:ptCount val="15"/>
                <c:pt idx="0">
                  <c:v>8.9031119872937214E-2</c:v>
                </c:pt>
                <c:pt idx="1">
                  <c:v>0.1050573530905563</c:v>
                </c:pt>
                <c:pt idx="2">
                  <c:v>4.6050709790352862E-2</c:v>
                </c:pt>
                <c:pt idx="4">
                  <c:v>9.3417989275664581E-2</c:v>
                </c:pt>
                <c:pt idx="5">
                  <c:v>-0.13734048872087656</c:v>
                </c:pt>
                <c:pt idx="7">
                  <c:v>0.15095646885820502</c:v>
                </c:pt>
                <c:pt idx="8">
                  <c:v>0.10810098745428021</c:v>
                </c:pt>
                <c:pt idx="9">
                  <c:v>-0.11652093935827301</c:v>
                </c:pt>
                <c:pt idx="10">
                  <c:v>0.18170340678336538</c:v>
                </c:pt>
                <c:pt idx="12">
                  <c:v>0.23689253638680374</c:v>
                </c:pt>
                <c:pt idx="13">
                  <c:v>1.205355332153041</c:v>
                </c:pt>
                <c:pt idx="14">
                  <c:v>3.2636599462787297E-2</c:v>
                </c:pt>
              </c:numCache>
            </c:numRef>
          </c:val>
          <c:extLs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vert="horz"/>
          <a:lstStyle/>
          <a:p>
            <a:pPr>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Online % GB</c:v>
                </c:pt>
              </c:strCache>
            </c:strRef>
          </c:tx>
          <c:spPr>
            <a:solidFill>
              <a:schemeClr val="accent1"/>
            </a:solidFill>
            <a:ln>
              <a:noFill/>
            </a:ln>
            <a:effectLst/>
          </c:spPr>
          <c:invertIfNegative val="0"/>
          <c:cat>
            <c:strRef>
              <c:f>Sheet1!$A$2:$A$19</c:f>
              <c:strCache>
                <c:ptCount val="14"/>
                <c:pt idx="0">
                  <c:v>23-May-20</c:v>
                </c:pt>
                <c:pt idx="1">
                  <c:v>20-Jun-20</c:v>
                </c:pt>
                <c:pt idx="2">
                  <c:v>18-Jul-20</c:v>
                </c:pt>
                <c:pt idx="3">
                  <c:v>15-Aug-20</c:v>
                </c:pt>
                <c:pt idx="4">
                  <c:v>12-Sep-20</c:v>
                </c:pt>
                <c:pt idx="5">
                  <c:v>10-Oct-20</c:v>
                </c:pt>
                <c:pt idx="6">
                  <c:v>07-Nov-20</c:v>
                </c:pt>
                <c:pt idx="7">
                  <c:v>05-Dec-20</c:v>
                </c:pt>
                <c:pt idx="8">
                  <c:v>02-Jan-21</c:v>
                </c:pt>
                <c:pt idx="9">
                  <c:v>30-Jan-21</c:v>
                </c:pt>
                <c:pt idx="10">
                  <c:v> 27-Feb-21</c:v>
                </c:pt>
                <c:pt idx="11">
                  <c:v>27-Mar-21</c:v>
                </c:pt>
                <c:pt idx="12">
                  <c:v>24-Apr-21</c:v>
                </c:pt>
                <c:pt idx="13">
                  <c:v>22-May-21</c:v>
                </c:pt>
              </c:strCache>
            </c:strRef>
          </c:cat>
          <c:val>
            <c:numRef>
              <c:f>Sheet1!$B$2:$B$19</c:f>
              <c:numCache>
                <c:formatCode>0.0%</c:formatCode>
                <c:ptCount val="14"/>
                <c:pt idx="0">
                  <c:v>0.13419208646201233</c:v>
                </c:pt>
                <c:pt idx="1">
                  <c:v>0.13658426816595459</c:v>
                </c:pt>
                <c:pt idx="2">
                  <c:v>0.13595125593201771</c:v>
                </c:pt>
                <c:pt idx="3">
                  <c:v>0.13993515090294192</c:v>
                </c:pt>
                <c:pt idx="4">
                  <c:v>0.13004620444685258</c:v>
                </c:pt>
                <c:pt idx="5">
                  <c:v>0.12938936679758278</c:v>
                </c:pt>
                <c:pt idx="6">
                  <c:v>0.13020355285574706</c:v>
                </c:pt>
                <c:pt idx="7">
                  <c:v>0.14047896485593564</c:v>
                </c:pt>
                <c:pt idx="8">
                  <c:v>0.12129704342867824</c:v>
                </c:pt>
                <c:pt idx="9">
                  <c:v>0.16055867724794867</c:v>
                </c:pt>
                <c:pt idx="10">
                  <c:v>0.154837612173503</c:v>
                </c:pt>
                <c:pt idx="11">
                  <c:v>0.14798744246344439</c:v>
                </c:pt>
                <c:pt idx="12">
                  <c:v>0.1419721516513606</c:v>
                </c:pt>
                <c:pt idx="13">
                  <c:v>0.13793624846903485</c:v>
                </c:pt>
              </c:numCache>
            </c:numRef>
          </c:val>
          <c:extLst>
            <c:ext xmlns:c16="http://schemas.microsoft.com/office/drawing/2014/chart" uri="{C3380CC4-5D6E-409C-BE32-E72D297353CC}">
              <c16:uniqueId val="{00000000-0EDA-4848-BCD9-6A098ECFFB7E}"/>
            </c:ext>
          </c:extLst>
        </c:ser>
        <c:dLbls>
          <c:showLegendKey val="0"/>
          <c:showVal val="0"/>
          <c:showCatName val="0"/>
          <c:showSerName val="0"/>
          <c:showPercent val="0"/>
          <c:showBubbleSize val="0"/>
        </c:dLbls>
        <c:gapWidth val="219"/>
        <c:axId val="559234192"/>
        <c:axId val="559233864"/>
      </c:barChart>
      <c:lineChart>
        <c:grouping val="standard"/>
        <c:varyColors val="0"/>
        <c:ser>
          <c:idx val="1"/>
          <c:order val="1"/>
          <c:tx>
            <c:strRef>
              <c:f>Sheet1!$C$1</c:f>
              <c:strCache>
                <c:ptCount val="1"/>
                <c:pt idx="0">
                  <c:v>%Growth</c:v>
                </c:pt>
              </c:strCache>
            </c:strRef>
          </c:tx>
          <c:spPr>
            <a:ln w="28575" cap="rnd">
              <a:solidFill>
                <a:schemeClr val="accent2"/>
              </a:solidFill>
              <a:round/>
            </a:ln>
            <a:effectLst/>
          </c:spPr>
          <c:marker>
            <c:symbol val="none"/>
          </c:marker>
          <c:cat>
            <c:strRef>
              <c:f>Sheet1!$A$2:$A$19</c:f>
              <c:strCache>
                <c:ptCount val="14"/>
                <c:pt idx="0">
                  <c:v>23-May-20</c:v>
                </c:pt>
                <c:pt idx="1">
                  <c:v>20-Jun-20</c:v>
                </c:pt>
                <c:pt idx="2">
                  <c:v>18-Jul-20</c:v>
                </c:pt>
                <c:pt idx="3">
                  <c:v>15-Aug-20</c:v>
                </c:pt>
                <c:pt idx="4">
                  <c:v>12-Sep-20</c:v>
                </c:pt>
                <c:pt idx="5">
                  <c:v>10-Oct-20</c:v>
                </c:pt>
                <c:pt idx="6">
                  <c:v>07-Nov-20</c:v>
                </c:pt>
                <c:pt idx="7">
                  <c:v>05-Dec-20</c:v>
                </c:pt>
                <c:pt idx="8">
                  <c:v>02-Jan-21</c:v>
                </c:pt>
                <c:pt idx="9">
                  <c:v>30-Jan-21</c:v>
                </c:pt>
                <c:pt idx="10">
                  <c:v> 27-Feb-21</c:v>
                </c:pt>
                <c:pt idx="11">
                  <c:v>27-Mar-21</c:v>
                </c:pt>
                <c:pt idx="12">
                  <c:v>24-Apr-21</c:v>
                </c:pt>
                <c:pt idx="13">
                  <c:v>22-May-21</c:v>
                </c:pt>
              </c:strCache>
            </c:strRef>
          </c:cat>
          <c:val>
            <c:numRef>
              <c:f>Sheet1!$C$2:$C$19</c:f>
              <c:numCache>
                <c:formatCode>0.0%</c:formatCode>
                <c:ptCount val="14"/>
                <c:pt idx="0">
                  <c:v>1.0252928826780527</c:v>
                </c:pt>
                <c:pt idx="1">
                  <c:v>1.1109513012787522</c:v>
                </c:pt>
                <c:pt idx="2">
                  <c:v>1.0253155743489963</c:v>
                </c:pt>
                <c:pt idx="3">
                  <c:v>1.1530956321400434</c:v>
                </c:pt>
                <c:pt idx="4">
                  <c:v>0.89114037283188408</c:v>
                </c:pt>
                <c:pt idx="5">
                  <c:v>0.85919358674114732</c:v>
                </c:pt>
                <c:pt idx="6">
                  <c:v>0.89415900706351925</c:v>
                </c:pt>
                <c:pt idx="7">
                  <c:v>1.0047416281047381</c:v>
                </c:pt>
                <c:pt idx="8">
                  <c:v>0.86346074146245688</c:v>
                </c:pt>
                <c:pt idx="9">
                  <c:v>1.1948865331390257</c:v>
                </c:pt>
                <c:pt idx="10">
                  <c:v>1.1333479972605689</c:v>
                </c:pt>
                <c:pt idx="11">
                  <c:v>0.91712447723634805</c:v>
                </c:pt>
                <c:pt idx="12">
                  <c:v>0.25253288260168194</c:v>
                </c:pt>
                <c:pt idx="13">
                  <c:v>3.4037140098694962E-3</c:v>
                </c:pt>
              </c:numCache>
            </c:numRef>
          </c:val>
          <c:smooth val="0"/>
          <c:extLst>
            <c:ext xmlns:c16="http://schemas.microsoft.com/office/drawing/2014/chart" uri="{C3380CC4-5D6E-409C-BE32-E72D297353CC}">
              <c16:uniqueId val="{00000004-0EDA-4848-BCD9-6A098ECFFB7E}"/>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a:solidFill>
                      <a:schemeClr val="bg1"/>
                    </a:solidFill>
                  </a:rPr>
                  <a:t>Online % GB</a:t>
                </a:r>
              </a:p>
            </c:rich>
          </c:tx>
          <c:layout>
            <c:manualLayout>
              <c:xMode val="edge"/>
              <c:yMode val="edge"/>
              <c:x val="1.8296293343846901E-2"/>
              <c:y val="0.3144055400969087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a:solidFill>
                      <a:schemeClr val="bg1"/>
                    </a:solidFill>
                  </a:rPr>
                  <a:t>Online Growth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6-01T18:15:57.319" idx="1">
    <p:pos x="10" y="10"/>
    <p:text/>
    <p:extLst>
      <p:ext uri="{C676402C-5697-4E1C-873F-D02D1690AC5C}">
        <p15:threadingInfo xmlns:p15="http://schemas.microsoft.com/office/powerpoint/2012/main" timeZoneBias="-60"/>
      </p:ext>
    </p:extLst>
  </p:cm>
</p:cmLst>
</file>

<file path=ppt/drawings/drawing1.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38520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b2d54ef91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b2d54ef91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ac14597a3a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ac14597a3a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ac14597a3a_1_1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ac14597a3a_1_1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b97f635908_0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470"/>
              </a:spcBef>
              <a:spcAft>
                <a:spcPts val="0"/>
              </a:spcAft>
              <a:buClr>
                <a:schemeClr val="dk1"/>
              </a:buClr>
              <a:buSzPts val="1100"/>
              <a:buFont typeface="Arial"/>
              <a:buNone/>
            </a:pPr>
            <a:endParaRPr dirty="0"/>
          </a:p>
        </p:txBody>
      </p:sp>
      <p:sp>
        <p:nvSpPr>
          <p:cNvPr id="713" name="Google Shape;713;gb97f635908_0_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62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ac2a4770c2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ac2a4770c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c5b0c2243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6" name="Google Shape;1126;gc5b0c2243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0816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9185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b2d54ef91a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b2d54ef91a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1112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ac14597a3a_2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ac14597a3a_2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xfrm>
            <a:off x="381000" y="685800"/>
            <a:ext cx="6096000" cy="3429000"/>
          </a:xfrm>
          <a:ln>
            <a:miter lim="800000"/>
            <a:headEnd/>
            <a:tailEnd/>
          </a:ln>
        </p:spPr>
      </p:sp>
      <p:sp>
        <p:nvSpPr>
          <p:cNvPr id="8909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GB" altLang="en-US" dirty="0">
              <a:solidFill>
                <a:srgbClr val="000000"/>
              </a:solidFill>
              <a:latin typeface="Calibri" pitchFamily="34" charset="0"/>
              <a:cs typeface="Calibri" pitchFamily="34" charset="0"/>
              <a:sym typeface="Calibri" pitchFamily="34" charset="0"/>
            </a:endParaRPr>
          </a:p>
        </p:txBody>
      </p:sp>
      <p:sp>
        <p:nvSpPr>
          <p:cNvPr id="8909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Tx/>
            </a:pPr>
            <a:fld id="{60AFAAE2-04A4-46AA-A99F-57B5849D2A03}" type="slidenum">
              <a:rPr lang="en-US" altLang="en-US"/>
              <a:pPr algn="l">
                <a:buSzTx/>
              </a:pPr>
              <a:t>33</a:t>
            </a:fld>
            <a:endParaRPr lang="en-US" altLang="en-US" dirty="0"/>
          </a:p>
        </p:txBody>
      </p:sp>
    </p:spTree>
    <p:extLst>
      <p:ext uri="{BB962C8B-B14F-4D97-AF65-F5344CB8AC3E}">
        <p14:creationId xmlns:p14="http://schemas.microsoft.com/office/powerpoint/2010/main" val="1097043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xfrm>
            <a:off x="381000" y="685800"/>
            <a:ext cx="6096000" cy="3429000"/>
          </a:xfrm>
          <a:ln>
            <a:headEnd/>
            <a:tailEnd/>
          </a:ln>
        </p:spPr>
      </p:sp>
      <p:sp>
        <p:nvSpPr>
          <p:cNvPr id="9113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r>
              <a:rPr lang="en-US" altLang="en-US" b="1" dirty="0">
                <a:solidFill>
                  <a:schemeClr val="tx2"/>
                </a:solidFill>
                <a:latin typeface="Calibri" pitchFamily="34" charset="0"/>
                <a:cs typeface="Calibri" pitchFamily="34" charset="0"/>
                <a:sym typeface="Calibri" pitchFamily="34" charset="0"/>
              </a:rPr>
              <a:t>Numbers in this slide may change due to NDH00TSR data later</a:t>
            </a:r>
            <a:endParaRPr lang="de-DE" altLang="en-US" b="1">
              <a:solidFill>
                <a:schemeClr val="tx2"/>
              </a:solidFill>
              <a:latin typeface="Calibri" pitchFamily="34" charset="0"/>
              <a:cs typeface="Calibri" pitchFamily="34" charset="0"/>
              <a:sym typeface="Calibri" pitchFamily="34" charset="0"/>
            </a:endParaRPr>
          </a:p>
          <a:p>
            <a:pPr defTabSz="931863">
              <a:spcBef>
                <a:spcPct val="0"/>
              </a:spcBef>
            </a:pPr>
            <a:endParaRPr lang="en-US" altLang="en-US" dirty="0">
              <a:solidFill>
                <a:srgbClr val="000000"/>
              </a:solidFill>
              <a:latin typeface="Calibri" pitchFamily="34" charset="0"/>
              <a:cs typeface="Calibri" pitchFamily="34" charset="0"/>
              <a:sym typeface="Calibri" pitchFamily="34" charset="0"/>
            </a:endParaRPr>
          </a:p>
        </p:txBody>
      </p:sp>
      <p:sp>
        <p:nvSpPr>
          <p:cNvPr id="91139"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C270FAEE-4491-4526-9BF0-ACB85CDB9DFA}" type="slidenum">
              <a:rPr lang="en-US" altLang="en-US" sz="1200">
                <a:latin typeface="Calibri" pitchFamily="34" charset="0"/>
                <a:cs typeface="Calibri" pitchFamily="34" charset="0"/>
                <a:sym typeface="Calibri" pitchFamily="34" charset="0"/>
              </a:rPr>
              <a:pPr/>
              <a:t>34</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4064645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ga10676d58a_0_1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4" name="Google Shape;2444;ga10676d58a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ac90507b2d_1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ac90507b2d_1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b663873c2b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b663873c2b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ab84a955b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ab84a955b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 Black">
  <p:cSld name="TITLE_AND_BODY_1_2_2_1">
    <p:bg>
      <p:bgPr>
        <a:solidFill>
          <a:srgbClr val="000000"/>
        </a:solidFill>
        <a:effectLst/>
      </p:bgPr>
    </p:bg>
    <p:spTree>
      <p:nvGrpSpPr>
        <p:cNvPr id="1" name="Shape 284"/>
        <p:cNvGrpSpPr/>
        <p:nvPr/>
      </p:nvGrpSpPr>
      <p:grpSpPr>
        <a:xfrm>
          <a:off x="0" y="0"/>
          <a:ext cx="0" cy="0"/>
          <a:chOff x="0" y="0"/>
          <a:chExt cx="0" cy="0"/>
        </a:xfrm>
      </p:grpSpPr>
      <p:sp>
        <p:nvSpPr>
          <p:cNvPr id="285" name="Google Shape;285;p32"/>
          <p:cNvSpPr/>
          <p:nvPr/>
        </p:nvSpPr>
        <p:spPr>
          <a:xfrm>
            <a:off x="-19050" y="251460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32"/>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50" dirty="0">
                <a:solidFill>
                  <a:srgbClr val="888888"/>
                </a:solidFill>
                <a:latin typeface="Avenir Next LT Pro" panose="020B0504020202020204" pitchFamily="34" charset="0"/>
                <a:ea typeface="Montserrat Light"/>
                <a:cs typeface="Montserrat Light"/>
                <a:sym typeface="Montserrat Light"/>
              </a:rPr>
              <a:t>© 2021 </a:t>
            </a:r>
            <a:r>
              <a:rPr lang="en-GB" sz="550" dirty="0">
                <a:solidFill>
                  <a:srgbClr val="888888"/>
                </a:solidFill>
                <a:latin typeface="Avenir Next LT Pro" panose="020B0504020202020204" pitchFamily="34" charset="0"/>
                <a:ea typeface="Montserrat Light"/>
                <a:cs typeface="Montserrat Light"/>
                <a:sym typeface="Montserrat Light"/>
              </a:rPr>
              <a:t>NielsenIQ</a:t>
            </a:r>
            <a:r>
              <a:rPr lang="en" sz="55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5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5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50" dirty="0">
              <a:solidFill>
                <a:srgbClr val="888888"/>
              </a:solidFill>
              <a:latin typeface="Avenir Next LT Pro" panose="020B0504020202020204" pitchFamily="34" charset="0"/>
              <a:ea typeface="Montserrat Light"/>
              <a:cs typeface="Montserrat Light"/>
              <a:sym typeface="Montserrat Light"/>
            </a:endParaRPr>
          </a:p>
        </p:txBody>
      </p:sp>
      <p:sp>
        <p:nvSpPr>
          <p:cNvPr id="287" name="Google Shape;287;p32"/>
          <p:cNvSpPr/>
          <p:nvPr/>
        </p:nvSpPr>
        <p:spPr>
          <a:xfrm rot="10800000">
            <a:off x="6525900" y="-1905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2"/>
          <p:cNvSpPr txBox="1"/>
          <p:nvPr/>
        </p:nvSpPr>
        <p:spPr>
          <a:xfrm>
            <a:off x="1308261" y="500178"/>
            <a:ext cx="645300" cy="5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0">
                <a:solidFill>
                  <a:schemeClr val="accent1"/>
                </a:solidFill>
              </a:rPr>
              <a:t>“</a:t>
            </a:r>
            <a:endParaRPr sz="15000" dirty="0">
              <a:solidFill>
                <a:schemeClr val="accent1"/>
              </a:solidFill>
            </a:endParaRPr>
          </a:p>
        </p:txBody>
      </p:sp>
      <p:sp>
        <p:nvSpPr>
          <p:cNvPr id="290" name="Google Shape;290;p32"/>
          <p:cNvSpPr txBox="1">
            <a:spLocks noGrp="1"/>
          </p:cNvSpPr>
          <p:nvPr>
            <p:ph type="ctrTitle"/>
          </p:nvPr>
        </p:nvSpPr>
        <p:spPr>
          <a:xfrm>
            <a:off x="1444900" y="1565050"/>
            <a:ext cx="5081100" cy="13893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3000" b="1">
                <a:solidFill>
                  <a:srgbClr val="FFFFFF"/>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291" name="Google Shape;291;p32"/>
          <p:cNvSpPr txBox="1">
            <a:spLocks noGrp="1"/>
          </p:cNvSpPr>
          <p:nvPr>
            <p:ph type="subTitle" idx="1"/>
          </p:nvPr>
        </p:nvSpPr>
        <p:spPr>
          <a:xfrm>
            <a:off x="1444900" y="2801950"/>
            <a:ext cx="50640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292" name="Google Shape;292;p32"/>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52A62E47-4F2A-4A75-BED7-E049CB341766}"/>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side - Black/side photo">
  <p:cSld name="BLANK_2_2_2">
    <p:bg>
      <p:bgPr>
        <a:solidFill>
          <a:srgbClr val="000000"/>
        </a:solidFill>
        <a:effectLst/>
      </p:bgPr>
    </p:bg>
    <p:spTree>
      <p:nvGrpSpPr>
        <p:cNvPr id="1" name="Shape 148"/>
        <p:cNvGrpSpPr/>
        <p:nvPr/>
      </p:nvGrpSpPr>
      <p:grpSpPr>
        <a:xfrm>
          <a:off x="0" y="0"/>
          <a:ext cx="0" cy="0"/>
          <a:chOff x="0" y="0"/>
          <a:chExt cx="0" cy="0"/>
        </a:xfrm>
      </p:grpSpPr>
      <p:sp>
        <p:nvSpPr>
          <p:cNvPr id="149" name="Google Shape;149;p18"/>
          <p:cNvSpPr/>
          <p:nvPr/>
        </p:nvSpPr>
        <p:spPr>
          <a:xfrm>
            <a:off x="6057900" y="125"/>
            <a:ext cx="3086100" cy="5158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Avenir Next LT Pro" panose="020B0504020202020204" pitchFamily="34" charset="0"/>
                <a:ea typeface="Montserrat"/>
                <a:cs typeface="Montserrat"/>
                <a:sym typeface="Montserrat"/>
              </a:rPr>
              <a:t>Image placeholder</a:t>
            </a:r>
            <a:endParaRPr dirty="0">
              <a:solidFill>
                <a:srgbClr val="FFFFFF"/>
              </a:solidFill>
              <a:latin typeface="Avenir Next LT Pro" panose="020B0504020202020204" pitchFamily="34" charset="0"/>
              <a:ea typeface="Montserrat"/>
              <a:cs typeface="Montserrat"/>
              <a:sym typeface="Montserrat"/>
            </a:endParaRPr>
          </a:p>
        </p:txBody>
      </p:sp>
      <p:sp>
        <p:nvSpPr>
          <p:cNvPr id="150" name="Google Shape;150;p18"/>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1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53" name="Google Shape;153;p18"/>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54" name="Google Shape;154;p18"/>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55" name="Google Shape;155;p18"/>
          <p:cNvSpPr txBox="1">
            <a:spLocks noGrp="1"/>
          </p:cNvSpPr>
          <p:nvPr>
            <p:ph type="subTitle" idx="2"/>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56" name="Google Shape;156;p18"/>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D3A6C3C2-8F25-4D70-BE37-ABC872FD2E11}"/>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side - White/side bar">
  <p:cSld name="BLANK_2_2_1">
    <p:bg>
      <p:bgPr>
        <a:solidFill>
          <a:srgbClr val="FFFFFF"/>
        </a:solidFill>
        <a:effectLst/>
      </p:bgPr>
    </p:bg>
    <p:spTree>
      <p:nvGrpSpPr>
        <p:cNvPr id="1" name="Shape 157"/>
        <p:cNvGrpSpPr/>
        <p:nvPr/>
      </p:nvGrpSpPr>
      <p:grpSpPr>
        <a:xfrm>
          <a:off x="0" y="0"/>
          <a:ext cx="0" cy="0"/>
          <a:chOff x="0" y="0"/>
          <a:chExt cx="0" cy="0"/>
        </a:xfrm>
      </p:grpSpPr>
      <p:sp>
        <p:nvSpPr>
          <p:cNvPr id="158" name="Google Shape;158;p19"/>
          <p:cNvSpPr/>
          <p:nvPr/>
        </p:nvSpPr>
        <p:spPr>
          <a:xfrm>
            <a:off x="6057900" y="-17575"/>
            <a:ext cx="3132900" cy="517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19"/>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1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62" name="Google Shape;162;p19"/>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63" name="Google Shape;163;p19"/>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64" name="Google Shape;164;p19"/>
          <p:cNvSpPr txBox="1">
            <a:spLocks noGrp="1"/>
          </p:cNvSpPr>
          <p:nvPr>
            <p:ph type="ctrTitle" idx="2"/>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65" name="Google Shape;165;p19"/>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66" name="Google Shape;166;p19"/>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2B582BA4-F360-4537-A40A-0711DBD1636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side - Black/side bar">
  <p:cSld name="BLANK_2_2_2_1">
    <p:bg>
      <p:bgPr>
        <a:solidFill>
          <a:srgbClr val="000000"/>
        </a:solidFill>
        <a:effectLst/>
      </p:bgPr>
    </p:bg>
    <p:spTree>
      <p:nvGrpSpPr>
        <p:cNvPr id="1" name="Shape 167"/>
        <p:cNvGrpSpPr/>
        <p:nvPr/>
      </p:nvGrpSpPr>
      <p:grpSpPr>
        <a:xfrm>
          <a:off x="0" y="0"/>
          <a:ext cx="0" cy="0"/>
          <a:chOff x="0" y="0"/>
          <a:chExt cx="0" cy="0"/>
        </a:xfrm>
      </p:grpSpPr>
      <p:sp>
        <p:nvSpPr>
          <p:cNvPr id="168" name="Google Shape;168;p20"/>
          <p:cNvSpPr/>
          <p:nvPr/>
        </p:nvSpPr>
        <p:spPr>
          <a:xfrm>
            <a:off x="6057900" y="-17575"/>
            <a:ext cx="3132900" cy="51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20"/>
          <p:cNvSpPr txBox="1">
            <a:spLocks noGrp="1"/>
          </p:cNvSpPr>
          <p:nvPr>
            <p:ph type="ctrTitle"/>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70" name="Google Shape;170;p2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2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73" name="Google Shape;173;p20"/>
          <p:cNvSpPr txBox="1">
            <a:spLocks noGrp="1"/>
          </p:cNvSpPr>
          <p:nvPr>
            <p:ph type="title" idx="2"/>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74" name="Google Shape;174;p20"/>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75" name="Google Shape;175;p20"/>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76" name="Google Shape;176;p20"/>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8202D4FC-7AA1-4922-84F2-0C7B80786EE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 you - Black">
  <p:cSld name="TITLE_AND_BODY_1_1_1">
    <p:bg>
      <p:bgPr>
        <a:solidFill>
          <a:srgbClr val="000000"/>
        </a:solidFill>
        <a:effectLst/>
      </p:bgPr>
    </p:bg>
    <p:spTree>
      <p:nvGrpSpPr>
        <p:cNvPr id="1" name="Shape 302"/>
        <p:cNvGrpSpPr/>
        <p:nvPr/>
      </p:nvGrpSpPr>
      <p:grpSpPr>
        <a:xfrm>
          <a:off x="0" y="0"/>
          <a:ext cx="0" cy="0"/>
          <a:chOff x="0" y="0"/>
          <a:chExt cx="0" cy="0"/>
        </a:xfrm>
      </p:grpSpPr>
      <p:sp>
        <p:nvSpPr>
          <p:cNvPr id="303" name="Google Shape;303;p34"/>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3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06" name="Google Shape;306;p34"/>
          <p:cNvSpPr txBox="1"/>
          <p:nvPr/>
        </p:nvSpPr>
        <p:spPr>
          <a:xfrm>
            <a:off x="354650" y="1959975"/>
            <a:ext cx="2952300" cy="1269300"/>
          </a:xfrm>
          <a:prstGeom prst="rect">
            <a:avLst/>
          </a:prstGeom>
          <a:noFill/>
          <a:ln>
            <a:noFill/>
          </a:ln>
        </p:spPr>
        <p:txBody>
          <a:bodyPr spcFirstLastPara="1" wrap="square" lIns="0" tIns="91425" rIns="0" bIns="91425" anchor="t" anchorCtr="0">
            <a:noAutofit/>
          </a:bodyPr>
          <a:lstStyle/>
          <a:p>
            <a:pPr marL="0" lvl="0" indent="0" algn="l" rtl="0">
              <a:lnSpc>
                <a:spcPct val="90000"/>
              </a:lnSpc>
              <a:spcBef>
                <a:spcPts val="0"/>
              </a:spcBef>
              <a:spcAft>
                <a:spcPts val="0"/>
              </a:spcAft>
              <a:buNone/>
            </a:pPr>
            <a:r>
              <a:rPr lang="en" sz="1900" b="1" dirty="0">
                <a:solidFill>
                  <a:srgbClr val="FFFFFF"/>
                </a:solidFill>
                <a:latin typeface="Avenir Next LT Pro" panose="020B0504020202020204" pitchFamily="34" charset="0"/>
                <a:ea typeface="Montserrat"/>
                <a:cs typeface="Montserrat"/>
                <a:sym typeface="Montserrat"/>
              </a:rPr>
              <a:t>Thank you.</a:t>
            </a:r>
            <a:endParaRPr sz="1900" b="1" dirty="0">
              <a:solidFill>
                <a:srgbClr val="FFFFFF"/>
              </a:solidFill>
              <a:latin typeface="Avenir Next LT Pro" panose="020B0504020202020204" pitchFamily="34" charset="0"/>
              <a:ea typeface="Montserrat"/>
              <a:cs typeface="Montserrat"/>
              <a:sym typeface="Montserrat"/>
            </a:endParaRPr>
          </a:p>
        </p:txBody>
      </p:sp>
      <p:sp>
        <p:nvSpPr>
          <p:cNvPr id="307" name="Google Shape;307;p34"/>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08" name="Google Shape;308;p34"/>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09" name="Google Shape;309;p34"/>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A24DAB37-606E-4530-933E-05066D5CC8E8}"/>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 black">
  <p:cSld name="TITLE_AND_BODY_1_1_1_2">
    <p:bg>
      <p:bgPr>
        <a:solidFill>
          <a:srgbClr val="000000"/>
        </a:solidFill>
        <a:effectLst/>
      </p:bgPr>
    </p:bg>
    <p:spTree>
      <p:nvGrpSpPr>
        <p:cNvPr id="1" name="Shape 318"/>
        <p:cNvGrpSpPr/>
        <p:nvPr/>
      </p:nvGrpSpPr>
      <p:grpSpPr>
        <a:xfrm>
          <a:off x="0" y="0"/>
          <a:ext cx="0" cy="0"/>
          <a:chOff x="0" y="0"/>
          <a:chExt cx="0" cy="0"/>
        </a:xfrm>
      </p:grpSpPr>
      <p:sp>
        <p:nvSpPr>
          <p:cNvPr id="319" name="Google Shape;319;p36"/>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3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2" name="Google Shape;322;p36"/>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23" name="Google Shape;323;p36"/>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24" name="Google Shape;324;p36"/>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71FCCCF3-68C9-4439-B4FE-3FEEACB3E5CA}"/>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d slide - white">
  <p:cSld name="TITLE_AND_BODY_1_1_1_1_1">
    <p:bg>
      <p:bgPr>
        <a:solidFill>
          <a:srgbClr val="FFFFFF"/>
        </a:solidFill>
        <a:effectLst/>
      </p:bgPr>
    </p:bg>
    <p:spTree>
      <p:nvGrpSpPr>
        <p:cNvPr id="1" name="Shape 325"/>
        <p:cNvGrpSpPr/>
        <p:nvPr/>
      </p:nvGrpSpPr>
      <p:grpSpPr>
        <a:xfrm>
          <a:off x="0" y="0"/>
          <a:ext cx="0" cy="0"/>
          <a:chOff x="0" y="0"/>
          <a:chExt cx="0" cy="0"/>
        </a:xfrm>
      </p:grpSpPr>
      <p:sp>
        <p:nvSpPr>
          <p:cNvPr id="326" name="Google Shape;326;p37"/>
          <p:cNvSpPr/>
          <p:nvPr/>
        </p:nvSpPr>
        <p:spPr>
          <a:xfrm>
            <a:off x="0" y="50"/>
            <a:ext cx="5107500" cy="51588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3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9" name="Google Shape;329;p37"/>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SzPts val="1200"/>
              <a:buNone/>
              <a:defRPr sz="1200" b="1">
                <a:latin typeface="Avenir Next LT Pro" panose="020B0504020202020204" pitchFamily="34"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sp>
        <p:nvSpPr>
          <p:cNvPr id="330" name="Google Shape;330;p37"/>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4325" lvl="0" indent="-314325" rtl="0">
              <a:lnSpc>
                <a:spcPct val="100000"/>
              </a:lnSpc>
              <a:spcBef>
                <a:spcPts val="0"/>
              </a:spcBef>
              <a:spcAft>
                <a:spcPts val="0"/>
              </a:spcAft>
              <a:buSzPts val="1200"/>
              <a:buNone/>
              <a:defRPr sz="1200">
                <a:latin typeface="Avenir Next LT Pro" panose="020B0504020202020204" pitchFamily="34"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pic>
        <p:nvPicPr>
          <p:cNvPr id="331" name="Google Shape;331;p37"/>
          <p:cNvPicPr preferRelativeResize="0"/>
          <p:nvPr/>
        </p:nvPicPr>
        <p:blipFill rotWithShape="1">
          <a:blip r:embed="rId2">
            <a:alphaModFix/>
          </a:blip>
          <a:src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F12DD23D-F10A-4D50-90AE-90BE016AC95D}"/>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side - White/title/body text" userDrawn="1">
  <p:cSld name="1_Inside - White/title/body text">
    <p:spTree>
      <p:nvGrpSpPr>
        <p:cNvPr id="1" name="Shape 64"/>
        <p:cNvGrpSpPr/>
        <p:nvPr/>
      </p:nvGrpSpPr>
      <p:grpSpPr>
        <a:xfrm>
          <a:off x="0" y="0"/>
          <a:ext cx="0" cy="0"/>
          <a:chOff x="0" y="0"/>
          <a:chExt cx="0" cy="0"/>
        </a:xfrm>
      </p:grpSpPr>
      <p:sp>
        <p:nvSpPr>
          <p:cNvPr id="65" name="Google Shape;65;p7"/>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Light"/>
                <a:ea typeface="Montserrat Light"/>
                <a:cs typeface="Montserrat Light"/>
                <a:sym typeface="Montserrat Light"/>
              </a:rPr>
              <a:t>© 2021 </a:t>
            </a:r>
            <a:r>
              <a:rPr lang="en-US" sz="500" dirty="0">
                <a:solidFill>
                  <a:srgbClr val="888888"/>
                </a:solidFill>
                <a:latin typeface="Montserrat Light"/>
                <a:ea typeface="Montserrat Light"/>
                <a:cs typeface="Montserrat Light"/>
                <a:sym typeface="Montserrat Light"/>
              </a:rPr>
              <a:t>NielsenIQ</a:t>
            </a:r>
            <a:r>
              <a:rPr lang="en" sz="500" dirty="0">
                <a:solidFill>
                  <a:srgbClr val="888888"/>
                </a:solidFill>
                <a:latin typeface="Montserrat Light"/>
                <a:ea typeface="Montserrat Light"/>
                <a:cs typeface="Montserrat Light"/>
                <a:sym typeface="Montserrat Light"/>
              </a:rPr>
              <a:t> Consumer LLC. All Rights Reserved.</a:t>
            </a:r>
            <a:endParaRPr sz="500" i="0" u="none" strike="noStrike" cap="none" dirty="0">
              <a:solidFill>
                <a:srgbClr val="888888"/>
              </a:solidFill>
              <a:latin typeface="Montserrat Light"/>
              <a:ea typeface="Montserrat Light"/>
              <a:cs typeface="Montserrat Light"/>
              <a:sym typeface="Montserrat Light"/>
            </a:endParaRPr>
          </a:p>
        </p:txBody>
      </p:sp>
      <p:sp>
        <p:nvSpPr>
          <p:cNvPr id="70" name="Google Shape;70;p7"/>
          <p:cNvSpPr txBox="1">
            <a:spLocks noGrp="1"/>
          </p:cNvSpPr>
          <p:nvPr>
            <p:ph type="sldNum" idx="12"/>
          </p:nvPr>
        </p:nvSpPr>
        <p:spPr>
          <a:xfrm>
            <a:off x="8396258" y="4749892"/>
            <a:ext cx="548700" cy="393600"/>
          </a:xfrm>
          <a:prstGeom prst="rect">
            <a:avLst/>
          </a:prstGeom>
        </p:spPr>
        <p:txBody>
          <a:bodyPr spcFirstLastPara="1" wrap="square" lIns="91425" tIns="91425" rIns="91425" bIns="91425" anchor="ctr" anchorCtr="0">
            <a:noAutofit/>
          </a:bodyPr>
          <a:lstStyle>
            <a:lvl1pPr lvl="0" algn="r" rtl="0">
              <a:buNone/>
              <a:defRPr sz="1000">
                <a:latin typeface="Montserrat Light"/>
                <a:ea typeface="Montserrat Light"/>
                <a:cs typeface="Montserrat Light"/>
                <a:sym typeface="Montserrat Light"/>
              </a:defRPr>
            </a:lvl1pPr>
            <a:lvl2pPr lvl="1" algn="r" rtl="0">
              <a:buNone/>
              <a:defRPr sz="1000">
                <a:latin typeface="Montserrat Light"/>
                <a:ea typeface="Montserrat Light"/>
                <a:cs typeface="Montserrat Light"/>
                <a:sym typeface="Montserrat Light"/>
              </a:defRPr>
            </a:lvl2pPr>
            <a:lvl3pPr lvl="2" algn="r" rtl="0">
              <a:buNone/>
              <a:defRPr sz="1000">
                <a:latin typeface="Montserrat Light"/>
                <a:ea typeface="Montserrat Light"/>
                <a:cs typeface="Montserrat Light"/>
                <a:sym typeface="Montserrat Light"/>
              </a:defRPr>
            </a:lvl3pPr>
            <a:lvl4pPr lvl="3" algn="r" rtl="0">
              <a:buNone/>
              <a:defRPr sz="1000">
                <a:latin typeface="Montserrat Light"/>
                <a:ea typeface="Montserrat Light"/>
                <a:cs typeface="Montserrat Light"/>
                <a:sym typeface="Montserrat Light"/>
              </a:defRPr>
            </a:lvl4pPr>
            <a:lvl5pPr lvl="4" algn="r" rtl="0">
              <a:buNone/>
              <a:defRPr sz="1000">
                <a:latin typeface="Montserrat Light"/>
                <a:ea typeface="Montserrat Light"/>
                <a:cs typeface="Montserrat Light"/>
                <a:sym typeface="Montserrat Light"/>
              </a:defRPr>
            </a:lvl5pPr>
            <a:lvl6pPr lvl="5" algn="r" rtl="0">
              <a:buNone/>
              <a:defRPr sz="1000">
                <a:latin typeface="Montserrat Light"/>
                <a:ea typeface="Montserrat Light"/>
                <a:cs typeface="Montserrat Light"/>
                <a:sym typeface="Montserrat Light"/>
              </a:defRPr>
            </a:lvl6pPr>
            <a:lvl7pPr lvl="6" algn="r" rtl="0">
              <a:buNone/>
              <a:defRPr sz="1000">
                <a:latin typeface="Montserrat Light"/>
                <a:ea typeface="Montserrat Light"/>
                <a:cs typeface="Montserrat Light"/>
                <a:sym typeface="Montserrat Light"/>
              </a:defRPr>
            </a:lvl7pPr>
            <a:lvl8pPr lvl="7" algn="r" rtl="0">
              <a:buNone/>
              <a:defRPr sz="1000">
                <a:latin typeface="Montserrat Light"/>
                <a:ea typeface="Montserrat Light"/>
                <a:cs typeface="Montserrat Light"/>
                <a:sym typeface="Montserrat Light"/>
              </a:defRPr>
            </a:lvl8pPr>
            <a:lvl9pPr lvl="8" algn="r" rtl="0">
              <a:buNone/>
              <a:defRPr sz="1000">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Tree>
    <p:extLst>
      <p:ext uri="{BB962C8B-B14F-4D97-AF65-F5344CB8AC3E}">
        <p14:creationId xmlns:p14="http://schemas.microsoft.com/office/powerpoint/2010/main" val="3392552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side - White/title/body text" userDrawn="1">
  <p:cSld name="TITLE_AND_BODY_1">
    <p:spTree>
      <p:nvGrpSpPr>
        <p:cNvPr id="1" name="Shape 93"/>
        <p:cNvGrpSpPr/>
        <p:nvPr/>
      </p:nvGrpSpPr>
      <p:grpSpPr>
        <a:xfrm>
          <a:off x="0" y="0"/>
          <a:ext cx="0" cy="0"/>
          <a:chOff x="0" y="0"/>
          <a:chExt cx="0" cy="0"/>
        </a:xfrm>
      </p:grpSpPr>
      <p:pic>
        <p:nvPicPr>
          <p:cNvPr id="94" name="Google Shape;94;p10"/>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95" name="Google Shape;95;p10"/>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96" name="Google Shape;96;p10"/>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97" name="Google Shape;97;p1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98" name="Google Shape;98;p10"/>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00" name="Google Shape;100;p10"/>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1" name="Google Shape;101;p10"/>
          <p:cNvPicPr preferRelativeResize="0"/>
          <p:nvPr/>
        </p:nvPicPr>
        <p:blipFill>
          <a:blip r:embed="rId3">
            <a:alphaModFix/>
          </a:blip>
          <a:stretch>
            <a:fillRect/>
          </a:stretch>
        </p:blipFill>
        <p:spPr>
          <a:xfrm>
            <a:off x="0" y="-23876"/>
            <a:ext cx="354650" cy="355945"/>
          </a:xfrm>
          <a:prstGeom prst="rect">
            <a:avLst/>
          </a:prstGeom>
          <a:noFill/>
          <a:ln>
            <a:noFill/>
          </a:ln>
        </p:spPr>
      </p:pic>
      <p:sp>
        <p:nvSpPr>
          <p:cNvPr id="10" name="Slide Number Placeholder 1">
            <a:extLst>
              <a:ext uri="{FF2B5EF4-FFF2-40B4-BE49-F238E27FC236}">
                <a16:creationId xmlns:a16="http://schemas.microsoft.com/office/drawing/2014/main" id="{66F27154-6590-4E08-9603-09EDBFC939DB}"/>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latin typeface="Montserrat" panose="00000500000000000000" pitchFamily="2" charset="0"/>
              </a:rPr>
              <a:pPr/>
              <a:t>‹#›</a:t>
            </a:fld>
            <a:endParaRPr lang="en-PH" dirty="0">
              <a:solidFill>
                <a:schemeClr val="tx1"/>
              </a:solidFill>
              <a:latin typeface="Montserrat" panose="00000500000000000000" pitchFamily="2"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ack/grid 1">
  <p:cSld name="TITLE_2_2_1_1_2">
    <p:bg>
      <p:bgPr>
        <a:solidFill>
          <a:srgbClr val="000000"/>
        </a:solidFill>
        <a:effectLst/>
      </p:bgPr>
    </p:bg>
    <p:spTree>
      <p:nvGrpSpPr>
        <p:cNvPr id="1" name="Shape 332"/>
        <p:cNvGrpSpPr/>
        <p:nvPr/>
      </p:nvGrpSpPr>
      <p:grpSpPr>
        <a:xfrm>
          <a:off x="0" y="0"/>
          <a:ext cx="0" cy="0"/>
          <a:chOff x="0" y="0"/>
          <a:chExt cx="0" cy="0"/>
        </a:xfrm>
      </p:grpSpPr>
      <p:sp>
        <p:nvSpPr>
          <p:cNvPr id="333" name="Google Shape;333;p3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pic>
        <p:nvPicPr>
          <p:cNvPr id="334" name="Google Shape;334;p38"/>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335" name="Google Shape;335;p38"/>
          <p:cNvSpPr/>
          <p:nvPr/>
        </p:nvSpPr>
        <p:spPr>
          <a:xfrm>
            <a:off x="4009290" y="2573712"/>
            <a:ext cx="2574000" cy="2574300"/>
          </a:xfrm>
          <a:prstGeom prst="rtTriangl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38"/>
          <p:cNvSpPr/>
          <p:nvPr/>
        </p:nvSpPr>
        <p:spPr>
          <a:xfrm>
            <a:off x="6583326" y="2573712"/>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38"/>
          <p:cNvSpPr/>
          <p:nvPr/>
        </p:nvSpPr>
        <p:spPr>
          <a:xfrm rot="10800000">
            <a:off x="6583362" y="-49"/>
            <a:ext cx="2574000" cy="25743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38"/>
          <p:cNvSpPr/>
          <p:nvPr/>
        </p:nvSpPr>
        <p:spPr>
          <a:xfrm rot="10800000">
            <a:off x="4009326" y="-49"/>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38"/>
          <p:cNvSpPr txBox="1">
            <a:spLocks noGrp="1"/>
          </p:cNvSpPr>
          <p:nvPr>
            <p:ph type="ctrTitle"/>
          </p:nvPr>
        </p:nvSpPr>
        <p:spPr>
          <a:xfrm>
            <a:off x="354650" y="826025"/>
            <a:ext cx="4126200" cy="12348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340" name="Google Shape;340;p38"/>
          <p:cNvSpPr txBox="1">
            <a:spLocks noGrp="1"/>
          </p:cNvSpPr>
          <p:nvPr>
            <p:ph type="subTitle" idx="1"/>
          </p:nvPr>
        </p:nvSpPr>
        <p:spPr>
          <a:xfrm>
            <a:off x="354650" y="1984625"/>
            <a:ext cx="4126200" cy="7926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defRPr sz="1800">
                <a:solidFill>
                  <a:srgbClr val="666666"/>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a:defRPr>
            </a:lvl1pPr>
            <a:lvl2pPr lvl="1"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9pPr>
          </a:lstStyle>
          <a:p>
            <a:endParaRPr dirty="0"/>
          </a:p>
        </p:txBody>
      </p:sp>
      <p:sp>
        <p:nvSpPr>
          <p:cNvPr id="341" name="Google Shape;341;p38"/>
          <p:cNvSpPr txBox="1">
            <a:spLocks noGrp="1"/>
          </p:cNvSpPr>
          <p:nvPr>
            <p:ph type="subTitle" idx="2"/>
          </p:nvPr>
        </p:nvSpPr>
        <p:spPr>
          <a:xfrm>
            <a:off x="354650" y="3059300"/>
            <a:ext cx="412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2" name="Google Shape;342;p38"/>
          <p:cNvSpPr txBox="1">
            <a:spLocks noGrp="1"/>
          </p:cNvSpPr>
          <p:nvPr>
            <p:ph type="subTitle" idx="3"/>
          </p:nvPr>
        </p:nvSpPr>
        <p:spPr>
          <a:xfrm>
            <a:off x="354650" y="3214400"/>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3" name="Google Shape;343;p38"/>
          <p:cNvSpPr txBox="1">
            <a:spLocks noGrp="1"/>
          </p:cNvSpPr>
          <p:nvPr>
            <p:ph type="subTitle" idx="4"/>
          </p:nvPr>
        </p:nvSpPr>
        <p:spPr>
          <a:xfrm>
            <a:off x="354650" y="3642975"/>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000"/>
              <a:buNone/>
              <a:defRPr sz="10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ide - White/title/body text">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Avenir Next LT Pro" panose="020B0504020202020204" pitchFamily="34"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
        <p:nvSpPr>
          <p:cNvPr id="72" name="Google Shape;72;p7"/>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tabLst/>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10" name="Slide Number Placeholder 1">
            <a:extLst>
              <a:ext uri="{FF2B5EF4-FFF2-40B4-BE49-F238E27FC236}">
                <a16:creationId xmlns:a16="http://schemas.microsoft.com/office/drawing/2014/main" id="{DECBD0CE-CBB5-47E2-9811-68DFF5D91F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side - Black/title only">
  <p:cSld name="TITLE_AND_BODY_1_1">
    <p:bg>
      <p:bgPr>
        <a:solidFill>
          <a:srgbClr val="000000"/>
        </a:solidFill>
        <a:effectLst/>
      </p:bgPr>
    </p:bg>
    <p:spTree>
      <p:nvGrpSpPr>
        <p:cNvPr id="1" name="Shape 89"/>
        <p:cNvGrpSpPr/>
        <p:nvPr/>
      </p:nvGrpSpPr>
      <p:grpSpPr>
        <a:xfrm>
          <a:off x="0" y="0"/>
          <a:ext cx="0" cy="0"/>
          <a:chOff x="0" y="0"/>
          <a:chExt cx="0" cy="0"/>
        </a:xfrm>
      </p:grpSpPr>
      <p:sp>
        <p:nvSpPr>
          <p:cNvPr id="90" name="Google Shape;90;p1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1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93" name="Google Shape;93;p10"/>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94" name="Google Shape;94;p10"/>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pic>
        <p:nvPicPr>
          <p:cNvPr id="95" name="Google Shape;95;p10"/>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000BDBC4-3F02-409D-A9BB-6FD11DAF8D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side - White blank" type="blank">
  <p:cSld name="BLANK">
    <p:spTree>
      <p:nvGrpSpPr>
        <p:cNvPr id="1" name="Shape 96"/>
        <p:cNvGrpSpPr/>
        <p:nvPr/>
      </p:nvGrpSpPr>
      <p:grpSpPr>
        <a:xfrm>
          <a:off x="0" y="0"/>
          <a:ext cx="0" cy="0"/>
          <a:chOff x="0" y="0"/>
          <a:chExt cx="0" cy="0"/>
        </a:xfrm>
      </p:grpSpPr>
      <p:sp>
        <p:nvSpPr>
          <p:cNvPr id="98" name="Google Shape;98;p11"/>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99" name="Google Shape;99;p11"/>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0" name="Google Shape;100;p11"/>
          <p:cNvPicPr preferRelativeResize="0"/>
          <p:nvPr/>
        </p:nvPicPr>
        <p:blipFill>
          <a:blip r:embed="rId2">
            <a:alphaModFix/>
          </a:blip>
          <a:stretch>
            <a:fillRect/>
          </a:stretch>
        </p:blipFill>
        <p:spPr>
          <a:xfrm>
            <a:off x="0" y="0"/>
            <a:ext cx="354650" cy="355959"/>
          </a:xfrm>
          <a:prstGeom prst="rect">
            <a:avLst/>
          </a:prstGeom>
          <a:noFill/>
          <a:ln>
            <a:noFill/>
          </a:ln>
        </p:spPr>
      </p:pic>
      <p:sp>
        <p:nvSpPr>
          <p:cNvPr id="6" name="Slide Number Placeholder 1">
            <a:extLst>
              <a:ext uri="{FF2B5EF4-FFF2-40B4-BE49-F238E27FC236}">
                <a16:creationId xmlns:a16="http://schemas.microsoft.com/office/drawing/2014/main" id="{33E4119A-B785-460B-BC0C-F9FD211E8203}"/>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side - Black blank">
  <p:cSld name="BLANK_1">
    <p:bg>
      <p:bgPr>
        <a:solidFill>
          <a:srgbClr val="000000"/>
        </a:solidFill>
        <a:effectLst/>
      </p:bgPr>
    </p:bg>
    <p:spTree>
      <p:nvGrpSpPr>
        <p:cNvPr id="1" name="Shape 101"/>
        <p:cNvGrpSpPr/>
        <p:nvPr/>
      </p:nvGrpSpPr>
      <p:grpSpPr>
        <a:xfrm>
          <a:off x="0" y="0"/>
          <a:ext cx="0" cy="0"/>
          <a:chOff x="0" y="0"/>
          <a:chExt cx="0" cy="0"/>
        </a:xfrm>
      </p:grpSpPr>
      <p:sp>
        <p:nvSpPr>
          <p:cNvPr id="103" name="Google Shape;103;p12"/>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04" name="Google Shape;104;p12"/>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5" name="Google Shape;105;p12"/>
          <p:cNvPicPr preferRelativeResize="0"/>
          <p:nvPr/>
        </p:nvPicPr>
        <p:blipFill>
          <a:blip r:embed="rId2">
            <a:alphaModFix/>
          </a:blip>
          <a:stretch>
            <a:fillRect/>
          </a:stretch>
        </p:blipFill>
        <p:spPr>
          <a:xfrm>
            <a:off x="0" y="0"/>
            <a:ext cx="354650" cy="355959"/>
          </a:xfrm>
          <a:prstGeom prst="rect">
            <a:avLst/>
          </a:prstGeom>
          <a:noFill/>
          <a:ln>
            <a:noFill/>
          </a:ln>
        </p:spPr>
      </p:pic>
      <p:sp>
        <p:nvSpPr>
          <p:cNvPr id="6" name="Slide Number Placeholder 1">
            <a:extLst>
              <a:ext uri="{FF2B5EF4-FFF2-40B4-BE49-F238E27FC236}">
                <a16:creationId xmlns:a16="http://schemas.microsoft.com/office/drawing/2014/main" id="{E0FC1E01-1A19-40E0-83DC-22E58F25880F}"/>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side - White/grey right">
  <p:cSld name="BLANK_2_4">
    <p:bg>
      <p:bgPr>
        <a:solidFill>
          <a:srgbClr val="FFFFFF"/>
        </a:solidFill>
        <a:effectLst/>
      </p:bgPr>
    </p:bg>
    <p:spTree>
      <p:nvGrpSpPr>
        <p:cNvPr id="1" name="Shape 115"/>
        <p:cNvGrpSpPr/>
        <p:nvPr/>
      </p:nvGrpSpPr>
      <p:grpSpPr>
        <a:xfrm>
          <a:off x="0" y="0"/>
          <a:ext cx="0" cy="0"/>
          <a:chOff x="0" y="0"/>
          <a:chExt cx="0" cy="0"/>
        </a:xfrm>
      </p:grpSpPr>
      <p:sp>
        <p:nvSpPr>
          <p:cNvPr id="116" name="Google Shape;116;p14"/>
          <p:cNvSpPr/>
          <p:nvPr/>
        </p:nvSpPr>
        <p:spPr>
          <a:xfrm>
            <a:off x="3007550" y="-13750"/>
            <a:ext cx="6139500" cy="5172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14"/>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1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19" name="Google Shape;119;p14"/>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20" name="Google Shape;120;p14"/>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21" name="Google Shape;121;p14"/>
          <p:cNvPicPr preferRelativeResize="0"/>
          <p:nvPr/>
        </p:nvPicPr>
        <p:blipFill>
          <a:blip r:embed="rId2">
            <a:alphaModFix/>
          </a:blip>
          <a:stretch>
            <a:fillRect/>
          </a:stretch>
        </p:blipFill>
        <p:spPr>
          <a:xfrm>
            <a:off x="0" y="0"/>
            <a:ext cx="354650" cy="355959"/>
          </a:xfrm>
          <a:prstGeom prst="rect">
            <a:avLst/>
          </a:prstGeom>
          <a:noFill/>
          <a:ln>
            <a:noFill/>
          </a:ln>
        </p:spPr>
      </p:pic>
      <p:sp>
        <p:nvSpPr>
          <p:cNvPr id="8" name="Slide Number Placeholder 1">
            <a:extLst>
              <a:ext uri="{FF2B5EF4-FFF2-40B4-BE49-F238E27FC236}">
                <a16:creationId xmlns:a16="http://schemas.microsoft.com/office/drawing/2014/main" id="{689B1D6C-AC39-4A74-97AF-C59CE0CB9D4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side - Black/photo right">
  <p:cSld name="BLANK_2_3">
    <p:bg>
      <p:bgPr>
        <a:solidFill>
          <a:srgbClr val="000000"/>
        </a:solidFill>
        <a:effectLst/>
      </p:bgPr>
    </p:bg>
    <p:spTree>
      <p:nvGrpSpPr>
        <p:cNvPr id="1" name="Shape 122"/>
        <p:cNvGrpSpPr/>
        <p:nvPr/>
      </p:nvGrpSpPr>
      <p:grpSpPr>
        <a:xfrm>
          <a:off x="0" y="0"/>
          <a:ext cx="0" cy="0"/>
          <a:chOff x="0" y="0"/>
          <a:chExt cx="0" cy="0"/>
        </a:xfrm>
      </p:grpSpPr>
      <p:pic>
        <p:nvPicPr>
          <p:cNvPr id="123" name="Google Shape;123;p15"/>
          <p:cNvPicPr preferRelativeResize="0"/>
          <p:nvPr/>
        </p:nvPicPr>
        <p:blipFill rotWithShape="1">
          <a:blip r:embed="rId2">
            <a:alphaModFix/>
          </a:blip>
          <a:srcRect l="16719" t="12617" r="16852"/>
          <a:stretch/>
        </p:blipFill>
        <p:spPr>
          <a:xfrm>
            <a:off x="3017125" y="50"/>
            <a:ext cx="6126880" cy="5122574"/>
          </a:xfrm>
          <a:prstGeom prst="rect">
            <a:avLst/>
          </a:prstGeom>
          <a:noFill/>
          <a:ln>
            <a:noFill/>
          </a:ln>
        </p:spPr>
      </p:pic>
      <p:sp>
        <p:nvSpPr>
          <p:cNvPr id="124" name="Google Shape;124;p15"/>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15"/>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27" name="Google Shape;127;p15"/>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pic>
        <p:nvPicPr>
          <p:cNvPr id="129" name="Google Shape;129;p15"/>
          <p:cNvPicPr preferRelativeResize="0"/>
          <p:nvPr/>
        </p:nvPicPr>
        <p:blipFill>
          <a:blip r:embed="rId3">
            <a:alphaModFix/>
          </a:blip>
          <a:stretch>
            <a:fillRect/>
          </a:stretch>
        </p:blipFill>
        <p:spPr>
          <a:xfrm>
            <a:off x="0" y="0"/>
            <a:ext cx="354650" cy="355959"/>
          </a:xfrm>
          <a:prstGeom prst="rect">
            <a:avLst/>
          </a:prstGeom>
          <a:noFill/>
          <a:ln>
            <a:noFill/>
          </a:ln>
        </p:spPr>
      </p:pic>
      <p:sp>
        <p:nvSpPr>
          <p:cNvPr id="130" name="Google Shape;130;p15"/>
          <p:cNvSpPr/>
          <p:nvPr/>
        </p:nvSpPr>
        <p:spPr>
          <a:xfrm>
            <a:off x="3007548" y="3047807"/>
            <a:ext cx="2100000" cy="21003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Slide Number Placeholder 1">
            <a:extLst>
              <a:ext uri="{FF2B5EF4-FFF2-40B4-BE49-F238E27FC236}">
                <a16:creationId xmlns:a16="http://schemas.microsoft.com/office/drawing/2014/main" id="{9D4D6193-60F0-4B02-AEB1-A7B8FA391640}"/>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
        <p:nvSpPr>
          <p:cNvPr id="128" name="Google Shape;128;p15"/>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side - Black/grey right">
  <p:cSld name="BLANK_2_3_1">
    <p:bg>
      <p:bgPr>
        <a:solidFill>
          <a:srgbClr val="000000"/>
        </a:solidFill>
        <a:effectLst/>
      </p:bgPr>
    </p:bg>
    <p:spTree>
      <p:nvGrpSpPr>
        <p:cNvPr id="1" name="Shape 131"/>
        <p:cNvGrpSpPr/>
        <p:nvPr/>
      </p:nvGrpSpPr>
      <p:grpSpPr>
        <a:xfrm>
          <a:off x="0" y="0"/>
          <a:ext cx="0" cy="0"/>
          <a:chOff x="0" y="0"/>
          <a:chExt cx="0" cy="0"/>
        </a:xfrm>
      </p:grpSpPr>
      <p:sp>
        <p:nvSpPr>
          <p:cNvPr id="132" name="Google Shape;132;p16"/>
          <p:cNvSpPr/>
          <p:nvPr/>
        </p:nvSpPr>
        <p:spPr>
          <a:xfrm>
            <a:off x="3007550" y="-13750"/>
            <a:ext cx="6139500" cy="517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16"/>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1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36" name="Google Shape;136;p16"/>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sp>
        <p:nvSpPr>
          <p:cNvPr id="137" name="Google Shape;137;p16"/>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38" name="Google Shape;138;p16"/>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B9A55D93-D9A9-46FE-93F7-6FE686D9D0A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dirty="0"/>
          </a:p>
        </p:txBody>
      </p:sp>
      <p:sp>
        <p:nvSpPr>
          <p:cNvPr id="7" name="Google Shape;7;p1"/>
          <p:cNvSpPr txBox="1">
            <a:spLocks noGrp="1"/>
          </p:cNvSpPr>
          <p:nvPr>
            <p:ph type="body" idx="1"/>
          </p:nvPr>
        </p:nvSpPr>
        <p:spPr>
          <a:xfrm>
            <a:off x="354650" y="1152475"/>
            <a:ext cx="8434800" cy="3416400"/>
          </a:xfrm>
          <a:prstGeom prst="rect">
            <a:avLst/>
          </a:prstGeom>
          <a:noFill/>
          <a:ln>
            <a:noFill/>
          </a:ln>
        </p:spPr>
        <p:txBody>
          <a:bodyPr spcFirstLastPara="1" wrap="square" lIns="0" tIns="91425" rIns="0" bIns="91425" anchor="t" anchorCtr="0">
            <a:noAutofit/>
          </a:bodyPr>
          <a:lstStyle>
            <a:lvl1pPr marL="457200" lvl="0" indent="-311150" rtl="0">
              <a:lnSpc>
                <a:spcPct val="100000"/>
              </a:lnSpc>
              <a:spcBef>
                <a:spcPts val="0"/>
              </a:spcBef>
              <a:spcAft>
                <a:spcPts val="0"/>
              </a:spcAft>
              <a:buSzPts val="1300"/>
              <a:buFont typeface="Montserrat"/>
              <a:buChar char="■"/>
              <a:defRPr sz="1300">
                <a:latin typeface="Montserrat"/>
                <a:ea typeface="Montserrat"/>
                <a:cs typeface="Montserrat"/>
                <a:sym typeface="Montserrat"/>
              </a:defRPr>
            </a:lvl1pPr>
            <a:lvl2pPr marL="914400" lvl="1" indent="-304800" rtl="0">
              <a:lnSpc>
                <a:spcPct val="100000"/>
              </a:lnSpc>
              <a:spcBef>
                <a:spcPts val="1600"/>
              </a:spcBef>
              <a:spcAft>
                <a:spcPts val="0"/>
              </a:spcAft>
              <a:buSzPts val="1200"/>
              <a:buFont typeface="Montserrat"/>
              <a:buChar char="⎼"/>
              <a:defRPr sz="1200">
                <a:latin typeface="Montserrat"/>
                <a:ea typeface="Montserrat"/>
                <a:cs typeface="Montserrat"/>
                <a:sym typeface="Montserrat"/>
              </a:defRPr>
            </a:lvl2pPr>
            <a:lvl3pPr marL="1371600" lvl="2"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3pPr>
            <a:lvl4pPr marL="1828800" lvl="3"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4pPr>
            <a:lvl5pPr marL="2286000" lvl="4"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5pPr>
            <a:lvl6pPr marL="2743200" lvl="5"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6pPr>
            <a:lvl7pPr marL="3200400" lvl="6"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7pPr>
            <a:lvl8pPr marL="3657600" lvl="7"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8pPr>
            <a:lvl9pPr marL="4114800" lvl="8" indent="-292100" rtl="0">
              <a:lnSpc>
                <a:spcPct val="100000"/>
              </a:lnSpc>
              <a:spcBef>
                <a:spcPts val="1600"/>
              </a:spcBef>
              <a:spcAft>
                <a:spcPts val="1600"/>
              </a:spcAft>
              <a:buSzPts val="1000"/>
              <a:buFont typeface="Montserrat"/>
              <a:buChar char="○"/>
              <a:defRPr sz="1000">
                <a:latin typeface="Montserrat"/>
                <a:ea typeface="Montserrat"/>
                <a:cs typeface="Montserrat"/>
                <a:sym typeface="Montserrat"/>
              </a:defRPr>
            </a:lvl9pPr>
          </a:lstStyle>
          <a:p>
            <a:endParaRPr/>
          </a:p>
        </p:txBody>
      </p:sp>
      <p:sp>
        <p:nvSpPr>
          <p:cNvPr id="2" name="Footer Placeholder 1">
            <a:extLst>
              <a:ext uri="{FF2B5EF4-FFF2-40B4-BE49-F238E27FC236}">
                <a16:creationId xmlns:a16="http://schemas.microsoft.com/office/drawing/2014/main" id="{F081B9E8-2535-494E-9603-AC1AFAAF726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cSld>
  <p:clrMap bg1="lt1" tx1="dk1" bg2="dk2" tx2="lt2" accent1="accent1" accent2="accent2" accent3="accent3" accent4="accent4" accent5="accent5" accent6="accent6" hlink="hlink" folHlink="folHlink"/>
  <p:sldLayoutIdLst>
    <p:sldLayoutId id="2147483678" r:id="rId1"/>
    <p:sldLayoutId id="2147483684" r:id="rId2"/>
    <p:sldLayoutId id="2147483653" r:id="rId3"/>
    <p:sldLayoutId id="2147483656" r:id="rId4"/>
    <p:sldLayoutId id="2147483657" r:id="rId5"/>
    <p:sldLayoutId id="2147483658" r:id="rId6"/>
    <p:sldLayoutId id="2147483660" r:id="rId7"/>
    <p:sldLayoutId id="2147483661" r:id="rId8"/>
    <p:sldLayoutId id="2147483662" r:id="rId9"/>
    <p:sldLayoutId id="2147483664" r:id="rId10"/>
    <p:sldLayoutId id="2147483665" r:id="rId11"/>
    <p:sldLayoutId id="2147483666" r:id="rId12"/>
    <p:sldLayoutId id="2147483680" r:id="rId13"/>
    <p:sldLayoutId id="2147483682" r:id="rId14"/>
    <p:sldLayoutId id="2147483683" r:id="rId15"/>
    <p:sldLayoutId id="214748369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rgbClr val="000000"/>
          </a:solidFill>
          <a:latin typeface="Avenir Next" panose="020B0503020202020204" pitchFamily="34" charset="0"/>
          <a:ea typeface="Avenir Next" panose="020B05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dirty="0"/>
          </a:p>
        </p:txBody>
      </p:sp>
      <p:sp>
        <p:nvSpPr>
          <p:cNvPr id="2" name="Text Placeholder 1">
            <a:extLst>
              <a:ext uri="{FF2B5EF4-FFF2-40B4-BE49-F238E27FC236}">
                <a16:creationId xmlns:a16="http://schemas.microsoft.com/office/drawing/2014/main" id="{0CD00ABD-D4CE-FC48-9417-78854425D60D}"/>
              </a:ext>
            </a:extLst>
          </p:cNvPr>
          <p:cNvSpPr>
            <a:spLocks noGrp="1"/>
          </p:cNvSpPr>
          <p:nvPr>
            <p:ph type="body" idx="1"/>
          </p:nvPr>
        </p:nvSpPr>
        <p:spPr>
          <a:xfrm>
            <a:off x="354650" y="1370013"/>
            <a:ext cx="8434800"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6725" marR="0" lvl="1"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90563" marR="0" lvl="2" indent="-223838"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9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4"/>
          <p:cNvSpPr txBox="1">
            <a:spLocks noGrp="1"/>
          </p:cNvSpPr>
          <p:nvPr>
            <p:ph type="ctrTitle"/>
          </p:nvPr>
        </p:nvSpPr>
        <p:spPr>
          <a:xfrm>
            <a:off x="354650" y="826025"/>
            <a:ext cx="4126200" cy="1234800"/>
          </a:xfrm>
        </p:spPr>
        <p:txBody>
          <a:bodyPr spcFirstLastPara="1" wrap="square" lIns="0" tIns="91425" rIns="0" bIns="91425" anchor="b" anchorCtr="0">
            <a:noAutofit/>
          </a:bodyPr>
          <a:lstStyle/>
          <a:p>
            <a:pPr lvl="0"/>
            <a:r>
              <a:rPr lang="en-US" dirty="0">
                <a:latin typeface="Montserrat" panose="00000500000000000000" pitchFamily="2" charset="0"/>
              </a:rPr>
              <a:t>NielsenIQ Total Till Executive Summary</a:t>
            </a:r>
            <a:endParaRPr lang="en-PH" dirty="0">
              <a:latin typeface="Montserrat" panose="00000500000000000000" pitchFamily="2" charset="0"/>
            </a:endParaRPr>
          </a:p>
        </p:txBody>
      </p:sp>
      <p:sp>
        <p:nvSpPr>
          <p:cNvPr id="401" name="Google Shape;401;p44"/>
          <p:cNvSpPr txBox="1">
            <a:spLocks noGrp="1"/>
          </p:cNvSpPr>
          <p:nvPr>
            <p:ph type="subTitle" idx="1"/>
          </p:nvPr>
        </p:nvSpPr>
        <p:spPr>
          <a:xfrm>
            <a:off x="354650" y="1984625"/>
            <a:ext cx="4126200" cy="792600"/>
          </a:xfrm>
        </p:spPr>
        <p:txBody>
          <a:bodyPr spcFirstLastPara="1" wrap="square" lIns="0" tIns="91425" rIns="0" bIns="91425" anchor="t" anchorCtr="0">
            <a:noAutofit/>
          </a:bodyPr>
          <a:lstStyle/>
          <a:p>
            <a:pPr lvl="0"/>
            <a:endParaRPr lang="en-PH" dirty="0">
              <a:latin typeface="Montserrat" panose="00000500000000000000" pitchFamily="2" charset="0"/>
            </a:endParaRPr>
          </a:p>
          <a:p>
            <a:pPr lvl="0"/>
            <a:r>
              <a:rPr lang="en-PH" dirty="0">
                <a:latin typeface="Montserrat" panose="00000500000000000000" pitchFamily="2" charset="0"/>
              </a:rPr>
              <a:t>4 weeks ending 22nd May 2021</a:t>
            </a:r>
          </a:p>
        </p:txBody>
      </p:sp>
      <p:sp>
        <p:nvSpPr>
          <p:cNvPr id="5" name="Subtitle 4">
            <a:extLst>
              <a:ext uri="{FF2B5EF4-FFF2-40B4-BE49-F238E27FC236}">
                <a16:creationId xmlns:a16="http://schemas.microsoft.com/office/drawing/2014/main" id="{015EC88A-CB7A-4ED5-8EEA-1D285F661B20}"/>
              </a:ext>
            </a:extLst>
          </p:cNvPr>
          <p:cNvSpPr>
            <a:spLocks noGrp="1"/>
          </p:cNvSpPr>
          <p:nvPr>
            <p:ph type="subTitle" idx="2"/>
          </p:nvPr>
        </p:nvSpPr>
        <p:spPr>
          <a:xfrm>
            <a:off x="354650" y="3417109"/>
            <a:ext cx="4126200" cy="307500"/>
          </a:xfrm>
        </p:spPr>
        <p:txBody>
          <a:bodyPr/>
          <a:lstStyle/>
          <a:p>
            <a:r>
              <a:rPr lang="en-GB" altLang="en-US" dirty="0">
                <a:latin typeface="Montserrat" panose="00000500000000000000" pitchFamily="2" charset="0"/>
                <a:cs typeface="Calibri" pitchFamily="34" charset="0"/>
                <a:sym typeface="Arial" pitchFamily="34" charset="0"/>
              </a:rPr>
              <a:t>Retailer &amp; Business Insights Team</a:t>
            </a:r>
            <a:endParaRPr lang="en-PH" dirty="0">
              <a:latin typeface="Montserrat" panose="00000500000000000000" pitchFamily="2" charset="0"/>
            </a:endParaRPr>
          </a:p>
        </p:txBody>
      </p:sp>
      <p:sp>
        <p:nvSpPr>
          <p:cNvPr id="402" name="Google Shape;402;p44"/>
          <p:cNvSpPr txBox="1">
            <a:spLocks noGrp="1"/>
          </p:cNvSpPr>
          <p:nvPr>
            <p:ph type="subTitle" idx="4"/>
          </p:nvPr>
        </p:nvSpPr>
        <p:spPr>
          <a:xfrm>
            <a:off x="354650" y="3642975"/>
            <a:ext cx="4126200" cy="307500"/>
          </a:xfrm>
        </p:spPr>
        <p:txBody>
          <a:bodyPr spcFirstLastPara="1" wrap="square" lIns="0" tIns="91425" rIns="0" bIns="91425" anchor="t" anchorCtr="0">
            <a:noAutofit/>
          </a:bodyPr>
          <a:lstStyle/>
          <a:p>
            <a:pPr lvl="0"/>
            <a:r>
              <a:rPr lang="en-PH" dirty="0">
                <a:latin typeface="Montserrat" panose="00000500000000000000" pitchFamily="2" charset="0"/>
              </a:rPr>
              <a:t>7th June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4" name="Google Shape;1744;p129"/>
          <p:cNvSpPr txBox="1">
            <a:spLocks noGrp="1"/>
          </p:cNvSpPr>
          <p:nvPr>
            <p:ph type="title"/>
          </p:nvPr>
        </p:nvSpPr>
        <p:spPr>
          <a:xfrm>
            <a:off x="354650" y="292625"/>
            <a:ext cx="8434800" cy="393600"/>
          </a:xfrm>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The latest period sees a cross over as shopper confidence starts to return and shoppers dilute spend across more trips …</a:t>
            </a:r>
            <a:br>
              <a:rPr lang="en-GB" sz="1800" dirty="0">
                <a:solidFill>
                  <a:srgbClr val="000000"/>
                </a:solidFill>
                <a:latin typeface="Montserrat" panose="00000500000000000000" pitchFamily="2" charset="0"/>
              </a:rPr>
            </a:br>
            <a:endParaRPr lang="en-PH" sz="1800"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3"/>
          </p:nvPr>
        </p:nvSpPr>
        <p:spPr/>
        <p:txBody>
          <a:bodyPr/>
          <a:lstStyle/>
          <a:p>
            <a:r>
              <a:rPr lang="en-PH" dirty="0">
                <a:latin typeface="Montserrat" panose="00000500000000000000" pitchFamily="2" charset="0"/>
              </a:rPr>
              <a:t>Source:  NielsenIQ Homescan GB FMCG, based on rolling 12w/e</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2484378187"/>
              </p:ext>
            </p:extLst>
          </p:nvPr>
        </p:nvGraphicFramePr>
        <p:xfrm>
          <a:off x="354650" y="1377108"/>
          <a:ext cx="8425149" cy="3372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325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444899" y="1565050"/>
            <a:ext cx="5964644" cy="1389300"/>
          </a:xfrm>
        </p:spPr>
        <p:txBody>
          <a:bodyPr spcFirstLastPara="1" wrap="square" lIns="0" tIns="91425" rIns="0" bIns="91425" anchor="t" anchorCtr="0">
            <a:noAutofit/>
          </a:bodyPr>
          <a:lstStyle/>
          <a:p>
            <a:pPr lvl="0"/>
            <a:r>
              <a:rPr lang="en-PH" sz="1800" dirty="0">
                <a:solidFill>
                  <a:schemeClr val="accent1"/>
                </a:solidFill>
                <a:latin typeface="Montserrat" panose="00000500000000000000" pitchFamily="2" charset="0"/>
              </a:rPr>
              <a:t>May</a:t>
            </a:r>
            <a:r>
              <a:rPr lang="en-PH" sz="1800" b="0" dirty="0">
                <a:latin typeface="Montserrat" panose="00000500000000000000" pitchFamily="2" charset="0"/>
              </a:rPr>
              <a:t> signals the start of a </a:t>
            </a:r>
            <a:r>
              <a:rPr lang="en-PH" sz="1800" dirty="0">
                <a:solidFill>
                  <a:schemeClr val="accent1"/>
                </a:solidFill>
                <a:latin typeface="Montserrat" panose="00000500000000000000" pitchFamily="2" charset="0"/>
              </a:rPr>
              <a:t>new era </a:t>
            </a:r>
            <a:r>
              <a:rPr lang="en-PH" sz="1800" b="0" dirty="0">
                <a:solidFill>
                  <a:schemeClr val="bg1"/>
                </a:solidFill>
                <a:latin typeface="Montserrat" panose="00000500000000000000" pitchFamily="2" charset="0"/>
              </a:rPr>
              <a:t>with t</a:t>
            </a:r>
            <a:r>
              <a:rPr lang="en-PH" sz="1800" b="0" dirty="0">
                <a:latin typeface="Montserrat" panose="00000500000000000000" pitchFamily="2" charset="0"/>
              </a:rPr>
              <a:t>he opening up of hospitality, shoppers will have </a:t>
            </a:r>
            <a:r>
              <a:rPr lang="en-PH" sz="1800" dirty="0">
                <a:solidFill>
                  <a:schemeClr val="accent1"/>
                </a:solidFill>
                <a:latin typeface="Montserrat" panose="00000500000000000000" pitchFamily="2" charset="0"/>
              </a:rPr>
              <a:t>more reasons </a:t>
            </a:r>
            <a:r>
              <a:rPr lang="en-PH" sz="1800" b="0" dirty="0">
                <a:latin typeface="Montserrat" panose="00000500000000000000" pitchFamily="2" charset="0"/>
              </a:rPr>
              <a:t>to return to the High Street and an added incentive </a:t>
            </a:r>
            <a:r>
              <a:rPr lang="en-PH" sz="1800" dirty="0">
                <a:solidFill>
                  <a:schemeClr val="accent1"/>
                </a:solidFill>
                <a:latin typeface="Montserrat" panose="00000500000000000000" pitchFamily="2" charset="0"/>
              </a:rPr>
              <a:t>to venture back out into stores </a:t>
            </a:r>
            <a:r>
              <a:rPr lang="en-PH" sz="1800" b="0" dirty="0">
                <a:solidFill>
                  <a:schemeClr val="bg1"/>
                </a:solidFill>
                <a:latin typeface="Montserrat" panose="00000500000000000000" pitchFamily="2" charset="0"/>
              </a:rPr>
              <a:t>…</a:t>
            </a:r>
          </a:p>
        </p:txBody>
      </p:sp>
    </p:spTree>
    <p:extLst>
      <p:ext uri="{BB962C8B-B14F-4D97-AF65-F5344CB8AC3E}">
        <p14:creationId xmlns:p14="http://schemas.microsoft.com/office/powerpoint/2010/main" val="109060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sp>
        <p:nvSpPr>
          <p:cNvPr id="5" name="Subtitle 4">
            <a:extLst>
              <a:ext uri="{FF2B5EF4-FFF2-40B4-BE49-F238E27FC236}">
                <a16:creationId xmlns:a16="http://schemas.microsoft.com/office/drawing/2014/main" id="{2C707617-7992-4F16-8E24-45B02DF50E97}"/>
              </a:ext>
            </a:extLst>
          </p:cNvPr>
          <p:cNvSpPr>
            <a:spLocks noGrp="1"/>
          </p:cNvSpPr>
          <p:nvPr>
            <p:ph type="subTitle" idx="1"/>
          </p:nvPr>
        </p:nvSpPr>
        <p:spPr/>
        <p:txBody>
          <a:bodyPr/>
          <a:lstStyle/>
          <a:p>
            <a:r>
              <a:rPr lang="en-PH" dirty="0">
                <a:latin typeface="Montserrat" panose="00000500000000000000" pitchFamily="2" charset="0"/>
              </a:rPr>
              <a:t>Source:  *NielsenIQ Scantrack GB Total Store Read/Homescan FMCG 4w/e 22</a:t>
            </a:r>
            <a:r>
              <a:rPr lang="en-PH" baseline="30000" dirty="0">
                <a:latin typeface="Montserrat" panose="00000500000000000000" pitchFamily="2" charset="0"/>
              </a:rPr>
              <a:t>nd</a:t>
            </a:r>
            <a:r>
              <a:rPr lang="en-PH" dirty="0">
                <a:latin typeface="Montserrat" panose="00000500000000000000" pitchFamily="2" charset="0"/>
              </a:rPr>
              <a:t> May 2021</a:t>
            </a:r>
          </a:p>
        </p:txBody>
      </p:sp>
      <p:sp>
        <p:nvSpPr>
          <p:cNvPr id="2337" name="Google Shape;2337;p143"/>
          <p:cNvSpPr txBox="1">
            <a:spLocks noGrp="1"/>
          </p:cNvSpPr>
          <p:nvPr>
            <p:ph type="title"/>
          </p:nvPr>
        </p:nvSpPr>
        <p:spPr>
          <a:xfrm>
            <a:off x="354650" y="292624"/>
            <a:ext cx="8644570" cy="774531"/>
          </a:xfrm>
        </p:spPr>
        <p:txBody>
          <a:bodyPr spcFirstLastPara="1" wrap="square" lIns="0" tIns="91425" rIns="0" bIns="91425" anchor="t" anchorCtr="0">
            <a:noAutofit/>
          </a:bodyPr>
          <a:lstStyle/>
          <a:p>
            <a:pPr lvl="0"/>
            <a:r>
              <a:rPr lang="en-PH" dirty="0">
                <a:latin typeface="Montserrat" panose="00000500000000000000" pitchFamily="2" charset="0"/>
              </a:rPr>
              <a:t>Against high comparatives, lapping lockdown, better weather and a misaligned Bank Holiday, growths overall are resilient</a:t>
            </a:r>
            <a:endParaRPr lang="en-PH" dirty="0">
              <a:solidFill>
                <a:schemeClr val="bg1"/>
              </a:solidFill>
              <a:latin typeface="Montserrat" panose="00000500000000000000" pitchFamily="2" charset="0"/>
            </a:endParaRPr>
          </a:p>
        </p:txBody>
      </p:sp>
      <p:cxnSp>
        <p:nvCxnSpPr>
          <p:cNvPr id="2338" name="Google Shape;2338;p143"/>
          <p:cNvCxnSpPr/>
          <p:nvPr/>
        </p:nvCxnSpPr>
        <p:spPr>
          <a:xfrm>
            <a:off x="354650" y="3284119"/>
            <a:ext cx="8405400" cy="0"/>
          </a:xfrm>
          <a:prstGeom prst="straightConnector1">
            <a:avLst/>
          </a:prstGeom>
          <a:noFill/>
          <a:ln w="9525" cap="flat" cmpd="sng">
            <a:solidFill>
              <a:schemeClr val="tx2"/>
            </a:solidFill>
            <a:prstDash val="solid"/>
            <a:round/>
            <a:headEnd type="none" w="med" len="med"/>
            <a:tailEnd type="none" w="med" len="med"/>
          </a:ln>
        </p:spPr>
      </p:cxnSp>
      <p:sp>
        <p:nvSpPr>
          <p:cNvPr id="2339" name="Google Shape;2339;p143"/>
          <p:cNvSpPr txBox="1"/>
          <p:nvPr/>
        </p:nvSpPr>
        <p:spPr>
          <a:xfrm>
            <a:off x="5205845" y="2313875"/>
            <a:ext cx="6858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Light"/>
                <a:cs typeface="Montserrat Light"/>
                <a:sym typeface="Montserrat"/>
              </a:rPr>
              <a:t>Online</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0" name="Google Shape;2340;p143"/>
          <p:cNvSpPr txBox="1"/>
          <p:nvPr/>
        </p:nvSpPr>
        <p:spPr>
          <a:xfrm>
            <a:off x="2695553" y="2313875"/>
            <a:ext cx="6858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Basket spend</a:t>
            </a:r>
          </a:p>
        </p:txBody>
      </p:sp>
      <p:sp>
        <p:nvSpPr>
          <p:cNvPr id="2341" name="Google Shape;2341;p143"/>
          <p:cNvSpPr txBox="1"/>
          <p:nvPr/>
        </p:nvSpPr>
        <p:spPr>
          <a:xfrm>
            <a:off x="3935827" y="2313875"/>
            <a:ext cx="6858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Trips</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2" name="Google Shape;2342;p143"/>
          <p:cNvSpPr txBox="1"/>
          <p:nvPr/>
        </p:nvSpPr>
        <p:spPr>
          <a:xfrm>
            <a:off x="6475862" y="2313875"/>
            <a:ext cx="1296537"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Convenience Stores*</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3" name="Google Shape;2343;p143"/>
          <p:cNvSpPr txBox="1"/>
          <p:nvPr/>
        </p:nvSpPr>
        <p:spPr>
          <a:xfrm>
            <a:off x="7902561" y="2313875"/>
            <a:ext cx="887893" cy="388405"/>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Offer Spend</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4" name="Google Shape;2344;p143"/>
          <p:cNvSpPr txBox="1"/>
          <p:nvPr/>
        </p:nvSpPr>
        <p:spPr>
          <a:xfrm>
            <a:off x="284027" y="1027218"/>
            <a:ext cx="6767439" cy="1180311"/>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B21DAC"/>
              </a:buClr>
              <a:buSzPts val="6000"/>
              <a:buFont typeface="Arial"/>
              <a:buNone/>
            </a:pPr>
            <a:r>
              <a:rPr lang="en-GB" sz="3200" b="1" dirty="0">
                <a:solidFill>
                  <a:schemeClr val="bg1"/>
                </a:solidFill>
                <a:latin typeface="Montserrat" panose="00000500000000000000" pitchFamily="2" charset="0"/>
                <a:ea typeface="Montserrat"/>
                <a:cs typeface="Montserrat"/>
                <a:sym typeface="Montserrat"/>
              </a:rPr>
              <a:t>£12.1b</a:t>
            </a:r>
          </a:p>
          <a:p>
            <a:pPr marL="0" marR="0" lvl="0" indent="0" algn="l" rtl="0">
              <a:lnSpc>
                <a:spcPct val="100000"/>
              </a:lnSpc>
              <a:spcBef>
                <a:spcPts val="0"/>
              </a:spcBef>
              <a:spcAft>
                <a:spcPts val="0"/>
              </a:spcAft>
              <a:buClr>
                <a:srgbClr val="B21DAC"/>
              </a:buClr>
              <a:buSzPts val="6000"/>
              <a:buFont typeface="Arial"/>
              <a:buNone/>
            </a:pPr>
            <a:r>
              <a:rPr lang="en" dirty="0">
                <a:solidFill>
                  <a:schemeClr val="bg1"/>
                </a:solidFill>
                <a:latin typeface="Montserrat" panose="00000500000000000000" pitchFamily="2" charset="0"/>
                <a:ea typeface="Montserrat"/>
                <a:cs typeface="Montserrat"/>
                <a:sym typeface="Montserrat"/>
              </a:rPr>
              <a:t>was spent in GB food &amp; drink retailers</a:t>
            </a:r>
            <a:r>
              <a:rPr lang="en" dirty="0">
                <a:latin typeface="Montserrat" panose="00000500000000000000" pitchFamily="2" charset="0"/>
                <a:ea typeface="Montserrat"/>
                <a:cs typeface="Montserrat"/>
                <a:sym typeface="Montserrat"/>
              </a:rPr>
              <a:t> </a:t>
            </a:r>
            <a:r>
              <a:rPr lang="en" dirty="0">
                <a:solidFill>
                  <a:schemeClr val="bg1"/>
                </a:solidFill>
                <a:latin typeface="Montserrat" panose="00000500000000000000" pitchFamily="2" charset="0"/>
                <a:ea typeface="Montserrat"/>
                <a:cs typeface="Montserrat"/>
                <a:sym typeface="Montserrat"/>
              </a:rPr>
              <a:t>(</a:t>
            </a:r>
            <a:r>
              <a:rPr lang="en" b="1" dirty="0">
                <a:solidFill>
                  <a:schemeClr val="accent1"/>
                </a:solidFill>
                <a:latin typeface="Montserrat" panose="00000500000000000000" pitchFamily="2" charset="0"/>
                <a:ea typeface="Montserrat"/>
                <a:cs typeface="Montserrat"/>
                <a:sym typeface="Montserrat"/>
              </a:rPr>
              <a:t>-1.9% </a:t>
            </a:r>
            <a:r>
              <a:rPr lang="en" dirty="0">
                <a:solidFill>
                  <a:schemeClr val="bg1"/>
                </a:solidFill>
                <a:latin typeface="Montserrat" panose="00000500000000000000" pitchFamily="2" charset="0"/>
                <a:ea typeface="Montserrat"/>
                <a:cs typeface="Montserrat"/>
                <a:sym typeface="Montserrat"/>
              </a:rPr>
              <a:t>vs last year) </a:t>
            </a:r>
            <a:endParaRPr dirty="0">
              <a:latin typeface="Montserrat" panose="00000500000000000000" pitchFamily="2" charset="0"/>
              <a:ea typeface="Montserrat"/>
              <a:cs typeface="Montserrat"/>
              <a:sym typeface="Montserrat"/>
            </a:endParaRPr>
          </a:p>
        </p:txBody>
      </p:sp>
      <p:sp>
        <p:nvSpPr>
          <p:cNvPr id="2345" name="Google Shape;2345;p143"/>
          <p:cNvSpPr txBox="1"/>
          <p:nvPr/>
        </p:nvSpPr>
        <p:spPr>
          <a:xfrm>
            <a:off x="5079069" y="2783950"/>
            <a:ext cx="9144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accent1"/>
                </a:solidFill>
                <a:latin typeface="Montserrat" panose="00000500000000000000" pitchFamily="2" charset="0"/>
                <a:ea typeface="Montserrat"/>
                <a:cs typeface="Montserrat"/>
                <a:sym typeface="Montserrat"/>
              </a:rPr>
              <a:t>+0.3%</a:t>
            </a:r>
            <a:endParaRPr sz="2000" b="1" dirty="0">
              <a:solidFill>
                <a:schemeClr val="accent1"/>
              </a:solidFill>
              <a:latin typeface="Montserrat" panose="00000500000000000000" pitchFamily="2" charset="0"/>
              <a:ea typeface="Montserrat"/>
              <a:cs typeface="Montserrat"/>
              <a:sym typeface="Montserrat"/>
            </a:endParaRPr>
          </a:p>
        </p:txBody>
      </p:sp>
      <p:sp>
        <p:nvSpPr>
          <p:cNvPr id="2346" name="Google Shape;2346;p143"/>
          <p:cNvSpPr txBox="1"/>
          <p:nvPr/>
        </p:nvSpPr>
        <p:spPr>
          <a:xfrm>
            <a:off x="2695553" y="2783950"/>
            <a:ext cx="835278"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bg1"/>
                </a:solidFill>
                <a:latin typeface="Montserrat" panose="00000500000000000000" pitchFamily="2" charset="0"/>
                <a:ea typeface="Montserrat"/>
                <a:cs typeface="Montserrat"/>
                <a:sym typeface="Montserrat"/>
              </a:rPr>
              <a:t>-18%</a:t>
            </a:r>
            <a:endParaRPr sz="2000" b="1" dirty="0">
              <a:solidFill>
                <a:schemeClr val="bg1"/>
              </a:solidFill>
              <a:latin typeface="Montserrat" panose="00000500000000000000" pitchFamily="2" charset="0"/>
              <a:ea typeface="Montserrat"/>
              <a:cs typeface="Montserrat"/>
              <a:sym typeface="Montserrat"/>
            </a:endParaRPr>
          </a:p>
        </p:txBody>
      </p:sp>
      <p:sp>
        <p:nvSpPr>
          <p:cNvPr id="2347" name="Google Shape;2347;p143"/>
          <p:cNvSpPr txBox="1"/>
          <p:nvPr/>
        </p:nvSpPr>
        <p:spPr>
          <a:xfrm>
            <a:off x="3981690" y="2783950"/>
            <a:ext cx="83034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accent1"/>
                </a:solidFill>
                <a:latin typeface="Montserrat" panose="00000500000000000000" pitchFamily="2" charset="0"/>
                <a:ea typeface="Montserrat"/>
                <a:cs typeface="Montserrat"/>
                <a:sym typeface="Montserrat"/>
              </a:rPr>
              <a:t>+20%</a:t>
            </a:r>
            <a:endParaRPr sz="2000" b="1" dirty="0">
              <a:solidFill>
                <a:schemeClr val="accent1"/>
              </a:solidFill>
              <a:latin typeface="Montserrat" panose="00000500000000000000" pitchFamily="2" charset="0"/>
              <a:ea typeface="Montserrat"/>
              <a:cs typeface="Montserrat"/>
              <a:sym typeface="Montserrat"/>
            </a:endParaRPr>
          </a:p>
        </p:txBody>
      </p:sp>
      <p:sp>
        <p:nvSpPr>
          <p:cNvPr id="2348" name="Google Shape;2348;p143"/>
          <p:cNvSpPr txBox="1"/>
          <p:nvPr/>
        </p:nvSpPr>
        <p:spPr>
          <a:xfrm>
            <a:off x="6524985" y="2783950"/>
            <a:ext cx="1052962"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accent1"/>
                </a:solidFill>
                <a:latin typeface="Montserrat" panose="00000500000000000000" pitchFamily="2" charset="0"/>
                <a:ea typeface="Montserrat"/>
                <a:cs typeface="Montserrat"/>
                <a:sym typeface="Montserrat"/>
              </a:rPr>
              <a:t>-5.3%</a:t>
            </a:r>
            <a:endParaRPr sz="2000" b="1" dirty="0">
              <a:solidFill>
                <a:schemeClr val="accent1"/>
              </a:solidFill>
              <a:latin typeface="Montserrat" panose="00000500000000000000" pitchFamily="2" charset="0"/>
              <a:ea typeface="Montserrat"/>
              <a:cs typeface="Montserrat"/>
              <a:sym typeface="Montserrat"/>
            </a:endParaRPr>
          </a:p>
        </p:txBody>
      </p:sp>
      <p:sp>
        <p:nvSpPr>
          <p:cNvPr id="2349" name="Google Shape;2349;p143"/>
          <p:cNvSpPr txBox="1"/>
          <p:nvPr/>
        </p:nvSpPr>
        <p:spPr>
          <a:xfrm>
            <a:off x="7902561" y="2783950"/>
            <a:ext cx="887893" cy="388405"/>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bg1">
                    <a:lumMod val="85000"/>
                  </a:schemeClr>
                </a:solidFill>
                <a:latin typeface="Montserrat" panose="00000500000000000000" pitchFamily="2" charset="0"/>
                <a:ea typeface="Montserrat"/>
                <a:cs typeface="Montserrat"/>
                <a:sym typeface="Montserrat"/>
              </a:rPr>
              <a:t>21%</a:t>
            </a:r>
            <a:endParaRPr sz="2000" b="1" dirty="0">
              <a:solidFill>
                <a:schemeClr val="bg1">
                  <a:lumMod val="85000"/>
                </a:schemeClr>
              </a:solidFill>
              <a:latin typeface="Montserrat" panose="00000500000000000000" pitchFamily="2" charset="0"/>
              <a:ea typeface="Montserrat"/>
              <a:cs typeface="Montserrat"/>
              <a:sym typeface="Montserrat"/>
            </a:endParaRPr>
          </a:p>
        </p:txBody>
      </p:sp>
      <p:sp>
        <p:nvSpPr>
          <p:cNvPr id="2350" name="Google Shape;2350;p143"/>
          <p:cNvSpPr txBox="1"/>
          <p:nvPr/>
        </p:nvSpPr>
        <p:spPr>
          <a:xfrm>
            <a:off x="5124932" y="3345953"/>
            <a:ext cx="1156771" cy="905372"/>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100" b="1" dirty="0">
                <a:solidFill>
                  <a:schemeClr val="accent1"/>
                </a:solidFill>
                <a:latin typeface="Montserrat" panose="00000500000000000000" pitchFamily="2" charset="0"/>
                <a:ea typeface="Montserrat"/>
                <a:cs typeface="Montserrat"/>
                <a:sym typeface="Montserrat"/>
              </a:rPr>
              <a:t>28%</a:t>
            </a:r>
            <a:r>
              <a:rPr lang="en" sz="1100" b="1" dirty="0">
                <a:solidFill>
                  <a:schemeClr val="bg1">
                    <a:lumMod val="85000"/>
                  </a:schemeClr>
                </a:solidFill>
                <a:latin typeface="Montserrat" panose="00000500000000000000" pitchFamily="2" charset="0"/>
                <a:ea typeface="Montserrat"/>
                <a:cs typeface="Montserrat"/>
                <a:sym typeface="Montserrat"/>
              </a:rPr>
              <a:t> shoppers bought groceries online</a:t>
            </a:r>
          </a:p>
          <a:p>
            <a:pPr marL="0" lvl="0" indent="0" algn="l" rtl="0">
              <a:spcBef>
                <a:spcPts val="0"/>
              </a:spcBef>
              <a:spcAft>
                <a:spcPts val="1200"/>
              </a:spcAft>
              <a:buClr>
                <a:srgbClr val="000000"/>
              </a:buClr>
              <a:buSzPts val="1100"/>
              <a:buFont typeface="Arial"/>
              <a:buNone/>
            </a:pPr>
            <a:r>
              <a:rPr lang="en" sz="1100" b="1" dirty="0">
                <a:solidFill>
                  <a:schemeClr val="accent1"/>
                </a:solidFill>
                <a:latin typeface="Montserrat" panose="00000500000000000000" pitchFamily="2" charset="0"/>
                <a:ea typeface="Montserrat"/>
                <a:cs typeface="Montserrat"/>
                <a:sym typeface="Montserrat"/>
              </a:rPr>
              <a:t>13.8%</a:t>
            </a:r>
            <a:r>
              <a:rPr lang="en" sz="1100" b="1" dirty="0">
                <a:solidFill>
                  <a:schemeClr val="bg1">
                    <a:lumMod val="85000"/>
                  </a:schemeClr>
                </a:solidFill>
                <a:latin typeface="Montserrat" panose="00000500000000000000" pitchFamily="2" charset="0"/>
                <a:ea typeface="Montserrat"/>
                <a:cs typeface="Montserrat"/>
                <a:sym typeface="Montserrat"/>
              </a:rPr>
              <a:t> share of GB</a:t>
            </a:r>
          </a:p>
          <a:p>
            <a:pPr marL="0" lvl="0" indent="0" algn="l" rtl="0">
              <a:spcBef>
                <a:spcPts val="0"/>
              </a:spcBef>
              <a:spcAft>
                <a:spcPts val="1200"/>
              </a:spcAft>
              <a:buClr>
                <a:srgbClr val="000000"/>
              </a:buClr>
              <a:buSzPts val="1100"/>
              <a:buFont typeface="Arial"/>
              <a:buNone/>
            </a:pPr>
            <a:endParaRPr sz="1100" b="1" dirty="0">
              <a:solidFill>
                <a:schemeClr val="bg1">
                  <a:lumMod val="85000"/>
                </a:schemeClr>
              </a:solidFill>
              <a:latin typeface="Montserrat" panose="00000500000000000000" pitchFamily="2" charset="0"/>
              <a:ea typeface="Montserrat"/>
              <a:cs typeface="Montserrat"/>
              <a:sym typeface="Montserrat"/>
            </a:endParaRPr>
          </a:p>
        </p:txBody>
      </p:sp>
      <p:sp>
        <p:nvSpPr>
          <p:cNvPr id="2351" name="Google Shape;2351;p143"/>
          <p:cNvSpPr txBox="1"/>
          <p:nvPr/>
        </p:nvSpPr>
        <p:spPr>
          <a:xfrm>
            <a:off x="2695554" y="3345953"/>
            <a:ext cx="1021814" cy="300000"/>
          </a:xfrm>
          <a:prstGeom prst="rect">
            <a:avLst/>
          </a:prstGeom>
          <a:noFill/>
          <a:ln>
            <a:noFill/>
          </a:ln>
        </p:spPr>
        <p:txBody>
          <a:bodyPr spcFirstLastPara="1" wrap="square" lIns="0" tIns="45700" rIns="0" bIns="45700" anchor="t" anchorCtr="0">
            <a:noAutofit/>
          </a:bodyPr>
          <a:lstStyle/>
          <a:p>
            <a:pPr lvl="0">
              <a:spcAft>
                <a:spcPts val="1200"/>
              </a:spcAft>
              <a:buSzPts val="1100"/>
            </a:pPr>
            <a:r>
              <a:rPr lang="en-GB" sz="1100" b="1" dirty="0">
                <a:solidFill>
                  <a:schemeClr val="bg1">
                    <a:lumMod val="85000"/>
                  </a:schemeClr>
                </a:solidFill>
                <a:latin typeface="Montserrat" panose="00000500000000000000" pitchFamily="2" charset="0"/>
                <a:ea typeface="Montserrat"/>
                <a:cs typeface="Montserrat"/>
                <a:sym typeface="Montserrat"/>
              </a:rPr>
              <a:t>Lowest average basket spend since Mar20</a:t>
            </a:r>
          </a:p>
        </p:txBody>
      </p:sp>
      <p:sp>
        <p:nvSpPr>
          <p:cNvPr id="2352" name="Google Shape;2352;p143"/>
          <p:cNvSpPr txBox="1"/>
          <p:nvPr/>
        </p:nvSpPr>
        <p:spPr>
          <a:xfrm>
            <a:off x="3981691" y="3345953"/>
            <a:ext cx="967500" cy="1270994"/>
          </a:xfrm>
          <a:prstGeom prst="rect">
            <a:avLst/>
          </a:prstGeom>
          <a:noFill/>
          <a:ln>
            <a:noFill/>
          </a:ln>
        </p:spPr>
        <p:txBody>
          <a:bodyPr spcFirstLastPara="1" wrap="square" lIns="0" tIns="45700" rIns="0" bIns="45700" anchor="t" anchorCtr="0">
            <a:noAutofit/>
          </a:bodyPr>
          <a:lstStyle/>
          <a:p>
            <a:pPr lvl="0">
              <a:spcAft>
                <a:spcPts val="1200"/>
              </a:spcAft>
              <a:buSzPts val="1100"/>
            </a:pPr>
            <a:r>
              <a:rPr lang="en-GB" sz="1100" b="1" dirty="0">
                <a:solidFill>
                  <a:schemeClr val="accent1"/>
                </a:solidFill>
                <a:latin typeface="Montserrat" panose="00000500000000000000" pitchFamily="2" charset="0"/>
                <a:ea typeface="Montserrat"/>
                <a:cs typeface="Montserrat"/>
                <a:sym typeface="Montserrat"/>
              </a:rPr>
              <a:t>78m more</a:t>
            </a:r>
            <a:r>
              <a:rPr lang="en-GB" sz="1100" b="1" dirty="0">
                <a:solidFill>
                  <a:schemeClr val="bg1">
                    <a:lumMod val="85000"/>
                  </a:schemeClr>
                </a:solidFill>
                <a:latin typeface="Montserrat" panose="00000500000000000000" pitchFamily="2" charset="0"/>
                <a:ea typeface="Montserrat"/>
                <a:cs typeface="Montserrat"/>
                <a:sym typeface="Montserrat"/>
              </a:rPr>
              <a:t> GB trips than last year</a:t>
            </a:r>
          </a:p>
          <a:p>
            <a:pPr lvl="0">
              <a:spcAft>
                <a:spcPts val="1200"/>
              </a:spcAft>
              <a:buSzPts val="1100"/>
            </a:pPr>
            <a:r>
              <a:rPr lang="en-GB" sz="1100" b="1" dirty="0">
                <a:solidFill>
                  <a:schemeClr val="accent1"/>
                </a:solidFill>
                <a:latin typeface="Montserrat" panose="00000500000000000000" pitchFamily="2" charset="0"/>
                <a:ea typeface="Montserrat"/>
                <a:cs typeface="Montserrat"/>
                <a:sym typeface="Montserrat"/>
              </a:rPr>
              <a:t>2m LESS</a:t>
            </a:r>
            <a:r>
              <a:rPr lang="en-GB" sz="1100" b="1" dirty="0">
                <a:solidFill>
                  <a:schemeClr val="bg1"/>
                </a:solidFill>
                <a:latin typeface="Montserrat" panose="00000500000000000000" pitchFamily="2" charset="0"/>
                <a:ea typeface="Montserrat"/>
                <a:cs typeface="Montserrat"/>
                <a:sym typeface="Montserrat"/>
              </a:rPr>
              <a:t> </a:t>
            </a:r>
            <a:r>
              <a:rPr lang="en-GB" sz="1100" b="1" dirty="0">
                <a:solidFill>
                  <a:schemeClr val="bg1">
                    <a:lumMod val="85000"/>
                  </a:schemeClr>
                </a:solidFill>
                <a:latin typeface="Montserrat" panose="00000500000000000000" pitchFamily="2" charset="0"/>
                <a:ea typeface="Montserrat"/>
                <a:cs typeface="Montserrat"/>
                <a:sym typeface="Montserrat"/>
              </a:rPr>
              <a:t>trips than last month (Easter)</a:t>
            </a:r>
          </a:p>
        </p:txBody>
      </p:sp>
      <p:sp>
        <p:nvSpPr>
          <p:cNvPr id="2353" name="Google Shape;2353;p143"/>
          <p:cNvSpPr txBox="1"/>
          <p:nvPr/>
        </p:nvSpPr>
        <p:spPr>
          <a:xfrm>
            <a:off x="6570847" y="3345953"/>
            <a:ext cx="1050796" cy="299998"/>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100" b="1" dirty="0">
                <a:solidFill>
                  <a:schemeClr val="bg1">
                    <a:lumMod val="85000"/>
                  </a:schemeClr>
                </a:solidFill>
                <a:latin typeface="Montserrat" panose="00000500000000000000" pitchFamily="2" charset="0"/>
                <a:ea typeface="Montserrat"/>
                <a:cs typeface="Montserrat"/>
                <a:sym typeface="Montserrat"/>
              </a:rPr>
              <a:t>Against high year ago comparatives </a:t>
            </a:r>
          </a:p>
          <a:p>
            <a:pPr marL="0" lvl="0" indent="0" algn="l" rtl="0">
              <a:spcBef>
                <a:spcPts val="0"/>
              </a:spcBef>
              <a:spcAft>
                <a:spcPts val="1200"/>
              </a:spcAft>
              <a:buClr>
                <a:srgbClr val="000000"/>
              </a:buClr>
              <a:buSzPts val="1100"/>
              <a:buFont typeface="Arial"/>
              <a:buNone/>
            </a:pPr>
            <a:r>
              <a:rPr lang="en-GB" sz="1100" b="1" dirty="0">
                <a:solidFill>
                  <a:schemeClr val="bg1">
                    <a:lumMod val="85000"/>
                  </a:schemeClr>
                </a:solidFill>
                <a:latin typeface="Montserrat" panose="00000500000000000000" pitchFamily="2" charset="0"/>
                <a:ea typeface="Montserrat"/>
                <a:cs typeface="Montserrat"/>
                <a:sym typeface="Montserrat"/>
              </a:rPr>
              <a:t>V</a:t>
            </a:r>
            <a:r>
              <a:rPr lang="en" sz="1100" b="1" dirty="0">
                <a:solidFill>
                  <a:schemeClr val="bg1">
                    <a:lumMod val="85000"/>
                  </a:schemeClr>
                </a:solidFill>
                <a:latin typeface="Montserrat" panose="00000500000000000000" pitchFamily="2" charset="0"/>
                <a:ea typeface="Montserrat"/>
                <a:cs typeface="Montserrat"/>
                <a:sym typeface="Montserrat"/>
              </a:rPr>
              <a:t> 2 years ago 4w/e 25May19 </a:t>
            </a:r>
            <a:r>
              <a:rPr lang="en" sz="1100" b="1" dirty="0">
                <a:solidFill>
                  <a:schemeClr val="accent1"/>
                </a:solidFill>
                <a:latin typeface="Montserrat" panose="00000500000000000000" pitchFamily="2" charset="0"/>
                <a:ea typeface="Montserrat"/>
                <a:cs typeface="Montserrat"/>
                <a:sym typeface="Montserrat"/>
              </a:rPr>
              <a:t>+5.7%</a:t>
            </a:r>
            <a:endParaRPr sz="1100" b="1" dirty="0">
              <a:solidFill>
                <a:schemeClr val="accent1"/>
              </a:solidFill>
              <a:latin typeface="Montserrat" panose="00000500000000000000" pitchFamily="2" charset="0"/>
              <a:ea typeface="Montserrat"/>
              <a:cs typeface="Montserrat"/>
              <a:sym typeface="Montserrat"/>
            </a:endParaRPr>
          </a:p>
        </p:txBody>
      </p:sp>
      <p:sp>
        <p:nvSpPr>
          <p:cNvPr id="2354" name="Google Shape;2354;p143"/>
          <p:cNvSpPr txBox="1"/>
          <p:nvPr/>
        </p:nvSpPr>
        <p:spPr>
          <a:xfrm>
            <a:off x="7948424" y="3345953"/>
            <a:ext cx="1050796" cy="38840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GB" sz="1100" b="1" dirty="0">
                <a:solidFill>
                  <a:schemeClr val="bg1">
                    <a:lumMod val="85000"/>
                  </a:schemeClr>
                </a:solidFill>
                <a:latin typeface="Montserrat" panose="00000500000000000000" pitchFamily="2" charset="0"/>
                <a:ea typeface="Montserrat"/>
                <a:cs typeface="Montserrat"/>
                <a:sym typeface="Montserrat"/>
              </a:rPr>
              <a:t>Higher than last May but on a par with last 12 months</a:t>
            </a:r>
            <a:endParaRPr sz="1100" b="1" dirty="0">
              <a:solidFill>
                <a:schemeClr val="bg1">
                  <a:lumMod val="85000"/>
                </a:schemeClr>
              </a:solidFill>
              <a:latin typeface="Montserrat" panose="00000500000000000000" pitchFamily="2" charset="0"/>
              <a:ea typeface="Montserrat"/>
              <a:cs typeface="Montserrat"/>
              <a:sym typeface="Montserrat"/>
            </a:endParaRPr>
          </a:p>
        </p:txBody>
      </p:sp>
      <p:sp>
        <p:nvSpPr>
          <p:cNvPr id="2355" name="Google Shape;2355;p143"/>
          <p:cNvSpPr txBox="1"/>
          <p:nvPr/>
        </p:nvSpPr>
        <p:spPr>
          <a:xfrm>
            <a:off x="377024" y="3499916"/>
            <a:ext cx="1306633" cy="820849"/>
          </a:xfrm>
          <a:prstGeom prst="rect">
            <a:avLst/>
          </a:prstGeom>
          <a:solidFill>
            <a:schemeClr val="accent1"/>
          </a:solid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GB" sz="1200" b="1" dirty="0">
                <a:solidFill>
                  <a:schemeClr val="tx1">
                    <a:lumMod val="75000"/>
                    <a:lumOff val="25000"/>
                  </a:schemeClr>
                </a:solidFill>
                <a:latin typeface="Montserrat" panose="00000500000000000000" pitchFamily="2" charset="0"/>
                <a:ea typeface="Montserrat"/>
                <a:cs typeface="Montserrat"/>
                <a:sym typeface="Montserrat"/>
              </a:rPr>
              <a:t>Growth in Bricks &amp; Mortar stores declined -2.8%.</a:t>
            </a:r>
          </a:p>
          <a:p>
            <a:pPr marL="0" lvl="0" indent="0" algn="l" rtl="0">
              <a:spcBef>
                <a:spcPts val="0"/>
              </a:spcBef>
              <a:spcAft>
                <a:spcPts val="1200"/>
              </a:spcAft>
              <a:buClr>
                <a:srgbClr val="000000"/>
              </a:buClr>
              <a:buSzPts val="1100"/>
              <a:buFont typeface="Arial"/>
              <a:buNone/>
            </a:pPr>
            <a:endParaRPr sz="1200" b="1" dirty="0">
              <a:solidFill>
                <a:schemeClr val="tx1">
                  <a:lumMod val="75000"/>
                  <a:lumOff val="25000"/>
                </a:schemeClr>
              </a:solidFill>
              <a:latin typeface="Montserrat" panose="00000500000000000000" pitchFamily="2" charset="0"/>
              <a:ea typeface="Montserrat"/>
              <a:cs typeface="Montserrat"/>
              <a:sym typeface="Montserrat"/>
            </a:endParaRPr>
          </a:p>
        </p:txBody>
      </p:sp>
      <p:cxnSp>
        <p:nvCxnSpPr>
          <p:cNvPr id="2356" name="Google Shape;2356;p143"/>
          <p:cNvCxnSpPr>
            <a:cxnSpLocks/>
          </p:cNvCxnSpPr>
          <p:nvPr/>
        </p:nvCxnSpPr>
        <p:spPr>
          <a:xfrm>
            <a:off x="308787" y="1575444"/>
            <a:ext cx="137487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57506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latin typeface="Montserrat" panose="00000500000000000000" pitchFamily="2" charset="0"/>
              </a:rPr>
              <a:t>Source:  NielsenIQ Homescan GB FMCG</a:t>
            </a:r>
          </a:p>
        </p:txBody>
      </p:sp>
      <p:sp>
        <p:nvSpPr>
          <p:cNvPr id="1292" name="Google Shape;1292;p93"/>
          <p:cNvSpPr txBox="1">
            <a:spLocks noGrp="1"/>
          </p:cNvSpPr>
          <p:nvPr>
            <p:ph type="title"/>
          </p:nvPr>
        </p:nvSpPr>
        <p:spPr>
          <a:xfrm>
            <a:off x="354650" y="292625"/>
            <a:ext cx="8434800" cy="675538"/>
          </a:xfrm>
        </p:spPr>
        <p:txBody>
          <a:bodyPr spcFirstLastPara="1" wrap="square" lIns="0" tIns="91425" rIns="0" bIns="91425" anchor="t" anchorCtr="0">
            <a:noAutofit/>
          </a:bodyPr>
          <a:lstStyle/>
          <a:p>
            <a:pPr lvl="0"/>
            <a:r>
              <a:rPr lang="en-PH" dirty="0">
                <a:solidFill>
                  <a:schemeClr val="bg1"/>
                </a:solidFill>
                <a:latin typeface="Montserrat" panose="00000500000000000000" pitchFamily="2" charset="0"/>
              </a:rPr>
              <a:t>Albeit early days, shopper confidence is starting to return</a:t>
            </a:r>
            <a:endParaRPr lang="en-PH" dirty="0">
              <a:latin typeface="Montserrat" panose="00000500000000000000" pitchFamily="2" charset="0"/>
            </a:endParaRPr>
          </a:p>
        </p:txBody>
      </p:sp>
      <p:graphicFrame>
        <p:nvGraphicFramePr>
          <p:cNvPr id="1293" name="Google Shape;1293;p93"/>
          <p:cNvGraphicFramePr/>
          <p:nvPr>
            <p:extLst>
              <p:ext uri="{D42A27DB-BD31-4B8C-83A1-F6EECF244321}">
                <p14:modId xmlns:p14="http://schemas.microsoft.com/office/powerpoint/2010/main" val="809447780"/>
              </p:ext>
            </p:extLst>
          </p:nvPr>
        </p:nvGraphicFramePr>
        <p:xfrm>
          <a:off x="354650" y="1038932"/>
          <a:ext cx="8571347" cy="3747311"/>
        </p:xfrm>
        <a:graphic>
          <a:graphicData uri="http://schemas.openxmlformats.org/drawingml/2006/table">
            <a:tbl>
              <a:tblPr>
                <a:noFill/>
                <a:tableStyleId>{0DBE4ED3-A11A-413B-A309-AE78DBB60736}</a:tableStyleId>
              </a:tblPr>
              <a:tblGrid>
                <a:gridCol w="2182659">
                  <a:extLst>
                    <a:ext uri="{9D8B030D-6E8A-4147-A177-3AD203B41FA5}">
                      <a16:colId xmlns:a16="http://schemas.microsoft.com/office/drawing/2014/main" val="20000"/>
                    </a:ext>
                  </a:extLst>
                </a:gridCol>
                <a:gridCol w="3215539">
                  <a:extLst>
                    <a:ext uri="{9D8B030D-6E8A-4147-A177-3AD203B41FA5}">
                      <a16:colId xmlns:a16="http://schemas.microsoft.com/office/drawing/2014/main" val="20001"/>
                    </a:ext>
                  </a:extLst>
                </a:gridCol>
                <a:gridCol w="3173149">
                  <a:extLst>
                    <a:ext uri="{9D8B030D-6E8A-4147-A177-3AD203B41FA5}">
                      <a16:colId xmlns:a16="http://schemas.microsoft.com/office/drawing/2014/main" val="20002"/>
                    </a:ext>
                  </a:extLst>
                </a:gridCol>
              </a:tblGrid>
              <a:tr h="791139">
                <a:tc>
                  <a:txBody>
                    <a:bodyPr/>
                    <a:lstStyle/>
                    <a:p>
                      <a:pPr marL="0" lvl="0" indent="0" algn="l" rtl="0">
                        <a:spcBef>
                          <a:spcPts val="0"/>
                        </a:spcBef>
                        <a:spcAft>
                          <a:spcPts val="0"/>
                        </a:spcAft>
                        <a:buNone/>
                      </a:pPr>
                      <a:endParaRPr dirty="0">
                        <a:solidFill>
                          <a:srgbClr val="FFFFFF"/>
                        </a:solidFill>
                        <a:latin typeface="Avenir Next LT Pro" panose="020B0504020202020204" pitchFamily="34"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Emerging from lockdown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24</a:t>
                      </a:r>
                      <a:r>
                        <a:rPr lang="en-GB" baseline="30000" dirty="0">
                          <a:solidFill>
                            <a:schemeClr val="bg1">
                              <a:lumMod val="65000"/>
                            </a:schemeClr>
                          </a:solidFill>
                          <a:latin typeface="Montserrat" panose="00000500000000000000" pitchFamily="2" charset="0"/>
                        </a:rPr>
                        <a:t>th</a:t>
                      </a:r>
                      <a:r>
                        <a:rPr lang="en-GB" dirty="0">
                          <a:solidFill>
                            <a:schemeClr val="bg1">
                              <a:lumMod val="65000"/>
                            </a:schemeClr>
                          </a:solidFill>
                          <a:latin typeface="Montserrat" panose="00000500000000000000" pitchFamily="2" charset="0"/>
                        </a:rPr>
                        <a:t> April</a:t>
                      </a: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19050"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Re-opening of indoor dining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22</a:t>
                      </a:r>
                      <a:r>
                        <a:rPr lang="en-GB" baseline="30000" dirty="0">
                          <a:solidFill>
                            <a:schemeClr val="bg1">
                              <a:lumMod val="65000"/>
                            </a:schemeClr>
                          </a:solidFill>
                          <a:latin typeface="Montserrat" panose="00000500000000000000" pitchFamily="2" charset="0"/>
                        </a:rPr>
                        <a:t>nd</a:t>
                      </a:r>
                      <a:r>
                        <a:rPr lang="en-GB" dirty="0">
                          <a:solidFill>
                            <a:schemeClr val="bg1">
                              <a:lumMod val="65000"/>
                            </a:schemeClr>
                          </a:solidFill>
                          <a:latin typeface="Montserrat" panose="00000500000000000000" pitchFamily="2" charset="0"/>
                        </a:rPr>
                        <a:t> May </a:t>
                      </a: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7669">
                <a:tc>
                  <a:txBody>
                    <a:bodyPr/>
                    <a:lstStyle/>
                    <a:p>
                      <a:pPr marL="0" lvl="0" indent="0" algn="l" rtl="0">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Stores visited</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600"/>
                        </a:spcBef>
                        <a:spcAft>
                          <a:spcPts val="0"/>
                        </a:spcAft>
                        <a:buClr>
                          <a:srgbClr val="FFFFFF"/>
                        </a:buClr>
                        <a:buSzPts val="1000"/>
                        <a:buFont typeface="Montserrat Light"/>
                        <a:buChar char="■"/>
                      </a:pPr>
                      <a:r>
                        <a:rPr lang="en-GB" sz="1000" strike="noStrike" baseline="0" dirty="0">
                          <a:solidFill>
                            <a:schemeClr val="bg1"/>
                          </a:solidFill>
                          <a:latin typeface="Montserrat" panose="00000500000000000000" pitchFamily="2" charset="0"/>
                          <a:ea typeface="Montserrat Light"/>
                          <a:cs typeface="Montserrat Light"/>
                          <a:sym typeface="Montserrat Light"/>
                        </a:rPr>
                        <a:t>5.3 fascia’s visited</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+2.9%</a:t>
                      </a:r>
                      <a:r>
                        <a:rPr lang="en-GB" sz="1000" baseline="0" dirty="0">
                          <a:solidFill>
                            <a:srgbClr val="FFFFFF"/>
                          </a:solidFill>
                          <a:latin typeface="Montserrat" panose="00000500000000000000" pitchFamily="2" charset="0"/>
                          <a:ea typeface="Montserrat Light"/>
                          <a:cs typeface="Montserrat Light"/>
                          <a:sym typeface="Montserrat Light"/>
                        </a:rPr>
                        <a:t> increase in visits vs last month and </a:t>
                      </a:r>
                      <a:r>
                        <a:rPr lang="en-GB" sz="1000" b="1" baseline="0" dirty="0">
                          <a:solidFill>
                            <a:schemeClr val="accent1"/>
                          </a:solidFill>
                          <a:latin typeface="Montserrat" panose="00000500000000000000" pitchFamily="2" charset="0"/>
                          <a:ea typeface="Montserrat Light"/>
                          <a:cs typeface="Montserrat Light"/>
                          <a:sym typeface="Montserrat Light"/>
                        </a:rPr>
                        <a:t>+24% </a:t>
                      </a:r>
                      <a:r>
                        <a:rPr lang="en-GB" sz="1000" baseline="0" dirty="0">
                          <a:solidFill>
                            <a:srgbClr val="FFFFFF"/>
                          </a:solidFill>
                          <a:latin typeface="Montserrat" panose="00000500000000000000" pitchFamily="2" charset="0"/>
                          <a:ea typeface="Montserrat Light"/>
                          <a:cs typeface="Montserrat Light"/>
                          <a:sym typeface="Montserrat Light"/>
                        </a:rPr>
                        <a:t>vs the </a:t>
                      </a:r>
                      <a:r>
                        <a:rPr lang="en-GB" sz="1000" b="1" baseline="0" dirty="0">
                          <a:solidFill>
                            <a:srgbClr val="FFFFFF"/>
                          </a:solidFill>
                          <a:latin typeface="Montserrat" panose="00000500000000000000" pitchFamily="2" charset="0"/>
                          <a:ea typeface="Montserrat Light"/>
                          <a:cs typeface="Montserrat Light"/>
                          <a:sym typeface="Montserrat Light"/>
                        </a:rPr>
                        <a:t>all time low</a:t>
                      </a:r>
                      <a:r>
                        <a:rPr lang="en-GB" sz="1000" baseline="0" dirty="0">
                          <a:solidFill>
                            <a:srgbClr val="FFFFFF"/>
                          </a:solidFill>
                          <a:latin typeface="Montserrat" panose="00000500000000000000" pitchFamily="2" charset="0"/>
                          <a:ea typeface="Montserrat Light"/>
                          <a:cs typeface="Montserrat Light"/>
                          <a:sym typeface="Montserrat Light"/>
                        </a:rPr>
                        <a:t> of last year.</a:t>
                      </a:r>
                      <a:endParaRPr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600"/>
                        </a:spcBef>
                        <a:spcAft>
                          <a:spcPts val="0"/>
                        </a:spcAft>
                        <a:buClr>
                          <a:srgbClr val="FFFFFF"/>
                        </a:buClr>
                        <a:buSzPts val="1000"/>
                        <a:buFont typeface="Montserrat Light"/>
                        <a:buChar char="■"/>
                      </a:pPr>
                      <a:r>
                        <a:rPr lang="en-GB" sz="1000" strike="noStrike" baseline="0" dirty="0">
                          <a:solidFill>
                            <a:schemeClr val="bg1"/>
                          </a:solidFill>
                          <a:latin typeface="Montserrat" panose="00000500000000000000" pitchFamily="2" charset="0"/>
                          <a:ea typeface="Montserrat Light"/>
                          <a:cs typeface="Montserrat Light"/>
                          <a:sym typeface="Montserrat Light"/>
                        </a:rPr>
                        <a:t>5.3 fascia’s visited</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-0.5%</a:t>
                      </a:r>
                      <a:r>
                        <a:rPr lang="en-GB" sz="1000" baseline="0" dirty="0">
                          <a:solidFill>
                            <a:srgbClr val="FFFFFF"/>
                          </a:solidFill>
                          <a:latin typeface="Montserrat" panose="00000500000000000000" pitchFamily="2" charset="0"/>
                          <a:ea typeface="Montserrat Light"/>
                          <a:cs typeface="Montserrat Light"/>
                          <a:sym typeface="Montserrat Light"/>
                        </a:rPr>
                        <a:t> decrease in visits vs last month and </a:t>
                      </a:r>
                      <a:r>
                        <a:rPr lang="en-GB" sz="1000" b="1" baseline="0" dirty="0">
                          <a:solidFill>
                            <a:schemeClr val="accent1"/>
                          </a:solidFill>
                          <a:latin typeface="Montserrat" panose="00000500000000000000" pitchFamily="2" charset="0"/>
                          <a:ea typeface="Montserrat Light"/>
                          <a:cs typeface="Montserrat Light"/>
                          <a:sym typeface="Montserrat Light"/>
                        </a:rPr>
                        <a:t>+23% </a:t>
                      </a:r>
                      <a:r>
                        <a:rPr lang="en-GB" sz="1000" baseline="0" dirty="0">
                          <a:solidFill>
                            <a:srgbClr val="FFFFFF"/>
                          </a:solidFill>
                          <a:latin typeface="Montserrat" panose="00000500000000000000" pitchFamily="2" charset="0"/>
                          <a:ea typeface="Montserrat Light"/>
                          <a:cs typeface="Montserrat Light"/>
                          <a:sym typeface="Montserrat Light"/>
                        </a:rPr>
                        <a:t>vs the </a:t>
                      </a:r>
                      <a:r>
                        <a:rPr lang="en-GB" sz="1000" b="1" baseline="0" dirty="0">
                          <a:solidFill>
                            <a:srgbClr val="FFFFFF"/>
                          </a:solidFill>
                          <a:latin typeface="Montserrat" panose="00000500000000000000" pitchFamily="2" charset="0"/>
                          <a:ea typeface="Montserrat Light"/>
                          <a:cs typeface="Montserrat Light"/>
                          <a:sym typeface="Montserrat Light"/>
                        </a:rPr>
                        <a:t>all time low</a:t>
                      </a:r>
                      <a:r>
                        <a:rPr lang="en-GB" sz="1000" baseline="0" dirty="0">
                          <a:solidFill>
                            <a:srgbClr val="FFFFFF"/>
                          </a:solidFill>
                          <a:latin typeface="Montserrat" panose="00000500000000000000" pitchFamily="2" charset="0"/>
                          <a:ea typeface="Montserrat Light"/>
                          <a:cs typeface="Montserrat Light"/>
                          <a:sym typeface="Montserrat Light"/>
                        </a:rPr>
                        <a:t> of last year.</a:t>
                      </a:r>
                      <a:endParaRPr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1"/>
                  </a:ext>
                </a:extLst>
              </a:tr>
              <a:tr h="761836">
                <a:tc>
                  <a:txBody>
                    <a:bodyPr/>
                    <a:lstStyle/>
                    <a:p>
                      <a:pPr marL="0" lvl="0" indent="0" algn="l" rtl="0">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Online penetration</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29%</a:t>
                      </a:r>
                      <a:r>
                        <a:rPr lang="en-GB" sz="10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+14%/+1.0m more </a:t>
                      </a:r>
                      <a:r>
                        <a:rPr lang="en-GB" sz="1000" baseline="0" dirty="0">
                          <a:solidFill>
                            <a:srgbClr val="FFFFFF"/>
                          </a:solidFill>
                          <a:latin typeface="Montserrat" panose="00000500000000000000" pitchFamily="2" charset="0"/>
                          <a:ea typeface="Montserrat Light"/>
                          <a:cs typeface="Montserrat Light"/>
                          <a:sym typeface="Montserrat Light"/>
                        </a:rPr>
                        <a:t> shoppers vs last year</a:t>
                      </a:r>
                      <a:endParaRPr lang="en-GB"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28%</a:t>
                      </a:r>
                      <a:r>
                        <a:rPr lang="en-GB" sz="10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+2%/+140k more </a:t>
                      </a:r>
                      <a:r>
                        <a:rPr lang="en-GB" sz="1000" baseline="0" dirty="0">
                          <a:solidFill>
                            <a:srgbClr val="FFFFFF"/>
                          </a:solidFill>
                          <a:latin typeface="Montserrat" panose="00000500000000000000" pitchFamily="2" charset="0"/>
                          <a:ea typeface="Montserrat Light"/>
                          <a:cs typeface="Montserrat Light"/>
                          <a:sym typeface="Montserrat Light"/>
                        </a:rPr>
                        <a:t> shoppers vs last year</a:t>
                      </a:r>
                      <a:endParaRPr lang="en-GB"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2"/>
                  </a:ext>
                </a:extLst>
              </a:tr>
              <a:tr h="761836">
                <a:tc>
                  <a:txBody>
                    <a:bodyPr/>
                    <a:lstStyle/>
                    <a:p>
                      <a:pPr marL="0" lvl="0" indent="0" algn="l" rtl="0">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Bricks</a:t>
                      </a:r>
                      <a:r>
                        <a:rPr lang="en" sz="1200" b="1" baseline="0" dirty="0">
                          <a:solidFill>
                            <a:srgbClr val="FFFFFF"/>
                          </a:solidFill>
                          <a:latin typeface="Montserrat" panose="00000500000000000000" pitchFamily="2" charset="0"/>
                          <a:ea typeface="Montserrat"/>
                          <a:cs typeface="Montserrat"/>
                          <a:sym typeface="Montserrat"/>
                        </a:rPr>
                        <a:t> &amp; mortar shopping trips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453m shopping occasions</a:t>
                      </a:r>
                      <a:endParaRPr sz="10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+23%/85m</a:t>
                      </a:r>
                      <a:r>
                        <a:rPr lang="en" sz="1000" baseline="0" dirty="0">
                          <a:solidFill>
                            <a:srgbClr val="FFFFFF"/>
                          </a:solidFill>
                          <a:latin typeface="Montserrat" panose="00000500000000000000" pitchFamily="2" charset="0"/>
                          <a:ea typeface="Montserrat Light"/>
                          <a:cs typeface="Montserrat Light"/>
                          <a:sym typeface="Montserrat Light"/>
                        </a:rPr>
                        <a:t> </a:t>
                      </a:r>
                      <a:r>
                        <a:rPr lang="en" sz="1000" b="1" baseline="0" dirty="0">
                          <a:solidFill>
                            <a:schemeClr val="accent1"/>
                          </a:solidFill>
                          <a:latin typeface="Montserrat" panose="00000500000000000000" pitchFamily="2" charset="0"/>
                          <a:ea typeface="Montserrat Light"/>
                          <a:cs typeface="Montserrat Light"/>
                          <a:sym typeface="Montserrat Light"/>
                        </a:rPr>
                        <a:t>more</a:t>
                      </a:r>
                      <a:r>
                        <a:rPr lang="en" sz="1000" baseline="0" dirty="0">
                          <a:solidFill>
                            <a:srgbClr val="FFFFFF"/>
                          </a:solidFill>
                          <a:latin typeface="Montserrat" panose="00000500000000000000" pitchFamily="2" charset="0"/>
                          <a:ea typeface="Montserrat Light"/>
                          <a:cs typeface="Montserrat Light"/>
                          <a:sym typeface="Montserrat Light"/>
                        </a:rPr>
                        <a:t> than last year and </a:t>
                      </a:r>
                      <a:r>
                        <a:rPr lang="en" sz="1000" b="1" baseline="0" dirty="0">
                          <a:solidFill>
                            <a:schemeClr val="accent1"/>
                          </a:solidFill>
                          <a:latin typeface="Montserrat" panose="00000500000000000000" pitchFamily="2" charset="0"/>
                          <a:ea typeface="Montserrat Light"/>
                          <a:cs typeface="Montserrat Light"/>
                          <a:sym typeface="Montserrat Light"/>
                        </a:rPr>
                        <a:t>+3% </a:t>
                      </a:r>
                      <a:r>
                        <a:rPr lang="en" sz="1000" b="0" baseline="0" dirty="0">
                          <a:solidFill>
                            <a:srgbClr val="FFFFFF"/>
                          </a:solidFill>
                          <a:latin typeface="Montserrat" panose="00000500000000000000" pitchFamily="2" charset="0"/>
                          <a:ea typeface="Montserrat Light"/>
                          <a:cs typeface="Montserrat Light"/>
                          <a:sym typeface="Montserrat Light"/>
                        </a:rPr>
                        <a:t>vs last month.</a:t>
                      </a:r>
                      <a:endParaRPr sz="1000" b="0"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452m shopping occasions</a:t>
                      </a:r>
                      <a:endParaRPr sz="10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+20%/76m</a:t>
                      </a:r>
                      <a:r>
                        <a:rPr lang="en" sz="1000" baseline="0" dirty="0">
                          <a:solidFill>
                            <a:srgbClr val="FFFFFF"/>
                          </a:solidFill>
                          <a:latin typeface="Montserrat" panose="00000500000000000000" pitchFamily="2" charset="0"/>
                          <a:ea typeface="Montserrat Light"/>
                          <a:cs typeface="Montserrat Light"/>
                          <a:sym typeface="Montserrat Light"/>
                        </a:rPr>
                        <a:t> </a:t>
                      </a:r>
                      <a:r>
                        <a:rPr lang="en" sz="1000" b="1" baseline="0" dirty="0">
                          <a:solidFill>
                            <a:schemeClr val="accent1"/>
                          </a:solidFill>
                          <a:latin typeface="Montserrat" panose="00000500000000000000" pitchFamily="2" charset="0"/>
                          <a:ea typeface="Montserrat Light"/>
                          <a:cs typeface="Montserrat Light"/>
                          <a:sym typeface="Montserrat Light"/>
                        </a:rPr>
                        <a:t>more</a:t>
                      </a:r>
                      <a:r>
                        <a:rPr lang="en" sz="1000" baseline="0" dirty="0">
                          <a:solidFill>
                            <a:srgbClr val="FFFFFF"/>
                          </a:solidFill>
                          <a:latin typeface="Montserrat" panose="00000500000000000000" pitchFamily="2" charset="0"/>
                          <a:ea typeface="Montserrat Light"/>
                          <a:cs typeface="Montserrat Light"/>
                          <a:sym typeface="Montserrat Light"/>
                        </a:rPr>
                        <a:t> than last year and </a:t>
                      </a:r>
                      <a:r>
                        <a:rPr lang="en" sz="1000" b="1" baseline="0" dirty="0">
                          <a:solidFill>
                            <a:schemeClr val="accent1"/>
                          </a:solidFill>
                          <a:latin typeface="Montserrat" panose="00000500000000000000" pitchFamily="2" charset="0"/>
                          <a:ea typeface="Montserrat Light"/>
                          <a:cs typeface="Montserrat Light"/>
                          <a:sym typeface="Montserrat Light"/>
                        </a:rPr>
                        <a:t>-0.3% </a:t>
                      </a:r>
                      <a:r>
                        <a:rPr lang="en" sz="1000" b="0" baseline="0" dirty="0">
                          <a:solidFill>
                            <a:srgbClr val="FFFFFF"/>
                          </a:solidFill>
                          <a:latin typeface="Montserrat" panose="00000500000000000000" pitchFamily="2" charset="0"/>
                          <a:ea typeface="Montserrat Light"/>
                          <a:cs typeface="Montserrat Light"/>
                          <a:sym typeface="Montserrat Light"/>
                        </a:rPr>
                        <a:t>vs last month.</a:t>
                      </a:r>
                      <a:endParaRPr sz="1000" b="0"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Basket Size</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£19.67</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-£4.06/-17% </a:t>
                      </a:r>
                      <a:r>
                        <a:rPr lang="en-GB" sz="1000" baseline="0" dirty="0">
                          <a:solidFill>
                            <a:srgbClr val="FFFFFF"/>
                          </a:solidFill>
                          <a:latin typeface="Montserrat" panose="00000500000000000000" pitchFamily="2" charset="0"/>
                          <a:ea typeface="Montserrat Light"/>
                          <a:cs typeface="Montserrat Light"/>
                          <a:sym typeface="Montserrat Light"/>
                        </a:rPr>
                        <a:t>vs last year and </a:t>
                      </a:r>
                      <a:r>
                        <a:rPr lang="en-GB" sz="1000" b="1" baseline="0" dirty="0">
                          <a:solidFill>
                            <a:schemeClr val="accent1"/>
                          </a:solidFill>
                          <a:latin typeface="Montserrat" panose="00000500000000000000" pitchFamily="2" charset="0"/>
                          <a:ea typeface="Montserrat Light"/>
                          <a:cs typeface="Montserrat Light"/>
                          <a:sym typeface="Montserrat Light"/>
                        </a:rPr>
                        <a:t>-3% </a:t>
                      </a:r>
                      <a:r>
                        <a:rPr lang="en-GB" sz="1000" baseline="0" dirty="0">
                          <a:solidFill>
                            <a:srgbClr val="FFFFFF"/>
                          </a:solidFill>
                          <a:latin typeface="Montserrat" panose="00000500000000000000" pitchFamily="2" charset="0"/>
                          <a:ea typeface="Montserrat Light"/>
                          <a:cs typeface="Montserrat Light"/>
                          <a:sym typeface="Montserrat Light"/>
                        </a:rPr>
                        <a:t>vs last month</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£19.25</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-£4.34/</a:t>
                      </a:r>
                      <a:r>
                        <a:rPr lang="en-GB" sz="1000" b="1" dirty="0">
                          <a:solidFill>
                            <a:schemeClr val="accent1"/>
                          </a:solidFill>
                          <a:latin typeface="Montserrat" panose="00000500000000000000" pitchFamily="2" charset="0"/>
                          <a:ea typeface="Montserrat Light"/>
                          <a:cs typeface="Montserrat Light"/>
                          <a:sym typeface="Montserrat Light"/>
                        </a:rPr>
                        <a:t>-18% </a:t>
                      </a:r>
                      <a:r>
                        <a:rPr lang="en-GB" sz="1000" baseline="0" dirty="0">
                          <a:solidFill>
                            <a:srgbClr val="FFFFFF"/>
                          </a:solidFill>
                          <a:latin typeface="Montserrat" panose="00000500000000000000" pitchFamily="2" charset="0"/>
                          <a:ea typeface="Montserrat Light"/>
                          <a:cs typeface="Montserrat Light"/>
                          <a:sym typeface="Montserrat Light"/>
                        </a:rPr>
                        <a:t>vs last year and </a:t>
                      </a:r>
                      <a:r>
                        <a:rPr lang="en-GB" sz="1000" b="1" baseline="0" dirty="0">
                          <a:solidFill>
                            <a:schemeClr val="accent1"/>
                          </a:solidFill>
                          <a:latin typeface="Montserrat" panose="00000500000000000000" pitchFamily="2" charset="0"/>
                          <a:ea typeface="Montserrat Light"/>
                          <a:cs typeface="Montserrat Light"/>
                          <a:sym typeface="Montserrat Light"/>
                        </a:rPr>
                        <a:t>-2% </a:t>
                      </a:r>
                      <a:r>
                        <a:rPr lang="en-GB" sz="1000" baseline="0" dirty="0">
                          <a:solidFill>
                            <a:srgbClr val="FFFFFF"/>
                          </a:solidFill>
                          <a:latin typeface="Montserrat" panose="00000500000000000000" pitchFamily="2" charset="0"/>
                          <a:ea typeface="Montserrat Light"/>
                          <a:cs typeface="Montserrat Light"/>
                          <a:sym typeface="Montserrat Light"/>
                        </a:rPr>
                        <a:t>vs last month</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8350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116"/>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GB" dirty="0"/>
              <a:t>Most Food &amp; Drink categories have high growth vs 2 years ago, indicating significant spend has yet to shift back into hospitality</a:t>
            </a:r>
            <a:endParaRPr dirty="0"/>
          </a:p>
        </p:txBody>
      </p:sp>
      <p:cxnSp>
        <p:nvCxnSpPr>
          <p:cNvPr id="1593" name="Google Shape;1593;p116"/>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4" name="Google Shape;1594;p116"/>
          <p:cNvSpPr txBox="1"/>
          <p:nvPr/>
        </p:nvSpPr>
        <p:spPr>
          <a:xfrm>
            <a:off x="354650" y="1225620"/>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Catgory overview</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22</a:t>
            </a:r>
            <a:r>
              <a:rPr lang="en" sz="1000" baseline="30000" dirty="0">
                <a:solidFill>
                  <a:srgbClr val="000000"/>
                </a:solidFill>
                <a:latin typeface="Montserrat" panose="00000500000000000000" pitchFamily="2" charset="0"/>
                <a:ea typeface="Montserrat"/>
                <a:cs typeface="Montserrat"/>
                <a:sym typeface="Montserrat"/>
              </a:rPr>
              <a:t>nd</a:t>
            </a:r>
            <a:r>
              <a:rPr lang="en" sz="1000" dirty="0">
                <a:solidFill>
                  <a:srgbClr val="000000"/>
                </a:solidFill>
                <a:latin typeface="Montserrat" panose="00000500000000000000" pitchFamily="2" charset="0"/>
                <a:ea typeface="Montserrat"/>
                <a:cs typeface="Montserrat"/>
                <a:sym typeface="Montserrat"/>
              </a:rPr>
              <a:t> May 2021 Value Growth</a:t>
            </a:r>
            <a:endParaRPr sz="1000" dirty="0">
              <a:solidFill>
                <a:srgbClr val="000000"/>
              </a:solidFill>
              <a:latin typeface="Montserrat" panose="00000500000000000000" pitchFamily="2" charset="0"/>
              <a:ea typeface="Montserrat"/>
              <a:cs typeface="Montserrat"/>
              <a:sym typeface="Montserrat"/>
            </a:endParaRPr>
          </a:p>
        </p:txBody>
      </p:sp>
      <p:cxnSp>
        <p:nvCxnSpPr>
          <p:cNvPr id="1595" name="Google Shape;1595;p116"/>
          <p:cNvCxnSpPr/>
          <p:nvPr/>
        </p:nvCxnSpPr>
        <p:spPr>
          <a:xfrm>
            <a:off x="4962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6" name="Google Shape;1596;p116"/>
          <p:cNvSpPr txBox="1"/>
          <p:nvPr/>
        </p:nvSpPr>
        <p:spPr>
          <a:xfrm>
            <a:off x="4962650" y="1225620"/>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Supercategory performance</a:t>
            </a:r>
            <a:br>
              <a:rPr lang="en" b="1" dirty="0">
                <a:solidFill>
                  <a:srgbClr val="000000"/>
                </a:solidFill>
                <a:latin typeface="Montserrat" panose="00000500000000000000" pitchFamily="2" charset="0"/>
                <a:ea typeface="Montserrat"/>
                <a:cs typeface="Montserrat"/>
                <a:sym typeface="Montserrat"/>
              </a:rPr>
            </a:br>
            <a:r>
              <a:rPr lang="en" sz="1000" dirty="0">
                <a:solidFill>
                  <a:schemeClr val="dk1"/>
                </a:solidFill>
                <a:latin typeface="Montserrat" panose="00000500000000000000" pitchFamily="2" charset="0"/>
                <a:ea typeface="Montserrat"/>
                <a:cs typeface="Montserrat"/>
                <a:sym typeface="Montserrat"/>
              </a:rPr>
              <a:t>4w/e 22</a:t>
            </a:r>
            <a:r>
              <a:rPr lang="en" sz="1000" baseline="30000" dirty="0">
                <a:solidFill>
                  <a:schemeClr val="dk1"/>
                </a:solidFill>
                <a:latin typeface="Montserrat" panose="00000500000000000000" pitchFamily="2" charset="0"/>
                <a:ea typeface="Montserrat"/>
                <a:cs typeface="Montserrat"/>
                <a:sym typeface="Montserrat"/>
              </a:rPr>
              <a:t>nd</a:t>
            </a:r>
            <a:r>
              <a:rPr lang="en" sz="1000" dirty="0">
                <a:solidFill>
                  <a:schemeClr val="dk1"/>
                </a:solidFill>
                <a:latin typeface="Montserrat" panose="00000500000000000000" pitchFamily="2" charset="0"/>
                <a:ea typeface="Montserrat"/>
                <a:cs typeface="Montserrat"/>
                <a:sym typeface="Montserrat"/>
              </a:rPr>
              <a:t> May 2021 Value Growth</a:t>
            </a:r>
            <a:endParaRPr sz="1800" b="1" dirty="0">
              <a:solidFill>
                <a:srgbClr val="1A1A1A"/>
              </a:solidFill>
              <a:latin typeface="Montserrat" panose="00000500000000000000" pitchFamily="2" charset="0"/>
              <a:ea typeface="Montserrat"/>
              <a:cs typeface="Montserrat"/>
              <a:sym typeface="Montserrat"/>
            </a:endParaRPr>
          </a:p>
        </p:txBody>
      </p:sp>
      <p:graphicFrame>
        <p:nvGraphicFramePr>
          <p:cNvPr id="10" name="Chart 9">
            <a:extLst>
              <a:ext uri="{FF2B5EF4-FFF2-40B4-BE49-F238E27FC236}">
                <a16:creationId xmlns:a16="http://schemas.microsoft.com/office/drawing/2014/main" id="{39308796-EFA1-4CF1-A796-04F1B1A079AC}"/>
              </a:ext>
            </a:extLst>
          </p:cNvPr>
          <p:cNvGraphicFramePr/>
          <p:nvPr>
            <p:extLst>
              <p:ext uri="{D42A27DB-BD31-4B8C-83A1-F6EECF244321}">
                <p14:modId xmlns:p14="http://schemas.microsoft.com/office/powerpoint/2010/main" val="3167448400"/>
              </p:ext>
            </p:extLst>
          </p:nvPr>
        </p:nvGraphicFramePr>
        <p:xfrm>
          <a:off x="365060" y="1750779"/>
          <a:ext cx="3826800" cy="2936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3FE8725C-6F38-4B00-8214-542CE7F9E791}"/>
              </a:ext>
            </a:extLst>
          </p:cNvPr>
          <p:cNvGraphicFramePr/>
          <p:nvPr>
            <p:extLst>
              <p:ext uri="{D42A27DB-BD31-4B8C-83A1-F6EECF244321}">
                <p14:modId xmlns:p14="http://schemas.microsoft.com/office/powerpoint/2010/main" val="3352946339"/>
              </p:ext>
            </p:extLst>
          </p:nvPr>
        </p:nvGraphicFramePr>
        <p:xfrm>
          <a:off x="4962650" y="1750779"/>
          <a:ext cx="3826800" cy="2936791"/>
        </p:xfrm>
        <a:graphic>
          <a:graphicData uri="http://schemas.openxmlformats.org/drawingml/2006/chart">
            <c:chart xmlns:c="http://schemas.openxmlformats.org/drawingml/2006/chart" xmlns:r="http://schemas.openxmlformats.org/officeDocument/2006/relationships" r:id="rId4"/>
          </a:graphicData>
        </a:graphic>
      </p:graphicFrame>
      <p:sp>
        <p:nvSpPr>
          <p:cNvPr id="9" name="Subtitle 4">
            <a:extLst>
              <a:ext uri="{FF2B5EF4-FFF2-40B4-BE49-F238E27FC236}">
                <a16:creationId xmlns:a16="http://schemas.microsoft.com/office/drawing/2014/main" id="{76EB4B21-28D2-4A8E-B462-913ED964F9FB}"/>
              </a:ext>
            </a:extLst>
          </p:cNvPr>
          <p:cNvSpPr txBox="1">
            <a:spLocks/>
          </p:cNvSpPr>
          <p:nvPr/>
        </p:nvSpPr>
        <p:spPr>
          <a:xfrm>
            <a:off x="354650" y="4857012"/>
            <a:ext cx="8159100" cy="184800"/>
          </a:xfrm>
          <a:prstGeom prst="rect">
            <a:avLst/>
          </a:prstGeom>
        </p:spPr>
        <p:txBody>
          <a:bodyPr spcFirstLastPara="1" vert="horz" wrap="square" lIns="0" tIns="91425" rIns="0" bIns="91425" rtlCol="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9pPr>
          </a:lstStyle>
          <a:p>
            <a:r>
              <a:rPr lang="en-PH" dirty="0"/>
              <a:t>Source:  NielsenIQ Scantrack Grocery Multiples</a:t>
            </a:r>
          </a:p>
        </p:txBody>
      </p:sp>
      <p:sp>
        <p:nvSpPr>
          <p:cNvPr id="2" name="TextBox 1">
            <a:extLst>
              <a:ext uri="{FF2B5EF4-FFF2-40B4-BE49-F238E27FC236}">
                <a16:creationId xmlns:a16="http://schemas.microsoft.com/office/drawing/2014/main" id="{5015118C-152A-48D7-A8B5-3C6825450201}"/>
              </a:ext>
            </a:extLst>
          </p:cNvPr>
          <p:cNvSpPr txBox="1"/>
          <p:nvPr/>
        </p:nvSpPr>
        <p:spPr>
          <a:xfrm>
            <a:off x="5117021" y="4700194"/>
            <a:ext cx="3488455" cy="369332"/>
          </a:xfrm>
          <a:prstGeom prst="rect">
            <a:avLst/>
          </a:prstGeom>
          <a:noFill/>
        </p:spPr>
        <p:txBody>
          <a:bodyPr wrap="none" rtlCol="0">
            <a:spAutoFit/>
          </a:bodyPr>
          <a:lstStyle/>
          <a:p>
            <a:pPr algn="r"/>
            <a:r>
              <a:rPr lang="en-GB" sz="600" dirty="0">
                <a:latin typeface="Montserrat" panose="00000500000000000000" pitchFamily="2" charset="0"/>
              </a:rPr>
              <a:t>~Health, Beauty, Toiletries &amp; Baby</a:t>
            </a:r>
          </a:p>
          <a:p>
            <a:pPr algn="r"/>
            <a:r>
              <a:rPr lang="en-GB" sz="600" dirty="0">
                <a:latin typeface="Montserrat" panose="00000500000000000000" pitchFamily="2" charset="0"/>
              </a:rPr>
              <a:t>*Confectionery, Crisps &amp; Snacks, Nuts &amp; Seeds</a:t>
            </a:r>
          </a:p>
          <a:p>
            <a:pPr algn="r"/>
            <a:r>
              <a:rPr lang="en-GB" sz="600" dirty="0">
                <a:latin typeface="Montserrat" panose="00000500000000000000" pitchFamily="2" charset="0"/>
              </a:rPr>
              <a:t>#Clothing, Entertainment, Electrical, Home, Sports &amp; Leisure, Seasonal, Stationery, Toys</a:t>
            </a:r>
          </a:p>
        </p:txBody>
      </p:sp>
    </p:spTree>
    <p:extLst>
      <p:ext uri="{BB962C8B-B14F-4D97-AF65-F5344CB8AC3E}">
        <p14:creationId xmlns:p14="http://schemas.microsoft.com/office/powerpoint/2010/main" val="1251828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47"/>
          <p:cNvSpPr txBox="1">
            <a:spLocks noGrp="1"/>
          </p:cNvSpPr>
          <p:nvPr>
            <p:ph type="title"/>
          </p:nvPr>
        </p:nvSpPr>
        <p:spPr>
          <a:xfrm>
            <a:off x="326179" y="521251"/>
            <a:ext cx="8817821" cy="393600"/>
          </a:xfrm>
          <a:prstGeom prst="rect">
            <a:avLst/>
          </a:prstGeom>
          <a:noFill/>
          <a:ln>
            <a:noFill/>
          </a:ln>
        </p:spPr>
        <p:txBody>
          <a:bodyPr spcFirstLastPara="1" wrap="square" lIns="91425" tIns="0" rIns="91425" bIns="0" anchor="b" anchorCtr="0">
            <a:noAutofit/>
          </a:bodyPr>
          <a:lstStyle/>
          <a:p>
            <a:pPr marL="0" lvl="0" indent="0" algn="l" rtl="0">
              <a:spcBef>
                <a:spcPts val="0"/>
              </a:spcBef>
              <a:spcAft>
                <a:spcPts val="0"/>
              </a:spcAft>
              <a:buClr>
                <a:schemeClr val="dk2"/>
              </a:buClr>
              <a:buSzPts val="3000"/>
              <a:buFont typeface="Arial"/>
              <a:buNone/>
            </a:pPr>
            <a:r>
              <a:rPr lang="en" sz="1800" dirty="0">
                <a:latin typeface="Montserrat" panose="00000500000000000000" pitchFamily="2" charset="0"/>
              </a:rPr>
              <a:t>More social interaction has triggered spend in a number of categories as shoppers spend more on themselves and entertaining …</a:t>
            </a:r>
            <a:endParaRPr sz="1800" dirty="0">
              <a:latin typeface="Montserrat" panose="00000500000000000000" pitchFamily="2" charset="0"/>
            </a:endParaRPr>
          </a:p>
        </p:txBody>
      </p:sp>
      <p:sp>
        <p:nvSpPr>
          <p:cNvPr id="716" name="Google Shape;716;p47"/>
          <p:cNvSpPr/>
          <p:nvPr/>
        </p:nvSpPr>
        <p:spPr>
          <a:xfrm>
            <a:off x="6637030" y="1554159"/>
            <a:ext cx="2103168" cy="24189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r>
              <a:rPr lang="en-GB" sz="900" i="0" u="none" strike="noStrike" cap="none" dirty="0">
                <a:solidFill>
                  <a:schemeClr val="tx1"/>
                </a:solidFill>
                <a:latin typeface="Montserrat" panose="00000500000000000000" pitchFamily="2" charset="0"/>
                <a:ea typeface="Montserrat"/>
                <a:cs typeface="Montserrat"/>
                <a:sym typeface="Montserrat"/>
              </a:rPr>
              <a:t>Sushi +247%</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Rotisserie +161%</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Sandwiches +100%</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Plasticware +62%</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Re-usable shopping bags +57%</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Fresh Prep Fruit +53%</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Morning Snacks +36%</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Prep Salad +34%</a:t>
            </a:r>
            <a:br>
              <a:rPr lang="en-GB" sz="900" dirty="0">
                <a:solidFill>
                  <a:schemeClr val="dk1"/>
                </a:solidFill>
                <a:latin typeface="Montserrat" panose="00000500000000000000" pitchFamily="2" charset="0"/>
                <a:ea typeface="Montserrat"/>
                <a:cs typeface="Montserrat"/>
                <a:sym typeface="Montserrat"/>
              </a:rPr>
            </a:br>
            <a:endParaRPr lang="en-GB" sz="900"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9DD9"/>
              </a:buClr>
              <a:buSzPts val="1350"/>
              <a:buFont typeface="Arial"/>
              <a:buNone/>
            </a:pPr>
            <a:endParaRPr sz="900" dirty="0">
              <a:solidFill>
                <a:srgbClr val="009DD9"/>
              </a:solidFill>
              <a:latin typeface="Montserrat" panose="00000500000000000000" pitchFamily="2" charset="0"/>
              <a:ea typeface="Montserrat"/>
              <a:cs typeface="Montserrat"/>
              <a:sym typeface="Montserrat"/>
            </a:endParaRPr>
          </a:p>
        </p:txBody>
      </p:sp>
      <p:sp>
        <p:nvSpPr>
          <p:cNvPr id="717" name="Google Shape;717;p47"/>
          <p:cNvSpPr/>
          <p:nvPr/>
        </p:nvSpPr>
        <p:spPr>
          <a:xfrm>
            <a:off x="4572363" y="1554159"/>
            <a:ext cx="2000100"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All Other First Aid* +2728%</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Children’s Medicine +90%</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Cough/Cold &amp; Flu +75%</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Anti Smoking +41%</a:t>
            </a:r>
          </a:p>
          <a:p>
            <a:pPr lvl="0">
              <a:buClr>
                <a:srgbClr val="009DD9"/>
              </a:buClr>
              <a:buSzPts val="1350"/>
            </a:pPr>
            <a:r>
              <a:rPr lang="en-GB" sz="900" dirty="0" err="1">
                <a:solidFill>
                  <a:schemeClr val="dk1"/>
                </a:solidFill>
                <a:latin typeface="Montserrat" panose="00000500000000000000" pitchFamily="2" charset="0"/>
                <a:ea typeface="Montserrat"/>
                <a:cs typeface="Montserrat"/>
                <a:sym typeface="Montserrat"/>
              </a:rPr>
              <a:t>Throatcare</a:t>
            </a:r>
            <a:r>
              <a:rPr lang="en-GB" sz="900" dirty="0">
                <a:solidFill>
                  <a:schemeClr val="dk1"/>
                </a:solidFill>
                <a:latin typeface="Montserrat" panose="00000500000000000000" pitchFamily="2" charset="0"/>
                <a:ea typeface="Montserrat"/>
                <a:cs typeface="Montserrat"/>
                <a:sym typeface="Montserrat"/>
              </a:rPr>
              <a:t> +29%</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Family Planning +28%</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Slimming Aids +23%</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Adult Oral Analgesics +22%</a:t>
            </a:r>
          </a:p>
          <a:p>
            <a:pPr lvl="0">
              <a:buClr>
                <a:srgbClr val="009DD9"/>
              </a:buClr>
              <a:buSzPts val="1350"/>
            </a:pPr>
            <a:endParaRPr lang="en-GB" sz="900" dirty="0">
              <a:solidFill>
                <a:srgbClr val="009DD9"/>
              </a:solidFill>
              <a:latin typeface="Montserrat" panose="00000500000000000000" pitchFamily="2" charset="0"/>
              <a:ea typeface="Montserrat"/>
              <a:cs typeface="Montserrat"/>
              <a:sym typeface="Montserrat"/>
            </a:endParaRPr>
          </a:p>
        </p:txBody>
      </p:sp>
      <p:sp>
        <p:nvSpPr>
          <p:cNvPr id="718" name="Google Shape;718;p47"/>
          <p:cNvSpPr/>
          <p:nvPr/>
        </p:nvSpPr>
        <p:spPr>
          <a:xfrm>
            <a:off x="2498007" y="1538720"/>
            <a:ext cx="2000100" cy="2418900"/>
          </a:xfrm>
          <a:prstGeom prst="rect">
            <a:avLst/>
          </a:prstGeom>
          <a:solidFill>
            <a:srgbClr val="D8D8D8"/>
          </a:solidFill>
          <a:ln>
            <a:noFill/>
          </a:ln>
        </p:spPr>
        <p:txBody>
          <a:bodyPr spcFirstLastPara="1" wrap="square" lIns="91425" tIns="45700" rIns="91425" bIns="45700" anchor="ctr" anchorCtr="0">
            <a:noAutofit/>
          </a:bodyPr>
          <a:lstStyle/>
          <a:p>
            <a:pPr lvl="0">
              <a:buClr>
                <a:srgbClr val="009DD9"/>
              </a:buClr>
              <a:buSzPts val="1350"/>
            </a:pPr>
            <a:endParaRPr lang="en-GB" sz="12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12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1200" dirty="0">
              <a:solidFill>
                <a:schemeClr val="dk1"/>
              </a:solidFill>
              <a:latin typeface="Montserrat" panose="00000500000000000000" pitchFamily="2" charset="0"/>
              <a:ea typeface="Montserrat"/>
              <a:cs typeface="Montserrat"/>
              <a:sym typeface="Montserrat"/>
            </a:endParaRP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Champagne +57%</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Gift Packs +53%</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Flav Non Carbs +43%</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Cut Flowers +37%</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Cups &amp; Mugs +36%</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Gift Wrap +30%</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Cake Chilled +29%</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Cutlery +28%</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Mineral Water +26%</a:t>
            </a:r>
          </a:p>
          <a:p>
            <a:pPr lvl="0">
              <a:buClr>
                <a:srgbClr val="009DD9"/>
              </a:buClr>
              <a:buSzPts val="1350"/>
            </a:pPr>
            <a:endParaRPr lang="en-GB" sz="900" dirty="0">
              <a:solidFill>
                <a:srgbClr val="009DD9"/>
              </a:solidFill>
              <a:latin typeface="Montserrat" panose="00000500000000000000" pitchFamily="2" charset="0"/>
              <a:ea typeface="Montserrat"/>
              <a:cs typeface="Montserrat"/>
              <a:sym typeface="Montserrat"/>
            </a:endParaRPr>
          </a:p>
        </p:txBody>
      </p:sp>
      <p:sp>
        <p:nvSpPr>
          <p:cNvPr id="721" name="Google Shape;721;p47"/>
          <p:cNvSpPr/>
          <p:nvPr/>
        </p:nvSpPr>
        <p:spPr>
          <a:xfrm>
            <a:off x="6637029" y="1117206"/>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722" name="Google Shape;722;p47"/>
          <p:cNvSpPr/>
          <p:nvPr/>
        </p:nvSpPr>
        <p:spPr>
          <a:xfrm>
            <a:off x="425248" y="4224971"/>
            <a:ext cx="8523879" cy="511921"/>
          </a:xfrm>
          <a:prstGeom prst="rect">
            <a:avLst/>
          </a:prstGeom>
          <a:solidFill>
            <a:schemeClr val="tx1"/>
          </a:solidFill>
          <a:ln>
            <a:noFill/>
          </a:ln>
        </p:spPr>
        <p:txBody>
          <a:bodyPr spcFirstLastPara="1" wrap="square" lIns="91425" tIns="45700" rIns="91425" bIns="45700" anchor="ctr" anchorCtr="0">
            <a:noAutofit/>
          </a:bodyPr>
          <a:lstStyle/>
          <a:p>
            <a:pPr lvl="0">
              <a:buClr>
                <a:srgbClr val="FFFFFF"/>
              </a:buClr>
              <a:buSzPts val="1600"/>
            </a:pPr>
            <a:r>
              <a:rPr lang="en" sz="1100" b="1" dirty="0">
                <a:solidFill>
                  <a:schemeClr val="accent1"/>
                </a:solidFill>
                <a:latin typeface="Montserrat" panose="00000500000000000000" pitchFamily="2" charset="0"/>
                <a:ea typeface="Montserrat"/>
                <a:cs typeface="Montserrat"/>
                <a:sym typeface="Montserrat"/>
              </a:rPr>
              <a:t>The common cold has surged with the easing of restrictions and shoppers are looking for ‘convenient’ options as they spend more free time on leisure activities and have a greater need for ‘food on the go’.</a:t>
            </a:r>
            <a:endParaRPr sz="1050" b="1" dirty="0">
              <a:solidFill>
                <a:schemeClr val="accent1"/>
              </a:solidFill>
              <a:latin typeface="Montserrat" panose="00000500000000000000" pitchFamily="2" charset="0"/>
              <a:ea typeface="Montserrat"/>
              <a:cs typeface="Montserrat"/>
              <a:sym typeface="Montserrat"/>
            </a:endParaRPr>
          </a:p>
        </p:txBody>
      </p:sp>
      <p:sp>
        <p:nvSpPr>
          <p:cNvPr id="723" name="Google Shape;723;p47"/>
          <p:cNvSpPr/>
          <p:nvPr/>
        </p:nvSpPr>
        <p:spPr>
          <a:xfrm>
            <a:off x="424704" y="1554159"/>
            <a:ext cx="2000100"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Glasses &amp; Lenses +318%</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Fragrances +158%</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Cosmetics +81%</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Sports &amp; Energy Drinks +33%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Books +29%</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Beauty Skincare +26%</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Personal Electrical +22%</a:t>
            </a:r>
          </a:p>
        </p:txBody>
      </p:sp>
      <p:sp>
        <p:nvSpPr>
          <p:cNvPr id="726" name="Google Shape;726;p47"/>
          <p:cNvSpPr/>
          <p:nvPr/>
        </p:nvSpPr>
        <p:spPr>
          <a:xfrm>
            <a:off x="418333" y="1117206"/>
            <a:ext cx="1997100"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Personal	</a:t>
            </a:r>
            <a:endParaRPr sz="1200" i="0" u="none" strike="noStrike" cap="none" dirty="0">
              <a:latin typeface="Montserrat" panose="00000500000000000000" pitchFamily="2" charset="0"/>
              <a:ea typeface="Montserrat"/>
              <a:cs typeface="Montserrat"/>
              <a:sym typeface="Montserrat"/>
            </a:endParaRPr>
          </a:p>
        </p:txBody>
      </p:sp>
      <p:sp>
        <p:nvSpPr>
          <p:cNvPr id="727" name="Google Shape;727;p47"/>
          <p:cNvSpPr/>
          <p:nvPr/>
        </p:nvSpPr>
        <p:spPr>
          <a:xfrm>
            <a:off x="2519349" y="1101767"/>
            <a:ext cx="1997100" cy="332400"/>
          </a:xfrm>
          <a:prstGeom prst="rect">
            <a:avLst/>
          </a:prstGeom>
          <a:noFill/>
          <a:ln w="9525" cap="flat" cmpd="sng">
            <a:solidFill>
              <a:srgbClr val="000000"/>
            </a:solidFill>
            <a:prstDash val="solid"/>
            <a:round/>
            <a:headEnd type="none" w="sm" len="sm"/>
            <a:tailEnd type="none" w="sm" len="sm"/>
          </a:ln>
        </p:spPr>
        <p:txBody>
          <a:bodyPr spcFirstLastPara="1" wrap="none" lIns="91425" tIns="45700" rIns="91425" bIns="45700" anchor="b"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Drinks &amp; Celebration	</a:t>
            </a:r>
            <a:r>
              <a:rPr lang="en" sz="1200" i="0" u="none" strike="noStrike" cap="none" dirty="0">
                <a:latin typeface="Montserrat" panose="00000500000000000000" pitchFamily="2" charset="0"/>
                <a:ea typeface="Montserrat"/>
                <a:cs typeface="Montserrat"/>
                <a:sym typeface="Montserrat"/>
              </a:rPr>
              <a:t>	</a:t>
            </a:r>
            <a:endParaRPr sz="1200" i="0" u="none" strike="noStrike" cap="none" dirty="0">
              <a:latin typeface="Montserrat" panose="00000500000000000000" pitchFamily="2" charset="0"/>
              <a:ea typeface="Montserrat"/>
              <a:cs typeface="Montserrat"/>
              <a:sym typeface="Montserrat"/>
            </a:endParaRPr>
          </a:p>
        </p:txBody>
      </p:sp>
      <p:sp>
        <p:nvSpPr>
          <p:cNvPr id="728" name="Google Shape;728;p47"/>
          <p:cNvSpPr/>
          <p:nvPr/>
        </p:nvSpPr>
        <p:spPr>
          <a:xfrm>
            <a:off x="4571271" y="1117206"/>
            <a:ext cx="1997100" cy="332400"/>
          </a:xfrm>
          <a:prstGeom prst="rect">
            <a:avLst/>
          </a:prstGeom>
          <a:no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Health</a:t>
            </a:r>
            <a:endParaRPr lang="en-GB" i="0" u="none" strike="noStrike" cap="none" dirty="0">
              <a:latin typeface="Montserrat" panose="00000500000000000000" pitchFamily="2" charset="0"/>
              <a:ea typeface="Montserrat"/>
              <a:cs typeface="Montserrat"/>
              <a:sym typeface="Montserrat"/>
            </a:endParaRPr>
          </a:p>
        </p:txBody>
      </p:sp>
      <p:sp>
        <p:nvSpPr>
          <p:cNvPr id="27" name="Subtitle 4">
            <a:extLst>
              <a:ext uri="{FF2B5EF4-FFF2-40B4-BE49-F238E27FC236}">
                <a16:creationId xmlns:a16="http://schemas.microsoft.com/office/drawing/2014/main" id="{8A09D3BF-2A1A-43A6-BD16-079B433DC493}"/>
              </a:ext>
            </a:extLst>
          </p:cNvPr>
          <p:cNvSpPr>
            <a:spLocks noGrp="1"/>
          </p:cNvSpPr>
          <p:nvPr>
            <p:ph type="subTitle" idx="3"/>
          </p:nvPr>
        </p:nvSpPr>
        <p:spPr>
          <a:xfrm>
            <a:off x="342131" y="4854119"/>
            <a:ext cx="8159100" cy="138851"/>
          </a:xfrm>
        </p:spPr>
        <p:txBody>
          <a:bodyPr/>
          <a:lstStyle/>
          <a:p>
            <a:endParaRPr lang="en-PH" dirty="0">
              <a:solidFill>
                <a:schemeClr val="accent1"/>
              </a:solidFill>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r>
              <a:rPr lang="en-PH" dirty="0">
                <a:latin typeface="Montserrat" panose="00000500000000000000" pitchFamily="2" charset="0"/>
              </a:rPr>
              <a:t>Source:  NielsenIQ Scantrack Grocery Multiples 4w/e 22</a:t>
            </a:r>
            <a:r>
              <a:rPr lang="en-PH" baseline="30000" dirty="0">
                <a:latin typeface="Montserrat" panose="00000500000000000000" pitchFamily="2" charset="0"/>
              </a:rPr>
              <a:t>nd</a:t>
            </a:r>
            <a:r>
              <a:rPr lang="en-PH" dirty="0">
                <a:latin typeface="Montserrat" panose="00000500000000000000" pitchFamily="2" charset="0"/>
              </a:rPr>
              <a:t> May 2021 vs year ago</a:t>
            </a:r>
          </a:p>
        </p:txBody>
      </p:sp>
      <p:pic>
        <p:nvPicPr>
          <p:cNvPr id="5" name="Picture 4">
            <a:extLst>
              <a:ext uri="{FF2B5EF4-FFF2-40B4-BE49-F238E27FC236}">
                <a16:creationId xmlns:a16="http://schemas.microsoft.com/office/drawing/2014/main" id="{E92CDE57-422E-4A13-A1D7-599793832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49" y="1554269"/>
            <a:ext cx="585788"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AB1AD08-1981-4FC8-8401-A8AE81777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61" y="1548199"/>
            <a:ext cx="414338"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B8E27A6-B318-4955-B52C-AA00AB0D4D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8513" y="1492786"/>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DB09129-91AD-47A2-A7EC-0E25A8AD3E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5208" y="1542065"/>
            <a:ext cx="60960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11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What happened by channel? </a:t>
            </a:r>
          </a:p>
        </p:txBody>
      </p:sp>
    </p:spTree>
    <p:extLst>
      <p:ext uri="{BB962C8B-B14F-4D97-AF65-F5344CB8AC3E}">
        <p14:creationId xmlns:p14="http://schemas.microsoft.com/office/powerpoint/2010/main" val="2202126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54650" y="1288924"/>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22</a:t>
            </a:r>
            <a:r>
              <a:rPr lang="en" sz="1000" baseline="30000" dirty="0">
                <a:solidFill>
                  <a:srgbClr val="000000"/>
                </a:solidFill>
                <a:latin typeface="Montserrat" panose="00000500000000000000" pitchFamily="2" charset="0"/>
                <a:ea typeface="Montserrat"/>
                <a:cs typeface="Montserrat"/>
                <a:sym typeface="Montserrat"/>
              </a:rPr>
              <a:t>nd</a:t>
            </a:r>
            <a:r>
              <a:rPr lang="en" sz="1000" dirty="0">
                <a:solidFill>
                  <a:srgbClr val="000000"/>
                </a:solidFill>
                <a:latin typeface="Montserrat" panose="00000500000000000000" pitchFamily="2" charset="0"/>
                <a:ea typeface="Montserrat"/>
                <a:cs typeface="Montserrat"/>
                <a:sym typeface="Montserrat"/>
              </a:rPr>
              <a:t> May 2021</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354650" y="288388"/>
            <a:ext cx="8719012" cy="397837"/>
          </a:xfrm>
        </p:spPr>
        <p:txBody>
          <a:bodyPr spcFirstLastPara="1" wrap="square" lIns="0" tIns="91425" rIns="0" bIns="91425" anchor="t" anchorCtr="0">
            <a:noAutofit/>
          </a:bodyPr>
          <a:lstStyle/>
          <a:p>
            <a:pPr lvl="0"/>
            <a:r>
              <a:rPr lang="en-PH" sz="1700" dirty="0">
                <a:latin typeface="Montserrat" panose="00000500000000000000" pitchFamily="2" charset="0"/>
              </a:rPr>
              <a:t>With the ‘common cold’ on the rise, sales have improved at the Chemists and with shoppers back on the move Forecourt sales remain in growth</a:t>
            </a: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3"/>
          </p:nvPr>
        </p:nvSpPr>
        <p:spPr>
          <a:xfrm>
            <a:off x="354650" y="4850775"/>
            <a:ext cx="8159100" cy="184800"/>
          </a:xfrm>
        </p:spPr>
        <p:txBody>
          <a:bodyPr/>
          <a:lstStyle/>
          <a:p>
            <a:r>
              <a:rPr lang="en-PH" dirty="0">
                <a:latin typeface="Montserrat" panose="00000500000000000000" pitchFamily="2" charset="0"/>
              </a:rPr>
              <a:t>Source:  NielsenIQ Scantrack Total Store Read</a:t>
            </a: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1318706811"/>
              </p:ext>
            </p:extLst>
          </p:nvPr>
        </p:nvGraphicFramePr>
        <p:xfrm>
          <a:off x="753025" y="1515236"/>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99472" y="4863066"/>
            <a:ext cx="3714478" cy="246221"/>
          </a:xfrm>
          <a:prstGeom prst="rect">
            <a:avLst/>
          </a:prstGeom>
          <a:noFill/>
        </p:spPr>
        <p:txBody>
          <a:bodyPr wrap="none" rtlCol="0">
            <a:spAutoFit/>
          </a:bodyPr>
          <a:lstStyle/>
          <a:p>
            <a:pPr algn="r"/>
            <a:r>
              <a:rPr lang="en-GB" sz="1000" dirty="0">
                <a:latin typeface="Montserrat" panose="00000500000000000000" pitchFamily="2" charset="0"/>
                <a:cs typeface="Calibri" panose="020F0502020204030204" pitchFamily="34" charset="0"/>
              </a:rPr>
              <a:t>Nb.  Supermarkets include Dark Stores and Pick stores</a:t>
            </a:r>
          </a:p>
        </p:txBody>
      </p:sp>
    </p:spTree>
    <p:extLst>
      <p:ext uri="{BB962C8B-B14F-4D97-AF65-F5344CB8AC3E}">
        <p14:creationId xmlns:p14="http://schemas.microsoft.com/office/powerpoint/2010/main" val="309104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54650" y="1288924"/>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YTD 20w/e 22</a:t>
            </a:r>
            <a:r>
              <a:rPr lang="en" sz="1000" baseline="30000" dirty="0">
                <a:solidFill>
                  <a:srgbClr val="000000"/>
                </a:solidFill>
                <a:latin typeface="Montserrat" panose="00000500000000000000" pitchFamily="2" charset="0"/>
                <a:ea typeface="Montserrat"/>
                <a:cs typeface="Montserrat"/>
                <a:sym typeface="Montserrat"/>
              </a:rPr>
              <a:t>nd</a:t>
            </a:r>
            <a:r>
              <a:rPr lang="en" sz="1000" dirty="0">
                <a:solidFill>
                  <a:srgbClr val="000000"/>
                </a:solidFill>
                <a:latin typeface="Montserrat" panose="00000500000000000000" pitchFamily="2" charset="0"/>
                <a:ea typeface="Montserrat"/>
                <a:cs typeface="Montserrat"/>
                <a:sym typeface="Montserrat"/>
              </a:rPr>
              <a:t> May 2021 vs Last Year</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354650" y="288388"/>
            <a:ext cx="8719012" cy="397837"/>
          </a:xfrm>
        </p:spPr>
        <p:txBody>
          <a:bodyPr spcFirstLastPara="1" wrap="square" lIns="0" tIns="91425" rIns="0" bIns="91425" anchor="t" anchorCtr="0">
            <a:noAutofit/>
          </a:bodyPr>
          <a:lstStyle/>
          <a:p>
            <a:pPr lvl="0"/>
            <a:r>
              <a:rPr lang="en-PH" sz="1700" dirty="0">
                <a:latin typeface="Montserrat" panose="00000500000000000000" pitchFamily="2" charset="0"/>
              </a:rPr>
              <a:t>YTD Online, the Discounters, Larger Stores and stores in ‘convenient locations’ all have momentum</a:t>
            </a: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3"/>
          </p:nvPr>
        </p:nvSpPr>
        <p:spPr>
          <a:xfrm>
            <a:off x="354650" y="4850775"/>
            <a:ext cx="8159100" cy="184800"/>
          </a:xfrm>
        </p:spPr>
        <p:txBody>
          <a:bodyPr/>
          <a:lstStyle/>
          <a:p>
            <a:r>
              <a:rPr lang="en-PH" dirty="0">
                <a:latin typeface="Montserrat" panose="00000500000000000000" pitchFamily="2" charset="0"/>
              </a:rPr>
              <a:t>Source:  NielsenIQ Scantrack Total Store Read, *Homescan FMCG</a:t>
            </a: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2509199862"/>
              </p:ext>
            </p:extLst>
          </p:nvPr>
        </p:nvGraphicFramePr>
        <p:xfrm>
          <a:off x="753025" y="1515236"/>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47657" y="4927853"/>
            <a:ext cx="2988318" cy="215444"/>
          </a:xfrm>
          <a:prstGeom prst="rect">
            <a:avLst/>
          </a:prstGeom>
          <a:noFill/>
        </p:spPr>
        <p:txBody>
          <a:bodyPr wrap="none" rtlCol="0">
            <a:spAutoFit/>
          </a:bodyPr>
          <a:lstStyle/>
          <a:p>
            <a:pPr algn="r"/>
            <a:r>
              <a:rPr lang="en-GB" sz="800" dirty="0">
                <a:latin typeface="Montserrat" panose="00000500000000000000" pitchFamily="2" charset="0"/>
                <a:cs typeface="Calibri" panose="020F0502020204030204" pitchFamily="34" charset="0"/>
              </a:rPr>
              <a:t>Nb.  Supermarkets include Dark Stores and Pick stores</a:t>
            </a:r>
          </a:p>
        </p:txBody>
      </p:sp>
      <p:sp>
        <p:nvSpPr>
          <p:cNvPr id="7" name="TextBox 6">
            <a:extLst>
              <a:ext uri="{FF2B5EF4-FFF2-40B4-BE49-F238E27FC236}">
                <a16:creationId xmlns:a16="http://schemas.microsoft.com/office/drawing/2014/main" id="{595033C9-897C-4BAF-906D-39B415DB9362}"/>
              </a:ext>
            </a:extLst>
          </p:cNvPr>
          <p:cNvSpPr txBox="1"/>
          <p:nvPr/>
        </p:nvSpPr>
        <p:spPr>
          <a:xfrm>
            <a:off x="8135257" y="1190171"/>
            <a:ext cx="798617" cy="215444"/>
          </a:xfrm>
          <a:prstGeom prst="rect">
            <a:avLst/>
          </a:prstGeom>
          <a:noFill/>
        </p:spPr>
        <p:txBody>
          <a:bodyPr wrap="none" rtlCol="0">
            <a:spAutoFit/>
          </a:bodyPr>
          <a:lstStyle/>
          <a:p>
            <a:r>
              <a:rPr lang="en-GB" sz="800" b="1" dirty="0">
                <a:latin typeface="Montserrat" panose="00000500000000000000" pitchFamily="2" charset="0"/>
              </a:rPr>
              <a:t>Vs </a:t>
            </a:r>
            <a:r>
              <a:rPr lang="en-GB" sz="800" b="1">
                <a:latin typeface="Montserrat" panose="00000500000000000000" pitchFamily="2" charset="0"/>
              </a:rPr>
              <a:t>last year</a:t>
            </a:r>
            <a:endParaRPr lang="en-GB" sz="800" b="1" dirty="0">
              <a:latin typeface="Montserrat" panose="00000500000000000000" pitchFamily="2" charset="0"/>
            </a:endParaRPr>
          </a:p>
        </p:txBody>
      </p:sp>
    </p:spTree>
    <p:extLst>
      <p:ext uri="{BB962C8B-B14F-4D97-AF65-F5344CB8AC3E}">
        <p14:creationId xmlns:p14="http://schemas.microsoft.com/office/powerpoint/2010/main" val="73023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54650" y="1288924"/>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YTD 20w/e 22</a:t>
            </a:r>
            <a:r>
              <a:rPr lang="en" sz="1000" baseline="30000" dirty="0">
                <a:solidFill>
                  <a:srgbClr val="000000"/>
                </a:solidFill>
                <a:latin typeface="Montserrat" panose="00000500000000000000" pitchFamily="2" charset="0"/>
                <a:ea typeface="Montserrat"/>
                <a:cs typeface="Montserrat"/>
                <a:sym typeface="Montserrat"/>
              </a:rPr>
              <a:t>nd</a:t>
            </a:r>
            <a:r>
              <a:rPr lang="en" sz="1000" dirty="0">
                <a:solidFill>
                  <a:srgbClr val="000000"/>
                </a:solidFill>
                <a:latin typeface="Montserrat" panose="00000500000000000000" pitchFamily="2" charset="0"/>
                <a:ea typeface="Montserrat"/>
                <a:cs typeface="Montserrat"/>
                <a:sym typeface="Montserrat"/>
              </a:rPr>
              <a:t> May 2021 vs 2 years ago</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354650" y="288388"/>
            <a:ext cx="8719012" cy="397837"/>
          </a:xfrm>
        </p:spPr>
        <p:txBody>
          <a:bodyPr spcFirstLastPara="1" wrap="square" lIns="0" tIns="91425" rIns="0" bIns="91425" anchor="t" anchorCtr="0">
            <a:noAutofit/>
          </a:bodyPr>
          <a:lstStyle/>
          <a:p>
            <a:pPr lvl="0"/>
            <a:r>
              <a:rPr lang="en-PH" sz="1700" dirty="0">
                <a:latin typeface="Montserrat" panose="00000500000000000000" pitchFamily="2" charset="0"/>
              </a:rPr>
              <a:t>Discounters and Online are the clear Covid winners .. with most channels benefiting, indicating significant sales have yet to shift back to hospitality</a:t>
            </a: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3"/>
          </p:nvPr>
        </p:nvSpPr>
        <p:spPr>
          <a:xfrm>
            <a:off x="354650" y="4850775"/>
            <a:ext cx="8159100" cy="184800"/>
          </a:xfrm>
        </p:spPr>
        <p:txBody>
          <a:bodyPr/>
          <a:lstStyle/>
          <a:p>
            <a:r>
              <a:rPr lang="en-PH" dirty="0">
                <a:latin typeface="Montserrat" panose="00000500000000000000" pitchFamily="2" charset="0"/>
              </a:rPr>
              <a:t>Source:  NielsenIQ Scantrack Total Store Read, *Homescan FMCG</a:t>
            </a: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2365045302"/>
              </p:ext>
            </p:extLst>
          </p:nvPr>
        </p:nvGraphicFramePr>
        <p:xfrm>
          <a:off x="753025" y="1515236"/>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47657" y="4927853"/>
            <a:ext cx="2988318" cy="215444"/>
          </a:xfrm>
          <a:prstGeom prst="rect">
            <a:avLst/>
          </a:prstGeom>
          <a:noFill/>
        </p:spPr>
        <p:txBody>
          <a:bodyPr wrap="none" rtlCol="0">
            <a:spAutoFit/>
          </a:bodyPr>
          <a:lstStyle/>
          <a:p>
            <a:pPr algn="r"/>
            <a:r>
              <a:rPr lang="en-GB" sz="800" dirty="0">
                <a:latin typeface="Montserrat" panose="00000500000000000000" pitchFamily="2" charset="0"/>
                <a:cs typeface="Calibri" panose="020F0502020204030204" pitchFamily="34" charset="0"/>
              </a:rPr>
              <a:t>Nb.  Supermarkets include Dark Stores and Pick stores</a:t>
            </a:r>
          </a:p>
        </p:txBody>
      </p:sp>
      <p:sp>
        <p:nvSpPr>
          <p:cNvPr id="2" name="TextBox 1">
            <a:extLst>
              <a:ext uri="{FF2B5EF4-FFF2-40B4-BE49-F238E27FC236}">
                <a16:creationId xmlns:a16="http://schemas.microsoft.com/office/drawing/2014/main" id="{819C6D79-CFE2-4009-B154-A638AAB33519}"/>
              </a:ext>
            </a:extLst>
          </p:cNvPr>
          <p:cNvSpPr txBox="1"/>
          <p:nvPr/>
        </p:nvSpPr>
        <p:spPr>
          <a:xfrm>
            <a:off x="8135257" y="1190171"/>
            <a:ext cx="952505" cy="215444"/>
          </a:xfrm>
          <a:prstGeom prst="rect">
            <a:avLst/>
          </a:prstGeom>
          <a:noFill/>
        </p:spPr>
        <p:txBody>
          <a:bodyPr wrap="none" rtlCol="0">
            <a:spAutoFit/>
          </a:bodyPr>
          <a:lstStyle/>
          <a:p>
            <a:r>
              <a:rPr lang="en-GB" sz="800" b="1" dirty="0">
                <a:latin typeface="Montserrat" panose="00000500000000000000" pitchFamily="2" charset="0"/>
              </a:rPr>
              <a:t>Vs 2 years ago</a:t>
            </a:r>
          </a:p>
        </p:txBody>
      </p:sp>
    </p:spTree>
    <p:extLst>
      <p:ext uri="{BB962C8B-B14F-4D97-AF65-F5344CB8AC3E}">
        <p14:creationId xmlns:p14="http://schemas.microsoft.com/office/powerpoint/2010/main" val="255750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25"/>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dirty="0"/>
              <a:t>Five take outs from Total Till for the 4 weeks to 22</a:t>
            </a:r>
            <a:r>
              <a:rPr lang="en" baseline="30000" dirty="0"/>
              <a:t>nd</a:t>
            </a:r>
            <a:r>
              <a:rPr lang="en" dirty="0"/>
              <a:t> May</a:t>
            </a:r>
            <a:endParaRPr dirty="0"/>
          </a:p>
        </p:txBody>
      </p:sp>
      <p:sp>
        <p:nvSpPr>
          <p:cNvPr id="1129" name="Google Shape;1129;p125"/>
          <p:cNvSpPr txBox="1"/>
          <p:nvPr/>
        </p:nvSpPr>
        <p:spPr>
          <a:xfrm>
            <a:off x="843900" y="3123675"/>
            <a:ext cx="7708429" cy="6612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None/>
            </a:pPr>
            <a:r>
              <a:rPr lang="en-GB" sz="1500" dirty="0">
                <a:solidFill>
                  <a:schemeClr val="dk1"/>
                </a:solidFill>
                <a:latin typeface="Montserrat"/>
                <a:ea typeface="Montserrat"/>
                <a:cs typeface="Montserrat"/>
                <a:sym typeface="Montserrat"/>
              </a:rPr>
              <a:t>Easing of rules has triggered sales in a number of categories including </a:t>
            </a:r>
            <a:r>
              <a:rPr lang="en-GB" sz="1500" b="1" dirty="0">
                <a:solidFill>
                  <a:schemeClr val="dk1"/>
                </a:solidFill>
                <a:latin typeface="Montserrat"/>
                <a:ea typeface="Montserrat"/>
                <a:cs typeface="Montserrat"/>
                <a:sym typeface="Montserrat"/>
              </a:rPr>
              <a:t>Drinks &amp; Celebration</a:t>
            </a:r>
            <a:r>
              <a:rPr lang="en-GB" sz="1500" dirty="0">
                <a:solidFill>
                  <a:schemeClr val="dk1"/>
                </a:solidFill>
                <a:latin typeface="Montserrat"/>
                <a:ea typeface="Montserrat"/>
                <a:cs typeface="Montserrat"/>
                <a:sym typeface="Montserrat"/>
              </a:rPr>
              <a:t> and ‘</a:t>
            </a:r>
            <a:r>
              <a:rPr lang="en-GB" sz="1500" b="1" dirty="0">
                <a:solidFill>
                  <a:schemeClr val="dk1"/>
                </a:solidFill>
                <a:latin typeface="Montserrat"/>
                <a:ea typeface="Montserrat"/>
                <a:cs typeface="Montserrat"/>
                <a:sym typeface="Montserrat"/>
              </a:rPr>
              <a:t>Shopper Preparation</a:t>
            </a:r>
            <a:r>
              <a:rPr lang="en-GB" sz="1500" dirty="0">
                <a:solidFill>
                  <a:schemeClr val="dk1"/>
                </a:solidFill>
                <a:latin typeface="Montserrat"/>
                <a:ea typeface="Montserrat"/>
                <a:cs typeface="Montserrat"/>
                <a:sym typeface="Montserrat"/>
              </a:rPr>
              <a:t>’, </a:t>
            </a:r>
            <a:r>
              <a:rPr lang="en-GB" sz="1500" b="1" dirty="0">
                <a:solidFill>
                  <a:schemeClr val="dk1"/>
                </a:solidFill>
                <a:latin typeface="Montserrat"/>
                <a:ea typeface="Montserrat"/>
                <a:cs typeface="Montserrat"/>
                <a:sym typeface="Montserrat"/>
              </a:rPr>
              <a:t>Health</a:t>
            </a:r>
            <a:r>
              <a:rPr lang="en-GB" sz="1500" dirty="0">
                <a:solidFill>
                  <a:schemeClr val="dk1"/>
                </a:solidFill>
                <a:latin typeface="Montserrat"/>
                <a:ea typeface="Montserrat"/>
                <a:cs typeface="Montserrat"/>
                <a:sym typeface="Montserrat"/>
              </a:rPr>
              <a:t> and </a:t>
            </a:r>
            <a:r>
              <a:rPr lang="en-GB" sz="1500" b="1" dirty="0">
                <a:solidFill>
                  <a:schemeClr val="dk1"/>
                </a:solidFill>
                <a:latin typeface="Montserrat"/>
                <a:ea typeface="Montserrat"/>
                <a:cs typeface="Montserrat"/>
                <a:sym typeface="Montserrat"/>
              </a:rPr>
              <a:t>Convenience</a:t>
            </a:r>
            <a:r>
              <a:rPr lang="en-GB" sz="1500" dirty="0">
                <a:solidFill>
                  <a:schemeClr val="dk1"/>
                </a:solidFill>
                <a:latin typeface="Montserrat"/>
                <a:ea typeface="Montserrat"/>
                <a:cs typeface="Montserrat"/>
                <a:sym typeface="Montserrat"/>
              </a:rPr>
              <a:t> …</a:t>
            </a:r>
            <a:endParaRPr sz="1500" dirty="0">
              <a:solidFill>
                <a:schemeClr val="dk1"/>
              </a:solidFill>
              <a:latin typeface="Montserrat"/>
              <a:ea typeface="Montserrat"/>
              <a:cs typeface="Montserrat"/>
              <a:sym typeface="Montserrat"/>
            </a:endParaRPr>
          </a:p>
        </p:txBody>
      </p:sp>
      <p:sp>
        <p:nvSpPr>
          <p:cNvPr id="1130" name="Google Shape;1130;p125"/>
          <p:cNvSpPr txBox="1"/>
          <p:nvPr/>
        </p:nvSpPr>
        <p:spPr>
          <a:xfrm>
            <a:off x="354646" y="1836675"/>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a:latin typeface="Montserrat"/>
                <a:ea typeface="Montserrat"/>
                <a:cs typeface="Montserrat"/>
                <a:sym typeface="Montserrat"/>
              </a:rPr>
              <a:t>2</a:t>
            </a:r>
            <a:endParaRPr sz="2500" b="1" i="0" u="none" strike="noStrike" cap="none" dirty="0">
              <a:latin typeface="Montserrat"/>
              <a:ea typeface="Montserrat"/>
              <a:cs typeface="Montserrat"/>
              <a:sym typeface="Montserrat"/>
            </a:endParaRPr>
          </a:p>
        </p:txBody>
      </p:sp>
      <p:sp>
        <p:nvSpPr>
          <p:cNvPr id="1131" name="Google Shape;1131;p125"/>
          <p:cNvSpPr txBox="1"/>
          <p:nvPr/>
        </p:nvSpPr>
        <p:spPr>
          <a:xfrm>
            <a:off x="843900" y="1738463"/>
            <a:ext cx="7501050" cy="6612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None/>
            </a:pPr>
            <a:r>
              <a:rPr lang="en" sz="1500" b="1" dirty="0">
                <a:solidFill>
                  <a:schemeClr val="dk1"/>
                </a:solidFill>
                <a:latin typeface="Montserrat"/>
                <a:ea typeface="Montserrat"/>
                <a:cs typeface="Montserrat"/>
                <a:sym typeface="Montserrat"/>
              </a:rPr>
              <a:t>Online</a:t>
            </a:r>
            <a:r>
              <a:rPr lang="en" sz="1500" dirty="0">
                <a:solidFill>
                  <a:schemeClr val="dk1"/>
                </a:solidFill>
                <a:latin typeface="Montserrat"/>
                <a:ea typeface="Montserrat"/>
                <a:cs typeface="Montserrat"/>
                <a:sym typeface="Montserrat"/>
              </a:rPr>
              <a:t> growth whilst flat, </a:t>
            </a:r>
            <a:r>
              <a:rPr lang="en" sz="1500" b="1" dirty="0">
                <a:solidFill>
                  <a:schemeClr val="dk1"/>
                </a:solidFill>
                <a:latin typeface="Montserrat"/>
                <a:ea typeface="Montserrat"/>
                <a:cs typeface="Montserrat"/>
                <a:sym typeface="Montserrat"/>
              </a:rPr>
              <a:t>continues to outperform bricks &amp; mortar </a:t>
            </a:r>
            <a:endParaRPr sz="1500" b="1" dirty="0">
              <a:latin typeface="Montserrat"/>
              <a:ea typeface="Montserrat"/>
              <a:cs typeface="Montserrat"/>
              <a:sym typeface="Montserrat"/>
            </a:endParaRPr>
          </a:p>
        </p:txBody>
      </p:sp>
      <p:sp>
        <p:nvSpPr>
          <p:cNvPr id="1132" name="Google Shape;1132;p125"/>
          <p:cNvSpPr txBox="1"/>
          <p:nvPr/>
        </p:nvSpPr>
        <p:spPr>
          <a:xfrm>
            <a:off x="354646" y="2503425"/>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a:latin typeface="Montserrat"/>
                <a:ea typeface="Montserrat"/>
                <a:cs typeface="Montserrat"/>
                <a:sym typeface="Montserrat"/>
              </a:rPr>
              <a:t>3</a:t>
            </a:r>
            <a:endParaRPr sz="2500" b="1" i="0" u="none" strike="noStrike" cap="none" dirty="0">
              <a:latin typeface="Montserrat"/>
              <a:ea typeface="Montserrat"/>
              <a:cs typeface="Montserrat"/>
              <a:sym typeface="Montserrat"/>
            </a:endParaRPr>
          </a:p>
        </p:txBody>
      </p:sp>
      <p:sp>
        <p:nvSpPr>
          <p:cNvPr id="1133" name="Google Shape;1133;p125"/>
          <p:cNvSpPr txBox="1"/>
          <p:nvPr/>
        </p:nvSpPr>
        <p:spPr>
          <a:xfrm>
            <a:off x="799050" y="2395775"/>
            <a:ext cx="7545900" cy="6612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 sz="1500" dirty="0">
                <a:solidFill>
                  <a:schemeClr val="dk1"/>
                </a:solidFill>
                <a:latin typeface="Montserrat"/>
                <a:ea typeface="Montserrat"/>
                <a:cs typeface="Montserrat"/>
                <a:sym typeface="Montserrat"/>
              </a:rPr>
              <a:t>  </a:t>
            </a:r>
            <a:r>
              <a:rPr lang="en" sz="1500" b="1" dirty="0">
                <a:solidFill>
                  <a:schemeClr val="dk1"/>
                </a:solidFill>
                <a:latin typeface="Montserrat"/>
                <a:ea typeface="Montserrat"/>
                <a:cs typeface="Montserrat"/>
                <a:sym typeface="Montserrat"/>
              </a:rPr>
              <a:t>Food deflation continues </a:t>
            </a:r>
            <a:r>
              <a:rPr lang="en" sz="1500" dirty="0">
                <a:solidFill>
                  <a:schemeClr val="dk1"/>
                </a:solidFill>
                <a:latin typeface="Montserrat"/>
                <a:ea typeface="Montserrat"/>
                <a:cs typeface="Montserrat"/>
                <a:sym typeface="Montserrat"/>
              </a:rPr>
              <a:t>but is expected to be short lived</a:t>
            </a:r>
            <a:endParaRPr sz="1500" b="1" dirty="0">
              <a:solidFill>
                <a:schemeClr val="dk1"/>
              </a:solidFill>
              <a:latin typeface="Montserrat"/>
              <a:ea typeface="Montserrat"/>
              <a:cs typeface="Montserrat"/>
              <a:sym typeface="Montserrat"/>
            </a:endParaRPr>
          </a:p>
        </p:txBody>
      </p:sp>
      <p:sp>
        <p:nvSpPr>
          <p:cNvPr id="1134" name="Google Shape;1134;p125"/>
          <p:cNvSpPr txBox="1"/>
          <p:nvPr/>
        </p:nvSpPr>
        <p:spPr>
          <a:xfrm>
            <a:off x="354646" y="3189225"/>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a:latin typeface="Montserrat"/>
                <a:ea typeface="Montserrat"/>
                <a:cs typeface="Montserrat"/>
                <a:sym typeface="Montserrat"/>
              </a:rPr>
              <a:t>4</a:t>
            </a:r>
            <a:endParaRPr sz="2500" b="1" i="0" u="none" strike="noStrike" cap="none" dirty="0">
              <a:latin typeface="Montserrat"/>
              <a:ea typeface="Montserrat"/>
              <a:cs typeface="Montserrat"/>
              <a:sym typeface="Montserrat"/>
            </a:endParaRPr>
          </a:p>
        </p:txBody>
      </p:sp>
      <p:sp>
        <p:nvSpPr>
          <p:cNvPr id="1135" name="Google Shape;1135;p125"/>
          <p:cNvSpPr txBox="1"/>
          <p:nvPr/>
        </p:nvSpPr>
        <p:spPr>
          <a:xfrm>
            <a:off x="903346" y="3943275"/>
            <a:ext cx="7775100" cy="3936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None/>
            </a:pPr>
            <a:r>
              <a:rPr lang="en" sz="1500" dirty="0">
                <a:solidFill>
                  <a:schemeClr val="dk1"/>
                </a:solidFill>
                <a:latin typeface="Montserrat"/>
                <a:ea typeface="Montserrat"/>
                <a:cs typeface="Montserrat"/>
                <a:sym typeface="Montserrat"/>
              </a:rPr>
              <a:t>Will the future trading environment prove </a:t>
            </a:r>
            <a:r>
              <a:rPr lang="en" sz="1500" b="1" dirty="0">
                <a:solidFill>
                  <a:schemeClr val="dk1"/>
                </a:solidFill>
                <a:latin typeface="Montserrat"/>
                <a:ea typeface="Montserrat"/>
                <a:cs typeface="Montserrat"/>
                <a:sym typeface="Montserrat"/>
              </a:rPr>
              <a:t>fertile</a:t>
            </a:r>
            <a:r>
              <a:rPr lang="en" sz="1500" dirty="0">
                <a:solidFill>
                  <a:schemeClr val="dk1"/>
                </a:solidFill>
                <a:latin typeface="Montserrat"/>
                <a:ea typeface="Montserrat"/>
                <a:cs typeface="Montserrat"/>
                <a:sym typeface="Montserrat"/>
              </a:rPr>
              <a:t> for a </a:t>
            </a:r>
            <a:r>
              <a:rPr lang="en" sz="1500" b="1" dirty="0">
                <a:solidFill>
                  <a:schemeClr val="dk1"/>
                </a:solidFill>
                <a:latin typeface="Montserrat"/>
                <a:ea typeface="Montserrat"/>
                <a:cs typeface="Montserrat"/>
                <a:sym typeface="Montserrat"/>
              </a:rPr>
              <a:t>shift in spend </a:t>
            </a:r>
            <a:r>
              <a:rPr lang="en" sz="1500" dirty="0">
                <a:solidFill>
                  <a:schemeClr val="dk1"/>
                </a:solidFill>
                <a:latin typeface="Montserrat"/>
                <a:ea typeface="Montserrat"/>
                <a:cs typeface="Montserrat"/>
                <a:sym typeface="Montserrat"/>
              </a:rPr>
              <a:t>to </a:t>
            </a:r>
            <a:r>
              <a:rPr lang="en" sz="1500" b="1" dirty="0">
                <a:solidFill>
                  <a:schemeClr val="dk1"/>
                </a:solidFill>
                <a:latin typeface="Montserrat"/>
                <a:ea typeface="Montserrat"/>
                <a:cs typeface="Montserrat"/>
                <a:sym typeface="Montserrat"/>
              </a:rPr>
              <a:t>Discounters</a:t>
            </a:r>
            <a:r>
              <a:rPr lang="en" sz="1500" dirty="0">
                <a:solidFill>
                  <a:schemeClr val="dk1"/>
                </a:solidFill>
                <a:latin typeface="Montserrat"/>
                <a:ea typeface="Montserrat"/>
                <a:cs typeface="Montserrat"/>
                <a:sym typeface="Montserrat"/>
              </a:rPr>
              <a:t> and </a:t>
            </a:r>
            <a:r>
              <a:rPr lang="en" sz="1500" b="1" dirty="0">
                <a:solidFill>
                  <a:schemeClr val="dk1"/>
                </a:solidFill>
                <a:latin typeface="Montserrat"/>
                <a:ea typeface="Montserrat"/>
                <a:cs typeface="Montserrat"/>
                <a:sym typeface="Montserrat"/>
              </a:rPr>
              <a:t>High Street Value retail?</a:t>
            </a:r>
            <a:r>
              <a:rPr lang="en" sz="1500" dirty="0">
                <a:solidFill>
                  <a:schemeClr val="dk1"/>
                </a:solidFill>
                <a:latin typeface="Montserrat"/>
                <a:ea typeface="Montserrat"/>
                <a:cs typeface="Montserrat"/>
                <a:sym typeface="Montserrat"/>
              </a:rPr>
              <a:t> </a:t>
            </a:r>
            <a:endParaRPr sz="1200" b="1" dirty="0">
              <a:solidFill>
                <a:schemeClr val="dk1"/>
              </a:solidFill>
              <a:latin typeface="Montserrat"/>
              <a:ea typeface="Montserrat"/>
              <a:cs typeface="Montserrat"/>
              <a:sym typeface="Montserrat"/>
            </a:endParaRPr>
          </a:p>
        </p:txBody>
      </p:sp>
      <p:sp>
        <p:nvSpPr>
          <p:cNvPr id="1136" name="Google Shape;1136;p125"/>
          <p:cNvSpPr txBox="1"/>
          <p:nvPr/>
        </p:nvSpPr>
        <p:spPr>
          <a:xfrm>
            <a:off x="354646" y="3875025"/>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a:latin typeface="Montserrat"/>
                <a:ea typeface="Montserrat"/>
                <a:cs typeface="Montserrat"/>
                <a:sym typeface="Montserrat"/>
              </a:rPr>
              <a:t>5</a:t>
            </a:r>
            <a:endParaRPr sz="2500" b="1" i="0" u="none" strike="noStrike" cap="none" dirty="0">
              <a:latin typeface="Montserrat"/>
              <a:ea typeface="Montserrat"/>
              <a:cs typeface="Montserrat"/>
              <a:sym typeface="Montserrat"/>
            </a:endParaRPr>
          </a:p>
        </p:txBody>
      </p:sp>
      <p:sp>
        <p:nvSpPr>
          <p:cNvPr id="1137" name="Google Shape;1137;p125"/>
          <p:cNvSpPr txBox="1"/>
          <p:nvPr/>
        </p:nvSpPr>
        <p:spPr>
          <a:xfrm>
            <a:off x="843900" y="1104844"/>
            <a:ext cx="7501050" cy="530100"/>
          </a:xfrm>
          <a:prstGeom prst="rect">
            <a:avLst/>
          </a:prstGeom>
          <a:noFill/>
          <a:ln>
            <a:noFill/>
          </a:ln>
        </p:spPr>
        <p:txBody>
          <a:bodyPr spcFirstLastPara="1" wrap="square" lIns="0" tIns="45700" rIns="0" bIns="45700" anchor="ctr" anchorCtr="0">
            <a:noAutofit/>
          </a:bodyPr>
          <a:lstStyle/>
          <a:p>
            <a:pPr marL="0" marR="0" lvl="0" indent="0" algn="l" rtl="0">
              <a:lnSpc>
                <a:spcPct val="100000"/>
              </a:lnSpc>
              <a:spcBef>
                <a:spcPts val="0"/>
              </a:spcBef>
              <a:spcAft>
                <a:spcPts val="0"/>
              </a:spcAft>
              <a:buNone/>
            </a:pPr>
            <a:r>
              <a:rPr lang="en" sz="1600" dirty="0">
                <a:latin typeface="Montserrat"/>
                <a:ea typeface="Montserrat"/>
                <a:cs typeface="Montserrat"/>
                <a:sym typeface="Montserrat"/>
              </a:rPr>
              <a:t>Value growths have slowed, but are still </a:t>
            </a:r>
            <a:r>
              <a:rPr lang="en" sz="1600" b="1" dirty="0">
                <a:latin typeface="Montserrat"/>
                <a:ea typeface="Montserrat"/>
                <a:cs typeface="Montserrat"/>
                <a:sym typeface="Montserrat"/>
              </a:rPr>
              <a:t>double digit </a:t>
            </a:r>
            <a:r>
              <a:rPr lang="en" sz="1600" dirty="0">
                <a:latin typeface="Montserrat"/>
                <a:ea typeface="Montserrat"/>
                <a:cs typeface="Montserrat"/>
                <a:sym typeface="Montserrat"/>
              </a:rPr>
              <a:t>vs 2 years ago</a:t>
            </a:r>
            <a:r>
              <a:rPr lang="en" sz="1600" b="1" dirty="0">
                <a:latin typeface="Montserrat"/>
                <a:ea typeface="Montserrat"/>
                <a:cs typeface="Montserrat"/>
                <a:sym typeface="Montserrat"/>
              </a:rPr>
              <a:t> </a:t>
            </a:r>
            <a:endParaRPr sz="1200" b="1" dirty="0">
              <a:latin typeface="Montserrat"/>
              <a:ea typeface="Montserrat"/>
              <a:cs typeface="Montserrat"/>
              <a:sym typeface="Montserrat"/>
            </a:endParaRPr>
          </a:p>
        </p:txBody>
      </p:sp>
      <p:sp>
        <p:nvSpPr>
          <p:cNvPr id="1138" name="Google Shape;1138;p125"/>
          <p:cNvSpPr txBox="1"/>
          <p:nvPr/>
        </p:nvSpPr>
        <p:spPr>
          <a:xfrm>
            <a:off x="354659" y="1120344"/>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1</a:t>
            </a:r>
            <a:endParaRPr sz="2500" b="1" i="0" u="none" strike="noStrike" cap="none" dirty="0">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89"/>
          <p:cNvSpPr txBox="1">
            <a:spLocks noGrp="1"/>
          </p:cNvSpPr>
          <p:nvPr>
            <p:ph type="title"/>
          </p:nvPr>
        </p:nvSpPr>
        <p:spPr>
          <a:xfrm>
            <a:off x="354650" y="292625"/>
            <a:ext cx="8434700" cy="1174200"/>
          </a:xfrm>
        </p:spPr>
        <p:txBody>
          <a:bodyPr spcFirstLastPara="1" wrap="square" lIns="0" tIns="91425" rIns="0" bIns="91425" anchor="t" anchorCtr="0">
            <a:noAutofit/>
          </a:bodyPr>
          <a:lstStyle/>
          <a:p>
            <a:pPr lvl="0"/>
            <a:r>
              <a:rPr lang="en-PH" dirty="0">
                <a:latin typeface="Montserrat" panose="00000500000000000000" pitchFamily="2" charset="0"/>
              </a:rPr>
              <a:t>Against tough comparatives Online sales are on a par with last year and share remains strong at 13.8%.</a:t>
            </a:r>
          </a:p>
        </p:txBody>
      </p:sp>
      <p:sp>
        <p:nvSpPr>
          <p:cNvPr id="25"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solidFill>
                  <a:schemeClr val="bg1"/>
                </a:solidFill>
              </a:rPr>
              <a:t>Source:  NielsenIQ </a:t>
            </a:r>
            <a:r>
              <a:rPr lang="en-PH" dirty="0">
                <a:solidFill>
                  <a:schemeClr val="bg1"/>
                </a:solidFill>
                <a:latin typeface="Montserrat" panose="00000500000000000000" pitchFamily="2" charset="0"/>
              </a:rPr>
              <a:t>Homescan</a:t>
            </a:r>
            <a:r>
              <a:rPr lang="en-PH" dirty="0">
                <a:solidFill>
                  <a:schemeClr val="bg1"/>
                </a:solidFill>
              </a:rPr>
              <a:t> </a:t>
            </a:r>
            <a:r>
              <a:rPr lang="en-PH" dirty="0">
                <a:solidFill>
                  <a:schemeClr val="bg1"/>
                </a:solidFill>
                <a:latin typeface="Montserrat" panose="00000500000000000000" pitchFamily="2" charset="0"/>
              </a:rPr>
              <a:t>Online</a:t>
            </a:r>
            <a:r>
              <a:rPr lang="en-PH" dirty="0">
                <a:solidFill>
                  <a:schemeClr val="bg1"/>
                </a:solidFill>
              </a:rPr>
              <a:t> FMCG</a:t>
            </a:r>
          </a:p>
        </p:txBody>
      </p:sp>
      <p:graphicFrame>
        <p:nvGraphicFramePr>
          <p:cNvPr id="5" name="Chart 4">
            <a:extLst>
              <a:ext uri="{FF2B5EF4-FFF2-40B4-BE49-F238E27FC236}">
                <a16:creationId xmlns:a16="http://schemas.microsoft.com/office/drawing/2014/main" id="{DFBD8321-2FE8-47BC-BAAD-A89C45F2B8B1}"/>
              </a:ext>
            </a:extLst>
          </p:cNvPr>
          <p:cNvGraphicFramePr/>
          <p:nvPr>
            <p:extLst>
              <p:ext uri="{D42A27DB-BD31-4B8C-83A1-F6EECF244321}">
                <p14:modId xmlns:p14="http://schemas.microsoft.com/office/powerpoint/2010/main" val="2454599997"/>
              </p:ext>
            </p:extLst>
          </p:nvPr>
        </p:nvGraphicFramePr>
        <p:xfrm>
          <a:off x="621839" y="1420905"/>
          <a:ext cx="8329556" cy="321395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1FFF317-43D7-48AB-89FB-6AAE60EF9C8C}"/>
              </a:ext>
            </a:extLst>
          </p:cNvPr>
          <p:cNvSpPr txBox="1"/>
          <p:nvPr/>
        </p:nvSpPr>
        <p:spPr>
          <a:xfrm>
            <a:off x="823613" y="4135564"/>
            <a:ext cx="437940" cy="215444"/>
          </a:xfrm>
          <a:prstGeom prst="rect">
            <a:avLst/>
          </a:prstGeom>
          <a:noFill/>
        </p:spPr>
        <p:txBody>
          <a:bodyPr wrap="none" rtlCol="0">
            <a:spAutoFit/>
          </a:bodyPr>
          <a:lstStyle/>
          <a:p>
            <a:r>
              <a:rPr lang="en-GB" sz="800" dirty="0">
                <a:solidFill>
                  <a:schemeClr val="bg1"/>
                </a:solidFill>
                <a:latin typeface="Montserrat" panose="00000500000000000000" pitchFamily="2" charset="0"/>
              </a:rPr>
              <a:t>4w/e</a:t>
            </a:r>
          </a:p>
        </p:txBody>
      </p:sp>
      <p:pic>
        <p:nvPicPr>
          <p:cNvPr id="1026" name="Picture 2">
            <a:extLst>
              <a:ext uri="{FF2B5EF4-FFF2-40B4-BE49-F238E27FC236}">
                <a16:creationId xmlns:a16="http://schemas.microsoft.com/office/drawing/2014/main" id="{AA0450C7-4C7C-4BEF-8342-A47B04956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9787" y="24111"/>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89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3" name="Google Shape;1723;p127"/>
          <p:cNvSpPr txBox="1">
            <a:spLocks noGrp="1"/>
          </p:cNvSpPr>
          <p:nvPr>
            <p:ph type="title"/>
          </p:nvPr>
        </p:nvSpPr>
        <p:spPr>
          <a:xfrm>
            <a:off x="354650" y="292625"/>
            <a:ext cx="8434800" cy="393600"/>
          </a:xfrm>
        </p:spPr>
        <p:txBody>
          <a:bodyPr spcFirstLastPara="1" wrap="square" lIns="0" tIns="91425" rIns="0" bIns="91425" anchor="t" anchorCtr="0">
            <a:noAutofit/>
          </a:bodyPr>
          <a:lstStyle/>
          <a:p>
            <a:pPr lvl="0"/>
            <a:r>
              <a:rPr lang="en-PH" dirty="0">
                <a:latin typeface="Montserrat" panose="00000500000000000000" pitchFamily="2" charset="0"/>
              </a:rPr>
              <a:t>With better weather and a misaligned Bank Holiday, sales at  Convenience stores have slowed but remain robust vs 2 years ago</a:t>
            </a: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3"/>
          </p:nvPr>
        </p:nvSpPr>
        <p:spPr/>
        <p:txBody>
          <a:bodyPr/>
          <a:lstStyle/>
          <a:p>
            <a:r>
              <a:rPr lang="en-PH" dirty="0">
                <a:latin typeface="Montserrat" panose="00000500000000000000" pitchFamily="2" charset="0"/>
              </a:rPr>
              <a:t>Source:  NielsenIQ Scantrack (FMCG = Total Store Read excluding General Merchandise, Tobacco and Medicines</a:t>
            </a:r>
          </a:p>
        </p:txBody>
      </p:sp>
      <p:sp>
        <p:nvSpPr>
          <p:cNvPr id="3" name="Rectangle 2"/>
          <p:cNvSpPr/>
          <p:nvPr/>
        </p:nvSpPr>
        <p:spPr>
          <a:xfrm>
            <a:off x="4552485" y="4397621"/>
            <a:ext cx="3595480" cy="338554"/>
          </a:xfrm>
          <a:prstGeom prst="rect">
            <a:avLst/>
          </a:prstGeom>
        </p:spPr>
        <p:txBody>
          <a:bodyPr wrap="square">
            <a:spAutoFit/>
          </a:bodyPr>
          <a:lstStyle/>
          <a:p>
            <a:r>
              <a:rPr lang="en-GB" sz="800" dirty="0">
                <a:latin typeface="Montserrat" panose="00000500000000000000" pitchFamily="2" charset="0"/>
                <a:cs typeface="Calibri" panose="020F0502020204030204" pitchFamily="34" charset="0"/>
              </a:rPr>
              <a:t>*Supermarkets include Online Dark Stores, Depots and Picking stores</a:t>
            </a:r>
            <a:endParaRPr lang="en-GB" sz="800" dirty="0">
              <a:latin typeface="Montserrat" panose="00000500000000000000" pitchFamily="2" charset="0"/>
            </a:endParaRPr>
          </a:p>
        </p:txBody>
      </p:sp>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907394516"/>
              </p:ext>
            </p:extLst>
          </p:nvPr>
        </p:nvGraphicFramePr>
        <p:xfrm>
          <a:off x="4370748" y="1728776"/>
          <a:ext cx="4425859" cy="2540841"/>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Google Shape;1719;p127">
            <a:extLst>
              <a:ext uri="{FF2B5EF4-FFF2-40B4-BE49-F238E27FC236}">
                <a16:creationId xmlns:a16="http://schemas.microsoft.com/office/drawing/2014/main" id="{52778CA0-66FA-4AEE-9999-1A82D1F83488}"/>
              </a:ext>
            </a:extLst>
          </p:cNvPr>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7" name="Google Shape;1720;p127">
            <a:extLst>
              <a:ext uri="{FF2B5EF4-FFF2-40B4-BE49-F238E27FC236}">
                <a16:creationId xmlns:a16="http://schemas.microsoft.com/office/drawing/2014/main" id="{970C9709-0DA1-4983-A412-AA8DDFFC7BC0}"/>
              </a:ext>
            </a:extLst>
          </p:cNvPr>
          <p:cNvSpPr txBox="1"/>
          <p:nvPr/>
        </p:nvSpPr>
        <p:spPr>
          <a:xfrm>
            <a:off x="354650" y="1462675"/>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dirty="0">
                <a:solidFill>
                  <a:srgbClr val="1A1A1A"/>
                </a:solidFill>
                <a:latin typeface="Avenir Next LT Pro" panose="020B0504020202020204" pitchFamily="34" charset="0"/>
                <a:ea typeface="Montserrat"/>
                <a:cs typeface="Montserrat"/>
                <a:sym typeface="Montserrat"/>
              </a:rPr>
              <a:t>GB Total Coverage </a:t>
            </a:r>
            <a:r>
              <a:rPr lang="en" sz="1300" b="1" dirty="0">
                <a:solidFill>
                  <a:srgbClr val="1A1A1A"/>
                </a:solidFill>
                <a:latin typeface="Avenir Next LT Pro" panose="020B0504020202020204" pitchFamily="34" charset="0"/>
                <a:ea typeface="Montserrat"/>
                <a:cs typeface="Montserrat"/>
                <a:sym typeface="Montserrat"/>
              </a:rPr>
              <a:t>FMCG</a:t>
            </a:r>
            <a:r>
              <a:rPr lang="en" sz="1300" dirty="0">
                <a:solidFill>
                  <a:srgbClr val="1A1A1A"/>
                </a:solidFill>
                <a:latin typeface="Avenir Next LT Pro" panose="020B0504020202020204" pitchFamily="34" charset="0"/>
                <a:ea typeface="Montserrat"/>
                <a:cs typeface="Montserrat"/>
                <a:sym typeface="Montserrat"/>
              </a:rPr>
              <a:t> Sales</a:t>
            </a:r>
            <a:br>
              <a:rPr lang="en" dirty="0">
                <a:solidFill>
                  <a:srgbClr val="000000"/>
                </a:solidFill>
                <a:latin typeface="Avenir Next LT Pro" panose="020B0504020202020204" pitchFamily="34" charset="0"/>
                <a:ea typeface="Montserrat"/>
                <a:cs typeface="Montserrat"/>
                <a:sym typeface="Montserrat"/>
              </a:rPr>
            </a:br>
            <a:endParaRPr sz="1000" dirty="0">
              <a:solidFill>
                <a:srgbClr val="000000"/>
              </a:solidFill>
              <a:latin typeface="Avenir Next LT Pro" panose="020B0504020202020204" pitchFamily="34" charset="0"/>
              <a:ea typeface="Montserrat"/>
              <a:cs typeface="Montserrat"/>
              <a:sym typeface="Montserrat"/>
            </a:endParaRPr>
          </a:p>
        </p:txBody>
      </p:sp>
      <p:sp>
        <p:nvSpPr>
          <p:cNvPr id="18" name="Google Shape;1721;p127">
            <a:extLst>
              <a:ext uri="{FF2B5EF4-FFF2-40B4-BE49-F238E27FC236}">
                <a16:creationId xmlns:a16="http://schemas.microsoft.com/office/drawing/2014/main" id="{783BCF4E-61B1-440E-962B-DCF8AA5882D1}"/>
              </a:ext>
            </a:extLst>
          </p:cNvPr>
          <p:cNvSpPr txBox="1"/>
          <p:nvPr/>
        </p:nvSpPr>
        <p:spPr>
          <a:xfrm>
            <a:off x="354650" y="2079624"/>
            <a:ext cx="2775125"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400" b="1" dirty="0">
                <a:solidFill>
                  <a:srgbClr val="1A1A1A"/>
                </a:solidFill>
                <a:latin typeface="Avenir Next LT Pro" panose="020B0504020202020204" pitchFamily="34" charset="0"/>
                <a:ea typeface="Montserrat"/>
                <a:cs typeface="Montserrat"/>
                <a:sym typeface="Montserrat"/>
              </a:rPr>
              <a:t>-£234m</a:t>
            </a:r>
            <a:br>
              <a:rPr lang="en" b="1" dirty="0">
                <a:solidFill>
                  <a:srgbClr val="1A1A1A"/>
                </a:solidFill>
                <a:latin typeface="Avenir Next LT Pro" panose="020B0504020202020204" pitchFamily="34" charset="0"/>
                <a:ea typeface="Montserrat"/>
                <a:cs typeface="Montserrat"/>
                <a:sym typeface="Montserrat"/>
              </a:rPr>
            </a:br>
            <a:r>
              <a:rPr lang="en" sz="1200" b="1" dirty="0">
                <a:solidFill>
                  <a:srgbClr val="1A1A1A"/>
                </a:solidFill>
                <a:latin typeface="Avenir Next LT Pro" panose="020B0504020202020204" pitchFamily="34" charset="0"/>
                <a:ea typeface="Montserrat"/>
                <a:cs typeface="Montserrat"/>
                <a:sym typeface="Montserrat"/>
              </a:rPr>
              <a:t>Shoppers </a:t>
            </a:r>
            <a:r>
              <a:rPr lang="en" sz="1200" b="1" dirty="0">
                <a:solidFill>
                  <a:srgbClr val="1A1A1A"/>
                </a:solidFill>
                <a:latin typeface="Montserrat" panose="00000500000000000000" pitchFamily="2" charset="0"/>
                <a:ea typeface="Montserrat"/>
                <a:cs typeface="Montserrat"/>
                <a:sym typeface="Montserrat"/>
              </a:rPr>
              <a:t>spent</a:t>
            </a:r>
            <a:r>
              <a:rPr lang="en" sz="1200" b="1" dirty="0">
                <a:solidFill>
                  <a:srgbClr val="1A1A1A"/>
                </a:solidFill>
                <a:latin typeface="Avenir Next LT Pro" panose="020B0504020202020204" pitchFamily="34" charset="0"/>
                <a:ea typeface="Montserrat"/>
                <a:cs typeface="Montserrat"/>
                <a:sym typeface="Montserrat"/>
              </a:rPr>
              <a:t> </a:t>
            </a:r>
            <a:r>
              <a:rPr lang="en" sz="1200" b="1" dirty="0">
                <a:solidFill>
                  <a:srgbClr val="1A1A1A"/>
                </a:solidFill>
                <a:latin typeface="Montserrat" panose="00000500000000000000" pitchFamily="2" charset="0"/>
                <a:ea typeface="Montserrat"/>
                <a:cs typeface="Montserrat"/>
                <a:sym typeface="Montserrat"/>
              </a:rPr>
              <a:t>less on groceries than last year</a:t>
            </a:r>
            <a:endParaRPr sz="1500" b="1" dirty="0">
              <a:solidFill>
                <a:srgbClr val="1A1A1A"/>
              </a:solidFill>
              <a:latin typeface="Montserrat" panose="00000500000000000000" pitchFamily="2" charset="0"/>
              <a:ea typeface="Montserrat"/>
              <a:cs typeface="Montserrat"/>
              <a:sym typeface="Montserrat"/>
            </a:endParaRPr>
          </a:p>
        </p:txBody>
      </p:sp>
      <p:sp>
        <p:nvSpPr>
          <p:cNvPr id="19" name="Google Shape;1722;p127">
            <a:extLst>
              <a:ext uri="{FF2B5EF4-FFF2-40B4-BE49-F238E27FC236}">
                <a16:creationId xmlns:a16="http://schemas.microsoft.com/office/drawing/2014/main" id="{87F335D8-9F32-45A3-96D6-8D5D9FC1CE48}"/>
              </a:ext>
            </a:extLst>
          </p:cNvPr>
          <p:cNvSpPr txBox="1"/>
          <p:nvPr/>
        </p:nvSpPr>
        <p:spPr>
          <a:xfrm>
            <a:off x="364202" y="3144039"/>
            <a:ext cx="2639402"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2400" b="1" dirty="0">
                <a:solidFill>
                  <a:schemeClr val="accent3"/>
                </a:solidFill>
                <a:latin typeface="Montserrat" panose="00000500000000000000" pitchFamily="2" charset="0"/>
                <a:ea typeface="Montserrat"/>
                <a:cs typeface="Montserrat"/>
                <a:sym typeface="Montserrat"/>
              </a:rPr>
              <a:t>+£851m</a:t>
            </a:r>
            <a:br>
              <a:rPr lang="en" b="1" dirty="0">
                <a:solidFill>
                  <a:schemeClr val="accent3"/>
                </a:solidFill>
                <a:latin typeface="Montserrat" panose="00000500000000000000" pitchFamily="2" charset="0"/>
                <a:ea typeface="Montserrat"/>
                <a:cs typeface="Montserrat"/>
                <a:sym typeface="Montserrat"/>
              </a:rPr>
            </a:br>
            <a:r>
              <a:rPr lang="en-GB" sz="1200" b="1" dirty="0">
                <a:solidFill>
                  <a:schemeClr val="accent3"/>
                </a:solidFill>
                <a:latin typeface="Montserrat" panose="00000500000000000000" pitchFamily="2" charset="0"/>
                <a:ea typeface="Montserrat"/>
                <a:cs typeface="Montserrat"/>
                <a:sym typeface="Montserrat"/>
              </a:rPr>
              <a:t>more than 4w/e 25</a:t>
            </a:r>
            <a:r>
              <a:rPr lang="en-GB" sz="1200" b="1" baseline="30000" dirty="0">
                <a:solidFill>
                  <a:schemeClr val="accent3"/>
                </a:solidFill>
                <a:latin typeface="Montserrat" panose="00000500000000000000" pitchFamily="2" charset="0"/>
                <a:ea typeface="Montserrat"/>
                <a:cs typeface="Montserrat"/>
                <a:sym typeface="Montserrat"/>
              </a:rPr>
              <a:t>th</a:t>
            </a:r>
            <a:r>
              <a:rPr lang="en-GB" sz="1200" b="1" dirty="0">
                <a:solidFill>
                  <a:schemeClr val="accent3"/>
                </a:solidFill>
                <a:latin typeface="Montserrat" panose="00000500000000000000" pitchFamily="2" charset="0"/>
                <a:ea typeface="Montserrat"/>
                <a:cs typeface="Montserrat"/>
                <a:sym typeface="Montserrat"/>
              </a:rPr>
              <a:t> May 2019</a:t>
            </a:r>
            <a:endParaRPr sz="1500" b="1" dirty="0">
              <a:solidFill>
                <a:schemeClr val="accent3"/>
              </a:solidFill>
              <a:latin typeface="Montserrat" panose="00000500000000000000" pitchFamily="2" charset="0"/>
              <a:ea typeface="Montserrat"/>
              <a:cs typeface="Montserrat"/>
              <a:sym typeface="Montserrat"/>
            </a:endParaRPr>
          </a:p>
          <a:p>
            <a:pPr marL="0" lvl="0" indent="0" algn="l" rtl="0">
              <a:spcBef>
                <a:spcPts val="0"/>
              </a:spcBef>
              <a:spcAft>
                <a:spcPts val="0"/>
              </a:spcAft>
              <a:buNone/>
            </a:pPr>
            <a:endParaRPr sz="1200" b="1" dirty="0">
              <a:solidFill>
                <a:srgbClr val="1A1A1A"/>
              </a:solidFill>
              <a:latin typeface="Montserrat" panose="00000500000000000000" pitchFamily="2" charset="0"/>
              <a:ea typeface="Montserrat"/>
              <a:cs typeface="Montserrat"/>
              <a:sym typeface="Montserrat"/>
            </a:endParaRPr>
          </a:p>
        </p:txBody>
      </p:sp>
      <p:cxnSp>
        <p:nvCxnSpPr>
          <p:cNvPr id="20" name="Google Shape;1725;p127">
            <a:extLst>
              <a:ext uri="{FF2B5EF4-FFF2-40B4-BE49-F238E27FC236}">
                <a16:creationId xmlns:a16="http://schemas.microsoft.com/office/drawing/2014/main" id="{550B18CA-63BA-4A9F-9EFB-D34F54E5CE9F}"/>
              </a:ext>
            </a:extLst>
          </p:cNvPr>
          <p:cNvCxnSpPr>
            <a:cxnSpLocks/>
          </p:cNvCxnSpPr>
          <p:nvPr/>
        </p:nvCxnSpPr>
        <p:spPr>
          <a:xfrm>
            <a:off x="354650" y="3386636"/>
            <a:ext cx="1191121" cy="0"/>
          </a:xfrm>
          <a:prstGeom prst="straightConnector1">
            <a:avLst/>
          </a:prstGeom>
          <a:noFill/>
          <a:ln w="19050" cap="flat" cmpd="sng">
            <a:solidFill>
              <a:schemeClr val="accent1"/>
            </a:solidFill>
            <a:prstDash val="solid"/>
            <a:round/>
            <a:headEnd type="none" w="med" len="med"/>
            <a:tailEnd type="none" w="med" len="med"/>
          </a:ln>
        </p:spPr>
      </p:cxnSp>
      <p:sp>
        <p:nvSpPr>
          <p:cNvPr id="2" name="TextBox 1">
            <a:extLst>
              <a:ext uri="{FF2B5EF4-FFF2-40B4-BE49-F238E27FC236}">
                <a16:creationId xmlns:a16="http://schemas.microsoft.com/office/drawing/2014/main" id="{AA892376-BA68-4A43-B304-A47FCA48628A}"/>
              </a:ext>
            </a:extLst>
          </p:cNvPr>
          <p:cNvSpPr txBox="1"/>
          <p:nvPr/>
        </p:nvSpPr>
        <p:spPr>
          <a:xfrm>
            <a:off x="5998900" y="4864180"/>
            <a:ext cx="2713993" cy="307777"/>
          </a:xfrm>
          <a:prstGeom prst="rect">
            <a:avLst/>
          </a:prstGeom>
          <a:noFill/>
        </p:spPr>
        <p:txBody>
          <a:bodyPr wrap="square" rtlCol="0">
            <a:spAutoFit/>
          </a:bodyPr>
          <a:lstStyle/>
          <a:p>
            <a:pPr algn="r"/>
            <a:r>
              <a:rPr lang="en-GB" sz="700" dirty="0">
                <a:latin typeface="Montserrat" panose="00000500000000000000" pitchFamily="2" charset="0"/>
              </a:rPr>
              <a:t>Supermarkets &gt; 3,000sqft</a:t>
            </a:r>
          </a:p>
          <a:p>
            <a:pPr algn="r"/>
            <a:r>
              <a:rPr lang="en-GB" sz="700" dirty="0">
                <a:latin typeface="Montserrat" panose="00000500000000000000" pitchFamily="2" charset="0"/>
              </a:rPr>
              <a:t>Convenience &lt; 3,000sqft</a:t>
            </a:r>
          </a:p>
        </p:txBody>
      </p:sp>
      <p:cxnSp>
        <p:nvCxnSpPr>
          <p:cNvPr id="6" name="Straight Connector 5">
            <a:extLst>
              <a:ext uri="{FF2B5EF4-FFF2-40B4-BE49-F238E27FC236}">
                <a16:creationId xmlns:a16="http://schemas.microsoft.com/office/drawing/2014/main" id="{FAB02411-4C7C-4F4B-B0BE-BC8E2D2A120E}"/>
              </a:ext>
            </a:extLst>
          </p:cNvPr>
          <p:cNvCxnSpPr/>
          <p:nvPr/>
        </p:nvCxnSpPr>
        <p:spPr>
          <a:xfrm>
            <a:off x="1603829" y="2532743"/>
            <a:ext cx="26851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481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466671" y="1594079"/>
            <a:ext cx="6719386" cy="1389300"/>
          </a:xfrm>
        </p:spPr>
        <p:txBody>
          <a:bodyPr spcFirstLastPara="1" wrap="square" lIns="0" tIns="91425" rIns="0" bIns="91425" anchor="t" anchorCtr="0">
            <a:noAutofit/>
          </a:bodyPr>
          <a:lstStyle/>
          <a:p>
            <a:pPr lvl="0"/>
            <a:r>
              <a:rPr lang="en-PH" sz="1800" b="0" dirty="0">
                <a:latin typeface="Montserrat" panose="00000500000000000000" pitchFamily="2" charset="0"/>
              </a:rPr>
              <a:t>With </a:t>
            </a:r>
            <a:r>
              <a:rPr lang="en-PH" sz="1800" b="0" dirty="0">
                <a:solidFill>
                  <a:schemeClr val="bg1"/>
                </a:solidFill>
                <a:latin typeface="Montserrat" panose="00000500000000000000" pitchFamily="2" charset="0"/>
              </a:rPr>
              <a:t>social distancing </a:t>
            </a:r>
            <a:r>
              <a:rPr lang="en-PH" sz="1800" dirty="0">
                <a:solidFill>
                  <a:schemeClr val="accent1"/>
                </a:solidFill>
                <a:latin typeface="Montserrat" panose="00000500000000000000" pitchFamily="2" charset="0"/>
              </a:rPr>
              <a:t>limiting capacity </a:t>
            </a:r>
            <a:r>
              <a:rPr lang="en-PH" sz="1800" b="0" dirty="0">
                <a:latin typeface="Montserrat" panose="00000500000000000000" pitchFamily="2" charset="0"/>
              </a:rPr>
              <a:t>at many </a:t>
            </a:r>
            <a:r>
              <a:rPr lang="en-PH" sz="1800" dirty="0">
                <a:solidFill>
                  <a:schemeClr val="accent1"/>
                </a:solidFill>
                <a:latin typeface="Montserrat" panose="00000500000000000000" pitchFamily="2" charset="0"/>
              </a:rPr>
              <a:t>popular</a:t>
            </a:r>
            <a:r>
              <a:rPr lang="en-PH" sz="1800" b="0" dirty="0">
                <a:latin typeface="Montserrat" panose="00000500000000000000" pitchFamily="2" charset="0"/>
              </a:rPr>
              <a:t> cafés, pubs and restaurants and </a:t>
            </a:r>
            <a:r>
              <a:rPr lang="en-PH" sz="1800" b="0" dirty="0">
                <a:solidFill>
                  <a:schemeClr val="bg1"/>
                </a:solidFill>
                <a:latin typeface="Montserrat" panose="00000500000000000000" pitchFamily="2" charset="0"/>
              </a:rPr>
              <a:t>2</a:t>
            </a:r>
            <a:r>
              <a:rPr lang="en-PH" sz="1800" b="0" baseline="30000" dirty="0">
                <a:solidFill>
                  <a:schemeClr val="bg1"/>
                </a:solidFill>
                <a:latin typeface="Montserrat" panose="00000500000000000000" pitchFamily="2" charset="0"/>
              </a:rPr>
              <a:t>nd</a:t>
            </a:r>
            <a:r>
              <a:rPr lang="en-PH" sz="1800" b="0" dirty="0">
                <a:solidFill>
                  <a:schemeClr val="bg1"/>
                </a:solidFill>
                <a:latin typeface="Montserrat" panose="00000500000000000000" pitchFamily="2" charset="0"/>
              </a:rPr>
              <a:t> vaccines </a:t>
            </a:r>
            <a:r>
              <a:rPr lang="en-PH" sz="1800" b="0" dirty="0">
                <a:latin typeface="Montserrat" panose="00000500000000000000" pitchFamily="2" charset="0"/>
              </a:rPr>
              <a:t>currently being rolled out to the </a:t>
            </a:r>
            <a:r>
              <a:rPr lang="en-PH" sz="1800" dirty="0">
                <a:solidFill>
                  <a:schemeClr val="accent1"/>
                </a:solidFill>
                <a:latin typeface="Montserrat" panose="00000500000000000000" pitchFamily="2" charset="0"/>
              </a:rPr>
              <a:t>over 50’s</a:t>
            </a:r>
            <a:r>
              <a:rPr lang="en-PH" sz="1800" b="0" dirty="0">
                <a:solidFill>
                  <a:schemeClr val="bg1"/>
                </a:solidFill>
                <a:latin typeface="Montserrat" panose="00000500000000000000" pitchFamily="2" charset="0"/>
              </a:rPr>
              <a:t>, many</a:t>
            </a:r>
            <a:r>
              <a:rPr lang="en-PH" sz="1800" b="0" dirty="0">
                <a:latin typeface="Montserrat" panose="00000500000000000000" pitchFamily="2" charset="0"/>
              </a:rPr>
              <a:t> shoppers are </a:t>
            </a:r>
            <a:r>
              <a:rPr lang="en-PH" sz="1800" dirty="0">
                <a:solidFill>
                  <a:schemeClr val="accent1"/>
                </a:solidFill>
                <a:latin typeface="Montserrat" panose="00000500000000000000" pitchFamily="2" charset="0"/>
              </a:rPr>
              <a:t>not yet ready </a:t>
            </a:r>
            <a:r>
              <a:rPr lang="en-PH" sz="1800" b="0" dirty="0">
                <a:latin typeface="Montserrat" panose="00000500000000000000" pitchFamily="2" charset="0"/>
              </a:rPr>
              <a:t>to </a:t>
            </a:r>
            <a:r>
              <a:rPr lang="en-PH" sz="1800" dirty="0">
                <a:solidFill>
                  <a:schemeClr val="accent1"/>
                </a:solidFill>
                <a:latin typeface="Montserrat" panose="00000500000000000000" pitchFamily="2" charset="0"/>
              </a:rPr>
              <a:t>resume</a:t>
            </a:r>
            <a:r>
              <a:rPr lang="en-PH" sz="1800" b="0" dirty="0">
                <a:latin typeface="Montserrat" panose="00000500000000000000" pitchFamily="2" charset="0"/>
              </a:rPr>
              <a:t> their pre-Covid </a:t>
            </a:r>
            <a:r>
              <a:rPr lang="en-PH" sz="1800" b="0" dirty="0" err="1">
                <a:latin typeface="Montserrat" panose="00000500000000000000" pitchFamily="2" charset="0"/>
              </a:rPr>
              <a:t>behaviour</a:t>
            </a:r>
            <a:r>
              <a:rPr lang="en-PH" sz="1800" b="0" dirty="0">
                <a:latin typeface="Montserrat" panose="00000500000000000000" pitchFamily="2" charset="0"/>
              </a:rPr>
              <a:t> indicating </a:t>
            </a:r>
            <a:r>
              <a:rPr lang="en-PH" sz="1800" dirty="0">
                <a:solidFill>
                  <a:schemeClr val="accent1"/>
                </a:solidFill>
                <a:latin typeface="Montserrat" panose="00000500000000000000" pitchFamily="2" charset="0"/>
              </a:rPr>
              <a:t>significant sales </a:t>
            </a:r>
            <a:r>
              <a:rPr lang="en-PH" sz="1800" b="0" dirty="0">
                <a:latin typeface="Montserrat" panose="00000500000000000000" pitchFamily="2" charset="0"/>
              </a:rPr>
              <a:t>have yet to </a:t>
            </a:r>
            <a:r>
              <a:rPr lang="en-PH" sz="1800" dirty="0">
                <a:solidFill>
                  <a:schemeClr val="accent1"/>
                </a:solidFill>
                <a:latin typeface="Montserrat" panose="00000500000000000000" pitchFamily="2" charset="0"/>
              </a:rPr>
              <a:t>shift back </a:t>
            </a:r>
            <a:r>
              <a:rPr lang="en-PH" sz="1800" b="0" dirty="0">
                <a:latin typeface="Montserrat" panose="00000500000000000000" pitchFamily="2" charset="0"/>
              </a:rPr>
              <a:t>into </a:t>
            </a:r>
            <a:r>
              <a:rPr lang="en-PH" sz="1800" dirty="0">
                <a:solidFill>
                  <a:schemeClr val="accent1"/>
                </a:solidFill>
                <a:latin typeface="Montserrat" panose="00000500000000000000" pitchFamily="2" charset="0"/>
              </a:rPr>
              <a:t>hospitality</a:t>
            </a:r>
            <a:r>
              <a:rPr lang="en-PH" sz="1800" b="0" dirty="0">
                <a:latin typeface="Montserrat" panose="00000500000000000000" pitchFamily="2" charset="0"/>
              </a:rPr>
              <a:t> …</a:t>
            </a:r>
            <a:endParaRPr lang="en-PH" sz="1800" b="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614430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Retailer News</a:t>
            </a:r>
          </a:p>
        </p:txBody>
      </p:sp>
    </p:spTree>
    <p:extLst>
      <p:ext uri="{BB962C8B-B14F-4D97-AF65-F5344CB8AC3E}">
        <p14:creationId xmlns:p14="http://schemas.microsoft.com/office/powerpoint/2010/main" val="3406894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5047" y="1203598"/>
            <a:ext cx="6273905" cy="3377045"/>
          </a:xfrm>
          <a:prstGeom prst="rect">
            <a:avLst/>
          </a:prstGeom>
        </p:spPr>
      </p:pic>
      <p:sp>
        <p:nvSpPr>
          <p:cNvPr id="24582" name="Text Placeholder 9"/>
          <p:cNvSpPr>
            <a:spLocks noGrp="1"/>
          </p:cNvSpPr>
          <p:nvPr>
            <p:ph type="body" idx="4294967295"/>
          </p:nvPr>
        </p:nvSpPr>
        <p:spPr>
          <a:xfrm>
            <a:off x="225310" y="4735783"/>
            <a:ext cx="5435263" cy="523875"/>
          </a:xfrm>
        </p:spPr>
        <p:txBody>
          <a:bodyPr/>
          <a:lstStyle/>
          <a:p>
            <a:pPr marL="146050" indent="0">
              <a:spcBef>
                <a:spcPts val="63"/>
              </a:spcBef>
              <a:buNone/>
            </a:pPr>
            <a:r>
              <a:rPr lang="en-GB" altLang="en-US" sz="800" dirty="0">
                <a:solidFill>
                  <a:schemeClr val="tx1">
                    <a:lumMod val="50000"/>
                    <a:lumOff val="50000"/>
                  </a:schemeClr>
                </a:solidFill>
                <a:latin typeface="Montserrat" panose="00000500000000000000" pitchFamily="2" charset="0"/>
              </a:rPr>
              <a:t>Source:  </a:t>
            </a:r>
            <a:r>
              <a:rPr lang="en-GB" altLang="en-US" sz="800" dirty="0" err="1">
                <a:solidFill>
                  <a:schemeClr val="tx1">
                    <a:lumMod val="50000"/>
                    <a:lumOff val="50000"/>
                  </a:schemeClr>
                </a:solidFill>
                <a:latin typeface="Montserrat" panose="00000500000000000000" pitchFamily="2" charset="0"/>
              </a:rPr>
              <a:t>NielsenIQ</a:t>
            </a:r>
            <a:r>
              <a:rPr lang="en-GB" altLang="en-US" sz="800" dirty="0">
                <a:solidFill>
                  <a:schemeClr val="tx1">
                    <a:lumMod val="50000"/>
                    <a:lumOff val="50000"/>
                  </a:schemeClr>
                </a:solidFill>
                <a:latin typeface="Montserrat" panose="00000500000000000000" pitchFamily="2" charset="0"/>
              </a:rPr>
              <a:t> Homescan Total Till 4 weeks ending 22nd May</a:t>
            </a:r>
            <a:r>
              <a:rPr lang="en-US" altLang="en-US" sz="800" dirty="0">
                <a:solidFill>
                  <a:schemeClr val="tx1">
                    <a:lumMod val="50000"/>
                    <a:lumOff val="50000"/>
                  </a:schemeClr>
                </a:solidFill>
                <a:latin typeface="Montserrat" panose="00000500000000000000" pitchFamily="2" charset="0"/>
                <a:cs typeface="Arial" panose="020B0604020202020204" pitchFamily="34" charset="0"/>
              </a:rPr>
              <a:t> 2021</a:t>
            </a:r>
            <a:endParaRPr lang="en-GB" altLang="en-US" sz="800" dirty="0">
              <a:solidFill>
                <a:schemeClr val="tx1">
                  <a:lumMod val="50000"/>
                  <a:lumOff val="50000"/>
                </a:schemeClr>
              </a:solidFill>
              <a:latin typeface="Montserrat" panose="00000500000000000000" pitchFamily="2" charset="0"/>
            </a:endParaRPr>
          </a:p>
        </p:txBody>
      </p:sp>
      <p:sp>
        <p:nvSpPr>
          <p:cNvPr id="10" name="Title 2"/>
          <p:cNvSpPr txBox="1">
            <a:spLocks/>
          </p:cNvSpPr>
          <p:nvPr/>
        </p:nvSpPr>
        <p:spPr>
          <a:xfrm>
            <a:off x="229046" y="483791"/>
            <a:ext cx="8708615" cy="575791"/>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endParaRPr lang="en-GB" sz="2000" b="1" dirty="0">
              <a:solidFill>
                <a:schemeClr val="tx1"/>
              </a:solidFill>
              <a:latin typeface="Montserrat" panose="00000500000000000000" pitchFamily="2" charset="0"/>
              <a:cs typeface="Calibri" panose="020F0502020204030204" pitchFamily="34" charset="0"/>
            </a:endParaRPr>
          </a:p>
        </p:txBody>
      </p:sp>
      <p:sp>
        <p:nvSpPr>
          <p:cNvPr id="5" name="Title 2">
            <a:extLst>
              <a:ext uri="{FF2B5EF4-FFF2-40B4-BE49-F238E27FC236}">
                <a16:creationId xmlns:a16="http://schemas.microsoft.com/office/drawing/2014/main" id="{9F56F599-696D-40C0-B246-78380DA47A3A}"/>
              </a:ext>
            </a:extLst>
          </p:cNvPr>
          <p:cNvSpPr txBox="1">
            <a:spLocks/>
          </p:cNvSpPr>
          <p:nvPr/>
        </p:nvSpPr>
        <p:spPr>
          <a:xfrm>
            <a:off x="354600" y="412678"/>
            <a:ext cx="8434800" cy="392400"/>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PH" sz="1900" b="1" cap="none" dirty="0">
                <a:solidFill>
                  <a:schemeClr val="tx1"/>
                </a:solidFill>
                <a:latin typeface="Montserrat" panose="00000500000000000000" pitchFamily="2" charset="0"/>
              </a:rPr>
              <a:t>Discounters continue to have momentum, whilst M&amp;S and Waitrose are seeing some recovery</a:t>
            </a:r>
            <a:endParaRPr lang="en-GB" sz="1900" b="1" cap="none" dirty="0">
              <a:solidFill>
                <a:schemeClr val="tx1"/>
              </a:solidFill>
              <a:latin typeface="Montserrat" panose="00000500000000000000" pitchFamily="2" charset="0"/>
              <a:cs typeface="Calibri" panose="020F0502020204030204" pitchFamily="34" charset="0"/>
            </a:endParaRPr>
          </a:p>
        </p:txBody>
      </p:sp>
      <p:sp>
        <p:nvSpPr>
          <p:cNvPr id="6" name="TextBox 5">
            <a:extLst>
              <a:ext uri="{FF2B5EF4-FFF2-40B4-BE49-F238E27FC236}">
                <a16:creationId xmlns:a16="http://schemas.microsoft.com/office/drawing/2014/main" id="{BBF814AC-3595-453F-8B2A-666501CE71B9}"/>
              </a:ext>
            </a:extLst>
          </p:cNvPr>
          <p:cNvSpPr txBox="1"/>
          <p:nvPr/>
        </p:nvSpPr>
        <p:spPr>
          <a:xfrm>
            <a:off x="6701969" y="4866635"/>
            <a:ext cx="2087431" cy="230832"/>
          </a:xfrm>
          <a:prstGeom prst="rect">
            <a:avLst/>
          </a:prstGeom>
          <a:noFill/>
        </p:spPr>
        <p:txBody>
          <a:bodyPr wrap="none" rtlCol="0">
            <a:spAutoFit/>
          </a:bodyPr>
          <a:lstStyle/>
          <a:p>
            <a:r>
              <a:rPr lang="en-GB" sz="900" dirty="0">
                <a:latin typeface="Montserrat" panose="00000500000000000000" pitchFamily="2" charset="0"/>
              </a:rPr>
              <a:t>Ocado FMCG 12w/e growth +9%</a:t>
            </a:r>
          </a:p>
        </p:txBody>
      </p:sp>
    </p:spTree>
    <p:extLst>
      <p:ext uri="{BB962C8B-B14F-4D97-AF65-F5344CB8AC3E}">
        <p14:creationId xmlns:p14="http://schemas.microsoft.com/office/powerpoint/2010/main" val="3410191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9"/>
          <p:cNvSpPr txBox="1">
            <a:spLocks/>
          </p:cNvSpPr>
          <p:nvPr/>
        </p:nvSpPr>
        <p:spPr>
          <a:xfrm>
            <a:off x="160418" y="4707607"/>
            <a:ext cx="8166100" cy="2746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7013" marR="0" lvl="0" indent="-112713" algn="l" rtl="0">
              <a:lnSpc>
                <a:spcPct val="100000"/>
              </a:lnSpc>
              <a:spcBef>
                <a:spcPts val="8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spcAft>
                <a:spcPts val="0"/>
              </a:spcAft>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114300" indent="0">
              <a:spcBef>
                <a:spcPts val="63"/>
              </a:spcBef>
              <a:buFont typeface="Arial"/>
              <a:buNone/>
            </a:pPr>
            <a:r>
              <a:rPr lang="en-GB" altLang="en-US" sz="700" dirty="0">
                <a:solidFill>
                  <a:schemeClr val="tx1">
                    <a:lumMod val="50000"/>
                    <a:lumOff val="50000"/>
                  </a:schemeClr>
                </a:solidFill>
                <a:latin typeface="Montserrat" panose="00000500000000000000" pitchFamily="2" charset="0"/>
              </a:rPr>
              <a:t>Source:  </a:t>
            </a:r>
            <a:r>
              <a:rPr lang="en-GB" altLang="en-US" sz="700" dirty="0" err="1">
                <a:solidFill>
                  <a:schemeClr val="tx1">
                    <a:lumMod val="50000"/>
                    <a:lumOff val="50000"/>
                  </a:schemeClr>
                </a:solidFill>
                <a:latin typeface="Montserrat" panose="00000500000000000000" pitchFamily="2" charset="0"/>
              </a:rPr>
              <a:t>NielsenIQ</a:t>
            </a:r>
            <a:r>
              <a:rPr lang="en-GB" altLang="en-US" sz="700" dirty="0">
                <a:solidFill>
                  <a:schemeClr val="tx1">
                    <a:lumMod val="50000"/>
                    <a:lumOff val="50000"/>
                  </a:schemeClr>
                </a:solidFill>
                <a:latin typeface="Montserrat" panose="00000500000000000000" pitchFamily="2" charset="0"/>
              </a:rPr>
              <a:t> Total Till and Homescan FMCG 4 weeks ending 22nd May 2021</a:t>
            </a:r>
          </a:p>
        </p:txBody>
      </p:sp>
      <p:sp>
        <p:nvSpPr>
          <p:cNvPr id="2" name="TextBox 1"/>
          <p:cNvSpPr txBox="1"/>
          <p:nvPr/>
        </p:nvSpPr>
        <p:spPr>
          <a:xfrm>
            <a:off x="7634217" y="4803998"/>
            <a:ext cx="1122423" cy="230832"/>
          </a:xfrm>
          <a:prstGeom prst="rect">
            <a:avLst/>
          </a:prstGeom>
          <a:noFill/>
        </p:spPr>
        <p:txBody>
          <a:bodyPr wrap="none" rtlCol="0">
            <a:spAutoFit/>
          </a:bodyPr>
          <a:lstStyle/>
          <a:p>
            <a:r>
              <a:rPr lang="en-GB" sz="900" dirty="0">
                <a:solidFill>
                  <a:schemeClr val="tx1">
                    <a:lumMod val="50000"/>
                    <a:lumOff val="50000"/>
                  </a:schemeClr>
                </a:solidFill>
                <a:latin typeface="Calibri" panose="020F0502020204030204" pitchFamily="34" charset="0"/>
                <a:cs typeface="Calibri" panose="020F0502020204030204" pitchFamily="34" charset="0"/>
              </a:rPr>
              <a:t>*Discounters 12w/e</a:t>
            </a:r>
          </a:p>
        </p:txBody>
      </p:sp>
      <p:pic>
        <p:nvPicPr>
          <p:cNvPr id="5" name="Picture 4"/>
          <p:cNvPicPr>
            <a:picLocks noChangeAspect="1"/>
          </p:cNvPicPr>
          <p:nvPr/>
        </p:nvPicPr>
        <p:blipFill>
          <a:blip r:embed="rId2"/>
          <a:stretch>
            <a:fillRect/>
          </a:stretch>
        </p:blipFill>
        <p:spPr>
          <a:xfrm>
            <a:off x="1300598" y="1299199"/>
            <a:ext cx="6542803" cy="3355822"/>
          </a:xfrm>
          <a:prstGeom prst="rect">
            <a:avLst/>
          </a:prstGeom>
        </p:spPr>
      </p:pic>
      <p:sp>
        <p:nvSpPr>
          <p:cNvPr id="6" name="Google Shape;1217;p89">
            <a:extLst>
              <a:ext uri="{FF2B5EF4-FFF2-40B4-BE49-F238E27FC236}">
                <a16:creationId xmlns:a16="http://schemas.microsoft.com/office/drawing/2014/main" id="{89E61A91-E020-476A-884B-A322701DAB86}"/>
              </a:ext>
            </a:extLst>
          </p:cNvPr>
          <p:cNvSpPr txBox="1">
            <a:spLocks/>
          </p:cNvSpPr>
          <p:nvPr/>
        </p:nvSpPr>
        <p:spPr>
          <a:xfrm>
            <a:off x="354649" y="292625"/>
            <a:ext cx="8633233" cy="393600"/>
          </a:xfrm>
          <a:prstGeom prst="rect">
            <a:avLst/>
          </a:prstGeom>
        </p:spPr>
        <p:txBody>
          <a:bodyPr spcFirstLastPara="1" wrap="square" lIns="0"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rgbClr val="000000"/>
                </a:solidFill>
                <a:latin typeface="Avenir Next" panose="020B0503020202020204" pitchFamily="34" charset="0"/>
                <a:ea typeface="Avenir Next" panose="020B05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tabLst>
                <a:tab pos="8339138" algn="l"/>
              </a:tabLst>
            </a:pPr>
            <a:r>
              <a:rPr lang="en-PH" sz="1900" b="1" dirty="0">
                <a:latin typeface="Montserrat" panose="00000500000000000000" pitchFamily="2" charset="0"/>
              </a:rPr>
              <a:t>Spend per visit was down 18% overall and 20% in all but Iceland and Lidl and not all retailers have seen equal uplift in visits</a:t>
            </a:r>
          </a:p>
        </p:txBody>
      </p:sp>
    </p:spTree>
    <p:extLst>
      <p:ext uri="{BB962C8B-B14F-4D97-AF65-F5344CB8AC3E}">
        <p14:creationId xmlns:p14="http://schemas.microsoft.com/office/powerpoint/2010/main" val="3256557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7C25BD2-26CE-4E9F-910B-7B53539B25BB}"/>
              </a:ext>
            </a:extLst>
          </p:cNvPr>
          <p:cNvSpPr/>
          <p:nvPr/>
        </p:nvSpPr>
        <p:spPr>
          <a:xfrm>
            <a:off x="1023257" y="1727200"/>
            <a:ext cx="1480457" cy="2360799"/>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3" name="Google Shape;1723;p127"/>
          <p:cNvSpPr txBox="1">
            <a:spLocks noGrp="1"/>
          </p:cNvSpPr>
          <p:nvPr>
            <p:ph type="title"/>
          </p:nvPr>
        </p:nvSpPr>
        <p:spPr>
          <a:xfrm>
            <a:off x="354650" y="292625"/>
            <a:ext cx="8434800" cy="393600"/>
          </a:xfrm>
        </p:spPr>
        <p:txBody>
          <a:bodyPr spcFirstLastPara="1" wrap="square" lIns="0" tIns="91425" rIns="0" bIns="91425" anchor="t" anchorCtr="0">
            <a:noAutofit/>
          </a:bodyPr>
          <a:lstStyle/>
          <a:p>
            <a:pPr lvl="0"/>
            <a:r>
              <a:rPr lang="en-PH" dirty="0">
                <a:latin typeface="Montserrat" panose="00000500000000000000" pitchFamily="2" charset="0"/>
              </a:rPr>
              <a:t>Compared to 2 years ago, only the Discounters have attracted more shoppers and seen an uplift in visits … </a:t>
            </a: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3"/>
          </p:nvPr>
        </p:nvSpPr>
        <p:spPr/>
        <p:txBody>
          <a:bodyPr/>
          <a:lstStyle/>
          <a:p>
            <a:r>
              <a:rPr lang="en-PH" dirty="0">
                <a:latin typeface="Montserrat" panose="00000500000000000000" pitchFamily="2" charset="0"/>
              </a:rPr>
              <a:t>Source:  NielsenIQ Homescan FMCG</a:t>
            </a:r>
          </a:p>
        </p:txBody>
      </p:sp>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3917279222"/>
              </p:ext>
            </p:extLst>
          </p:nvPr>
        </p:nvGraphicFramePr>
        <p:xfrm>
          <a:off x="477923" y="1547158"/>
          <a:ext cx="8434800" cy="254084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D93E350-3E23-4555-AA6E-38E4E3A60613}"/>
              </a:ext>
            </a:extLst>
          </p:cNvPr>
          <p:cNvSpPr txBox="1"/>
          <p:nvPr/>
        </p:nvSpPr>
        <p:spPr>
          <a:xfrm>
            <a:off x="0" y="3725331"/>
            <a:ext cx="8743099" cy="230832"/>
          </a:xfrm>
          <a:prstGeom prst="rect">
            <a:avLst/>
          </a:prstGeom>
          <a:noFill/>
        </p:spPr>
        <p:txBody>
          <a:bodyPr wrap="none" rtlCol="0">
            <a:spAutoFit/>
          </a:bodyPr>
          <a:lstStyle/>
          <a:p>
            <a:r>
              <a:rPr lang="en-GB" sz="900" b="1" dirty="0">
                <a:latin typeface="Montserrat" panose="00000500000000000000" pitchFamily="2" charset="0"/>
              </a:rPr>
              <a:t>FMCG Growth          +29%             +22%                 +17%                 +13%               +11%                   +11%                +8%                  +7%                  +4%                +2%</a:t>
            </a:r>
          </a:p>
        </p:txBody>
      </p:sp>
      <p:sp>
        <p:nvSpPr>
          <p:cNvPr id="8" name="TextBox 7">
            <a:extLst>
              <a:ext uri="{FF2B5EF4-FFF2-40B4-BE49-F238E27FC236}">
                <a16:creationId xmlns:a16="http://schemas.microsoft.com/office/drawing/2014/main" id="{9AB7A4C8-02CC-4676-BF71-F603FAC00A54}"/>
              </a:ext>
            </a:extLst>
          </p:cNvPr>
          <p:cNvSpPr txBox="1"/>
          <p:nvPr/>
        </p:nvSpPr>
        <p:spPr>
          <a:xfrm>
            <a:off x="158707" y="1332127"/>
            <a:ext cx="2497800" cy="246221"/>
          </a:xfrm>
          <a:prstGeom prst="rect">
            <a:avLst/>
          </a:prstGeom>
          <a:noFill/>
        </p:spPr>
        <p:txBody>
          <a:bodyPr wrap="none" rtlCol="0">
            <a:spAutoFit/>
          </a:bodyPr>
          <a:lstStyle/>
          <a:p>
            <a:r>
              <a:rPr lang="en-GB" sz="1000" dirty="0">
                <a:latin typeface="Montserrat" panose="00000500000000000000" pitchFamily="2" charset="0"/>
              </a:rPr>
              <a:t>4w/e 22</a:t>
            </a:r>
            <a:r>
              <a:rPr lang="en-GB" sz="1000" baseline="30000" dirty="0">
                <a:latin typeface="Montserrat" panose="00000500000000000000" pitchFamily="2" charset="0"/>
              </a:rPr>
              <a:t>nd</a:t>
            </a:r>
            <a:r>
              <a:rPr lang="en-GB" sz="1000" dirty="0">
                <a:latin typeface="Montserrat" panose="00000500000000000000" pitchFamily="2" charset="0"/>
              </a:rPr>
              <a:t> May vs 4w/e 25</a:t>
            </a:r>
            <a:r>
              <a:rPr lang="en-GB" sz="1000" baseline="30000" dirty="0">
                <a:latin typeface="Montserrat" panose="00000500000000000000" pitchFamily="2" charset="0"/>
              </a:rPr>
              <a:t>th</a:t>
            </a:r>
            <a:r>
              <a:rPr lang="en-GB" sz="1000" dirty="0">
                <a:latin typeface="Montserrat" panose="00000500000000000000" pitchFamily="2" charset="0"/>
              </a:rPr>
              <a:t> May 2019</a:t>
            </a:r>
          </a:p>
        </p:txBody>
      </p:sp>
    </p:spTree>
    <p:extLst>
      <p:ext uri="{BB962C8B-B14F-4D97-AF65-F5344CB8AC3E}">
        <p14:creationId xmlns:p14="http://schemas.microsoft.com/office/powerpoint/2010/main" val="2535970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7"/>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Two column numbered list</a:t>
            </a:r>
            <a:endParaRPr sz="2000" b="1" dirty="0">
              <a:solidFill>
                <a:srgbClr val="000000"/>
              </a:solidFill>
              <a:latin typeface="Montserrat"/>
              <a:ea typeface="Montserrat"/>
              <a:cs typeface="Montserrat"/>
              <a:sym typeface="Montserrat"/>
            </a:endParaRPr>
          </a:p>
        </p:txBody>
      </p:sp>
      <p:grpSp>
        <p:nvGrpSpPr>
          <p:cNvPr id="576" name="Google Shape;576;p57"/>
          <p:cNvGrpSpPr/>
          <p:nvPr/>
        </p:nvGrpSpPr>
        <p:grpSpPr>
          <a:xfrm>
            <a:off x="349205" y="929328"/>
            <a:ext cx="3930154" cy="2787948"/>
            <a:chOff x="4405546" y="875321"/>
            <a:chExt cx="3930154" cy="2787948"/>
          </a:xfrm>
        </p:grpSpPr>
        <p:grpSp>
          <p:nvGrpSpPr>
            <p:cNvPr id="577" name="Google Shape;577;p57"/>
            <p:cNvGrpSpPr/>
            <p:nvPr/>
          </p:nvGrpSpPr>
          <p:grpSpPr>
            <a:xfrm>
              <a:off x="4405546" y="875321"/>
              <a:ext cx="3930154" cy="1390666"/>
              <a:chOff x="4405396" y="1367821"/>
              <a:chExt cx="3930154" cy="1390666"/>
            </a:xfrm>
          </p:grpSpPr>
          <p:sp>
            <p:nvSpPr>
              <p:cNvPr id="578" name="Google Shape;578;p57"/>
              <p:cNvSpPr txBox="1"/>
              <p:nvPr/>
            </p:nvSpPr>
            <p:spPr>
              <a:xfrm>
                <a:off x="4652750" y="1377099"/>
                <a:ext cx="3682800" cy="1381388"/>
              </a:xfrm>
              <a:prstGeom prst="rect">
                <a:avLst/>
              </a:prstGeom>
              <a:noFill/>
              <a:ln>
                <a:noFill/>
              </a:ln>
            </p:spPr>
            <p:txBody>
              <a:bodyPr spcFirstLastPara="1" wrap="square" lIns="0" tIns="45700" rIns="0" bIns="45700" anchor="ctr" anchorCtr="0">
                <a:noAutofit/>
              </a:bodyPr>
              <a:lstStyle/>
              <a:p>
                <a:pPr marL="342900" lvl="0" indent="-342900">
                  <a:spcAft>
                    <a:spcPts val="0"/>
                  </a:spcAft>
                  <a:buFont typeface="Symbol" panose="05050102010706020507" pitchFamily="18" charset="2"/>
                  <a:buChar char=""/>
                </a:pPr>
                <a:r>
                  <a:rPr lang="en-GB" sz="1100" b="1" dirty="0">
                    <a:solidFill>
                      <a:schemeClr val="accent1"/>
                    </a:solidFill>
                    <a:effectLst/>
                    <a:latin typeface="Montserrat" panose="00000500000000000000" pitchFamily="2" charset="0"/>
                    <a:ea typeface="Times New Roman" panose="02020603050405020304" pitchFamily="18" charset="0"/>
                  </a:rPr>
                  <a:t>Lidl</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sales growth of </a:t>
                </a:r>
                <a:r>
                  <a:rPr lang="en-GB" sz="1100" b="1" dirty="0">
                    <a:solidFill>
                      <a:schemeClr val="accent1"/>
                    </a:solidFill>
                    <a:effectLst/>
                    <a:latin typeface="Montserrat" panose="00000500000000000000" pitchFamily="2" charset="0"/>
                    <a:ea typeface="Times New Roman" panose="02020603050405020304" pitchFamily="18" charset="0"/>
                  </a:rPr>
                  <a:t>+21.5%</a:t>
                </a:r>
                <a:r>
                  <a:rPr lang="en-GB" sz="1100" dirty="0">
                    <a:solidFill>
                      <a:schemeClr val="accent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is ahead </a:t>
                </a:r>
                <a:r>
                  <a:rPr lang="en-GB" sz="1100" b="1" dirty="0">
                    <a:solidFill>
                      <a:schemeClr val="accent1"/>
                    </a:solidFill>
                    <a:effectLst/>
                    <a:latin typeface="Montserrat" panose="00000500000000000000" pitchFamily="2" charset="0"/>
                    <a:ea typeface="Times New Roman" panose="02020603050405020304" pitchFamily="18" charset="0"/>
                  </a:rPr>
                  <a:t>of Aldi</a:t>
                </a:r>
                <a:r>
                  <a:rPr lang="en-GB" sz="1100" dirty="0">
                    <a:solidFill>
                      <a:schemeClr val="accent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at </a:t>
                </a:r>
                <a:r>
                  <a:rPr lang="en-GB" sz="1100" b="1" dirty="0">
                    <a:solidFill>
                      <a:schemeClr val="accent1"/>
                    </a:solidFill>
                    <a:effectLst/>
                    <a:latin typeface="Montserrat" panose="00000500000000000000" pitchFamily="2" charset="0"/>
                    <a:ea typeface="Times New Roman" panose="02020603050405020304" pitchFamily="18" charset="0"/>
                  </a:rPr>
                  <a:t>+7%</a:t>
                </a:r>
                <a:r>
                  <a:rPr lang="en-GB" sz="1100" dirty="0">
                    <a:solidFill>
                      <a:schemeClr val="accent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and over the 12 weeks </a:t>
                </a:r>
                <a:r>
                  <a:rPr lang="en-GB" sz="1100" b="1" dirty="0">
                    <a:solidFill>
                      <a:schemeClr val="accent1"/>
                    </a:solidFill>
                    <a:effectLst/>
                    <a:latin typeface="Montserrat" panose="00000500000000000000" pitchFamily="2" charset="0"/>
                    <a:ea typeface="Times New Roman" panose="02020603050405020304" pitchFamily="18" charset="0"/>
                  </a:rPr>
                  <a:t>Discounter share </a:t>
                </a:r>
                <a:r>
                  <a:rPr lang="en-GB" sz="1100" dirty="0">
                    <a:solidFill>
                      <a:schemeClr val="bg1"/>
                    </a:solidFill>
                    <a:effectLst/>
                    <a:latin typeface="Montserrat" panose="00000500000000000000" pitchFamily="2" charset="0"/>
                    <a:ea typeface="Times New Roman" panose="02020603050405020304" pitchFamily="18" charset="0"/>
                  </a:rPr>
                  <a:t>has </a:t>
                </a:r>
                <a:r>
                  <a:rPr lang="en-GB" sz="1100" b="1" dirty="0">
                    <a:solidFill>
                      <a:schemeClr val="accent1"/>
                    </a:solidFill>
                    <a:effectLst/>
                    <a:latin typeface="Montserrat" panose="00000500000000000000" pitchFamily="2" charset="0"/>
                    <a:ea typeface="Times New Roman" panose="02020603050405020304" pitchFamily="18" charset="0"/>
                  </a:rPr>
                  <a:t>increased</a:t>
                </a:r>
                <a:r>
                  <a:rPr lang="en-GB" sz="1100" dirty="0">
                    <a:solidFill>
                      <a:schemeClr val="bg1"/>
                    </a:solidFill>
                    <a:effectLst/>
                    <a:latin typeface="Montserrat" panose="00000500000000000000" pitchFamily="2" charset="0"/>
                    <a:ea typeface="Times New Roman" panose="02020603050405020304" pitchFamily="18" charset="0"/>
                  </a:rPr>
                  <a:t> from 15.6% to </a:t>
                </a:r>
                <a:r>
                  <a:rPr lang="en-GB" sz="1100" b="1" dirty="0">
                    <a:solidFill>
                      <a:schemeClr val="accent1"/>
                    </a:solidFill>
                    <a:effectLst/>
                    <a:latin typeface="Montserrat" panose="00000500000000000000" pitchFamily="2" charset="0"/>
                    <a:ea typeface="Times New Roman" panose="02020603050405020304" pitchFamily="18" charset="0"/>
                  </a:rPr>
                  <a:t>17.7%</a:t>
                </a:r>
                <a:r>
                  <a:rPr lang="en-GB" sz="1100" dirty="0">
                    <a:solidFill>
                      <a:schemeClr val="bg1"/>
                    </a:solidFill>
                    <a:effectLst/>
                    <a:latin typeface="Montserrat" panose="00000500000000000000" pitchFamily="2" charset="0"/>
                    <a:ea typeface="Times New Roman" panose="02020603050405020304" pitchFamily="18" charset="0"/>
                  </a:rPr>
                  <a:t>. There is new momentum for these retailers as shoppers start to </a:t>
                </a:r>
                <a:r>
                  <a:rPr lang="en-GB" sz="1100" b="1" dirty="0">
                    <a:solidFill>
                      <a:schemeClr val="accent1"/>
                    </a:solidFill>
                    <a:effectLst/>
                    <a:latin typeface="Montserrat" panose="00000500000000000000" pitchFamily="2" charset="0"/>
                    <a:ea typeface="Times New Roman" panose="02020603050405020304" pitchFamily="18" charset="0"/>
                  </a:rPr>
                  <a:t>shop more often </a:t>
                </a:r>
                <a:r>
                  <a:rPr lang="en-GB" sz="1100" dirty="0">
                    <a:solidFill>
                      <a:schemeClr val="bg1"/>
                    </a:solidFill>
                    <a:effectLst/>
                    <a:latin typeface="Montserrat" panose="00000500000000000000" pitchFamily="2" charset="0"/>
                    <a:ea typeface="Times New Roman" panose="02020603050405020304" pitchFamily="18" charset="0"/>
                  </a:rPr>
                  <a:t>and they have the largest jump in </a:t>
                </a:r>
                <a:r>
                  <a:rPr lang="en-GB" sz="1100" b="1" dirty="0">
                    <a:solidFill>
                      <a:schemeClr val="accent1"/>
                    </a:solidFill>
                    <a:effectLst/>
                    <a:latin typeface="Montserrat" panose="00000500000000000000" pitchFamily="2" charset="0"/>
                    <a:ea typeface="Times New Roman" panose="02020603050405020304" pitchFamily="18" charset="0"/>
                  </a:rPr>
                  <a:t>new shoppers</a:t>
                </a:r>
                <a:r>
                  <a:rPr lang="en-GB" sz="1100" dirty="0">
                    <a:solidFill>
                      <a:schemeClr val="bg1"/>
                    </a:solidFill>
                    <a:effectLst/>
                    <a:latin typeface="Montserrat" panose="00000500000000000000" pitchFamily="2" charset="0"/>
                    <a:ea typeface="Times New Roman" panose="02020603050405020304" pitchFamily="18" charset="0"/>
                  </a:rPr>
                  <a:t> (</a:t>
                </a:r>
                <a:r>
                  <a:rPr lang="en-GB" sz="1100" b="1" dirty="0">
                    <a:solidFill>
                      <a:schemeClr val="bg1"/>
                    </a:solidFill>
                    <a:effectLst/>
                    <a:latin typeface="Montserrat" panose="00000500000000000000" pitchFamily="2" charset="0"/>
                    <a:ea typeface="Times New Roman" panose="02020603050405020304" pitchFamily="18" charset="0"/>
                  </a:rPr>
                  <a:t>+17%</a:t>
                </a:r>
                <a:r>
                  <a:rPr lang="en-GB" sz="1100" dirty="0">
                    <a:solidFill>
                      <a:schemeClr val="bg1"/>
                    </a:solidFill>
                    <a:effectLst/>
                    <a:latin typeface="Montserrat" panose="00000500000000000000" pitchFamily="2" charset="0"/>
                    <a:ea typeface="Times New Roman" panose="02020603050405020304" pitchFamily="18" charset="0"/>
                  </a:rPr>
                  <a:t> vs a year ago and +2% vs 2 years ago)</a:t>
                </a:r>
              </a:p>
            </p:txBody>
          </p:sp>
          <p:sp>
            <p:nvSpPr>
              <p:cNvPr id="579" name="Google Shape;579;p57"/>
              <p:cNvSpPr txBox="1"/>
              <p:nvPr/>
            </p:nvSpPr>
            <p:spPr>
              <a:xfrm>
                <a:off x="4405396" y="136782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1</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grpSp>
        <p:grpSp>
          <p:nvGrpSpPr>
            <p:cNvPr id="580" name="Google Shape;580;p57"/>
            <p:cNvGrpSpPr/>
            <p:nvPr/>
          </p:nvGrpSpPr>
          <p:grpSpPr>
            <a:xfrm>
              <a:off x="4424345" y="1876841"/>
              <a:ext cx="3850553" cy="1786428"/>
              <a:chOff x="4424195" y="1488549"/>
              <a:chExt cx="3850553" cy="1786428"/>
            </a:xfrm>
          </p:grpSpPr>
          <p:sp>
            <p:nvSpPr>
              <p:cNvPr id="581" name="Google Shape;581;p57"/>
              <p:cNvSpPr txBox="1"/>
              <p:nvPr/>
            </p:nvSpPr>
            <p:spPr>
              <a:xfrm>
                <a:off x="4628548" y="1736887"/>
                <a:ext cx="3646200" cy="1538090"/>
              </a:xfrm>
              <a:prstGeom prst="rect">
                <a:avLst/>
              </a:prstGeom>
              <a:noFill/>
              <a:ln>
                <a:noFill/>
              </a:ln>
            </p:spPr>
            <p:txBody>
              <a:bodyPr spcFirstLastPara="1" wrap="square" lIns="0" tIns="45700" rIns="0" bIns="45700" anchor="ctr" anchorCtr="0">
                <a:noAutofit/>
              </a:bodyPr>
              <a:lstStyle/>
              <a:p>
                <a:pPr marL="342900" lvl="0" indent="-342900">
                  <a:buFont typeface="Symbol" panose="05050102010706020507" pitchFamily="18" charset="2"/>
                  <a:buChar char=""/>
                </a:pPr>
                <a:r>
                  <a:rPr lang="en-GB" sz="1100" b="1" spc="10" dirty="0">
                    <a:solidFill>
                      <a:schemeClr val="accent1"/>
                    </a:solidFill>
                    <a:effectLst/>
                    <a:latin typeface="Montserrat" panose="00000500000000000000" pitchFamily="2" charset="0"/>
                    <a:ea typeface="Times New Roman" panose="02020603050405020304" pitchFamily="18" charset="0"/>
                  </a:rPr>
                  <a:t>Waitrose (sales +2.9%)</a:t>
                </a:r>
                <a:r>
                  <a:rPr lang="en-GB" sz="1100" spc="10" dirty="0">
                    <a:solidFill>
                      <a:schemeClr val="accent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attracted 30% more shoppers and </a:t>
                </a:r>
                <a:r>
                  <a:rPr lang="en-GB" sz="1100" b="1" spc="10" dirty="0">
                    <a:solidFill>
                      <a:schemeClr val="accent1"/>
                    </a:solidFill>
                    <a:effectLst/>
                    <a:latin typeface="Montserrat" panose="00000500000000000000" pitchFamily="2" charset="0"/>
                    <a:ea typeface="Times New Roman" panose="02020603050405020304" pitchFamily="18" charset="0"/>
                  </a:rPr>
                  <a:t>M&amp;S (sales +9.5%) </a:t>
                </a:r>
                <a:r>
                  <a:rPr lang="en-GB" sz="1100" spc="10" dirty="0">
                    <a:solidFill>
                      <a:schemeClr val="bg1"/>
                    </a:solidFill>
                    <a:effectLst/>
                    <a:latin typeface="Montserrat" panose="00000500000000000000" pitchFamily="2" charset="0"/>
                    <a:ea typeface="Times New Roman" panose="02020603050405020304" pitchFamily="18" charset="0"/>
                  </a:rPr>
                  <a:t>attracted 40% more shoppers</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Unlike at the Discounters compared to 2 years ago, </a:t>
                </a:r>
                <a:r>
                  <a:rPr lang="en-GB" sz="1100" b="1" spc="10" dirty="0">
                    <a:solidFill>
                      <a:schemeClr val="accent1"/>
                    </a:solidFill>
                    <a:effectLst/>
                    <a:latin typeface="Montserrat" panose="00000500000000000000" pitchFamily="2" charset="0"/>
                    <a:ea typeface="Times New Roman" panose="02020603050405020304" pitchFamily="18" charset="0"/>
                  </a:rPr>
                  <a:t>Waitrose shoppers </a:t>
                </a:r>
                <a:r>
                  <a:rPr lang="en-GB" sz="1100" spc="10" dirty="0">
                    <a:solidFill>
                      <a:schemeClr val="bg1"/>
                    </a:solidFill>
                    <a:effectLst/>
                    <a:latin typeface="Montserrat" panose="00000500000000000000" pitchFamily="2" charset="0"/>
                    <a:ea typeface="Times New Roman" panose="02020603050405020304" pitchFamily="18" charset="0"/>
                  </a:rPr>
                  <a:t>are </a:t>
                </a:r>
                <a:r>
                  <a:rPr lang="en-GB" sz="1100" b="1" spc="10" dirty="0">
                    <a:solidFill>
                      <a:schemeClr val="accent1"/>
                    </a:solidFill>
                    <a:effectLst/>
                    <a:latin typeface="Montserrat" panose="00000500000000000000" pitchFamily="2" charset="0"/>
                    <a:ea typeface="Times New Roman" panose="02020603050405020304" pitchFamily="18" charset="0"/>
                  </a:rPr>
                  <a:t>still down </a:t>
                </a:r>
                <a:r>
                  <a:rPr lang="en-GB" sz="1100" spc="10" dirty="0">
                    <a:solidFill>
                      <a:schemeClr val="bg1"/>
                    </a:solidFill>
                    <a:effectLst/>
                    <a:latin typeface="Montserrat" panose="00000500000000000000" pitchFamily="2" charset="0"/>
                    <a:ea typeface="Times New Roman" panose="02020603050405020304" pitchFamily="18" charset="0"/>
                  </a:rPr>
                  <a:t>-8.1% </a:t>
                </a:r>
                <a:r>
                  <a:rPr lang="en-GB" sz="1100" b="1" spc="10" dirty="0">
                    <a:solidFill>
                      <a:schemeClr val="accent1"/>
                    </a:solidFill>
                    <a:effectLst/>
                    <a:latin typeface="Montserrat" panose="00000500000000000000" pitchFamily="2" charset="0"/>
                    <a:ea typeface="Times New Roman" panose="02020603050405020304" pitchFamily="18" charset="0"/>
                  </a:rPr>
                  <a:t>and M&amp;S</a:t>
                </a:r>
                <a:r>
                  <a:rPr lang="en-GB" sz="1100" spc="10" dirty="0">
                    <a:solidFill>
                      <a:schemeClr val="bg1"/>
                    </a:solidFill>
                    <a:effectLst/>
                    <a:latin typeface="Montserrat" panose="00000500000000000000" pitchFamily="2" charset="0"/>
                    <a:ea typeface="Times New Roman" panose="02020603050405020304" pitchFamily="18" charset="0"/>
                  </a:rPr>
                  <a:t> -5.9% indicating both these retailers are having to work hard to re-attract shoppers.</a:t>
                </a:r>
              </a:p>
            </p:txBody>
          </p:sp>
          <p:sp>
            <p:nvSpPr>
              <p:cNvPr id="582" name="Google Shape;582;p57"/>
              <p:cNvSpPr txBox="1"/>
              <p:nvPr/>
            </p:nvSpPr>
            <p:spPr>
              <a:xfrm>
                <a:off x="4424195" y="1488549"/>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lang="en" sz="1200" b="1"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200" b="1"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200" b="1"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2</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grpSp>
      </p:grpSp>
      <p:grpSp>
        <p:nvGrpSpPr>
          <p:cNvPr id="589" name="Google Shape;589;p57"/>
          <p:cNvGrpSpPr/>
          <p:nvPr/>
        </p:nvGrpSpPr>
        <p:grpSpPr>
          <a:xfrm>
            <a:off x="4625632" y="969190"/>
            <a:ext cx="3998826" cy="3591657"/>
            <a:chOff x="4353245" y="1105238"/>
            <a:chExt cx="3998826" cy="2372723"/>
          </a:xfrm>
        </p:grpSpPr>
        <p:grpSp>
          <p:nvGrpSpPr>
            <p:cNvPr id="590" name="Google Shape;590;p57"/>
            <p:cNvGrpSpPr/>
            <p:nvPr/>
          </p:nvGrpSpPr>
          <p:grpSpPr>
            <a:xfrm>
              <a:off x="4441634" y="1105238"/>
              <a:ext cx="3910437" cy="872015"/>
              <a:chOff x="4441484" y="1597738"/>
              <a:chExt cx="3910437" cy="872015"/>
            </a:xfrm>
          </p:grpSpPr>
          <p:sp>
            <p:nvSpPr>
              <p:cNvPr id="591" name="Google Shape;591;p57"/>
              <p:cNvSpPr txBox="1"/>
              <p:nvPr/>
            </p:nvSpPr>
            <p:spPr>
              <a:xfrm>
                <a:off x="4705721" y="1939653"/>
                <a:ext cx="3646200" cy="530100"/>
              </a:xfrm>
              <a:prstGeom prst="rect">
                <a:avLst/>
              </a:prstGeom>
              <a:noFill/>
              <a:ln>
                <a:noFill/>
              </a:ln>
            </p:spPr>
            <p:txBody>
              <a:bodyPr spcFirstLastPara="1" wrap="square" lIns="0" tIns="45700" rIns="0" bIns="45700" anchor="ctr" anchorCtr="0">
                <a:noAutofit/>
              </a:bodyPr>
              <a:lstStyle/>
              <a:p>
                <a:pPr lvl="0">
                  <a:spcAft>
                    <a:spcPts val="0"/>
                  </a:spcAft>
                </a:pPr>
                <a:r>
                  <a:rPr lang="en-GB" sz="1100" dirty="0">
                    <a:solidFill>
                      <a:schemeClr val="bg1"/>
                    </a:solidFill>
                    <a:effectLst/>
                    <a:latin typeface="Montserrat" panose="00000500000000000000" pitchFamily="2" charset="0"/>
                    <a:ea typeface="Times New Roman" panose="02020603050405020304" pitchFamily="18" charset="0"/>
                  </a:rPr>
                  <a:t>In contrast and against exceptional comparatives </a:t>
                </a:r>
                <a:r>
                  <a:rPr lang="en-GB" sz="1100" b="1" dirty="0">
                    <a:solidFill>
                      <a:schemeClr val="accent1"/>
                    </a:solidFill>
                    <a:effectLst/>
                    <a:latin typeface="Montserrat" panose="00000500000000000000" pitchFamily="2" charset="0"/>
                    <a:ea typeface="Times New Roman" panose="02020603050405020304" pitchFamily="18" charset="0"/>
                  </a:rPr>
                  <a:t>Sainsbury’s (sales -0.7%)</a:t>
                </a:r>
                <a:r>
                  <a:rPr lang="en-GB" sz="1100" dirty="0">
                    <a:solidFill>
                      <a:schemeClr val="bg1"/>
                    </a:solidFill>
                    <a:effectLst/>
                    <a:latin typeface="Montserrat" panose="00000500000000000000" pitchFamily="2" charset="0"/>
                    <a:ea typeface="Times New Roman" panose="02020603050405020304" pitchFamily="18" charset="0"/>
                  </a:rPr>
                  <a:t> is </a:t>
                </a:r>
                <a:r>
                  <a:rPr lang="en-GB" sz="1100" b="1" dirty="0">
                    <a:solidFill>
                      <a:schemeClr val="accent1"/>
                    </a:solidFill>
                    <a:effectLst/>
                    <a:latin typeface="Montserrat" panose="00000500000000000000" pitchFamily="2" charset="0"/>
                    <a:ea typeface="Times New Roman" panose="02020603050405020304" pitchFamily="18" charset="0"/>
                  </a:rPr>
                  <a:t>leading</a:t>
                </a:r>
                <a:r>
                  <a:rPr lang="en-GB" sz="1100" dirty="0">
                    <a:solidFill>
                      <a:schemeClr val="bg1"/>
                    </a:solidFill>
                    <a:effectLst/>
                    <a:latin typeface="Montserrat" panose="00000500000000000000" pitchFamily="2" charset="0"/>
                    <a:ea typeface="Times New Roman" panose="02020603050405020304" pitchFamily="18" charset="0"/>
                  </a:rPr>
                  <a:t> the top 4, ahead of</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b="1" dirty="0">
                    <a:solidFill>
                      <a:schemeClr val="accent1"/>
                    </a:solidFill>
                    <a:effectLst/>
                    <a:latin typeface="Montserrat" panose="00000500000000000000" pitchFamily="2" charset="0"/>
                    <a:ea typeface="Times New Roman" panose="02020603050405020304" pitchFamily="18" charset="0"/>
                  </a:rPr>
                  <a:t>Tesco (-3.8%)</a:t>
                </a:r>
                <a:r>
                  <a:rPr lang="en-GB" sz="1100" i="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and performing better than </a:t>
                </a:r>
                <a:r>
                  <a:rPr lang="en-GB" sz="1100" b="1" dirty="0">
                    <a:solidFill>
                      <a:schemeClr val="accent1"/>
                    </a:solidFill>
                    <a:effectLst/>
                    <a:latin typeface="Montserrat" panose="00000500000000000000" pitchFamily="2" charset="0"/>
                    <a:ea typeface="Times New Roman" panose="02020603050405020304" pitchFamily="18" charset="0"/>
                  </a:rPr>
                  <a:t>ASDA </a:t>
                </a:r>
                <a:r>
                  <a:rPr lang="en-GB" sz="1100" dirty="0">
                    <a:solidFill>
                      <a:schemeClr val="accent1"/>
                    </a:solidFill>
                    <a:effectLst/>
                    <a:latin typeface="Montserrat" panose="00000500000000000000" pitchFamily="2" charset="0"/>
                    <a:ea typeface="Times New Roman" panose="02020603050405020304" pitchFamily="18" charset="0"/>
                  </a:rPr>
                  <a:t>(</a:t>
                </a:r>
                <a:r>
                  <a:rPr lang="en-GB" sz="1100" b="1" dirty="0">
                    <a:solidFill>
                      <a:schemeClr val="accent1"/>
                    </a:solidFill>
                    <a:effectLst/>
                    <a:latin typeface="Montserrat" panose="00000500000000000000" pitchFamily="2" charset="0"/>
                    <a:ea typeface="Times New Roman" panose="02020603050405020304" pitchFamily="18" charset="0"/>
                  </a:rPr>
                  <a:t>-5.8%</a:t>
                </a:r>
                <a:r>
                  <a:rPr lang="en-GB" sz="1100" dirty="0">
                    <a:solidFill>
                      <a:schemeClr val="accent1"/>
                    </a:solidFill>
                    <a:effectLst/>
                    <a:latin typeface="Montserrat" panose="00000500000000000000" pitchFamily="2" charset="0"/>
                    <a:ea typeface="Times New Roman" panose="02020603050405020304" pitchFamily="18" charset="0"/>
                  </a:rPr>
                  <a:t>)</a:t>
                </a:r>
                <a:r>
                  <a:rPr lang="en-GB" sz="1100" dirty="0">
                    <a:solidFill>
                      <a:schemeClr val="bg1"/>
                    </a:solidFill>
                    <a:effectLst/>
                    <a:latin typeface="Montserrat" panose="00000500000000000000" pitchFamily="2" charset="0"/>
                    <a:ea typeface="Times New Roman" panose="02020603050405020304" pitchFamily="18" charset="0"/>
                  </a:rPr>
                  <a:t> and </a:t>
                </a:r>
                <a:r>
                  <a:rPr lang="en-GB" sz="1100" b="1" dirty="0">
                    <a:solidFill>
                      <a:schemeClr val="accent1"/>
                    </a:solidFill>
                    <a:effectLst/>
                    <a:latin typeface="Montserrat" panose="00000500000000000000" pitchFamily="2" charset="0"/>
                    <a:ea typeface="Times New Roman" panose="02020603050405020304" pitchFamily="18" charset="0"/>
                  </a:rPr>
                  <a:t>Morrisons ( -7.1%).   </a:t>
                </a:r>
                <a:r>
                  <a:rPr lang="en-GB" sz="1100" dirty="0">
                    <a:solidFill>
                      <a:schemeClr val="bg1"/>
                    </a:solidFill>
                    <a:effectLst/>
                    <a:latin typeface="Montserrat" panose="00000500000000000000" pitchFamily="2" charset="0"/>
                    <a:ea typeface="Times New Roman" panose="02020603050405020304" pitchFamily="18" charset="0"/>
                  </a:rPr>
                  <a:t>Compared to 2 years ago FMCG spend is up +11% at Sainsbury’s, +8% Tesco and Morrisons and +4% at ASDA</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and is an indicato</a:t>
                </a:r>
                <a:r>
                  <a:rPr lang="en-GB" sz="1100" b="1" dirty="0">
                    <a:solidFill>
                      <a:schemeClr val="bg1"/>
                    </a:solidFill>
                    <a:effectLst/>
                    <a:latin typeface="Montserrat" panose="00000500000000000000" pitchFamily="2" charset="0"/>
                    <a:ea typeface="Times New Roman" panose="02020603050405020304" pitchFamily="18" charset="0"/>
                  </a:rPr>
                  <a:t>r that spend is yet to shift back into the hospitality sector.   </a:t>
                </a:r>
              </a:p>
            </p:txBody>
          </p:sp>
          <p:sp>
            <p:nvSpPr>
              <p:cNvPr id="592" name="Google Shape;592;p57"/>
              <p:cNvSpPr txBox="1"/>
              <p:nvPr/>
            </p:nvSpPr>
            <p:spPr>
              <a:xfrm>
                <a:off x="4441484" y="1597738"/>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4</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grpSp>
        <p:sp>
          <p:nvSpPr>
            <p:cNvPr id="598" name="Google Shape;598;p57"/>
            <p:cNvSpPr txBox="1"/>
            <p:nvPr/>
          </p:nvSpPr>
          <p:spPr>
            <a:xfrm>
              <a:off x="4353245" y="294786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sz="1000" b="1" i="0" u="none" strike="noStrike" cap="none" dirty="0">
                <a:solidFill>
                  <a:srgbClr val="FFFFFF"/>
                </a:solidFill>
                <a:latin typeface="Avenir Next LT Pro" panose="020B0504020202020204" pitchFamily="34" charset="0"/>
                <a:ea typeface="Montserrat"/>
                <a:cs typeface="Montserrat"/>
                <a:sym typeface="Montserrat"/>
              </a:endParaRPr>
            </a:p>
          </p:txBody>
        </p:sp>
      </p:grpSp>
      <p:sp>
        <p:nvSpPr>
          <p:cNvPr id="3" name="Subtitle 2">
            <a:extLst>
              <a:ext uri="{FF2B5EF4-FFF2-40B4-BE49-F238E27FC236}">
                <a16:creationId xmlns:a16="http://schemas.microsoft.com/office/drawing/2014/main" id="{355941BB-AF8A-4FCF-A8A7-50977305226F}"/>
              </a:ext>
            </a:extLst>
          </p:cNvPr>
          <p:cNvSpPr>
            <a:spLocks noGrp="1"/>
          </p:cNvSpPr>
          <p:nvPr>
            <p:ph type="subTitle" idx="1"/>
          </p:nvPr>
        </p:nvSpPr>
        <p:spPr/>
        <p:txBody>
          <a:bodyPr/>
          <a:lstStyle/>
          <a:p>
            <a:r>
              <a:rPr lang="en-PH" dirty="0">
                <a:latin typeface="Montserrat" panose="00000500000000000000" pitchFamily="2" charset="0"/>
              </a:rPr>
              <a:t>Source:  NielsenIQ Total Till, Nielsen Homescan FMCG</a:t>
            </a:r>
          </a:p>
        </p:txBody>
      </p:sp>
      <p:sp>
        <p:nvSpPr>
          <p:cNvPr id="603" name="Google Shape;603;p57"/>
          <p:cNvSpPr txBox="1">
            <a:spLocks noGrp="1"/>
          </p:cNvSpPr>
          <p:nvPr>
            <p:ph type="title"/>
          </p:nvPr>
        </p:nvSpPr>
        <p:spPr>
          <a:xfrm>
            <a:off x="354650" y="292625"/>
            <a:ext cx="8698516" cy="484840"/>
          </a:xfrm>
        </p:spPr>
        <p:txBody>
          <a:bodyPr spcFirstLastPara="1" wrap="square" lIns="0" tIns="91425" rIns="0" bIns="91425" anchor="t" anchorCtr="0">
            <a:noAutofit/>
          </a:bodyPr>
          <a:lstStyle/>
          <a:p>
            <a:pPr lvl="0"/>
            <a:r>
              <a:rPr lang="en-PH" sz="1800" b="1" cap="none" dirty="0">
                <a:solidFill>
                  <a:schemeClr val="bg1"/>
                </a:solidFill>
                <a:latin typeface="Montserrat" panose="00000500000000000000" pitchFamily="2" charset="0"/>
              </a:rPr>
              <a:t>Against weak comparatives, the Discounters have gained market share</a:t>
            </a:r>
            <a:endParaRPr lang="en-PH" sz="1800" dirty="0">
              <a:solidFill>
                <a:schemeClr val="bg1"/>
              </a:solidFill>
              <a:latin typeface="Montserrat" panose="00000500000000000000" pitchFamily="2" charset="0"/>
            </a:endParaRPr>
          </a:p>
        </p:txBody>
      </p:sp>
      <p:sp>
        <p:nvSpPr>
          <p:cNvPr id="20" name="Google Shape;592;p57">
            <a:extLst>
              <a:ext uri="{FF2B5EF4-FFF2-40B4-BE49-F238E27FC236}">
                <a16:creationId xmlns:a16="http://schemas.microsoft.com/office/drawing/2014/main" id="{DB4E6097-C9C7-4EF9-8DDE-F9829733CCAA}"/>
              </a:ext>
            </a:extLst>
          </p:cNvPr>
          <p:cNvSpPr txBox="1"/>
          <p:nvPr/>
        </p:nvSpPr>
        <p:spPr>
          <a:xfrm>
            <a:off x="349205" y="3605797"/>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3</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sp>
        <p:nvSpPr>
          <p:cNvPr id="22" name="TextBox 21">
            <a:extLst>
              <a:ext uri="{FF2B5EF4-FFF2-40B4-BE49-F238E27FC236}">
                <a16:creationId xmlns:a16="http://schemas.microsoft.com/office/drawing/2014/main" id="{6B4B6071-1F84-44FE-937A-8587A5B87DA1}"/>
              </a:ext>
            </a:extLst>
          </p:cNvPr>
          <p:cNvSpPr txBox="1"/>
          <p:nvPr/>
        </p:nvSpPr>
        <p:spPr>
          <a:xfrm>
            <a:off x="445636" y="3680263"/>
            <a:ext cx="3860719" cy="1107996"/>
          </a:xfrm>
          <a:prstGeom prst="rect">
            <a:avLst/>
          </a:prstGeom>
          <a:noFill/>
        </p:spPr>
        <p:txBody>
          <a:bodyPr wrap="square">
            <a:spAutoFit/>
          </a:bodyPr>
          <a:lstStyle/>
          <a:p>
            <a:pPr marL="342900" lvl="0" indent="-342900">
              <a:buFont typeface="Symbol" panose="05050102010706020507" pitchFamily="18" charset="2"/>
              <a:buChar char=""/>
            </a:pPr>
            <a:r>
              <a:rPr lang="en-GB" sz="1100" b="1" spc="10" dirty="0">
                <a:solidFill>
                  <a:schemeClr val="accent1"/>
                </a:solidFill>
                <a:effectLst/>
                <a:latin typeface="Montserrat" panose="00000500000000000000" pitchFamily="2" charset="0"/>
                <a:ea typeface="Times New Roman" panose="02020603050405020304" pitchFamily="18" charset="0"/>
              </a:rPr>
              <a:t>Co-operatives</a:t>
            </a:r>
            <a:r>
              <a:rPr lang="en-GB" sz="1100" spc="10" dirty="0">
                <a:solidFill>
                  <a:schemeClr val="accent1"/>
                </a:solidFill>
                <a:effectLst/>
                <a:latin typeface="Montserrat" panose="00000500000000000000" pitchFamily="2" charset="0"/>
                <a:ea typeface="Times New Roman" panose="02020603050405020304" pitchFamily="18" charset="0"/>
              </a:rPr>
              <a:t> </a:t>
            </a:r>
            <a:r>
              <a:rPr lang="en-GB" sz="1100" b="1" spc="10" dirty="0">
                <a:solidFill>
                  <a:schemeClr val="accent1"/>
                </a:solidFill>
                <a:effectLst/>
                <a:latin typeface="Montserrat" panose="00000500000000000000" pitchFamily="2" charset="0"/>
                <a:ea typeface="Times New Roman" panose="02020603050405020304" pitchFamily="18" charset="0"/>
              </a:rPr>
              <a:t>(-10.8%)</a:t>
            </a:r>
            <a:r>
              <a:rPr lang="en-GB" sz="1100" spc="10" dirty="0">
                <a:solidFill>
                  <a:schemeClr val="accent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have tough Covid comparatives but </a:t>
            </a:r>
            <a:r>
              <a:rPr lang="en-GB" sz="1100" b="1" spc="10" dirty="0">
                <a:solidFill>
                  <a:schemeClr val="accent1"/>
                </a:solidFill>
                <a:effectLst/>
                <a:latin typeface="Montserrat" panose="00000500000000000000" pitchFamily="2" charset="0"/>
                <a:ea typeface="Times New Roman" panose="02020603050405020304" pitchFamily="18" charset="0"/>
              </a:rPr>
              <a:t>frequency of visit is up 16%,</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even if average spend is down 22%.  Even so, the </a:t>
            </a:r>
            <a:r>
              <a:rPr lang="en-GB" sz="1100" b="1" spc="10" dirty="0">
                <a:solidFill>
                  <a:schemeClr val="accent1"/>
                </a:solidFill>
                <a:effectLst/>
                <a:latin typeface="Montserrat" panose="00000500000000000000" pitchFamily="2" charset="0"/>
                <a:ea typeface="Times New Roman" panose="02020603050405020304" pitchFamily="18" charset="0"/>
              </a:rPr>
              <a:t>spend per visit </a:t>
            </a:r>
            <a:r>
              <a:rPr lang="en-GB" sz="1100" spc="10" dirty="0">
                <a:solidFill>
                  <a:schemeClr val="bg1"/>
                </a:solidFill>
                <a:effectLst/>
                <a:latin typeface="Montserrat" panose="00000500000000000000" pitchFamily="2" charset="0"/>
                <a:ea typeface="Times New Roman" panose="02020603050405020304" pitchFamily="18" charset="0"/>
              </a:rPr>
              <a:t>of £9.60 is </a:t>
            </a:r>
            <a:r>
              <a:rPr lang="en-GB" sz="1100" b="1" spc="10" dirty="0">
                <a:solidFill>
                  <a:schemeClr val="accent1"/>
                </a:solidFill>
                <a:effectLst/>
                <a:latin typeface="Montserrat" panose="00000500000000000000" pitchFamily="2" charset="0"/>
                <a:ea typeface="Times New Roman" panose="02020603050405020304" pitchFamily="18" charset="0"/>
              </a:rPr>
              <a:t>well up on </a:t>
            </a:r>
            <a:r>
              <a:rPr lang="en-GB" sz="1100" spc="10" dirty="0">
                <a:solidFill>
                  <a:schemeClr val="bg1"/>
                </a:solidFill>
                <a:effectLst/>
                <a:latin typeface="Montserrat" panose="00000500000000000000" pitchFamily="2" charset="0"/>
                <a:ea typeface="Times New Roman" panose="02020603050405020304" pitchFamily="18" charset="0"/>
              </a:rPr>
              <a:t>the £8.55 of May </a:t>
            </a:r>
            <a:r>
              <a:rPr lang="en-GB" sz="1100" b="1" spc="10" dirty="0">
                <a:solidFill>
                  <a:schemeClr val="accent1"/>
                </a:solidFill>
                <a:effectLst/>
                <a:latin typeface="Montserrat" panose="00000500000000000000" pitchFamily="2" charset="0"/>
                <a:ea typeface="Times New Roman" panose="02020603050405020304" pitchFamily="18" charset="0"/>
              </a:rPr>
              <a:t>2019</a:t>
            </a:r>
            <a:r>
              <a:rPr lang="en-GB" sz="1100" spc="10" dirty="0">
                <a:solidFill>
                  <a:schemeClr val="bg1"/>
                </a:solidFill>
                <a:effectLst/>
                <a:latin typeface="Montserrat" panose="00000500000000000000" pitchFamily="2" charset="0"/>
                <a:ea typeface="Times New Roman" panose="02020603050405020304" pitchFamily="18" charset="0"/>
              </a:rPr>
              <a:t> which is </a:t>
            </a:r>
            <a:r>
              <a:rPr lang="en-GB" sz="1100" b="1" spc="10" dirty="0">
                <a:solidFill>
                  <a:schemeClr val="accent1"/>
                </a:solidFill>
                <a:effectLst/>
                <a:latin typeface="Montserrat" panose="00000500000000000000" pitchFamily="2" charset="0"/>
                <a:ea typeface="Times New Roman" panose="02020603050405020304" pitchFamily="18" charset="0"/>
              </a:rPr>
              <a:t>strategically very important</a:t>
            </a:r>
            <a:r>
              <a:rPr lang="en-GB" sz="1100" spc="10" dirty="0">
                <a:solidFill>
                  <a:schemeClr val="bg1"/>
                </a:solidFill>
                <a:effectLst/>
                <a:latin typeface="Montserrat" panose="00000500000000000000" pitchFamily="2" charset="0"/>
                <a:ea typeface="Times New Roman" panose="02020603050405020304" pitchFamily="18" charset="0"/>
              </a:rPr>
              <a:t>. </a:t>
            </a:r>
          </a:p>
        </p:txBody>
      </p:sp>
      <p:sp>
        <p:nvSpPr>
          <p:cNvPr id="23" name="Google Shape;591;p57">
            <a:extLst>
              <a:ext uri="{FF2B5EF4-FFF2-40B4-BE49-F238E27FC236}">
                <a16:creationId xmlns:a16="http://schemas.microsoft.com/office/drawing/2014/main" id="{828614FF-C5D7-41CF-AB21-298FEEBA0F96}"/>
              </a:ext>
            </a:extLst>
          </p:cNvPr>
          <p:cNvSpPr txBox="1"/>
          <p:nvPr/>
        </p:nvSpPr>
        <p:spPr>
          <a:xfrm>
            <a:off x="4978258" y="2669749"/>
            <a:ext cx="3646200" cy="802427"/>
          </a:xfrm>
          <a:prstGeom prst="rect">
            <a:avLst/>
          </a:prstGeom>
          <a:noFill/>
          <a:ln>
            <a:noFill/>
          </a:ln>
        </p:spPr>
        <p:txBody>
          <a:bodyPr spcFirstLastPara="1" wrap="square" lIns="0" tIns="45700" rIns="0" bIns="45700" anchor="ctr" anchorCtr="0">
            <a:noAutofit/>
          </a:bodyPr>
          <a:lstStyle/>
          <a:p>
            <a:pPr lvl="0"/>
            <a:r>
              <a:rPr lang="en-GB" sz="1100" spc="10" dirty="0">
                <a:solidFill>
                  <a:schemeClr val="bg1"/>
                </a:solidFill>
                <a:effectLst/>
                <a:latin typeface="Montserrat" panose="00000500000000000000" pitchFamily="2" charset="0"/>
                <a:ea typeface="Times New Roman" panose="02020603050405020304" pitchFamily="18" charset="0"/>
              </a:rPr>
              <a:t>With Frozen food sales hit by the normalisation of shopper behaviour, </a:t>
            </a:r>
            <a:r>
              <a:rPr lang="en-GB" sz="1100" b="1" spc="10" dirty="0">
                <a:solidFill>
                  <a:schemeClr val="accent1"/>
                </a:solidFill>
                <a:effectLst/>
                <a:latin typeface="Montserrat" panose="00000500000000000000" pitchFamily="2" charset="0"/>
                <a:ea typeface="Times New Roman" panose="02020603050405020304" pitchFamily="18" charset="0"/>
              </a:rPr>
              <a:t>Iceland sales</a:t>
            </a:r>
            <a:r>
              <a:rPr lang="en-GB" sz="1100" spc="10" dirty="0">
                <a:solidFill>
                  <a:schemeClr val="accent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are </a:t>
            </a:r>
            <a:r>
              <a:rPr lang="en-GB" sz="1100" b="1" spc="10" dirty="0">
                <a:solidFill>
                  <a:schemeClr val="accent1"/>
                </a:solidFill>
                <a:effectLst/>
                <a:latin typeface="Montserrat" panose="00000500000000000000" pitchFamily="2" charset="0"/>
                <a:ea typeface="Times New Roman" panose="02020603050405020304" pitchFamily="18" charset="0"/>
              </a:rPr>
              <a:t>-9.2%</a:t>
            </a:r>
            <a:r>
              <a:rPr lang="en-GB" sz="1100" spc="10" dirty="0">
                <a:solidFill>
                  <a:schemeClr val="accent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against last year.</a:t>
            </a:r>
          </a:p>
        </p:txBody>
      </p:sp>
      <p:sp>
        <p:nvSpPr>
          <p:cNvPr id="24" name="Google Shape;595;p57">
            <a:extLst>
              <a:ext uri="{FF2B5EF4-FFF2-40B4-BE49-F238E27FC236}">
                <a16:creationId xmlns:a16="http://schemas.microsoft.com/office/drawing/2014/main" id="{760251DF-C00C-4BF5-A875-72A164B398A9}"/>
              </a:ext>
            </a:extLst>
          </p:cNvPr>
          <p:cNvSpPr txBox="1"/>
          <p:nvPr/>
        </p:nvSpPr>
        <p:spPr>
          <a:xfrm>
            <a:off x="4660174" y="2762071"/>
            <a:ext cx="319363" cy="423861"/>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i="0" u="none" strike="noStrike" cap="none" dirty="0">
                <a:solidFill>
                  <a:srgbClr val="FFFFFF"/>
                </a:solidFill>
                <a:latin typeface="Montserrat" panose="00000500000000000000" pitchFamily="2" charset="0"/>
                <a:ea typeface="Montserrat"/>
                <a:cs typeface="Montserrat"/>
                <a:sym typeface="Montserrat"/>
              </a:rPr>
              <a:t>5</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2466597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8"/>
          <p:cNvGraphicFramePr>
            <a:graphicFrameLocks noGrp="1"/>
          </p:cNvGraphicFramePr>
          <p:nvPr>
            <p:ph type="chart" sz="quarter" idx="4294967295"/>
          </p:nvPr>
        </p:nvGraphicFramePr>
        <p:xfrm>
          <a:off x="293563" y="1707654"/>
          <a:ext cx="8640762"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197858" y="4710504"/>
            <a:ext cx="4572000" cy="522287"/>
          </a:xfrm>
        </p:spPr>
        <p:txBody>
          <a:bodyPr/>
          <a:lstStyle/>
          <a:p>
            <a:pPr marL="114300" indent="0" eaLnBrk="1" hangingPunct="1">
              <a:spcBef>
                <a:spcPct val="0"/>
              </a:spcBef>
              <a:buNone/>
            </a:pPr>
            <a:r>
              <a:rPr lang="en-GB" altLang="en-US" sz="600" dirty="0">
                <a:latin typeface="Avenir Next LT Pro" panose="020B0604020202020204" charset="0"/>
                <a:ea typeface="ＭＳ Ｐゴシック" pitchFamily="34" charset="-128"/>
              </a:rPr>
              <a:t>Source:  Nielsen Homescan Grocery Multiples 4w/e</a:t>
            </a:r>
          </a:p>
        </p:txBody>
      </p:sp>
      <p:sp>
        <p:nvSpPr>
          <p:cNvPr id="8" name="Oval 17"/>
          <p:cNvSpPr>
            <a:spLocks noChangeArrowheads="1"/>
          </p:cNvSpPr>
          <p:nvPr/>
        </p:nvSpPr>
        <p:spPr bwMode="auto">
          <a:xfrm>
            <a:off x="1111407" y="1991029"/>
            <a:ext cx="203200"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9" name="AutoShape 13"/>
          <p:cNvSpPr>
            <a:spLocks noChangeArrowheads="1"/>
          </p:cNvSpPr>
          <p:nvPr/>
        </p:nvSpPr>
        <p:spPr bwMode="auto">
          <a:xfrm>
            <a:off x="8180809" y="1936042"/>
            <a:ext cx="514350" cy="519351"/>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b="1" dirty="0">
                <a:solidFill>
                  <a:srgbClr val="00F000"/>
                </a:solidFill>
                <a:latin typeface="Avenir Next LT Pro" panose="020B0604020202020204" charset="0"/>
              </a:rPr>
              <a:t>21%</a:t>
            </a:r>
          </a:p>
        </p:txBody>
      </p:sp>
      <p:sp>
        <p:nvSpPr>
          <p:cNvPr id="10" name="AutoShape 13"/>
          <p:cNvSpPr>
            <a:spLocks noChangeArrowheads="1"/>
          </p:cNvSpPr>
          <p:nvPr/>
        </p:nvSpPr>
        <p:spPr bwMode="auto">
          <a:xfrm>
            <a:off x="955832" y="1465574"/>
            <a:ext cx="514350" cy="47046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Avenir Next LT Pro" panose="020B0604020202020204" charset="0"/>
              </a:rPr>
              <a:t>26%</a:t>
            </a:r>
          </a:p>
        </p:txBody>
      </p:sp>
      <p:sp>
        <p:nvSpPr>
          <p:cNvPr id="11" name="Oval 9"/>
          <p:cNvSpPr>
            <a:spLocks noChangeArrowheads="1"/>
          </p:cNvSpPr>
          <p:nvPr/>
        </p:nvSpPr>
        <p:spPr bwMode="auto">
          <a:xfrm>
            <a:off x="4651151" y="2988503"/>
            <a:ext cx="188912"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13" name="AutoShape 13"/>
          <p:cNvSpPr>
            <a:spLocks noChangeArrowheads="1"/>
          </p:cNvSpPr>
          <p:nvPr/>
        </p:nvSpPr>
        <p:spPr bwMode="auto">
          <a:xfrm>
            <a:off x="4489698" y="2437196"/>
            <a:ext cx="514350" cy="49781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Avenir Next LT Pro" panose="020B0604020202020204" charset="0"/>
              </a:rPr>
              <a:t>17%</a:t>
            </a:r>
          </a:p>
        </p:txBody>
      </p:sp>
      <p:sp>
        <p:nvSpPr>
          <p:cNvPr id="19" name="Text Box 7"/>
          <p:cNvSpPr txBox="1">
            <a:spLocks noChangeArrowheads="1"/>
          </p:cNvSpPr>
          <p:nvPr/>
        </p:nvSpPr>
        <p:spPr bwMode="auto">
          <a:xfrm>
            <a:off x="193444" y="1116714"/>
            <a:ext cx="15247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100" b="1" dirty="0">
                <a:solidFill>
                  <a:srgbClr val="000000"/>
                </a:solidFill>
                <a:ea typeface="ＭＳ Ｐゴシック" pitchFamily="34" charset="-128"/>
              </a:rPr>
              <a:t>% Exp On Offer: FMCG</a:t>
            </a:r>
          </a:p>
        </p:txBody>
      </p:sp>
      <p:sp>
        <p:nvSpPr>
          <p:cNvPr id="18" name="Text Box 19"/>
          <p:cNvSpPr txBox="1">
            <a:spLocks noChangeArrowheads="1"/>
          </p:cNvSpPr>
          <p:nvPr/>
        </p:nvSpPr>
        <p:spPr bwMode="auto">
          <a:xfrm>
            <a:off x="611560" y="4363642"/>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2019</a:t>
            </a:r>
          </a:p>
        </p:txBody>
      </p:sp>
      <p:sp>
        <p:nvSpPr>
          <p:cNvPr id="14" name="Text Box 19"/>
          <p:cNvSpPr txBox="1">
            <a:spLocks noChangeArrowheads="1"/>
          </p:cNvSpPr>
          <p:nvPr/>
        </p:nvSpPr>
        <p:spPr bwMode="auto">
          <a:xfrm>
            <a:off x="4211960" y="4363642"/>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2020</a:t>
            </a:r>
          </a:p>
        </p:txBody>
      </p:sp>
      <p:sp>
        <p:nvSpPr>
          <p:cNvPr id="21" name="Text Box 19"/>
          <p:cNvSpPr txBox="1">
            <a:spLocks noChangeArrowheads="1"/>
          </p:cNvSpPr>
          <p:nvPr/>
        </p:nvSpPr>
        <p:spPr bwMode="auto">
          <a:xfrm>
            <a:off x="7930993" y="4371950"/>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2021</a:t>
            </a:r>
          </a:p>
        </p:txBody>
      </p:sp>
      <p:sp>
        <p:nvSpPr>
          <p:cNvPr id="15" name="Oval 9"/>
          <p:cNvSpPr>
            <a:spLocks noChangeArrowheads="1"/>
          </p:cNvSpPr>
          <p:nvPr/>
        </p:nvSpPr>
        <p:spPr bwMode="auto">
          <a:xfrm>
            <a:off x="8343528" y="2530211"/>
            <a:ext cx="188912"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16" name="Title 27">
            <a:extLst>
              <a:ext uri="{FF2B5EF4-FFF2-40B4-BE49-F238E27FC236}">
                <a16:creationId xmlns:a16="http://schemas.microsoft.com/office/drawing/2014/main" id="{04F088E5-26B7-4880-8499-B36E3A6F8C13}"/>
              </a:ext>
            </a:extLst>
          </p:cNvPr>
          <p:cNvSpPr txBox="1">
            <a:spLocks/>
          </p:cNvSpPr>
          <p:nvPr/>
        </p:nvSpPr>
        <p:spPr>
          <a:xfrm>
            <a:off x="120637" y="339502"/>
            <a:ext cx="9061028" cy="633412"/>
          </a:xfrm>
          <a:prstGeom prst="rect">
            <a:avLst/>
          </a:prstGeom>
          <a:noFill/>
          <a:ln>
            <a:noFill/>
          </a:ln>
        </p:spPr>
        <p:txBody>
          <a:bodyPr spcFirstLastPara="1" wrap="square" lIns="0" tIns="91425" rIns="0" bIns="91425"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900"/>
              <a:buFont typeface="Montserrat"/>
              <a:buNone/>
              <a:defRPr sz="1900" b="1" i="0" u="none" strike="noStrike" cap="none" baseline="0">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9pPr>
          </a:lstStyle>
          <a:p>
            <a:pPr>
              <a:lnSpc>
                <a:spcPct val="80000"/>
              </a:lnSpc>
              <a:defRPr/>
            </a:pPr>
            <a:r>
              <a:rPr lang="en-GB" sz="1800" dirty="0">
                <a:solidFill>
                  <a:srgbClr val="000000"/>
                </a:solidFill>
                <a:latin typeface="Montserrat" panose="00000500000000000000" pitchFamily="2" charset="0"/>
                <a:ea typeface="Times New Roman" panose="02020603050405020304" pitchFamily="18" charset="0"/>
              </a:rPr>
              <a:t>Promotional spend has held at 21%, significantly higher than a year ago</a:t>
            </a:r>
            <a:endParaRPr lang="en-GB" sz="1800" b="0" dirty="0">
              <a:solidFill>
                <a:schemeClr val="tx1"/>
              </a:solidFill>
              <a:latin typeface="Avenir Next LT Pro" panose="020B0604020202020204" charset="0"/>
              <a:ea typeface="ＭＳ Ｐゴシック"/>
              <a:cs typeface="ＭＳ Ｐゴシック"/>
            </a:endParaRPr>
          </a:p>
        </p:txBody>
      </p:sp>
    </p:spTree>
    <p:extLst>
      <p:ext uri="{BB962C8B-B14F-4D97-AF65-F5344CB8AC3E}">
        <p14:creationId xmlns:p14="http://schemas.microsoft.com/office/powerpoint/2010/main" val="2986322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a:xfrm>
            <a:off x="357979" y="4943475"/>
            <a:ext cx="8159100" cy="136437"/>
          </a:xfrm>
        </p:spPr>
        <p:txBody>
          <a:bodyPr/>
          <a:lstStyle/>
          <a:p>
            <a:r>
              <a:rPr lang="en-PH" dirty="0">
                <a:latin typeface="Montserrat" panose="00000500000000000000" pitchFamily="2" charset="0"/>
              </a:rPr>
              <a:t>Source:  NielsenIQ Homescan % Value fmcg sales bought on offer, 4w/e 24</a:t>
            </a:r>
            <a:r>
              <a:rPr lang="en-PH" baseline="30000" dirty="0">
                <a:latin typeface="Montserrat" panose="00000500000000000000" pitchFamily="2" charset="0"/>
              </a:rPr>
              <a:t>th</a:t>
            </a:r>
            <a:r>
              <a:rPr lang="en-PH" dirty="0">
                <a:latin typeface="Montserrat" panose="00000500000000000000" pitchFamily="2" charset="0"/>
              </a:rPr>
              <a:t> April 2021</a:t>
            </a:r>
          </a:p>
        </p:txBody>
      </p:sp>
      <p:sp>
        <p:nvSpPr>
          <p:cNvPr id="1292" name="Google Shape;1292;p93"/>
          <p:cNvSpPr txBox="1">
            <a:spLocks noGrp="1"/>
          </p:cNvSpPr>
          <p:nvPr>
            <p:ph type="title"/>
          </p:nvPr>
        </p:nvSpPr>
        <p:spPr>
          <a:xfrm>
            <a:off x="357979" y="103910"/>
            <a:ext cx="8655392" cy="393600"/>
          </a:xfrm>
        </p:spPr>
        <p:txBody>
          <a:bodyPr spcFirstLastPara="1" wrap="square" lIns="0" tIns="91425" rIns="0" bIns="91425" anchor="t" anchorCtr="0">
            <a:noAutofit/>
          </a:bodyPr>
          <a:lstStyle/>
          <a:p>
            <a:pPr lvl="0"/>
            <a:r>
              <a:rPr lang="en-PH" dirty="0">
                <a:latin typeface="Montserrat" panose="00000500000000000000" pitchFamily="2" charset="0"/>
              </a:rPr>
              <a:t>Lapping last year’s lockdown, spend on offer increased across the industry, Sainsbury’s, Waitrose and Co-op see the biggest uplift</a:t>
            </a:r>
          </a:p>
        </p:txBody>
      </p:sp>
      <p:graphicFrame>
        <p:nvGraphicFramePr>
          <p:cNvPr id="1293" name="Google Shape;1293;p93"/>
          <p:cNvGraphicFramePr/>
          <p:nvPr>
            <p:extLst>
              <p:ext uri="{D42A27DB-BD31-4B8C-83A1-F6EECF244321}">
                <p14:modId xmlns:p14="http://schemas.microsoft.com/office/powerpoint/2010/main" val="229182515"/>
              </p:ext>
            </p:extLst>
          </p:nvPr>
        </p:nvGraphicFramePr>
        <p:xfrm>
          <a:off x="3807620" y="795652"/>
          <a:ext cx="5205751" cy="4083960"/>
        </p:xfrm>
        <a:graphic>
          <a:graphicData uri="http://schemas.openxmlformats.org/drawingml/2006/table">
            <a:tbl>
              <a:tblPr>
                <a:noFill/>
                <a:tableStyleId>{0DBE4ED3-A11A-413B-A309-AE78DBB60736}</a:tableStyleId>
              </a:tblPr>
              <a:tblGrid>
                <a:gridCol w="1039631">
                  <a:extLst>
                    <a:ext uri="{9D8B030D-6E8A-4147-A177-3AD203B41FA5}">
                      <a16:colId xmlns:a16="http://schemas.microsoft.com/office/drawing/2014/main" val="20000"/>
                    </a:ext>
                  </a:extLst>
                </a:gridCol>
                <a:gridCol w="2359092">
                  <a:extLst>
                    <a:ext uri="{9D8B030D-6E8A-4147-A177-3AD203B41FA5}">
                      <a16:colId xmlns:a16="http://schemas.microsoft.com/office/drawing/2014/main" val="20001"/>
                    </a:ext>
                  </a:extLst>
                </a:gridCol>
                <a:gridCol w="1807028">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endParaRPr sz="1400"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b="1" dirty="0">
                          <a:solidFill>
                            <a:srgbClr val="FFFFFF"/>
                          </a:solidFill>
                          <a:latin typeface="Montserrat" panose="00000500000000000000" pitchFamily="2" charset="0"/>
                          <a:ea typeface="Montserrat"/>
                          <a:cs typeface="Montserrat"/>
                          <a:sym typeface="Montserrat"/>
                        </a:rPr>
                        <a:t>%Value</a:t>
                      </a:r>
                      <a:r>
                        <a:rPr lang="en" sz="1100" b="1" baseline="0" dirty="0">
                          <a:solidFill>
                            <a:srgbClr val="FFFFFF"/>
                          </a:solidFill>
                          <a:latin typeface="Montserrat" panose="00000500000000000000" pitchFamily="2" charset="0"/>
                          <a:ea typeface="Montserrat"/>
                          <a:cs typeface="Montserrat"/>
                          <a:sym typeface="Montserrat"/>
                        </a:rPr>
                        <a:t> sales bought on offer</a:t>
                      </a:r>
                      <a:endParaRPr sz="11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b="1" dirty="0">
                          <a:solidFill>
                            <a:srgbClr val="FFFFFF"/>
                          </a:solidFill>
                          <a:latin typeface="Montserrat" panose="00000500000000000000" pitchFamily="2" charset="0"/>
                          <a:ea typeface="Montserrat"/>
                          <a:cs typeface="Montserrat"/>
                          <a:sym typeface="Montserrat"/>
                        </a:rPr>
                        <a:t>+/- %</a:t>
                      </a:r>
                      <a:r>
                        <a:rPr lang="en" sz="1100" b="1" baseline="0" dirty="0">
                          <a:solidFill>
                            <a:srgbClr val="FFFFFF"/>
                          </a:solidFill>
                          <a:latin typeface="Montserrat" panose="00000500000000000000" pitchFamily="2" charset="0"/>
                          <a:ea typeface="Montserrat"/>
                          <a:cs typeface="Montserrat"/>
                          <a:sym typeface="Montserrat"/>
                        </a:rPr>
                        <a:t> pts vs last year</a:t>
                      </a:r>
                      <a:endParaRPr sz="11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22113">
                <a:tc>
                  <a:txBody>
                    <a:bodyPr/>
                    <a:lstStyle/>
                    <a:p>
                      <a:pPr marL="0" lvl="0" indent="0" algn="l" rtl="0">
                        <a:spcBef>
                          <a:spcPts val="0"/>
                        </a:spcBef>
                        <a:spcAft>
                          <a:spcPts val="0"/>
                        </a:spcAft>
                        <a:buNone/>
                      </a:pPr>
                      <a:r>
                        <a:rPr lang="en" sz="1000" b="1" dirty="0">
                          <a:solidFill>
                            <a:srgbClr val="FFFFFF"/>
                          </a:solidFill>
                          <a:latin typeface="Montserrat" panose="00000500000000000000" pitchFamily="2" charset="0"/>
                          <a:ea typeface="Montserrat"/>
                          <a:cs typeface="Montserrat"/>
                          <a:sym typeface="Montserrat"/>
                        </a:rPr>
                        <a:t>Waitrose</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34%</a:t>
                      </a:r>
                      <a:endParaRPr sz="10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1" dirty="0">
                          <a:solidFill>
                            <a:schemeClr val="accent1"/>
                          </a:solidFill>
                          <a:latin typeface="Montserrat" panose="00000500000000000000" pitchFamily="2" charset="0"/>
                          <a:ea typeface="Montserrat Light"/>
                          <a:cs typeface="Montserrat Light"/>
                          <a:sym typeface="Montserrat Light"/>
                        </a:rPr>
                        <a:t>+7%</a:t>
                      </a:r>
                      <a:endParaRPr sz="1000" b="1" dirty="0">
                        <a:solidFill>
                          <a:schemeClr val="accent1"/>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322113">
                <a:tc>
                  <a:txBody>
                    <a:bodyPr/>
                    <a:lstStyle/>
                    <a:p>
                      <a:pPr marL="0" lvl="0" indent="0" algn="l" rtl="0">
                        <a:spcBef>
                          <a:spcPts val="0"/>
                        </a:spcBef>
                        <a:spcAft>
                          <a:spcPts val="0"/>
                        </a:spcAft>
                        <a:buNone/>
                      </a:pPr>
                      <a:r>
                        <a:rPr lang="en" sz="1000" b="1" dirty="0">
                          <a:solidFill>
                            <a:srgbClr val="FFFFFF"/>
                          </a:solidFill>
                          <a:latin typeface="Montserrat" panose="00000500000000000000" pitchFamily="2" charset="0"/>
                          <a:ea typeface="Montserrat"/>
                          <a:cs typeface="Montserrat"/>
                          <a:sym typeface="Montserrat"/>
                        </a:rPr>
                        <a:t>Co-op</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31%</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1" dirty="0">
                          <a:solidFill>
                            <a:schemeClr val="accent1"/>
                          </a:solidFill>
                          <a:latin typeface="Montserrat" panose="00000500000000000000" pitchFamily="2" charset="0"/>
                          <a:ea typeface="Montserrat Light"/>
                          <a:cs typeface="Montserrat Light"/>
                          <a:sym typeface="Montserrat Light"/>
                        </a:rPr>
                        <a:t>+6%</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Ocado</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marR="0" lvl="0" indent="-292100" algn="l" defTabSz="914400" rtl="0" eaLnBrk="1" fontAlgn="auto" latinLnBrk="0" hangingPunct="1">
                        <a:lnSpc>
                          <a:spcPct val="100000"/>
                        </a:lnSpc>
                        <a:spcBef>
                          <a:spcPts val="0"/>
                        </a:spcBef>
                        <a:spcAft>
                          <a:spcPts val="0"/>
                        </a:spcAft>
                        <a:buClr>
                          <a:srgbClr val="FFFFFF"/>
                        </a:buClr>
                        <a:buSzPts val="1000"/>
                        <a:buFont typeface="Montserrat Light"/>
                        <a:buChar char="■"/>
                        <a:tabLst/>
                        <a:defRPr/>
                      </a:pPr>
                      <a:r>
                        <a:rPr lang="en" sz="1000" dirty="0">
                          <a:solidFill>
                            <a:srgbClr val="FFFFFF"/>
                          </a:solidFill>
                          <a:latin typeface="Montserrat" panose="00000500000000000000" pitchFamily="2" charset="0"/>
                          <a:ea typeface="Montserrat Light"/>
                          <a:cs typeface="Montserrat Light"/>
                          <a:sym typeface="Montserrat Light"/>
                        </a:rPr>
                        <a:t>31%</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+4%</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3"/>
                  </a:ext>
                </a:extLst>
              </a:tr>
              <a:tr h="219536">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Morrisons</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28%</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4"/>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Tesco</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23%</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+5%</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5"/>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Iceland</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23%</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+5%</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6"/>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M&amp;S</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22%</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7"/>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Sainsbury’s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22%</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+7%</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8"/>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ASDA</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19%</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+5%</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9"/>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Lidl</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10%</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+2%</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10"/>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Aldi</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4%</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+1%</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11"/>
                  </a:ext>
                </a:extLst>
              </a:tr>
            </a:tbl>
          </a:graphicData>
        </a:graphic>
      </p:graphicFrame>
      <p:grpSp>
        <p:nvGrpSpPr>
          <p:cNvPr id="6" name="Group 5">
            <a:extLst>
              <a:ext uri="{FF2B5EF4-FFF2-40B4-BE49-F238E27FC236}">
                <a16:creationId xmlns:a16="http://schemas.microsoft.com/office/drawing/2014/main" id="{E214E7B5-A926-498C-AEAF-DB2A97ABA9AC}"/>
              </a:ext>
            </a:extLst>
          </p:cNvPr>
          <p:cNvGrpSpPr/>
          <p:nvPr/>
        </p:nvGrpSpPr>
        <p:grpSpPr>
          <a:xfrm>
            <a:off x="1203522" y="1904908"/>
            <a:ext cx="1268730" cy="1477328"/>
            <a:chOff x="1087408" y="1542051"/>
            <a:chExt cx="1268730" cy="1477328"/>
          </a:xfrm>
        </p:grpSpPr>
        <p:sp>
          <p:nvSpPr>
            <p:cNvPr id="5" name="TextBox 4"/>
            <p:cNvSpPr txBox="1"/>
            <p:nvPr/>
          </p:nvSpPr>
          <p:spPr>
            <a:xfrm>
              <a:off x="1087408" y="1542051"/>
              <a:ext cx="1268730" cy="1477328"/>
            </a:xfrm>
            <a:prstGeom prst="rect">
              <a:avLst/>
            </a:prstGeom>
            <a:solidFill>
              <a:schemeClr val="bg1"/>
            </a:solidFill>
          </p:spPr>
          <p:txBody>
            <a:bodyPr wrap="square" rtlCol="0">
              <a:spAutoFit/>
            </a:bodyPr>
            <a:lstStyle/>
            <a:p>
              <a:pPr algn="ctr"/>
              <a:r>
                <a:rPr lang="en-GB" sz="1000" dirty="0">
                  <a:latin typeface="Avenir Next LT Pro" panose="020B0604020202020204" charset="0"/>
                </a:rPr>
                <a:t>% Value sales bought on offer</a:t>
              </a: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r>
                <a:rPr lang="en-GB" sz="1000" dirty="0">
                  <a:latin typeface="Montserrat" panose="00000500000000000000" pitchFamily="2" charset="0"/>
                </a:rPr>
                <a:t>Grocery</a:t>
              </a:r>
              <a:r>
                <a:rPr lang="en-GB" sz="1000" dirty="0">
                  <a:latin typeface="Avenir Next LT Pro" panose="020B0604020202020204" charset="0"/>
                </a:rPr>
                <a:t> Multiples 21% </a:t>
              </a:r>
              <a:r>
                <a:rPr lang="en-GB" sz="1000" dirty="0">
                  <a:solidFill>
                    <a:schemeClr val="tx1"/>
                  </a:solidFill>
                  <a:latin typeface="Avenir Next LT Pro" panose="020B0604020202020204" charset="0"/>
                </a:rPr>
                <a:t>(</a:t>
              </a:r>
              <a:r>
                <a:rPr lang="en-GB" sz="1000" b="1" dirty="0">
                  <a:solidFill>
                    <a:schemeClr val="tx1"/>
                  </a:solidFill>
                  <a:latin typeface="Avenir Next LT Pro" panose="020B0604020202020204" charset="0"/>
                </a:rPr>
                <a:t>+4%</a:t>
              </a:r>
              <a:r>
                <a:rPr lang="en-GB" sz="1000" dirty="0">
                  <a:solidFill>
                    <a:schemeClr val="tx1"/>
                  </a:solidFill>
                  <a:latin typeface="Avenir Next LT Pro" panose="020B0604020202020204" charset="0"/>
                </a:rPr>
                <a:t> </a:t>
              </a:r>
              <a:r>
                <a:rPr lang="en-GB" sz="1000" dirty="0">
                  <a:latin typeface="Avenir Next LT Pro" panose="020B0604020202020204" charset="0"/>
                </a:rPr>
                <a:t>points)</a:t>
              </a:r>
            </a:p>
          </p:txBody>
        </p:sp>
        <p:pic>
          <p:nvPicPr>
            <p:cNvPr id="9" name="Google Shape;833;p53"/>
            <p:cNvPicPr preferRelativeResize="0"/>
            <p:nvPr/>
          </p:nvPicPr>
          <p:blipFill>
            <a:blip r:embed="rId3">
              <a:alphaModFix/>
            </a:blip>
            <a:stretch>
              <a:fillRect/>
            </a:stretch>
          </p:blipFill>
          <p:spPr>
            <a:xfrm>
              <a:off x="1448925" y="1993424"/>
              <a:ext cx="413675" cy="618125"/>
            </a:xfrm>
            <a:prstGeom prst="rect">
              <a:avLst/>
            </a:prstGeom>
            <a:noFill/>
            <a:ln>
              <a:noFill/>
            </a:ln>
          </p:spPr>
        </p:pic>
      </p:grpSp>
    </p:spTree>
    <p:extLst>
      <p:ext uri="{BB962C8B-B14F-4D97-AF65-F5344CB8AC3E}">
        <p14:creationId xmlns:p14="http://schemas.microsoft.com/office/powerpoint/2010/main" val="105838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4124045" cy="1174200"/>
          </a:xfrm>
        </p:spPr>
        <p:txBody>
          <a:bodyPr/>
          <a:lstStyle/>
          <a:p>
            <a:r>
              <a:rPr lang="en-GB" sz="2800" dirty="0"/>
              <a:t>What happened? Overview</a:t>
            </a:r>
          </a:p>
        </p:txBody>
      </p:sp>
    </p:spTree>
    <p:extLst>
      <p:ext uri="{BB962C8B-B14F-4D97-AF65-F5344CB8AC3E}">
        <p14:creationId xmlns:p14="http://schemas.microsoft.com/office/powerpoint/2010/main" val="2802729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4" name="Google Shape;1744;p129"/>
          <p:cNvSpPr txBox="1">
            <a:spLocks noGrp="1"/>
          </p:cNvSpPr>
          <p:nvPr>
            <p:ph type="title"/>
          </p:nvPr>
        </p:nvSpPr>
        <p:spPr>
          <a:xfrm>
            <a:off x="181430" y="321652"/>
            <a:ext cx="8715828" cy="447605"/>
          </a:xfrm>
          <a:ln>
            <a:noFill/>
          </a:ln>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Deflation has continued but has already started to slow and is expected to be short lived as higher prices feed into the supply chain </a:t>
            </a:r>
            <a:endParaRPr lang="en-PH" sz="1800"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3"/>
          </p:nvPr>
        </p:nvSpPr>
        <p:spPr/>
        <p:txBody>
          <a:bodyPr/>
          <a:lstStyle/>
          <a:p>
            <a:r>
              <a:rPr lang="en-PH" dirty="0">
                <a:latin typeface="Montserrat" panose="00000500000000000000" pitchFamily="2" charset="0"/>
              </a:rPr>
              <a:t>Source:  BRC-NielsenIQ Shop Price Index</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844739709"/>
              </p:ext>
            </p:extLst>
          </p:nvPr>
        </p:nvGraphicFramePr>
        <p:xfrm>
          <a:off x="354650" y="1377108"/>
          <a:ext cx="8425149" cy="3372784"/>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D7B3F519-0880-4B45-8224-7541530F4EB4}"/>
              </a:ext>
            </a:extLst>
          </p:cNvPr>
          <p:cNvCxnSpPr>
            <a:cxnSpLocks/>
          </p:cNvCxnSpPr>
          <p:nvPr/>
        </p:nvCxnSpPr>
        <p:spPr>
          <a:xfrm>
            <a:off x="856343" y="936171"/>
            <a:ext cx="1270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182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9"/>
          <p:cNvSpPr txBox="1"/>
          <p:nvPr/>
        </p:nvSpPr>
        <p:spPr>
          <a:xfrm>
            <a:off x="356660"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Avenir Next LT Pro" panose="020B0504020202020204" pitchFamily="34" charset="0"/>
                <a:ea typeface="Montserrat"/>
                <a:cs typeface="Montserrat"/>
                <a:sym typeface="Montserrat"/>
              </a:rPr>
              <a:t>1</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2" name="Google Shape;642;p59"/>
          <p:cNvSpPr txBox="1"/>
          <p:nvPr/>
        </p:nvSpPr>
        <p:spPr>
          <a:xfrm>
            <a:off x="3225111"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Avenir Next LT Pro" panose="020B0504020202020204" pitchFamily="34" charset="0"/>
                <a:ea typeface="Montserrat"/>
                <a:cs typeface="Montserrat"/>
                <a:sym typeface="Montserrat"/>
              </a:rPr>
              <a:t>2</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3" name="Google Shape;643;p59"/>
          <p:cNvSpPr txBox="1"/>
          <p:nvPr/>
        </p:nvSpPr>
        <p:spPr>
          <a:xfrm>
            <a:off x="6093575"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Avenir Next LT Pro" panose="020B0504020202020204" pitchFamily="34" charset="0"/>
                <a:ea typeface="Montserrat"/>
                <a:cs typeface="Montserrat"/>
                <a:sym typeface="Montserrat"/>
              </a:rPr>
              <a:t>3</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645" name="Google Shape;645;p59"/>
          <p:cNvSpPr txBox="1"/>
          <p:nvPr/>
        </p:nvSpPr>
        <p:spPr>
          <a:xfrm>
            <a:off x="221378" y="1868929"/>
            <a:ext cx="2828873" cy="2712590"/>
          </a:xfrm>
          <a:prstGeom prst="rect">
            <a:avLst/>
          </a:prstGeom>
          <a:noFill/>
          <a:ln>
            <a:noFill/>
          </a:ln>
        </p:spPr>
        <p:txBody>
          <a:bodyPr spcFirstLastPara="1" wrap="square" lIns="0" tIns="45700" rIns="0" bIns="45700" anchor="t" anchorCtr="0">
            <a:noAutofit/>
          </a:bodyPr>
          <a:lstStyle/>
          <a:p>
            <a:pPr marL="342900" lvl="0" indent="-342900">
              <a:lnSpc>
                <a:spcPts val="1265"/>
              </a:lnSpc>
              <a:spcAft>
                <a:spcPts val="0"/>
              </a:spcAft>
              <a:buFont typeface="Symbol" panose="05050102010706020507" pitchFamily="18" charset="2"/>
              <a:buChar char=""/>
            </a:pPr>
            <a:r>
              <a:rPr lang="en-GB" sz="1100" dirty="0">
                <a:solidFill>
                  <a:schemeClr val="bg1"/>
                </a:solidFill>
                <a:effectLst/>
                <a:latin typeface="Montserrat" panose="00000500000000000000" pitchFamily="2" charset="0"/>
                <a:ea typeface="Times New Roman" panose="02020603050405020304" pitchFamily="18" charset="0"/>
              </a:rPr>
              <a:t>Looking ahead, continued </a:t>
            </a:r>
            <a:r>
              <a:rPr lang="en-GB" sz="1100" b="1" dirty="0">
                <a:solidFill>
                  <a:schemeClr val="accent1"/>
                </a:solidFill>
                <a:effectLst/>
                <a:latin typeface="Montserrat" panose="00000500000000000000" pitchFamily="2" charset="0"/>
                <a:ea typeface="Times New Roman" panose="02020603050405020304" pitchFamily="18" charset="0"/>
              </a:rPr>
              <a:t>food deflation*</a:t>
            </a:r>
            <a:r>
              <a:rPr lang="en-GB" sz="1100" dirty="0">
                <a:solidFill>
                  <a:schemeClr val="bg1"/>
                </a:solidFill>
                <a:effectLst/>
                <a:latin typeface="Montserrat" panose="00000500000000000000" pitchFamily="2" charset="0"/>
                <a:ea typeface="Times New Roman" panose="02020603050405020304" pitchFamily="18" charset="0"/>
              </a:rPr>
              <a:t> is </a:t>
            </a:r>
            <a:r>
              <a:rPr lang="en-GB" sz="1100" b="1" dirty="0">
                <a:solidFill>
                  <a:schemeClr val="accent1"/>
                </a:solidFill>
                <a:effectLst/>
                <a:latin typeface="Montserrat" panose="00000500000000000000" pitchFamily="2" charset="0"/>
                <a:ea typeface="Times New Roman" panose="02020603050405020304" pitchFamily="18" charset="0"/>
              </a:rPr>
              <a:t>unlikely</a:t>
            </a:r>
            <a:r>
              <a:rPr lang="en-GB" sz="1100" dirty="0">
                <a:solidFill>
                  <a:schemeClr val="bg1"/>
                </a:solidFill>
                <a:effectLst/>
                <a:latin typeface="Montserrat" panose="00000500000000000000" pitchFamily="2" charset="0"/>
                <a:ea typeface="Times New Roman" panose="02020603050405020304" pitchFamily="18" charset="0"/>
              </a:rPr>
              <a:t> to </a:t>
            </a:r>
            <a:r>
              <a:rPr lang="en-GB" sz="1100" b="1" dirty="0">
                <a:solidFill>
                  <a:schemeClr val="accent1"/>
                </a:solidFill>
                <a:effectLst/>
                <a:latin typeface="Montserrat" panose="00000500000000000000" pitchFamily="2" charset="0"/>
                <a:ea typeface="Times New Roman" panose="02020603050405020304" pitchFamily="18" charset="0"/>
              </a:rPr>
              <a:t>linger</a:t>
            </a:r>
            <a:r>
              <a:rPr lang="en-GB" sz="1100" dirty="0">
                <a:solidFill>
                  <a:schemeClr val="bg1"/>
                </a:solidFill>
                <a:effectLst/>
                <a:latin typeface="Montserrat" panose="00000500000000000000" pitchFamily="2" charset="0"/>
                <a:ea typeface="Times New Roman" panose="02020603050405020304" pitchFamily="18" charset="0"/>
              </a:rPr>
              <a:t> as external cost pressures (global commodity prices, shipping costs and Brexit later in the year) will all start feeding into the supply chain. </a:t>
            </a:r>
          </a:p>
          <a:p>
            <a:pPr marL="342900" lvl="0" indent="-342900">
              <a:lnSpc>
                <a:spcPts val="1265"/>
              </a:lnSpc>
              <a:spcAft>
                <a:spcPts val="0"/>
              </a:spcAft>
              <a:buFont typeface="Symbol" panose="05050102010706020507" pitchFamily="18"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342900" indent="-342900">
              <a:lnSpc>
                <a:spcPts val="1265"/>
              </a:lnSpc>
              <a:buFont typeface="Symbol" panose="05050102010706020507" pitchFamily="18" charset="2"/>
              <a:buChar char=""/>
            </a:pPr>
            <a:r>
              <a:rPr lang="en-GB" sz="1100" b="1" spc="10" dirty="0">
                <a:solidFill>
                  <a:schemeClr val="accent1"/>
                </a:solidFill>
                <a:effectLst/>
                <a:latin typeface="Montserrat" panose="00000500000000000000" pitchFamily="2" charset="0"/>
                <a:ea typeface="Times New Roman" panose="02020603050405020304" pitchFamily="18" charset="0"/>
              </a:rPr>
              <a:t>With low inflation</a:t>
            </a:r>
            <a:r>
              <a:rPr lang="en-GB" sz="1100" spc="10" dirty="0">
                <a:solidFill>
                  <a:schemeClr val="bg1"/>
                </a:solidFill>
                <a:effectLst/>
                <a:latin typeface="Montserrat" panose="00000500000000000000" pitchFamily="2" charset="0"/>
                <a:ea typeface="Times New Roman" panose="02020603050405020304" pitchFamily="18" charset="0"/>
              </a:rPr>
              <a:t>, retailers will need to grow basket spend by encouraging </a:t>
            </a:r>
            <a:r>
              <a:rPr lang="en-GB" sz="1100" b="1" spc="10" dirty="0">
                <a:solidFill>
                  <a:schemeClr val="accent1"/>
                </a:solidFill>
                <a:effectLst/>
                <a:latin typeface="Montserrat" panose="00000500000000000000" pitchFamily="2" charset="0"/>
                <a:ea typeface="Times New Roman" panose="02020603050405020304" pitchFamily="18" charset="0"/>
              </a:rPr>
              <a:t>more items </a:t>
            </a:r>
            <a:r>
              <a:rPr lang="en-GB" sz="1100" spc="10" dirty="0">
                <a:solidFill>
                  <a:schemeClr val="bg1"/>
                </a:solidFill>
                <a:effectLst/>
                <a:latin typeface="Montserrat" panose="00000500000000000000" pitchFamily="2" charset="0"/>
                <a:ea typeface="Times New Roman" panose="02020603050405020304" pitchFamily="18" charset="0"/>
              </a:rPr>
              <a:t>into the shopping basket to help volume growth.</a:t>
            </a:r>
          </a:p>
        </p:txBody>
      </p:sp>
      <p:cxnSp>
        <p:nvCxnSpPr>
          <p:cNvPr id="646" name="Google Shape;646;p59"/>
          <p:cNvCxnSpPr/>
          <p:nvPr/>
        </p:nvCxnSpPr>
        <p:spPr>
          <a:xfrm>
            <a:off x="338424" y="179557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79557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795575"/>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25200" y="1868929"/>
            <a:ext cx="2693700" cy="2712587"/>
          </a:xfrm>
          <a:prstGeom prst="rect">
            <a:avLst/>
          </a:prstGeom>
          <a:noFill/>
          <a:ln>
            <a:noFill/>
          </a:ln>
        </p:spPr>
        <p:txBody>
          <a:bodyPr spcFirstLastPara="1" wrap="square" lIns="0" tIns="45700" rIns="0" bIns="45700" anchor="t" anchorCtr="0">
            <a:noAutofit/>
          </a:bodyPr>
          <a:lstStyle/>
          <a:p>
            <a:pPr marL="342900" lvl="0" indent="-342900">
              <a:buSzPts val="1100"/>
              <a:buFont typeface="Symbol" panose="05050102010706020507" pitchFamily="18" charset="2"/>
              <a:buChar char=""/>
            </a:pPr>
            <a:r>
              <a:rPr lang="en-GB" sz="1100" spc="10" dirty="0">
                <a:solidFill>
                  <a:schemeClr val="bg1"/>
                </a:solidFill>
                <a:effectLst/>
                <a:latin typeface="Montserrat" panose="00000500000000000000" pitchFamily="2" charset="0"/>
                <a:ea typeface="Times New Roman" panose="02020603050405020304" pitchFamily="18" charset="0"/>
              </a:rPr>
              <a:t>The start of </a:t>
            </a:r>
            <a:r>
              <a:rPr lang="en-GB" sz="1100" b="1" spc="10" dirty="0">
                <a:solidFill>
                  <a:schemeClr val="accent1"/>
                </a:solidFill>
                <a:effectLst/>
                <a:latin typeface="Montserrat" panose="00000500000000000000" pitchFamily="2" charset="0"/>
                <a:ea typeface="Times New Roman" panose="02020603050405020304" pitchFamily="18" charset="0"/>
              </a:rPr>
              <a:t>summer weather</a:t>
            </a:r>
            <a:r>
              <a:rPr lang="en-GB" sz="1100"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accent1"/>
                </a:solidFill>
                <a:effectLst/>
                <a:latin typeface="Montserrat" panose="00000500000000000000" pitchFamily="2" charset="0"/>
                <a:ea typeface="Times New Roman" panose="02020603050405020304" pitchFamily="18" charset="0"/>
              </a:rPr>
              <a:t>Euro 2021 </a:t>
            </a:r>
            <a:r>
              <a:rPr lang="en-GB" sz="1100" spc="10" dirty="0">
                <a:solidFill>
                  <a:schemeClr val="bg1"/>
                </a:solidFill>
                <a:effectLst/>
                <a:latin typeface="Montserrat" panose="00000500000000000000" pitchFamily="2" charset="0"/>
                <a:ea typeface="Times New Roman" panose="02020603050405020304" pitchFamily="18" charset="0"/>
              </a:rPr>
              <a:t>and the </a:t>
            </a:r>
            <a:r>
              <a:rPr lang="en-GB" sz="1100" b="1" spc="10" dirty="0">
                <a:solidFill>
                  <a:schemeClr val="accent1"/>
                </a:solidFill>
                <a:effectLst/>
                <a:latin typeface="Montserrat" panose="00000500000000000000" pitchFamily="2" charset="0"/>
                <a:ea typeface="Times New Roman" panose="02020603050405020304" pitchFamily="18" charset="0"/>
              </a:rPr>
              <a:t>‘stay at home</a:t>
            </a:r>
            <a:r>
              <a:rPr lang="en-GB" sz="1100" spc="10" dirty="0">
                <a:solidFill>
                  <a:schemeClr val="bg1"/>
                </a:solidFill>
                <a:effectLst/>
                <a:latin typeface="Montserrat" panose="00000500000000000000" pitchFamily="2" charset="0"/>
                <a:ea typeface="Times New Roman" panose="02020603050405020304" pitchFamily="18" charset="0"/>
              </a:rPr>
              <a:t>’ summer will be </a:t>
            </a:r>
            <a:r>
              <a:rPr lang="en-GB" sz="1100" b="1" spc="10" dirty="0">
                <a:solidFill>
                  <a:schemeClr val="accent1"/>
                </a:solidFill>
                <a:effectLst/>
                <a:latin typeface="Montserrat" panose="00000500000000000000" pitchFamily="2" charset="0"/>
                <a:ea typeface="Times New Roman" panose="02020603050405020304" pitchFamily="18" charset="0"/>
              </a:rPr>
              <a:t>important catalysts to sales</a:t>
            </a:r>
            <a:r>
              <a:rPr lang="en-GB" sz="1100" spc="10" dirty="0">
                <a:solidFill>
                  <a:schemeClr val="bg1"/>
                </a:solidFill>
                <a:effectLst/>
                <a:latin typeface="Montserrat" panose="00000500000000000000" pitchFamily="2" charset="0"/>
                <a:ea typeface="Times New Roman" panose="02020603050405020304" pitchFamily="18" charset="0"/>
              </a:rPr>
              <a:t> in June.  </a:t>
            </a:r>
          </a:p>
          <a:p>
            <a:pPr marL="342900" lvl="0" indent="-342900">
              <a:buSzPts val="1100"/>
              <a:buFont typeface="Symbol" panose="05050102010706020507" pitchFamily="18" charset="2"/>
              <a:buChar char=""/>
            </a:pPr>
            <a:endParaRPr lang="en-GB" sz="1100" spc="10" dirty="0">
              <a:solidFill>
                <a:schemeClr val="bg1"/>
              </a:solidFill>
              <a:latin typeface="Montserrat" panose="00000500000000000000" pitchFamily="2" charset="0"/>
              <a:ea typeface="Times New Roman" panose="02020603050405020304" pitchFamily="18" charset="0"/>
            </a:endParaRPr>
          </a:p>
          <a:p>
            <a:pPr marL="342900" lvl="0" indent="-342900">
              <a:buSzPts val="1100"/>
              <a:buFont typeface="Symbol" panose="05050102010706020507" pitchFamily="18" charset="2"/>
              <a:buChar char=""/>
            </a:pPr>
            <a:r>
              <a:rPr lang="en-GB" sz="1100" b="1" spc="10" dirty="0">
                <a:solidFill>
                  <a:schemeClr val="accent1"/>
                </a:solidFill>
                <a:effectLst/>
                <a:latin typeface="Montserrat" panose="00000500000000000000" pitchFamily="2" charset="0"/>
                <a:ea typeface="Times New Roman" panose="02020603050405020304" pitchFamily="18" charset="0"/>
              </a:rPr>
              <a:t>Pro-longed sunshine </a:t>
            </a:r>
            <a:r>
              <a:rPr lang="en-GB" sz="1100" spc="10" dirty="0">
                <a:solidFill>
                  <a:schemeClr val="bg1"/>
                </a:solidFill>
                <a:effectLst/>
                <a:latin typeface="Montserrat" panose="00000500000000000000" pitchFamily="2" charset="0"/>
                <a:ea typeface="Times New Roman" panose="02020603050405020304" pitchFamily="18" charset="0"/>
              </a:rPr>
              <a:t>will be key to stimulating </a:t>
            </a:r>
            <a:r>
              <a:rPr lang="en-GB" sz="1100" b="1" spc="10" dirty="0">
                <a:solidFill>
                  <a:schemeClr val="accent1"/>
                </a:solidFill>
                <a:effectLst/>
                <a:latin typeface="Montserrat" panose="00000500000000000000" pitchFamily="2" charset="0"/>
                <a:ea typeface="Times New Roman" panose="02020603050405020304" pitchFamily="18" charset="0"/>
              </a:rPr>
              <a:t>discretionary spend for higher ticket items </a:t>
            </a:r>
            <a:r>
              <a:rPr lang="en-GB" sz="1100" spc="10" dirty="0">
                <a:solidFill>
                  <a:schemeClr val="bg1"/>
                </a:solidFill>
                <a:effectLst/>
                <a:latin typeface="Montserrat" panose="00000500000000000000" pitchFamily="2" charset="0"/>
                <a:ea typeface="Times New Roman" panose="02020603050405020304" pitchFamily="18" charset="0"/>
              </a:rPr>
              <a:t>such as BBQ, Clothing as well as higher value food and drink items such as delicatessen, BBQ meats, BWS, produce and ‘on-the-go’ refreshments such as ice-cream and soft drinks.</a:t>
            </a:r>
          </a:p>
          <a:p>
            <a:pPr lvl="0">
              <a:buClr>
                <a:schemeClr val="accent1"/>
              </a:buClr>
            </a:pPr>
            <a:endParaRPr lang="en-GB" sz="1100" dirty="0">
              <a:solidFill>
                <a:schemeClr val="bg1"/>
              </a:solidFill>
              <a:latin typeface="Montserrat" panose="00000500000000000000" pitchFamily="2" charset="0"/>
              <a:cs typeface="Calibri" panose="020F0502020204030204" pitchFamily="34" charset="0"/>
            </a:endParaRPr>
          </a:p>
        </p:txBody>
      </p:sp>
      <p:sp>
        <p:nvSpPr>
          <p:cNvPr id="650" name="Google Shape;650;p59"/>
          <p:cNvSpPr txBox="1"/>
          <p:nvPr/>
        </p:nvSpPr>
        <p:spPr>
          <a:xfrm>
            <a:off x="5976700" y="1868929"/>
            <a:ext cx="2828874" cy="2903527"/>
          </a:xfrm>
          <a:prstGeom prst="rect">
            <a:avLst/>
          </a:prstGeom>
          <a:noFill/>
          <a:ln>
            <a:noFill/>
          </a:ln>
        </p:spPr>
        <p:txBody>
          <a:bodyPr spcFirstLastPara="1" wrap="square" lIns="0" tIns="45700" rIns="0" bIns="45700" anchor="t" anchorCtr="0">
            <a:noAutofit/>
          </a:bodyPr>
          <a:lstStyle/>
          <a:p>
            <a:pPr marL="342900" lvl="0" indent="-342900">
              <a:buSzPts val="1100"/>
              <a:buFont typeface="Symbol" panose="05050102010706020507" pitchFamily="18" charset="2"/>
              <a:buChar char=""/>
            </a:pPr>
            <a:r>
              <a:rPr lang="en-GB" sz="1100" spc="10" dirty="0">
                <a:solidFill>
                  <a:schemeClr val="bg1"/>
                </a:solidFill>
                <a:effectLst/>
                <a:latin typeface="Montserrat" panose="00000500000000000000" pitchFamily="2" charset="0"/>
                <a:ea typeface="Times New Roman" panose="02020603050405020304" pitchFamily="18" charset="0"/>
              </a:rPr>
              <a:t>The challenge for the industry is to </a:t>
            </a:r>
            <a:r>
              <a:rPr lang="en-GB" sz="1100" b="1" spc="10" dirty="0">
                <a:solidFill>
                  <a:schemeClr val="accent1"/>
                </a:solidFill>
                <a:effectLst/>
                <a:latin typeface="Montserrat" panose="00000500000000000000" pitchFamily="2" charset="0"/>
                <a:ea typeface="Times New Roman" panose="02020603050405020304" pitchFamily="18" charset="0"/>
              </a:rPr>
              <a:t>manage the fall in sales</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against the comparatives and the increasing</a:t>
            </a:r>
            <a:r>
              <a:rPr lang="en-GB" sz="1100" b="1" spc="10" dirty="0">
                <a:solidFill>
                  <a:schemeClr val="accent1"/>
                </a:solidFill>
                <a:effectLst/>
                <a:latin typeface="Montserrat" panose="00000500000000000000" pitchFamily="2" charset="0"/>
                <a:ea typeface="Times New Roman" panose="02020603050405020304" pitchFamily="18" charset="0"/>
              </a:rPr>
              <a:t> share of wallet </a:t>
            </a:r>
            <a:r>
              <a:rPr lang="en-GB" sz="1100" spc="10" dirty="0">
                <a:solidFill>
                  <a:schemeClr val="bg1"/>
                </a:solidFill>
                <a:effectLst/>
                <a:latin typeface="Montserrat" panose="00000500000000000000" pitchFamily="2" charset="0"/>
                <a:ea typeface="Times New Roman" panose="02020603050405020304" pitchFamily="18" charset="0"/>
              </a:rPr>
              <a:t>now being given to</a:t>
            </a:r>
            <a:r>
              <a:rPr lang="en-GB" sz="1100" b="1" spc="10" dirty="0">
                <a:solidFill>
                  <a:schemeClr val="accent1"/>
                </a:solidFill>
                <a:effectLst/>
                <a:latin typeface="Montserrat" panose="00000500000000000000" pitchFamily="2" charset="0"/>
                <a:ea typeface="Times New Roman" panose="02020603050405020304" pitchFamily="18" charset="0"/>
              </a:rPr>
              <a:t> leisure, travel </a:t>
            </a:r>
            <a:r>
              <a:rPr lang="en-GB" sz="1100" spc="10" dirty="0">
                <a:solidFill>
                  <a:schemeClr val="bg1"/>
                </a:solidFill>
                <a:effectLst/>
                <a:latin typeface="Montserrat" panose="00000500000000000000" pitchFamily="2" charset="0"/>
                <a:ea typeface="Times New Roman" panose="02020603050405020304" pitchFamily="18" charset="0"/>
              </a:rPr>
              <a:t>and </a:t>
            </a:r>
            <a:r>
              <a:rPr lang="en-GB" sz="1100" b="1" spc="10" dirty="0">
                <a:solidFill>
                  <a:schemeClr val="accent1"/>
                </a:solidFill>
                <a:effectLst/>
                <a:latin typeface="Montserrat" panose="00000500000000000000" pitchFamily="2" charset="0"/>
                <a:ea typeface="Times New Roman" panose="02020603050405020304" pitchFamily="18" charset="0"/>
              </a:rPr>
              <a:t>out of home spend</a:t>
            </a:r>
            <a:r>
              <a:rPr lang="en-GB" sz="1100" spc="10" dirty="0">
                <a:solidFill>
                  <a:schemeClr val="bg1"/>
                </a:solidFill>
                <a:effectLst/>
                <a:latin typeface="Montserrat" panose="00000500000000000000" pitchFamily="2" charset="0"/>
                <a:ea typeface="Times New Roman" panose="02020603050405020304" pitchFamily="18" charset="0"/>
              </a:rPr>
              <a:t>.  </a:t>
            </a:r>
          </a:p>
          <a:p>
            <a:pPr marL="342900" lvl="0" indent="-342900">
              <a:buFont typeface="Symbol" panose="05050102010706020507" pitchFamily="18"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171450" lvl="0" indent="-171450">
              <a:buClr>
                <a:schemeClr val="accent1"/>
              </a:buClr>
              <a:buFont typeface="Arial" panose="020B0604020202020204" pitchFamily="34" charset="0"/>
              <a:buChar char="•"/>
            </a:pPr>
            <a:endParaRPr lang="en-GB" sz="1100" dirty="0">
              <a:solidFill>
                <a:schemeClr val="bg1"/>
              </a:solidFill>
              <a:latin typeface="Montserrat" panose="00000500000000000000" pitchFamily="2" charset="0"/>
              <a:cs typeface="Calibri" panose="020F0502020204030204" pitchFamily="34" charset="0"/>
            </a:endParaRPr>
          </a:p>
        </p:txBody>
      </p:sp>
      <p:sp>
        <p:nvSpPr>
          <p:cNvPr id="652" name="Google Shape;652;p59"/>
          <p:cNvSpPr txBox="1">
            <a:spLocks noGrp="1"/>
          </p:cNvSpPr>
          <p:nvPr>
            <p:ph type="title"/>
          </p:nvPr>
        </p:nvSpPr>
        <p:spPr>
          <a:xfrm>
            <a:off x="338424" y="292625"/>
            <a:ext cx="8805575" cy="393600"/>
          </a:xfrm>
        </p:spPr>
        <p:txBody>
          <a:bodyPr spcFirstLastPara="1" wrap="square" lIns="0" tIns="91425" rIns="0" bIns="91425" anchor="t" anchorCtr="0">
            <a:noAutofit/>
          </a:bodyPr>
          <a:lstStyle/>
          <a:p>
            <a:pPr marR="228600" indent="-450215"/>
            <a:r>
              <a:rPr lang="en-GB" b="1" dirty="0">
                <a:solidFill>
                  <a:schemeClr val="bg1"/>
                </a:solidFill>
                <a:effectLst/>
                <a:latin typeface="Montserrat" panose="00000500000000000000" pitchFamily="2" charset="0"/>
              </a:rPr>
              <a:t>Shoppers are likely to become increasingly price sensitive, retailers will want to be keep prices low but rising costs are forecast</a:t>
            </a:r>
          </a:p>
        </p:txBody>
      </p:sp>
      <p:sp>
        <p:nvSpPr>
          <p:cNvPr id="2" name="Subtitle 1"/>
          <p:cNvSpPr>
            <a:spLocks noGrp="1"/>
          </p:cNvSpPr>
          <p:nvPr>
            <p:ph type="subTitle" idx="1"/>
          </p:nvPr>
        </p:nvSpPr>
        <p:spPr>
          <a:xfrm>
            <a:off x="354650" y="4753409"/>
            <a:ext cx="8159100" cy="184800"/>
          </a:xfrm>
        </p:spPr>
        <p:txBody>
          <a:bodyPr/>
          <a:lstStyle/>
          <a:p>
            <a:r>
              <a:rPr lang="en-GB" dirty="0">
                <a:solidFill>
                  <a:schemeClr val="tx2"/>
                </a:solidFill>
                <a:effectLst/>
                <a:latin typeface="Montserrat" panose="00000500000000000000" pitchFamily="2" charset="0"/>
                <a:ea typeface="Times New Roman" panose="02020603050405020304" pitchFamily="18" charset="0"/>
              </a:rPr>
              <a:t>Source: </a:t>
            </a:r>
            <a:r>
              <a:rPr lang="en-GB" dirty="0">
                <a:solidFill>
                  <a:schemeClr val="bg1"/>
                </a:solidFill>
                <a:effectLst/>
                <a:latin typeface="Montserrat" panose="00000500000000000000" pitchFamily="2" charset="0"/>
                <a:ea typeface="Times New Roman" panose="02020603050405020304" pitchFamily="18" charset="0"/>
              </a:rPr>
              <a:t>BRC NielsenIQ SPI </a:t>
            </a:r>
            <a:r>
              <a:rPr lang="en-GB" dirty="0">
                <a:solidFill>
                  <a:schemeClr val="bg1"/>
                </a:solidFill>
                <a:latin typeface="Montserrat" panose="00000500000000000000" pitchFamily="2" charset="0"/>
                <a:ea typeface="Times New Roman" panose="02020603050405020304" pitchFamily="18" charset="0"/>
              </a:rPr>
              <a:t>May </a:t>
            </a:r>
            <a:r>
              <a:rPr lang="en-GB" dirty="0">
                <a:solidFill>
                  <a:schemeClr val="bg1"/>
                </a:solidFill>
                <a:effectLst/>
                <a:latin typeface="Montserrat" panose="00000500000000000000" pitchFamily="2" charset="0"/>
                <a:ea typeface="Times New Roman" panose="02020603050405020304" pitchFamily="18" charset="0"/>
              </a:rPr>
              <a:t>2021 *</a:t>
            </a:r>
            <a:endParaRPr lang="en-GB" dirty="0">
              <a:solidFill>
                <a:schemeClr val="tx2"/>
              </a:solidFill>
            </a:endParaRPr>
          </a:p>
        </p:txBody>
      </p:sp>
    </p:spTree>
    <p:extLst>
      <p:ext uri="{BB962C8B-B14F-4D97-AF65-F5344CB8AC3E}">
        <p14:creationId xmlns:p14="http://schemas.microsoft.com/office/powerpoint/2010/main" val="3511825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2" name="Subtitle 1">
            <a:extLst>
              <a:ext uri="{FF2B5EF4-FFF2-40B4-BE49-F238E27FC236}">
                <a16:creationId xmlns:a16="http://schemas.microsoft.com/office/drawing/2014/main" id="{8E12A230-3919-4B33-AEEB-C7C58224F1C5}"/>
              </a:ext>
            </a:extLst>
          </p:cNvPr>
          <p:cNvSpPr>
            <a:spLocks noGrp="1"/>
          </p:cNvSpPr>
          <p:nvPr>
            <p:ph type="subTitle" idx="1"/>
          </p:nvPr>
        </p:nvSpPr>
        <p:spPr/>
        <p:txBody>
          <a:bodyPr/>
          <a:lstStyle/>
          <a:p>
            <a:endParaRPr lang="en-PH" dirty="0"/>
          </a:p>
        </p:txBody>
      </p:sp>
      <p:sp>
        <p:nvSpPr>
          <p:cNvPr id="2363" name="Google Shape;2363;p144"/>
          <p:cNvSpPr txBox="1"/>
          <p:nvPr/>
        </p:nvSpPr>
        <p:spPr>
          <a:xfrm>
            <a:off x="354650" y="1933300"/>
            <a:ext cx="73512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latin typeface="Montserrat" panose="00000500000000000000" pitchFamily="2" charset="0"/>
                <a:ea typeface="Montserrat"/>
                <a:cs typeface="Montserrat"/>
                <a:sym typeface="Montserrat"/>
              </a:rPr>
              <a:t>Appendix</a:t>
            </a:r>
            <a:endParaRPr sz="3000" b="1" dirty="0">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2138689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71125" y="1047398"/>
            <a:ext cx="6001749" cy="3608672"/>
          </a:xfrm>
          <a:prstGeom prst="rect">
            <a:avLst/>
          </a:prstGeom>
        </p:spPr>
      </p:pic>
      <p:sp>
        <p:nvSpPr>
          <p:cNvPr id="88066" name="Text Placeholder 10"/>
          <p:cNvSpPr txBox="1">
            <a:spLocks noGrp="1"/>
          </p:cNvSpPr>
          <p:nvPr>
            <p:ph type="body" idx="4294967295"/>
          </p:nvPr>
        </p:nvSpPr>
        <p:spPr>
          <a:xfrm>
            <a:off x="119254" y="4696942"/>
            <a:ext cx="6977063" cy="276225"/>
          </a:xfrm>
        </p:spPr>
        <p:txBody>
          <a:bodyPr/>
          <a:lstStyle/>
          <a:p>
            <a:pPr eaLnBrk="1" hangingPunct="1">
              <a:spcBef>
                <a:spcPts val="63"/>
              </a:spcBef>
              <a:buClr>
                <a:srgbClr val="000000"/>
              </a:buClr>
              <a:buFontTx/>
              <a:buNone/>
            </a:pPr>
            <a:r>
              <a:rPr lang="en-GB" altLang="en-US" sz="600" dirty="0">
                <a:solidFill>
                  <a:schemeClr val="tx1">
                    <a:lumMod val="50000"/>
                    <a:lumOff val="50000"/>
                  </a:schemeClr>
                </a:solidFill>
                <a:cs typeface="Calibri" pitchFamily="34" charset="0"/>
                <a:sym typeface="Arial" pitchFamily="34" charset="0"/>
              </a:rPr>
              <a:t>Source:  </a:t>
            </a:r>
            <a:r>
              <a:rPr lang="en-GB" altLang="en-US" sz="600" dirty="0" err="1">
                <a:solidFill>
                  <a:schemeClr val="tx1">
                    <a:lumMod val="50000"/>
                    <a:lumOff val="50000"/>
                  </a:schemeClr>
                </a:solidFill>
                <a:cs typeface="Calibri" pitchFamily="34" charset="0"/>
                <a:sym typeface="Arial" pitchFamily="34" charset="0"/>
              </a:rPr>
              <a:t>NielsenIQ</a:t>
            </a:r>
            <a:r>
              <a:rPr lang="en-GB" altLang="en-US" sz="600" dirty="0">
                <a:solidFill>
                  <a:schemeClr val="tx1">
                    <a:lumMod val="50000"/>
                    <a:lumOff val="50000"/>
                  </a:schemeClr>
                </a:solidFill>
                <a:cs typeface="Calibri" pitchFamily="34" charset="0"/>
                <a:sym typeface="Arial" pitchFamily="34" charset="0"/>
              </a:rPr>
              <a:t> Scantrack Total Store Read Grocery Multiples</a:t>
            </a:r>
          </a:p>
        </p:txBody>
      </p:sp>
      <p:sp>
        <p:nvSpPr>
          <p:cNvPr id="18437" name="Title 27"/>
          <p:cNvSpPr txBox="1">
            <a:spLocks/>
          </p:cNvSpPr>
          <p:nvPr/>
        </p:nvSpPr>
        <p:spPr bwMode="auto">
          <a:xfrm>
            <a:off x="234057" y="-346075"/>
            <a:ext cx="9251950" cy="1082676"/>
          </a:xfrm>
          <a:prstGeom prst="rect">
            <a:avLst/>
          </a:prstGeom>
          <a:noFill/>
          <a:ln>
            <a:noFill/>
          </a:ln>
        </p:spPr>
        <p:txBody>
          <a:bodyPr tIns="0" bIns="0" anchor="b"/>
          <a:lstStyle>
            <a:lvl1pPr defTabSz="457200" eaLnBrk="0" hangingPunct="0">
              <a:spcBef>
                <a:spcPts val="800"/>
              </a:spcBef>
              <a:buClr>
                <a:srgbClr val="5F5F5F"/>
              </a:buClr>
              <a:buFont typeface="Arial" charset="0"/>
              <a:buChar char="•"/>
              <a:defRPr sz="3200">
                <a:solidFill>
                  <a:srgbClr val="5F5F5F"/>
                </a:solidFill>
                <a:latin typeface="Calibri" pitchFamily="34" charset="0"/>
              </a:defRPr>
            </a:lvl1pPr>
            <a:lvl2pPr marL="908050" indent="-457200" defTabSz="457200" eaLnBrk="0" hangingPunct="0">
              <a:spcBef>
                <a:spcPts val="800"/>
              </a:spcBef>
              <a:buClr>
                <a:srgbClr val="5F5F5F"/>
              </a:buClr>
              <a:buFont typeface="Arial" charset="0"/>
              <a:buChar char="•"/>
              <a:defRPr sz="1600">
                <a:solidFill>
                  <a:srgbClr val="5F5F5F"/>
                </a:solidFill>
                <a:latin typeface="Calibri" pitchFamily="34" charset="0"/>
              </a:defRPr>
            </a:lvl2pPr>
            <a:lvl3pPr marL="1371600" indent="-457200" defTabSz="457200" eaLnBrk="0" hangingPunct="0">
              <a:spcBef>
                <a:spcPts val="700"/>
              </a:spcBef>
              <a:buClr>
                <a:srgbClr val="5F5F5F"/>
              </a:buClr>
              <a:buFont typeface="Arial" charset="0"/>
              <a:buChar char="•"/>
              <a:defRPr sz="1400">
                <a:solidFill>
                  <a:srgbClr val="5F5F5F"/>
                </a:solidFill>
                <a:latin typeface="Calibri" pitchFamily="34" charset="0"/>
              </a:defRPr>
            </a:lvl3pPr>
            <a:lvl4pPr marL="1825625" indent="-454025" defTabSz="457200" eaLnBrk="0" hangingPunct="0">
              <a:spcBef>
                <a:spcPts val="700"/>
              </a:spcBef>
              <a:buClr>
                <a:srgbClr val="5F5F5F"/>
              </a:buClr>
              <a:buFont typeface="Arial" charset="0"/>
              <a:buChar char="•"/>
              <a:defRPr sz="1200">
                <a:solidFill>
                  <a:srgbClr val="5F5F5F"/>
                </a:solidFill>
                <a:latin typeface="Calibri" pitchFamily="34" charset="0"/>
              </a:defRPr>
            </a:lvl4pPr>
            <a:lvl5pPr marL="2286000" indent="-457200" defTabSz="457200" eaLnBrk="0" hangingPunct="0">
              <a:spcBef>
                <a:spcPts val="700"/>
              </a:spcBef>
              <a:buClr>
                <a:srgbClr val="5F5F5F"/>
              </a:buClr>
              <a:buFont typeface="Arial" charset="0"/>
              <a:buChar char="•"/>
              <a:defRPr sz="1200">
                <a:solidFill>
                  <a:srgbClr val="5F5F5F"/>
                </a:solidFill>
                <a:latin typeface="Calibri" pitchFamily="34" charset="0"/>
              </a:defRPr>
            </a:lvl5pPr>
            <a:lvl6pPr marL="27432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32004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6576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41148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fontAlgn="auto" hangingPunct="1">
              <a:lnSpc>
                <a:spcPct val="80000"/>
              </a:lnSpc>
              <a:spcBef>
                <a:spcPct val="0"/>
              </a:spcBef>
              <a:spcAft>
                <a:spcPts val="0"/>
              </a:spcAft>
              <a:buClrTx/>
              <a:buFontTx/>
              <a:buNone/>
              <a:defRPr/>
            </a:pPr>
            <a:endParaRPr lang="en-US" altLang="en-US" sz="2800" kern="0" dirty="0">
              <a:solidFill>
                <a:schemeClr val="accent1"/>
              </a:solidFill>
              <a:latin typeface="+mn-lt"/>
              <a:ea typeface="ＭＳ Ｐゴシック" pitchFamily="34" charset="-128"/>
              <a:cs typeface="Arial"/>
              <a:sym typeface="Arial"/>
            </a:endParaRPr>
          </a:p>
        </p:txBody>
      </p:sp>
      <p:sp>
        <p:nvSpPr>
          <p:cNvPr id="88068" name="Title 27"/>
          <p:cNvSpPr txBox="1">
            <a:spLocks/>
          </p:cNvSpPr>
          <p:nvPr/>
        </p:nvSpPr>
        <p:spPr bwMode="auto">
          <a:xfrm>
            <a:off x="234057" y="380973"/>
            <a:ext cx="888898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sz="1900" b="1" dirty="0">
                <a:solidFill>
                  <a:srgbClr val="000000"/>
                </a:solidFill>
                <a:effectLst/>
                <a:latin typeface="Montserrat" panose="00000500000000000000" pitchFamily="2" charset="0"/>
                <a:ea typeface="Times New Roman" panose="02020603050405020304" pitchFamily="18" charset="0"/>
              </a:rPr>
              <a:t>Against weak comparatives, Delicatessen is the fastest growing super category followed by Health &amp; Personal Care and Bakery</a:t>
            </a:r>
            <a:endParaRPr lang="en-GB" altLang="en-US" sz="1900" b="1" dirty="0">
              <a:solidFill>
                <a:schemeClr val="tx1"/>
              </a:solidFill>
              <a:latin typeface="Montserrat" panose="00000500000000000000" pitchFamily="2" charset="0"/>
            </a:endParaRPr>
          </a:p>
        </p:txBody>
      </p:sp>
      <p:sp>
        <p:nvSpPr>
          <p:cNvPr id="13" name="Oval 12"/>
          <p:cNvSpPr/>
          <p:nvPr/>
        </p:nvSpPr>
        <p:spPr>
          <a:xfrm>
            <a:off x="7163525" y="1462345"/>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5" name="Oval 14"/>
          <p:cNvSpPr/>
          <p:nvPr/>
        </p:nvSpPr>
        <p:spPr>
          <a:xfrm>
            <a:off x="7169823" y="2800639"/>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6" name="Oval 15"/>
          <p:cNvSpPr/>
          <p:nvPr/>
        </p:nvSpPr>
        <p:spPr>
          <a:xfrm>
            <a:off x="7144375" y="2282721"/>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3621360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77693" y="982535"/>
            <a:ext cx="5936601" cy="3633000"/>
          </a:xfrm>
          <a:prstGeom prst="rect">
            <a:avLst/>
          </a:prstGeom>
        </p:spPr>
      </p:pic>
      <p:sp>
        <p:nvSpPr>
          <p:cNvPr id="90114" name="Title 27"/>
          <p:cNvSpPr txBox="1">
            <a:spLocks/>
          </p:cNvSpPr>
          <p:nvPr/>
        </p:nvSpPr>
        <p:spPr bwMode="auto">
          <a:xfrm>
            <a:off x="143446" y="177106"/>
            <a:ext cx="882104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sz="1900" b="1" dirty="0">
                <a:solidFill>
                  <a:srgbClr val="000000"/>
                </a:solidFill>
                <a:effectLst/>
                <a:latin typeface="Montserrat" panose="00000500000000000000" pitchFamily="2" charset="0"/>
                <a:ea typeface="Times New Roman" panose="02020603050405020304" pitchFamily="18" charset="0"/>
              </a:rPr>
              <a:t>Frozen Food sales are down against this time last year</a:t>
            </a:r>
            <a:r>
              <a:rPr lang="en-GB" sz="1900" b="1" dirty="0">
                <a:solidFill>
                  <a:srgbClr val="FF0000"/>
                </a:solidFill>
                <a:effectLst/>
                <a:latin typeface="Montserrat" panose="00000500000000000000" pitchFamily="2" charset="0"/>
                <a:ea typeface="Times New Roman" panose="02020603050405020304" pitchFamily="18" charset="0"/>
              </a:rPr>
              <a:t> </a:t>
            </a:r>
            <a:r>
              <a:rPr lang="en-GB" sz="1900" b="1" dirty="0">
                <a:solidFill>
                  <a:srgbClr val="000000"/>
                </a:solidFill>
                <a:effectLst/>
                <a:latin typeface="Montserrat" panose="00000500000000000000" pitchFamily="2" charset="0"/>
                <a:ea typeface="Times New Roman" panose="02020603050405020304" pitchFamily="18" charset="0"/>
              </a:rPr>
              <a:t>as are Packaged Grocery and BWS</a:t>
            </a:r>
            <a:endParaRPr lang="en-US" altLang="en-US" sz="1900" b="1" dirty="0">
              <a:solidFill>
                <a:schemeClr val="tx1"/>
              </a:solidFill>
              <a:latin typeface="Montserrat" panose="00000500000000000000" pitchFamily="2" charset="0"/>
            </a:endParaRPr>
          </a:p>
        </p:txBody>
      </p:sp>
      <p:sp>
        <p:nvSpPr>
          <p:cNvPr id="90115" name="Text Placeholder 10"/>
          <p:cNvSpPr txBox="1">
            <a:spLocks noGrp="1"/>
          </p:cNvSpPr>
          <p:nvPr>
            <p:ph type="body" idx="4294967295"/>
          </p:nvPr>
        </p:nvSpPr>
        <p:spPr>
          <a:xfrm>
            <a:off x="0" y="4731990"/>
            <a:ext cx="6769100" cy="341312"/>
          </a:xfrm>
        </p:spPr>
        <p:txBody>
          <a:bodyPr/>
          <a:lstStyle/>
          <a:p>
            <a:pPr eaLnBrk="1" hangingPunct="1">
              <a:spcBef>
                <a:spcPts val="63"/>
              </a:spcBef>
              <a:buClr>
                <a:srgbClr val="000000"/>
              </a:buClr>
              <a:buFontTx/>
              <a:buNone/>
            </a:pPr>
            <a:r>
              <a:rPr lang="en-GB" altLang="en-US" sz="700" dirty="0">
                <a:solidFill>
                  <a:schemeClr val="tx1">
                    <a:lumMod val="50000"/>
                    <a:lumOff val="50000"/>
                  </a:schemeClr>
                </a:solidFill>
                <a:cs typeface="Calibri" pitchFamily="34" charset="0"/>
                <a:sym typeface="Arial" pitchFamily="34" charset="0"/>
              </a:rPr>
              <a:t>Source:  </a:t>
            </a:r>
            <a:r>
              <a:rPr lang="en-GB" altLang="en-US" sz="700" dirty="0" err="1">
                <a:solidFill>
                  <a:schemeClr val="tx1">
                    <a:lumMod val="50000"/>
                    <a:lumOff val="50000"/>
                  </a:schemeClr>
                </a:solidFill>
                <a:cs typeface="Calibri" pitchFamily="34" charset="0"/>
                <a:sym typeface="Arial" pitchFamily="34" charset="0"/>
              </a:rPr>
              <a:t>NielsenIQ</a:t>
            </a:r>
            <a:r>
              <a:rPr lang="en-GB" altLang="en-US" sz="700" dirty="0">
                <a:solidFill>
                  <a:schemeClr val="tx1">
                    <a:lumMod val="50000"/>
                    <a:lumOff val="50000"/>
                  </a:schemeClr>
                </a:solidFill>
                <a:cs typeface="Calibri" pitchFamily="34" charset="0"/>
                <a:sym typeface="Arial" pitchFamily="34" charset="0"/>
              </a:rPr>
              <a:t> Scantrack Total Store Read Grocery Multiples</a:t>
            </a:r>
          </a:p>
        </p:txBody>
      </p:sp>
      <p:sp>
        <p:nvSpPr>
          <p:cNvPr id="7" name="Oval 6"/>
          <p:cNvSpPr/>
          <p:nvPr/>
        </p:nvSpPr>
        <p:spPr>
          <a:xfrm>
            <a:off x="7473525" y="2372261"/>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9" name="Oval 8"/>
          <p:cNvSpPr/>
          <p:nvPr/>
        </p:nvSpPr>
        <p:spPr>
          <a:xfrm>
            <a:off x="7464297" y="1548273"/>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0" name="Oval 9">
            <a:extLst>
              <a:ext uri="{FF2B5EF4-FFF2-40B4-BE49-F238E27FC236}">
                <a16:creationId xmlns:a16="http://schemas.microsoft.com/office/drawing/2014/main" id="{02AB8137-5221-4CA2-BB2D-83E33A490C60}"/>
              </a:ext>
            </a:extLst>
          </p:cNvPr>
          <p:cNvSpPr/>
          <p:nvPr/>
        </p:nvSpPr>
        <p:spPr>
          <a:xfrm>
            <a:off x="7455068" y="3235722"/>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3405949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68"/>
          <p:cNvSpPr txBox="1"/>
          <p:nvPr/>
        </p:nvSpPr>
        <p:spPr>
          <a:xfrm>
            <a:off x="338424" y="223449"/>
            <a:ext cx="8434800" cy="393600"/>
          </a:xfrm>
          <a:prstGeom prst="rect">
            <a:avLst/>
          </a:prstGeom>
          <a:noFill/>
          <a:ln>
            <a:noFill/>
          </a:ln>
        </p:spPr>
        <p:txBody>
          <a:bodyPr spcFirstLastPara="1" wrap="square" lIns="0" tIns="91425" rIns="0" bIns="91425" anchor="t" anchorCtr="0">
            <a:noAutofit/>
          </a:bodyPr>
          <a:lstStyle/>
          <a:p>
            <a:r>
              <a:rPr lang="en-GB" sz="1900" b="1" dirty="0">
                <a:latin typeface="Montserrat" panose="00000500000000000000" pitchFamily="2" charset="0"/>
              </a:rPr>
              <a:t>May 2021 laps lockdown, better weather and a misaligned Bank Holiday, behaviour is changing but slowly, as restrictions continue</a:t>
            </a:r>
            <a:endParaRPr lang="en-GB" sz="1900" b="1" dirty="0">
              <a:solidFill>
                <a:srgbClr val="000000"/>
              </a:solidFill>
              <a:latin typeface="Montserrat" panose="00000500000000000000" pitchFamily="2" charset="0"/>
              <a:ea typeface="Montserrat"/>
              <a:cs typeface="Montserrat"/>
              <a:sym typeface="Montserrat"/>
            </a:endParaRPr>
          </a:p>
        </p:txBody>
      </p:sp>
      <p:cxnSp>
        <p:nvCxnSpPr>
          <p:cNvPr id="782" name="Google Shape;782;p68"/>
          <p:cNvCxnSpPr/>
          <p:nvPr/>
        </p:nvCxnSpPr>
        <p:spPr>
          <a:xfrm>
            <a:off x="354650" y="1694815"/>
            <a:ext cx="1964700" cy="0"/>
          </a:xfrm>
          <a:prstGeom prst="straightConnector1">
            <a:avLst/>
          </a:prstGeom>
          <a:noFill/>
          <a:ln w="9525" cap="flat" cmpd="sng">
            <a:solidFill>
              <a:srgbClr val="333333"/>
            </a:solidFill>
            <a:prstDash val="solid"/>
            <a:round/>
            <a:headEnd type="none" w="med" len="med"/>
            <a:tailEnd type="none" w="med" len="med"/>
          </a:ln>
        </p:spPr>
      </p:cxnSp>
      <p:cxnSp>
        <p:nvCxnSpPr>
          <p:cNvPr id="783" name="Google Shape;783;p68"/>
          <p:cNvCxnSpPr>
            <a:cxnSpLocks/>
          </p:cNvCxnSpPr>
          <p:nvPr/>
        </p:nvCxnSpPr>
        <p:spPr>
          <a:xfrm>
            <a:off x="2689449" y="1694815"/>
            <a:ext cx="1787867" cy="0"/>
          </a:xfrm>
          <a:prstGeom prst="straightConnector1">
            <a:avLst/>
          </a:prstGeom>
          <a:noFill/>
          <a:ln w="9525" cap="flat" cmpd="sng">
            <a:solidFill>
              <a:srgbClr val="333333"/>
            </a:solidFill>
            <a:prstDash val="solid"/>
            <a:round/>
            <a:headEnd type="none" w="med" len="med"/>
            <a:tailEnd type="none" w="med" len="med"/>
          </a:ln>
        </p:spPr>
      </p:cxnSp>
      <p:cxnSp>
        <p:nvCxnSpPr>
          <p:cNvPr id="784" name="Google Shape;784;p68"/>
          <p:cNvCxnSpPr/>
          <p:nvPr/>
        </p:nvCxnSpPr>
        <p:spPr>
          <a:xfrm>
            <a:off x="4661391" y="1694815"/>
            <a:ext cx="1964700" cy="0"/>
          </a:xfrm>
          <a:prstGeom prst="straightConnector1">
            <a:avLst/>
          </a:prstGeom>
          <a:noFill/>
          <a:ln w="9525" cap="flat" cmpd="sng">
            <a:solidFill>
              <a:srgbClr val="333333"/>
            </a:solidFill>
            <a:prstDash val="solid"/>
            <a:round/>
            <a:headEnd type="none" w="med" len="med"/>
            <a:tailEnd type="none" w="med" len="med"/>
          </a:ln>
        </p:spPr>
      </p:cxnSp>
      <p:cxnSp>
        <p:nvCxnSpPr>
          <p:cNvPr id="785" name="Google Shape;785;p68"/>
          <p:cNvCxnSpPr/>
          <p:nvPr/>
        </p:nvCxnSpPr>
        <p:spPr>
          <a:xfrm>
            <a:off x="6810166" y="1694815"/>
            <a:ext cx="1964700" cy="0"/>
          </a:xfrm>
          <a:prstGeom prst="straightConnector1">
            <a:avLst/>
          </a:prstGeom>
          <a:noFill/>
          <a:ln w="9525" cap="flat" cmpd="sng">
            <a:solidFill>
              <a:srgbClr val="333333"/>
            </a:solidFill>
            <a:prstDash val="solid"/>
            <a:round/>
            <a:headEnd type="none" w="med" len="med"/>
            <a:tailEnd type="none" w="med" len="med"/>
          </a:ln>
        </p:spPr>
      </p:cxnSp>
      <p:sp>
        <p:nvSpPr>
          <p:cNvPr id="786" name="Google Shape;786;p68"/>
          <p:cNvSpPr txBox="1"/>
          <p:nvPr/>
        </p:nvSpPr>
        <p:spPr>
          <a:xfrm>
            <a:off x="-106326" y="1768169"/>
            <a:ext cx="2508703" cy="3013493"/>
          </a:xfrm>
          <a:prstGeom prst="rect">
            <a:avLst/>
          </a:prstGeom>
          <a:noFill/>
          <a:ln>
            <a:noFill/>
          </a:ln>
        </p:spPr>
        <p:txBody>
          <a:bodyPr spcFirstLastPara="1" wrap="square" lIns="0" tIns="45700" rIns="0" bIns="45700" anchor="t" anchorCtr="0">
            <a:noAutofit/>
          </a:bodyPr>
          <a:lstStyle/>
          <a:p>
            <a:pPr marL="628650" indent="-171450">
              <a:lnSpc>
                <a:spcPts val="1175"/>
              </a:lnSpc>
              <a:spcAft>
                <a:spcPts val="800"/>
              </a:spcAft>
              <a:buFont typeface="Wingdings" panose="05000000000000000000" pitchFamily="2" charset="2"/>
              <a:buChar char="§"/>
            </a:pPr>
            <a:r>
              <a:rPr lang="en-GB" sz="1100" dirty="0">
                <a:solidFill>
                  <a:srgbClr val="222222"/>
                </a:solidFill>
                <a:effectLst/>
                <a:latin typeface="Montserrat" panose="00000500000000000000" pitchFamily="2" charset="0"/>
                <a:ea typeface="Times New Roman" panose="02020603050405020304" pitchFamily="18" charset="0"/>
                <a:cs typeface="Calibri" panose="020F0502020204030204" pitchFamily="34" charset="0"/>
              </a:rPr>
              <a:t>Week ending 22</a:t>
            </a:r>
            <a:r>
              <a:rPr lang="en-GB" sz="1100" baseline="30000" dirty="0">
                <a:solidFill>
                  <a:srgbClr val="222222"/>
                </a:solidFill>
                <a:effectLst/>
                <a:latin typeface="Montserrat" panose="00000500000000000000" pitchFamily="2" charset="0"/>
                <a:ea typeface="Times New Roman" panose="02020603050405020304" pitchFamily="18" charset="0"/>
                <a:cs typeface="Calibri" panose="020F0502020204030204" pitchFamily="34" charset="0"/>
              </a:rPr>
              <a:t>nd</a:t>
            </a:r>
            <a:r>
              <a:rPr lang="en-GB" sz="1100" dirty="0">
                <a:solidFill>
                  <a:srgbClr val="222222"/>
                </a:solidFill>
                <a:effectLst/>
                <a:latin typeface="Montserrat" panose="00000500000000000000" pitchFamily="2" charset="0"/>
                <a:ea typeface="Times New Roman" panose="02020603050405020304" pitchFamily="18" charset="0"/>
                <a:cs typeface="Calibri" panose="020F0502020204030204" pitchFamily="34" charset="0"/>
              </a:rPr>
              <a:t> May saw sales fall </a:t>
            </a:r>
            <a:r>
              <a:rPr lang="en-GB" sz="1100" b="1" dirty="0">
                <a:solidFill>
                  <a:srgbClr val="222222"/>
                </a:solidFill>
                <a:effectLst/>
                <a:latin typeface="Montserrat" panose="00000500000000000000" pitchFamily="2" charset="0"/>
                <a:ea typeface="Times New Roman" panose="02020603050405020304" pitchFamily="18" charset="0"/>
                <a:cs typeface="Calibri" panose="020F0502020204030204" pitchFamily="34" charset="0"/>
              </a:rPr>
              <a:t>6.7% </a:t>
            </a:r>
            <a:r>
              <a:rPr lang="en-GB" sz="1100" dirty="0">
                <a:solidFill>
                  <a:srgbClr val="222222"/>
                </a:solidFill>
                <a:effectLst/>
                <a:latin typeface="Montserrat" panose="00000500000000000000" pitchFamily="2" charset="0"/>
                <a:ea typeface="Times New Roman" panose="02020603050405020304" pitchFamily="18" charset="0"/>
                <a:cs typeface="Calibri" panose="020F0502020204030204" pitchFamily="34" charset="0"/>
              </a:rPr>
              <a:t>as shoppers dined indoors with friends for the first time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since Christmas.</a:t>
            </a:r>
            <a:endParaRPr lang="en-GB" sz="1100" dirty="0">
              <a:solidFill>
                <a:srgbClr val="222222"/>
              </a:solidFill>
              <a:effectLst/>
              <a:latin typeface="Montserrat" panose="00000500000000000000" pitchFamily="2" charset="0"/>
              <a:ea typeface="Times New Roman" panose="02020603050405020304" pitchFamily="18" charset="0"/>
              <a:cs typeface="Calibri" panose="020F0502020204030204" pitchFamily="34" charset="0"/>
            </a:endParaRPr>
          </a:p>
          <a:p>
            <a:pPr marL="628650" indent="-171450">
              <a:lnSpc>
                <a:spcPts val="1175"/>
              </a:lnSpc>
              <a:spcAft>
                <a:spcPts val="800"/>
              </a:spcAft>
              <a:buFont typeface="Wingdings" panose="05000000000000000000" pitchFamily="2" charset="2"/>
              <a:buChar char="§"/>
            </a:pPr>
            <a:r>
              <a:rPr lang="en-GB" sz="1100" dirty="0">
                <a:solidFill>
                  <a:srgbClr val="222222"/>
                </a:solidFill>
                <a:effectLst/>
                <a:latin typeface="Montserrat" panose="00000500000000000000" pitchFamily="2" charset="0"/>
                <a:ea typeface="Times New Roman" panose="02020603050405020304" pitchFamily="18" charset="0"/>
                <a:cs typeface="Calibri" panose="020F0502020204030204" pitchFamily="34" charset="0"/>
              </a:rPr>
              <a:t>Lapping lockdown, visits to stores increased </a:t>
            </a:r>
            <a:r>
              <a:rPr lang="en-GB" sz="1100" b="1" dirty="0">
                <a:solidFill>
                  <a:srgbClr val="222222"/>
                </a:solidFill>
                <a:effectLst/>
                <a:latin typeface="Montserrat" panose="00000500000000000000" pitchFamily="2" charset="0"/>
                <a:ea typeface="Times New Roman" panose="02020603050405020304" pitchFamily="18" charset="0"/>
                <a:cs typeface="Calibri" panose="020F0502020204030204" pitchFamily="34" charset="0"/>
              </a:rPr>
              <a:t>+20%</a:t>
            </a:r>
            <a:r>
              <a:rPr lang="en-GB" sz="1100" dirty="0">
                <a:solidFill>
                  <a:srgbClr val="222222"/>
                </a:solidFill>
                <a:effectLst/>
                <a:latin typeface="Montserrat" panose="00000500000000000000" pitchFamily="2" charset="0"/>
                <a:ea typeface="Times New Roman" panose="02020603050405020304" pitchFamily="18" charset="0"/>
                <a:cs typeface="Calibri" panose="020F0502020204030204" pitchFamily="34" charset="0"/>
              </a:rPr>
              <a:t>, but spend per visit plunged </a:t>
            </a:r>
            <a:r>
              <a:rPr lang="en-GB" sz="1100" b="1" dirty="0">
                <a:solidFill>
                  <a:srgbClr val="222222"/>
                </a:solidFill>
                <a:effectLst/>
                <a:latin typeface="Montserrat" panose="00000500000000000000" pitchFamily="2" charset="0"/>
                <a:ea typeface="Times New Roman" panose="02020603050405020304" pitchFamily="18" charset="0"/>
                <a:cs typeface="Calibri" panose="020F0502020204030204" pitchFamily="34" charset="0"/>
              </a:rPr>
              <a:t>18% </a:t>
            </a:r>
            <a:r>
              <a:rPr lang="en-GB" sz="1100" dirty="0">
                <a:solidFill>
                  <a:srgbClr val="222222"/>
                </a:solidFill>
                <a:effectLst/>
                <a:latin typeface="Montserrat" panose="00000500000000000000" pitchFamily="2" charset="0"/>
                <a:ea typeface="Times New Roman" panose="02020603050405020304" pitchFamily="18" charset="0"/>
                <a:cs typeface="Calibri" panose="020F0502020204030204" pitchFamily="34" charset="0"/>
              </a:rPr>
              <a:t>not helped by the earlier Bank Holiday and warmer weather in the comparatives.</a:t>
            </a:r>
            <a:endParaRPr lang="en-GB" sz="1100" b="1" dirty="0">
              <a:solidFill>
                <a:schemeClr val="accent3"/>
              </a:solidFill>
              <a:latin typeface="Montserrat" panose="00000500000000000000" pitchFamily="2" charset="0"/>
              <a:ea typeface="Montserrat"/>
              <a:cs typeface="Montserrat"/>
              <a:sym typeface="Montserrat"/>
            </a:endParaRPr>
          </a:p>
        </p:txBody>
      </p:sp>
      <p:sp>
        <p:nvSpPr>
          <p:cNvPr id="787" name="Google Shape;787;p68"/>
          <p:cNvSpPr txBox="1"/>
          <p:nvPr/>
        </p:nvSpPr>
        <p:spPr>
          <a:xfrm flipH="1">
            <a:off x="338425" y="1376564"/>
            <a:ext cx="2219478"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Re-opening of Hospitality</a:t>
            </a:r>
            <a:endParaRPr sz="1300" b="1" dirty="0">
              <a:latin typeface="Montserrat" panose="00000500000000000000" pitchFamily="2" charset="0"/>
              <a:ea typeface="Montserrat"/>
              <a:cs typeface="Montserrat"/>
              <a:sym typeface="Montserrat"/>
            </a:endParaRPr>
          </a:p>
        </p:txBody>
      </p:sp>
      <p:sp>
        <p:nvSpPr>
          <p:cNvPr id="788" name="Google Shape;788;p68"/>
          <p:cNvSpPr txBox="1"/>
          <p:nvPr/>
        </p:nvSpPr>
        <p:spPr>
          <a:xfrm>
            <a:off x="2508025" y="1768169"/>
            <a:ext cx="1964700" cy="3013492"/>
          </a:xfrm>
          <a:prstGeom prst="rect">
            <a:avLst/>
          </a:prstGeom>
          <a:noFill/>
          <a:ln>
            <a:noFill/>
          </a:ln>
        </p:spPr>
        <p:txBody>
          <a:bodyPr spcFirstLastPara="1" wrap="square" lIns="0" tIns="45700" rIns="0" bIns="45700" anchor="t" anchorCtr="0">
            <a:noAutofit/>
          </a:bodyPr>
          <a:lstStyle/>
          <a:p>
            <a:pPr marL="228600" lvl="0" indent="-213359" algn="l" rtl="0">
              <a:spcBef>
                <a:spcPts val="0"/>
              </a:spcBef>
              <a:spcAft>
                <a:spcPts val="0"/>
              </a:spcAft>
              <a:buClr>
                <a:schemeClr val="accent3"/>
              </a:buClr>
              <a:buSzPts val="1200"/>
              <a:buFont typeface="Montserrat"/>
              <a:buChar char="■"/>
            </a:pPr>
            <a:r>
              <a:rPr lang="en-GB" sz="1100" dirty="0">
                <a:solidFill>
                  <a:srgbClr val="000000"/>
                </a:solidFill>
                <a:effectLst/>
                <a:latin typeface="Montserrat" panose="00000500000000000000" pitchFamily="2" charset="0"/>
                <a:ea typeface="Times New Roman" panose="02020603050405020304" pitchFamily="18" charset="0"/>
              </a:rPr>
              <a:t>Online shopper </a:t>
            </a:r>
            <a:r>
              <a:rPr lang="en-GB" sz="1100" b="1" dirty="0">
                <a:solidFill>
                  <a:srgbClr val="000000"/>
                </a:solidFill>
                <a:effectLst/>
                <a:latin typeface="Montserrat" panose="00000500000000000000" pitchFamily="2" charset="0"/>
                <a:ea typeface="Times New Roman" panose="02020603050405020304" pitchFamily="18" charset="0"/>
              </a:rPr>
              <a:t>penetration</a:t>
            </a:r>
            <a:r>
              <a:rPr lang="en-GB" sz="1100" dirty="0">
                <a:solidFill>
                  <a:srgbClr val="000000"/>
                </a:solidFill>
                <a:effectLst/>
                <a:latin typeface="Montserrat" panose="00000500000000000000" pitchFamily="2" charset="0"/>
                <a:ea typeface="Times New Roman" panose="02020603050405020304" pitchFamily="18" charset="0"/>
              </a:rPr>
              <a:t> is holding up with </a:t>
            </a:r>
            <a:r>
              <a:rPr lang="en-GB" sz="1100" b="1" dirty="0">
                <a:solidFill>
                  <a:srgbClr val="000000"/>
                </a:solidFill>
                <a:effectLst/>
                <a:latin typeface="Montserrat" panose="00000500000000000000" pitchFamily="2" charset="0"/>
                <a:ea typeface="Times New Roman" panose="02020603050405020304" pitchFamily="18" charset="0"/>
              </a:rPr>
              <a:t>28%</a:t>
            </a:r>
            <a:r>
              <a:rPr lang="en-GB" sz="1100" dirty="0">
                <a:solidFill>
                  <a:srgbClr val="000000"/>
                </a:solidFill>
                <a:effectLst/>
                <a:latin typeface="Montserrat" panose="00000500000000000000" pitchFamily="2" charset="0"/>
                <a:ea typeface="Times New Roman" panose="02020603050405020304" pitchFamily="18" charset="0"/>
              </a:rPr>
              <a:t> of households still shopping online in the last 4 weeks, similar to a year ago and up from 17% in May 2019.</a:t>
            </a:r>
          </a:p>
          <a:p>
            <a:pPr marL="228600" lvl="0" indent="-213359" algn="l" rtl="0">
              <a:spcBef>
                <a:spcPts val="0"/>
              </a:spcBef>
              <a:spcAft>
                <a:spcPts val="0"/>
              </a:spcAft>
              <a:buClr>
                <a:schemeClr val="accent3"/>
              </a:buClr>
              <a:buSzPts val="1200"/>
              <a:buFont typeface="Montserrat"/>
              <a:buChar char="■"/>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3"/>
              </a:buClr>
              <a:buSzPts val="1200"/>
              <a:buFont typeface="Montserrat"/>
              <a:buChar char="■"/>
            </a:pPr>
            <a:r>
              <a:rPr lang="en-GB" sz="1100" dirty="0">
                <a:latin typeface="Montserrat" panose="00000500000000000000" pitchFamily="2" charset="0"/>
                <a:ea typeface="Times New Roman" panose="02020603050405020304" pitchFamily="18" charset="0"/>
              </a:rPr>
              <a:t>M</a:t>
            </a:r>
            <a:r>
              <a:rPr lang="en-GB" sz="1100" dirty="0">
                <a:solidFill>
                  <a:srgbClr val="000000"/>
                </a:solidFill>
                <a:effectLst/>
                <a:latin typeface="Montserrat" panose="00000500000000000000" pitchFamily="2" charset="0"/>
                <a:ea typeface="Times New Roman" panose="02020603050405020304" pitchFamily="18" charset="0"/>
              </a:rPr>
              <a:t>uch of the shift of spend to online is expected to stay and </a:t>
            </a:r>
            <a:r>
              <a:rPr lang="en-GB" sz="1100" b="1" dirty="0">
                <a:solidFill>
                  <a:srgbClr val="000000"/>
                </a:solidFill>
                <a:effectLst/>
                <a:latin typeface="Montserrat" panose="00000500000000000000" pitchFamily="2" charset="0"/>
                <a:ea typeface="Times New Roman" panose="02020603050405020304" pitchFamily="18" charset="0"/>
              </a:rPr>
              <a:t>online is evolving</a:t>
            </a:r>
            <a:r>
              <a:rPr lang="en-GB" sz="1100" dirty="0">
                <a:solidFill>
                  <a:srgbClr val="000000"/>
                </a:solidFill>
                <a:effectLst/>
                <a:latin typeface="Montserrat" panose="00000500000000000000" pitchFamily="2" charset="0"/>
                <a:ea typeface="Times New Roman" panose="02020603050405020304" pitchFamily="18" charset="0"/>
              </a:rPr>
              <a:t> to meet a range of needs – smaller </a:t>
            </a:r>
            <a:r>
              <a:rPr lang="en-GB" sz="1100" dirty="0" err="1">
                <a:solidFill>
                  <a:srgbClr val="000000"/>
                </a:solidFill>
                <a:effectLst/>
                <a:latin typeface="Montserrat" panose="00000500000000000000" pitchFamily="2" charset="0"/>
                <a:ea typeface="Times New Roman" panose="02020603050405020304" pitchFamily="18" charset="0"/>
              </a:rPr>
              <a:t>aswell</a:t>
            </a:r>
            <a:r>
              <a:rPr lang="en-GB" sz="1100" dirty="0">
                <a:solidFill>
                  <a:srgbClr val="000000"/>
                </a:solidFill>
                <a:effectLst/>
                <a:latin typeface="Montserrat" panose="00000500000000000000" pitchFamily="2" charset="0"/>
                <a:ea typeface="Times New Roman" panose="02020603050405020304" pitchFamily="18" charset="0"/>
              </a:rPr>
              <a:t> as bigger shopping baskets and meal occasions</a:t>
            </a:r>
            <a:endParaRPr lang="en-GB" sz="1100" dirty="0">
              <a:solidFill>
                <a:schemeClr val="accent3"/>
              </a:solidFill>
              <a:latin typeface="Montserrat" panose="00000500000000000000" pitchFamily="2" charset="0"/>
              <a:ea typeface="Montserrat"/>
              <a:cs typeface="Montserrat"/>
              <a:sym typeface="Montserrat"/>
            </a:endParaRPr>
          </a:p>
        </p:txBody>
      </p:sp>
      <p:sp>
        <p:nvSpPr>
          <p:cNvPr id="789" name="Google Shape;789;p68"/>
          <p:cNvSpPr txBox="1"/>
          <p:nvPr/>
        </p:nvSpPr>
        <p:spPr>
          <a:xfrm flipH="1">
            <a:off x="2689449" y="1376564"/>
            <a:ext cx="196470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Online sales hold</a:t>
            </a:r>
            <a:endParaRPr sz="1300" b="1" dirty="0">
              <a:latin typeface="Montserrat" panose="00000500000000000000" pitchFamily="2" charset="0"/>
              <a:ea typeface="Montserrat"/>
              <a:cs typeface="Montserrat"/>
              <a:sym typeface="Montserrat"/>
            </a:endParaRPr>
          </a:p>
        </p:txBody>
      </p:sp>
      <p:sp>
        <p:nvSpPr>
          <p:cNvPr id="790" name="Google Shape;790;p68"/>
          <p:cNvSpPr txBox="1"/>
          <p:nvPr/>
        </p:nvSpPr>
        <p:spPr>
          <a:xfrm>
            <a:off x="4661400" y="1768170"/>
            <a:ext cx="2144166" cy="2569914"/>
          </a:xfrm>
          <a:prstGeom prst="rect">
            <a:avLst/>
          </a:prstGeom>
          <a:noFill/>
          <a:ln>
            <a:noFill/>
          </a:ln>
        </p:spPr>
        <p:txBody>
          <a:bodyPr spcFirstLastPara="1" wrap="square" lIns="0" tIns="45700" rIns="0" bIns="45700" anchor="t" anchorCtr="0">
            <a:noAutofit/>
          </a:bodyPr>
          <a:lstStyle/>
          <a:p>
            <a:pPr marL="171450" indent="-171450">
              <a:buFont typeface="Wingdings" panose="05000000000000000000" pitchFamily="2" charset="2"/>
              <a:buChar char="§"/>
            </a:pPr>
            <a:r>
              <a:rPr lang="en-GB" sz="1100" spc="10" dirty="0">
                <a:effectLst/>
                <a:latin typeface="Montserrat" panose="00000500000000000000" pitchFamily="2" charset="0"/>
                <a:ea typeface="Times New Roman" panose="02020603050405020304" pitchFamily="18" charset="0"/>
              </a:rPr>
              <a:t>Shop prices* are currently in </a:t>
            </a:r>
            <a:r>
              <a:rPr lang="en-GB" sz="1100" b="1" spc="10" dirty="0">
                <a:effectLst/>
                <a:latin typeface="Montserrat" panose="00000500000000000000" pitchFamily="2" charset="0"/>
                <a:ea typeface="Times New Roman" panose="02020603050405020304" pitchFamily="18" charset="0"/>
              </a:rPr>
              <a:t>deflation</a:t>
            </a:r>
            <a:r>
              <a:rPr lang="en-GB" sz="1100" spc="10" dirty="0">
                <a:effectLst/>
                <a:latin typeface="Montserrat" panose="00000500000000000000" pitchFamily="2" charset="0"/>
                <a:ea typeface="Times New Roman" panose="02020603050405020304" pitchFamily="18" charset="0"/>
              </a:rPr>
              <a:t> in food retailing, with </a:t>
            </a:r>
            <a:r>
              <a:rPr lang="en-GB" sz="1100" b="1" spc="10" dirty="0">
                <a:effectLst/>
                <a:latin typeface="Montserrat" panose="00000500000000000000" pitchFamily="2" charset="0"/>
                <a:ea typeface="Times New Roman" panose="02020603050405020304" pitchFamily="18" charset="0"/>
              </a:rPr>
              <a:t>price cutting</a:t>
            </a:r>
            <a:r>
              <a:rPr lang="en-GB" sz="1100" spc="10" dirty="0">
                <a:effectLst/>
                <a:latin typeface="Montserrat" panose="00000500000000000000" pitchFamily="2" charset="0"/>
                <a:ea typeface="Times New Roman" panose="02020603050405020304" pitchFamily="18" charset="0"/>
              </a:rPr>
              <a:t> in fresh and chilled foods being used by Supermarkets to </a:t>
            </a:r>
            <a:r>
              <a:rPr lang="en-GB" sz="1100" b="1" spc="10" dirty="0">
                <a:effectLst/>
                <a:latin typeface="Montserrat" panose="00000500000000000000" pitchFamily="2" charset="0"/>
                <a:ea typeface="Times New Roman" panose="02020603050405020304" pitchFamily="18" charset="0"/>
              </a:rPr>
              <a:t>attract shoppers</a:t>
            </a:r>
            <a:r>
              <a:rPr lang="en-GB" sz="1100" spc="10" dirty="0">
                <a:effectLst/>
                <a:latin typeface="Montserrat" panose="00000500000000000000" pitchFamily="2" charset="0"/>
                <a:ea typeface="Times New Roman" panose="02020603050405020304" pitchFamily="18" charset="0"/>
              </a:rPr>
              <a:t>.</a:t>
            </a:r>
          </a:p>
          <a:p>
            <a:pPr marL="171450" indent="-171450">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
            </a:pPr>
            <a:r>
              <a:rPr lang="en-GB" sz="1100" spc="10" dirty="0">
                <a:effectLst/>
                <a:latin typeface="Montserrat" panose="00000500000000000000" pitchFamily="2" charset="0"/>
                <a:ea typeface="Times New Roman" panose="02020603050405020304" pitchFamily="18" charset="0"/>
              </a:rPr>
              <a:t>The battle to capture more spend from the newly confident `</a:t>
            </a:r>
            <a:r>
              <a:rPr lang="en-GB" sz="1100" b="1" spc="10" dirty="0">
                <a:effectLst/>
                <a:latin typeface="Montserrat" panose="00000500000000000000" pitchFamily="2" charset="0"/>
                <a:ea typeface="Times New Roman" panose="02020603050405020304" pitchFamily="18" charset="0"/>
              </a:rPr>
              <a:t>on the go`</a:t>
            </a:r>
            <a:r>
              <a:rPr lang="en-GB" sz="1100" spc="10" dirty="0">
                <a:effectLst/>
                <a:latin typeface="Montserrat" panose="00000500000000000000" pitchFamily="2" charset="0"/>
                <a:ea typeface="Times New Roman" panose="02020603050405020304" pitchFamily="18" charset="0"/>
              </a:rPr>
              <a:t> shoppers who hav</a:t>
            </a:r>
            <a:r>
              <a:rPr lang="en-GB" sz="1100" spc="10" dirty="0">
                <a:latin typeface="Montserrat" panose="00000500000000000000" pitchFamily="2" charset="0"/>
                <a:ea typeface="Times New Roman" panose="02020603050405020304" pitchFamily="18" charset="0"/>
              </a:rPr>
              <a:t>e </a:t>
            </a:r>
            <a:r>
              <a:rPr lang="en-GB" sz="1100" b="1" spc="10" dirty="0">
                <a:latin typeface="Montserrat" panose="00000500000000000000" pitchFamily="2" charset="0"/>
                <a:ea typeface="Times New Roman" panose="02020603050405020304" pitchFamily="18" charset="0"/>
              </a:rPr>
              <a:t>started travelling</a:t>
            </a:r>
            <a:r>
              <a:rPr lang="en-GB" sz="1100" b="1" spc="10" dirty="0">
                <a:effectLst/>
                <a:latin typeface="Montserrat" panose="00000500000000000000" pitchFamily="2" charset="0"/>
                <a:ea typeface="Times New Roman" panose="02020603050405020304" pitchFamily="18" charset="0"/>
              </a:rPr>
              <a:t> again, </a:t>
            </a:r>
            <a:r>
              <a:rPr lang="en-GB" sz="1100" spc="10" dirty="0">
                <a:effectLst/>
                <a:latin typeface="Montserrat" panose="00000500000000000000" pitchFamily="2" charset="0"/>
                <a:ea typeface="Times New Roman" panose="02020603050405020304" pitchFamily="18" charset="0"/>
              </a:rPr>
              <a:t>are a key focus and th</a:t>
            </a:r>
            <a:r>
              <a:rPr lang="en-GB" sz="1100" spc="10" dirty="0">
                <a:latin typeface="Montserrat" panose="00000500000000000000" pitchFamily="2" charset="0"/>
                <a:ea typeface="Times New Roman" panose="02020603050405020304" pitchFamily="18" charset="0"/>
              </a:rPr>
              <a:t>e Top 4 are already investing in strategic alliances with upmarket players such as </a:t>
            </a:r>
            <a:r>
              <a:rPr lang="en-GB" sz="1100" spc="10" dirty="0" err="1">
                <a:latin typeface="Montserrat" panose="00000500000000000000" pitchFamily="2" charset="0"/>
                <a:ea typeface="Times New Roman" panose="02020603050405020304" pitchFamily="18" charset="0"/>
              </a:rPr>
              <a:t>Carluccios</a:t>
            </a:r>
            <a:r>
              <a:rPr lang="en-GB" sz="1100" spc="10" dirty="0">
                <a:latin typeface="Montserrat" panose="00000500000000000000" pitchFamily="2" charset="0"/>
                <a:ea typeface="Times New Roman" panose="02020603050405020304" pitchFamily="18" charset="0"/>
              </a:rPr>
              <a:t>, Leon, </a:t>
            </a:r>
            <a:r>
              <a:rPr lang="en-GB" sz="1100" spc="10" dirty="0" err="1">
                <a:latin typeface="Montserrat" panose="00000500000000000000" pitchFamily="2" charset="0"/>
                <a:ea typeface="Times New Roman" panose="02020603050405020304" pitchFamily="18" charset="0"/>
              </a:rPr>
              <a:t>Pret</a:t>
            </a:r>
            <a:r>
              <a:rPr lang="en-GB" sz="1100" spc="10" dirty="0">
                <a:latin typeface="Montserrat" panose="00000500000000000000" pitchFamily="2" charset="0"/>
                <a:ea typeface="Times New Roman" panose="02020603050405020304" pitchFamily="18" charset="0"/>
              </a:rPr>
              <a:t> a Manger. </a:t>
            </a:r>
            <a:endParaRPr lang="en-GB" sz="1100" b="1" dirty="0">
              <a:effectLst/>
              <a:latin typeface="Montserrat" panose="00000500000000000000" pitchFamily="2" charset="0"/>
              <a:ea typeface="Times New Roman" panose="02020603050405020304" pitchFamily="18" charset="0"/>
            </a:endParaRPr>
          </a:p>
        </p:txBody>
      </p:sp>
      <p:sp>
        <p:nvSpPr>
          <p:cNvPr id="791" name="Google Shape;791;p68"/>
          <p:cNvSpPr txBox="1"/>
          <p:nvPr/>
        </p:nvSpPr>
        <p:spPr>
          <a:xfrm flipH="1">
            <a:off x="4656800" y="1376564"/>
            <a:ext cx="2148766"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Deflation continues</a:t>
            </a:r>
            <a:endParaRPr sz="1300" b="1" dirty="0">
              <a:latin typeface="Montserrat" panose="00000500000000000000" pitchFamily="2" charset="0"/>
              <a:ea typeface="Montserrat"/>
              <a:cs typeface="Montserrat"/>
              <a:sym typeface="Montserrat"/>
            </a:endParaRPr>
          </a:p>
        </p:txBody>
      </p:sp>
      <p:sp>
        <p:nvSpPr>
          <p:cNvPr id="792" name="Google Shape;792;p68"/>
          <p:cNvSpPr txBox="1"/>
          <p:nvPr/>
        </p:nvSpPr>
        <p:spPr>
          <a:xfrm>
            <a:off x="6810175" y="1768170"/>
            <a:ext cx="1964700" cy="2128916"/>
          </a:xfrm>
          <a:prstGeom prst="rect">
            <a:avLst/>
          </a:prstGeom>
          <a:noFill/>
          <a:ln>
            <a:noFill/>
          </a:ln>
        </p:spPr>
        <p:txBody>
          <a:bodyPr spcFirstLastPara="1" wrap="square" lIns="0" tIns="45700" rIns="0" bIns="45700" anchor="t" anchorCtr="0">
            <a:noAutofit/>
          </a:bodyPr>
          <a:lstStyle/>
          <a:p>
            <a:pPr marL="228600" lvl="0" indent="-213359" algn="l" rtl="0">
              <a:spcBef>
                <a:spcPts val="0"/>
              </a:spcBef>
              <a:spcAft>
                <a:spcPts val="0"/>
              </a:spcAft>
              <a:buClr>
                <a:schemeClr val="accent3"/>
              </a:buClr>
              <a:buSzPts val="1200"/>
              <a:buFont typeface="Montserrat"/>
              <a:buChar char="■"/>
            </a:pPr>
            <a:r>
              <a:rPr lang="en-GB" sz="1100" dirty="0">
                <a:solidFill>
                  <a:srgbClr val="000000"/>
                </a:solidFill>
                <a:effectLst/>
                <a:latin typeface="Montserrat" panose="00000500000000000000" pitchFamily="2" charset="0"/>
                <a:ea typeface="Times New Roman" panose="02020603050405020304" pitchFamily="18" charset="0"/>
              </a:rPr>
              <a:t>When compared against </a:t>
            </a:r>
            <a:r>
              <a:rPr lang="en-GB" sz="1100" b="1" dirty="0">
                <a:solidFill>
                  <a:srgbClr val="000000"/>
                </a:solidFill>
                <a:effectLst/>
                <a:latin typeface="Montserrat" panose="00000500000000000000" pitchFamily="2" charset="0"/>
                <a:ea typeface="Times New Roman" panose="02020603050405020304" pitchFamily="18" charset="0"/>
              </a:rPr>
              <a:t>2019, food retail sales</a:t>
            </a:r>
            <a:r>
              <a:rPr lang="en-GB" sz="1100" dirty="0">
                <a:solidFill>
                  <a:srgbClr val="000000"/>
                </a:solidFill>
                <a:effectLst/>
                <a:latin typeface="Montserrat" panose="00000500000000000000" pitchFamily="2" charset="0"/>
                <a:ea typeface="Times New Roman" panose="02020603050405020304" pitchFamily="18" charset="0"/>
              </a:rPr>
              <a:t> are still </a:t>
            </a:r>
            <a:r>
              <a:rPr lang="en-GB" sz="1100" b="1" dirty="0">
                <a:solidFill>
                  <a:srgbClr val="000000"/>
                </a:solidFill>
                <a:effectLst/>
                <a:latin typeface="Montserrat" panose="00000500000000000000" pitchFamily="2" charset="0"/>
                <a:ea typeface="Times New Roman" panose="02020603050405020304" pitchFamily="18" charset="0"/>
              </a:rPr>
              <a:t>strong at +11%</a:t>
            </a:r>
            <a:r>
              <a:rPr lang="en-GB" sz="1100" dirty="0">
                <a:solidFill>
                  <a:srgbClr val="000000"/>
                </a:solidFill>
                <a:effectLst/>
                <a:latin typeface="Montserrat" panose="00000500000000000000" pitchFamily="2" charset="0"/>
                <a:ea typeface="Times New Roman" panose="02020603050405020304" pitchFamily="18" charset="0"/>
              </a:rPr>
              <a:t> </a:t>
            </a:r>
          </a:p>
          <a:p>
            <a:pPr marL="228600" lvl="0" indent="-213359" algn="l" rtl="0">
              <a:spcBef>
                <a:spcPts val="0"/>
              </a:spcBef>
              <a:spcAft>
                <a:spcPts val="0"/>
              </a:spcAft>
              <a:buClr>
                <a:schemeClr val="accent3"/>
              </a:buClr>
              <a:buSzPts val="1200"/>
              <a:buFont typeface="Montserrat"/>
              <a:buChar char="■"/>
            </a:pPr>
            <a:endParaRPr lang="en-GB" sz="1100" dirty="0">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3"/>
              </a:buClr>
              <a:buSzPts val="1200"/>
              <a:buFont typeface="Montserrat"/>
              <a:buChar char="■"/>
            </a:pPr>
            <a:r>
              <a:rPr lang="en-GB" sz="1100" dirty="0">
                <a:solidFill>
                  <a:schemeClr val="accent3"/>
                </a:solidFill>
                <a:latin typeface="Montserrat" panose="00000500000000000000" pitchFamily="2" charset="0"/>
                <a:ea typeface="Montserrat"/>
                <a:cs typeface="Montserrat"/>
                <a:sym typeface="Montserrat"/>
              </a:rPr>
              <a:t>This indicates </a:t>
            </a:r>
            <a:r>
              <a:rPr lang="en-GB" sz="1100" dirty="0">
                <a:effectLst/>
                <a:latin typeface="Montserrat" panose="00000500000000000000" pitchFamily="2" charset="0"/>
                <a:ea typeface="Times New Roman" panose="02020603050405020304" pitchFamily="18" charset="0"/>
              </a:rPr>
              <a:t>that </a:t>
            </a:r>
            <a:r>
              <a:rPr lang="en-GB" sz="1100" b="1" dirty="0">
                <a:effectLst/>
                <a:latin typeface="Montserrat" panose="00000500000000000000" pitchFamily="2" charset="0"/>
                <a:ea typeface="Times New Roman" panose="02020603050405020304" pitchFamily="18" charset="0"/>
              </a:rPr>
              <a:t>spend </a:t>
            </a:r>
            <a:r>
              <a:rPr lang="en-GB" sz="1100" dirty="0">
                <a:effectLst/>
                <a:latin typeface="Montserrat" panose="00000500000000000000" pitchFamily="2" charset="0"/>
                <a:ea typeface="Times New Roman" panose="02020603050405020304" pitchFamily="18" charset="0"/>
              </a:rPr>
              <a:t>is yet to</a:t>
            </a:r>
            <a:r>
              <a:rPr lang="en-GB" sz="1100" b="1" dirty="0">
                <a:effectLst/>
                <a:latin typeface="Montserrat" panose="00000500000000000000" pitchFamily="2" charset="0"/>
                <a:ea typeface="Times New Roman" panose="02020603050405020304" pitchFamily="18" charset="0"/>
              </a:rPr>
              <a:t> shift </a:t>
            </a:r>
            <a:r>
              <a:rPr lang="en-GB" sz="1100" dirty="0">
                <a:effectLst/>
                <a:latin typeface="Montserrat" panose="00000500000000000000" pitchFamily="2" charset="0"/>
                <a:ea typeface="Times New Roman" panose="02020603050405020304" pitchFamily="18" charset="0"/>
              </a:rPr>
              <a:t>back into the</a:t>
            </a:r>
            <a:r>
              <a:rPr lang="en-GB" sz="1100" b="1" dirty="0">
                <a:effectLst/>
                <a:latin typeface="Montserrat" panose="00000500000000000000" pitchFamily="2" charset="0"/>
                <a:ea typeface="Times New Roman" panose="02020603050405020304" pitchFamily="18" charset="0"/>
              </a:rPr>
              <a:t> hospitality sector</a:t>
            </a:r>
            <a:endParaRPr lang="en-GB" sz="1100" b="1"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3"/>
              </a:buClr>
              <a:buSzPts val="1200"/>
              <a:buFont typeface="Montserrat"/>
              <a:buChar char="■"/>
            </a:pPr>
            <a:endParaRPr lang="en-GB" sz="1100" b="1"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3"/>
              </a:buClr>
              <a:buSzPts val="1200"/>
              <a:buFont typeface="Montserrat"/>
              <a:buChar char="■"/>
            </a:pPr>
            <a:endParaRPr lang="en-GB" sz="1100" b="1"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3"/>
              </a:buClr>
              <a:buSzPts val="1200"/>
              <a:buFont typeface="Montserrat"/>
              <a:buChar char="■"/>
            </a:pPr>
            <a:endParaRPr sz="1100" dirty="0">
              <a:solidFill>
                <a:schemeClr val="accent3"/>
              </a:solidFill>
              <a:latin typeface="Montserrat" panose="00000500000000000000" pitchFamily="2" charset="0"/>
              <a:ea typeface="Montserrat"/>
              <a:cs typeface="Montserrat"/>
              <a:sym typeface="Montserrat"/>
            </a:endParaRPr>
          </a:p>
        </p:txBody>
      </p:sp>
      <p:sp>
        <p:nvSpPr>
          <p:cNvPr id="793" name="Google Shape;793;p68"/>
          <p:cNvSpPr txBox="1"/>
          <p:nvPr/>
        </p:nvSpPr>
        <p:spPr>
          <a:xfrm flipH="1">
            <a:off x="6824650" y="1376564"/>
            <a:ext cx="196470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Robust growth vs 2019</a:t>
            </a:r>
            <a:endParaRPr sz="1300" b="1" dirty="0">
              <a:latin typeface="Montserrat" panose="00000500000000000000" pitchFamily="2" charset="0"/>
              <a:ea typeface="Montserrat"/>
              <a:cs typeface="Montserrat"/>
              <a:sym typeface="Montserrat"/>
            </a:endParaRPr>
          </a:p>
        </p:txBody>
      </p:sp>
      <p:sp>
        <p:nvSpPr>
          <p:cNvPr id="2" name="Subtitle 1"/>
          <p:cNvSpPr>
            <a:spLocks noGrp="1"/>
          </p:cNvSpPr>
          <p:nvPr>
            <p:ph type="subTitle" idx="3"/>
          </p:nvPr>
        </p:nvSpPr>
        <p:spPr/>
        <p:txBody>
          <a:bodyPr/>
          <a:lstStyle/>
          <a:p>
            <a:endParaRPr lang="en-GB" dirty="0">
              <a:latin typeface="Montserrat" panose="00000500000000000000" pitchFamily="2" charset="0"/>
            </a:endParaRPr>
          </a:p>
          <a:p>
            <a:endParaRPr lang="en-GB" dirty="0">
              <a:latin typeface="Montserrat" panose="00000500000000000000" pitchFamily="2" charset="0"/>
            </a:endParaRPr>
          </a:p>
          <a:p>
            <a:r>
              <a:rPr lang="en-GB" dirty="0">
                <a:latin typeface="Montserrat" panose="00000500000000000000" pitchFamily="2" charset="0"/>
              </a:rPr>
              <a:t>NielsenIQ Scantrack, NielsenIQ Homescan 4w/e 22</a:t>
            </a:r>
            <a:r>
              <a:rPr lang="en-GB" baseline="30000" dirty="0">
                <a:latin typeface="Montserrat" panose="00000500000000000000" pitchFamily="2" charset="0"/>
              </a:rPr>
              <a:t>nd</a:t>
            </a:r>
            <a:r>
              <a:rPr lang="en-GB" dirty="0">
                <a:latin typeface="Montserrat" panose="00000500000000000000" pitchFamily="2" charset="0"/>
              </a:rPr>
              <a:t>  May 2021, vs year ago, *BRC NielsenIQ SPI</a:t>
            </a:r>
          </a:p>
        </p:txBody>
      </p:sp>
      <p:sp>
        <p:nvSpPr>
          <p:cNvPr id="3" name="TextBox 2">
            <a:extLst>
              <a:ext uri="{FF2B5EF4-FFF2-40B4-BE49-F238E27FC236}">
                <a16:creationId xmlns:a16="http://schemas.microsoft.com/office/drawing/2014/main" id="{32A8C635-5D25-47F8-9DAD-440E87093E66}"/>
              </a:ext>
            </a:extLst>
          </p:cNvPr>
          <p:cNvSpPr txBox="1"/>
          <p:nvPr/>
        </p:nvSpPr>
        <p:spPr>
          <a:xfrm>
            <a:off x="7492409" y="4916464"/>
            <a:ext cx="1169582" cy="200055"/>
          </a:xfrm>
          <a:prstGeom prst="rect">
            <a:avLst/>
          </a:prstGeom>
          <a:noFill/>
        </p:spPr>
        <p:txBody>
          <a:bodyPr wrap="square" rtlCol="0">
            <a:spAutoFit/>
          </a:bodyPr>
          <a:lstStyle/>
          <a:p>
            <a:r>
              <a:rPr lang="en-GB" sz="700" dirty="0">
                <a:latin typeface="Montserrat" panose="00000500000000000000" pitchFamily="2" charset="0"/>
              </a:rPr>
              <a:t>*NielsenIQ Scantrack</a:t>
            </a:r>
          </a:p>
        </p:txBody>
      </p:sp>
    </p:spTree>
    <p:extLst>
      <p:ext uri="{BB962C8B-B14F-4D97-AF65-F5344CB8AC3E}">
        <p14:creationId xmlns:p14="http://schemas.microsoft.com/office/powerpoint/2010/main" val="62357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9"/>
          <p:cNvSpPr txBox="1"/>
          <p:nvPr/>
        </p:nvSpPr>
        <p:spPr>
          <a:xfrm>
            <a:off x="338424" y="167986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Montserrat" panose="00000500000000000000" pitchFamily="2" charset="0"/>
                <a:ea typeface="Montserrat"/>
                <a:cs typeface="Montserrat"/>
                <a:sym typeface="Montserrat"/>
              </a:rPr>
              <a:t>1</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2" name="Google Shape;642;p59"/>
          <p:cNvSpPr txBox="1"/>
          <p:nvPr/>
        </p:nvSpPr>
        <p:spPr>
          <a:xfrm>
            <a:off x="3206875" y="167986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Montserrat" panose="00000500000000000000" pitchFamily="2" charset="0"/>
                <a:ea typeface="Montserrat"/>
                <a:cs typeface="Montserrat"/>
                <a:sym typeface="Montserrat"/>
              </a:rPr>
              <a:t>2</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3" name="Google Shape;643;p59"/>
          <p:cNvSpPr txBox="1"/>
          <p:nvPr/>
        </p:nvSpPr>
        <p:spPr>
          <a:xfrm>
            <a:off x="6093575" y="167986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Montserrat" panose="00000500000000000000" pitchFamily="2" charset="0"/>
                <a:ea typeface="Montserrat"/>
                <a:cs typeface="Montserrat"/>
                <a:sym typeface="Montserrat"/>
              </a:rPr>
              <a:t>3</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645" name="Google Shape;645;p59"/>
          <p:cNvSpPr txBox="1"/>
          <p:nvPr/>
        </p:nvSpPr>
        <p:spPr>
          <a:xfrm>
            <a:off x="207794" y="2270215"/>
            <a:ext cx="2693700" cy="1180200"/>
          </a:xfrm>
          <a:prstGeom prst="rect">
            <a:avLst/>
          </a:prstGeom>
          <a:noFill/>
          <a:ln>
            <a:noFill/>
          </a:ln>
        </p:spPr>
        <p:txBody>
          <a:bodyPr spcFirstLastPara="1" wrap="square" lIns="0" tIns="45700" rIns="0" bIns="45700" anchor="t" anchorCtr="0">
            <a:noAutofit/>
          </a:bodyPr>
          <a:lstStyle/>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Against tough comparatives sales </a:t>
            </a:r>
            <a:r>
              <a:rPr lang="en-GB" sz="1100" b="1" dirty="0">
                <a:solidFill>
                  <a:schemeClr val="bg1"/>
                </a:solidFill>
                <a:effectLst/>
                <a:latin typeface="Montserrat" panose="00000500000000000000" pitchFamily="2" charset="0"/>
                <a:ea typeface="Times New Roman" panose="02020603050405020304" pitchFamily="18" charset="0"/>
              </a:rPr>
              <a:t>fell</a:t>
            </a:r>
            <a:r>
              <a:rPr lang="en-GB" sz="1100" dirty="0">
                <a:solidFill>
                  <a:schemeClr val="bg1"/>
                </a:solidFill>
                <a:effectLst/>
                <a:latin typeface="Montserrat" panose="00000500000000000000" pitchFamily="2" charset="0"/>
                <a:ea typeface="Times New Roman" panose="02020603050405020304" pitchFamily="18" charset="0"/>
              </a:rPr>
              <a:t> by just </a:t>
            </a:r>
            <a:r>
              <a:rPr lang="en-GB" sz="1100" b="1" dirty="0">
                <a:solidFill>
                  <a:schemeClr val="accent1"/>
                </a:solidFill>
                <a:effectLst/>
                <a:latin typeface="Montserrat" panose="00000500000000000000" pitchFamily="2" charset="0"/>
                <a:ea typeface="Times New Roman" panose="02020603050405020304" pitchFamily="18" charset="0"/>
              </a:rPr>
              <a:t>2.7%</a:t>
            </a:r>
            <a:r>
              <a:rPr lang="en-GB" sz="1100" dirty="0">
                <a:solidFill>
                  <a:schemeClr val="bg1"/>
                </a:solidFill>
                <a:effectLst/>
                <a:latin typeface="Montserrat" panose="00000500000000000000" pitchFamily="2" charset="0"/>
                <a:ea typeface="Times New Roman" panose="02020603050405020304" pitchFamily="18" charset="0"/>
              </a:rPr>
              <a:t>. </a:t>
            </a:r>
          </a:p>
        </p:txBody>
      </p:sp>
      <p:cxnSp>
        <p:nvCxnSpPr>
          <p:cNvPr id="646" name="Google Shape;646;p59"/>
          <p:cNvCxnSpPr/>
          <p:nvPr/>
        </p:nvCxnSpPr>
        <p:spPr>
          <a:xfrm>
            <a:off x="338424"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2210070"/>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25200" y="2283424"/>
            <a:ext cx="2536971" cy="2567447"/>
          </a:xfrm>
          <a:prstGeom prst="rect">
            <a:avLst/>
          </a:prstGeom>
          <a:noFill/>
          <a:ln>
            <a:noFill/>
          </a:ln>
        </p:spPr>
        <p:txBody>
          <a:bodyPr spcFirstLastPara="1" wrap="square" lIns="0" tIns="45700" rIns="0" bIns="45700" anchor="t" anchorCtr="0">
            <a:noAutofit/>
          </a:bodyPr>
          <a:lstStyle/>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Lapping lockdown, </a:t>
            </a:r>
            <a:r>
              <a:rPr lang="en-GB" sz="1100" b="1" dirty="0">
                <a:solidFill>
                  <a:schemeClr val="accent1"/>
                </a:solidFill>
                <a:effectLst/>
                <a:latin typeface="Montserrat" panose="00000500000000000000" pitchFamily="2" charset="0"/>
                <a:ea typeface="Times New Roman" panose="02020603050405020304" pitchFamily="18" charset="0"/>
              </a:rPr>
              <a:t>fresh </a:t>
            </a:r>
            <a:r>
              <a:rPr lang="en-GB" sz="1100" dirty="0">
                <a:solidFill>
                  <a:schemeClr val="bg1"/>
                </a:solidFill>
                <a:effectLst/>
                <a:latin typeface="Montserrat" panose="00000500000000000000" pitchFamily="2" charset="0"/>
                <a:ea typeface="Times New Roman" panose="02020603050405020304" pitchFamily="18" charset="0"/>
              </a:rPr>
              <a:t>and </a:t>
            </a:r>
            <a:r>
              <a:rPr lang="en-GB" sz="1100" b="1" dirty="0">
                <a:solidFill>
                  <a:schemeClr val="accent1"/>
                </a:solidFill>
                <a:effectLst/>
                <a:latin typeface="Montserrat" panose="00000500000000000000" pitchFamily="2" charset="0"/>
                <a:ea typeface="Times New Roman" panose="02020603050405020304" pitchFamily="18" charset="0"/>
              </a:rPr>
              <a:t>Convenient </a:t>
            </a:r>
            <a:r>
              <a:rPr lang="en-GB" sz="1100" b="1" dirty="0">
                <a:solidFill>
                  <a:schemeClr val="accent1"/>
                </a:solidFill>
                <a:latin typeface="Montserrat" panose="00000500000000000000" pitchFamily="2" charset="0"/>
                <a:ea typeface="Times New Roman" panose="02020603050405020304" pitchFamily="18" charset="0"/>
              </a:rPr>
              <a:t>f</a:t>
            </a:r>
            <a:r>
              <a:rPr lang="en-GB" sz="1100" b="1" dirty="0">
                <a:solidFill>
                  <a:schemeClr val="accent1"/>
                </a:solidFill>
                <a:effectLst/>
                <a:latin typeface="Montserrat" panose="00000500000000000000" pitchFamily="2" charset="0"/>
                <a:ea typeface="Times New Roman" panose="02020603050405020304" pitchFamily="18" charset="0"/>
              </a:rPr>
              <a:t>oods </a:t>
            </a:r>
            <a:r>
              <a:rPr lang="en-GB" sz="1100" dirty="0">
                <a:solidFill>
                  <a:schemeClr val="bg1"/>
                </a:solidFill>
                <a:effectLst/>
                <a:latin typeface="Montserrat" panose="00000500000000000000" pitchFamily="2" charset="0"/>
                <a:ea typeface="Times New Roman" panose="02020603050405020304" pitchFamily="18" charset="0"/>
              </a:rPr>
              <a:t>continue to </a:t>
            </a:r>
            <a:r>
              <a:rPr lang="en-GB" sz="1100" b="1" dirty="0">
                <a:solidFill>
                  <a:schemeClr val="accent1"/>
                </a:solidFill>
                <a:effectLst/>
                <a:latin typeface="Montserrat" panose="00000500000000000000" pitchFamily="2" charset="0"/>
                <a:ea typeface="Times New Roman" panose="02020603050405020304" pitchFamily="18" charset="0"/>
              </a:rPr>
              <a:t>perform well </a:t>
            </a:r>
            <a:r>
              <a:rPr lang="en-GB" sz="1100" dirty="0">
                <a:solidFill>
                  <a:schemeClr val="bg1"/>
                </a:solidFill>
                <a:effectLst/>
                <a:latin typeface="Montserrat" panose="00000500000000000000" pitchFamily="2" charset="0"/>
                <a:ea typeface="Times New Roman" panose="02020603050405020304" pitchFamily="18" charset="0"/>
              </a:rPr>
              <a:t>(Delicatessen +19%, Bakery +11%) and with more socialising </a:t>
            </a:r>
            <a:r>
              <a:rPr lang="en-GB" sz="1100" b="1" dirty="0">
                <a:solidFill>
                  <a:schemeClr val="accent1"/>
                </a:solidFill>
                <a:effectLst/>
                <a:latin typeface="Montserrat" panose="00000500000000000000" pitchFamily="2" charset="0"/>
                <a:ea typeface="Times New Roman" panose="02020603050405020304" pitchFamily="18" charset="0"/>
              </a:rPr>
              <a:t>beauty products</a:t>
            </a:r>
            <a:r>
              <a:rPr lang="en-GB" sz="1100" dirty="0">
                <a:solidFill>
                  <a:schemeClr val="bg1"/>
                </a:solidFill>
                <a:effectLst/>
                <a:latin typeface="Montserrat" panose="00000500000000000000" pitchFamily="2" charset="0"/>
                <a:ea typeface="Times New Roman" panose="02020603050405020304" pitchFamily="18" charset="0"/>
              </a:rPr>
              <a:t> as well as the </a:t>
            </a:r>
            <a:r>
              <a:rPr lang="en-GB" sz="1100" b="1" dirty="0">
                <a:solidFill>
                  <a:schemeClr val="accent1"/>
                </a:solidFill>
                <a:effectLst/>
                <a:latin typeface="Montserrat" panose="00000500000000000000" pitchFamily="2" charset="0"/>
                <a:ea typeface="Times New Roman" panose="02020603050405020304" pitchFamily="18" charset="0"/>
              </a:rPr>
              <a:t>common cold </a:t>
            </a:r>
            <a:r>
              <a:rPr lang="en-GB" sz="1100" dirty="0">
                <a:solidFill>
                  <a:schemeClr val="bg1"/>
                </a:solidFill>
                <a:effectLst/>
                <a:latin typeface="Montserrat" panose="00000500000000000000" pitchFamily="2" charset="0"/>
                <a:ea typeface="Times New Roman" panose="02020603050405020304" pitchFamily="18" charset="0"/>
              </a:rPr>
              <a:t>are </a:t>
            </a:r>
            <a:r>
              <a:rPr lang="en-GB" sz="1100" dirty="0">
                <a:solidFill>
                  <a:schemeClr val="bg1"/>
                </a:solidFill>
                <a:latin typeface="Montserrat" panose="00000500000000000000" pitchFamily="2" charset="0"/>
                <a:ea typeface="Times New Roman" panose="02020603050405020304" pitchFamily="18" charset="0"/>
              </a:rPr>
              <a:t>providing </a:t>
            </a:r>
            <a:r>
              <a:rPr lang="en-GB" sz="1100" b="1" dirty="0">
                <a:solidFill>
                  <a:schemeClr val="accent1"/>
                </a:solidFill>
                <a:latin typeface="Montserrat" panose="00000500000000000000" pitchFamily="2" charset="0"/>
                <a:ea typeface="Times New Roman" panose="02020603050405020304" pitchFamily="18" charset="0"/>
              </a:rPr>
              <a:t>stimulus </a:t>
            </a:r>
            <a:r>
              <a:rPr lang="en-GB" sz="1100" dirty="0">
                <a:solidFill>
                  <a:schemeClr val="bg1"/>
                </a:solidFill>
                <a:latin typeface="Montserrat" panose="00000500000000000000" pitchFamily="2" charset="0"/>
                <a:ea typeface="Times New Roman" panose="02020603050405020304" pitchFamily="18" charset="0"/>
              </a:rPr>
              <a:t>to</a:t>
            </a:r>
            <a:r>
              <a:rPr lang="en-GB" sz="1100" b="1" dirty="0">
                <a:solidFill>
                  <a:schemeClr val="accent1"/>
                </a:solidFill>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Health &amp; Beauty (+16%).  </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a:buSzPts val="1100"/>
            </a:pPr>
            <a:endParaRPr lang="en" sz="1200" b="1" dirty="0">
              <a:solidFill>
                <a:schemeClr val="bg1"/>
              </a:solidFill>
              <a:latin typeface="Montserrat" panose="00000500000000000000" pitchFamily="2" charset="0"/>
              <a:ea typeface="Montserrat"/>
              <a:cs typeface="Montserrat"/>
              <a:sym typeface="Montserrat"/>
            </a:endParaRPr>
          </a:p>
        </p:txBody>
      </p:sp>
      <p:sp>
        <p:nvSpPr>
          <p:cNvPr id="650" name="Google Shape;650;p59"/>
          <p:cNvSpPr txBox="1"/>
          <p:nvPr/>
        </p:nvSpPr>
        <p:spPr>
          <a:xfrm>
            <a:off x="6093750" y="2283424"/>
            <a:ext cx="2693700" cy="1816856"/>
          </a:xfrm>
          <a:prstGeom prst="rect">
            <a:avLst/>
          </a:prstGeom>
          <a:noFill/>
          <a:ln>
            <a:noFill/>
          </a:ln>
        </p:spPr>
        <p:txBody>
          <a:bodyPr spcFirstLastPara="1" wrap="square" lIns="0" tIns="45700" rIns="0" bIns="45700" anchor="t" anchorCtr="0">
            <a:noAutofit/>
          </a:bodyPr>
          <a:lstStyle/>
          <a:p>
            <a:pPr marL="342900" lvl="0" indent="-342900">
              <a:lnSpc>
                <a:spcPts val="1265"/>
              </a:lnSpc>
              <a:spcAft>
                <a:spcPts val="0"/>
              </a:spcAft>
              <a:buClr>
                <a:schemeClr val="bg1"/>
              </a:buClr>
              <a:buFont typeface="Wingdings" panose="05000000000000000000" pitchFamily="2" charset="2"/>
              <a:buChar char="§"/>
            </a:pPr>
            <a:r>
              <a:rPr lang="en-GB" sz="1100" b="1" dirty="0">
                <a:solidFill>
                  <a:schemeClr val="accent1"/>
                </a:solidFill>
                <a:effectLst/>
                <a:latin typeface="Montserrat" panose="00000500000000000000" pitchFamily="2" charset="0"/>
                <a:ea typeface="Times New Roman" panose="02020603050405020304" pitchFamily="18" charset="0"/>
              </a:rPr>
              <a:t>Promotional spend </a:t>
            </a:r>
            <a:r>
              <a:rPr lang="en-GB" sz="1100" dirty="0">
                <a:solidFill>
                  <a:schemeClr val="bg1"/>
                </a:solidFill>
                <a:effectLst/>
                <a:latin typeface="Montserrat" panose="00000500000000000000" pitchFamily="2" charset="0"/>
                <a:ea typeface="Times New Roman" panose="02020603050405020304" pitchFamily="18" charset="0"/>
              </a:rPr>
              <a:t>has held at </a:t>
            </a:r>
            <a:r>
              <a:rPr lang="en-GB" sz="1100" b="1" dirty="0">
                <a:solidFill>
                  <a:schemeClr val="accent1"/>
                </a:solidFill>
                <a:effectLst/>
                <a:latin typeface="Montserrat" panose="00000500000000000000" pitchFamily="2" charset="0"/>
                <a:ea typeface="Times New Roman" panose="02020603050405020304" pitchFamily="18" charset="0"/>
              </a:rPr>
              <a:t>21% </a:t>
            </a:r>
            <a:r>
              <a:rPr lang="en-GB" sz="1100" dirty="0">
                <a:solidFill>
                  <a:schemeClr val="bg1"/>
                </a:solidFill>
                <a:effectLst/>
                <a:latin typeface="Montserrat" panose="00000500000000000000" pitchFamily="2" charset="0"/>
                <a:ea typeface="Times New Roman" panose="02020603050405020304" pitchFamily="18" charset="0"/>
              </a:rPr>
              <a:t>of sales – </a:t>
            </a:r>
            <a:r>
              <a:rPr lang="en-GB" sz="1100" dirty="0">
                <a:solidFill>
                  <a:schemeClr val="bg1"/>
                </a:solidFill>
                <a:latin typeface="Montserrat" panose="00000500000000000000" pitchFamily="2" charset="0"/>
                <a:ea typeface="Times New Roman" panose="02020603050405020304" pitchFamily="18" charset="0"/>
              </a:rPr>
              <a:t>up against last years lockdown low.</a:t>
            </a:r>
            <a:endParaRPr lang="en-GB" sz="1100" dirty="0">
              <a:solidFill>
                <a:schemeClr val="bg1"/>
              </a:solidFill>
              <a:effectLst/>
              <a:latin typeface="Montserrat" panose="00000500000000000000" pitchFamily="2" charset="0"/>
              <a:ea typeface="Times New Roman" panose="02020603050405020304" pitchFamily="18" charset="0"/>
            </a:endParaRPr>
          </a:p>
          <a:p>
            <a:pPr marL="342900" lvl="0" indent="-34290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342900" lvl="0" indent="-34290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342900" lvl="0" indent="-342900">
              <a:lnSpc>
                <a:spcPts val="1265"/>
              </a:lnSpc>
              <a:spcAft>
                <a:spcPts val="0"/>
              </a:spcAft>
              <a:buClr>
                <a:schemeClr val="bg1"/>
              </a:buClr>
              <a:buFont typeface="Wingdings" panose="05000000000000000000" pitchFamily="2" charset="2"/>
              <a:buChar char="§"/>
            </a:pPr>
            <a:r>
              <a:rPr lang="en-GB" sz="1100" dirty="0">
                <a:solidFill>
                  <a:schemeClr val="bg1"/>
                </a:solidFill>
                <a:latin typeface="Montserrat" panose="00000500000000000000" pitchFamily="2" charset="0"/>
                <a:ea typeface="Times New Roman" panose="02020603050405020304" pitchFamily="18" charset="0"/>
              </a:rPr>
              <a:t>Retailers continue to focus on </a:t>
            </a:r>
            <a:r>
              <a:rPr lang="en-GB" sz="1100" b="1" dirty="0">
                <a:solidFill>
                  <a:schemeClr val="accent1"/>
                </a:solidFill>
                <a:latin typeface="Montserrat" panose="00000500000000000000" pitchFamily="2" charset="0"/>
                <a:ea typeface="Times New Roman" panose="02020603050405020304" pitchFamily="18" charset="0"/>
              </a:rPr>
              <a:t>price matching </a:t>
            </a:r>
            <a:r>
              <a:rPr lang="en-GB" sz="1100" dirty="0">
                <a:solidFill>
                  <a:schemeClr val="bg1"/>
                </a:solidFill>
                <a:latin typeface="Montserrat" panose="00000500000000000000" pitchFamily="2" charset="0"/>
                <a:ea typeface="Times New Roman" panose="02020603050405020304" pitchFamily="18" charset="0"/>
              </a:rPr>
              <a:t>initiatives on </a:t>
            </a:r>
            <a:r>
              <a:rPr lang="en-GB" sz="1100" b="1" dirty="0">
                <a:solidFill>
                  <a:schemeClr val="accent1"/>
                </a:solidFill>
                <a:latin typeface="Montserrat" panose="00000500000000000000" pitchFamily="2" charset="0"/>
                <a:ea typeface="Times New Roman" panose="02020603050405020304" pitchFamily="18" charset="0"/>
              </a:rPr>
              <a:t>key selling lines</a:t>
            </a:r>
            <a:r>
              <a:rPr lang="en-GB" sz="1100" dirty="0">
                <a:solidFill>
                  <a:schemeClr val="bg1"/>
                </a:solidFill>
                <a:latin typeface="Montserrat" panose="00000500000000000000" pitchFamily="2" charset="0"/>
                <a:ea typeface="Times New Roman" panose="02020603050405020304" pitchFamily="18" charset="0"/>
              </a:rPr>
              <a:t> to help </a:t>
            </a:r>
            <a:r>
              <a:rPr lang="en-GB" sz="1100" b="1" dirty="0">
                <a:solidFill>
                  <a:schemeClr val="accent1"/>
                </a:solidFill>
                <a:latin typeface="Montserrat" panose="00000500000000000000" pitchFamily="2" charset="0"/>
                <a:ea typeface="Times New Roman" panose="02020603050405020304" pitchFamily="18" charset="0"/>
              </a:rPr>
              <a:t>stem </a:t>
            </a:r>
            <a:r>
              <a:rPr lang="en-GB" sz="1100" dirty="0">
                <a:solidFill>
                  <a:schemeClr val="bg1"/>
                </a:solidFill>
                <a:latin typeface="Montserrat" panose="00000500000000000000" pitchFamily="2" charset="0"/>
                <a:ea typeface="Times New Roman" panose="02020603050405020304" pitchFamily="18" charset="0"/>
              </a:rPr>
              <a:t>the</a:t>
            </a:r>
            <a:r>
              <a:rPr lang="en-GB" sz="1100" b="1" dirty="0">
                <a:solidFill>
                  <a:schemeClr val="accent1"/>
                </a:solidFill>
                <a:latin typeface="Montserrat" panose="00000500000000000000" pitchFamily="2" charset="0"/>
                <a:ea typeface="Times New Roman" panose="02020603050405020304" pitchFamily="18" charset="0"/>
              </a:rPr>
              <a:t> flow of sales </a:t>
            </a:r>
            <a:r>
              <a:rPr lang="en-GB" sz="1100" dirty="0">
                <a:solidFill>
                  <a:schemeClr val="bg1"/>
                </a:solidFill>
                <a:latin typeface="Montserrat" panose="00000500000000000000" pitchFamily="2" charset="0"/>
                <a:ea typeface="Times New Roman" panose="02020603050405020304" pitchFamily="18" charset="0"/>
              </a:rPr>
              <a:t>to the</a:t>
            </a:r>
            <a:r>
              <a:rPr lang="en-GB" sz="1100" b="1" dirty="0">
                <a:solidFill>
                  <a:schemeClr val="accent1"/>
                </a:solidFill>
                <a:latin typeface="Montserrat" panose="00000500000000000000" pitchFamily="2" charset="0"/>
                <a:ea typeface="Times New Roman" panose="02020603050405020304" pitchFamily="18" charset="0"/>
              </a:rPr>
              <a:t> Discounters. </a:t>
            </a:r>
            <a:r>
              <a:rPr lang="en-GB" sz="1100" b="1" dirty="0">
                <a:solidFill>
                  <a:schemeClr val="accent1"/>
                </a:solidFill>
                <a:effectLst/>
                <a:latin typeface="Montserrat" panose="00000500000000000000" pitchFamily="2" charset="0"/>
                <a:ea typeface="Times New Roman" panose="02020603050405020304" pitchFamily="18" charset="0"/>
              </a:rPr>
              <a:t> </a:t>
            </a:r>
          </a:p>
        </p:txBody>
      </p:sp>
      <p:sp>
        <p:nvSpPr>
          <p:cNvPr id="3" name="Subtitle 2">
            <a:extLst>
              <a:ext uri="{FF2B5EF4-FFF2-40B4-BE49-F238E27FC236}">
                <a16:creationId xmlns:a16="http://schemas.microsoft.com/office/drawing/2014/main" id="{612AEE3A-5ACA-4840-9F4C-8A91BAC6C508}"/>
              </a:ext>
            </a:extLst>
          </p:cNvPr>
          <p:cNvSpPr>
            <a:spLocks noGrp="1"/>
          </p:cNvSpPr>
          <p:nvPr>
            <p:ph type="subTitle" idx="1"/>
          </p:nvPr>
        </p:nvSpPr>
        <p:spPr/>
        <p:txBody>
          <a:bodyPr/>
          <a:lstStyle/>
          <a:p>
            <a:r>
              <a:rPr lang="en-PH" dirty="0">
                <a:solidFill>
                  <a:schemeClr val="bg1"/>
                </a:solidFill>
                <a:latin typeface="Montserrat" panose="00000500000000000000" pitchFamily="2" charset="0"/>
              </a:rPr>
              <a:t>Source:  NielsenIQ Homescan FMCG, NielsenIQ Scantrack</a:t>
            </a:r>
          </a:p>
        </p:txBody>
      </p:sp>
      <p:sp>
        <p:nvSpPr>
          <p:cNvPr id="652" name="Google Shape;652;p59"/>
          <p:cNvSpPr txBox="1">
            <a:spLocks noGrp="1"/>
          </p:cNvSpPr>
          <p:nvPr>
            <p:ph type="title"/>
          </p:nvPr>
        </p:nvSpPr>
        <p:spPr>
          <a:xfrm>
            <a:off x="354650" y="292625"/>
            <a:ext cx="8434800" cy="393600"/>
          </a:xfrm>
        </p:spPr>
        <p:txBody>
          <a:bodyPr spcFirstLastPara="1" wrap="square" lIns="0" tIns="91425" rIns="0" bIns="91425" anchor="t" anchorCtr="0">
            <a:noAutofit/>
          </a:bodyPr>
          <a:lstStyle/>
          <a:p>
            <a:r>
              <a:rPr lang="en-GB" sz="1900" b="1" dirty="0">
                <a:effectLst/>
                <a:latin typeface="Montserrat" panose="00000500000000000000" pitchFamily="2" charset="0"/>
                <a:ea typeface="Times New Roman" panose="02020603050405020304" pitchFamily="18" charset="0"/>
                <a:cs typeface="Times New Roman" panose="02020603050405020304" pitchFamily="18" charset="0"/>
                <a:sym typeface="Montserrat"/>
              </a:rPr>
              <a:t>Supermarket sales slow, but are more upbeat than expected</a:t>
            </a:r>
            <a:br>
              <a:rPr lang="en-GB" sz="1900" b="1" dirty="0">
                <a:effectLst/>
                <a:latin typeface="Montserrat" panose="00000500000000000000" pitchFamily="2" charset="0"/>
                <a:ea typeface="Times New Roman" panose="02020603050405020304" pitchFamily="18" charset="0"/>
                <a:cs typeface="Times New Roman" panose="02020603050405020304" pitchFamily="18" charset="0"/>
              </a:rPr>
            </a:br>
            <a:endParaRPr lang="en-GB" dirty="0">
              <a:solidFill>
                <a:srgbClr val="000000"/>
              </a:solidFill>
              <a:latin typeface="Montserrat" panose="00000500000000000000" pitchFamily="2" charset="0"/>
            </a:endParaRPr>
          </a:p>
        </p:txBody>
      </p:sp>
    </p:spTree>
    <p:extLst>
      <p:ext uri="{BB962C8B-B14F-4D97-AF65-F5344CB8AC3E}">
        <p14:creationId xmlns:p14="http://schemas.microsoft.com/office/powerpoint/2010/main" val="71070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77"/>
          <p:cNvSpPr txBox="1">
            <a:spLocks noGrp="1"/>
          </p:cNvSpPr>
          <p:nvPr>
            <p:ph type="title"/>
          </p:nvPr>
        </p:nvSpPr>
        <p:spPr>
          <a:xfrm>
            <a:off x="354650" y="360974"/>
            <a:ext cx="5697807" cy="568665"/>
          </a:xfrm>
        </p:spPr>
        <p:txBody>
          <a:bodyPr spcFirstLastPara="1" wrap="square" lIns="0" tIns="91425" rIns="0" bIns="91425" anchor="t" anchorCtr="0">
            <a:noAutofit/>
          </a:bodyPr>
          <a:lstStyle/>
          <a:p>
            <a:pPr lvl="0"/>
            <a:r>
              <a:rPr lang="en-PH" dirty="0">
                <a:latin typeface="Montserrat" panose="00000500000000000000" pitchFamily="2" charset="0"/>
              </a:rPr>
              <a:t>Growths have begun to slow as restrictions eased, during the final week of reporting</a:t>
            </a:r>
            <a:endParaRPr lang="en-US" dirty="0">
              <a:latin typeface="Montserrat" panose="00000500000000000000" pitchFamily="2" charset="0"/>
            </a:endParaRPr>
          </a:p>
        </p:txBody>
      </p:sp>
      <p:sp>
        <p:nvSpPr>
          <p:cNvPr id="5" name="Subtitle 4">
            <a:extLst>
              <a:ext uri="{FF2B5EF4-FFF2-40B4-BE49-F238E27FC236}">
                <a16:creationId xmlns:a16="http://schemas.microsoft.com/office/drawing/2014/main" id="{A2CF0243-A70B-4B96-B944-AA7661425FCB}"/>
              </a:ext>
            </a:extLst>
          </p:cNvPr>
          <p:cNvSpPr>
            <a:spLocks noGrp="1"/>
          </p:cNvSpPr>
          <p:nvPr>
            <p:ph type="subTitle" idx="3"/>
          </p:nvPr>
        </p:nvSpPr>
        <p:spPr/>
        <p:txBody>
          <a:bodyPr/>
          <a:lstStyle/>
          <a:p>
            <a:r>
              <a:rPr lang="en-PH" dirty="0">
                <a:latin typeface="Montserrat" panose="00000500000000000000" pitchFamily="2" charset="0"/>
              </a:rPr>
              <a:t>Source:  NielsenIQ Scantrack Total Store Read, *Homescan FMCG 4w/e 22</a:t>
            </a:r>
            <a:r>
              <a:rPr lang="en-PH" baseline="30000" dirty="0">
                <a:latin typeface="Montserrat" panose="00000500000000000000" pitchFamily="2" charset="0"/>
              </a:rPr>
              <a:t>nd</a:t>
            </a:r>
            <a:r>
              <a:rPr lang="en-PH" dirty="0">
                <a:latin typeface="Montserrat" panose="00000500000000000000" pitchFamily="2" charset="0"/>
              </a:rPr>
              <a:t> May 2021</a:t>
            </a:r>
          </a:p>
        </p:txBody>
      </p:sp>
      <p:sp>
        <p:nvSpPr>
          <p:cNvPr id="944" name="Google Shape;944;p77"/>
          <p:cNvSpPr txBox="1"/>
          <p:nvPr/>
        </p:nvSpPr>
        <p:spPr>
          <a:xfrm>
            <a:off x="354650" y="2148350"/>
            <a:ext cx="2242982"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solidFill>
                  <a:srgbClr val="000000"/>
                </a:solidFill>
                <a:latin typeface="Avenir Next LT Pro" panose="020B0504020202020204" pitchFamily="34" charset="0"/>
                <a:ea typeface="Montserrat"/>
                <a:cs typeface="Montserrat"/>
                <a:sym typeface="Montserrat"/>
              </a:rPr>
              <a:t>Tailwinds</a:t>
            </a:r>
            <a:endParaRPr dirty="0">
              <a:solidFill>
                <a:srgbClr val="000000"/>
              </a:solidFill>
              <a:latin typeface="Avenir Next LT Pro" panose="020B0504020202020204" pitchFamily="34" charset="0"/>
              <a:ea typeface="Montserrat Light"/>
              <a:cs typeface="Montserrat Light"/>
              <a:sym typeface="Montserrat Light"/>
            </a:endParaRPr>
          </a:p>
          <a:p>
            <a:pPr marL="365760" lvl="0" indent="-304800" algn="l" rtl="0">
              <a:spcBef>
                <a:spcPts val="1200"/>
              </a:spcBef>
              <a:buClr>
                <a:srgbClr val="000000"/>
              </a:buClr>
              <a:buSzPts val="1200"/>
              <a:buFont typeface="Montserrat"/>
              <a:buChar char="■"/>
            </a:pPr>
            <a:r>
              <a:rPr lang="en-GB" sz="1200" dirty="0">
                <a:solidFill>
                  <a:srgbClr val="000000"/>
                </a:solidFill>
                <a:latin typeface="Avenir Next LT Pro" panose="020B0504020202020204" pitchFamily="34" charset="0"/>
                <a:ea typeface="Montserrat"/>
                <a:cs typeface="Montserrat"/>
                <a:sym typeface="Montserrat"/>
              </a:rPr>
              <a:t>*Online +0.3%</a:t>
            </a:r>
            <a:endParaRPr sz="1200" dirty="0">
              <a:solidFill>
                <a:srgbClr val="000000"/>
              </a:solidFill>
              <a:latin typeface="Avenir Next LT Pro" panose="020B0504020202020204" pitchFamily="34" charset="0"/>
              <a:ea typeface="Montserrat"/>
              <a:cs typeface="Montserrat"/>
              <a:sym typeface="Montserrat"/>
            </a:endParaRPr>
          </a:p>
          <a:p>
            <a:pPr marL="365760" lvl="0" indent="-304800" algn="l" rtl="0">
              <a:spcBef>
                <a:spcPts val="600"/>
              </a:spcBef>
              <a:spcAft>
                <a:spcPts val="600"/>
              </a:spcAft>
              <a:buClr>
                <a:srgbClr val="000000"/>
              </a:buClr>
              <a:buSzPts val="1200"/>
              <a:buFont typeface="Montserrat"/>
              <a:buChar char="■"/>
            </a:pPr>
            <a:r>
              <a:rPr lang="en" sz="1200" dirty="0">
                <a:solidFill>
                  <a:srgbClr val="000000"/>
                </a:solidFill>
                <a:latin typeface="Avenir Next LT Pro" panose="020B0504020202020204" pitchFamily="34" charset="0"/>
                <a:ea typeface="Montserrat"/>
                <a:cs typeface="Montserrat"/>
                <a:sym typeface="Montserrat"/>
              </a:rPr>
              <a:t>*</a:t>
            </a:r>
            <a:r>
              <a:rPr lang="en" sz="1200" dirty="0">
                <a:solidFill>
                  <a:srgbClr val="000000"/>
                </a:solidFill>
                <a:latin typeface="Montserrat" panose="00000500000000000000" pitchFamily="2" charset="0"/>
                <a:ea typeface="Montserrat"/>
                <a:cs typeface="Montserrat"/>
                <a:sym typeface="Montserrat"/>
              </a:rPr>
              <a:t>Discounters</a:t>
            </a:r>
            <a:r>
              <a:rPr lang="en" sz="1200" dirty="0">
                <a:solidFill>
                  <a:srgbClr val="000000"/>
                </a:solidFill>
                <a:latin typeface="Avenir Next LT Pro" panose="020B0504020202020204" pitchFamily="34" charset="0"/>
                <a:ea typeface="Montserrat"/>
                <a:cs typeface="Montserrat"/>
                <a:sym typeface="Montserrat"/>
              </a:rPr>
              <a:t> +9.8%</a:t>
            </a:r>
          </a:p>
          <a:p>
            <a:pPr marL="365760" lvl="0" indent="-304800" algn="l" rtl="0">
              <a:spcBef>
                <a:spcPts val="600"/>
              </a:spcBef>
              <a:spcAft>
                <a:spcPts val="600"/>
              </a:spcAft>
              <a:buClr>
                <a:srgbClr val="000000"/>
              </a:buClr>
              <a:buSzPts val="1200"/>
              <a:buFont typeface="Montserrat"/>
              <a:buChar char="■"/>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Aft>
                <a:spcPts val="600"/>
              </a:spcAft>
              <a:buClr>
                <a:srgbClr val="000000"/>
              </a:buClr>
              <a:buSzPts val="1200"/>
              <a:buFont typeface="Montserrat"/>
              <a:buChar char="■"/>
            </a:pPr>
            <a:endParaRPr sz="1200" dirty="0">
              <a:solidFill>
                <a:srgbClr val="FF0000"/>
              </a:solidFill>
              <a:latin typeface="Avenir Next LT Pro" panose="020B0504020202020204" pitchFamily="34" charset="0"/>
              <a:ea typeface="Montserrat"/>
              <a:cs typeface="Montserrat"/>
              <a:sym typeface="Montserrat"/>
            </a:endParaRPr>
          </a:p>
        </p:txBody>
      </p:sp>
      <p:sp>
        <p:nvSpPr>
          <p:cNvPr id="945" name="Google Shape;945;p77"/>
          <p:cNvSpPr txBox="1"/>
          <p:nvPr/>
        </p:nvSpPr>
        <p:spPr>
          <a:xfrm>
            <a:off x="3217224" y="2102620"/>
            <a:ext cx="2242981"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latin typeface="Avenir Next LT Pro" panose="020B0504020202020204" pitchFamily="34" charset="0"/>
                <a:ea typeface="Montserrat"/>
                <a:cs typeface="Montserrat"/>
                <a:sym typeface="Montserrat"/>
              </a:rPr>
              <a:t>Head</a:t>
            </a:r>
            <a:r>
              <a:rPr lang="en" b="1" dirty="0">
                <a:solidFill>
                  <a:srgbClr val="000000"/>
                </a:solidFill>
                <a:latin typeface="Avenir Next LT Pro" panose="020B0504020202020204" pitchFamily="34" charset="0"/>
                <a:ea typeface="Montserrat"/>
                <a:cs typeface="Montserrat"/>
                <a:sym typeface="Montserrat"/>
              </a:rPr>
              <a:t>winds</a:t>
            </a:r>
            <a:endParaRPr dirty="0">
              <a:solidFill>
                <a:srgbClr val="000000"/>
              </a:solidFill>
              <a:latin typeface="Avenir Next LT Pro" panose="020B0504020202020204" pitchFamily="34" charset="0"/>
              <a:ea typeface="Montserrat Light"/>
              <a:cs typeface="Montserrat Light"/>
              <a:sym typeface="Montserrat Light"/>
            </a:endParaRPr>
          </a:p>
          <a:p>
            <a:pPr marL="360000" lvl="0" indent="-304800" algn="l" rtl="0">
              <a:spcBef>
                <a:spcPts val="600"/>
              </a:spcBef>
              <a:spcAft>
                <a:spcPts val="600"/>
              </a:spcAft>
              <a:buClr>
                <a:srgbClr val="000000"/>
              </a:buClr>
              <a:buSzPts val="1200"/>
              <a:buFont typeface="Montserrat"/>
              <a:buChar char="■"/>
            </a:pPr>
            <a:r>
              <a:rPr lang="en" sz="1200" dirty="0">
                <a:solidFill>
                  <a:srgbClr val="000000"/>
                </a:solidFill>
                <a:latin typeface="Avenir Next LT Pro" panose="020B0504020202020204" pitchFamily="34" charset="0"/>
                <a:ea typeface="Montserrat"/>
                <a:cs typeface="Montserrat"/>
                <a:sym typeface="Montserrat"/>
              </a:rPr>
              <a:t>*Value Retailers -</a:t>
            </a:r>
            <a:r>
              <a:rPr lang="en" sz="1200" dirty="0">
                <a:solidFill>
                  <a:schemeClr val="tx1"/>
                </a:solidFill>
                <a:latin typeface="Avenir Next LT Pro" panose="020B0504020202020204" pitchFamily="34" charset="0"/>
                <a:ea typeface="Montserrat"/>
                <a:cs typeface="Montserrat"/>
                <a:sym typeface="Montserrat"/>
              </a:rPr>
              <a:t>1.1%</a:t>
            </a:r>
          </a:p>
          <a:p>
            <a:pPr marL="360000" indent="-304800">
              <a:spcBef>
                <a:spcPts val="600"/>
              </a:spcBef>
              <a:spcAft>
                <a:spcPts val="600"/>
              </a:spcAft>
              <a:buSzPts val="1200"/>
              <a:buFont typeface="Montserrat"/>
              <a:buChar char="■"/>
            </a:pPr>
            <a:r>
              <a:rPr lang="en-GB" sz="1200" dirty="0">
                <a:solidFill>
                  <a:srgbClr val="000000"/>
                </a:solidFill>
                <a:latin typeface="Avenir Next LT Pro" panose="020B0504020202020204" pitchFamily="34" charset="0"/>
                <a:ea typeface="Montserrat"/>
                <a:cs typeface="Montserrat"/>
                <a:sym typeface="Montserrat"/>
              </a:rPr>
              <a:t>Convenience </a:t>
            </a:r>
            <a:r>
              <a:rPr lang="en-GB" sz="1200" dirty="0">
                <a:solidFill>
                  <a:schemeClr val="tx1"/>
                </a:solidFill>
                <a:latin typeface="Avenir Next LT Pro" panose="020B0504020202020204" pitchFamily="34" charset="0"/>
                <a:ea typeface="Montserrat"/>
                <a:cs typeface="Montserrat"/>
                <a:sym typeface="Montserrat"/>
              </a:rPr>
              <a:t>-5.3%</a:t>
            </a:r>
          </a:p>
          <a:p>
            <a:pPr marL="360000" indent="-304800">
              <a:spcBef>
                <a:spcPts val="600"/>
              </a:spcBef>
              <a:spcAft>
                <a:spcPts val="600"/>
              </a:spcAft>
              <a:buSzPts val="1200"/>
              <a:buFont typeface="Montserrat"/>
              <a:buChar char="■"/>
            </a:pPr>
            <a:r>
              <a:rPr lang="en" sz="1200" dirty="0">
                <a:latin typeface="Avenir Next LT Pro" panose="020B0504020202020204" pitchFamily="34" charset="0"/>
                <a:ea typeface="Montserrat"/>
                <a:cs typeface="Montserrat"/>
                <a:sym typeface="Montserrat"/>
              </a:rPr>
              <a:t>Grocery Multiples -0.7%</a:t>
            </a:r>
            <a:endParaRPr lang="en-GB" sz="1200" dirty="0">
              <a:solidFill>
                <a:schemeClr val="tx1"/>
              </a:solidFill>
              <a:latin typeface="Avenir Next LT Pro" panose="020B0504020202020204" pitchFamily="34" charset="0"/>
              <a:ea typeface="Montserrat"/>
              <a:cs typeface="Montserrat"/>
              <a:sym typeface="Montserrat"/>
            </a:endParaRPr>
          </a:p>
          <a:p>
            <a:pPr marL="360000" lvl="0" indent="-304800" algn="l" rtl="0">
              <a:spcBef>
                <a:spcPts val="600"/>
              </a:spcBef>
              <a:spcAft>
                <a:spcPts val="600"/>
              </a:spcAft>
              <a:buClr>
                <a:srgbClr val="000000"/>
              </a:buClr>
              <a:buSzPts val="1200"/>
              <a:buFont typeface="Montserrat"/>
              <a:buChar char="■"/>
            </a:pPr>
            <a:endParaRPr lang="en" sz="1200" dirty="0">
              <a:solidFill>
                <a:schemeClr val="tx1"/>
              </a:solidFill>
              <a:latin typeface="Avenir Next LT Pro" panose="020B0504020202020204" pitchFamily="34" charset="0"/>
              <a:ea typeface="Montserrat"/>
              <a:cs typeface="Montserrat"/>
              <a:sym typeface="Montserrat"/>
            </a:endParaRPr>
          </a:p>
        </p:txBody>
      </p:sp>
      <p:sp>
        <p:nvSpPr>
          <p:cNvPr id="947" name="Google Shape;947;p77"/>
          <p:cNvSpPr txBox="1"/>
          <p:nvPr/>
        </p:nvSpPr>
        <p:spPr>
          <a:xfrm>
            <a:off x="6277650" y="2287850"/>
            <a:ext cx="2511600" cy="10191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en" sz="3600" b="1" dirty="0">
                <a:solidFill>
                  <a:schemeClr val="accent1"/>
                </a:solidFill>
                <a:latin typeface="Montserrat" panose="00000500000000000000" pitchFamily="2" charset="0"/>
                <a:ea typeface="Montserrat"/>
                <a:cs typeface="Montserrat"/>
                <a:sym typeface="Montserrat"/>
              </a:rPr>
              <a:t>-2.7%</a:t>
            </a:r>
            <a:endParaRPr sz="3600" dirty="0">
              <a:solidFill>
                <a:schemeClr val="accent1"/>
              </a:solidFill>
              <a:latin typeface="Montserrat" panose="00000500000000000000" pitchFamily="2" charset="0"/>
              <a:ea typeface="Montserrat Light"/>
              <a:cs typeface="Montserrat Light"/>
              <a:sym typeface="Montserrat Light"/>
            </a:endParaRPr>
          </a:p>
          <a:p>
            <a:pPr marL="0" lvl="0" indent="0" algn="l" rtl="0">
              <a:spcBef>
                <a:spcPts val="600"/>
              </a:spcBef>
              <a:spcAft>
                <a:spcPts val="600"/>
              </a:spcAft>
              <a:buNone/>
            </a:pPr>
            <a:r>
              <a:rPr lang="en" sz="1200" dirty="0">
                <a:solidFill>
                  <a:srgbClr val="FFFFFF"/>
                </a:solidFill>
                <a:latin typeface="Montserrat" panose="00000500000000000000" pitchFamily="2" charset="0"/>
                <a:ea typeface="Montserrat"/>
                <a:cs typeface="Montserrat"/>
                <a:sym typeface="Montserrat"/>
              </a:rPr>
              <a:t>Total Till</a:t>
            </a:r>
          </a:p>
        </p:txBody>
      </p:sp>
      <p:pic>
        <p:nvPicPr>
          <p:cNvPr id="952" name="Google Shape;952;p77"/>
          <p:cNvPicPr preferRelativeResize="0"/>
          <p:nvPr/>
        </p:nvPicPr>
        <p:blipFill rotWithShape="1">
          <a:blip r:embed="rId3">
            <a:alphaModFix/>
          </a:blip>
          <a:srcRect l="258" r="248"/>
          <a:stretch/>
        </p:blipFill>
        <p:spPr>
          <a:xfrm>
            <a:off x="6277650" y="1443196"/>
            <a:ext cx="722376" cy="666191"/>
          </a:xfrm>
          <a:prstGeom prst="rect">
            <a:avLst/>
          </a:prstGeom>
          <a:noFill/>
          <a:ln>
            <a:noFill/>
          </a:ln>
        </p:spPr>
      </p:pic>
      <p:sp>
        <p:nvSpPr>
          <p:cNvPr id="13" name="TextBox 12">
            <a:extLst>
              <a:ext uri="{FF2B5EF4-FFF2-40B4-BE49-F238E27FC236}">
                <a16:creationId xmlns:a16="http://schemas.microsoft.com/office/drawing/2014/main" id="{B55EFB26-A7D5-4E2E-8F76-D8DD41353C3E}"/>
              </a:ext>
            </a:extLst>
          </p:cNvPr>
          <p:cNvSpPr txBox="1"/>
          <p:nvPr/>
        </p:nvSpPr>
        <p:spPr>
          <a:xfrm>
            <a:off x="284150" y="1125432"/>
            <a:ext cx="5365753" cy="253916"/>
          </a:xfrm>
          <a:prstGeom prst="rect">
            <a:avLst/>
          </a:prstGeom>
          <a:noFill/>
        </p:spPr>
        <p:txBody>
          <a:bodyPr wrap="square">
            <a:spAutoFit/>
          </a:bodyPr>
          <a:lstStyle/>
          <a:p>
            <a:r>
              <a:rPr lang="en-PH" sz="1050" dirty="0">
                <a:latin typeface="Montserrat" panose="00000500000000000000" pitchFamily="2" charset="0"/>
              </a:rPr>
              <a:t>Discounter growth has remained robust despite the easing of restrictions</a:t>
            </a:r>
            <a:endParaRPr lang="en-GB" sz="1050" dirty="0">
              <a:latin typeface="Montserrat" panose="00000500000000000000" pitchFamily="2" charset="0"/>
            </a:endParaRPr>
          </a:p>
        </p:txBody>
      </p:sp>
    </p:spTree>
    <p:extLst>
      <p:ext uri="{BB962C8B-B14F-4D97-AF65-F5344CB8AC3E}">
        <p14:creationId xmlns:p14="http://schemas.microsoft.com/office/powerpoint/2010/main" val="326925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73"/>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881" name="Google Shape;881;p73"/>
          <p:cNvSpPr txBox="1"/>
          <p:nvPr/>
        </p:nvSpPr>
        <p:spPr>
          <a:xfrm>
            <a:off x="356649" y="2283425"/>
            <a:ext cx="2913391" cy="1180200"/>
          </a:xfrm>
          <a:prstGeom prst="rect">
            <a:avLst/>
          </a:prstGeom>
          <a:noFill/>
          <a:ln>
            <a:noFill/>
          </a:ln>
        </p:spPr>
        <p:txBody>
          <a:bodyPr spcFirstLastPara="1" wrap="square" lIns="0" tIns="45700" rIns="0" bIns="45700" anchor="t" anchorCtr="0">
            <a:noAutofit/>
          </a:bodyPr>
          <a:lstStyle/>
          <a:p>
            <a:pPr lvl="0">
              <a:buSzPts val="1100"/>
            </a:pPr>
            <a:r>
              <a:rPr lang="en" sz="1200" dirty="0">
                <a:solidFill>
                  <a:srgbClr val="FFFFFF"/>
                </a:solidFill>
                <a:latin typeface="Montserrat" panose="00000500000000000000" pitchFamily="2" charset="0"/>
                <a:ea typeface="Montserrat"/>
                <a:cs typeface="Montserrat"/>
                <a:sym typeface="Montserrat"/>
              </a:rPr>
              <a:t>Spend per visit fell to </a:t>
            </a:r>
            <a:r>
              <a:rPr lang="en" sz="1200" b="1" dirty="0">
                <a:solidFill>
                  <a:srgbClr val="FFFFFF"/>
                </a:solidFill>
                <a:latin typeface="Montserrat" panose="00000500000000000000" pitchFamily="2" charset="0"/>
                <a:ea typeface="Montserrat"/>
                <a:cs typeface="Montserrat"/>
                <a:sym typeface="Montserrat"/>
              </a:rPr>
              <a:t>£19.25</a:t>
            </a:r>
            <a:r>
              <a:rPr lang="en" sz="1200" dirty="0">
                <a:solidFill>
                  <a:srgbClr val="FFFFFF"/>
                </a:solidFill>
                <a:latin typeface="Montserrat" panose="00000500000000000000" pitchFamily="2" charset="0"/>
                <a:ea typeface="Montserrat"/>
                <a:cs typeface="Montserrat"/>
                <a:sym typeface="Montserrat"/>
              </a:rPr>
              <a:t> from</a:t>
            </a:r>
          </a:p>
          <a:p>
            <a:pPr lvl="0">
              <a:buSzPts val="1100"/>
            </a:pPr>
            <a:r>
              <a:rPr lang="en" sz="1200" dirty="0">
                <a:solidFill>
                  <a:srgbClr val="FFFFFF"/>
                </a:solidFill>
                <a:latin typeface="Montserrat" panose="00000500000000000000" pitchFamily="2" charset="0"/>
                <a:ea typeface="Montserrat"/>
                <a:cs typeface="Montserrat"/>
                <a:sym typeface="Montserrat"/>
              </a:rPr>
              <a:t>£23.60</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cxnSp>
        <p:nvCxnSpPr>
          <p:cNvPr id="882" name="Google Shape;882;p73"/>
          <p:cNvCxnSpPr/>
          <p:nvPr/>
        </p:nvCxnSpPr>
        <p:spPr>
          <a:xfrm>
            <a:off x="338424"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3" name="Google Shape;883;p73"/>
          <p:cNvCxnSpPr/>
          <p:nvPr/>
        </p:nvCxnSpPr>
        <p:spPr>
          <a:xfrm>
            <a:off x="3215999"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4" name="Google Shape;884;p73"/>
          <p:cNvCxnSpPr/>
          <p:nvPr/>
        </p:nvCxnSpPr>
        <p:spPr>
          <a:xfrm>
            <a:off x="6093574" y="2210070"/>
            <a:ext cx="2712000" cy="0"/>
          </a:xfrm>
          <a:prstGeom prst="straightConnector1">
            <a:avLst/>
          </a:prstGeom>
          <a:noFill/>
          <a:ln w="9525" cap="flat" cmpd="sng">
            <a:solidFill>
              <a:srgbClr val="FFFFFF"/>
            </a:solidFill>
            <a:prstDash val="solid"/>
            <a:round/>
            <a:headEnd type="none" w="med" len="med"/>
            <a:tailEnd type="none" w="med" len="med"/>
          </a:ln>
        </p:spPr>
      </p:cxnSp>
      <p:sp>
        <p:nvSpPr>
          <p:cNvPr id="885" name="Google Shape;885;p73"/>
          <p:cNvSpPr txBox="1"/>
          <p:nvPr/>
        </p:nvSpPr>
        <p:spPr>
          <a:xfrm>
            <a:off x="3225200" y="2283425"/>
            <a:ext cx="2693700" cy="1180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Items in basket fell to </a:t>
            </a:r>
            <a:r>
              <a:rPr lang="en" sz="1200" b="1" dirty="0">
                <a:solidFill>
                  <a:srgbClr val="FFFFFF"/>
                </a:solidFill>
                <a:latin typeface="Montserrat" panose="00000500000000000000" pitchFamily="2" charset="0"/>
                <a:ea typeface="Montserrat"/>
                <a:cs typeface="Montserrat"/>
                <a:sym typeface="Montserrat"/>
              </a:rPr>
              <a:t>12.2</a:t>
            </a:r>
            <a:r>
              <a:rPr lang="en" sz="1200" dirty="0">
                <a:solidFill>
                  <a:srgbClr val="FFFFFF"/>
                </a:solidFill>
                <a:latin typeface="Montserrat" panose="00000500000000000000" pitchFamily="2" charset="0"/>
                <a:ea typeface="Montserrat"/>
                <a:cs typeface="Montserrat"/>
                <a:sym typeface="Montserrat"/>
              </a:rPr>
              <a:t> from 14.7</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886" name="Google Shape;886;p73"/>
          <p:cNvSpPr txBox="1"/>
          <p:nvPr/>
        </p:nvSpPr>
        <p:spPr>
          <a:xfrm>
            <a:off x="6093750" y="2283425"/>
            <a:ext cx="2693700" cy="1180200"/>
          </a:xfrm>
          <a:prstGeom prst="rect">
            <a:avLst/>
          </a:prstGeom>
          <a:noFill/>
          <a:ln>
            <a:noFill/>
          </a:ln>
        </p:spPr>
        <p:txBody>
          <a:bodyPr spcFirstLastPara="1" wrap="square" lIns="0" tIns="45700" rIns="0" bIns="45700" anchor="t" anchorCtr="0">
            <a:noAutofit/>
          </a:bodyPr>
          <a:lstStyle/>
          <a:p>
            <a:pPr>
              <a:buSzPts val="1100"/>
            </a:pPr>
            <a:r>
              <a:rPr lang="en" sz="1200" dirty="0">
                <a:solidFill>
                  <a:srgbClr val="FFFFFF"/>
                </a:solidFill>
                <a:latin typeface="Montserrat" panose="00000500000000000000" pitchFamily="2" charset="0"/>
                <a:ea typeface="Montserrat"/>
                <a:cs typeface="Montserrat"/>
                <a:sym typeface="Montserrat"/>
              </a:rPr>
              <a:t>Frequency of visit </a:t>
            </a:r>
            <a:r>
              <a:rPr lang="en" sz="1200" b="1" dirty="0">
                <a:solidFill>
                  <a:srgbClr val="FFFFFF"/>
                </a:solidFill>
                <a:latin typeface="Montserrat" panose="00000500000000000000" pitchFamily="2" charset="0"/>
                <a:ea typeface="Montserrat"/>
                <a:cs typeface="Montserrat"/>
                <a:sym typeface="Montserrat"/>
              </a:rPr>
              <a:t>increased</a:t>
            </a:r>
            <a:r>
              <a:rPr lang="en" sz="1200" dirty="0">
                <a:solidFill>
                  <a:srgbClr val="FFFFFF"/>
                </a:solidFill>
                <a:latin typeface="Montserrat" panose="00000500000000000000" pitchFamily="2" charset="0"/>
                <a:ea typeface="Montserrat"/>
                <a:cs typeface="Montserrat"/>
                <a:sym typeface="Montserrat"/>
              </a:rPr>
              <a:t> to </a:t>
            </a:r>
            <a:r>
              <a:rPr lang="en" sz="1200" b="1" dirty="0">
                <a:solidFill>
                  <a:srgbClr val="FFFFFF"/>
                </a:solidFill>
                <a:latin typeface="Montserrat" panose="00000500000000000000" pitchFamily="2" charset="0"/>
                <a:ea typeface="Montserrat"/>
                <a:cs typeface="Montserrat"/>
                <a:sym typeface="Montserrat"/>
              </a:rPr>
              <a:t>16.6 trips</a:t>
            </a:r>
            <a:r>
              <a:rPr lang="en" sz="1200" dirty="0">
                <a:solidFill>
                  <a:srgbClr val="FFFFFF"/>
                </a:solidFill>
                <a:latin typeface="Montserrat" panose="00000500000000000000" pitchFamily="2" charset="0"/>
                <a:ea typeface="Montserrat"/>
                <a:cs typeface="Montserrat"/>
                <a:sym typeface="Montserrat"/>
              </a:rPr>
              <a:t> from 14.0</a:t>
            </a:r>
          </a:p>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3" name="Subtitle 2">
            <a:extLst>
              <a:ext uri="{FF2B5EF4-FFF2-40B4-BE49-F238E27FC236}">
                <a16:creationId xmlns:a16="http://schemas.microsoft.com/office/drawing/2014/main" id="{23A34955-74D6-4E88-B955-906E495822A3}"/>
              </a:ext>
            </a:extLst>
          </p:cNvPr>
          <p:cNvSpPr>
            <a:spLocks noGrp="1"/>
          </p:cNvSpPr>
          <p:nvPr>
            <p:ph type="subTitle" idx="1"/>
          </p:nvPr>
        </p:nvSpPr>
        <p:spPr>
          <a:xfrm>
            <a:off x="354650" y="4850875"/>
            <a:ext cx="8159100" cy="184800"/>
          </a:xfrm>
        </p:spPr>
        <p:txBody>
          <a:bodyPr/>
          <a:lstStyle/>
          <a:p>
            <a:r>
              <a:rPr lang="en-PH" dirty="0">
                <a:latin typeface="Montserrat" panose="00000500000000000000" pitchFamily="2" charset="0"/>
              </a:rPr>
              <a:t>Source:  NielsenIQ Homescan GB FMCG 4w/e 22</a:t>
            </a:r>
            <a:r>
              <a:rPr lang="en-PH" baseline="30000" dirty="0">
                <a:latin typeface="Montserrat" panose="00000500000000000000" pitchFamily="2" charset="0"/>
              </a:rPr>
              <a:t>nd</a:t>
            </a:r>
            <a:r>
              <a:rPr lang="en-PH" dirty="0">
                <a:latin typeface="Montserrat" panose="00000500000000000000" pitchFamily="2" charset="0"/>
              </a:rPr>
              <a:t> May 2021 vs 4we 23rd May 2020</a:t>
            </a:r>
          </a:p>
        </p:txBody>
      </p:sp>
      <p:sp>
        <p:nvSpPr>
          <p:cNvPr id="888" name="Google Shape;888;p73"/>
          <p:cNvSpPr txBox="1">
            <a:spLocks noGrp="1"/>
          </p:cNvSpPr>
          <p:nvPr>
            <p:ph type="title"/>
          </p:nvPr>
        </p:nvSpPr>
        <p:spPr>
          <a:xfrm>
            <a:off x="354650" y="292625"/>
            <a:ext cx="8434800" cy="393600"/>
          </a:xfrm>
        </p:spPr>
        <p:txBody>
          <a:bodyPr spcFirstLastPara="1" wrap="square" lIns="0" tIns="91425" rIns="0" bIns="91425" anchor="t" anchorCtr="0">
            <a:noAutofit/>
          </a:bodyPr>
          <a:lstStyle/>
          <a:p>
            <a:pPr lvl="0"/>
            <a:r>
              <a:rPr lang="en-PH" dirty="0"/>
              <a:t>In </a:t>
            </a:r>
            <a:r>
              <a:rPr lang="en-PH" dirty="0">
                <a:latin typeface="Montserrat" panose="00000500000000000000" pitchFamily="2" charset="0"/>
              </a:rPr>
              <a:t>total</a:t>
            </a:r>
            <a:r>
              <a:rPr lang="en-PH" dirty="0"/>
              <a:t> British shoppers made </a:t>
            </a:r>
            <a:r>
              <a:rPr lang="en-PH" dirty="0">
                <a:solidFill>
                  <a:schemeClr val="accent1"/>
                </a:solidFill>
              </a:rPr>
              <a:t>78m</a:t>
            </a:r>
            <a:r>
              <a:rPr lang="en-PH" dirty="0"/>
              <a:t> </a:t>
            </a:r>
            <a:r>
              <a:rPr lang="en-PH" dirty="0">
                <a:solidFill>
                  <a:schemeClr val="accent1"/>
                </a:solidFill>
              </a:rPr>
              <a:t>MORE</a:t>
            </a:r>
            <a:r>
              <a:rPr lang="en-PH" dirty="0">
                <a:solidFill>
                  <a:schemeClr val="bg1"/>
                </a:solidFill>
              </a:rPr>
              <a:t> </a:t>
            </a:r>
            <a:r>
              <a:rPr lang="en-PH" dirty="0"/>
              <a:t>shopping trips than last May but </a:t>
            </a:r>
            <a:r>
              <a:rPr lang="en-PH" dirty="0">
                <a:solidFill>
                  <a:schemeClr val="bg1"/>
                </a:solidFill>
              </a:rPr>
              <a:t>spent </a:t>
            </a:r>
            <a:r>
              <a:rPr lang="en-PH" dirty="0">
                <a:solidFill>
                  <a:schemeClr val="accent1"/>
                </a:solidFill>
              </a:rPr>
              <a:t>£4.34 LESS </a:t>
            </a:r>
            <a:r>
              <a:rPr lang="en-PH" dirty="0"/>
              <a:t>per trip, buying </a:t>
            </a:r>
            <a:r>
              <a:rPr lang="en-PH" dirty="0">
                <a:solidFill>
                  <a:schemeClr val="accent1"/>
                </a:solidFill>
              </a:rPr>
              <a:t>2.5 FEWER </a:t>
            </a:r>
            <a:r>
              <a:rPr lang="en-PH" dirty="0">
                <a:solidFill>
                  <a:schemeClr val="bg1"/>
                </a:solidFill>
                <a:latin typeface="Montserrat" panose="00000500000000000000" pitchFamily="2" charset="0"/>
              </a:rPr>
              <a:t>fmcg items</a:t>
            </a:r>
          </a:p>
        </p:txBody>
      </p:sp>
      <p:pic>
        <p:nvPicPr>
          <p:cNvPr id="890" name="Google Shape;890;p73"/>
          <p:cNvPicPr preferRelativeResize="0"/>
          <p:nvPr/>
        </p:nvPicPr>
        <p:blipFill rotWithShape="1">
          <a:blip r:embed="rId3">
            <a:alphaModFix/>
          </a:blip>
          <a:srcRect l="258" r="248"/>
          <a:stretch/>
        </p:blipFill>
        <p:spPr>
          <a:xfrm>
            <a:off x="6093750" y="2825503"/>
            <a:ext cx="356616" cy="332842"/>
          </a:xfrm>
          <a:prstGeom prst="rect">
            <a:avLst/>
          </a:prstGeom>
          <a:noFill/>
          <a:ln>
            <a:noFill/>
          </a:ln>
        </p:spPr>
      </p:pic>
      <p:pic>
        <p:nvPicPr>
          <p:cNvPr id="891" name="Google Shape;891;p73"/>
          <p:cNvPicPr preferRelativeResize="0"/>
          <p:nvPr/>
        </p:nvPicPr>
        <p:blipFill>
          <a:blip r:embed="rId4">
            <a:alphaModFix/>
          </a:blip>
          <a:stretch>
            <a:fillRect/>
          </a:stretch>
        </p:blipFill>
        <p:spPr>
          <a:xfrm>
            <a:off x="3225200" y="2825503"/>
            <a:ext cx="356616" cy="273406"/>
          </a:xfrm>
          <a:prstGeom prst="rect">
            <a:avLst/>
          </a:prstGeom>
          <a:noFill/>
          <a:ln>
            <a:noFill/>
          </a:ln>
        </p:spPr>
      </p:pic>
      <p:pic>
        <p:nvPicPr>
          <p:cNvPr id="892" name="Google Shape;892;p73"/>
          <p:cNvPicPr preferRelativeResize="0"/>
          <p:nvPr/>
        </p:nvPicPr>
        <p:blipFill>
          <a:blip r:embed="rId5">
            <a:alphaModFix/>
          </a:blip>
          <a:stretch>
            <a:fillRect/>
          </a:stretch>
        </p:blipFill>
        <p:spPr>
          <a:xfrm>
            <a:off x="363785" y="2825503"/>
            <a:ext cx="356616" cy="309067"/>
          </a:xfrm>
          <a:prstGeom prst="rect">
            <a:avLst/>
          </a:prstGeom>
          <a:noFill/>
          <a:ln>
            <a:noFill/>
          </a:ln>
        </p:spPr>
      </p:pic>
      <p:sp>
        <p:nvSpPr>
          <p:cNvPr id="2" name="Rectangle 1"/>
          <p:cNvSpPr/>
          <p:nvPr/>
        </p:nvSpPr>
        <p:spPr>
          <a:xfrm>
            <a:off x="338424" y="1676500"/>
            <a:ext cx="1015021"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-18%</a:t>
            </a:r>
          </a:p>
        </p:txBody>
      </p:sp>
      <p:sp>
        <p:nvSpPr>
          <p:cNvPr id="4" name="Rectangle 3"/>
          <p:cNvSpPr/>
          <p:nvPr/>
        </p:nvSpPr>
        <p:spPr>
          <a:xfrm>
            <a:off x="3174281" y="1676500"/>
            <a:ext cx="1000595"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-17%</a:t>
            </a:r>
          </a:p>
        </p:txBody>
      </p:sp>
      <p:sp>
        <p:nvSpPr>
          <p:cNvPr id="5" name="Rectangle 4"/>
          <p:cNvSpPr/>
          <p:nvPr/>
        </p:nvSpPr>
        <p:spPr>
          <a:xfrm>
            <a:off x="6093574" y="1676500"/>
            <a:ext cx="1083951"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+19%</a:t>
            </a:r>
          </a:p>
        </p:txBody>
      </p:sp>
    </p:spTree>
    <p:extLst>
      <p:ext uri="{BB962C8B-B14F-4D97-AF65-F5344CB8AC3E}">
        <p14:creationId xmlns:p14="http://schemas.microsoft.com/office/powerpoint/2010/main" val="786646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cxnSp>
        <p:nvCxnSpPr>
          <p:cNvPr id="1742" name="Google Shape;1742;p129"/>
          <p:cNvCxnSpPr/>
          <p:nvPr/>
        </p:nvCxnSpPr>
        <p:spPr>
          <a:xfrm>
            <a:off x="354650" y="1745725"/>
            <a:ext cx="8397300" cy="0"/>
          </a:xfrm>
          <a:prstGeom prst="straightConnector1">
            <a:avLst/>
          </a:prstGeom>
          <a:noFill/>
          <a:ln w="9525" cap="flat" cmpd="sng">
            <a:solidFill>
              <a:srgbClr val="333333"/>
            </a:solidFill>
            <a:prstDash val="solid"/>
            <a:round/>
            <a:headEnd type="none" w="med" len="med"/>
            <a:tailEnd type="none" w="med" len="med"/>
          </a:ln>
        </p:spPr>
      </p:cxnSp>
      <p:sp>
        <p:nvSpPr>
          <p:cNvPr id="1743" name="Google Shape;1743;p129"/>
          <p:cNvSpPr txBox="1"/>
          <p:nvPr/>
        </p:nvSpPr>
        <p:spPr>
          <a:xfrm>
            <a:off x="354649" y="1242164"/>
            <a:ext cx="3804300" cy="49232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Grocery Multiples</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Weekly year on year value growth</a:t>
            </a:r>
            <a:endParaRPr sz="1000" dirty="0">
              <a:solidFill>
                <a:srgbClr val="000000"/>
              </a:solidFill>
              <a:latin typeface="Montserrat" panose="00000500000000000000" pitchFamily="2" charset="0"/>
              <a:ea typeface="Montserrat"/>
              <a:cs typeface="Montserrat"/>
              <a:sym typeface="Montserrat"/>
            </a:endParaRPr>
          </a:p>
        </p:txBody>
      </p:sp>
      <p:sp>
        <p:nvSpPr>
          <p:cNvPr id="1744" name="Google Shape;1744;p129"/>
          <p:cNvSpPr txBox="1">
            <a:spLocks noGrp="1"/>
          </p:cNvSpPr>
          <p:nvPr>
            <p:ph type="title"/>
          </p:nvPr>
        </p:nvSpPr>
        <p:spPr>
          <a:xfrm>
            <a:off x="354649" y="292625"/>
            <a:ext cx="8658721" cy="393600"/>
          </a:xfrm>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Weekly growths have started to slow, as spend diverts back into hospitality ..</a:t>
            </a:r>
            <a:endParaRPr lang="en-PH" sz="1800"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3"/>
          </p:nvPr>
        </p:nvSpPr>
        <p:spPr/>
        <p:txBody>
          <a:bodyPr/>
          <a:lstStyle/>
          <a:p>
            <a:r>
              <a:rPr lang="en-PH" dirty="0">
                <a:latin typeface="Montserrat" panose="00000500000000000000" pitchFamily="2" charset="0"/>
              </a:rPr>
              <a:t>Source:  NielsenIQ Scantrack Total Store Read  Grocery Multiples</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874711933"/>
              </p:ext>
            </p:extLst>
          </p:nvPr>
        </p:nvGraphicFramePr>
        <p:xfrm>
          <a:off x="354650" y="1841620"/>
          <a:ext cx="8425149" cy="2908272"/>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2">
            <a:extLst>
              <a:ext uri="{FF2B5EF4-FFF2-40B4-BE49-F238E27FC236}">
                <a16:creationId xmlns:a16="http://schemas.microsoft.com/office/drawing/2014/main" id="{C0A82A84-2F60-4429-B202-90B4523251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890" y="2757446"/>
            <a:ext cx="240167" cy="3588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8C07B4B-630A-4D72-BA60-7D6609892ED4}"/>
              </a:ext>
            </a:extLst>
          </p:cNvPr>
          <p:cNvSpPr txBox="1"/>
          <p:nvPr/>
        </p:nvSpPr>
        <p:spPr>
          <a:xfrm>
            <a:off x="1749057" y="3624337"/>
            <a:ext cx="1023258" cy="276999"/>
          </a:xfrm>
          <a:prstGeom prst="rect">
            <a:avLst/>
          </a:prstGeom>
          <a:noFill/>
        </p:spPr>
        <p:txBody>
          <a:bodyPr wrap="square" rtlCol="0">
            <a:spAutoFit/>
          </a:bodyPr>
          <a:lstStyle/>
          <a:p>
            <a:pPr algn="ctr"/>
            <a:r>
              <a:rPr lang="en-GB" sz="600" b="1" dirty="0">
                <a:solidFill>
                  <a:schemeClr val="accent1"/>
                </a:solidFill>
                <a:highlight>
                  <a:srgbClr val="000000"/>
                </a:highlight>
                <a:latin typeface="Montserrat" panose="00000500000000000000" pitchFamily="2" charset="0"/>
              </a:rPr>
              <a:t>Lockdown 1 </a:t>
            </a:r>
          </a:p>
          <a:p>
            <a:pPr algn="ctr"/>
            <a:r>
              <a:rPr lang="en-GB" sz="600" b="1" dirty="0">
                <a:solidFill>
                  <a:schemeClr val="accent1"/>
                </a:solidFill>
                <a:highlight>
                  <a:srgbClr val="000000"/>
                </a:highlight>
                <a:latin typeface="Montserrat" panose="00000500000000000000" pitchFamily="2" charset="0"/>
              </a:rPr>
              <a:t>23</a:t>
            </a:r>
            <a:r>
              <a:rPr lang="en-GB" sz="600" b="1" baseline="30000" dirty="0">
                <a:solidFill>
                  <a:schemeClr val="accent1"/>
                </a:solidFill>
                <a:highlight>
                  <a:srgbClr val="000000"/>
                </a:highlight>
                <a:latin typeface="Montserrat" panose="00000500000000000000" pitchFamily="2" charset="0"/>
              </a:rPr>
              <a:t>rd</a:t>
            </a:r>
            <a:r>
              <a:rPr lang="en-GB" sz="600" b="1" dirty="0">
                <a:solidFill>
                  <a:schemeClr val="accent1"/>
                </a:solidFill>
                <a:highlight>
                  <a:srgbClr val="000000"/>
                </a:highlight>
                <a:latin typeface="Montserrat" panose="00000500000000000000" pitchFamily="2" charset="0"/>
              </a:rPr>
              <a:t> March 2020</a:t>
            </a:r>
          </a:p>
        </p:txBody>
      </p:sp>
      <p:pic>
        <p:nvPicPr>
          <p:cNvPr id="4" name="Picture 2">
            <a:extLst>
              <a:ext uri="{FF2B5EF4-FFF2-40B4-BE49-F238E27FC236}">
                <a16:creationId xmlns:a16="http://schemas.microsoft.com/office/drawing/2014/main" id="{5679510E-24EE-4B23-8A11-4C804D521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5800" y="1568879"/>
            <a:ext cx="342458" cy="3424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23A0F5E-3981-4CA5-8D46-840B3959A981}"/>
              </a:ext>
            </a:extLst>
          </p:cNvPr>
          <p:cNvSpPr txBox="1"/>
          <p:nvPr/>
        </p:nvSpPr>
        <p:spPr>
          <a:xfrm>
            <a:off x="3681653" y="1590650"/>
            <a:ext cx="1422367" cy="461665"/>
          </a:xfrm>
          <a:prstGeom prst="rect">
            <a:avLst/>
          </a:prstGeom>
          <a:noFill/>
        </p:spPr>
        <p:txBody>
          <a:bodyPr wrap="square" rtlCol="0">
            <a:spAutoFit/>
          </a:bodyPr>
          <a:lstStyle/>
          <a:p>
            <a:pPr algn="ctr"/>
            <a:r>
              <a:rPr lang="en-GB" sz="600" b="1" dirty="0">
                <a:solidFill>
                  <a:schemeClr val="accent1"/>
                </a:solidFill>
                <a:highlight>
                  <a:srgbClr val="000000"/>
                </a:highlight>
                <a:latin typeface="Montserrat" panose="00000500000000000000" pitchFamily="2" charset="0"/>
              </a:rPr>
              <a:t>Easter 21 co-incided with the easing of Covid rules.  From 29</a:t>
            </a:r>
            <a:r>
              <a:rPr lang="en-GB" sz="600" b="1" baseline="30000" dirty="0">
                <a:solidFill>
                  <a:schemeClr val="accent1"/>
                </a:solidFill>
                <a:highlight>
                  <a:srgbClr val="000000"/>
                </a:highlight>
                <a:latin typeface="Montserrat" panose="00000500000000000000" pitchFamily="2" charset="0"/>
              </a:rPr>
              <a:t>th</a:t>
            </a:r>
            <a:r>
              <a:rPr lang="en-GB" sz="600" b="1" dirty="0">
                <a:solidFill>
                  <a:schemeClr val="accent1"/>
                </a:solidFill>
                <a:highlight>
                  <a:srgbClr val="000000"/>
                </a:highlight>
                <a:latin typeface="Montserrat" panose="00000500000000000000" pitchFamily="2" charset="0"/>
              </a:rPr>
              <a:t> March, 6 people meeting outside</a:t>
            </a:r>
          </a:p>
        </p:txBody>
      </p:sp>
      <p:pic>
        <p:nvPicPr>
          <p:cNvPr id="12" name="Picture 2">
            <a:extLst>
              <a:ext uri="{FF2B5EF4-FFF2-40B4-BE49-F238E27FC236}">
                <a16:creationId xmlns:a16="http://schemas.microsoft.com/office/drawing/2014/main" id="{4B259064-F2F6-4A3E-A5D0-86FC63EFCA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2521" y="2901121"/>
            <a:ext cx="342458" cy="34245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C199802-E973-41B7-BCBC-0F4F3A803E1D}"/>
              </a:ext>
            </a:extLst>
          </p:cNvPr>
          <p:cNvSpPr txBox="1"/>
          <p:nvPr/>
        </p:nvSpPr>
        <p:spPr>
          <a:xfrm>
            <a:off x="7635110" y="2521244"/>
            <a:ext cx="1571590" cy="369332"/>
          </a:xfrm>
          <a:prstGeom prst="rect">
            <a:avLst/>
          </a:prstGeom>
          <a:noFill/>
        </p:spPr>
        <p:txBody>
          <a:bodyPr wrap="square" rtlCol="0">
            <a:spAutoFit/>
          </a:bodyPr>
          <a:lstStyle/>
          <a:p>
            <a:pPr algn="ctr"/>
            <a:r>
              <a:rPr lang="en-GB" sz="600" b="1" dirty="0">
                <a:solidFill>
                  <a:schemeClr val="accent1"/>
                </a:solidFill>
                <a:highlight>
                  <a:srgbClr val="000000"/>
                </a:highlight>
                <a:latin typeface="Montserrat" panose="00000500000000000000" pitchFamily="2" charset="0"/>
              </a:rPr>
              <a:t>From 17</a:t>
            </a:r>
            <a:r>
              <a:rPr lang="en-GB" sz="600" b="1" baseline="30000" dirty="0">
                <a:solidFill>
                  <a:schemeClr val="accent1"/>
                </a:solidFill>
                <a:highlight>
                  <a:srgbClr val="000000"/>
                </a:highlight>
                <a:latin typeface="Montserrat" panose="00000500000000000000" pitchFamily="2" charset="0"/>
              </a:rPr>
              <a:t>th</a:t>
            </a:r>
            <a:r>
              <a:rPr lang="en-GB" sz="600" b="1" dirty="0">
                <a:solidFill>
                  <a:schemeClr val="accent1"/>
                </a:solidFill>
                <a:highlight>
                  <a:srgbClr val="000000"/>
                </a:highlight>
                <a:latin typeface="Montserrat" panose="00000500000000000000" pitchFamily="2" charset="0"/>
              </a:rPr>
              <a:t> May </a:t>
            </a:r>
            <a:r>
              <a:rPr lang="en-GB" sz="600" b="1" dirty="0" err="1">
                <a:solidFill>
                  <a:schemeClr val="accent1"/>
                </a:solidFill>
                <a:highlight>
                  <a:srgbClr val="000000"/>
                </a:highlight>
                <a:latin typeface="Montserrat" panose="00000500000000000000" pitchFamily="2" charset="0"/>
              </a:rPr>
              <a:t>upto</a:t>
            </a:r>
            <a:r>
              <a:rPr lang="en-GB" sz="600" b="1" dirty="0">
                <a:solidFill>
                  <a:schemeClr val="accent1"/>
                </a:solidFill>
                <a:highlight>
                  <a:srgbClr val="000000"/>
                </a:highlight>
                <a:latin typeface="Montserrat" panose="00000500000000000000" pitchFamily="2" charset="0"/>
              </a:rPr>
              <a:t> 6 people can meet indoors  allowing the majority of </a:t>
            </a:r>
            <a:r>
              <a:rPr lang="en-GB" sz="600" b="1" dirty="0" err="1">
                <a:solidFill>
                  <a:schemeClr val="accent1"/>
                </a:solidFill>
                <a:highlight>
                  <a:srgbClr val="000000"/>
                </a:highlight>
                <a:latin typeface="Montserrat" panose="00000500000000000000" pitchFamily="2" charset="0"/>
              </a:rPr>
              <a:t>Hospitaility</a:t>
            </a:r>
            <a:r>
              <a:rPr lang="en-GB" sz="600" b="1" dirty="0">
                <a:solidFill>
                  <a:schemeClr val="accent1"/>
                </a:solidFill>
                <a:highlight>
                  <a:srgbClr val="000000"/>
                </a:highlight>
                <a:latin typeface="Montserrat" panose="00000500000000000000" pitchFamily="2" charset="0"/>
              </a:rPr>
              <a:t> to re-open</a:t>
            </a:r>
          </a:p>
        </p:txBody>
      </p:sp>
    </p:spTree>
    <p:extLst>
      <p:ext uri="{BB962C8B-B14F-4D97-AF65-F5344CB8AC3E}">
        <p14:creationId xmlns:p14="http://schemas.microsoft.com/office/powerpoint/2010/main" val="18672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4" name="Google Shape;1744;p129"/>
          <p:cNvSpPr txBox="1">
            <a:spLocks noGrp="1"/>
          </p:cNvSpPr>
          <p:nvPr>
            <p:ph type="title"/>
          </p:nvPr>
        </p:nvSpPr>
        <p:spPr>
          <a:xfrm>
            <a:off x="326570" y="292624"/>
            <a:ext cx="8817430" cy="662851"/>
          </a:xfrm>
        </p:spPr>
        <p:txBody>
          <a:bodyPr spcFirstLastPara="1" wrap="square" lIns="0" tIns="91425" rIns="0" bIns="91425" anchor="t" anchorCtr="0">
            <a:noAutofit/>
          </a:bodyPr>
          <a:lstStyle/>
          <a:p>
            <a:r>
              <a:rPr lang="en-GB" altLang="en-US" sz="1800" dirty="0">
                <a:solidFill>
                  <a:schemeClr val="tx1"/>
                </a:solidFill>
                <a:latin typeface="Montserrat" panose="00000500000000000000" pitchFamily="2" charset="0"/>
                <a:ea typeface="MS PGothic" pitchFamily="34" charset="-128"/>
                <a:cs typeface="Calibri" pitchFamily="34" charset="0"/>
              </a:rPr>
              <a:t>12 weekly average spend has levelled in the latest 4 weeks but is below the lockdown levels of last May</a:t>
            </a:r>
            <a:endParaRPr lang="en-PH" sz="1800"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3"/>
          </p:nvPr>
        </p:nvSpPr>
        <p:spPr/>
        <p:txBody>
          <a:bodyPr/>
          <a:lstStyle/>
          <a:p>
            <a:r>
              <a:rPr lang="en-PH" dirty="0">
                <a:latin typeface="Montserrat" panose="00000500000000000000" pitchFamily="2" charset="0"/>
              </a:rPr>
              <a:t>Source:  NielsenIQ Homescan GB FMCG, based on rolling 12w/e</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1502013949"/>
              </p:ext>
            </p:extLst>
          </p:nvPr>
        </p:nvGraphicFramePr>
        <p:xfrm>
          <a:off x="326570" y="1377108"/>
          <a:ext cx="8425149" cy="33727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ADC9EB0-A80C-4462-ABA1-7208943A327C}"/>
              </a:ext>
            </a:extLst>
          </p:cNvPr>
          <p:cNvSpPr txBox="1"/>
          <p:nvPr/>
        </p:nvSpPr>
        <p:spPr>
          <a:xfrm>
            <a:off x="268513" y="955476"/>
            <a:ext cx="4572000" cy="261610"/>
          </a:xfrm>
          <a:prstGeom prst="rect">
            <a:avLst/>
          </a:prstGeom>
          <a:noFill/>
        </p:spPr>
        <p:txBody>
          <a:bodyPr wrap="square">
            <a:spAutoFit/>
          </a:bodyPr>
          <a:lstStyle/>
          <a:p>
            <a:r>
              <a:rPr lang="en-GB" altLang="en-US" sz="1100" dirty="0">
                <a:solidFill>
                  <a:schemeClr val="tx1"/>
                </a:solidFill>
                <a:latin typeface="Montserrat" panose="00000500000000000000" pitchFamily="2" charset="0"/>
                <a:ea typeface="MS PGothic" pitchFamily="34" charset="-128"/>
                <a:cs typeface="Calibri" pitchFamily="34" charset="0"/>
              </a:rPr>
              <a:t>Macro view based on 12 week trends</a:t>
            </a:r>
            <a:endParaRPr lang="en-GB" sz="1100" dirty="0">
              <a:latin typeface="Montserrat" panose="00000500000000000000" pitchFamily="2" charset="0"/>
            </a:endParaRPr>
          </a:p>
        </p:txBody>
      </p:sp>
    </p:spTree>
    <p:extLst>
      <p:ext uri="{BB962C8B-B14F-4D97-AF65-F5344CB8AC3E}">
        <p14:creationId xmlns:p14="http://schemas.microsoft.com/office/powerpoint/2010/main" val="2324910698"/>
      </p:ext>
    </p:extLst>
  </p:cSld>
  <p:clrMapOvr>
    <a:masterClrMapping/>
  </p:clrMapOvr>
</p:sld>
</file>

<file path=ppt/theme/theme1.xml><?xml version="1.0" encoding="utf-8"?>
<a:theme xmlns:a="http://schemas.openxmlformats.org/drawingml/2006/main" name="NIQ-presentation-template-v1">
  <a:themeElements>
    <a:clrScheme name="Simple Light">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IQ-presentation-template-v2">
  <a:themeElements>
    <a:clrScheme name="Simple Light">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xsi:nil="true"/>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 xsi:nil="true"/>
    <DocumentAdded xmlns="cebd32e3-9ab6-41ee-b1af-b8405a8d4e68">2021-06-13T23:00:00+00:00</DocumentAdded>
    <TaxCatchAll xmlns="cebd32e3-9ab6-41ee-b1af-b8405a8d4e68">
      <Value>1493</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5f934ce9-eb2e-4973-9463-7815e15faf86</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4CE35E78-E99F-4406-8E0C-2A83F94C6EFC}"/>
</file>

<file path=customXml/itemProps2.xml><?xml version="1.0" encoding="utf-8"?>
<ds:datastoreItem xmlns:ds="http://schemas.openxmlformats.org/officeDocument/2006/customXml" ds:itemID="{99C24796-48AF-47C3-986D-D75303D481FE}"/>
</file>

<file path=customXml/itemProps3.xml><?xml version="1.0" encoding="utf-8"?>
<ds:datastoreItem xmlns:ds="http://schemas.openxmlformats.org/officeDocument/2006/customXml" ds:itemID="{0F661A36-7ED7-425E-8C73-B592D1261A85}"/>
</file>

<file path=docProps/app.xml><?xml version="1.0" encoding="utf-8"?>
<Properties xmlns="http://schemas.openxmlformats.org/officeDocument/2006/extended-properties" xmlns:vt="http://schemas.openxmlformats.org/officeDocument/2006/docPropsVTypes">
  <TotalTime>8094</TotalTime>
  <Words>2849</Words>
  <Application>Microsoft Office PowerPoint</Application>
  <PresentationFormat>On-screen Show (16:9)</PresentationFormat>
  <Paragraphs>342</Paragraphs>
  <Slides>35</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Avenir Next LT Pro</vt:lpstr>
      <vt:lpstr>Avenir Next</vt:lpstr>
      <vt:lpstr>Montserrat</vt:lpstr>
      <vt:lpstr>Montserrat Light</vt:lpstr>
      <vt:lpstr>Calibri</vt:lpstr>
      <vt:lpstr>Arial</vt:lpstr>
      <vt:lpstr>Symbol</vt:lpstr>
      <vt:lpstr>Wingdings</vt:lpstr>
      <vt:lpstr>NIQ-presentation-template-v1</vt:lpstr>
      <vt:lpstr>NIQ-presentation-template-v2</vt:lpstr>
      <vt:lpstr>NielsenIQ Total Till Executive Summary</vt:lpstr>
      <vt:lpstr>Five take outs from Total Till for the 4 weeks to 22nd May</vt:lpstr>
      <vt:lpstr>What happened? Overview</vt:lpstr>
      <vt:lpstr>PowerPoint Presentation</vt:lpstr>
      <vt:lpstr>Supermarket sales slow, but are more upbeat than expected </vt:lpstr>
      <vt:lpstr>Growths have begun to slow as restrictions eased, during the final week of reporting</vt:lpstr>
      <vt:lpstr>In total British shoppers made 78m MORE shopping trips than last May but spent £4.34 LESS per trip, buying 2.5 FEWER fmcg items</vt:lpstr>
      <vt:lpstr>Weekly growths have started to slow, as spend diverts back into hospitality ..</vt:lpstr>
      <vt:lpstr>12 weekly average spend has levelled in the latest 4 weeks but is below the lockdown levels of last May</vt:lpstr>
      <vt:lpstr>The latest period sees a cross over as shopper confidence starts to return and shoppers dilute spend across more trips … </vt:lpstr>
      <vt:lpstr>May signals the start of a new era with the opening up of hospitality, shoppers will have more reasons to return to the High Street and an added incentive to venture back out into stores …</vt:lpstr>
      <vt:lpstr>Against high comparatives, lapping lockdown, better weather and a misaligned Bank Holiday, growths overall are resilient</vt:lpstr>
      <vt:lpstr>Albeit early days, shopper confidence is starting to return</vt:lpstr>
      <vt:lpstr>Most Food &amp; Drink categories have high growth vs 2 years ago, indicating significant spend has yet to shift back into hospitality</vt:lpstr>
      <vt:lpstr>More social interaction has triggered spend in a number of categories as shoppers spend more on themselves and entertaining …</vt:lpstr>
      <vt:lpstr>What happened by channel? </vt:lpstr>
      <vt:lpstr>With the ‘common cold’ on the rise, sales have improved at the Chemists and with shoppers back on the move Forecourt sales remain in growth</vt:lpstr>
      <vt:lpstr>YTD Online, the Discounters, Larger Stores and stores in ‘convenient locations’ all have momentum</vt:lpstr>
      <vt:lpstr>Discounters and Online are the clear Covid winners .. with most channels benefiting, indicating significant sales have yet to shift back to hospitality</vt:lpstr>
      <vt:lpstr>Against tough comparatives Online sales are on a par with last year and share remains strong at 13.8%.</vt:lpstr>
      <vt:lpstr>With better weather and a misaligned Bank Holiday, sales at  Convenience stores have slowed but remain robust vs 2 years ago</vt:lpstr>
      <vt:lpstr>With social distancing limiting capacity at many popular cafés, pubs and restaurants and 2nd vaccines currently being rolled out to the over 50’s, many shoppers are not yet ready to resume their pre-Covid behaviour indicating significant sales have yet to shift back into hospitality …</vt:lpstr>
      <vt:lpstr>Retailer News</vt:lpstr>
      <vt:lpstr>PowerPoint Presentation</vt:lpstr>
      <vt:lpstr>PowerPoint Presentation</vt:lpstr>
      <vt:lpstr>Compared to 2 years ago, only the Discounters have attracted more shoppers and seen an uplift in visits … </vt:lpstr>
      <vt:lpstr>Against weak comparatives, the Discounters have gained market share</vt:lpstr>
      <vt:lpstr>PowerPoint Presentation</vt:lpstr>
      <vt:lpstr>Lapping last year’s lockdown, spend on offer increased across the industry, Sainsbury’s, Waitrose and Co-op see the biggest uplift</vt:lpstr>
      <vt:lpstr>Deflation has continued but has already started to slow and is expected to be short lived as higher prices feed into the supply chain </vt:lpstr>
      <vt:lpstr>Shoppers are likely to become increasingly price sensitive, retailers will want to be keep prices low but rising costs are forecast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May Nielsen IQ Total Till ExecSummary.pptx</dc:title>
  <dc:creator>Cowen, Sally F.</dc:creator>
  <cp:lastModifiedBy>Cowen, Sally F.</cp:lastModifiedBy>
  <cp:revision>449</cp:revision>
  <dcterms:modified xsi:type="dcterms:W3CDTF">2021-06-08T09:20:54Z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1493;#2021|5f934ce9-eb2e-4973-9463-7815e15faf86</vt:lpwstr>
  </property>
</Properties>
</file>