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7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8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596" r:id="rId1"/>
    <p:sldMasterId id="2147485636" r:id="rId2"/>
    <p:sldMasterId id="2147485661" r:id="rId3"/>
    <p:sldMasterId id="2147485679" r:id="rId4"/>
  </p:sldMasterIdLst>
  <p:notesMasterIdLst>
    <p:notesMasterId r:id="rId23"/>
  </p:notesMasterIdLst>
  <p:handoutMasterIdLst>
    <p:handoutMasterId r:id="rId24"/>
  </p:handoutMasterIdLst>
  <p:sldIdLst>
    <p:sldId id="586" r:id="rId5"/>
    <p:sldId id="522" r:id="rId6"/>
    <p:sldId id="513" r:id="rId7"/>
    <p:sldId id="514" r:id="rId8"/>
    <p:sldId id="515" r:id="rId9"/>
    <p:sldId id="580" r:id="rId10"/>
    <p:sldId id="519" r:id="rId11"/>
    <p:sldId id="579" r:id="rId12"/>
    <p:sldId id="542" r:id="rId13"/>
    <p:sldId id="578" r:id="rId14"/>
    <p:sldId id="543" r:id="rId15"/>
    <p:sldId id="483" r:id="rId16"/>
    <p:sldId id="485" r:id="rId17"/>
    <p:sldId id="484" r:id="rId18"/>
    <p:sldId id="523" r:id="rId19"/>
    <p:sldId id="530" r:id="rId20"/>
    <p:sldId id="581" r:id="rId21"/>
    <p:sldId id="584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1" autoAdjust="0"/>
    <p:restoredTop sz="88530" autoAdjust="0"/>
  </p:normalViewPr>
  <p:slideViewPr>
    <p:cSldViewPr snapToGrid="0">
      <p:cViewPr varScale="1">
        <p:scale>
          <a:sx n="75" d="100"/>
          <a:sy n="75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14 January 2021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723070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1294898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xmlns="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3290099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9044203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68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0172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1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071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3608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931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55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14 January 2021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xmlns="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xmlns="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xmlns="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xmlns="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13694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74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619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923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068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220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079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7986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167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068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46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5569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687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0988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563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0232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25260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28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337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616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1/14/2021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69A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80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848395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>
                <a:solidFill>
                  <a:srgbClr val="0075BF"/>
                </a:solidFill>
              </a:rPr>
              <a:pPr/>
              <a:t>14 January 2021</a:t>
            </a:fld>
            <a:endParaRPr lang="en-GB" dirty="0">
              <a:solidFill>
                <a:srgbClr val="0075BF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60614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>
                <a:solidFill>
                  <a:prstClr val="white"/>
                </a:solidFill>
              </a:rPr>
              <a:pPr/>
              <a:t>14 January 2021</a:t>
            </a:fld>
            <a:endParaRPr lang="en-GB">
              <a:solidFill>
                <a:prstClr val="white"/>
              </a:solidFill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26575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752216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0168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76870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13625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360264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72108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95186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54455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7519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21963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18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Mill, </a:t>
            </a:r>
            <a:r>
              <a:rPr lang="en-GB" sz="950" dirty="0" err="1">
                <a:solidFill>
                  <a:prstClr val="white"/>
                </a:solidFill>
              </a:rPr>
              <a:t>Logie</a:t>
            </a:r>
            <a:r>
              <a:rPr lang="en-GB" sz="950" dirty="0">
                <a:solidFill>
                  <a:prstClr val="white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prstClr val="white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1500415054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22951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>
              <a:solidFill>
                <a:srgbClr val="0075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1635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8748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363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96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67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1040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32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592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892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10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4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6356541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xmlns="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xmlns="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xmlns="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xmlns="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xmlns="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xmlns="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xmlns="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xmlns="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xmlns="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xmlns="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xmlns="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xmlns="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xmlns="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3089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14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14 January 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:a16="http://schemas.microsoft.com/office/drawing/2014/main" xmlns="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xmlns="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xmlns="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xmlns="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xmlns="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xmlns="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2386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  <p:sldLayoutId id="2147485609" r:id="rId13"/>
    <p:sldLayoutId id="2147485610" r:id="rId14"/>
    <p:sldLayoutId id="2147485611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27FEF27-9120-2943-9098-E5350D780A7A}" type="datetimeFigureOut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1/14/2021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B6C5A28-6055-F642-847B-C1724C6C4937}" type="slidenum">
              <a:rPr lang="en-US" smtClean="0">
                <a:solidFill>
                  <a:srgbClr val="0069AB">
                    <a:tint val="75000"/>
                  </a:srgbClr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69AB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54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37" r:id="rId1"/>
    <p:sldLayoutId id="2147485638" r:id="rId2"/>
    <p:sldLayoutId id="2147485639" r:id="rId3"/>
    <p:sldLayoutId id="2147485640" r:id="rId4"/>
    <p:sldLayoutId id="2147485641" r:id="rId5"/>
    <p:sldLayoutId id="2147485642" r:id="rId6"/>
    <p:sldLayoutId id="2147485643" r:id="rId7"/>
    <p:sldLayoutId id="2147485644" r:id="rId8"/>
    <p:sldLayoutId id="2147485645" r:id="rId9"/>
    <p:sldLayoutId id="2147485646" r:id="rId10"/>
    <p:sldLayoutId id="2147485647" r:id="rId11"/>
    <p:sldLayoutId id="2147485648" r:id="rId12"/>
    <p:sldLayoutId id="2147485649" r:id="rId13"/>
    <p:sldLayoutId id="2147485650" r:id="rId14"/>
    <p:sldLayoutId id="2147485651" r:id="rId15"/>
    <p:sldLayoutId id="2147485652" r:id="rId16"/>
    <p:sldLayoutId id="2147485653" r:id="rId17"/>
    <p:sldLayoutId id="2147485654" r:id="rId18"/>
    <p:sldLayoutId id="2147485655" r:id="rId19"/>
    <p:sldLayoutId id="2147485656" r:id="rId20"/>
    <p:sldLayoutId id="2147485657" r:id="rId21"/>
    <p:sldLayoutId id="2147485658" r:id="rId22"/>
    <p:sldLayoutId id="2147485659" r:id="rId23"/>
    <p:sldLayoutId id="2147485660" r:id="rId2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>
                <a:solidFill>
                  <a:srgbClr val="0075BF"/>
                </a:solidFill>
              </a:rPr>
              <a:pPr/>
              <a:t>14 January 2021</a:t>
            </a:fld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>
              <a:solidFill>
                <a:srgbClr val="0075B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>
                <a:solidFill>
                  <a:srgbClr val="0075BF"/>
                </a:solidFill>
              </a:rPr>
              <a:pPr/>
              <a:t>‹#›</a:t>
            </a:fld>
            <a:endParaRPr lang="en-GB" dirty="0">
              <a:solidFill>
                <a:srgbClr val="0075B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36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2" r:id="rId1"/>
    <p:sldLayoutId id="2147485663" r:id="rId2"/>
    <p:sldLayoutId id="2147485664" r:id="rId3"/>
    <p:sldLayoutId id="2147485665" r:id="rId4"/>
    <p:sldLayoutId id="2147485666" r:id="rId5"/>
    <p:sldLayoutId id="2147485667" r:id="rId6"/>
    <p:sldLayoutId id="2147485668" r:id="rId7"/>
    <p:sldLayoutId id="2147485669" r:id="rId8"/>
    <p:sldLayoutId id="2147485670" r:id="rId9"/>
    <p:sldLayoutId id="2147485671" r:id="rId10"/>
    <p:sldLayoutId id="2147485672" r:id="rId11"/>
    <p:sldLayoutId id="2147485673" r:id="rId12"/>
    <p:sldLayoutId id="2147485674" r:id="rId13"/>
    <p:sldLayoutId id="2147485675" r:id="rId14"/>
    <p:sldLayoutId id="2147485676" r:id="rId15"/>
    <p:sldLayoutId id="2147485677" r:id="rId16"/>
    <p:sldLayoutId id="2147485678" r:id="rId17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  <p:sldLayoutId id="2147485691" r:id="rId12"/>
    <p:sldLayoutId id="2147485692" r:id="rId13"/>
    <p:sldLayoutId id="2147485693" r:id="rId14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3.xml"/><Relationship Id="rId4" Type="http://schemas.openxmlformats.org/officeDocument/2006/relationships/image" Target="../media/image4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5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1.xml"/><Relationship Id="rId4" Type="http://schemas.openxmlformats.org/officeDocument/2006/relationships/image" Target="../media/image4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tags" Target="../tags/tag2.xml"/><Relationship Id="rId4" Type="http://schemas.openxmlformats.org/officeDocument/2006/relationships/image" Target="../media/image4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</a:rPr>
              <a:t>UK </a:t>
            </a:r>
            <a:r>
              <a:rPr lang="en-GB" dirty="0" smtClean="0">
                <a:solidFill>
                  <a:srgbClr val="FFC000"/>
                </a:solidFill>
              </a:rPr>
              <a:t>Cod </a:t>
            </a:r>
            <a:r>
              <a:rPr lang="en-GB" dirty="0">
                <a:solidFill>
                  <a:srgbClr val="FFC000"/>
                </a:solidFill>
              </a:rPr>
              <a:t>Report Data to </a:t>
            </a:r>
            <a:r>
              <a:rPr lang="en-GB" dirty="0" smtClean="0">
                <a:solidFill>
                  <a:srgbClr val="FFC000"/>
                </a:solidFill>
              </a:rPr>
              <a:t>26.12.20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4" y="2195083"/>
            <a:ext cx="8387999" cy="303528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2656109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6"/>
          <a:stretch/>
        </p:blipFill>
        <p:spPr>
          <a:xfrm>
            <a:off x="2235" y="708338"/>
            <a:ext cx="9162403" cy="5460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39294163"/>
              </p:ext>
            </p:extLst>
          </p:nvPr>
        </p:nvGraphicFramePr>
        <p:xfrm>
          <a:off x="0" y="1939925"/>
          <a:ext cx="89646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5" name="Worksheet" r:id="rId5" imgW="7905632" imgH="3629025" progId="Excel.Sheet.8">
                  <p:embed/>
                </p:oleObj>
              </mc:Choice>
              <mc:Fallback>
                <p:oleObj name="Worksheet" r:id="rId5" imgW="7905632" imgH="36290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39925"/>
                        <a:ext cx="896461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3123358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56175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Share of Trade – Total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4548817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93825"/>
            <a:ext cx="8418513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800379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8713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Frozen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26841962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38275"/>
            <a:ext cx="8421688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216837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53000" y="65293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Share of Trade – Chilled Cod</a:t>
            </a:r>
            <a:endParaRPr lang="en-US" altLang="en-US" sz="3200" smtClean="0">
              <a:latin typeface="Arial" pitchFamily="34" charset="0"/>
            </a:endParaRPr>
          </a:p>
        </p:txBody>
      </p:sp>
      <p:pic>
        <p:nvPicPr>
          <p:cNvPr id="2" name="Content Placeholder 1"/>
          <p:cNvPicPr>
            <a:picLocks noGrp="1" noChangeAspect="1" noChangeArrowheads="1"/>
          </p:cNvPicPr>
          <p:nvPr>
            <p:ph idx="4294967295"/>
            <p:extLst>
              <p:ext uri="{D42A27DB-BD31-4B8C-83A1-F6EECF244321}">
                <p14:modId xmlns:p14="http://schemas.microsoft.com/office/powerpoint/2010/main" val="33948204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55738"/>
            <a:ext cx="8331200" cy="511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0667066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7125" y="65309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340718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484313"/>
            <a:ext cx="8990012" cy="468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558318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728867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738" y="1465330"/>
            <a:ext cx="9050337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51614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43675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6513458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6963" y="6546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157711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8" y="1309688"/>
            <a:ext cx="9012237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312679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74775"/>
            <a:ext cx="843438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964779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95850" y="6550850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829284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2250" y="1382713"/>
            <a:ext cx="8434388" cy="50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7798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06963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753692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350" y="1348119"/>
            <a:ext cx="8418513" cy="517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545138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4926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721156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456841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4"/>
          <a:stretch/>
        </p:blipFill>
        <p:spPr>
          <a:xfrm>
            <a:off x="2235" y="850014"/>
            <a:ext cx="9162403" cy="5396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22777840"/>
              </p:ext>
            </p:extLst>
          </p:nvPr>
        </p:nvGraphicFramePr>
        <p:xfrm>
          <a:off x="0" y="1716088"/>
          <a:ext cx="8475663" cy="448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58" name="Worksheet" r:id="rId5" imgW="7953387" imgH="4209955" progId="Excel.Sheet.8">
                  <p:embed/>
                </p:oleObj>
              </mc:Choice>
              <mc:Fallback>
                <p:oleObj name="Worksheet" r:id="rId5" imgW="7953387" imgH="420995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16088"/>
                        <a:ext cx="8475663" cy="448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1323856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24602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43475" y="6538913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1"/>
          <a:stretch/>
        </p:blipFill>
        <p:spPr>
          <a:xfrm>
            <a:off x="2234" y="734095"/>
            <a:ext cx="9162404" cy="54348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10403127"/>
              </p:ext>
            </p:extLst>
          </p:nvPr>
        </p:nvGraphicFramePr>
        <p:xfrm>
          <a:off x="0" y="1690688"/>
          <a:ext cx="8748713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81" name="Worksheet" r:id="rId5" imgW="6715183" imgH="3429000" progId="Excel.Sheet.8">
                  <p:embed/>
                </p:oleObj>
              </mc:Choice>
              <mc:Fallback>
                <p:oleObj name="Worksheet" r:id="rId5" imgW="6715183" imgH="342900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90688"/>
                        <a:ext cx="8748713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81147346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5700" y="6542088"/>
            <a:ext cx="15144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1_Seafish_PPT May 19">
  <a:themeElements>
    <a:clrScheme name="Seafish Final">
      <a:dk1>
        <a:srgbClr val="0069AB"/>
      </a:dk1>
      <a:lt1>
        <a:srgbClr val="FFFFFE"/>
      </a:lt1>
      <a:dk2>
        <a:srgbClr val="23292B"/>
      </a:dk2>
      <a:lt2>
        <a:srgbClr val="006FAB"/>
      </a:lt2>
      <a:accent1>
        <a:srgbClr val="DC5820"/>
      </a:accent1>
      <a:accent2>
        <a:srgbClr val="009096"/>
      </a:accent2>
      <a:accent3>
        <a:srgbClr val="FFE035"/>
      </a:accent3>
      <a:accent4>
        <a:srgbClr val="D0202F"/>
      </a:accent4>
      <a:accent5>
        <a:srgbClr val="B1CD29"/>
      </a:accent5>
      <a:accent6>
        <a:srgbClr val="D2372C"/>
      </a:accent6>
      <a:hlink>
        <a:srgbClr val="28A16D"/>
      </a:hlink>
      <a:folHlink>
        <a:srgbClr val="454A4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4" id="{2FCA762D-6EA3-3449-9E2C-593BCAAD23B0}" vid="{CCF4CBAF-3210-6445-9D43-BAFE3CCF933F}"/>
    </a:ext>
  </a:extLst>
</a:theme>
</file>

<file path=ppt/theme/theme4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2020-12-26T00:00:00+00:00</ContentEndDate>
    <DocumentSource xmlns="cebd32e3-9ab6-41ee-b1af-b8405a8d4e68">Nielsen</DocumentSource>
    <PublicationDate xmlns="cebd32e3-9ab6-41ee-b1af-b8405a8d4e68">2021-01-14T00:00:00+00:00</PublicationDate>
    <DocumentAdded xmlns="cebd32e3-9ab6-41ee-b1af-b8405a8d4e68">2021-01-14T00:00:00+00:00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89EF4FF-BA5E-4F6D-9398-2D90509CBA7D}"/>
</file>

<file path=customXml/itemProps2.xml><?xml version="1.0" encoding="utf-8"?>
<ds:datastoreItem xmlns:ds="http://schemas.openxmlformats.org/officeDocument/2006/customXml" ds:itemID="{AA211B47-53C9-4D9F-99B6-AC720C701283}"/>
</file>

<file path=customXml/itemProps3.xml><?xml version="1.0" encoding="utf-8"?>
<ds:datastoreItem xmlns:ds="http://schemas.openxmlformats.org/officeDocument/2006/customXml" ds:itemID="{D61C01B3-A230-48C3-B8DE-F63AE7DFB8F4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4837</TotalTime>
  <Words>587</Words>
  <Application>Microsoft Office PowerPoint</Application>
  <PresentationFormat>On-screen Show (4:3)</PresentationFormat>
  <Paragraphs>67</Paragraphs>
  <Slides>18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Seafish-PowerPoint-template</vt:lpstr>
      <vt:lpstr>1_Seafish_PPT May 19</vt:lpstr>
      <vt:lpstr>1_Seafish-PowerPoint-template</vt:lpstr>
      <vt:lpstr>Seafish - Light</vt:lpstr>
      <vt:lpstr>Worksheet</vt:lpstr>
      <vt:lpstr>UK Cod Report Data to 26.12.20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Rolling Purchase KPI’s – Total Cod</vt:lpstr>
      <vt:lpstr>PowerPoint Presentation</vt:lpstr>
      <vt:lpstr>Rolling Purchase KPI’s – Frozen Cod</vt:lpstr>
      <vt:lpstr>PowerPoint Presentation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Year End Nielsen Cod Report</dc:title>
  <dc:creator>anderi01</dc:creator>
  <cp:lastModifiedBy>Julia Brooks</cp:lastModifiedBy>
  <cp:revision>768</cp:revision>
  <dcterms:created xsi:type="dcterms:W3CDTF">2009-04-16T08:15:59Z</dcterms:created>
  <dcterms:modified xsi:type="dcterms:W3CDTF">2021-01-14T10:12:47Z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