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2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2.xml" ContentType="application/vnd.openxmlformats-officedocument.presentationml.tags+xml"/>
  <Override PartName="/docProps/core.xml" ContentType="application/vnd.openxmlformats-package.core-propertie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167" r:id="rId1"/>
  </p:sldMasterIdLst>
  <p:notesMasterIdLst>
    <p:notesMasterId r:id="rId31"/>
  </p:notesMasterIdLst>
  <p:handoutMasterIdLst>
    <p:handoutMasterId r:id="rId32"/>
  </p:handoutMasterIdLst>
  <p:sldIdLst>
    <p:sldId id="564" r:id="rId2"/>
    <p:sldId id="543" r:id="rId3"/>
    <p:sldId id="518" r:id="rId4"/>
    <p:sldId id="520" r:id="rId5"/>
    <p:sldId id="521" r:id="rId6"/>
    <p:sldId id="565" r:id="rId7"/>
    <p:sldId id="523" r:id="rId8"/>
    <p:sldId id="486" r:id="rId9"/>
    <p:sldId id="524" r:id="rId10"/>
    <p:sldId id="525" r:id="rId11"/>
    <p:sldId id="566" r:id="rId12"/>
    <p:sldId id="527" r:id="rId13"/>
    <p:sldId id="528" r:id="rId14"/>
    <p:sldId id="529" r:id="rId15"/>
    <p:sldId id="567" r:id="rId16"/>
    <p:sldId id="530" r:id="rId17"/>
    <p:sldId id="490" r:id="rId18"/>
    <p:sldId id="531" r:id="rId19"/>
    <p:sldId id="568" r:id="rId20"/>
    <p:sldId id="533" r:id="rId21"/>
    <p:sldId id="488" r:id="rId22"/>
    <p:sldId id="534" r:id="rId23"/>
    <p:sldId id="569" r:id="rId24"/>
    <p:sldId id="536" r:id="rId25"/>
    <p:sldId id="537" r:id="rId26"/>
    <p:sldId id="544" r:id="rId27"/>
    <p:sldId id="545" r:id="rId28"/>
    <p:sldId id="570" r:id="rId29"/>
    <p:sldId id="547" r:id="rId30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40">
          <p15:clr>
            <a:srgbClr val="A4A3A4"/>
          </p15:clr>
        </p15:guide>
        <p15:guide id="2" pos="22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8" autoAdjust="0"/>
  </p:normalViewPr>
  <p:slideViewPr>
    <p:cSldViewPr snapToGrid="0">
      <p:cViewPr>
        <p:scale>
          <a:sx n="80" d="100"/>
          <a:sy n="80" d="100"/>
        </p:scale>
        <p:origin x="-1068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1992" y="-84"/>
      </p:cViewPr>
      <p:guideLst>
        <p:guide orient="horz" pos="2940"/>
        <p:guide pos="22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3980EF4-4DFE-4986-9FDA-FC011E33A3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423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C5AC3F2-8D36-46E2-B6FF-ADEC419510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796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36FDA3-67C6-41F1-A0C7-926E01A1B1B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89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FA42E0-ABB2-47F6-A465-906537313CAA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872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B1FD1E-D7CD-4099-B12D-6722175386C2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294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/>
            </a:lvl1pPr>
          </a:lstStyle>
          <a:p>
            <a:fld id="{ADDB6B5F-43D6-41FE-AC16-7E33290B0982}" type="datetime3">
              <a:rPr lang="en-US" smtClean="0"/>
              <a:pPr/>
              <a:t>4 September 2019</a:t>
            </a:fld>
            <a:endParaRPr lang="en-GB" dirty="0"/>
          </a:p>
        </p:txBody>
      </p:sp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</p:grpSpPr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="" xmlns:a16="http://schemas.microsoft.com/office/drawing/2014/main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="" xmlns:a16="http://schemas.microsoft.com/office/drawing/2014/main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="" xmlns:a16="http://schemas.microsoft.com/office/drawing/2014/main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="" xmlns:a16="http://schemas.microsoft.com/office/drawing/2014/main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="" xmlns:a16="http://schemas.microsoft.com/office/drawing/2014/main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="" xmlns:a16="http://schemas.microsoft.com/office/drawing/2014/main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="" xmlns:a16="http://schemas.microsoft.com/office/drawing/2014/main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="" xmlns:a16="http://schemas.microsoft.com/office/drawing/2014/main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="" xmlns:a16="http://schemas.microsoft.com/office/drawing/2014/main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0928616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="" xmlns:a16="http://schemas.microsoft.com/office/drawing/2014/main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="" xmlns:a16="http://schemas.microsoft.com/office/drawing/2014/main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="" xmlns:a16="http://schemas.microsoft.com/office/drawing/2014/main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="" xmlns:a16="http://schemas.microsoft.com/office/drawing/2014/main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="" xmlns:a16="http://schemas.microsoft.com/office/drawing/2014/main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="" xmlns:a16="http://schemas.microsoft.com/office/drawing/2014/main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="" xmlns:a16="http://schemas.microsoft.com/office/drawing/2014/main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="" xmlns:a16="http://schemas.microsoft.com/office/drawing/2014/main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="" xmlns:a16="http://schemas.microsoft.com/office/drawing/2014/main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="" xmlns:a16="http://schemas.microsoft.com/office/drawing/2014/main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="" xmlns:a16="http://schemas.microsoft.com/office/drawing/2014/main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="" xmlns:a16="http://schemas.microsoft.com/office/drawing/2014/main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="" xmlns:a16="http://schemas.microsoft.com/office/drawing/2014/main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5950891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="" xmlns:a16="http://schemas.microsoft.com/office/drawing/2014/main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="" xmlns:a16="http://schemas.microsoft.com/office/drawing/2014/main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="" xmlns:a16="http://schemas.microsoft.com/office/drawing/2014/main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="" xmlns:a16="http://schemas.microsoft.com/office/drawing/2014/main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="" xmlns:a16="http://schemas.microsoft.com/office/drawing/2014/main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="" xmlns:a16="http://schemas.microsoft.com/office/drawing/2014/main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="" xmlns:a16="http://schemas.microsoft.com/office/drawing/2014/main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="" xmlns:a16="http://schemas.microsoft.com/office/drawing/2014/main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="" xmlns:a16="http://schemas.microsoft.com/office/drawing/2014/main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="" xmlns:a16="http://schemas.microsoft.com/office/drawing/2014/main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="" xmlns:a16="http://schemas.microsoft.com/office/drawing/2014/main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="" xmlns:a16="http://schemas.microsoft.com/office/drawing/2014/main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="" xmlns:a16="http://schemas.microsoft.com/office/drawing/2014/main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6264983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053100" y="5839200"/>
            <a:ext cx="1494000" cy="508893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AEA2F3C-4123-4163-946A-C1ABED99E969}"/>
              </a:ext>
            </a:extLst>
          </p:cNvPr>
          <p:cNvSpPr txBox="1"/>
          <p:nvPr userDrawn="1"/>
        </p:nvSpPr>
        <p:spPr>
          <a:xfrm>
            <a:off x="2717223" y="6044400"/>
            <a:ext cx="4248777" cy="399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18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Mill,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Green Road, Edinburgh EH7 4HS</a:t>
            </a:r>
          </a:p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TEL +44 (0)131 558 3331   FAX +44(0)131 558 1442  seafish@seafish.co.uk</a:t>
            </a:r>
          </a:p>
        </p:txBody>
      </p:sp>
    </p:spTree>
    <p:extLst>
      <p:ext uri="{BB962C8B-B14F-4D97-AF65-F5344CB8AC3E}">
        <p14:creationId xmlns:p14="http://schemas.microsoft.com/office/powerpoint/2010/main" val="346206749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15916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56643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703546"/>
            <a:ext cx="9144000" cy="4154454"/>
          </a:xfrm>
          <a:prstGeom prst="rect">
            <a:avLst/>
          </a:prstGeom>
          <a:solidFill>
            <a:srgbClr val="518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54320" y="307848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en-US" sz="2800" dirty="0" smtClean="0">
              <a:solidFill>
                <a:srgbClr val="18A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6" y="286042"/>
            <a:ext cx="1592708" cy="31693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747" y="1789477"/>
            <a:ext cx="6400800" cy="548973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6262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2747" y="644999"/>
            <a:ext cx="839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221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>
                <a:solidFill>
                  <a:schemeClr val="bg1"/>
                </a:solidFill>
              </a:defRPr>
            </a:lvl1pPr>
          </a:lstStyle>
          <a:p>
            <a:fld id="{D076B4B0-0E40-4883-BED4-303E971F3015}" type="datetime3">
              <a:rPr lang="en-US" smtClean="0"/>
              <a:pPr/>
              <a:t>4 September 2019</a:t>
            </a:fld>
            <a:endParaRPr lang="en-GB"/>
          </a:p>
        </p:txBody>
      </p:sp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="" xmlns:a16="http://schemas.microsoft.com/office/drawing/2014/main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="" xmlns:a16="http://schemas.microsoft.com/office/drawing/2014/main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="" xmlns:a16="http://schemas.microsoft.com/office/drawing/2014/main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="" xmlns:a16="http://schemas.microsoft.com/office/drawing/2014/main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="" xmlns:a16="http://schemas.microsoft.com/office/drawing/2014/main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="" xmlns:a16="http://schemas.microsoft.com/office/drawing/2014/main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="" xmlns:a16="http://schemas.microsoft.com/office/drawing/2014/main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="" xmlns:a16="http://schemas.microsoft.com/office/drawing/2014/main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="" xmlns:a16="http://schemas.microsoft.com/office/drawing/2014/main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120365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81120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304925"/>
            <a:ext cx="7950200" cy="472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95063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1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61692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87055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249089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06465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190404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900" y="527050"/>
            <a:ext cx="6731667" cy="777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855787"/>
            <a:ext cx="7950200" cy="4171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900" y="6212667"/>
            <a:ext cx="1506200" cy="2770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F690C12-BAD4-4AF6-81CC-E798817215F4}" type="datetime3">
              <a:rPr lang="en-US" smtClean="0"/>
              <a:t>4 September 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6552074"/>
            <a:ext cx="7950200" cy="212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7100" y="6231601"/>
            <a:ext cx="290900" cy="2581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F17AC1C-9FE1-42FA-99A3-80DA8DDB6D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BA690F1-BF49-47B1-B953-55E8388BEBE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00" y="6231600"/>
            <a:ext cx="6444000" cy="258133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="" xmlns:a16="http://schemas.microsoft.com/office/drawing/2014/main" id="{5175D0F3-A7E4-4BFD-8553-0D26E0BB7B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62700" y="471600"/>
            <a:ext cx="1184400" cy="403436"/>
            <a:chOff x="134" y="-75"/>
            <a:chExt cx="5760" cy="1962"/>
          </a:xfrm>
        </p:grpSpPr>
        <p:sp>
          <p:nvSpPr>
            <p:cNvPr id="14" name="Freeform 5">
              <a:extLst>
                <a:ext uri="{FF2B5EF4-FFF2-40B4-BE49-F238E27FC236}">
                  <a16:creationId xmlns="" xmlns:a16="http://schemas.microsoft.com/office/drawing/2014/main" id="{7DFCE972-EAA5-4B92-BA49-CD32C6DC9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6">
              <a:extLst>
                <a:ext uri="{FF2B5EF4-FFF2-40B4-BE49-F238E27FC236}">
                  <a16:creationId xmlns="" xmlns:a16="http://schemas.microsoft.com/office/drawing/2014/main" id="{1A77D11B-9455-4FB8-9F9F-889262CAF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7">
              <a:extLst>
                <a:ext uri="{FF2B5EF4-FFF2-40B4-BE49-F238E27FC236}">
                  <a16:creationId xmlns="" xmlns:a16="http://schemas.microsoft.com/office/drawing/2014/main" id="{719E90E0-B605-4752-90BB-52F1C0818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8">
              <a:extLst>
                <a:ext uri="{FF2B5EF4-FFF2-40B4-BE49-F238E27FC236}">
                  <a16:creationId xmlns="" xmlns:a16="http://schemas.microsoft.com/office/drawing/2014/main" id="{FF8933A7-22F5-4C93-BFB8-CC701FF6C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9">
              <a:extLst>
                <a:ext uri="{FF2B5EF4-FFF2-40B4-BE49-F238E27FC236}">
                  <a16:creationId xmlns="" xmlns:a16="http://schemas.microsoft.com/office/drawing/2014/main" id="{8AB74FF3-49A4-4132-8720-66A2CA737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0">
              <a:extLst>
                <a:ext uri="{FF2B5EF4-FFF2-40B4-BE49-F238E27FC236}">
                  <a16:creationId xmlns="" xmlns:a16="http://schemas.microsoft.com/office/drawing/2014/main" id="{A9532494-F208-400B-B2D0-EBE14034D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1">
              <a:extLst>
                <a:ext uri="{FF2B5EF4-FFF2-40B4-BE49-F238E27FC236}">
                  <a16:creationId xmlns="" xmlns:a16="http://schemas.microsoft.com/office/drawing/2014/main" id="{9F7F3F3C-A874-45EB-8829-6DBFF4D0B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2">
              <a:extLst>
                <a:ext uri="{FF2B5EF4-FFF2-40B4-BE49-F238E27FC236}">
                  <a16:creationId xmlns="" xmlns:a16="http://schemas.microsoft.com/office/drawing/2014/main" id="{B72883E8-82FC-41A5-9094-CE4889AB31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3">
              <a:extLst>
                <a:ext uri="{FF2B5EF4-FFF2-40B4-BE49-F238E27FC236}">
                  <a16:creationId xmlns="" xmlns:a16="http://schemas.microsoft.com/office/drawing/2014/main" id="{F7F58AD2-8B06-4C2D-BAA2-CA87C64DA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4">
              <a:extLst>
                <a:ext uri="{FF2B5EF4-FFF2-40B4-BE49-F238E27FC236}">
                  <a16:creationId xmlns="" xmlns:a16="http://schemas.microsoft.com/office/drawing/2014/main" id="{D35B62C9-EE8F-45F7-9561-7384B2AAE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5">
              <a:extLst>
                <a:ext uri="{FF2B5EF4-FFF2-40B4-BE49-F238E27FC236}">
                  <a16:creationId xmlns="" xmlns:a16="http://schemas.microsoft.com/office/drawing/2014/main" id="{F8332340-5CE5-4249-B2D0-A7EE26F9C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6">
              <a:extLst>
                <a:ext uri="{FF2B5EF4-FFF2-40B4-BE49-F238E27FC236}">
                  <a16:creationId xmlns="" xmlns:a16="http://schemas.microsoft.com/office/drawing/2014/main" id="{252E8A71-FE3C-4C28-A170-42EC748ECE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7">
              <a:extLst>
                <a:ext uri="{FF2B5EF4-FFF2-40B4-BE49-F238E27FC236}">
                  <a16:creationId xmlns="" xmlns:a16="http://schemas.microsoft.com/office/drawing/2014/main" id="{387437AA-6487-4B95-B4F0-ABAA6962C3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07462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68" r:id="rId1"/>
    <p:sldLayoutId id="2147486169" r:id="rId2"/>
    <p:sldLayoutId id="2147486170" r:id="rId3"/>
    <p:sldLayoutId id="2147486171" r:id="rId4"/>
    <p:sldLayoutId id="2147486172" r:id="rId5"/>
    <p:sldLayoutId id="2147486173" r:id="rId6"/>
    <p:sldLayoutId id="2147486174" r:id="rId7"/>
    <p:sldLayoutId id="2147486175" r:id="rId8"/>
    <p:sldLayoutId id="2147486176" r:id="rId9"/>
    <p:sldLayoutId id="2147486177" r:id="rId10"/>
    <p:sldLayoutId id="2147486178" r:id="rId11"/>
    <p:sldLayoutId id="2147486179" r:id="rId12"/>
    <p:sldLayoutId id="2147486180" r:id="rId13"/>
    <p:sldLayoutId id="2147486181" r:id="rId14"/>
    <p:sldLayoutId id="2147486182" r:id="rId15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32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1169" userDrawn="1">
          <p15:clr>
            <a:srgbClr val="F26B43"/>
          </p15:clr>
        </p15:guide>
        <p15:guide id="6" pos="376" userDrawn="1">
          <p15:clr>
            <a:srgbClr val="F26B43"/>
          </p15:clr>
        </p15:guide>
        <p15:guide id="7" pos="5384" userDrawn="1">
          <p15:clr>
            <a:srgbClr val="F26B43"/>
          </p15:clr>
        </p15:guide>
        <p15:guide id="8" orient="horz" pos="37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5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7.emf"/><Relationship Id="rId4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4" Type="http://schemas.openxmlformats.org/officeDocument/2006/relationships/image" Target="../media/image29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6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.emf"/><Relationship Id="rId4" Type="http://schemas.openxmlformats.org/officeDocument/2006/relationships/image" Target="../media/image3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3600" dirty="0" smtClean="0"/>
              <a:t>Scampi </a:t>
            </a:r>
            <a:r>
              <a:rPr lang="en-GB" altLang="en-US" sz="3600" dirty="0"/>
              <a:t>&amp; Langoustine </a:t>
            </a:r>
            <a:r>
              <a:rPr lang="en-GB" altLang="en-US" sz="3600" dirty="0" smtClean="0"/>
              <a:t>Report</a:t>
            </a:r>
            <a:endParaRPr lang="en-US" sz="3600" dirty="0"/>
          </a:p>
        </p:txBody>
      </p:sp>
      <p:sp>
        <p:nvSpPr>
          <p:cNvPr id="3074" name="Text Placeholder 2"/>
          <p:cNvSpPr>
            <a:spLocks noGrp="1"/>
          </p:cNvSpPr>
          <p:nvPr>
            <p:ph type="subTitle" idx="4294967295"/>
          </p:nvPr>
        </p:nvSpPr>
        <p:spPr>
          <a:xfrm>
            <a:off x="0" y="5911850"/>
            <a:ext cx="6400800" cy="54768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0" dirty="0" smtClean="0">
                <a:solidFill>
                  <a:schemeClr val="bg1"/>
                </a:solidFill>
                <a:latin typeface="Arial" pitchFamily="34" charset="0"/>
              </a:rPr>
              <a:t>Data to</a:t>
            </a:r>
            <a:r>
              <a:rPr lang="en-US" altLang="en-US" sz="28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52425" y="2197100"/>
            <a:ext cx="6858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chemeClr val="bg1"/>
                </a:solidFill>
                <a:cs typeface="Arial" pitchFamily="34" charset="0"/>
              </a:rPr>
              <a:t>supporting a profitable, sustainable and socially responsible future for the seafood industry</a:t>
            </a:r>
            <a:endParaRPr lang="en-GB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9600" y="5351463"/>
            <a:ext cx="4572000" cy="1385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altLang="en-US" sz="1400" kern="0" dirty="0">
                <a:solidFill>
                  <a:schemeClr val="bg1"/>
                </a:solidFill>
                <a:cs typeface="Arial"/>
              </a:rPr>
              <a:t>ScanTrack data does not include the discounters and Species specific data now includes Meals.</a:t>
            </a:r>
          </a:p>
          <a:p>
            <a:pPr>
              <a:defRPr/>
            </a:pPr>
            <a:endParaRPr lang="en-GB" altLang="en-US" sz="1400" kern="0" dirty="0">
              <a:solidFill>
                <a:schemeClr val="bg1"/>
              </a:solidFill>
              <a:cs typeface="Arial"/>
            </a:endParaRPr>
          </a:p>
          <a:p>
            <a:pPr>
              <a:defRPr/>
            </a:pPr>
            <a:r>
              <a:rPr lang="en-GB" altLang="en-US" sz="1400" kern="0" dirty="0">
                <a:solidFill>
                  <a:schemeClr val="bg1"/>
                </a:solidFill>
                <a:cs typeface="Arial"/>
              </a:rPr>
              <a:t>HomeScan data is based upon a consumer panel and should only be used for trends, not absolute values.	</a:t>
            </a:r>
            <a:endParaRPr lang="en-GB" kern="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571046"/>
            <a:ext cx="9143999" cy="2869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 defTabSz="457200"/>
            <a:r>
              <a:rPr lang="en-US" sz="1400" b="1" kern="0" dirty="0">
                <a:solidFill>
                  <a:schemeClr val="bg1"/>
                </a:solidFill>
                <a:cs typeface="Arial"/>
              </a:rPr>
              <a:t>All data released after w/e 26.03.16 is coded according to refined definitions available from Seafish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5071559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419475" y="5872413"/>
            <a:ext cx="3276600" cy="4476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2700" y="950913"/>
            <a:ext cx="8642350" cy="4683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dirty="0" smtClean="0"/>
              <a:t>Long Term Trends – Scampi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3667741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7813" y="1503363"/>
            <a:ext cx="8661400" cy="492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4004519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7850140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35538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700" y="436038"/>
            <a:ext cx="8642350" cy="5921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fontAlgn="auto" hangingPunct="1">
              <a:spcAft>
                <a:spcPts val="0"/>
              </a:spcAft>
              <a:defRPr/>
            </a:pPr>
            <a:r>
              <a:rPr lang="en-GB" altLang="en-US" sz="3200" dirty="0">
                <a:solidFill>
                  <a:srgbClr val="012E7F"/>
                </a:solidFill>
                <a:latin typeface="Arial"/>
              </a:rPr>
              <a:t>Purchase KPI’s – Scampi </a:t>
            </a:r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959617"/>
            <a:ext cx="8877300" cy="51525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18438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2700" y="817875"/>
            <a:ext cx="8642350" cy="4683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dirty="0" smtClean="0"/>
              <a:t>Rolling KPI’s – Scampi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graphicFrame>
        <p:nvGraphicFramePr>
          <p:cNvPr id="1433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9038843"/>
              </p:ext>
            </p:extLst>
          </p:nvPr>
        </p:nvGraphicFramePr>
        <p:xfrm>
          <a:off x="285750" y="1784663"/>
          <a:ext cx="8531225" cy="431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98" name="Worksheet" r:id="rId3" imgW="7934365" imgH="4010133" progId="Excel.Sheet.8">
                  <p:embed/>
                </p:oleObj>
              </mc:Choice>
              <mc:Fallback>
                <p:oleObj name="Worksheet" r:id="rId3" imgW="7934365" imgH="4010133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784663"/>
                        <a:ext cx="8531225" cy="431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  <a:endParaRPr lang="en-GB" altLang="en-US" sz="1100" dirty="0">
              <a:solidFill>
                <a:srgbClr val="002060"/>
              </a:solidFill>
              <a:latin typeface="Arial Unicode MS" pitchFamily="34" charset="-128"/>
              <a:ea typeface="+mn-ea"/>
              <a:cs typeface="Geneva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75794744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2700" y="908050"/>
            <a:ext cx="8642350" cy="5540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dirty="0" smtClean="0"/>
              <a:t>Retailer Share of Trade £ – Scampi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7134309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" y="1473200"/>
            <a:ext cx="8991600" cy="498157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0373273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2700" y="779838"/>
            <a:ext cx="8642350" cy="4397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dirty="0" smtClean="0"/>
              <a:t>Long Term Trends – Scampi Frozen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898447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6213" y="1235450"/>
            <a:ext cx="879157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9274394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3573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0542195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700" y="539925"/>
            <a:ext cx="8642350" cy="5730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sz="3200" dirty="0">
                <a:solidFill>
                  <a:srgbClr val="012E7F"/>
                </a:solidFill>
                <a:latin typeface="Arial"/>
              </a:rPr>
              <a:t>Purchase KPI’s – Scampi Frozen </a:t>
            </a:r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1018992"/>
            <a:ext cx="8877300" cy="51525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5708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2700" y="922338"/>
            <a:ext cx="8642350" cy="5445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dirty="0" smtClean="0"/>
              <a:t>Rolling KPI’s – Scampi Frozen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graphicFrame>
        <p:nvGraphicFramePr>
          <p:cNvPr id="1843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9788038"/>
              </p:ext>
            </p:extLst>
          </p:nvPr>
        </p:nvGraphicFramePr>
        <p:xfrm>
          <a:off x="71438" y="1908175"/>
          <a:ext cx="9040812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90" name="Worksheet" r:id="rId3" imgW="7324735" imgH="3210050" progId="Excel.Sheet.8">
                  <p:embed/>
                </p:oleObj>
              </mc:Choice>
              <mc:Fallback>
                <p:oleObj name="Worksheet" r:id="rId3" imgW="7324735" imgH="3210050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1908175"/>
                        <a:ext cx="9040812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  <a:endParaRPr lang="en-GB" altLang="en-US" sz="1100" dirty="0">
              <a:solidFill>
                <a:srgbClr val="002060"/>
              </a:solidFill>
              <a:latin typeface="Arial Unicode MS" pitchFamily="34" charset="-128"/>
              <a:ea typeface="+mn-ea"/>
              <a:cs typeface="Geneva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98252944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588" y="811213"/>
            <a:ext cx="8642350" cy="744537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/>
              <a:t>Retailer Share of Trade £ – Scampi Frozen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2413592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0963" y="1460500"/>
            <a:ext cx="8942387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31081959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2700" y="854075"/>
            <a:ext cx="8642350" cy="5921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dirty="0" smtClean="0"/>
              <a:t>Long Term Trends – Scampi Chilled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111420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3" y="1452563"/>
            <a:ext cx="8748712" cy="500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4105512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2045714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60052" y="633800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2700" y="527225"/>
            <a:ext cx="86423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3200" dirty="0">
                <a:solidFill>
                  <a:srgbClr val="012E7F"/>
                </a:solidFill>
                <a:latin typeface="Arial"/>
                <a:ea typeface="+mj-ea"/>
                <a:cs typeface="+mj-cs"/>
              </a:rPr>
              <a:t>Purchase KPI’s - Scampi Chilled </a:t>
            </a:r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1030867"/>
            <a:ext cx="8877300" cy="51525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89616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2700" y="927100"/>
            <a:ext cx="8642350" cy="611188"/>
          </a:xfrm>
        </p:spPr>
        <p:txBody>
          <a:bodyPr/>
          <a:lstStyle/>
          <a:p>
            <a:pPr eaLnBrk="1" hangingPunct="1"/>
            <a:r>
              <a:rPr lang="en-US" altLang="en-US" sz="3200" dirty="0" smtClean="0">
                <a:latin typeface="Arial" pitchFamily="34" charset="0"/>
              </a:rPr>
              <a:t>Moving</a:t>
            </a:r>
            <a:r>
              <a:rPr lang="en-US" altLang="en-US" sz="2800" dirty="0" smtClean="0">
                <a:latin typeface="Arial" pitchFamily="34" charset="0"/>
              </a:rPr>
              <a:t> Annual Trends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2430562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8280726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263" y="1895475"/>
            <a:ext cx="8982075" cy="4138613"/>
          </a:xfrm>
          <a:prstGeom prst="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2700" y="936625"/>
            <a:ext cx="8642350" cy="5349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dirty="0" smtClean="0"/>
              <a:t>Rolling KPI’s – Scampi Chilled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graphicFrame>
        <p:nvGraphicFramePr>
          <p:cNvPr id="2253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41099"/>
              </p:ext>
            </p:extLst>
          </p:nvPr>
        </p:nvGraphicFramePr>
        <p:xfrm>
          <a:off x="615950" y="1765300"/>
          <a:ext cx="7885113" cy="413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88" name="Worksheet" r:id="rId3" imgW="8524816" imgH="4467131" progId="Excel.Sheet.8">
                  <p:embed/>
                </p:oleObj>
              </mc:Choice>
              <mc:Fallback>
                <p:oleObj name="Worksheet" r:id="rId3" imgW="8524816" imgH="4467131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" y="1765300"/>
                        <a:ext cx="7885113" cy="413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  <a:endParaRPr lang="en-GB" altLang="en-US" sz="1100" dirty="0">
              <a:solidFill>
                <a:srgbClr val="002060"/>
              </a:solidFill>
              <a:latin typeface="Arial Unicode MS" pitchFamily="34" charset="-128"/>
              <a:ea typeface="+mn-ea"/>
              <a:cs typeface="Geneva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2628224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2700" y="881063"/>
            <a:ext cx="8642350" cy="554037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Retailer Share of Trade £ – Scampi Chilled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4972781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4775" y="1468438"/>
            <a:ext cx="8926513" cy="507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MAT</a:t>
            </a:r>
            <a:endParaRPr lang="en-GB" altLang="en-US" sz="1100" dirty="0">
              <a:solidFill>
                <a:srgbClr val="002060"/>
              </a:solidFill>
              <a:latin typeface="Arial Unicode MS" pitchFamily="34" charset="-128"/>
              <a:ea typeface="+mn-ea"/>
              <a:cs typeface="Geneva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22612000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2700" y="657850"/>
            <a:ext cx="8642350" cy="5445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dirty="0" smtClean="0"/>
              <a:t>Long Term Trends – Langoustine</a:t>
            </a:r>
            <a:r>
              <a:rPr lang="en-GB" altLang="en-US" dirty="0" smtClean="0">
                <a:solidFill>
                  <a:srgbClr val="FF0000"/>
                </a:solidFill>
              </a:rPr>
              <a:t> </a:t>
            </a:r>
            <a:r>
              <a:rPr lang="en-GB" altLang="en-US" sz="2800" dirty="0" smtClean="0">
                <a:solidFill>
                  <a:srgbClr val="FF0000"/>
                </a:solidFill>
              </a:rPr>
              <a:t/>
            </a:r>
            <a:br>
              <a:rPr lang="en-GB" altLang="en-US" sz="2800" dirty="0" smtClean="0">
                <a:solidFill>
                  <a:srgbClr val="FF0000"/>
                </a:solidFill>
              </a:rPr>
            </a:br>
            <a:endParaRPr lang="en-GB" altLang="en-US" sz="2800" dirty="0" smtClean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073883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1775" y="1345238"/>
            <a:ext cx="8642350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2124060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6183054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5575" y="640700"/>
            <a:ext cx="57813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3200" dirty="0" smtClean="0">
                <a:solidFill>
                  <a:srgbClr val="012E7F"/>
                </a:solidFill>
                <a:latin typeface="Arial"/>
                <a:ea typeface="+mj-ea"/>
                <a:cs typeface="+mj-cs"/>
              </a:rPr>
              <a:t>Purchase </a:t>
            </a:r>
            <a:r>
              <a:rPr lang="en-GB" altLang="en-US" sz="3200" dirty="0">
                <a:solidFill>
                  <a:srgbClr val="012E7F"/>
                </a:solidFill>
                <a:latin typeface="Arial"/>
                <a:ea typeface="+mj-ea"/>
                <a:cs typeface="+mj-cs"/>
              </a:rPr>
              <a:t>KPI’s – Langoustine </a:t>
            </a:r>
            <a:endParaRPr lang="en-US" sz="3200" dirty="0">
              <a:solidFill>
                <a:srgbClr val="012E7F"/>
              </a:solidFill>
              <a:latin typeface="Arial"/>
              <a:ea typeface="+mj-ea"/>
              <a:cs typeface="+mj-cs"/>
            </a:endParaRPr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1054617"/>
            <a:ext cx="8877300" cy="51525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65592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2700" y="895350"/>
            <a:ext cx="8642350" cy="5254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dirty="0" smtClean="0"/>
              <a:t>Rolling KPI’s – Langoustine</a:t>
            </a:r>
            <a:r>
              <a:rPr lang="en-GB" altLang="en-US" dirty="0" smtClean="0">
                <a:solidFill>
                  <a:srgbClr val="FF0000"/>
                </a:solidFill>
              </a:rPr>
              <a:t> </a:t>
            </a:r>
            <a:r>
              <a:rPr lang="en-GB" altLang="en-US" sz="2800" dirty="0" smtClean="0">
                <a:solidFill>
                  <a:srgbClr val="FF0000"/>
                </a:solidFill>
              </a:rPr>
              <a:t/>
            </a:r>
            <a:br>
              <a:rPr lang="en-GB" altLang="en-US" sz="2800" dirty="0" smtClean="0">
                <a:solidFill>
                  <a:srgbClr val="FF0000"/>
                </a:solidFill>
              </a:rPr>
            </a:br>
            <a:endParaRPr lang="en-GB" altLang="en-US" sz="2800" dirty="0" smtClean="0"/>
          </a:p>
        </p:txBody>
      </p:sp>
      <p:graphicFrame>
        <p:nvGraphicFramePr>
          <p:cNvPr id="2662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3006993"/>
              </p:ext>
            </p:extLst>
          </p:nvPr>
        </p:nvGraphicFramePr>
        <p:xfrm>
          <a:off x="684213" y="1722438"/>
          <a:ext cx="7767637" cy="434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82" name="Worksheet" r:id="rId3" imgW="6743737" imgH="3771782" progId="Excel.Sheet.8">
                  <p:embed/>
                </p:oleObj>
              </mc:Choice>
              <mc:Fallback>
                <p:oleObj name="Worksheet" r:id="rId3" imgW="6743737" imgH="3771782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722438"/>
                        <a:ext cx="7767637" cy="434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  <a:endParaRPr lang="en-GB" altLang="en-US" sz="1100" dirty="0">
              <a:solidFill>
                <a:srgbClr val="002060"/>
              </a:solidFill>
              <a:latin typeface="Arial Unicode MS" pitchFamily="34" charset="-128"/>
              <a:ea typeface="+mn-ea"/>
              <a:cs typeface="Geneva"/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99352163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2700" y="963613"/>
            <a:ext cx="8642350" cy="4492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dirty="0" smtClean="0"/>
              <a:t>Retailer Share of Trade £ – Langoustine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endParaRPr lang="en-GB" altLang="en-US" sz="2800" dirty="0" smtClean="0"/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1311138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1" y="1476376"/>
            <a:ext cx="8787234" cy="4746294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4526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2700720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1113" y="925513"/>
            <a:ext cx="8893175" cy="582612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Market Context – Total Fish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624443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1700213"/>
            <a:ext cx="9077325" cy="430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3573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109699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1113" y="871538"/>
            <a:ext cx="8893175" cy="617537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Market Context – Total Fish </a:t>
            </a:r>
            <a:r>
              <a:rPr lang="en-GB" altLang="en-US" sz="3200" i="1" dirty="0" smtClean="0">
                <a:latin typeface="Arial" pitchFamily="34" charset="0"/>
              </a:rPr>
              <a:t>continued</a:t>
            </a:r>
            <a:endParaRPr lang="en-GB" altLang="en-US" sz="3200" dirty="0" smtClean="0">
              <a:latin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1376289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338" y="1676400"/>
            <a:ext cx="9077325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3573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3145078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382377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952143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(excluding discounters)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33207702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881063"/>
            <a:ext cx="8642350" cy="504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dirty="0" smtClean="0"/>
              <a:t>Long Term Trends – Total Scampi </a:t>
            </a:r>
            <a:r>
              <a:rPr lang="en-GB" altLang="en-US" sz="2800" dirty="0" smtClean="0"/>
              <a:t/>
            </a:r>
            <a:br>
              <a:rPr lang="en-GB" altLang="en-US" sz="2800" dirty="0" smtClean="0"/>
            </a:br>
            <a:r>
              <a:rPr lang="en-GB" altLang="en-US" sz="2800" dirty="0" smtClean="0"/>
              <a:t>		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9916648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6375" y="1498600"/>
            <a:ext cx="8732838" cy="495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2230144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909638"/>
            <a:ext cx="8642350" cy="631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Long Term Trends – Total Scampi Frozen </a:t>
            </a:r>
            <a:r>
              <a:rPr lang="en-GB" altLang="en-US" sz="2800" dirty="0" smtClean="0">
                <a:latin typeface="Arial" pitchFamily="34" charset="0"/>
              </a:rPr>
              <a:t>		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0670702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963" y="1474788"/>
            <a:ext cx="8829675" cy="500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7564506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884238"/>
            <a:ext cx="8642350" cy="649287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Long Term Trends – Total Scampi Chilled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58851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7650" y="1554163"/>
            <a:ext cx="8677275" cy="48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7193553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0565049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35538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2700" y="700650"/>
            <a:ext cx="91567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GB" altLang="en-US" sz="2800" dirty="0" smtClean="0">
                <a:solidFill>
                  <a:srgbClr val="012E7F"/>
                </a:solidFill>
                <a:ea typeface="+mj-ea"/>
                <a:cs typeface="+mj-cs"/>
              </a:rPr>
              <a:t>Purchase KPI’s -</a:t>
            </a:r>
            <a:r>
              <a:rPr lang="fr-FR" altLang="en-US" sz="2800" dirty="0" smtClean="0">
                <a:solidFill>
                  <a:srgbClr val="012E7F"/>
                </a:solidFill>
                <a:ea typeface="+mj-ea"/>
                <a:cs typeface="+mj-cs"/>
              </a:rPr>
              <a:t>Total Scampi (</a:t>
            </a:r>
            <a:r>
              <a:rPr lang="fr-FR" altLang="en-US" sz="2800" dirty="0" err="1" smtClean="0">
                <a:solidFill>
                  <a:srgbClr val="012E7F"/>
                </a:solidFill>
                <a:ea typeface="+mj-ea"/>
                <a:cs typeface="+mj-cs"/>
              </a:rPr>
              <a:t>Inc</a:t>
            </a:r>
            <a:r>
              <a:rPr lang="fr-FR" altLang="en-US" sz="2800" dirty="0" smtClean="0">
                <a:solidFill>
                  <a:srgbClr val="012E7F"/>
                </a:solidFill>
                <a:ea typeface="+mj-ea"/>
                <a:cs typeface="+mj-cs"/>
              </a:rPr>
              <a:t> </a:t>
            </a:r>
            <a:r>
              <a:rPr lang="fr-FR" altLang="en-US" sz="2800" dirty="0" err="1" smtClean="0">
                <a:solidFill>
                  <a:srgbClr val="012E7F"/>
                </a:solidFill>
                <a:ea typeface="+mj-ea"/>
                <a:cs typeface="+mj-cs"/>
              </a:rPr>
              <a:t>Meals</a:t>
            </a:r>
            <a:r>
              <a:rPr lang="fr-FR" altLang="en-US" sz="2800" dirty="0" smtClean="0">
                <a:solidFill>
                  <a:srgbClr val="012E7F"/>
                </a:solidFill>
                <a:ea typeface="+mj-ea"/>
                <a:cs typeface="+mj-cs"/>
              </a:rPr>
              <a:t> &amp; Langoustine)</a:t>
            </a:r>
            <a:endParaRPr lang="en-US" sz="2800" dirty="0">
              <a:solidFill>
                <a:srgbClr val="012E7F"/>
              </a:solidFill>
              <a:ea typeface="+mj-ea"/>
              <a:cs typeface="+mj-cs"/>
            </a:endParaRPr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1324448"/>
            <a:ext cx="8877300" cy="46841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66164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2700" y="936625"/>
            <a:ext cx="8642350" cy="4302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dirty="0"/>
              <a:t>Rolling KPI’s – Total Scampi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graphicFrame>
        <p:nvGraphicFramePr>
          <p:cNvPr id="921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6238672"/>
              </p:ext>
            </p:extLst>
          </p:nvPr>
        </p:nvGraphicFramePr>
        <p:xfrm>
          <a:off x="433388" y="1755775"/>
          <a:ext cx="8121650" cy="432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78" name="Worksheet" r:id="rId3" imgW="8505909" imgH="4533804" progId="Excel.Sheet.8">
                  <p:embed/>
                </p:oleObj>
              </mc:Choice>
              <mc:Fallback>
                <p:oleObj name="Worksheet" r:id="rId3" imgW="8505909" imgH="4533804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388" y="1755775"/>
                        <a:ext cx="8121650" cy="432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– 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3262409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175" y="789300"/>
            <a:ext cx="8642350" cy="573088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sz="3200" dirty="0" smtClean="0">
                <a:latin typeface="Arial" pitchFamily="34" charset="0"/>
              </a:rPr>
              <a:t>Retailer Share of Trade £ – Total Scampi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474367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6200" y="1502088"/>
            <a:ext cx="8963025" cy="476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41316052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2700" y="908050"/>
            <a:ext cx="8642350" cy="46831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3200" dirty="0" smtClean="0"/>
              <a:t>Retailer Share of Trade £ by Species/Sector</a:t>
            </a:r>
          </a:p>
        </p:txBody>
      </p:sp>
      <p:graphicFrame>
        <p:nvGraphicFramePr>
          <p:cNvPr id="11267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045659"/>
              </p:ext>
            </p:extLst>
          </p:nvPr>
        </p:nvGraphicFramePr>
        <p:xfrm>
          <a:off x="377825" y="1528763"/>
          <a:ext cx="8543925" cy="471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24" name="Worksheet" r:id="rId3" imgW="8220137" imgH="4105150" progId="Excel.Sheet.8">
                  <p:embed/>
                </p:oleObj>
              </mc:Choice>
              <mc:Fallback>
                <p:oleObj name="Worksheet" r:id="rId3" imgW="8220137" imgH="4105150" progId="Excel.Sheet.8">
                  <p:embed/>
                  <p:pic>
                    <p:nvPicPr>
                      <p:cNvPr id="0" name="Object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" y="1528763"/>
                        <a:ext cx="8543925" cy="471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 smtClean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829420898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56,0,0"/>
  <p:tag name="LOCAL_PAGE_PANEL_TAG" val="Title"/>
  <p:tag name="WSP_FILE_DATA_TYPE" val="2"/>
  <p:tag name="IS APPENDED" val="0"/>
  <p:tag name="CONVERSION" val="NO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5,0,0"/>
  <p:tag name="LOCAL_PAGE_PANEL_TAG" val="Title"/>
  <p:tag name="WSP_FILE_DATA_TYPE" val="2"/>
  <p:tag name="IS APPENDED" val="0"/>
  <p:tag name="CONVERSION" val="NO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6,0,0"/>
  <p:tag name="LOCAL_PAGE_PANEL_TAG" val="Title"/>
  <p:tag name="WSP_FILE_DATA_TYPE" val="2"/>
  <p:tag name="IS APPENDED" val="0"/>
  <p:tag name="CONVERSION" val="NON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7,0,0"/>
  <p:tag name="LOCAL_PAGE_PANEL_TAG" val="Title"/>
  <p:tag name="WSP_FILE_DATA_TYPE" val="2"/>
  <p:tag name="IS APPENDED" val="0"/>
  <p:tag name="CONVERSION" val="NON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8,0,0"/>
  <p:tag name="LOCAL_PAGE_PANEL_TAG" val="Title"/>
  <p:tag name="WSP_FILE_DATA_TYPE" val="2"/>
  <p:tag name="IS APPENDED" val="0"/>
  <p:tag name="CONVERSION" val="NONE"/>
</p:tagLst>
</file>

<file path=ppt/theme/theme1.xml><?xml version="1.0" encoding="utf-8"?>
<a:theme xmlns:a="http://schemas.openxmlformats.org/drawingml/2006/main" name="Seafish-PowerPoint-template">
  <a:themeElements>
    <a:clrScheme name="Seafish colour theme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0075BF"/>
      </a:accent1>
      <a:accent2>
        <a:srgbClr val="00A0DE"/>
      </a:accent2>
      <a:accent3>
        <a:srgbClr val="706F6F"/>
      </a:accent3>
      <a:accent4>
        <a:srgbClr val="8AB5E1"/>
      </a:accent4>
      <a:accent5>
        <a:srgbClr val="A2CFF1"/>
      </a:accent5>
      <a:accent6>
        <a:srgbClr val="AEABAB"/>
      </a:accent6>
      <a:hlink>
        <a:srgbClr val="0563C1"/>
      </a:hlink>
      <a:folHlink>
        <a:srgbClr val="954F72"/>
      </a:folHlink>
    </a:clrScheme>
    <a:fontScheme name="Seafish font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z="16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resentation4" id="{2FCA762D-6EA3-3449-9E2C-593BCAAD23B0}" vid="{CCF4CBAF-3210-6445-9D43-BAFE3CCF933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>
      <Value>Retail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 xsi:nil="true"/>
    <PublicationDate xmlns="cebd32e3-9ab6-41ee-b1af-b8405a8d4e68" xsi:nil="true"/>
    <DocumentAdded xmlns="cebd32e3-9ab6-41ee-b1af-b8405a8d4e68">2000-01-01T00:00:00+00:00</DocumentAdded>
    <TaxCatchAll xmlns="cebd32e3-9ab6-41ee-b1af-b8405a8d4e68">
      <Value>1605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08 - August 2019</TermName>
          <TermId xmlns="http://schemas.microsoft.com/office/infopath/2007/PartnerControls">311fb3ca-a652-48b0-b074-f12e82fa3782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1341437E-5ABB-4A34-B9E7-50F058E2F635}"/>
</file>

<file path=customXml/itemProps2.xml><?xml version="1.0" encoding="utf-8"?>
<ds:datastoreItem xmlns:ds="http://schemas.openxmlformats.org/officeDocument/2006/customXml" ds:itemID="{2820F760-212E-4D97-B2B7-9AE89D5F14C5}"/>
</file>

<file path=customXml/itemProps3.xml><?xml version="1.0" encoding="utf-8"?>
<ds:datastoreItem xmlns:ds="http://schemas.openxmlformats.org/officeDocument/2006/customXml" ds:itemID="{BDC47198-FC06-4C4D-92CE-261BFE753B85}"/>
</file>

<file path=docProps/app.xml><?xml version="1.0" encoding="utf-8"?>
<Properties xmlns="http://schemas.openxmlformats.org/officeDocument/2006/extended-properties" xmlns:vt="http://schemas.openxmlformats.org/officeDocument/2006/docPropsVTypes">
  <Template>Nielsen New Template Final</Template>
  <TotalTime>9462</TotalTime>
  <Words>658</Words>
  <Application>Microsoft Office PowerPoint</Application>
  <PresentationFormat>On-screen Show (4:3)</PresentationFormat>
  <Paragraphs>85</Paragraphs>
  <Slides>29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Seafish-PowerPoint-template</vt:lpstr>
      <vt:lpstr>Worksheet</vt:lpstr>
      <vt:lpstr>Scampi &amp; Langoustine Report</vt:lpstr>
      <vt:lpstr>Moving Annual Trends</vt:lpstr>
      <vt:lpstr> Long Term Trends – Total Scampi    </vt:lpstr>
      <vt:lpstr>Long Term Trends – Total Scampi Frozen   </vt:lpstr>
      <vt:lpstr>Long Term Trends – Total Scampi Chilled</vt:lpstr>
      <vt:lpstr>PowerPoint Presentation</vt:lpstr>
      <vt:lpstr> Rolling KPI’s – Total Scampi  </vt:lpstr>
      <vt:lpstr>Retailer Share of Trade £ – Total Scampi</vt:lpstr>
      <vt:lpstr>Retailer Share of Trade £ by Species/Sector</vt:lpstr>
      <vt:lpstr> Long Term Trends – Scampi </vt:lpstr>
      <vt:lpstr>PowerPoint Presentation</vt:lpstr>
      <vt:lpstr> Rolling KPI’s – Scampi  </vt:lpstr>
      <vt:lpstr> Retailer Share of Trade £ – Scampi  </vt:lpstr>
      <vt:lpstr> Long Term Trends – Scampi Frozen </vt:lpstr>
      <vt:lpstr>PowerPoint Presentation</vt:lpstr>
      <vt:lpstr> Rolling KPI’s – Scampi Frozen  </vt:lpstr>
      <vt:lpstr>Retailer Share of Trade £ – Scampi Frozen</vt:lpstr>
      <vt:lpstr> Long Term Trends – Scampi Chilled  </vt:lpstr>
      <vt:lpstr>PowerPoint Presentation</vt:lpstr>
      <vt:lpstr> Rolling KPI’s – Scampi Chilled  </vt:lpstr>
      <vt:lpstr>Retailer Share of Trade £ – Scampi Chilled</vt:lpstr>
      <vt:lpstr> Long Term Trends – Langoustine  </vt:lpstr>
      <vt:lpstr>PowerPoint Presentation</vt:lpstr>
      <vt:lpstr> Rolling KPI’s – Langoustine  </vt:lpstr>
      <vt:lpstr> Retailer Share of Trade £ – Langoustine </vt:lpstr>
      <vt:lpstr>Market Context – Total Fish</vt:lpstr>
      <vt:lpstr>Market Context – Total Fish continued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August Nielsen Scampi and Langoustine Report.pptx</dc:title>
  <dc:creator>anderi01</dc:creator>
  <cp:lastModifiedBy>Puri, Sandeep Rakeshpal</cp:lastModifiedBy>
  <cp:revision>1120</cp:revision>
  <dcterms:created xsi:type="dcterms:W3CDTF">2009-04-16T08:15:59Z</dcterms:created>
  <dcterms:modified xsi:type="dcterms:W3CDTF">2019-09-04T14:09:45Z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1605;#08 - August 2019|311fb3ca-a652-48b0-b074-f12e82fa3782</vt:lpwstr>
  </property>
</Properties>
</file>