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8.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35.xml" ContentType="application/vnd.openxmlformats-officedocument.presentationml.notesSlide+xml"/>
  <Override PartName="/ppt/notesSlides/notesSlide16.xml" ContentType="application/vnd.openxmlformats-officedocument.presentationml.notesSlide+xml"/>
  <Override PartName="/ppt/slideLayouts/slideLayout16.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9.xml" ContentType="application/vnd.openxmlformats-officedocument.presentationml.notesSlide+xml"/>
  <Override PartName="/ppt/notesSlides/notesSlide31.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charts/colors7.xml" ContentType="application/vnd.ms-office.chartcolorstyl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8.xml" ContentType="application/vnd.openxmlformats-officedocument.drawingml.chart+xml"/>
  <Override PartName="/ppt/theme/theme4.xml" ContentType="application/vnd.openxmlformats-officedocument.theme+xml"/>
  <Override PartName="/ppt/charts/colors11.xml" ContentType="application/vnd.ms-office.chartcolorstyle+xml"/>
  <Override PartName="/ppt/notesMasters/notesMaster1.xml" ContentType="application/vnd.openxmlformats-officedocument.presentationml.notesMaster+xml"/>
  <Override PartName="/ppt/charts/chart19.xml" ContentType="application/vnd.openxmlformats-officedocument.drawingml.chart+xml"/>
  <Override PartName="/ppt/handoutMasters/handoutMaster1.xml" ContentType="application/vnd.openxmlformats-officedocument.presentationml.handoutMaster+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2.xml" ContentType="application/vnd.openxmlformats-officedocument.drawingml.chart+xml"/>
  <Override PartName="/ppt/charts/style11.xml" ContentType="application/vnd.ms-office.chartstyle+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13.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style7.xml" ContentType="application/vnd.ms-office.chart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 id="2147483686" r:id="rId2"/>
  </p:sldMasterIdLst>
  <p:notesMasterIdLst>
    <p:notesMasterId r:id="rId48"/>
  </p:notesMasterIdLst>
  <p:handoutMasterIdLst>
    <p:handoutMasterId r:id="rId49"/>
  </p:handoutMasterIdLst>
  <p:sldIdLst>
    <p:sldId id="1788" r:id="rId3"/>
    <p:sldId id="1783" r:id="rId4"/>
    <p:sldId id="406" r:id="rId5"/>
    <p:sldId id="368" r:id="rId6"/>
    <p:sldId id="370" r:id="rId7"/>
    <p:sldId id="1648" r:id="rId8"/>
    <p:sldId id="366" r:id="rId9"/>
    <p:sldId id="394" r:id="rId10"/>
    <p:sldId id="398" r:id="rId11"/>
    <p:sldId id="1868" r:id="rId12"/>
    <p:sldId id="374" r:id="rId13"/>
    <p:sldId id="384" r:id="rId14"/>
    <p:sldId id="1540" r:id="rId15"/>
    <p:sldId id="1825" r:id="rId16"/>
    <p:sldId id="1708" r:id="rId17"/>
    <p:sldId id="1635" r:id="rId18"/>
    <p:sldId id="1853" r:id="rId19"/>
    <p:sldId id="1826" r:id="rId20"/>
    <p:sldId id="407" r:id="rId21"/>
    <p:sldId id="1587" r:id="rId22"/>
    <p:sldId id="1637" r:id="rId23"/>
    <p:sldId id="386" r:id="rId24"/>
    <p:sldId id="1851" r:id="rId25"/>
    <p:sldId id="388" r:id="rId26"/>
    <p:sldId id="1790" r:id="rId27"/>
    <p:sldId id="1539" r:id="rId28"/>
    <p:sldId id="1541" r:id="rId29"/>
    <p:sldId id="408" r:id="rId30"/>
    <p:sldId id="1548" r:id="rId31"/>
    <p:sldId id="369" r:id="rId32"/>
    <p:sldId id="1869" r:id="rId33"/>
    <p:sldId id="1640" r:id="rId34"/>
    <p:sldId id="1833" r:id="rId35"/>
    <p:sldId id="1839" r:id="rId36"/>
    <p:sldId id="1824" r:id="rId37"/>
    <p:sldId id="1791" r:id="rId38"/>
    <p:sldId id="1870" r:id="rId39"/>
    <p:sldId id="397" r:id="rId40"/>
    <p:sldId id="1827" r:id="rId41"/>
    <p:sldId id="1873" r:id="rId42"/>
    <p:sldId id="1808" r:id="rId43"/>
    <p:sldId id="1829" r:id="rId44"/>
    <p:sldId id="1537" r:id="rId45"/>
    <p:sldId id="1538" r:id="rId46"/>
    <p:sldId id="364"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Sally F." initials="CSF" lastIdx="1" clrIdx="0">
    <p:extLst>
      <p:ext uri="{19B8F6BF-5375-455C-9EA6-DF929625EA0E}">
        <p15:presenceInfo xmlns:p15="http://schemas.microsoft.com/office/powerpoint/2012/main" userId="S::Sally.F.Cowen@nielseniq.com::3ac635c9-9221-46bb-aba3-3155d450bf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A6B"/>
    <a:srgbClr val="0B3FDC"/>
    <a:srgbClr val="A282FC"/>
    <a:srgbClr val="C65017"/>
    <a:srgbClr val="6529EC"/>
    <a:srgbClr val="870A36"/>
    <a:srgbClr val="267DFB"/>
    <a:srgbClr val="D00B46"/>
    <a:srgbClr val="12119A"/>
    <a:srgbClr val="17A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BE4ED3-A11A-413B-A309-AE78DBB60736}">
  <a:tblStyle styleId="{0DBE4ED3-A11A-413B-A309-AE78DBB607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FAB3DE-05D3-4ADE-B967-B5961B6925EA}" styleName="Table_1">
    <a:wholeTbl>
      <a:tcTxStyle b="off" i="off">
        <a:font>
          <a:latin typeface="Calibri"/>
          <a:ea typeface="Calibri"/>
          <a:cs typeface="Calibri"/>
        </a:font>
        <a:srgbClr val="5F5F5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Calibri"/>
          <a:ea typeface="Calibri"/>
          <a:cs typeface="Calibri"/>
        </a:font>
        <a:srgbClr val="FFFFFF"/>
      </a:tcTxStyle>
      <a:tcStyle>
        <a:tcBdr/>
        <a:fill>
          <a:solidFill>
            <a:srgbClr val="009DD9"/>
          </a:solidFill>
        </a:fill>
      </a:tcStyle>
    </a:lastCol>
    <a:firstCol>
      <a:tcTxStyle b="on" i="off">
        <a:font>
          <a:latin typeface="Calibri"/>
          <a:ea typeface="Calibri"/>
          <a:cs typeface="Calibri"/>
        </a:font>
        <a:srgbClr val="FFFFFF"/>
      </a:tcTxStyle>
      <a:tcStyle>
        <a:tcBdr/>
        <a:fill>
          <a:solidFill>
            <a:srgbClr val="009DD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9DD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9DD9"/>
          </a:solidFill>
        </a:fill>
      </a:tcStyle>
    </a:firstRow>
    <a:neCell>
      <a:tcTxStyle/>
      <a:tcStyle>
        <a:tcBdr/>
      </a:tcStyle>
    </a:neCell>
    <a:nwCell>
      <a:tcTxStyle/>
      <a:tcStyle>
        <a:tcBdr/>
      </a:tcStyle>
    </a:nwCell>
  </a:tblStyle>
  <a:tblStyle styleId="{FE6EBBFE-2F77-4B1B-A800-991F91E3888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1504" autoAdjust="0"/>
  </p:normalViewPr>
  <p:slideViewPr>
    <p:cSldViewPr snapToGrid="0">
      <p:cViewPr varScale="1">
        <p:scale>
          <a:sx n="104" d="100"/>
          <a:sy n="104" d="100"/>
        </p:scale>
        <p:origin x="84" y="51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880"/>
    </p:cViewPr>
  </p:sorterViewPr>
  <p:notesViewPr>
    <p:cSldViewPr snapToGrid="0">
      <p:cViewPr varScale="1">
        <p:scale>
          <a:sx n="82" d="100"/>
          <a:sy n="82" d="100"/>
        </p:scale>
        <p:origin x="394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90239527773143E-2"/>
          <c:y val="0.15053309773546641"/>
          <c:w val="0.87967786038055329"/>
          <c:h val="0.55233791678840161"/>
        </c:manualLayout>
      </c:layout>
      <c:barChart>
        <c:barDir val="col"/>
        <c:grouping val="clustered"/>
        <c:varyColors val="0"/>
        <c:ser>
          <c:idx val="0"/>
          <c:order val="0"/>
          <c:tx>
            <c:strRef>
              <c:f>Sheet1!$B$1</c:f>
              <c:strCache>
                <c:ptCount val="1"/>
                <c:pt idx="0">
                  <c:v>GB</c:v>
                </c:pt>
              </c:strCache>
            </c:strRef>
          </c:tx>
          <c:spPr>
            <a:solidFill>
              <a:schemeClr val="accent1"/>
            </a:solidFill>
            <a:ln>
              <a:noFill/>
            </a:ln>
            <a:effectLst/>
          </c:spPr>
          <c:invertIfNegative val="0"/>
          <c:cat>
            <c:strRef>
              <c:f>Sheet1!$A$33:$A$50</c:f>
              <c:strCache>
                <c:ptCount val="14"/>
                <c:pt idx="0">
                  <c:v>29-Jan-22</c:v>
                </c:pt>
                <c:pt idx="1">
                  <c:v>26-Feb-22</c:v>
                </c:pt>
                <c:pt idx="2">
                  <c:v>26-Mar-22</c:v>
                </c:pt>
                <c:pt idx="3">
                  <c:v> 23-Apr-22</c:v>
                </c:pt>
                <c:pt idx="4">
                  <c:v> 21-May-22</c:v>
                </c:pt>
                <c:pt idx="5">
                  <c:v> 18-Jun-22</c:v>
                </c:pt>
                <c:pt idx="6">
                  <c:v> 16-Jul-22</c:v>
                </c:pt>
                <c:pt idx="7">
                  <c:v>13-Aug-22</c:v>
                </c:pt>
                <c:pt idx="8">
                  <c:v> 10-Sep-22</c:v>
                </c:pt>
                <c:pt idx="9">
                  <c:v>08-Oct-22</c:v>
                </c:pt>
                <c:pt idx="10">
                  <c:v> 5-Nov-22</c:v>
                </c:pt>
                <c:pt idx="11">
                  <c:v> 3-Dec-22</c:v>
                </c:pt>
                <c:pt idx="12">
                  <c:v>31-Dec-22</c:v>
                </c:pt>
                <c:pt idx="13">
                  <c:v> 28-Jan-23</c:v>
                </c:pt>
              </c:strCache>
            </c:strRef>
          </c:cat>
          <c:val>
            <c:numRef>
              <c:f>Sheet1!$B$33:$B$50</c:f>
              <c:numCache>
                <c:formatCode>0.0%</c:formatCode>
                <c:ptCount val="14"/>
                <c:pt idx="0">
                  <c:v>-0.21153785876326225</c:v>
                </c:pt>
                <c:pt idx="1">
                  <c:v>4.2553379721875562E-2</c:v>
                </c:pt>
                <c:pt idx="2">
                  <c:v>2.9119150165313856E-2</c:v>
                </c:pt>
                <c:pt idx="3">
                  <c:v>1.6963243411017181E-2</c:v>
                </c:pt>
                <c:pt idx="4">
                  <c:v>-6.2699804727691655E-3</c:v>
                </c:pt>
                <c:pt idx="5">
                  <c:v>3.4994146258469305E-2</c:v>
                </c:pt>
                <c:pt idx="6">
                  <c:v>2.3211574183623629E-3</c:v>
                </c:pt>
                <c:pt idx="7">
                  <c:v>6.2596822469163094E-4</c:v>
                </c:pt>
                <c:pt idx="8">
                  <c:v>-3.1664638985259619E-2</c:v>
                </c:pt>
                <c:pt idx="9">
                  <c:v>1.5011344319879605E-3</c:v>
                </c:pt>
                <c:pt idx="10">
                  <c:v>1.8334250127592933E-2</c:v>
                </c:pt>
                <c:pt idx="11">
                  <c:v>6.5898363810959149E-2</c:v>
                </c:pt>
                <c:pt idx="12">
                  <c:v>0.14977316541023278</c:v>
                </c:pt>
                <c:pt idx="13">
                  <c:v>-0.23730769958719211</c:v>
                </c:pt>
              </c:numCache>
            </c:numRef>
          </c:val>
          <c:extLst>
            <c:ext xmlns:c16="http://schemas.microsoft.com/office/drawing/2014/chart" uri="{C3380CC4-5D6E-409C-BE32-E72D297353CC}">
              <c16:uniqueId val="{00000000-8708-460B-B70D-3027C22FFFA0}"/>
            </c:ext>
          </c:extLst>
        </c:ser>
        <c:dLbls>
          <c:showLegendKey val="0"/>
          <c:showVal val="0"/>
          <c:showCatName val="0"/>
          <c:showSerName val="0"/>
          <c:showPercent val="0"/>
          <c:showBubbleSize val="0"/>
        </c:dLbls>
        <c:gapWidth val="219"/>
        <c:axId val="559234192"/>
        <c:axId val="559233864"/>
      </c:barChart>
      <c:lineChart>
        <c:grouping val="standard"/>
        <c:varyColors val="0"/>
        <c:ser>
          <c:idx val="1"/>
          <c:order val="1"/>
          <c:tx>
            <c:strRef>
              <c:f>Sheet1!$C$1</c:f>
              <c:strCache>
                <c:ptCount val="1"/>
                <c:pt idx="0">
                  <c:v>Grocery Multiples</c:v>
                </c:pt>
              </c:strCache>
            </c:strRef>
          </c:tx>
          <c:spPr>
            <a:ln w="28575" cap="rnd">
              <a:solidFill>
                <a:schemeClr val="accent2"/>
              </a:solidFill>
              <a:round/>
            </a:ln>
            <a:effectLst/>
          </c:spPr>
          <c:marker>
            <c:symbol val="none"/>
          </c:marker>
          <c:cat>
            <c:strRef>
              <c:f>Sheet1!$A$33:$A$50</c:f>
              <c:strCache>
                <c:ptCount val="14"/>
                <c:pt idx="0">
                  <c:v>29-Jan-22</c:v>
                </c:pt>
                <c:pt idx="1">
                  <c:v>26-Feb-22</c:v>
                </c:pt>
                <c:pt idx="2">
                  <c:v>26-Mar-22</c:v>
                </c:pt>
                <c:pt idx="3">
                  <c:v> 23-Apr-22</c:v>
                </c:pt>
                <c:pt idx="4">
                  <c:v> 21-May-22</c:v>
                </c:pt>
                <c:pt idx="5">
                  <c:v> 18-Jun-22</c:v>
                </c:pt>
                <c:pt idx="6">
                  <c:v> 16-Jul-22</c:v>
                </c:pt>
                <c:pt idx="7">
                  <c:v>13-Aug-22</c:v>
                </c:pt>
                <c:pt idx="8">
                  <c:v> 10-Sep-22</c:v>
                </c:pt>
                <c:pt idx="9">
                  <c:v>08-Oct-22</c:v>
                </c:pt>
                <c:pt idx="10">
                  <c:v> 5-Nov-22</c:v>
                </c:pt>
                <c:pt idx="11">
                  <c:v> 3-Dec-22</c:v>
                </c:pt>
                <c:pt idx="12">
                  <c:v>31-Dec-22</c:v>
                </c:pt>
                <c:pt idx="13">
                  <c:v> 28-Jan-23</c:v>
                </c:pt>
              </c:strCache>
            </c:strRef>
          </c:cat>
          <c:val>
            <c:numRef>
              <c:f>Sheet1!$C$33:$C$50</c:f>
              <c:numCache>
                <c:formatCode>0.0%</c:formatCode>
                <c:ptCount val="14"/>
                <c:pt idx="0">
                  <c:v>-0.22936390865347112</c:v>
                </c:pt>
                <c:pt idx="1">
                  <c:v>3.997276034505215E-2</c:v>
                </c:pt>
                <c:pt idx="2">
                  <c:v>2.5833170325323618E-2</c:v>
                </c:pt>
                <c:pt idx="3">
                  <c:v>1.8719030765007139E-2</c:v>
                </c:pt>
                <c:pt idx="4">
                  <c:v>-1.187284420435486E-2</c:v>
                </c:pt>
                <c:pt idx="5">
                  <c:v>3.8394578092650455E-2</c:v>
                </c:pt>
                <c:pt idx="6">
                  <c:v>-3.9845912884176604E-3</c:v>
                </c:pt>
                <c:pt idx="7">
                  <c:v>-2.2940830048657768E-3</c:v>
                </c:pt>
                <c:pt idx="8">
                  <c:v>-2.8470381917573895E-2</c:v>
                </c:pt>
                <c:pt idx="9">
                  <c:v>5.3013385612585839E-3</c:v>
                </c:pt>
                <c:pt idx="10">
                  <c:v>2.3756707509174246E-2</c:v>
                </c:pt>
                <c:pt idx="11">
                  <c:v>7.4256458439924566E-2</c:v>
                </c:pt>
                <c:pt idx="12">
                  <c:v>0.17743949442855267</c:v>
                </c:pt>
                <c:pt idx="13">
                  <c:v>-0.25876004267117825</c:v>
                </c:pt>
              </c:numCache>
            </c:numRef>
          </c:val>
          <c:smooth val="1"/>
          <c:extLst>
            <c:ext xmlns:c16="http://schemas.microsoft.com/office/drawing/2014/chart" uri="{C3380CC4-5D6E-409C-BE32-E72D297353CC}">
              <c16:uniqueId val="{00000001-8708-460B-B70D-3027C22FFFA0}"/>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lgn="l">
                  <a:defRPr sz="1000" b="0" i="0" u="none" strike="noStrike" kern="1200" baseline="0">
                    <a:solidFill>
                      <a:schemeClr val="tx1"/>
                    </a:solidFill>
                    <a:latin typeface="Montserrat" panose="00000500000000000000" pitchFamily="2" charset="0"/>
                    <a:ea typeface="+mn-ea"/>
                    <a:cs typeface="+mn-cs"/>
                  </a:defRPr>
                </a:pPr>
                <a:r>
                  <a:rPr lang="en-GB" sz="1000" dirty="0">
                    <a:solidFill>
                      <a:schemeClr val="tx1"/>
                    </a:solidFill>
                  </a:rPr>
                  <a:t>4w/e growth vs </a:t>
                </a:r>
                <a:r>
                  <a:rPr lang="en-GB" sz="1000" b="1" dirty="0">
                    <a:solidFill>
                      <a:schemeClr val="tx1"/>
                    </a:solidFill>
                  </a:rPr>
                  <a:t>prior</a:t>
                </a:r>
                <a:r>
                  <a:rPr lang="en-GB" sz="1000" dirty="0">
                    <a:solidFill>
                      <a:schemeClr val="tx1"/>
                    </a:solidFill>
                  </a:rPr>
                  <a:t> period</a:t>
                </a:r>
              </a:p>
            </c:rich>
          </c:tx>
          <c:layout>
            <c:manualLayout>
              <c:xMode val="edge"/>
              <c:yMode val="edge"/>
              <c:x val="1.9877510709595828E-2"/>
              <c:y val="0"/>
            </c:manualLayout>
          </c:layout>
          <c:overlay val="0"/>
          <c:spPr>
            <a:noFill/>
            <a:ln>
              <a:noFill/>
            </a:ln>
            <a:effectLst/>
          </c:spPr>
          <c:txPr>
            <a:bodyPr rot="0" spcFirstLastPara="1" vertOverflow="ellipsis" wrap="square" anchor="t" anchorCtr="0"/>
            <a:lstStyle/>
            <a:p>
              <a:pPr algn="l">
                <a:defRPr sz="1000" b="0" i="0" u="none" strike="noStrike" kern="1200" baseline="0">
                  <a:solidFill>
                    <a:schemeClr val="tx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max val="0.12000000000000001"/>
        </c:scaling>
        <c:delete val="1"/>
        <c:axPos val="r"/>
        <c:numFmt formatCode="0%" sourceLinked="0"/>
        <c:majorTickMark val="out"/>
        <c:minorTickMark val="none"/>
        <c:tickLblPos val="nextTo"/>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93904644900749E-3"/>
          <c:y val="4.3477396123415973E-2"/>
          <c:w val="0.96107340978121836"/>
          <c:h val="0.58483022580724353"/>
        </c:manualLayout>
      </c:layout>
      <c:barChart>
        <c:barDir val="col"/>
        <c:grouping val="clustered"/>
        <c:varyColors val="0"/>
        <c:ser>
          <c:idx val="0"/>
          <c:order val="0"/>
          <c:tx>
            <c:strRef>
              <c:f>Sheet1!$B$1</c:f>
              <c:strCache>
                <c:ptCount val="1"/>
                <c:pt idx="0">
                  <c:v>UK</c:v>
                </c:pt>
              </c:strCache>
            </c:strRef>
          </c:tx>
          <c:spPr>
            <a:solidFill>
              <a:schemeClr val="bg1">
                <a:lumMod val="50000"/>
              </a:schemeClr>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extLst>
              <c:ext xmlns:c16="http://schemas.microsoft.com/office/drawing/2014/chart" uri="{C3380CC4-5D6E-409C-BE32-E72D297353CC}">
                <c16:uniqueId val="{0000000F-6B65-4B0C-BC93-826B78D99838}"/>
              </c:ext>
            </c:extLst>
          </c:dPt>
          <c:dPt>
            <c:idx val="8"/>
            <c:invertIfNegative val="0"/>
            <c:bubble3D val="0"/>
            <c:extLst>
              <c:ext xmlns:c16="http://schemas.microsoft.com/office/drawing/2014/chart" uri="{C3380CC4-5D6E-409C-BE32-E72D297353CC}">
                <c16:uniqueId val="{00000011-6B65-4B0C-BC93-826B78D99838}"/>
              </c:ext>
            </c:extLst>
          </c:dPt>
          <c:dPt>
            <c:idx val="9"/>
            <c:invertIfNegative val="0"/>
            <c:bubble3D val="0"/>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2"/>
            <c:invertIfNegative val="0"/>
            <c:bubble3D val="0"/>
            <c:extLst>
              <c:ext xmlns:c16="http://schemas.microsoft.com/office/drawing/2014/chart" uri="{C3380CC4-5D6E-409C-BE32-E72D297353CC}">
                <c16:uniqueId val="{0000000E-5199-412D-8C69-F8E3C0FDF239}"/>
              </c:ext>
            </c:extLst>
          </c:dPt>
          <c:dPt>
            <c:idx val="13"/>
            <c:invertIfNegative val="0"/>
            <c:bubble3D val="0"/>
            <c:extLst>
              <c:ext xmlns:c16="http://schemas.microsoft.com/office/drawing/2014/chart" uri="{C3380CC4-5D6E-409C-BE32-E72D297353CC}">
                <c16:uniqueId val="{00000000-6A5B-4B01-AD77-9BB57C16BE01}"/>
              </c:ext>
            </c:extLst>
          </c:dPt>
          <c:dPt>
            <c:idx val="14"/>
            <c:invertIfNegative val="0"/>
            <c:bubble3D val="0"/>
            <c:extLst>
              <c:ext xmlns:c16="http://schemas.microsoft.com/office/drawing/2014/chart" uri="{C3380CC4-5D6E-409C-BE32-E72D297353CC}">
                <c16:uniqueId val="{0000000F-5199-412D-8C69-F8E3C0FDF239}"/>
              </c:ext>
            </c:extLst>
          </c:dPt>
          <c:dPt>
            <c:idx val="15"/>
            <c:invertIfNegative val="0"/>
            <c:bubble3D val="0"/>
            <c:extLst>
              <c:ext xmlns:c16="http://schemas.microsoft.com/office/drawing/2014/chart" uri="{C3380CC4-5D6E-409C-BE32-E72D297353CC}">
                <c16:uniqueId val="{00000017-7525-486C-BAE8-C061A55543EE}"/>
              </c:ext>
            </c:extLst>
          </c:dPt>
          <c:dLbls>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-0.23730769958719211</c:v>
                </c:pt>
                <c:pt idx="1">
                  <c:v>-0.28139146144112792</c:v>
                </c:pt>
                <c:pt idx="2">
                  <c:v>-8.7239789862397776E-2</c:v>
                </c:pt>
                <c:pt idx="4">
                  <c:v>-0.25876004267117825</c:v>
                </c:pt>
                <c:pt idx="5">
                  <c:v>-0.21191012801797859</c:v>
                </c:pt>
                <c:pt idx="7">
                  <c:v>-5.040936402398033E-2</c:v>
                </c:pt>
                <c:pt idx="8">
                  <c:v>-5.9044465218342501E-2</c:v>
                </c:pt>
                <c:pt idx="9">
                  <c:v>-0.22870493577056661</c:v>
                </c:pt>
                <c:pt idx="10">
                  <c:v>-0.10458006940559861</c:v>
                </c:pt>
                <c:pt idx="12">
                  <c:v>-6.3801734058949178E-2</c:v>
                </c:pt>
                <c:pt idx="13">
                  <c:v>-0.22852993607655658</c:v>
                </c:pt>
                <c:pt idx="14">
                  <c:v>-0.14689460290563894</c:v>
                </c:pt>
                <c:pt idx="15">
                  <c:v>-0.20376398306129673</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sz="900" b="1"/>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0266574171188"/>
          <c:y val="0.15870486168421374"/>
          <c:w val="0.79253239138597087"/>
          <c:h val="0.66957056905970258"/>
        </c:manualLayout>
      </c:layout>
      <c:barChart>
        <c:barDir val="col"/>
        <c:grouping val="clustered"/>
        <c:varyColors val="0"/>
        <c:ser>
          <c:idx val="0"/>
          <c:order val="0"/>
          <c:tx>
            <c:strRef>
              <c:f>Sheet1!$B$1</c:f>
              <c:strCache>
                <c:ptCount val="1"/>
                <c:pt idx="0">
                  <c:v>Online % GB</c:v>
                </c:pt>
              </c:strCache>
            </c:strRef>
          </c:tx>
          <c:spPr>
            <a:solidFill>
              <a:schemeClr val="accent1"/>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C0-4F07-A417-CC3B02BA41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14"/>
                <c:pt idx="0">
                  <c:v> 29-Jan-22</c:v>
                </c:pt>
                <c:pt idx="1">
                  <c:v>26-Feb-22</c:v>
                </c:pt>
                <c:pt idx="2">
                  <c:v> 26-Mar-22</c:v>
                </c:pt>
                <c:pt idx="3">
                  <c:v> 23-Apr-22</c:v>
                </c:pt>
                <c:pt idx="4">
                  <c:v> 21-May-22</c:v>
                </c:pt>
                <c:pt idx="5">
                  <c:v>18-Jun-22</c:v>
                </c:pt>
                <c:pt idx="6">
                  <c:v> 16-Jul-22</c:v>
                </c:pt>
                <c:pt idx="7">
                  <c:v>13-Aug-22</c:v>
                </c:pt>
                <c:pt idx="8">
                  <c:v>10-Sep-22</c:v>
                </c:pt>
                <c:pt idx="9">
                  <c:v>08-Oct-22</c:v>
                </c:pt>
                <c:pt idx="10">
                  <c:v> 05-Nov-22</c:v>
                </c:pt>
                <c:pt idx="11">
                  <c:v> 03-Dec-22</c:v>
                </c:pt>
                <c:pt idx="12">
                  <c:v>31-Dec-22</c:v>
                </c:pt>
                <c:pt idx="13">
                  <c:v> 28-Jan23</c:v>
                </c:pt>
              </c:strCache>
            </c:strRef>
          </c:cat>
          <c:val>
            <c:numRef>
              <c:f>Sheet1!$B$2:$B$41</c:f>
              <c:numCache>
                <c:formatCode>0.0%</c:formatCode>
                <c:ptCount val="14"/>
                <c:pt idx="0">
                  <c:v>0.13003671968166314</c:v>
                </c:pt>
                <c:pt idx="1">
                  <c:v>0.1242571978266914</c:v>
                </c:pt>
                <c:pt idx="2">
                  <c:v>0.12309773360318778</c:v>
                </c:pt>
                <c:pt idx="3">
                  <c:v>0.1174624282588938</c:v>
                </c:pt>
                <c:pt idx="4">
                  <c:v>0.11653316708805272</c:v>
                </c:pt>
                <c:pt idx="5">
                  <c:v>0.11275427027342749</c:v>
                </c:pt>
                <c:pt idx="6">
                  <c:v>0.11405230556201343</c:v>
                </c:pt>
                <c:pt idx="7">
                  <c:v>0.11236059206837072</c:v>
                </c:pt>
                <c:pt idx="8">
                  <c:v>0.10934993244571481</c:v>
                </c:pt>
                <c:pt idx="9">
                  <c:v>0.10827243878311441</c:v>
                </c:pt>
                <c:pt idx="10">
                  <c:v>0.1130601615639618</c:v>
                </c:pt>
                <c:pt idx="11">
                  <c:v>0.11240090701103442</c:v>
                </c:pt>
                <c:pt idx="12">
                  <c:v>0.10425881323641228</c:v>
                </c:pt>
                <c:pt idx="13">
                  <c:v>0.11088217267044646</c:v>
                </c:pt>
              </c:numCache>
            </c:numRef>
          </c:val>
          <c:extLst>
            <c:ext xmlns:c16="http://schemas.microsoft.com/office/drawing/2014/chart" uri="{C3380CC4-5D6E-409C-BE32-E72D297353CC}">
              <c16:uniqueId val="{00000000-0EDA-4848-BCD9-6A098ECFFB7E}"/>
            </c:ext>
          </c:extLst>
        </c:ser>
        <c:dLbls>
          <c:showLegendKey val="0"/>
          <c:showVal val="0"/>
          <c:showCatName val="0"/>
          <c:showSerName val="0"/>
          <c:showPercent val="0"/>
          <c:showBubbleSize val="0"/>
        </c:dLbls>
        <c:gapWidth val="150"/>
        <c:axId val="559234192"/>
        <c:axId val="559233864"/>
      </c:barChart>
      <c:lineChart>
        <c:grouping val="standard"/>
        <c:varyColors val="0"/>
        <c:ser>
          <c:idx val="1"/>
          <c:order val="1"/>
          <c:tx>
            <c:strRef>
              <c:f>Sheet1!$C$1</c:f>
              <c:strCache>
                <c:ptCount val="1"/>
                <c:pt idx="0">
                  <c:v>%Growth</c:v>
                </c:pt>
              </c:strCache>
            </c:strRef>
          </c:tx>
          <c:spPr>
            <a:ln w="28575" cap="rnd">
              <a:solidFill>
                <a:schemeClr val="accent2"/>
              </a:solidFill>
              <a:round/>
            </a:ln>
            <a:effectLst/>
          </c:spPr>
          <c:marker>
            <c:symbol val="none"/>
          </c:marker>
          <c:dPt>
            <c:idx val="12"/>
            <c:marker>
              <c:symbol val="none"/>
            </c:marker>
            <c:bubble3D val="0"/>
            <c:extLst>
              <c:ext xmlns:c16="http://schemas.microsoft.com/office/drawing/2014/chart" uri="{C3380CC4-5D6E-409C-BE32-E72D297353CC}">
                <c16:uniqueId val="{00000003-91F6-47D5-9F8C-E99AE87A683A}"/>
              </c:ext>
            </c:extLst>
          </c:dPt>
          <c:dPt>
            <c:idx val="13"/>
            <c:marker>
              <c:symbol val="none"/>
            </c:marker>
            <c:bubble3D val="0"/>
            <c:extLst>
              <c:ext xmlns:c16="http://schemas.microsoft.com/office/drawing/2014/chart" uri="{C3380CC4-5D6E-409C-BE32-E72D297353CC}">
                <c16:uniqueId val="{00000001-9F9B-4E19-9F84-00239FD8E77D}"/>
              </c:ext>
            </c:extLst>
          </c:dPt>
          <c:cat>
            <c:strRef>
              <c:f>Sheet1!$A$2:$A$41</c:f>
              <c:strCache>
                <c:ptCount val="14"/>
                <c:pt idx="0">
                  <c:v> 29-Jan-22</c:v>
                </c:pt>
                <c:pt idx="1">
                  <c:v>26-Feb-22</c:v>
                </c:pt>
                <c:pt idx="2">
                  <c:v> 26-Mar-22</c:v>
                </c:pt>
                <c:pt idx="3">
                  <c:v> 23-Apr-22</c:v>
                </c:pt>
                <c:pt idx="4">
                  <c:v> 21-May-22</c:v>
                </c:pt>
                <c:pt idx="5">
                  <c:v>18-Jun-22</c:v>
                </c:pt>
                <c:pt idx="6">
                  <c:v> 16-Jul-22</c:v>
                </c:pt>
                <c:pt idx="7">
                  <c:v>13-Aug-22</c:v>
                </c:pt>
                <c:pt idx="8">
                  <c:v>10-Sep-22</c:v>
                </c:pt>
                <c:pt idx="9">
                  <c:v>08-Oct-22</c:v>
                </c:pt>
                <c:pt idx="10">
                  <c:v> 05-Nov-22</c:v>
                </c:pt>
                <c:pt idx="11">
                  <c:v> 03-Dec-22</c:v>
                </c:pt>
                <c:pt idx="12">
                  <c:v>31-Dec-22</c:v>
                </c:pt>
                <c:pt idx="13">
                  <c:v> 28-Jan23</c:v>
                </c:pt>
              </c:strCache>
            </c:strRef>
          </c:cat>
          <c:val>
            <c:numRef>
              <c:f>Sheet1!$C$2:$C$41</c:f>
              <c:numCache>
                <c:formatCode>0.0%</c:formatCode>
                <c:ptCount val="14"/>
                <c:pt idx="0">
                  <c:v>-0.20393309205715893</c:v>
                </c:pt>
                <c:pt idx="1">
                  <c:v>-0.21910282549029514</c:v>
                </c:pt>
                <c:pt idx="2">
                  <c:v>-0.19101997913339808</c:v>
                </c:pt>
                <c:pt idx="3">
                  <c:v>-0.18344129953077548</c:v>
                </c:pt>
                <c:pt idx="4">
                  <c:v>-0.15054492431748878</c:v>
                </c:pt>
                <c:pt idx="5">
                  <c:v>-0.12135238462760001</c:v>
                </c:pt>
                <c:pt idx="6">
                  <c:v>-0.10484848270722058</c:v>
                </c:pt>
                <c:pt idx="7">
                  <c:v>-6.6544308628891269E-2</c:v>
                </c:pt>
                <c:pt idx="8">
                  <c:v>-7.2693250557892886E-2</c:v>
                </c:pt>
                <c:pt idx="9">
                  <c:v>-9.3537489826972742E-2</c:v>
                </c:pt>
                <c:pt idx="10">
                  <c:v>-9.565033566681036E-3</c:v>
                </c:pt>
                <c:pt idx="11">
                  <c:v>-1.2814410740794702E-2</c:v>
                </c:pt>
                <c:pt idx="12">
                  <c:v>2.9024353307075534E-2</c:v>
                </c:pt>
                <c:pt idx="13">
                  <c:v>-8.6945188367084758E-2</c:v>
                </c:pt>
              </c:numCache>
            </c:numRef>
          </c:val>
          <c:smooth val="1"/>
          <c:extLst>
            <c:ext xmlns:c16="http://schemas.microsoft.com/office/drawing/2014/chart" uri="{C3380CC4-5D6E-409C-BE32-E72D297353CC}">
              <c16:uniqueId val="{00000004-0EDA-4848-BCD9-6A098ECFFB7E}"/>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 GB</a:t>
                </a:r>
              </a:p>
            </c:rich>
          </c:tx>
          <c:layout>
            <c:manualLayout>
              <c:xMode val="edge"/>
              <c:yMode val="edge"/>
              <c:x val="1.8296293343846901E-2"/>
              <c:y val="0.314405540096908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layout>
        <c:manualLayout>
          <c:xMode val="edge"/>
          <c:yMode val="edge"/>
          <c:x val="0.31300888066542804"/>
          <c:y val="6.3220316675643151E-2"/>
          <c:w val="0.28555015417388396"/>
          <c:h val="7.139623472790966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171207117303165E-2"/>
          <c:y val="2.7516848260246529E-2"/>
          <c:w val="0.90988275260035412"/>
          <c:h val="0.64699491052405267"/>
        </c:manualLayout>
      </c:layout>
      <c:lineChart>
        <c:grouping val="standard"/>
        <c:varyColors val="0"/>
        <c:ser>
          <c:idx val="0"/>
          <c:order val="0"/>
          <c:tx>
            <c:strRef>
              <c:f>Sheet1!$B$1</c:f>
              <c:strCache>
                <c:ptCount val="1"/>
                <c:pt idx="0">
                  <c:v>Shoppers</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15:layout>
                    <c:manualLayout>
                      <c:w val="5.0906503509570336E-2"/>
                      <c:h val="0.13234475060298245"/>
                    </c:manualLayout>
                  </c15:layout>
                </c:ext>
                <c:ext xmlns:c16="http://schemas.microsoft.com/office/drawing/2014/chart" uri="{C3380CC4-5D6E-409C-BE32-E72D297353CC}">
                  <c16:uniqueId val="{00000001-3518-4376-97AA-B336706BDB23}"/>
                </c:ext>
              </c:extLst>
            </c:dLbl>
            <c:dLbl>
              <c:idx val="13"/>
              <c:layout>
                <c:manualLayout>
                  <c:x val="0"/>
                  <c:y val="2.545907353696360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AF-46DB-8B09-0909932E9391}"/>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3E-43B7-8B8B-C09F56A64D22}"/>
                </c:ext>
              </c:extLst>
            </c:dLbl>
            <c:dLbl>
              <c:idx val="44"/>
              <c:layout>
                <c:manualLayout>
                  <c:x val="-4.279655612406238E-3"/>
                  <c:y val="-1.94476787350473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18-4376-97AA-B336706BDB23}"/>
                </c:ext>
              </c:extLst>
            </c:dLbl>
            <c:dLbl>
              <c:idx val="4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8-4376-97AA-B336706BDB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Sheet1!$A$2:$A$23</c:f>
              <c:strCache>
                <c:ptCount val="14"/>
                <c:pt idx="0">
                  <c:v>29-Jan-22</c:v>
                </c:pt>
                <c:pt idx="1">
                  <c:v>26-Feb-22</c:v>
                </c:pt>
                <c:pt idx="2">
                  <c:v>26-Mar-22</c:v>
                </c:pt>
                <c:pt idx="3">
                  <c:v>23-Apr-22</c:v>
                </c:pt>
                <c:pt idx="4">
                  <c:v>21-May-22</c:v>
                </c:pt>
                <c:pt idx="5">
                  <c:v>18-Jun-22</c:v>
                </c:pt>
                <c:pt idx="6">
                  <c:v>16-Jul-22</c:v>
                </c:pt>
                <c:pt idx="7">
                  <c:v>13-Aug-22</c:v>
                </c:pt>
                <c:pt idx="8">
                  <c:v>10-Sep-22</c:v>
                </c:pt>
                <c:pt idx="9">
                  <c:v> 08-Oct-22</c:v>
                </c:pt>
                <c:pt idx="10">
                  <c:v> 05-Nov-22</c:v>
                </c:pt>
                <c:pt idx="11">
                  <c:v> 03-Dec-22</c:v>
                </c:pt>
                <c:pt idx="12">
                  <c:v>31-Dec-22</c:v>
                </c:pt>
                <c:pt idx="13">
                  <c:v> 28-Jan-23</c:v>
                </c:pt>
              </c:strCache>
            </c:strRef>
          </c:cat>
          <c:val>
            <c:numRef>
              <c:f>Sheet1!$B$2:$B$23</c:f>
              <c:numCache>
                <c:formatCode>0.0%</c:formatCode>
                <c:ptCount val="14"/>
                <c:pt idx="0">
                  <c:v>-0.10871479411632556</c:v>
                </c:pt>
                <c:pt idx="1">
                  <c:v>-0.17427817173232174</c:v>
                </c:pt>
                <c:pt idx="2">
                  <c:v>-0.12726673006741063</c:v>
                </c:pt>
                <c:pt idx="3">
                  <c:v>-9.4067900639499547E-2</c:v>
                </c:pt>
                <c:pt idx="4">
                  <c:v>-5.6745025305718455E-2</c:v>
                </c:pt>
                <c:pt idx="5">
                  <c:v>-6.8259646702186316E-2</c:v>
                </c:pt>
                <c:pt idx="6">
                  <c:v>-5.1406036903238972E-2</c:v>
                </c:pt>
                <c:pt idx="7">
                  <c:v>-4.4379804961592662E-2</c:v>
                </c:pt>
                <c:pt idx="8">
                  <c:v>-1.770852384187116E-2</c:v>
                </c:pt>
                <c:pt idx="9">
                  <c:v>-3.6709371184939554E-2</c:v>
                </c:pt>
                <c:pt idx="10">
                  <c:v>-3.4498405889508033E-2</c:v>
                </c:pt>
                <c:pt idx="11">
                  <c:v>-2.745257610116536E-2</c:v>
                </c:pt>
                <c:pt idx="12">
                  <c:v>-2.7705729991671091E-2</c:v>
                </c:pt>
                <c:pt idx="13">
                  <c:v>-9.9845448919137825E-2</c:v>
                </c:pt>
              </c:numCache>
            </c:numRef>
          </c:val>
          <c:smooth val="1"/>
          <c:extLst>
            <c:ext xmlns:c16="http://schemas.microsoft.com/office/drawing/2014/chart" uri="{C3380CC4-5D6E-409C-BE32-E72D297353CC}">
              <c16:uniqueId val="{00000001-5116-454F-9287-FB22551D94DD}"/>
            </c:ext>
          </c:extLst>
        </c:ser>
        <c:ser>
          <c:idx val="1"/>
          <c:order val="1"/>
          <c:tx>
            <c:strRef>
              <c:f>Sheet1!$C$1</c:f>
              <c:strCache>
                <c:ptCount val="1"/>
                <c:pt idx="0">
                  <c:v>Orders</c:v>
                </c:pt>
              </c:strCache>
            </c:strRef>
          </c:tx>
          <c:spPr>
            <a:ln w="28575" cap="rnd">
              <a:solidFill>
                <a:schemeClr val="accent2"/>
              </a:solidFill>
              <a:round/>
            </a:ln>
            <a:effectLst/>
          </c:spPr>
          <c:marker>
            <c:symbol val="none"/>
          </c:marker>
          <c:dLbls>
            <c:dLbl>
              <c:idx val="13"/>
              <c:layout>
                <c:manualLayout>
                  <c:x val="-1.5691889304778008E-16"/>
                  <c:y val="5.5161325996754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AF-46DB-8B09-0909932E9391}"/>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Sheet1!$A$2:$A$23</c:f>
              <c:strCache>
                <c:ptCount val="14"/>
                <c:pt idx="0">
                  <c:v>29-Jan-22</c:v>
                </c:pt>
                <c:pt idx="1">
                  <c:v>26-Feb-22</c:v>
                </c:pt>
                <c:pt idx="2">
                  <c:v>26-Mar-22</c:v>
                </c:pt>
                <c:pt idx="3">
                  <c:v>23-Apr-22</c:v>
                </c:pt>
                <c:pt idx="4">
                  <c:v>21-May-22</c:v>
                </c:pt>
                <c:pt idx="5">
                  <c:v>18-Jun-22</c:v>
                </c:pt>
                <c:pt idx="6">
                  <c:v>16-Jul-22</c:v>
                </c:pt>
                <c:pt idx="7">
                  <c:v>13-Aug-22</c:v>
                </c:pt>
                <c:pt idx="8">
                  <c:v>10-Sep-22</c:v>
                </c:pt>
                <c:pt idx="9">
                  <c:v> 08-Oct-22</c:v>
                </c:pt>
                <c:pt idx="10">
                  <c:v> 05-Nov-22</c:v>
                </c:pt>
                <c:pt idx="11">
                  <c:v> 03-Dec-22</c:v>
                </c:pt>
                <c:pt idx="12">
                  <c:v>31-Dec-22</c:v>
                </c:pt>
                <c:pt idx="13">
                  <c:v> 28-Jan-23</c:v>
                </c:pt>
              </c:strCache>
            </c:strRef>
          </c:cat>
          <c:val>
            <c:numRef>
              <c:f>Sheet1!$C$2:$C$23</c:f>
              <c:numCache>
                <c:formatCode>0.0%</c:formatCode>
                <c:ptCount val="14"/>
                <c:pt idx="0">
                  <c:v>-0.13473340974118908</c:v>
                </c:pt>
                <c:pt idx="1">
                  <c:v>-0.17840661083291887</c:v>
                </c:pt>
                <c:pt idx="2">
                  <c:v>-0.15329066946217063</c:v>
                </c:pt>
                <c:pt idx="3">
                  <c:v>-0.1431879319359266</c:v>
                </c:pt>
                <c:pt idx="4">
                  <c:v>-0.10844974691551301</c:v>
                </c:pt>
                <c:pt idx="5">
                  <c:v>-0.10012756607374618</c:v>
                </c:pt>
                <c:pt idx="6">
                  <c:v>-6.9807253149713144E-2</c:v>
                </c:pt>
                <c:pt idx="7">
                  <c:v>-5.8105789976712008E-2</c:v>
                </c:pt>
                <c:pt idx="8">
                  <c:v>-5.2083710321227938E-2</c:v>
                </c:pt>
                <c:pt idx="9">
                  <c:v>-7.5805516360771041E-2</c:v>
                </c:pt>
                <c:pt idx="10">
                  <c:v>-2.6499598577142791E-2</c:v>
                </c:pt>
                <c:pt idx="11">
                  <c:v>-3.4639177010039934E-2</c:v>
                </c:pt>
                <c:pt idx="12">
                  <c:v>-7.3586056734885608E-3</c:v>
                </c:pt>
                <c:pt idx="13">
                  <c:v>-0.10543374853282106</c:v>
                </c:pt>
              </c:numCache>
            </c:numRef>
          </c:val>
          <c:smooth val="1"/>
          <c:extLst>
            <c:ext xmlns:c16="http://schemas.microsoft.com/office/drawing/2014/chart" uri="{C3380CC4-5D6E-409C-BE32-E72D297353CC}">
              <c16:uniqueId val="{00000002-5116-454F-9287-FB22551D94DD}"/>
            </c:ext>
          </c:extLst>
        </c:ser>
        <c:ser>
          <c:idx val="2"/>
          <c:order val="2"/>
          <c:tx>
            <c:strRef>
              <c:f>Sheet1!$D$1</c:f>
              <c:strCache>
                <c:ptCount val="1"/>
                <c:pt idx="0">
                  <c:v>Items in Basket</c:v>
                </c:pt>
              </c:strCache>
            </c:strRef>
          </c:tx>
          <c:spPr>
            <a:ln w="28575" cap="rnd">
              <a:solidFill>
                <a:schemeClr val="accent3"/>
              </a:solidFill>
              <a:round/>
            </a:ln>
            <a:effectLst/>
          </c:spPr>
          <c:marker>
            <c:symbol val="none"/>
          </c:marker>
          <c:dLbls>
            <c:dLbl>
              <c:idx val="13"/>
              <c:layout>
                <c:manualLayout>
                  <c:x val="0"/>
                  <c:y val="-8.4863578456545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AF-46DB-8B09-0909932E9391}"/>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Sheet1!$A$2:$A$23</c:f>
              <c:strCache>
                <c:ptCount val="14"/>
                <c:pt idx="0">
                  <c:v>29-Jan-22</c:v>
                </c:pt>
                <c:pt idx="1">
                  <c:v>26-Feb-22</c:v>
                </c:pt>
                <c:pt idx="2">
                  <c:v>26-Mar-22</c:v>
                </c:pt>
                <c:pt idx="3">
                  <c:v>23-Apr-22</c:v>
                </c:pt>
                <c:pt idx="4">
                  <c:v>21-May-22</c:v>
                </c:pt>
                <c:pt idx="5">
                  <c:v>18-Jun-22</c:v>
                </c:pt>
                <c:pt idx="6">
                  <c:v>16-Jul-22</c:v>
                </c:pt>
                <c:pt idx="7">
                  <c:v>13-Aug-22</c:v>
                </c:pt>
                <c:pt idx="8">
                  <c:v>10-Sep-22</c:v>
                </c:pt>
                <c:pt idx="9">
                  <c:v> 08-Oct-22</c:v>
                </c:pt>
                <c:pt idx="10">
                  <c:v> 05-Nov-22</c:v>
                </c:pt>
                <c:pt idx="11">
                  <c:v> 03-Dec-22</c:v>
                </c:pt>
                <c:pt idx="12">
                  <c:v>31-Dec-22</c:v>
                </c:pt>
                <c:pt idx="13">
                  <c:v> 28-Jan-23</c:v>
                </c:pt>
              </c:strCache>
            </c:strRef>
          </c:cat>
          <c:val>
            <c:numRef>
              <c:f>Sheet1!$D$2:$D$23</c:f>
              <c:numCache>
                <c:formatCode>0.0%</c:formatCode>
                <c:ptCount val="14"/>
                <c:pt idx="0">
                  <c:v>-0.10330818340104475</c:v>
                </c:pt>
                <c:pt idx="1">
                  <c:v>-7.6226635514018759E-2</c:v>
                </c:pt>
                <c:pt idx="2">
                  <c:v>-6.595002905287628E-2</c:v>
                </c:pt>
                <c:pt idx="3">
                  <c:v>-7.2971395213076384E-2</c:v>
                </c:pt>
                <c:pt idx="4">
                  <c:v>-8.1357916300848765E-2</c:v>
                </c:pt>
                <c:pt idx="5">
                  <c:v>-7.1194518915698501E-2</c:v>
                </c:pt>
                <c:pt idx="6">
                  <c:v>-7.5454545454545441E-2</c:v>
                </c:pt>
                <c:pt idx="7">
                  <c:v>-7.5906576521204583E-2</c:v>
                </c:pt>
                <c:pt idx="8">
                  <c:v>-9.1047503045067035E-2</c:v>
                </c:pt>
                <c:pt idx="9">
                  <c:v>-9.0992366412213754E-2</c:v>
                </c:pt>
                <c:pt idx="10">
                  <c:v>-6.7461562598054692E-2</c:v>
                </c:pt>
                <c:pt idx="11">
                  <c:v>-7.7876668785759717E-2</c:v>
                </c:pt>
                <c:pt idx="12">
                  <c:v>-6.549935149156938E-2</c:v>
                </c:pt>
                <c:pt idx="13">
                  <c:v>-8.5760517799352676E-2</c:v>
                </c:pt>
              </c:numCache>
            </c:numRef>
          </c:val>
          <c:smooth val="1"/>
          <c:extLst>
            <c:ext xmlns:c16="http://schemas.microsoft.com/office/drawing/2014/chart" uri="{C3380CC4-5D6E-409C-BE32-E72D297353CC}">
              <c16:uniqueId val="{00000000-6F68-4425-BA57-22764A8CBDD3}"/>
            </c:ext>
          </c:extLst>
        </c:ser>
        <c:dLbls>
          <c:showLegendKey val="0"/>
          <c:showVal val="0"/>
          <c:showCatName val="0"/>
          <c:showSerName val="0"/>
          <c:showPercent val="0"/>
          <c:showBubbleSize val="0"/>
        </c:dLbls>
        <c:smooth val="0"/>
        <c:axId val="168527256"/>
        <c:axId val="168529552"/>
      </c:lineChart>
      <c:catAx>
        <c:axId val="1685272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9552"/>
        <c:crosses val="autoZero"/>
        <c:auto val="1"/>
        <c:lblAlgn val="ctr"/>
        <c:lblOffset val="100"/>
        <c:noMultiLvlLbl val="0"/>
      </c:catAx>
      <c:valAx>
        <c:axId val="168529552"/>
        <c:scaling>
          <c:orientation val="minMax"/>
          <c:max val="5.000000000000001E-2"/>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7256"/>
        <c:crosses val="autoZero"/>
        <c:crossBetween val="between"/>
        <c:majorUnit val="5.000000000000001E-2"/>
      </c:valAx>
      <c:spPr>
        <a:noFill/>
        <a:ln>
          <a:noFill/>
        </a:ln>
        <a:effectLst/>
      </c:spPr>
    </c:plotArea>
    <c:legend>
      <c:legendPos val="b"/>
      <c:layout>
        <c:manualLayout>
          <c:xMode val="edge"/>
          <c:yMode val="edge"/>
          <c:x val="0.1834295778456719"/>
          <c:y val="0.87665914142782642"/>
          <c:w val="0.59462377530662303"/>
          <c:h val="7.666589042107370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Growth v last year</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5.3163410297857094E-2</c:v>
                </c:pt>
                <c:pt idx="1">
                  <c:v>4.0539957909959456E-2</c:v>
                </c:pt>
                <c:pt idx="2">
                  <c:v>9.9355192167384754E-2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Growth v Last Month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-0.23094043386580843</c:v>
                </c:pt>
                <c:pt idx="1">
                  <c:v>-0.26364079172038613</c:v>
                </c:pt>
                <c:pt idx="2">
                  <c:v>-9.1155765872168559E-2</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2655679099965826"/>
          <c:h val="0.55742722164097802"/>
        </c:manualLayout>
      </c:layout>
      <c:barChart>
        <c:barDir val="col"/>
        <c:grouping val="clustered"/>
        <c:varyColors val="0"/>
        <c:ser>
          <c:idx val="0"/>
          <c:order val="0"/>
          <c:tx>
            <c:strRef>
              <c:f>Sheet1!$B$1</c:f>
              <c:strCache>
                <c:ptCount val="1"/>
                <c:pt idx="0">
                  <c:v>Supermarkets</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4"/>
                <c:pt idx="0">
                  <c:v>07-Jan-23</c:v>
                </c:pt>
                <c:pt idx="1">
                  <c:v>14-Jan-23</c:v>
                </c:pt>
                <c:pt idx="2">
                  <c:v>21-Jan-23</c:v>
                </c:pt>
                <c:pt idx="3">
                  <c:v> 28-Jan-23</c:v>
                </c:pt>
              </c:strCache>
            </c:strRef>
          </c:cat>
          <c:val>
            <c:numRef>
              <c:f>Sheet1!$B$2:$B$29</c:f>
              <c:numCache>
                <c:formatCode>0.0%</c:formatCode>
                <c:ptCount val="4"/>
                <c:pt idx="0">
                  <c:v>-2.4801083624623854E-2</c:v>
                </c:pt>
                <c:pt idx="1">
                  <c:v>6.0851076170770568E-2</c:v>
                </c:pt>
                <c:pt idx="2">
                  <c:v>5.9883394959406866E-2</c:v>
                </c:pt>
                <c:pt idx="3">
                  <c:v>6.6270103896375332E-2</c:v>
                </c:pt>
              </c:numCache>
            </c:numRef>
          </c:val>
          <c:extLst>
            <c:ext xmlns:c16="http://schemas.microsoft.com/office/drawing/2014/chart" uri="{C3380CC4-5D6E-409C-BE32-E72D297353CC}">
              <c16:uniqueId val="{00000000-5B73-4A27-9641-28355ACACCC0}"/>
            </c:ext>
          </c:extLst>
        </c:ser>
        <c:ser>
          <c:idx val="1"/>
          <c:order val="1"/>
          <c:tx>
            <c:strRef>
              <c:f>Sheet1!$C$1</c:f>
              <c:strCache>
                <c:ptCount val="1"/>
                <c:pt idx="0">
                  <c:v>Convenience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4"/>
                <c:pt idx="0">
                  <c:v>07-Jan-23</c:v>
                </c:pt>
                <c:pt idx="1">
                  <c:v>14-Jan-23</c:v>
                </c:pt>
                <c:pt idx="2">
                  <c:v>21-Jan-23</c:v>
                </c:pt>
                <c:pt idx="3">
                  <c:v> 28-Jan-23</c:v>
                </c:pt>
              </c:strCache>
            </c:strRef>
          </c:cat>
          <c:val>
            <c:numRef>
              <c:f>Sheet1!$C$2:$C$29</c:f>
              <c:numCache>
                <c:formatCode>0.0%</c:formatCode>
                <c:ptCount val="4"/>
                <c:pt idx="0">
                  <c:v>7.922937856317791E-2</c:v>
                </c:pt>
                <c:pt idx="1">
                  <c:v>9.9899015692635373E-2</c:v>
                </c:pt>
                <c:pt idx="2">
                  <c:v>0.10212957092373731</c:v>
                </c:pt>
                <c:pt idx="3">
                  <c:v>0.11405602830172379</c:v>
                </c:pt>
              </c:numCache>
            </c:numRef>
          </c:val>
          <c:extLst>
            <c:ext xmlns:c16="http://schemas.microsoft.com/office/drawing/2014/chart" uri="{C3380CC4-5D6E-409C-BE32-E72D297353CC}">
              <c16:uniqueId val="{00000001-5B73-4A27-9641-28355ACACCC0}"/>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2"/>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minorUnit val="1.0000000000000002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latin typeface="Calibri" panose="020F0502020204030204" pitchFamily="34" charset="0"/>
              </a:defRPr>
            </a:pPr>
            <a:r>
              <a:rPr lang="en-GB" sz="1400" b="0" dirty="0">
                <a:latin typeface="Calibri" panose="020F0502020204030204" pitchFamily="34" charset="0"/>
              </a:rPr>
              <a:t>Derived Inflation/Deflation</a:t>
            </a:r>
          </a:p>
        </c:rich>
      </c:tx>
      <c:layout>
        <c:manualLayout>
          <c:xMode val="edge"/>
          <c:yMode val="edge"/>
          <c:x val="0.40443692272810938"/>
          <c:y val="7.4036162146398363E-3"/>
        </c:manualLayout>
      </c:layout>
      <c:overlay val="1"/>
    </c:title>
    <c:autoTitleDeleted val="0"/>
    <c:plotArea>
      <c:layout>
        <c:manualLayout>
          <c:layoutTarget val="inner"/>
          <c:xMode val="edge"/>
          <c:yMode val="edge"/>
          <c:x val="2.6502681948447227E-2"/>
          <c:y val="2.7011081948089821E-2"/>
          <c:w val="0.94661545382966195"/>
          <c:h val="0.61852794786062937"/>
        </c:manualLayout>
      </c:layout>
      <c:barChart>
        <c:barDir val="col"/>
        <c:grouping val="clustered"/>
        <c:varyColors val="0"/>
        <c:ser>
          <c:idx val="0"/>
          <c:order val="0"/>
          <c:tx>
            <c:strRef>
              <c:f>Sheet1!$B$1</c:f>
              <c:strCache>
                <c:ptCount val="1"/>
                <c:pt idx="0">
                  <c:v>Derived Inflation</c:v>
                </c:pt>
              </c:strCache>
            </c:strRef>
          </c:tx>
          <c:spPr>
            <a:solidFill>
              <a:srgbClr val="00F000"/>
            </a:solidFill>
          </c:spPr>
          <c:invertIfNegative val="1"/>
          <c:dPt>
            <c:idx val="17"/>
            <c:invertIfNegative val="0"/>
            <c:bubble3D val="0"/>
            <c:spPr>
              <a:solidFill>
                <a:schemeClr val="bg1">
                  <a:lumMod val="50000"/>
                </a:schemeClr>
              </a:solidFill>
            </c:spPr>
            <c:extLst>
              <c:ext xmlns:c16="http://schemas.microsoft.com/office/drawing/2014/chart" uri="{C3380CC4-5D6E-409C-BE32-E72D297353CC}">
                <c16:uniqueId val="{00000000-BF4B-453A-B2E8-7A3F5B4F0622}"/>
              </c:ext>
            </c:extLst>
          </c:dPt>
          <c:dLbls>
            <c:numFmt formatCode="0%" sourceLinked="0"/>
            <c:spPr>
              <a:noFill/>
              <a:ln>
                <a:noFill/>
              </a:ln>
              <a:effectLst/>
            </c:spPr>
            <c:txPr>
              <a:bodyPr/>
              <a:lstStyle/>
              <a:p>
                <a:pPr>
                  <a:defRPr sz="1050">
                    <a:latin typeface="Montserrat"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8"/>
                <c:pt idx="0">
                  <c:v>Dairy</c:v>
                </c:pt>
                <c:pt idx="1">
                  <c:v>Bakery</c:v>
                </c:pt>
                <c:pt idx="2">
                  <c:v>Pet &amp; Petcare</c:v>
                </c:pt>
                <c:pt idx="3">
                  <c:v>Frozen</c:v>
                </c:pt>
                <c:pt idx="4">
                  <c:v>Confectionery</c:v>
                </c:pt>
                <c:pt idx="5">
                  <c:v>Packaged Grocery</c:v>
                </c:pt>
                <c:pt idx="6">
                  <c:v>Meat Fish &amp; Poultry</c:v>
                </c:pt>
                <c:pt idx="7">
                  <c:v>Household</c:v>
                </c:pt>
                <c:pt idx="8">
                  <c:v>TSR excluding General Merchandise</c:v>
                </c:pt>
                <c:pt idx="9">
                  <c:v>Delicatessen</c:v>
                </c:pt>
                <c:pt idx="10">
                  <c:v>Soft Drinks</c:v>
                </c:pt>
                <c:pt idx="11">
                  <c:v>Crisps &amp; Snacks</c:v>
                </c:pt>
                <c:pt idx="12">
                  <c:v>Total Store Read</c:v>
                </c:pt>
                <c:pt idx="13">
                  <c:v>Health &amp; Beauty inc Baby</c:v>
                </c:pt>
                <c:pt idx="14">
                  <c:v>General Merchandise</c:v>
                </c:pt>
                <c:pt idx="15">
                  <c:v>Produce</c:v>
                </c:pt>
                <c:pt idx="16">
                  <c:v>BWS</c:v>
                </c:pt>
                <c:pt idx="17">
                  <c:v>Tobacco</c:v>
                </c:pt>
              </c:strCache>
            </c:strRef>
          </c:cat>
          <c:val>
            <c:numRef>
              <c:f>Sheet1!$B$2:$B$20</c:f>
              <c:numCache>
                <c:formatCode>0.0%</c:formatCode>
                <c:ptCount val="19"/>
                <c:pt idx="0">
                  <c:v>0.20708201928686421</c:v>
                </c:pt>
                <c:pt idx="1">
                  <c:v>0.17313693650866457</c:v>
                </c:pt>
                <c:pt idx="2">
                  <c:v>0.16857869614985221</c:v>
                </c:pt>
                <c:pt idx="3">
                  <c:v>0.15926920090040098</c:v>
                </c:pt>
                <c:pt idx="4">
                  <c:v>0.15926874557967052</c:v>
                </c:pt>
                <c:pt idx="5">
                  <c:v>0.13921316284443652</c:v>
                </c:pt>
                <c:pt idx="6">
                  <c:v>0.13099813627449231</c:v>
                </c:pt>
                <c:pt idx="7">
                  <c:v>0.1254623755846388</c:v>
                </c:pt>
                <c:pt idx="8">
                  <c:v>0.1200462733769373</c:v>
                </c:pt>
                <c:pt idx="9">
                  <c:v>0.1153689540914965</c:v>
                </c:pt>
                <c:pt idx="10">
                  <c:v>0.11054708712584138</c:v>
                </c:pt>
                <c:pt idx="11">
                  <c:v>0.10942375147164596</c:v>
                </c:pt>
                <c:pt idx="12">
                  <c:v>0.10748850737968241</c:v>
                </c:pt>
                <c:pt idx="13">
                  <c:v>9.4733855064587313E-2</c:v>
                </c:pt>
                <c:pt idx="14">
                  <c:v>5.5777635811358639E-2</c:v>
                </c:pt>
                <c:pt idx="15">
                  <c:v>5.1208011718780755E-2</c:v>
                </c:pt>
                <c:pt idx="16">
                  <c:v>3.8288839416786624E-2</c:v>
                </c:pt>
                <c:pt idx="17">
                  <c:v>-1.0698618994665066E-2</c:v>
                </c:pt>
              </c:numCache>
            </c:numRef>
          </c:val>
          <c:extLst>
            <c:ext xmlns:c14="http://schemas.microsoft.com/office/drawing/2007/8/2/chart" uri="{6F2FDCE9-48DA-4B69-8628-5D25D57E5C99}">
              <c14:invertSolidFillFmt>
                <c14:spPr xmlns:c14="http://schemas.microsoft.com/office/drawing/2007/8/2/chart">
                  <a:solidFill>
                    <a:srgbClr val="D70036"/>
                  </a:solidFill>
                </c14:spPr>
              </c14:invertSolidFillFmt>
            </c:ext>
            <c:ext xmlns:c16="http://schemas.microsoft.com/office/drawing/2014/chart" uri="{C3380CC4-5D6E-409C-BE32-E72D297353CC}">
              <c16:uniqueId val="{00000000-7CCC-40DD-BDCB-4E9469EB4E8B}"/>
            </c:ext>
          </c:extLst>
        </c:ser>
        <c:dLbls>
          <c:showLegendKey val="0"/>
          <c:showVal val="0"/>
          <c:showCatName val="0"/>
          <c:showSerName val="0"/>
          <c:showPercent val="0"/>
          <c:showBubbleSize val="0"/>
        </c:dLbls>
        <c:gapWidth val="150"/>
        <c:axId val="307574504"/>
        <c:axId val="307575288"/>
      </c:barChart>
      <c:catAx>
        <c:axId val="307574504"/>
        <c:scaling>
          <c:orientation val="minMax"/>
        </c:scaling>
        <c:delete val="0"/>
        <c:axPos val="b"/>
        <c:numFmt formatCode="General" sourceLinked="0"/>
        <c:majorTickMark val="out"/>
        <c:minorTickMark val="none"/>
        <c:tickLblPos val="low"/>
        <c:txPr>
          <a:bodyPr/>
          <a:lstStyle/>
          <a:p>
            <a:pPr>
              <a:defRPr sz="800" baseline="0">
                <a:latin typeface="Montserrat" panose="00000500000000000000" pitchFamily="2" charset="0"/>
              </a:defRPr>
            </a:pPr>
            <a:endParaRPr lang="en-US"/>
          </a:p>
        </c:txPr>
        <c:crossAx val="307575288"/>
        <c:crosses val="autoZero"/>
        <c:auto val="1"/>
        <c:lblAlgn val="ctr"/>
        <c:lblOffset val="100"/>
        <c:noMultiLvlLbl val="0"/>
      </c:catAx>
      <c:valAx>
        <c:axId val="307575288"/>
        <c:scaling>
          <c:orientation val="minMax"/>
        </c:scaling>
        <c:delete val="1"/>
        <c:axPos val="l"/>
        <c:numFmt formatCode="0%" sourceLinked="0"/>
        <c:majorTickMark val="out"/>
        <c:minorTickMark val="none"/>
        <c:tickLblPos val="nextTo"/>
        <c:crossAx val="307574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7942334139514E-2"/>
          <c:y val="3.7412415810355704E-2"/>
          <c:w val="0.96687532603025561"/>
          <c:h val="0.64750450736586818"/>
        </c:manualLayout>
      </c:layout>
      <c:barChart>
        <c:barDir val="col"/>
        <c:grouping val="clustered"/>
        <c:varyColors val="0"/>
        <c:ser>
          <c:idx val="0"/>
          <c:order val="0"/>
          <c:tx>
            <c:strRef>
              <c:f>Sheet1!$B$1</c:f>
              <c:strCache>
                <c:ptCount val="1"/>
                <c:pt idx="0">
                  <c:v>New Shoppers</c:v>
                </c:pt>
              </c:strCache>
            </c:strRef>
          </c:tx>
          <c:spPr>
            <a:solidFill>
              <a:schemeClr val="bg1">
                <a:lumMod val="75000"/>
              </a:schemeClr>
            </a:solidFill>
            <a:ln>
              <a:noFill/>
            </a:ln>
            <a:effectLst/>
          </c:spPr>
          <c:invertIfNegative val="0"/>
          <c:dLbls>
            <c:delete val="1"/>
          </c:dLbls>
          <c:cat>
            <c:strRef>
              <c:f>Sheet1!$A$2:$A$12</c:f>
              <c:strCache>
                <c:ptCount val="11"/>
                <c:pt idx="0">
                  <c:v>Lidl</c:v>
                </c:pt>
                <c:pt idx="1">
                  <c:v>Aldi </c:v>
                </c:pt>
                <c:pt idx="2">
                  <c:v>Coop</c:v>
                </c:pt>
                <c:pt idx="3">
                  <c:v>Ocado</c:v>
                </c:pt>
                <c:pt idx="4">
                  <c:v>Iceland</c:v>
                </c:pt>
                <c:pt idx="5">
                  <c:v>ASDA</c:v>
                </c:pt>
                <c:pt idx="6">
                  <c:v>Sainsburys</c:v>
                </c:pt>
                <c:pt idx="7">
                  <c:v>Tesco</c:v>
                </c:pt>
                <c:pt idx="8">
                  <c:v>Morrisons</c:v>
                </c:pt>
                <c:pt idx="9">
                  <c:v>Waitrose</c:v>
                </c:pt>
                <c:pt idx="10">
                  <c:v>Marks and Spencer</c:v>
                </c:pt>
              </c:strCache>
            </c:strRef>
          </c:cat>
          <c:val>
            <c:numRef>
              <c:f>Sheet1!$B$2:$B$12</c:f>
              <c:numCache>
                <c:formatCode>0.0%</c:formatCode>
                <c:ptCount val="11"/>
                <c:pt idx="0">
                  <c:v>-2.1655476558358866E-2</c:v>
                </c:pt>
                <c:pt idx="1">
                  <c:v>-2.6615074323786181E-2</c:v>
                </c:pt>
                <c:pt idx="2">
                  <c:v>-1.6184455895222105E-2</c:v>
                </c:pt>
                <c:pt idx="3">
                  <c:v>5.9615269394733827E-2</c:v>
                </c:pt>
                <c:pt idx="4">
                  <c:v>-0.14728716330419223</c:v>
                </c:pt>
                <c:pt idx="5">
                  <c:v>-9.415645570757214E-2</c:v>
                </c:pt>
                <c:pt idx="6">
                  <c:v>-6.986373623101616E-2</c:v>
                </c:pt>
                <c:pt idx="7">
                  <c:v>-2.9822063837281254E-2</c:v>
                </c:pt>
                <c:pt idx="8">
                  <c:v>-9.3454368787691311E-2</c:v>
                </c:pt>
                <c:pt idx="9">
                  <c:v>-0.10254456127419742</c:v>
                </c:pt>
                <c:pt idx="10">
                  <c:v>-0.23614989547843201</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Visits</c:v>
                </c:pt>
              </c:strCache>
            </c:strRef>
          </c:tx>
          <c:spPr>
            <a:solidFill>
              <a:schemeClr val="accent1"/>
            </a:solidFill>
            <a:ln>
              <a:solidFill>
                <a:schemeClr val="bg2"/>
              </a:solidFill>
            </a:ln>
            <a:effectLst/>
          </c:spPr>
          <c:invertIfNegative val="0"/>
          <c:dLbls>
            <c:delete val="1"/>
          </c:dLbls>
          <c:cat>
            <c:strRef>
              <c:f>Sheet1!$A$2:$A$12</c:f>
              <c:strCache>
                <c:ptCount val="11"/>
                <c:pt idx="0">
                  <c:v>Lidl</c:v>
                </c:pt>
                <c:pt idx="1">
                  <c:v>Aldi </c:v>
                </c:pt>
                <c:pt idx="2">
                  <c:v>Coop</c:v>
                </c:pt>
                <c:pt idx="3">
                  <c:v>Ocado</c:v>
                </c:pt>
                <c:pt idx="4">
                  <c:v>Iceland</c:v>
                </c:pt>
                <c:pt idx="5">
                  <c:v>ASDA</c:v>
                </c:pt>
                <c:pt idx="6">
                  <c:v>Sainsburys</c:v>
                </c:pt>
                <c:pt idx="7">
                  <c:v>Tesco</c:v>
                </c:pt>
                <c:pt idx="8">
                  <c:v>Morrisons</c:v>
                </c:pt>
                <c:pt idx="9">
                  <c:v>Waitrose</c:v>
                </c:pt>
                <c:pt idx="10">
                  <c:v>Marks and Spencer</c:v>
                </c:pt>
              </c:strCache>
            </c:strRef>
          </c:cat>
          <c:val>
            <c:numRef>
              <c:f>Sheet1!$C$2:$C$12</c:f>
              <c:numCache>
                <c:formatCode>0.0%</c:formatCode>
                <c:ptCount val="11"/>
                <c:pt idx="0">
                  <c:v>-1.9763192068457114E-3</c:v>
                </c:pt>
                <c:pt idx="1">
                  <c:v>-3.1913248517893567E-2</c:v>
                </c:pt>
                <c:pt idx="2">
                  <c:v>1.7023289165646993E-2</c:v>
                </c:pt>
                <c:pt idx="3">
                  <c:v>0.11392163438202796</c:v>
                </c:pt>
                <c:pt idx="4">
                  <c:v>-0.10226393621362173</c:v>
                </c:pt>
                <c:pt idx="5">
                  <c:v>-0.13003462309504388</c:v>
                </c:pt>
                <c:pt idx="6">
                  <c:v>-9.7941812221181035E-2</c:v>
                </c:pt>
                <c:pt idx="7">
                  <c:v>-4.6043060315863027E-2</c:v>
                </c:pt>
                <c:pt idx="8">
                  <c:v>-0.10321830230139706</c:v>
                </c:pt>
                <c:pt idx="9">
                  <c:v>-0.1070316612041603</c:v>
                </c:pt>
                <c:pt idx="10">
                  <c:v>-0.24150893621713998</c:v>
                </c:pt>
              </c:numCache>
            </c:numRef>
          </c:val>
          <c:extLst>
            <c:ext xmlns:c16="http://schemas.microsoft.com/office/drawing/2014/chart" uri="{C3380CC4-5D6E-409C-BE32-E72D297353CC}">
              <c16:uniqueId val="{00000001-0DB4-4466-BC10-F066DD93ED87}"/>
            </c:ext>
          </c:extLst>
        </c:ser>
        <c:ser>
          <c:idx val="2"/>
          <c:order val="2"/>
          <c:tx>
            <c:strRef>
              <c:f>Sheet1!$D$1</c:f>
              <c:strCache>
                <c:ptCount val="1"/>
                <c:pt idx="0">
                  <c:v>Spend Per Visit</c:v>
                </c:pt>
              </c:strCache>
            </c:strRef>
          </c:tx>
          <c:spPr>
            <a:solidFill>
              <a:schemeClr val="accent5"/>
            </a:solidFill>
            <a:ln>
              <a:noFill/>
            </a:ln>
            <a:effectLst/>
          </c:spPr>
          <c:invertIfNegative val="0"/>
          <c:dLbls>
            <c:delete val="1"/>
          </c:dLbls>
          <c:cat>
            <c:strRef>
              <c:f>Sheet1!$A$2:$A$12</c:f>
              <c:strCache>
                <c:ptCount val="11"/>
                <c:pt idx="0">
                  <c:v>Lidl</c:v>
                </c:pt>
                <c:pt idx="1">
                  <c:v>Aldi </c:v>
                </c:pt>
                <c:pt idx="2">
                  <c:v>Coop</c:v>
                </c:pt>
                <c:pt idx="3">
                  <c:v>Ocado</c:v>
                </c:pt>
                <c:pt idx="4">
                  <c:v>Iceland</c:v>
                </c:pt>
                <c:pt idx="5">
                  <c:v>ASDA</c:v>
                </c:pt>
                <c:pt idx="6">
                  <c:v>Sainsburys</c:v>
                </c:pt>
                <c:pt idx="7">
                  <c:v>Tesco</c:v>
                </c:pt>
                <c:pt idx="8">
                  <c:v>Morrisons</c:v>
                </c:pt>
                <c:pt idx="9">
                  <c:v>Waitrose</c:v>
                </c:pt>
                <c:pt idx="10">
                  <c:v>Marks and Spencer</c:v>
                </c:pt>
              </c:strCache>
            </c:strRef>
          </c:cat>
          <c:val>
            <c:numRef>
              <c:f>Sheet1!$D$2:$D$12</c:f>
              <c:numCache>
                <c:formatCode>0.0%</c:formatCode>
                <c:ptCount val="11"/>
                <c:pt idx="0">
                  <c:v>-4.9539675580885567E-2</c:v>
                </c:pt>
                <c:pt idx="1">
                  <c:v>-4.1437477081041396E-2</c:v>
                </c:pt>
                <c:pt idx="2">
                  <c:v>-0.1002004008016032</c:v>
                </c:pt>
                <c:pt idx="3">
                  <c:v>-0.22027153558052426</c:v>
                </c:pt>
                <c:pt idx="4">
                  <c:v>-8.4745762711864292E-2</c:v>
                </c:pt>
                <c:pt idx="5">
                  <c:v>-0.10012919896640826</c:v>
                </c:pt>
                <c:pt idx="6">
                  <c:v>-0.14621318373071523</c:v>
                </c:pt>
                <c:pt idx="7">
                  <c:v>-0.20148102437519277</c:v>
                </c:pt>
                <c:pt idx="8">
                  <c:v>-0.16843647015745145</c:v>
                </c:pt>
                <c:pt idx="9">
                  <c:v>-0.18901711102268204</c:v>
                </c:pt>
                <c:pt idx="10">
                  <c:v>-0.24004085801838604</c:v>
                </c:pt>
              </c:numCache>
            </c:numRef>
          </c:val>
          <c:extLst>
            <c:ext xmlns:c16="http://schemas.microsoft.com/office/drawing/2014/chart" uri="{C3380CC4-5D6E-409C-BE32-E72D297353CC}">
              <c16:uniqueId val="{00000001-A654-4BCC-9B4F-7C0E2B639742}"/>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ajorUnit val="0.1"/>
      </c:valAx>
      <c:spPr>
        <a:noFill/>
        <a:ln>
          <a:noFill/>
        </a:ln>
        <a:effectLst/>
      </c:spPr>
    </c:plotArea>
    <c:legend>
      <c:legendPos val="t"/>
      <c:layout>
        <c:manualLayout>
          <c:xMode val="edge"/>
          <c:yMode val="edge"/>
          <c:x val="0.56513444302176696"/>
          <c:y val="1.9993380144605662E-2"/>
          <c:w val="0.4147824489021672"/>
          <c:h val="9.63472330618090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301074783275049E-2"/>
          <c:y val="3.3945431382618137E-2"/>
          <c:w val="0.90988275260035412"/>
          <c:h val="0.64699491052405267"/>
        </c:manualLayout>
      </c:layout>
      <c:barChart>
        <c:barDir val="col"/>
        <c:grouping val="clustered"/>
        <c:varyColors val="0"/>
        <c:ser>
          <c:idx val="0"/>
          <c:order val="0"/>
          <c:tx>
            <c:strRef>
              <c:f>Sheet1!$B$1</c:f>
              <c:strCache>
                <c:ptCount val="1"/>
                <c:pt idx="0">
                  <c:v>Discounters</c:v>
                </c:pt>
              </c:strCache>
            </c:strRef>
          </c:tx>
          <c:spPr>
            <a:solidFill>
              <a:schemeClr val="accent1"/>
            </a:solidFill>
            <a:ln>
              <a:noFill/>
            </a:ln>
            <a:effectLst/>
          </c:spPr>
          <c:invertIfNegative val="0"/>
          <c:dLbls>
            <c:dLbl>
              <c:idx val="0"/>
              <c:layout>
                <c:manualLayout>
                  <c:x val="7.48939732171064E-3"/>
                  <c:y val="0.11032265199350894"/>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8724264990209861E-2"/>
                      <c:h val="0.13234475060298245"/>
                    </c:manualLayout>
                  </c15:layout>
                </c:ext>
                <c:ext xmlns:c16="http://schemas.microsoft.com/office/drawing/2014/chart" uri="{C3380CC4-5D6E-409C-BE32-E72D297353CC}">
                  <c16:uniqueId val="{00000001-3518-4376-97AA-B336706BDB23}"/>
                </c:ext>
              </c:extLst>
            </c:dLbl>
            <c:dLbl>
              <c:idx val="13"/>
              <c:layout>
                <c:manualLayout>
                  <c:x val="0"/>
                  <c:y val="6.78908627652362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C3-4D68-8B56-BB237F1DDA40}"/>
                </c:ext>
              </c:extLst>
            </c:dLbl>
            <c:dLbl>
              <c:idx val="2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3E-43B7-8B8B-C09F56A64D22}"/>
                </c:ext>
              </c:extLst>
            </c:dLbl>
            <c:dLbl>
              <c:idx val="44"/>
              <c:layout>
                <c:manualLayout>
                  <c:x val="-4.279655612406238E-3"/>
                  <c:y val="-1.944767873504735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18-4376-97AA-B336706BDB23}"/>
                </c:ext>
              </c:extLst>
            </c:dLbl>
            <c:dLbl>
              <c:idx val="4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8-4376-97AA-B336706BDB2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Sheet1!$A$2:$A$55</c:f>
              <c:strCache>
                <c:ptCount val="14"/>
                <c:pt idx="0">
                  <c:v>29-Jan-22</c:v>
                </c:pt>
                <c:pt idx="1">
                  <c:v>26-Feb-22</c:v>
                </c:pt>
                <c:pt idx="2">
                  <c:v>26-Mar-22</c:v>
                </c:pt>
                <c:pt idx="3">
                  <c:v>23-Apr-22</c:v>
                </c:pt>
                <c:pt idx="4">
                  <c:v>21-May-22</c:v>
                </c:pt>
                <c:pt idx="5">
                  <c:v> 18-Jun-22</c:v>
                </c:pt>
                <c:pt idx="6">
                  <c:v>16-Jul-22</c:v>
                </c:pt>
                <c:pt idx="7">
                  <c:v>13-Aug-22</c:v>
                </c:pt>
                <c:pt idx="8">
                  <c:v>10-Sep-22</c:v>
                </c:pt>
                <c:pt idx="9">
                  <c:v> 8-Oct-22</c:v>
                </c:pt>
                <c:pt idx="10">
                  <c:v> 5-Nov-22</c:v>
                </c:pt>
                <c:pt idx="11">
                  <c:v> 3-Dec-22</c:v>
                </c:pt>
                <c:pt idx="12">
                  <c:v>31-Dec-22</c:v>
                </c:pt>
                <c:pt idx="13">
                  <c:v> 28-Jan-23</c:v>
                </c:pt>
              </c:strCache>
            </c:strRef>
          </c:cat>
          <c:val>
            <c:numRef>
              <c:f>Sheet1!$B$2:$B$55</c:f>
              <c:numCache>
                <c:formatCode>0.0%</c:formatCode>
                <c:ptCount val="14"/>
                <c:pt idx="0">
                  <c:v>0.17926961648681072</c:v>
                </c:pt>
                <c:pt idx="1">
                  <c:v>0.18398628912537779</c:v>
                </c:pt>
                <c:pt idx="2">
                  <c:v>0.19766110684231453</c:v>
                </c:pt>
                <c:pt idx="3">
                  <c:v>0.19509353012011121</c:v>
                </c:pt>
                <c:pt idx="4">
                  <c:v>0.19495263639860572</c:v>
                </c:pt>
                <c:pt idx="5">
                  <c:v>0.1909126225396704</c:v>
                </c:pt>
                <c:pt idx="6">
                  <c:v>0.19035253950877601</c:v>
                </c:pt>
                <c:pt idx="7">
                  <c:v>0.18429279919299291</c:v>
                </c:pt>
                <c:pt idx="8">
                  <c:v>0.18421882968671716</c:v>
                </c:pt>
                <c:pt idx="9">
                  <c:v>0.18619673448167712</c:v>
                </c:pt>
                <c:pt idx="10">
                  <c:v>0.19184932380381542</c:v>
                </c:pt>
                <c:pt idx="11">
                  <c:v>0.19320436384127398</c:v>
                </c:pt>
                <c:pt idx="12">
                  <c:v>0.18971894367290115</c:v>
                </c:pt>
                <c:pt idx="13">
                  <c:v>0.19743475453676398</c:v>
                </c:pt>
              </c:numCache>
            </c:numRef>
          </c:val>
          <c:extLst>
            <c:ext xmlns:c16="http://schemas.microsoft.com/office/drawing/2014/chart" uri="{C3380CC4-5D6E-409C-BE32-E72D297353CC}">
              <c16:uniqueId val="{00000001-5116-454F-9287-FB22551D94DD}"/>
            </c:ext>
          </c:extLst>
        </c:ser>
        <c:dLbls>
          <c:showLegendKey val="0"/>
          <c:showVal val="0"/>
          <c:showCatName val="0"/>
          <c:showSerName val="0"/>
          <c:showPercent val="0"/>
          <c:showBubbleSize val="0"/>
        </c:dLbls>
        <c:gapWidth val="74"/>
        <c:axId val="656549336"/>
        <c:axId val="656552616"/>
      </c:barChart>
      <c:lineChart>
        <c:grouping val="standard"/>
        <c:varyColors val="0"/>
        <c:ser>
          <c:idx val="1"/>
          <c:order val="1"/>
          <c:tx>
            <c:strRef>
              <c:f>Sheet1!$C$1</c:f>
              <c:strCache>
                <c:ptCount val="1"/>
                <c:pt idx="0">
                  <c:v>Top 4</c:v>
                </c:pt>
              </c:strCache>
            </c:strRef>
          </c:tx>
          <c:spPr>
            <a:ln w="28575" cap="rnd">
              <a:solidFill>
                <a:schemeClr val="accent2"/>
              </a:solidFill>
              <a:round/>
            </a:ln>
            <a:effectLst/>
          </c:spPr>
          <c:marker>
            <c:symbol val="none"/>
          </c:marker>
          <c:dLbls>
            <c:dLbl>
              <c:idx val="0"/>
              <c:layout>
                <c:manualLayout>
                  <c:x val="-3.9522619580570163E-2"/>
                  <c:y val="-1.6972715691309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18-4376-97AA-B336706BDB23}"/>
                </c:ext>
              </c:extLst>
            </c:dLbl>
            <c:dLbl>
              <c:idx val="13"/>
              <c:layout>
                <c:manualLayout>
                  <c:x val="-1.5085786033731436E-2"/>
                  <c:y val="1.6972715691309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C3-4D68-8B56-BB237F1DDA40}"/>
                </c:ext>
              </c:extLst>
            </c:dLbl>
            <c:dLbl>
              <c:idx val="26"/>
              <c:layout>
                <c:manualLayout>
                  <c:x val="-3.8645290180026916E-2"/>
                  <c:y val="-3.3945431382618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3E-43B7-8B8B-C09F56A64D22}"/>
                </c:ext>
              </c:extLst>
            </c:dLbl>
            <c:dLbl>
              <c:idx val="44"/>
              <c:layout>
                <c:manualLayout>
                  <c:x val="-3.3275501819106372E-2"/>
                  <c:y val="-3.8188610305445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18-4376-97AA-B336706BDB23}"/>
                </c:ext>
              </c:extLst>
            </c:dLbl>
            <c:dLbl>
              <c:idx val="45"/>
              <c:layout>
                <c:manualLayout>
                  <c:x val="-2.1371319601479815E-3"/>
                  <c:y val="-4.6674968151099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18-4376-97AA-B336706BDB2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Sheet1!$A$2:$A$55</c:f>
              <c:strCache>
                <c:ptCount val="14"/>
                <c:pt idx="0">
                  <c:v>29-Jan-22</c:v>
                </c:pt>
                <c:pt idx="1">
                  <c:v>26-Feb-22</c:v>
                </c:pt>
                <c:pt idx="2">
                  <c:v>26-Mar-22</c:v>
                </c:pt>
                <c:pt idx="3">
                  <c:v>23-Apr-22</c:v>
                </c:pt>
                <c:pt idx="4">
                  <c:v>21-May-22</c:v>
                </c:pt>
                <c:pt idx="5">
                  <c:v> 18-Jun-22</c:v>
                </c:pt>
                <c:pt idx="6">
                  <c:v>16-Jul-22</c:v>
                </c:pt>
                <c:pt idx="7">
                  <c:v>13-Aug-22</c:v>
                </c:pt>
                <c:pt idx="8">
                  <c:v>10-Sep-22</c:v>
                </c:pt>
                <c:pt idx="9">
                  <c:v> 8-Oct-22</c:v>
                </c:pt>
                <c:pt idx="10">
                  <c:v> 5-Nov-22</c:v>
                </c:pt>
                <c:pt idx="11">
                  <c:v> 3-Dec-22</c:v>
                </c:pt>
                <c:pt idx="12">
                  <c:v>31-Dec-22</c:v>
                </c:pt>
                <c:pt idx="13">
                  <c:v> 28-Jan-23</c:v>
                </c:pt>
              </c:strCache>
            </c:strRef>
          </c:cat>
          <c:val>
            <c:numRef>
              <c:f>Sheet1!$C$2:$C$55</c:f>
              <c:numCache>
                <c:formatCode>0.0%</c:formatCode>
                <c:ptCount val="14"/>
                <c:pt idx="0">
                  <c:v>0.63054785544089409</c:v>
                </c:pt>
                <c:pt idx="1">
                  <c:v>0.62571425594810282</c:v>
                </c:pt>
                <c:pt idx="2">
                  <c:v>0.6138847761896582</c:v>
                </c:pt>
                <c:pt idx="3">
                  <c:v>0.61478512680299591</c:v>
                </c:pt>
                <c:pt idx="4">
                  <c:v>0.61289210692075169</c:v>
                </c:pt>
                <c:pt idx="5">
                  <c:v>0.61515874315367003</c:v>
                </c:pt>
                <c:pt idx="6">
                  <c:v>0.61413567374329991</c:v>
                </c:pt>
                <c:pt idx="7">
                  <c:v>0.61891662928014113</c:v>
                </c:pt>
                <c:pt idx="8">
                  <c:v>0.61982340086029375</c:v>
                </c:pt>
                <c:pt idx="9">
                  <c:v>0.62067036350125482</c:v>
                </c:pt>
                <c:pt idx="10">
                  <c:v>0.61866311081168168</c:v>
                </c:pt>
                <c:pt idx="11">
                  <c:v>0.62023245361172252</c:v>
                </c:pt>
                <c:pt idx="12">
                  <c:v>0.62425572555862141</c:v>
                </c:pt>
                <c:pt idx="13">
                  <c:v>0.61866598518815619</c:v>
                </c:pt>
              </c:numCache>
            </c:numRef>
          </c:val>
          <c:smooth val="1"/>
          <c:extLst>
            <c:ext xmlns:c16="http://schemas.microsoft.com/office/drawing/2014/chart" uri="{C3380CC4-5D6E-409C-BE32-E72D297353CC}">
              <c16:uniqueId val="{00000002-5116-454F-9287-FB22551D94DD}"/>
            </c:ext>
          </c:extLst>
        </c:ser>
        <c:dLbls>
          <c:showLegendKey val="0"/>
          <c:showVal val="0"/>
          <c:showCatName val="0"/>
          <c:showSerName val="0"/>
          <c:showPercent val="0"/>
          <c:showBubbleSize val="0"/>
        </c:dLbls>
        <c:marker val="1"/>
        <c:smooth val="0"/>
        <c:axId val="168527256"/>
        <c:axId val="168529552"/>
      </c:lineChart>
      <c:catAx>
        <c:axId val="16852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9552"/>
        <c:crosses val="autoZero"/>
        <c:auto val="1"/>
        <c:lblAlgn val="ctr"/>
        <c:lblOffset val="100"/>
        <c:noMultiLvlLbl val="0"/>
      </c:catAx>
      <c:valAx>
        <c:axId val="168529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7256"/>
        <c:crosses val="autoZero"/>
        <c:crossBetween val="between"/>
        <c:majorUnit val="2.0000000000000004E-2"/>
      </c:valAx>
      <c:valAx>
        <c:axId val="65655261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656549336"/>
        <c:crosses val="max"/>
        <c:crossBetween val="between"/>
        <c:majorUnit val="1.0000000000000002E-2"/>
      </c:valAx>
      <c:catAx>
        <c:axId val="656549336"/>
        <c:scaling>
          <c:orientation val="minMax"/>
        </c:scaling>
        <c:delete val="1"/>
        <c:axPos val="b"/>
        <c:numFmt formatCode="General" sourceLinked="1"/>
        <c:majorTickMark val="out"/>
        <c:minorTickMark val="none"/>
        <c:tickLblPos val="nextTo"/>
        <c:crossAx val="6565526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301074783275049E-2"/>
          <c:y val="3.3945431382618137E-2"/>
          <c:w val="0.90988275260035412"/>
          <c:h val="0.5784008878131881"/>
        </c:manualLayout>
      </c:layout>
      <c:barChart>
        <c:barDir val="col"/>
        <c:grouping val="clustered"/>
        <c:varyColors val="0"/>
        <c:ser>
          <c:idx val="0"/>
          <c:order val="0"/>
          <c:tx>
            <c:strRef>
              <c:f>Sheet1!$B$1</c:f>
              <c:strCache>
                <c:ptCount val="1"/>
                <c:pt idx="0">
                  <c:v> OL Contribution </c:v>
                </c:pt>
              </c:strCache>
            </c:strRef>
          </c:tx>
          <c:spPr>
            <a:solidFill>
              <a:schemeClr val="accent1"/>
            </a:solidFill>
            <a:ln>
              <a:noFill/>
            </a:ln>
            <a:effectLst/>
          </c:spPr>
          <c:invertIfNegative val="0"/>
          <c:dLbls>
            <c:dLbl>
              <c:idx val="4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18-4376-97AA-B336706BDB23}"/>
                </c:ext>
              </c:extLst>
            </c:dLbl>
            <c:dLbl>
              <c:idx val="4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8-4376-97AA-B336706BDB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Confectionery OL</c:v>
                </c:pt>
                <c:pt idx="1">
                  <c:v>Health &amp; Beauty OL</c:v>
                </c:pt>
                <c:pt idx="2">
                  <c:v>Dry Grocery OL</c:v>
                </c:pt>
                <c:pt idx="3">
                  <c:v>Household OL</c:v>
                </c:pt>
                <c:pt idx="4">
                  <c:v>Soft Drinks OL</c:v>
                </c:pt>
                <c:pt idx="5">
                  <c:v>Frozen OL</c:v>
                </c:pt>
                <c:pt idx="6">
                  <c:v>Bakery OL</c:v>
                </c:pt>
                <c:pt idx="7">
                  <c:v>FMCG OL</c:v>
                </c:pt>
                <c:pt idx="8">
                  <c:v>Delicatessen OL</c:v>
                </c:pt>
                <c:pt idx="9">
                  <c:v>Dairy OL</c:v>
                </c:pt>
                <c:pt idx="10">
                  <c:v>Produce OL</c:v>
                </c:pt>
                <c:pt idx="11">
                  <c:v>MFP OL</c:v>
                </c:pt>
                <c:pt idx="12">
                  <c:v>BWS OL</c:v>
                </c:pt>
              </c:strCache>
            </c:strRef>
          </c:cat>
          <c:val>
            <c:numRef>
              <c:f>Sheet1!$B$2:$B$14</c:f>
              <c:numCache>
                <c:formatCode>0.0%</c:formatCode>
                <c:ptCount val="13"/>
                <c:pt idx="0">
                  <c:v>0.28603759971079706</c:v>
                </c:pt>
                <c:pt idx="1">
                  <c:v>0.30747939261748941</c:v>
                </c:pt>
                <c:pt idx="2">
                  <c:v>0.5410065235068956</c:v>
                </c:pt>
                <c:pt idx="3">
                  <c:v>0.46861777550224876</c:v>
                </c:pt>
                <c:pt idx="4">
                  <c:v>0.43440790150413899</c:v>
                </c:pt>
                <c:pt idx="5">
                  <c:v>0.6244203277880509</c:v>
                </c:pt>
                <c:pt idx="6">
                  <c:v>0.65944151666291118</c:v>
                </c:pt>
                <c:pt idx="7">
                  <c:v>0.63702894848622194</c:v>
                </c:pt>
                <c:pt idx="8">
                  <c:v>0.80990768235844257</c:v>
                </c:pt>
                <c:pt idx="9">
                  <c:v>0.64624848348097763</c:v>
                </c:pt>
                <c:pt idx="10">
                  <c:v>0.99911034753937833</c:v>
                </c:pt>
                <c:pt idx="11">
                  <c:v>0.95806172311874749</c:v>
                </c:pt>
                <c:pt idx="12">
                  <c:v>0.24387214153216485</c:v>
                </c:pt>
              </c:numCache>
            </c:numRef>
          </c:val>
          <c:extLst>
            <c:ext xmlns:c16="http://schemas.microsoft.com/office/drawing/2014/chart" uri="{C3380CC4-5D6E-409C-BE32-E72D297353CC}">
              <c16:uniqueId val="{00000001-5116-454F-9287-FB22551D94DD}"/>
            </c:ext>
          </c:extLst>
        </c:ser>
        <c:dLbls>
          <c:showLegendKey val="0"/>
          <c:showVal val="0"/>
          <c:showCatName val="0"/>
          <c:showSerName val="0"/>
          <c:showPercent val="0"/>
          <c:showBubbleSize val="0"/>
        </c:dLbls>
        <c:gapWidth val="74"/>
        <c:axId val="168527256"/>
        <c:axId val="168529552"/>
      </c:barChart>
      <c:lineChart>
        <c:grouping val="standard"/>
        <c:varyColors val="0"/>
        <c:ser>
          <c:idx val="1"/>
          <c:order val="1"/>
          <c:tx>
            <c:strRef>
              <c:f>Sheet1!$C$1</c:f>
              <c:strCache>
                <c:ptCount val="1"/>
                <c:pt idx="0">
                  <c:v> OL Growth pts diff vs category total </c:v>
                </c:pt>
              </c:strCache>
            </c:strRef>
          </c:tx>
          <c:spPr>
            <a:ln w="28575" cap="rnd">
              <a:solidFill>
                <a:schemeClr val="accent2"/>
              </a:solidFill>
              <a:round/>
            </a:ln>
            <a:effectLst/>
          </c:spPr>
          <c:marker>
            <c:symbol val="none"/>
          </c:marker>
          <c:cat>
            <c:strRef>
              <c:f>Sheet1!$A$2:$A$14</c:f>
              <c:strCache>
                <c:ptCount val="13"/>
                <c:pt idx="0">
                  <c:v>Confectionery OL</c:v>
                </c:pt>
                <c:pt idx="1">
                  <c:v>Health &amp; Beauty OL</c:v>
                </c:pt>
                <c:pt idx="2">
                  <c:v>Dry Grocery OL</c:v>
                </c:pt>
                <c:pt idx="3">
                  <c:v>Household OL</c:v>
                </c:pt>
                <c:pt idx="4">
                  <c:v>Soft Drinks OL</c:v>
                </c:pt>
                <c:pt idx="5">
                  <c:v>Frozen OL</c:v>
                </c:pt>
                <c:pt idx="6">
                  <c:v>Bakery OL</c:v>
                </c:pt>
                <c:pt idx="7">
                  <c:v>FMCG OL</c:v>
                </c:pt>
                <c:pt idx="8">
                  <c:v>Delicatessen OL</c:v>
                </c:pt>
                <c:pt idx="9">
                  <c:v>Dairy OL</c:v>
                </c:pt>
                <c:pt idx="10">
                  <c:v>Produce OL</c:v>
                </c:pt>
                <c:pt idx="11">
                  <c:v>MFP OL</c:v>
                </c:pt>
                <c:pt idx="12">
                  <c:v>BWS OL</c:v>
                </c:pt>
              </c:strCache>
            </c:strRef>
          </c:cat>
          <c:val>
            <c:numRef>
              <c:f>Sheet1!$C$2:$C$14</c:f>
              <c:numCache>
                <c:formatCode>0.0%</c:formatCode>
                <c:ptCount val="13"/>
                <c:pt idx="0">
                  <c:v>8.8505314674388158E-2</c:v>
                </c:pt>
                <c:pt idx="1">
                  <c:v>7.3137636610632217E-2</c:v>
                </c:pt>
                <c:pt idx="2">
                  <c:v>6.8827797047040562E-2</c:v>
                </c:pt>
                <c:pt idx="3">
                  <c:v>5.0619906475849241E-2</c:v>
                </c:pt>
                <c:pt idx="4">
                  <c:v>4.9157610024410436E-2</c:v>
                </c:pt>
                <c:pt idx="5">
                  <c:v>4.737841601617232E-2</c:v>
                </c:pt>
                <c:pt idx="6">
                  <c:v>4.2659744161617885E-2</c:v>
                </c:pt>
                <c:pt idx="7">
                  <c:v>2.3653169814475627E-2</c:v>
                </c:pt>
                <c:pt idx="8">
                  <c:v>1.8092834158132121E-2</c:v>
                </c:pt>
                <c:pt idx="9">
                  <c:v>1.2974027389168419E-2</c:v>
                </c:pt>
                <c:pt idx="10">
                  <c:v>-8.1034057406115245E-5</c:v>
                </c:pt>
                <c:pt idx="11">
                  <c:v>-1.6705228720815812E-3</c:v>
                </c:pt>
                <c:pt idx="12">
                  <c:v>-1.9606322900029394E-2</c:v>
                </c:pt>
              </c:numCache>
            </c:numRef>
          </c:val>
          <c:smooth val="1"/>
          <c:extLst>
            <c:ext xmlns:c16="http://schemas.microsoft.com/office/drawing/2014/chart" uri="{C3380CC4-5D6E-409C-BE32-E72D297353CC}">
              <c16:uniqueId val="{00000002-5116-454F-9287-FB22551D94DD}"/>
            </c:ext>
          </c:extLst>
        </c:ser>
        <c:dLbls>
          <c:showLegendKey val="0"/>
          <c:showVal val="0"/>
          <c:showCatName val="0"/>
          <c:showSerName val="0"/>
          <c:showPercent val="0"/>
          <c:showBubbleSize val="0"/>
        </c:dLbls>
        <c:marker val="1"/>
        <c:smooth val="0"/>
        <c:axId val="501252896"/>
        <c:axId val="501253880"/>
      </c:lineChart>
      <c:catAx>
        <c:axId val="16852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9552"/>
        <c:crosses val="autoZero"/>
        <c:auto val="1"/>
        <c:lblAlgn val="ctr"/>
        <c:lblOffset val="100"/>
        <c:noMultiLvlLbl val="0"/>
      </c:catAx>
      <c:valAx>
        <c:axId val="1685295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68527256"/>
        <c:crosses val="autoZero"/>
        <c:crossBetween val="between"/>
        <c:majorUnit val="0.1"/>
      </c:valAx>
      <c:valAx>
        <c:axId val="50125388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1252896"/>
        <c:crosses val="max"/>
        <c:crossBetween val="between"/>
      </c:valAx>
      <c:catAx>
        <c:axId val="501252896"/>
        <c:scaling>
          <c:orientation val="minMax"/>
        </c:scaling>
        <c:delete val="1"/>
        <c:axPos val="b"/>
        <c:numFmt formatCode="General" sourceLinked="1"/>
        <c:majorTickMark val="out"/>
        <c:minorTickMark val="none"/>
        <c:tickLblPos val="nextTo"/>
        <c:crossAx val="501253880"/>
        <c:crossesAt val="0"/>
        <c:auto val="1"/>
        <c:lblAlgn val="ctr"/>
        <c:lblOffset val="100"/>
        <c:noMultiLvlLbl val="0"/>
      </c:catAx>
      <c:spPr>
        <a:noFill/>
        <a:ln>
          <a:noFill/>
        </a:ln>
        <a:effectLst/>
      </c:spPr>
    </c:plotArea>
    <c:legend>
      <c:legendPos val="b"/>
      <c:layout>
        <c:manualLayout>
          <c:xMode val="edge"/>
          <c:yMode val="edge"/>
          <c:x val="5.8853015227991912E-2"/>
          <c:y val="0.91443138049803829"/>
          <c:w val="0.8133741596752988"/>
          <c:h val="7.290336580451398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51460970687542E-2"/>
          <c:y val="2.9853960562621979E-2"/>
          <c:w val="0.9085414728063852"/>
          <c:h val="0.57238493153864245"/>
        </c:manualLayout>
      </c:layout>
      <c:lineChart>
        <c:grouping val="standard"/>
        <c:varyColors val="0"/>
        <c:ser>
          <c:idx val="0"/>
          <c:order val="0"/>
          <c:tx>
            <c:strRef>
              <c:f>Sheet1!$B$1</c:f>
              <c:strCache>
                <c:ptCount val="1"/>
                <c:pt idx="0">
                  <c:v>% on Offer</c:v>
                </c:pt>
              </c:strCache>
            </c:strRef>
          </c:tx>
          <c:spPr>
            <a:ln w="38100">
              <a:solidFill>
                <a:schemeClr val="tx1">
                  <a:lumMod val="65000"/>
                  <a:lumOff val="35000"/>
                </a:schemeClr>
              </a:solidFill>
            </a:ln>
          </c:spPr>
          <c:marker>
            <c:symbol val="none"/>
          </c:marker>
          <c:cat>
            <c:numRef>
              <c:f>Sheet1!$A$2:$A$190</c:f>
              <c:numCache>
                <c:formatCode>d\-mmm\-yy</c:formatCode>
                <c:ptCount val="26"/>
                <c:pt idx="0">
                  <c:v>44226</c:v>
                </c:pt>
                <c:pt idx="1">
                  <c:v>44254</c:v>
                </c:pt>
                <c:pt idx="2">
                  <c:v>44282</c:v>
                </c:pt>
                <c:pt idx="3">
                  <c:v>44310</c:v>
                </c:pt>
                <c:pt idx="4">
                  <c:v>44338</c:v>
                </c:pt>
                <c:pt idx="5">
                  <c:v>44366</c:v>
                </c:pt>
                <c:pt idx="6">
                  <c:v>44422</c:v>
                </c:pt>
                <c:pt idx="7">
                  <c:v>44450</c:v>
                </c:pt>
                <c:pt idx="8">
                  <c:v>44478</c:v>
                </c:pt>
                <c:pt idx="9">
                  <c:v>44506</c:v>
                </c:pt>
                <c:pt idx="10">
                  <c:v>44534</c:v>
                </c:pt>
                <c:pt idx="11">
                  <c:v>44562</c:v>
                </c:pt>
                <c:pt idx="12">
                  <c:v>44590</c:v>
                </c:pt>
                <c:pt idx="13">
                  <c:v>44618</c:v>
                </c:pt>
                <c:pt idx="14">
                  <c:v>44646</c:v>
                </c:pt>
                <c:pt idx="15">
                  <c:v>44674</c:v>
                </c:pt>
                <c:pt idx="16">
                  <c:v>44702</c:v>
                </c:pt>
                <c:pt idx="17">
                  <c:v>44730</c:v>
                </c:pt>
                <c:pt idx="18">
                  <c:v>44758</c:v>
                </c:pt>
                <c:pt idx="19">
                  <c:v>44786</c:v>
                </c:pt>
                <c:pt idx="20">
                  <c:v>44814</c:v>
                </c:pt>
                <c:pt idx="21">
                  <c:v>44842</c:v>
                </c:pt>
                <c:pt idx="22">
                  <c:v>44870</c:v>
                </c:pt>
                <c:pt idx="23">
                  <c:v>44898</c:v>
                </c:pt>
                <c:pt idx="24">
                  <c:v>44926</c:v>
                </c:pt>
                <c:pt idx="25">
                  <c:v>44954</c:v>
                </c:pt>
              </c:numCache>
            </c:numRef>
          </c:cat>
          <c:val>
            <c:numRef>
              <c:f>Sheet1!$B$2:$B$190</c:f>
              <c:numCache>
                <c:formatCode>0.0%</c:formatCode>
                <c:ptCount val="26"/>
                <c:pt idx="0">
                  <c:v>0.19238746070241874</c:v>
                </c:pt>
                <c:pt idx="1">
                  <c:v>0.20127338897439956</c:v>
                </c:pt>
                <c:pt idx="2">
                  <c:v>0.20541315150032907</c:v>
                </c:pt>
                <c:pt idx="3">
                  <c:v>0.21282317716185417</c:v>
                </c:pt>
                <c:pt idx="4">
                  <c:v>0.20631358445164269</c:v>
                </c:pt>
                <c:pt idx="5">
                  <c:v>0.21296325946586256</c:v>
                </c:pt>
                <c:pt idx="6">
                  <c:v>0.19487454850265734</c:v>
                </c:pt>
                <c:pt idx="7">
                  <c:v>0.19833658259975023</c:v>
                </c:pt>
                <c:pt idx="8">
                  <c:v>0.20002916528386744</c:v>
                </c:pt>
                <c:pt idx="9">
                  <c:v>0.20288341882871494</c:v>
                </c:pt>
                <c:pt idx="10">
                  <c:v>0.21756476190515422</c:v>
                </c:pt>
                <c:pt idx="11">
                  <c:v>0.22218192353981853</c:v>
                </c:pt>
                <c:pt idx="12">
                  <c:v>0.19181038600053316</c:v>
                </c:pt>
                <c:pt idx="13">
                  <c:v>0.19851237122951509</c:v>
                </c:pt>
                <c:pt idx="14">
                  <c:v>0.1984003005158971</c:v>
                </c:pt>
                <c:pt idx="15">
                  <c:v>0.21453839757739634</c:v>
                </c:pt>
                <c:pt idx="16">
                  <c:v>0.20396874033821727</c:v>
                </c:pt>
                <c:pt idx="17">
                  <c:v>0.21801851244773257</c:v>
                </c:pt>
                <c:pt idx="18">
                  <c:v>0.20415953436903675</c:v>
                </c:pt>
                <c:pt idx="19">
                  <c:v>0.2029808691259106</c:v>
                </c:pt>
                <c:pt idx="20">
                  <c:v>0.20788240738973723</c:v>
                </c:pt>
                <c:pt idx="21">
                  <c:v>0.20398258909680964</c:v>
                </c:pt>
                <c:pt idx="22">
                  <c:v>0.20768617929960811</c:v>
                </c:pt>
                <c:pt idx="23">
                  <c:v>0.22586715034819368</c:v>
                </c:pt>
                <c:pt idx="24">
                  <c:v>0.22882218584963329</c:v>
                </c:pt>
                <c:pt idx="25">
                  <c:v>0.19351767903935566</c:v>
                </c:pt>
              </c:numCache>
            </c:numRef>
          </c:val>
          <c:smooth val="1"/>
          <c:extLst>
            <c:ext xmlns:c16="http://schemas.microsoft.com/office/drawing/2014/chart" uri="{C3380CC4-5D6E-409C-BE32-E72D297353CC}">
              <c16:uniqueId val="{00000000-7609-4901-B44B-2F888437377A}"/>
            </c:ext>
          </c:extLst>
        </c:ser>
        <c:ser>
          <c:idx val="1"/>
          <c:order val="1"/>
          <c:tx>
            <c:strRef>
              <c:f>Sheet1!$C$1</c:f>
              <c:strCache>
                <c:ptCount val="1"/>
                <c:pt idx="0">
                  <c:v>Annual Average</c:v>
                </c:pt>
              </c:strCache>
            </c:strRef>
          </c:tx>
          <c:spPr>
            <a:ln w="12700">
              <a:solidFill>
                <a:schemeClr val="tx1"/>
              </a:solidFill>
            </a:ln>
          </c:spPr>
          <c:marker>
            <c:symbol val="none"/>
          </c:marker>
          <c:cat>
            <c:numRef>
              <c:f>Sheet1!$A$2:$A$190</c:f>
              <c:numCache>
                <c:formatCode>d\-mmm\-yy</c:formatCode>
                <c:ptCount val="26"/>
                <c:pt idx="0">
                  <c:v>44226</c:v>
                </c:pt>
                <c:pt idx="1">
                  <c:v>44254</c:v>
                </c:pt>
                <c:pt idx="2">
                  <c:v>44282</c:v>
                </c:pt>
                <c:pt idx="3">
                  <c:v>44310</c:v>
                </c:pt>
                <c:pt idx="4">
                  <c:v>44338</c:v>
                </c:pt>
                <c:pt idx="5">
                  <c:v>44366</c:v>
                </c:pt>
                <c:pt idx="6">
                  <c:v>44422</c:v>
                </c:pt>
                <c:pt idx="7">
                  <c:v>44450</c:v>
                </c:pt>
                <c:pt idx="8">
                  <c:v>44478</c:v>
                </c:pt>
                <c:pt idx="9">
                  <c:v>44506</c:v>
                </c:pt>
                <c:pt idx="10">
                  <c:v>44534</c:v>
                </c:pt>
                <c:pt idx="11">
                  <c:v>44562</c:v>
                </c:pt>
                <c:pt idx="12">
                  <c:v>44590</c:v>
                </c:pt>
                <c:pt idx="13">
                  <c:v>44618</c:v>
                </c:pt>
                <c:pt idx="14">
                  <c:v>44646</c:v>
                </c:pt>
                <c:pt idx="15">
                  <c:v>44674</c:v>
                </c:pt>
                <c:pt idx="16">
                  <c:v>44702</c:v>
                </c:pt>
                <c:pt idx="17">
                  <c:v>44730</c:v>
                </c:pt>
                <c:pt idx="18">
                  <c:v>44758</c:v>
                </c:pt>
                <c:pt idx="19">
                  <c:v>44786</c:v>
                </c:pt>
                <c:pt idx="20">
                  <c:v>44814</c:v>
                </c:pt>
                <c:pt idx="21">
                  <c:v>44842</c:v>
                </c:pt>
                <c:pt idx="22">
                  <c:v>44870</c:v>
                </c:pt>
                <c:pt idx="23">
                  <c:v>44898</c:v>
                </c:pt>
                <c:pt idx="24">
                  <c:v>44926</c:v>
                </c:pt>
                <c:pt idx="25">
                  <c:v>44954</c:v>
                </c:pt>
              </c:numCache>
            </c:numRef>
          </c:cat>
          <c:val>
            <c:numRef>
              <c:f>Sheet1!$C$2:$C$190</c:f>
              <c:numCache>
                <c:formatCode>0.0%</c:formatCode>
                <c:ptCount val="26"/>
                <c:pt idx="0">
                  <c:v>0.20627717710312071</c:v>
                </c:pt>
                <c:pt idx="1">
                  <c:v>0.20627717710312071</c:v>
                </c:pt>
                <c:pt idx="2">
                  <c:v>0.20627717710312071</c:v>
                </c:pt>
                <c:pt idx="3">
                  <c:v>0.20627717710312071</c:v>
                </c:pt>
                <c:pt idx="4">
                  <c:v>0.20627717710312071</c:v>
                </c:pt>
                <c:pt idx="5">
                  <c:v>0.20627717710312071</c:v>
                </c:pt>
                <c:pt idx="6">
                  <c:v>0.20627717710312071</c:v>
                </c:pt>
                <c:pt idx="7">
                  <c:v>0.20627717710312071</c:v>
                </c:pt>
                <c:pt idx="8">
                  <c:v>0.20627717710312071</c:v>
                </c:pt>
                <c:pt idx="9">
                  <c:v>0.20627717710312071</c:v>
                </c:pt>
                <c:pt idx="10">
                  <c:v>0.20627717710312071</c:v>
                </c:pt>
                <c:pt idx="11">
                  <c:v>0.20627717710312071</c:v>
                </c:pt>
                <c:pt idx="12">
                  <c:v>0.20893864879488655</c:v>
                </c:pt>
                <c:pt idx="13">
                  <c:v>0.20893864879488655</c:v>
                </c:pt>
                <c:pt idx="14">
                  <c:v>0.20893864879488655</c:v>
                </c:pt>
                <c:pt idx="15">
                  <c:v>0.20893864879488655</c:v>
                </c:pt>
                <c:pt idx="16">
                  <c:v>0.20893864879488655</c:v>
                </c:pt>
                <c:pt idx="17">
                  <c:v>0.20893864879488655</c:v>
                </c:pt>
                <c:pt idx="18">
                  <c:v>0.20893864879488655</c:v>
                </c:pt>
                <c:pt idx="19">
                  <c:v>0.20893864879488655</c:v>
                </c:pt>
                <c:pt idx="20">
                  <c:v>0.20893864879488655</c:v>
                </c:pt>
                <c:pt idx="21">
                  <c:v>0.20893864879488655</c:v>
                </c:pt>
                <c:pt idx="22">
                  <c:v>0.20893864879488655</c:v>
                </c:pt>
                <c:pt idx="23">
                  <c:v>0.20893864879488655</c:v>
                </c:pt>
                <c:pt idx="24">
                  <c:v>0.20893864879488655</c:v>
                </c:pt>
                <c:pt idx="25">
                  <c:v>0.19351767903935566</c:v>
                </c:pt>
              </c:numCache>
            </c:numRef>
          </c:val>
          <c:smooth val="0"/>
          <c:extLst>
            <c:ext xmlns:c16="http://schemas.microsoft.com/office/drawing/2014/chart" uri="{C3380CC4-5D6E-409C-BE32-E72D297353CC}">
              <c16:uniqueId val="{00000001-7609-4901-B44B-2F888437377A}"/>
            </c:ext>
          </c:extLst>
        </c:ser>
        <c:dLbls>
          <c:showLegendKey val="0"/>
          <c:showVal val="0"/>
          <c:showCatName val="0"/>
          <c:showSerName val="0"/>
          <c:showPercent val="0"/>
          <c:showBubbleSize val="0"/>
        </c:dLbls>
        <c:smooth val="0"/>
        <c:axId val="307576072"/>
        <c:axId val="307578424"/>
      </c:lineChart>
      <c:catAx>
        <c:axId val="307576072"/>
        <c:scaling>
          <c:orientation val="minMax"/>
        </c:scaling>
        <c:delete val="0"/>
        <c:axPos val="b"/>
        <c:numFmt formatCode="d\-mmm\-yy" sourceLinked="1"/>
        <c:majorTickMark val="out"/>
        <c:minorTickMark val="none"/>
        <c:tickLblPos val="low"/>
        <c:txPr>
          <a:bodyPr/>
          <a:lstStyle/>
          <a:p>
            <a:pPr>
              <a:defRPr sz="900">
                <a:latin typeface="Montserrat" panose="00000500000000000000" pitchFamily="2" charset="0"/>
              </a:defRPr>
            </a:pPr>
            <a:endParaRPr lang="en-US"/>
          </a:p>
        </c:txPr>
        <c:crossAx val="307578424"/>
        <c:crosses val="autoZero"/>
        <c:auto val="0"/>
        <c:lblAlgn val="ctr"/>
        <c:lblOffset val="100"/>
        <c:noMultiLvlLbl val="1"/>
      </c:catAx>
      <c:valAx>
        <c:axId val="307578424"/>
        <c:scaling>
          <c:orientation val="minMax"/>
          <c:min val="0.14000000000000001"/>
        </c:scaling>
        <c:delete val="0"/>
        <c:axPos val="l"/>
        <c:numFmt formatCode="0%" sourceLinked="0"/>
        <c:majorTickMark val="out"/>
        <c:minorTickMark val="none"/>
        <c:tickLblPos val="nextTo"/>
        <c:txPr>
          <a:bodyPr/>
          <a:lstStyle/>
          <a:p>
            <a:pPr>
              <a:defRPr sz="1000">
                <a:latin typeface="Montserrat" panose="00000500000000000000" pitchFamily="2" charset="0"/>
              </a:defRPr>
            </a:pPr>
            <a:endParaRPr lang="en-US"/>
          </a:p>
        </c:txPr>
        <c:crossAx val="307576072"/>
        <c:crosses val="autoZero"/>
        <c:crossBetween val="between"/>
        <c:majorUnit val="2.0000000000000004E-2"/>
      </c:valAx>
    </c:plotArea>
    <c:legend>
      <c:legendPos val="r"/>
      <c:layout>
        <c:manualLayout>
          <c:xMode val="edge"/>
          <c:yMode val="edge"/>
          <c:x val="0.60900508543112286"/>
          <c:y val="0.41452991452991456"/>
          <c:w val="0.33612394369848397"/>
          <c:h val="0.13142421218227704"/>
        </c:manualLayout>
      </c:layout>
      <c:overlay val="0"/>
      <c:txPr>
        <a:bodyPr/>
        <a:lstStyle/>
        <a:p>
          <a:pPr>
            <a:defRPr sz="1000">
              <a:latin typeface="Montserrat" panose="00000500000000000000" pitchFamily="2"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602174460895643E-2"/>
          <c:w val="0.97294397998183768"/>
          <c:h val="0.76718058225209262"/>
        </c:manualLayout>
      </c:layout>
      <c:lineChart>
        <c:grouping val="standard"/>
        <c:varyColors val="0"/>
        <c:ser>
          <c:idx val="0"/>
          <c:order val="0"/>
          <c:tx>
            <c:strRef>
              <c:f>Sheet1!$B$1</c:f>
              <c:strCache>
                <c:ptCount val="1"/>
                <c:pt idx="0">
                  <c:v>Total Store Value Sales</c:v>
                </c:pt>
              </c:strCache>
            </c:strRef>
          </c:tx>
          <c:spPr>
            <a:ln w="19050" cap="rnd">
              <a:solidFill>
                <a:srgbClr val="17A24B"/>
              </a:solidFill>
              <a:round/>
            </a:ln>
            <a:effectLst/>
          </c:spPr>
          <c:marker>
            <c:symbol val="none"/>
          </c:marker>
          <c:dLbls>
            <c:dLbl>
              <c:idx val="8"/>
              <c:layout>
                <c:manualLayout>
                  <c:x val="-3.2778292704378285E-2"/>
                  <c:y val="-3.7087218518258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6F-480A-817D-AC37DCD21D7E}"/>
                </c:ext>
              </c:extLst>
            </c:dLbl>
            <c:dLbl>
              <c:idx val="10"/>
              <c:layout>
                <c:manualLayout>
                  <c:x val="-2.9394138904843218E-2"/>
                  <c:y val="-3.9716367657495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6A-4BE2-8069-92F47ED8720F}"/>
                </c:ext>
              </c:extLst>
            </c:dLbl>
            <c:dLbl>
              <c:idx val="11"/>
              <c:layout>
                <c:manualLayout>
                  <c:x val="-1.8727383931132959E-2"/>
                  <c:y val="-2.6615804849065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9D-4BA8-89DF-E9CC1BF11F6D}"/>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Sheet1!$A$2:$A$358</c:f>
              <c:strCache>
                <c:ptCount val="12"/>
                <c:pt idx="0">
                  <c:v>12-Nov-22</c:v>
                </c:pt>
                <c:pt idx="1">
                  <c:v>19-Nov-22</c:v>
                </c:pt>
                <c:pt idx="2">
                  <c:v>26-Nov-22</c:v>
                </c:pt>
                <c:pt idx="3">
                  <c:v>03-Dec-22</c:v>
                </c:pt>
                <c:pt idx="4">
                  <c:v>10-Dec-22</c:v>
                </c:pt>
                <c:pt idx="5">
                  <c:v>17-Dec-22</c:v>
                </c:pt>
                <c:pt idx="6">
                  <c:v>24-Dec-22</c:v>
                </c:pt>
                <c:pt idx="7">
                  <c:v> 31-Dec-22</c:v>
                </c:pt>
                <c:pt idx="8">
                  <c:v>07-Jan-23</c:v>
                </c:pt>
                <c:pt idx="9">
                  <c:v>14-Jan-23</c:v>
                </c:pt>
                <c:pt idx="10">
                  <c:v>21-Jan-23</c:v>
                </c:pt>
                <c:pt idx="11">
                  <c:v>28-Jan-23</c:v>
                </c:pt>
              </c:strCache>
            </c:strRef>
          </c:cat>
          <c:val>
            <c:numRef>
              <c:f>Sheet1!$B$2:$B$358</c:f>
              <c:numCache>
                <c:formatCode>0.0%</c:formatCode>
                <c:ptCount val="12"/>
                <c:pt idx="0">
                  <c:v>5.077965797115791E-2</c:v>
                </c:pt>
                <c:pt idx="1">
                  <c:v>6.4828107058575446E-2</c:v>
                </c:pt>
                <c:pt idx="2">
                  <c:v>3.2652051804629822E-2</c:v>
                </c:pt>
                <c:pt idx="3">
                  <c:v>4.5485255678438419E-2</c:v>
                </c:pt>
                <c:pt idx="4">
                  <c:v>4.6050424593509387E-2</c:v>
                </c:pt>
                <c:pt idx="5">
                  <c:v>2.1336949750360157E-2</c:v>
                </c:pt>
                <c:pt idx="6">
                  <c:v>0.19048765814137392</c:v>
                </c:pt>
                <c:pt idx="7">
                  <c:v>1.5678915070733712E-2</c:v>
                </c:pt>
                <c:pt idx="8" formatCode="0.00%">
                  <c:v>-1.8755125686120699E-2</c:v>
                </c:pt>
                <c:pt idx="9" formatCode="0.00%">
                  <c:v>5.7669026266829349E-2</c:v>
                </c:pt>
                <c:pt idx="10" formatCode="0.00%">
                  <c:v>5.5167381961972684E-2</c:v>
                </c:pt>
                <c:pt idx="11" formatCode="0.00%">
                  <c:v>6.1339431853240756E-2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Total Store Unit Sales</c:v>
                </c:pt>
              </c:strCache>
            </c:strRef>
          </c:tx>
          <c:spPr>
            <a:ln w="19050" cap="rnd">
              <a:solidFill>
                <a:srgbClr val="0056FF"/>
              </a:solidFill>
              <a:round/>
            </a:ln>
            <a:effectLst/>
          </c:spPr>
          <c:marker>
            <c:symbol val="none"/>
          </c:marker>
          <c:dLbls>
            <c:dLbl>
              <c:idx val="9"/>
              <c:layout>
                <c:manualLayout>
                  <c:x val="-3.2084892504571728E-2"/>
                  <c:y val="3.0983002965334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CD-41F0-BB85-45154F17FB11}"/>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Sheet1!$A$2:$A$358</c:f>
              <c:strCache>
                <c:ptCount val="12"/>
                <c:pt idx="0">
                  <c:v>12-Nov-22</c:v>
                </c:pt>
                <c:pt idx="1">
                  <c:v>19-Nov-22</c:v>
                </c:pt>
                <c:pt idx="2">
                  <c:v>26-Nov-22</c:v>
                </c:pt>
                <c:pt idx="3">
                  <c:v>03-Dec-22</c:v>
                </c:pt>
                <c:pt idx="4">
                  <c:v>10-Dec-22</c:v>
                </c:pt>
                <c:pt idx="5">
                  <c:v>17-Dec-22</c:v>
                </c:pt>
                <c:pt idx="6">
                  <c:v>24-Dec-22</c:v>
                </c:pt>
                <c:pt idx="7">
                  <c:v> 31-Dec-22</c:v>
                </c:pt>
                <c:pt idx="8">
                  <c:v>07-Jan-23</c:v>
                </c:pt>
                <c:pt idx="9">
                  <c:v>14-Jan-23</c:v>
                </c:pt>
                <c:pt idx="10">
                  <c:v>21-Jan-23</c:v>
                </c:pt>
                <c:pt idx="11">
                  <c:v>28-Jan-23</c:v>
                </c:pt>
              </c:strCache>
            </c:strRef>
          </c:cat>
          <c:val>
            <c:numRef>
              <c:f>Sheet1!$C$2:$C$358</c:f>
              <c:numCache>
                <c:formatCode>0.0%</c:formatCode>
                <c:ptCount val="12"/>
                <c:pt idx="0">
                  <c:v>-4.2550975687549064E-2</c:v>
                </c:pt>
                <c:pt idx="1">
                  <c:v>-3.5871341127014511E-2</c:v>
                </c:pt>
                <c:pt idx="2">
                  <c:v>-5.0930931582362282E-2</c:v>
                </c:pt>
                <c:pt idx="3">
                  <c:v>-4.457774340100451E-2</c:v>
                </c:pt>
                <c:pt idx="4">
                  <c:v>-4.0496701361367737E-2</c:v>
                </c:pt>
                <c:pt idx="5">
                  <c:v>-5.8139686096221999E-2</c:v>
                </c:pt>
                <c:pt idx="6">
                  <c:v>8.8255721031436529E-2</c:v>
                </c:pt>
                <c:pt idx="7">
                  <c:v>-8.6883517078859662E-2</c:v>
                </c:pt>
                <c:pt idx="8">
                  <c:v>-0.11949967587215948</c:v>
                </c:pt>
                <c:pt idx="9">
                  <c:v>-5.0564961343628645E-2</c:v>
                </c:pt>
                <c:pt idx="10">
                  <c:v>-5.6902059310629971E-2</c:v>
                </c:pt>
                <c:pt idx="11">
                  <c:v>-4.9234328157824025E-2</c:v>
                </c:pt>
              </c:numCache>
            </c:numRef>
          </c:val>
          <c:smooth val="1"/>
          <c:extLst>
            <c:ext xmlns:c16="http://schemas.microsoft.com/office/drawing/2014/chart" uri="{C3380CC4-5D6E-409C-BE32-E72D297353CC}">
              <c16:uniqueId val="{00000001-2B7F-4242-9281-CF9A63A04573}"/>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45912448"/>
        <c:crosses val="autoZero"/>
        <c:auto val="1"/>
        <c:lblAlgn val="ctr"/>
        <c:lblOffset val="100"/>
        <c:noMultiLvlLbl val="0"/>
      </c:catAx>
      <c:valAx>
        <c:axId val="45912448"/>
        <c:scaling>
          <c:orientation val="minMax"/>
          <c:min val="-0.25"/>
        </c:scaling>
        <c:delete val="1"/>
        <c:axPos val="l"/>
        <c:majorGridlines>
          <c:spPr>
            <a:ln w="9525" cap="flat" cmpd="sng" algn="ctr">
              <a:solidFill>
                <a:schemeClr val="tx2"/>
              </a:solidFill>
              <a:round/>
            </a:ln>
            <a:effectLst/>
          </c:spPr>
        </c:majorGridlines>
        <c:numFmt formatCode="0.0%" sourceLinked="1"/>
        <c:majorTickMark val="out"/>
        <c:minorTickMark val="none"/>
        <c:tickLblPos val="nextTo"/>
        <c:crossAx val="45898368"/>
        <c:crosses val="autoZero"/>
        <c:crossBetween val="between"/>
      </c:valAx>
      <c:spPr>
        <a:noFill/>
        <a:ln>
          <a:noFill/>
        </a:ln>
        <a:effectLst/>
      </c:spPr>
    </c:plotArea>
    <c:legend>
      <c:legendPos val="l"/>
      <c:layout>
        <c:manualLayout>
          <c:xMode val="edge"/>
          <c:yMode val="edge"/>
          <c:x val="0.75520326109366132"/>
          <c:y val="0.72722609353074774"/>
          <c:w val="0.21715485387854863"/>
          <c:h val="8.962351793833310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GB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Sheet1!$B$2</c:f>
              <c:numCache>
                <c:formatCode>0.0%</c:formatCode>
                <c:ptCount val="1"/>
                <c:pt idx="0">
                  <c:v>8.0413828498502316E-3</c:v>
                </c:pt>
              </c:numCache>
            </c:numRef>
          </c:val>
          <c:extLst>
            <c:ext xmlns:c16="http://schemas.microsoft.com/office/drawing/2014/chart" uri="{C3380CC4-5D6E-409C-BE32-E72D297353CC}">
              <c16:uniqueId val="{00000000-5866-4F2E-A78D-57E2FF0E82CE}"/>
            </c:ext>
          </c:extLst>
        </c:ser>
        <c:ser>
          <c:idx val="1"/>
          <c:order val="1"/>
          <c:tx>
            <c:strRef>
              <c:f>Sheet1!$C$1</c:f>
              <c:strCache>
                <c:ptCount val="1"/>
                <c:pt idx="0">
                  <c:v> Online </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66-4F2E-A78D-57E2FF0E82C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Sheet1!$C$2</c:f>
              <c:numCache>
                <c:formatCode>0.0%</c:formatCode>
                <c:ptCount val="1"/>
                <c:pt idx="0">
                  <c:v>-9.9845448919137825E-2</c:v>
                </c:pt>
              </c:numCache>
            </c:numRef>
          </c:val>
          <c:extLst>
            <c:ext xmlns:c16="http://schemas.microsoft.com/office/drawing/2014/chart" uri="{C3380CC4-5D6E-409C-BE32-E72D297353CC}">
              <c16:uniqueId val="{00000001-5866-4F2E-A78D-57E2FF0E82CE}"/>
            </c:ext>
          </c:extLst>
        </c:ser>
        <c:ser>
          <c:idx val="2"/>
          <c:order val="2"/>
          <c:tx>
            <c:strRef>
              <c:f>Sheet1!$D$1</c:f>
              <c:strCache>
                <c:ptCount val="1"/>
                <c:pt idx="0">
                  <c:v> In Store </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Sheet1!$D$2</c:f>
              <c:numCache>
                <c:formatCode>0.0%</c:formatCode>
                <c:ptCount val="1"/>
                <c:pt idx="0">
                  <c:v>1.3381934243563265E-2</c:v>
                </c:pt>
              </c:numCache>
            </c:numRef>
          </c:val>
          <c:extLst>
            <c:ext xmlns:c16="http://schemas.microsoft.com/office/drawing/2014/chart" uri="{C3380CC4-5D6E-409C-BE32-E72D297353CC}">
              <c16:uniqueId val="{00000002-5866-4F2E-A78D-57E2FF0E82CE}"/>
            </c:ext>
          </c:extLst>
        </c:ser>
        <c:ser>
          <c:idx val="3"/>
          <c:order val="3"/>
          <c:tx>
            <c:strRef>
              <c:f>Sheet1!$E$1</c:f>
              <c:strCache>
                <c:ptCount val="1"/>
                <c:pt idx="0">
                  <c:v> Discounters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Sheet1!$E$2</c:f>
              <c:numCache>
                <c:formatCode>0.0%</c:formatCode>
                <c:ptCount val="1"/>
                <c:pt idx="0">
                  <c:v>7.4923912635483259E-2</c:v>
                </c:pt>
              </c:numCache>
            </c:numRef>
          </c:val>
          <c:extLst>
            <c:ext xmlns:c16="http://schemas.microsoft.com/office/drawing/2014/chart" uri="{C3380CC4-5D6E-409C-BE32-E72D297353CC}">
              <c16:uniqueId val="{00000003-5866-4F2E-A78D-57E2FF0E82CE}"/>
            </c:ext>
          </c:extLst>
        </c:ser>
        <c:dLbls>
          <c:showLegendKey val="0"/>
          <c:showVal val="0"/>
          <c:showCatName val="0"/>
          <c:showSerName val="0"/>
          <c:showPercent val="0"/>
          <c:showBubbleSize val="0"/>
        </c:dLbls>
        <c:gapWidth val="219"/>
        <c:overlap val="-27"/>
        <c:axId val="1048741840"/>
        <c:axId val="1048746760"/>
      </c:barChart>
      <c:dateAx>
        <c:axId val="1048741840"/>
        <c:scaling>
          <c:orientation val="minMax"/>
        </c:scaling>
        <c:delete val="1"/>
        <c:axPos val="b"/>
        <c:numFmt formatCode="d\-mmm\-yy" sourceLinked="1"/>
        <c:majorTickMark val="none"/>
        <c:minorTickMark val="none"/>
        <c:tickLblPos val="nextTo"/>
        <c:crossAx val="1048746760"/>
        <c:crosses val="autoZero"/>
        <c:auto val="1"/>
        <c:lblOffset val="100"/>
        <c:baseTimeUnit val="days"/>
      </c:dateAx>
      <c:valAx>
        <c:axId val="1048746760"/>
        <c:scaling>
          <c:orientation val="minMax"/>
        </c:scaling>
        <c:delete val="1"/>
        <c:axPos val="l"/>
        <c:numFmt formatCode="0.0%" sourceLinked="1"/>
        <c:majorTickMark val="none"/>
        <c:minorTickMark val="none"/>
        <c:tickLblPos val="nextTo"/>
        <c:crossAx val="104874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GB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Sheet1!$B$2</c:f>
              <c:numCache>
                <c:formatCode>0.0%</c:formatCode>
                <c:ptCount val="1"/>
                <c:pt idx="0">
                  <c:v>6.2241501059215221E-2</c:v>
                </c:pt>
              </c:numCache>
            </c:numRef>
          </c:val>
          <c:extLst>
            <c:ext xmlns:c16="http://schemas.microsoft.com/office/drawing/2014/chart" uri="{C3380CC4-5D6E-409C-BE32-E72D297353CC}">
              <c16:uniqueId val="{00000000-71B4-4E26-89F9-38EC3D8B755C}"/>
            </c:ext>
          </c:extLst>
        </c:ser>
        <c:ser>
          <c:idx val="1"/>
          <c:order val="1"/>
          <c:tx>
            <c:strRef>
              <c:f>Sheet1!$C$1</c:f>
              <c:strCache>
                <c:ptCount val="1"/>
                <c:pt idx="0">
                  <c:v> Online </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B4-4E26-89F9-38EC3D8B755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Sheet1!$C$2</c:f>
              <c:numCache>
                <c:formatCode>0.0%</c:formatCode>
                <c:ptCount val="1"/>
                <c:pt idx="0">
                  <c:v>1.4384221843256384E-2</c:v>
                </c:pt>
              </c:numCache>
            </c:numRef>
          </c:val>
          <c:extLst>
            <c:ext xmlns:c16="http://schemas.microsoft.com/office/drawing/2014/chart" uri="{C3380CC4-5D6E-409C-BE32-E72D297353CC}">
              <c16:uniqueId val="{00000002-71B4-4E26-89F9-38EC3D8B755C}"/>
            </c:ext>
          </c:extLst>
        </c:ser>
        <c:ser>
          <c:idx val="2"/>
          <c:order val="2"/>
          <c:tx>
            <c:strRef>
              <c:f>Sheet1!$D$1</c:f>
              <c:strCache>
                <c:ptCount val="1"/>
                <c:pt idx="0">
                  <c:v> In Store </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Sheet1!$D$2</c:f>
              <c:numCache>
                <c:formatCode>0.0%</c:formatCode>
                <c:ptCount val="1"/>
                <c:pt idx="0">
                  <c:v>8.0006049606775376E-2</c:v>
                </c:pt>
              </c:numCache>
            </c:numRef>
          </c:val>
          <c:extLst>
            <c:ext xmlns:c16="http://schemas.microsoft.com/office/drawing/2014/chart" uri="{C3380CC4-5D6E-409C-BE32-E72D297353CC}">
              <c16:uniqueId val="{00000003-71B4-4E26-89F9-38EC3D8B755C}"/>
            </c:ext>
          </c:extLst>
        </c:ser>
        <c:ser>
          <c:idx val="3"/>
          <c:order val="3"/>
          <c:tx>
            <c:strRef>
              <c:f>Sheet1!$E$1</c:f>
              <c:strCache>
                <c:ptCount val="1"/>
                <c:pt idx="0">
                  <c:v> Discounters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Sheet1!$E$2</c:f>
              <c:numCache>
                <c:formatCode>0.0%</c:formatCode>
                <c:ptCount val="1"/>
                <c:pt idx="0">
                  <c:v>0.1123188405797102</c:v>
                </c:pt>
              </c:numCache>
            </c:numRef>
          </c:val>
          <c:extLst>
            <c:ext xmlns:c16="http://schemas.microsoft.com/office/drawing/2014/chart" uri="{C3380CC4-5D6E-409C-BE32-E72D297353CC}">
              <c16:uniqueId val="{00000004-71B4-4E26-89F9-38EC3D8B755C}"/>
            </c:ext>
          </c:extLst>
        </c:ser>
        <c:dLbls>
          <c:showLegendKey val="0"/>
          <c:showVal val="0"/>
          <c:showCatName val="0"/>
          <c:showSerName val="0"/>
          <c:showPercent val="0"/>
          <c:showBubbleSize val="0"/>
        </c:dLbls>
        <c:gapWidth val="219"/>
        <c:overlap val="-27"/>
        <c:axId val="1048741840"/>
        <c:axId val="1048746760"/>
      </c:barChart>
      <c:dateAx>
        <c:axId val="1048741840"/>
        <c:scaling>
          <c:orientation val="minMax"/>
        </c:scaling>
        <c:delete val="1"/>
        <c:axPos val="b"/>
        <c:numFmt formatCode="d\-mmm\-yy" sourceLinked="1"/>
        <c:majorTickMark val="none"/>
        <c:minorTickMark val="none"/>
        <c:tickLblPos val="nextTo"/>
        <c:crossAx val="1048746760"/>
        <c:crosses val="autoZero"/>
        <c:auto val="1"/>
        <c:lblOffset val="100"/>
        <c:baseTimeUnit val="days"/>
      </c:dateAx>
      <c:valAx>
        <c:axId val="1048746760"/>
        <c:scaling>
          <c:orientation val="minMax"/>
        </c:scaling>
        <c:delete val="1"/>
        <c:axPos val="l"/>
        <c:numFmt formatCode="0.0%" sourceLinked="1"/>
        <c:majorTickMark val="none"/>
        <c:minorTickMark val="none"/>
        <c:tickLblPos val="nextTo"/>
        <c:crossAx val="104874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GB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Sheet1!$B$2</c:f>
              <c:numCache>
                <c:formatCode>0.0%</c:formatCode>
                <c:ptCount val="1"/>
                <c:pt idx="0">
                  <c:v>-4.5668701145732959E-2</c:v>
                </c:pt>
              </c:numCache>
            </c:numRef>
          </c:val>
          <c:extLst>
            <c:ext xmlns:c16="http://schemas.microsoft.com/office/drawing/2014/chart" uri="{C3380CC4-5D6E-409C-BE32-E72D297353CC}">
              <c16:uniqueId val="{00000000-D924-48F1-A25E-EFEBD113EADB}"/>
            </c:ext>
          </c:extLst>
        </c:ser>
        <c:ser>
          <c:idx val="1"/>
          <c:order val="1"/>
          <c:tx>
            <c:strRef>
              <c:f>Sheet1!$C$1</c:f>
              <c:strCache>
                <c:ptCount val="1"/>
                <c:pt idx="0">
                  <c:v> Online </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24-48F1-A25E-EFEBD113EAD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Sheet1!$C$2</c:f>
              <c:numCache>
                <c:formatCode>0.0%</c:formatCode>
                <c:ptCount val="1"/>
                <c:pt idx="0">
                  <c:v>-9.1477417708599185E-2</c:v>
                </c:pt>
              </c:numCache>
            </c:numRef>
          </c:val>
          <c:extLst>
            <c:ext xmlns:c16="http://schemas.microsoft.com/office/drawing/2014/chart" uri="{C3380CC4-5D6E-409C-BE32-E72D297353CC}">
              <c16:uniqueId val="{00000002-D924-48F1-A25E-EFEBD113EADB}"/>
            </c:ext>
          </c:extLst>
        </c:ser>
        <c:ser>
          <c:idx val="2"/>
          <c:order val="2"/>
          <c:tx>
            <c:strRef>
              <c:f>Sheet1!$D$1</c:f>
              <c:strCache>
                <c:ptCount val="1"/>
                <c:pt idx="0">
                  <c:v> In Store </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Sheet1!$D$2</c:f>
              <c:numCache>
                <c:formatCode>0.0%</c:formatCode>
                <c:ptCount val="1"/>
                <c:pt idx="0">
                  <c:v>-3.1136512472465294E-2</c:v>
                </c:pt>
              </c:numCache>
            </c:numRef>
          </c:val>
          <c:extLst>
            <c:ext xmlns:c16="http://schemas.microsoft.com/office/drawing/2014/chart" uri="{C3380CC4-5D6E-409C-BE32-E72D297353CC}">
              <c16:uniqueId val="{00000003-D924-48F1-A25E-EFEBD113EADB}"/>
            </c:ext>
          </c:extLst>
        </c:ser>
        <c:ser>
          <c:idx val="3"/>
          <c:order val="3"/>
          <c:tx>
            <c:strRef>
              <c:f>Sheet1!$E$1</c:f>
              <c:strCache>
                <c:ptCount val="1"/>
                <c:pt idx="0">
                  <c:v> Discounters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Sheet1!$E$2</c:f>
              <c:numCache>
                <c:formatCode>0.0%</c:formatCode>
                <c:ptCount val="1"/>
                <c:pt idx="0">
                  <c:v>-4.0603094828726261E-2</c:v>
                </c:pt>
              </c:numCache>
            </c:numRef>
          </c:val>
          <c:extLst>
            <c:ext xmlns:c16="http://schemas.microsoft.com/office/drawing/2014/chart" uri="{C3380CC4-5D6E-409C-BE32-E72D297353CC}">
              <c16:uniqueId val="{00000004-D924-48F1-A25E-EFEBD113EADB}"/>
            </c:ext>
          </c:extLst>
        </c:ser>
        <c:dLbls>
          <c:showLegendKey val="0"/>
          <c:showVal val="0"/>
          <c:showCatName val="0"/>
          <c:showSerName val="0"/>
          <c:showPercent val="0"/>
          <c:showBubbleSize val="0"/>
        </c:dLbls>
        <c:gapWidth val="219"/>
        <c:overlap val="-27"/>
        <c:axId val="1048741840"/>
        <c:axId val="1048746760"/>
      </c:barChart>
      <c:dateAx>
        <c:axId val="1048741840"/>
        <c:scaling>
          <c:orientation val="minMax"/>
        </c:scaling>
        <c:delete val="1"/>
        <c:axPos val="b"/>
        <c:numFmt formatCode="d\-mmm\-yy" sourceLinked="1"/>
        <c:majorTickMark val="none"/>
        <c:minorTickMark val="none"/>
        <c:tickLblPos val="nextTo"/>
        <c:crossAx val="1048746760"/>
        <c:crosses val="autoZero"/>
        <c:auto val="1"/>
        <c:lblOffset val="100"/>
        <c:baseTimeUnit val="days"/>
      </c:dateAx>
      <c:valAx>
        <c:axId val="1048746760"/>
        <c:scaling>
          <c:orientation val="minMax"/>
        </c:scaling>
        <c:delete val="1"/>
        <c:axPos val="l"/>
        <c:numFmt formatCode="0.0%" sourceLinked="1"/>
        <c:majorTickMark val="none"/>
        <c:minorTickMark val="none"/>
        <c:tickLblPos val="nextTo"/>
        <c:crossAx val="104874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GB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Sheet1!$B$2</c:f>
              <c:numCache>
                <c:formatCode>0.0%</c:formatCode>
                <c:ptCount val="1"/>
                <c:pt idx="0">
                  <c:v>4.0765904879555226E-2</c:v>
                </c:pt>
              </c:numCache>
            </c:numRef>
          </c:val>
          <c:extLst>
            <c:ext xmlns:c16="http://schemas.microsoft.com/office/drawing/2014/chart" uri="{C3380CC4-5D6E-409C-BE32-E72D297353CC}">
              <c16:uniqueId val="{00000000-F9BF-4555-939D-86FFE345ADE0}"/>
            </c:ext>
          </c:extLst>
        </c:ser>
        <c:ser>
          <c:idx val="1"/>
          <c:order val="1"/>
          <c:tx>
            <c:strRef>
              <c:f>Sheet1!$C$1</c:f>
              <c:strCache>
                <c:ptCount val="1"/>
                <c:pt idx="0">
                  <c:v> Online </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BF-4555-939D-86FFE345ADE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Sheet1!$C$2</c:f>
              <c:numCache>
                <c:formatCode>0.0%</c:formatCode>
                <c:ptCount val="1"/>
                <c:pt idx="0">
                  <c:v>-7.8740157480314821E-3</c:v>
                </c:pt>
              </c:numCache>
            </c:numRef>
          </c:val>
          <c:extLst>
            <c:ext xmlns:c16="http://schemas.microsoft.com/office/drawing/2014/chart" uri="{C3380CC4-5D6E-409C-BE32-E72D297353CC}">
              <c16:uniqueId val="{00000002-F9BF-4555-939D-86FFE345ADE0}"/>
            </c:ext>
          </c:extLst>
        </c:ser>
        <c:ser>
          <c:idx val="2"/>
          <c:order val="2"/>
          <c:tx>
            <c:strRef>
              <c:f>Sheet1!$D$1</c:f>
              <c:strCache>
                <c:ptCount val="1"/>
                <c:pt idx="0">
                  <c:v> In Store </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Sheet1!$D$2</c:f>
              <c:numCache>
                <c:formatCode>0.0%</c:formatCode>
                <c:ptCount val="1"/>
                <c:pt idx="0">
                  <c:v>4.3037974683544311E-2</c:v>
                </c:pt>
              </c:numCache>
            </c:numRef>
          </c:val>
          <c:extLst>
            <c:ext xmlns:c16="http://schemas.microsoft.com/office/drawing/2014/chart" uri="{C3380CC4-5D6E-409C-BE32-E72D297353CC}">
              <c16:uniqueId val="{00000003-F9BF-4555-939D-86FFE345ADE0}"/>
            </c:ext>
          </c:extLst>
        </c:ser>
        <c:ser>
          <c:idx val="3"/>
          <c:order val="3"/>
          <c:tx>
            <c:strRef>
              <c:f>Sheet1!$E$1</c:f>
              <c:strCache>
                <c:ptCount val="1"/>
                <c:pt idx="0">
                  <c:v> Discounters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d\-mmm\-yy</c:formatCode>
                <c:ptCount val="1"/>
                <c:pt idx="0">
                  <c:v>44954</c:v>
                </c:pt>
              </c:numCache>
            </c:numRef>
          </c:cat>
          <c:val>
            <c:numRef>
              <c:f>Sheet1!$E$2</c:f>
              <c:numCache>
                <c:formatCode>0.0%</c:formatCode>
                <c:ptCount val="1"/>
                <c:pt idx="0">
                  <c:v>1.6949152542373058E-2</c:v>
                </c:pt>
              </c:numCache>
            </c:numRef>
          </c:val>
          <c:extLst>
            <c:ext xmlns:c16="http://schemas.microsoft.com/office/drawing/2014/chart" uri="{C3380CC4-5D6E-409C-BE32-E72D297353CC}">
              <c16:uniqueId val="{00000004-F9BF-4555-939D-86FFE345ADE0}"/>
            </c:ext>
          </c:extLst>
        </c:ser>
        <c:dLbls>
          <c:showLegendKey val="0"/>
          <c:showVal val="0"/>
          <c:showCatName val="0"/>
          <c:showSerName val="0"/>
          <c:showPercent val="0"/>
          <c:showBubbleSize val="0"/>
        </c:dLbls>
        <c:gapWidth val="219"/>
        <c:overlap val="-27"/>
        <c:axId val="1048741840"/>
        <c:axId val="1048746760"/>
      </c:barChart>
      <c:dateAx>
        <c:axId val="1048741840"/>
        <c:scaling>
          <c:orientation val="minMax"/>
        </c:scaling>
        <c:delete val="1"/>
        <c:axPos val="b"/>
        <c:numFmt formatCode="d\-mmm\-yy" sourceLinked="1"/>
        <c:majorTickMark val="none"/>
        <c:minorTickMark val="none"/>
        <c:tickLblPos val="nextTo"/>
        <c:crossAx val="1048746760"/>
        <c:crosses val="autoZero"/>
        <c:auto val="1"/>
        <c:lblOffset val="100"/>
        <c:baseTimeUnit val="days"/>
      </c:dateAx>
      <c:valAx>
        <c:axId val="1048746760"/>
        <c:scaling>
          <c:orientation val="minMax"/>
        </c:scaling>
        <c:delete val="1"/>
        <c:axPos val="l"/>
        <c:numFmt formatCode="0.0%" sourceLinked="1"/>
        <c:majorTickMark val="none"/>
        <c:minorTickMark val="none"/>
        <c:tickLblPos val="nextTo"/>
        <c:crossAx val="104874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08407746367018E-2"/>
          <c:y val="0.17991872589528413"/>
          <c:w val="0.97294397998183768"/>
          <c:h val="0.74423334543674047"/>
        </c:manualLayout>
      </c:layout>
      <c:lineChart>
        <c:grouping val="standard"/>
        <c:varyColors val="0"/>
        <c:ser>
          <c:idx val="0"/>
          <c:order val="0"/>
          <c:tx>
            <c:strRef>
              <c:f>Sheet1!$A$2</c:f>
              <c:strCache>
                <c:ptCount val="1"/>
                <c:pt idx="0">
                  <c:v>Total SPI</c:v>
                </c:pt>
              </c:strCache>
            </c:strRef>
          </c:tx>
          <c:spPr>
            <a:ln w="19050" cap="rnd">
              <a:solidFill>
                <a:srgbClr val="17A24B"/>
              </a:solidFill>
              <a:round/>
            </a:ln>
            <a:effectLst/>
          </c:spPr>
          <c:marker>
            <c:symbol val="none"/>
          </c:marker>
          <c:cat>
            <c:numRef>
              <c:f>Sheet1!$B$1:$EP$1</c:f>
              <c:numCache>
                <c:formatCode>mmm\-yy</c:formatCode>
                <c:ptCount val="13"/>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numCache>
            </c:numRef>
          </c:cat>
          <c:val>
            <c:numRef>
              <c:f>Sheet1!$B$2:$EP$2</c:f>
            </c:numRef>
          </c:val>
          <c:smooth val="1"/>
          <c:extLst>
            <c:ext xmlns:c16="http://schemas.microsoft.com/office/drawing/2014/chart" uri="{C3380CC4-5D6E-409C-BE32-E72D297353CC}">
              <c16:uniqueId val="{00000000-2B7F-4242-9281-CF9A63A04573}"/>
            </c:ext>
          </c:extLst>
        </c:ser>
        <c:ser>
          <c:idx val="1"/>
          <c:order val="1"/>
          <c:tx>
            <c:strRef>
              <c:f>Sheet1!$A$3</c:f>
              <c:strCache>
                <c:ptCount val="1"/>
                <c:pt idx="0">
                  <c:v>Food</c:v>
                </c:pt>
              </c:strCache>
            </c:strRef>
          </c:tx>
          <c:spPr>
            <a:ln>
              <a:solidFill>
                <a:schemeClr val="accent1"/>
              </a:solidFill>
            </a:ln>
          </c:spPr>
          <c:marker>
            <c:symbol val="none"/>
          </c:marker>
          <c:dLbls>
            <c:dLbl>
              <c:idx val="10"/>
              <c:layout>
                <c:manualLayout>
                  <c:x val="-3.3416830485433875E-2"/>
                  <c:y val="2.259261191941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5-4847-8067-BB1208C3ECDA}"/>
                </c:ext>
              </c:extLst>
            </c:dLbl>
            <c:dLbl>
              <c:idx val="11"/>
              <c:layout>
                <c:manualLayout>
                  <c:x val="-3.7853790405528234E-2"/>
                  <c:y val="3.76543531990189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F-4779-B3EB-E03891469346}"/>
                </c:ext>
              </c:extLst>
            </c:dLbl>
            <c:dLbl>
              <c:idx val="12"/>
              <c:layout>
                <c:manualLayout>
                  <c:x val="-2.1413184575519766E-2"/>
                  <c:y val="2.447547782484736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8074607653426156E-2"/>
                      <c:h val="0.13250566890734775"/>
                    </c:manualLayout>
                  </c15:layout>
                </c:ext>
                <c:ext xmlns:c16="http://schemas.microsoft.com/office/drawing/2014/chart" uri="{C3380CC4-5D6E-409C-BE32-E72D297353CC}">
                  <c16:uniqueId val="{00000000-589F-4779-B3EB-E03891469346}"/>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Sheet1!$B$1:$EP$1</c:f>
              <c:numCache>
                <c:formatCode>mmm\-yy</c:formatCode>
                <c:ptCount val="13"/>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numCache>
            </c:numRef>
          </c:cat>
          <c:val>
            <c:numRef>
              <c:f>Sheet1!$B$3:$EP$3</c:f>
              <c:numCache>
                <c:formatCode>0.0%</c:formatCode>
                <c:ptCount val="13"/>
                <c:pt idx="0">
                  <c:v>2.7E-2</c:v>
                </c:pt>
                <c:pt idx="1">
                  <c:v>2.7E-2</c:v>
                </c:pt>
                <c:pt idx="2">
                  <c:v>3.3000000000000002E-2</c:v>
                </c:pt>
                <c:pt idx="3">
                  <c:v>3.5000000000000003E-2</c:v>
                </c:pt>
                <c:pt idx="4">
                  <c:v>4.2999999999999997E-2</c:v>
                </c:pt>
                <c:pt idx="5">
                  <c:v>5.6000000000000001E-2</c:v>
                </c:pt>
                <c:pt idx="6">
                  <c:v>7.0000000000000007E-2</c:v>
                </c:pt>
                <c:pt idx="7">
                  <c:v>9.2999999999999999E-2</c:v>
                </c:pt>
                <c:pt idx="8">
                  <c:v>0.106</c:v>
                </c:pt>
                <c:pt idx="9" formatCode="0.00%">
                  <c:v>0.11600000000000001</c:v>
                </c:pt>
                <c:pt idx="10" formatCode="0.00%">
                  <c:v>0.124</c:v>
                </c:pt>
                <c:pt idx="11" formatCode="0.00%">
                  <c:v>0.13300000000000001</c:v>
                </c:pt>
                <c:pt idx="12" formatCode="0.00%">
                  <c:v>0.13800000000000001</c:v>
                </c:pt>
              </c:numCache>
            </c:numRef>
          </c:val>
          <c:smooth val="1"/>
          <c:extLst>
            <c:ext xmlns:c16="http://schemas.microsoft.com/office/drawing/2014/chart" uri="{C3380CC4-5D6E-409C-BE32-E72D297353CC}">
              <c16:uniqueId val="{00000000-4FC6-4238-80D7-E3D752151CA6}"/>
            </c:ext>
          </c:extLst>
        </c:ser>
        <c:ser>
          <c:idx val="2"/>
          <c:order val="2"/>
          <c:tx>
            <c:strRef>
              <c:f>Sheet1!$A$4</c:f>
              <c:strCache>
                <c:ptCount val="1"/>
                <c:pt idx="0">
                  <c:v>Fresh</c:v>
                </c:pt>
              </c:strCache>
            </c:strRef>
          </c:tx>
          <c:spPr>
            <a:ln>
              <a:solidFill>
                <a:schemeClr val="bg2">
                  <a:lumMod val="40000"/>
                  <a:lumOff val="60000"/>
                </a:schemeClr>
              </a:solidFill>
            </a:ln>
          </c:spPr>
          <c:marker>
            <c:symbol val="none"/>
          </c:marker>
          <c:cat>
            <c:numRef>
              <c:f>Sheet1!$B$1:$EP$1</c:f>
              <c:numCache>
                <c:formatCode>mmm\-yy</c:formatCode>
                <c:ptCount val="13"/>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numCache>
            </c:numRef>
          </c:cat>
          <c:val>
            <c:numRef>
              <c:f>Sheet1!$B$4:$EP$4</c:f>
              <c:numCache>
                <c:formatCode>0.0%</c:formatCode>
                <c:ptCount val="13"/>
                <c:pt idx="0">
                  <c:v>2.9000000000000001E-2</c:v>
                </c:pt>
                <c:pt idx="1">
                  <c:v>3.3000000000000002E-2</c:v>
                </c:pt>
                <c:pt idx="2">
                  <c:v>3.5000000000000003E-2</c:v>
                </c:pt>
                <c:pt idx="3">
                  <c:v>3.4000000000000002E-2</c:v>
                </c:pt>
                <c:pt idx="4">
                  <c:v>4.4999999999999998E-2</c:v>
                </c:pt>
                <c:pt idx="5">
                  <c:v>6.2E-2</c:v>
                </c:pt>
                <c:pt idx="6">
                  <c:v>0.08</c:v>
                </c:pt>
                <c:pt idx="7">
                  <c:v>0.105</c:v>
                </c:pt>
                <c:pt idx="8">
                  <c:v>0.121</c:v>
                </c:pt>
                <c:pt idx="9" formatCode="0.00%">
                  <c:v>0.13300000000000001</c:v>
                </c:pt>
                <c:pt idx="10" formatCode="0.00%">
                  <c:v>0.14299999999999999</c:v>
                </c:pt>
                <c:pt idx="11" formatCode="0%">
                  <c:v>0.15</c:v>
                </c:pt>
                <c:pt idx="12" formatCode="0.00%">
                  <c:v>0.157</c:v>
                </c:pt>
              </c:numCache>
            </c:numRef>
          </c:val>
          <c:smooth val="1"/>
          <c:extLst>
            <c:ext xmlns:c16="http://schemas.microsoft.com/office/drawing/2014/chart" uri="{C3380CC4-5D6E-409C-BE32-E72D297353CC}">
              <c16:uniqueId val="{00000001-4FC6-4238-80D7-E3D752151CA6}"/>
            </c:ext>
          </c:extLst>
        </c:ser>
        <c:ser>
          <c:idx val="3"/>
          <c:order val="3"/>
          <c:tx>
            <c:strRef>
              <c:f>Sheet1!$A$5</c:f>
              <c:strCache>
                <c:ptCount val="1"/>
                <c:pt idx="0">
                  <c:v>Ambient</c:v>
                </c:pt>
              </c:strCache>
            </c:strRef>
          </c:tx>
          <c:marker>
            <c:symbol val="none"/>
          </c:marker>
          <c:cat>
            <c:numRef>
              <c:f>Sheet1!$B$1:$EP$1</c:f>
              <c:numCache>
                <c:formatCode>mmm\-yy</c:formatCode>
                <c:ptCount val="13"/>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numCache>
            </c:numRef>
          </c:cat>
          <c:val>
            <c:numRef>
              <c:f>Sheet1!$B$5:$EP$5</c:f>
              <c:numCache>
                <c:formatCode>0.0%</c:formatCode>
                <c:ptCount val="13"/>
                <c:pt idx="0">
                  <c:v>2.4E-2</c:v>
                </c:pt>
                <c:pt idx="1">
                  <c:v>0.02</c:v>
                </c:pt>
                <c:pt idx="2">
                  <c:v>0.03</c:v>
                </c:pt>
                <c:pt idx="3">
                  <c:v>3.5000000000000003E-2</c:v>
                </c:pt>
                <c:pt idx="4">
                  <c:v>0.04</c:v>
                </c:pt>
                <c:pt idx="5">
                  <c:v>4.8000000000000001E-2</c:v>
                </c:pt>
                <c:pt idx="6">
                  <c:v>5.7000000000000002E-2</c:v>
                </c:pt>
                <c:pt idx="7">
                  <c:v>7.8E-2</c:v>
                </c:pt>
                <c:pt idx="8">
                  <c:v>8.5999999999999993E-2</c:v>
                </c:pt>
                <c:pt idx="9" formatCode="0.00%">
                  <c:v>9.4E-2</c:v>
                </c:pt>
                <c:pt idx="10" formatCode="0%">
                  <c:v>0.1</c:v>
                </c:pt>
                <c:pt idx="11" formatCode="0%">
                  <c:v>0.11</c:v>
                </c:pt>
                <c:pt idx="12" formatCode="0.00%">
                  <c:v>0.113</c:v>
                </c:pt>
              </c:numCache>
            </c:numRef>
          </c:val>
          <c:smooth val="1"/>
          <c:extLst>
            <c:ext xmlns:c16="http://schemas.microsoft.com/office/drawing/2014/chart" uri="{C3380CC4-5D6E-409C-BE32-E72D297353CC}">
              <c16:uniqueId val="{00000002-4FC6-4238-80D7-E3D752151CA6}"/>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solidFill>
            <a:round/>
          </a:ln>
          <a:effectLst/>
        </c:spPr>
        <c:txPr>
          <a:bodyPr rot="0" vert="horz"/>
          <a:lstStyle/>
          <a:p>
            <a:pPr>
              <a:defRPr/>
            </a:pPr>
            <a:endParaRPr lang="en-US"/>
          </a:p>
        </c:txPr>
        <c:crossAx val="121625984"/>
        <c:crosses val="autoZero"/>
        <c:auto val="1"/>
        <c:lblOffset val="100"/>
        <c:baseTimeUnit val="months"/>
      </c:dateAx>
      <c:valAx>
        <c:axId val="121625984"/>
        <c:scaling>
          <c:orientation val="minMax"/>
        </c:scaling>
        <c:delete val="0"/>
        <c:axPos val="l"/>
        <c:majorGridlines>
          <c:spPr>
            <a:ln w="9525" cap="flat" cmpd="sng" algn="ctr">
              <a:solidFill>
                <a:schemeClr val="tx2"/>
              </a:solidFill>
              <a:round/>
            </a:ln>
            <a:effectLst/>
          </c:spPr>
        </c:majorGridlines>
        <c:title>
          <c:tx>
            <c:rich>
              <a:bodyPr rot="0" vert="horz"/>
              <a:lstStyle/>
              <a:p>
                <a:pPr algn="l">
                  <a:defRPr/>
                </a:pPr>
                <a:r>
                  <a:rPr lang="en-GB" dirty="0"/>
                  <a:t>Year on year % changes in shop prices</a:t>
                </a:r>
              </a:p>
            </c:rich>
          </c:tx>
          <c:layout>
            <c:manualLayout>
              <c:xMode val="edge"/>
              <c:yMode val="edge"/>
              <c:x val="0"/>
              <c:y val="2.0096157951413427E-3"/>
            </c:manualLayout>
          </c:layout>
          <c:overlay val="0"/>
        </c:title>
        <c:numFmt formatCode="0%" sourceLinked="0"/>
        <c:majorTickMark val="out"/>
        <c:minorTickMark val="none"/>
        <c:tickLblPos val="nextTo"/>
        <c:crossAx val="121624448"/>
        <c:crosses val="autoZero"/>
        <c:crossBetween val="between"/>
      </c:valAx>
      <c:spPr>
        <a:noFill/>
        <a:ln>
          <a:noFill/>
        </a:ln>
        <a:effectLst/>
      </c:spPr>
    </c:plotArea>
    <c:legend>
      <c:legendPos val="b"/>
      <c:layout>
        <c:manualLayout>
          <c:xMode val="edge"/>
          <c:yMode val="edge"/>
          <c:x val="0.68186438008396055"/>
          <c:y val="7.634701777522665E-2"/>
          <c:w val="0.28404684593708668"/>
          <c:h val="6.4250482687299271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70659773258856E-2"/>
          <c:y val="0.23398836721232832"/>
          <c:w val="0.9085414728063852"/>
          <c:h val="0.42651604005516575"/>
        </c:manualLayout>
      </c:layout>
      <c:barChart>
        <c:barDir val="col"/>
        <c:grouping val="clustered"/>
        <c:varyColors val="0"/>
        <c:ser>
          <c:idx val="0"/>
          <c:order val="0"/>
          <c:tx>
            <c:strRef>
              <c:f>Sheet1!$B$1</c:f>
              <c:strCache>
                <c:ptCount val="1"/>
                <c:pt idx="0">
                  <c:v>Diesel Fuel</c:v>
                </c:pt>
              </c:strCache>
            </c:strRef>
          </c:tx>
          <c:spPr>
            <a:ln w="38100">
              <a:noFill/>
            </a:ln>
          </c:spPr>
          <c:invertIfNegative val="0"/>
          <c:cat>
            <c:numRef>
              <c:f>Sheet1!$A$2:$A$1027</c:f>
              <c:numCache>
                <c:formatCode>d\-mmm\-yy</c:formatCode>
                <c:ptCount val="12"/>
                <c:pt idx="0">
                  <c:v>44879</c:v>
                </c:pt>
                <c:pt idx="1">
                  <c:v>44886</c:v>
                </c:pt>
                <c:pt idx="2">
                  <c:v>44893</c:v>
                </c:pt>
                <c:pt idx="3">
                  <c:v>44900</c:v>
                </c:pt>
                <c:pt idx="4">
                  <c:v>44907</c:v>
                </c:pt>
                <c:pt idx="5">
                  <c:v>44914</c:v>
                </c:pt>
                <c:pt idx="6">
                  <c:v>44921</c:v>
                </c:pt>
                <c:pt idx="7">
                  <c:v>44928</c:v>
                </c:pt>
                <c:pt idx="8">
                  <c:v>44935</c:v>
                </c:pt>
                <c:pt idx="9">
                  <c:v>44942</c:v>
                </c:pt>
                <c:pt idx="10">
                  <c:v>44949</c:v>
                </c:pt>
                <c:pt idx="11">
                  <c:v>44956</c:v>
                </c:pt>
              </c:numCache>
            </c:numRef>
          </c:cat>
          <c:val>
            <c:numRef>
              <c:f>Sheet1!$B$2:$B$1027</c:f>
              <c:numCache>
                <c:formatCode>General</c:formatCode>
                <c:ptCount val="12"/>
                <c:pt idx="0">
                  <c:v>188.85</c:v>
                </c:pt>
                <c:pt idx="1">
                  <c:v>187.57</c:v>
                </c:pt>
                <c:pt idx="2">
                  <c:v>185.57</c:v>
                </c:pt>
                <c:pt idx="3">
                  <c:v>183.56</c:v>
                </c:pt>
                <c:pt idx="4">
                  <c:v>179.91</c:v>
                </c:pt>
                <c:pt idx="5">
                  <c:v>177.62</c:v>
                </c:pt>
                <c:pt idx="6">
                  <c:v>175.52</c:v>
                </c:pt>
                <c:pt idx="7">
                  <c:v>174.16</c:v>
                </c:pt>
                <c:pt idx="8">
                  <c:v>173.16</c:v>
                </c:pt>
                <c:pt idx="9">
                  <c:v>171.64</c:v>
                </c:pt>
                <c:pt idx="10">
                  <c:v>170.86</c:v>
                </c:pt>
                <c:pt idx="11">
                  <c:v>170.56</c:v>
                </c:pt>
              </c:numCache>
            </c:numRef>
          </c:val>
          <c:extLst>
            <c:ext xmlns:c16="http://schemas.microsoft.com/office/drawing/2014/chart" uri="{C3380CC4-5D6E-409C-BE32-E72D297353CC}">
              <c16:uniqueId val="{00000000-8E08-4076-B65D-7D78EF2A2C2D}"/>
            </c:ext>
          </c:extLst>
        </c:ser>
        <c:dLbls>
          <c:showLegendKey val="0"/>
          <c:showVal val="0"/>
          <c:showCatName val="0"/>
          <c:showSerName val="0"/>
          <c:showPercent val="0"/>
          <c:showBubbleSize val="0"/>
        </c:dLbls>
        <c:gapWidth val="150"/>
        <c:axId val="410855664"/>
        <c:axId val="410859192"/>
      </c:barChart>
      <c:lineChart>
        <c:grouping val="standard"/>
        <c:varyColors val="0"/>
        <c:ser>
          <c:idx val="2"/>
          <c:order val="2"/>
          <c:tx>
            <c:strRef>
              <c:f>Sheet1!$D$1</c:f>
              <c:strCache>
                <c:ptCount val="1"/>
                <c:pt idx="0">
                  <c:v>Pence Diff Yr on Yr</c:v>
                </c:pt>
              </c:strCache>
            </c:strRef>
          </c:tx>
          <c:spPr>
            <a:ln>
              <a:solidFill>
                <a:schemeClr val="accent1">
                  <a:lumMod val="75000"/>
                </a:schemeClr>
              </a:solidFill>
            </a:ln>
          </c:spPr>
          <c:marker>
            <c:symbol val="none"/>
          </c:marker>
          <c:dLbls>
            <c:dLbl>
              <c:idx val="10"/>
              <c:layout>
                <c:manualLayout>
                  <c:x val="-3.2574363179729983E-2"/>
                  <c:y val="-5.8298860636180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08-4076-B65D-7D78EF2A2C2D}"/>
                </c:ext>
              </c:extLst>
            </c:dLbl>
            <c:numFmt formatCode="#,##0" sourceLinked="0"/>
            <c:spPr>
              <a:noFill/>
              <a:ln>
                <a:noFill/>
              </a:ln>
              <a:effectLst/>
            </c:spPr>
            <c:txPr>
              <a:bodyPr wrap="square" lIns="38100" tIns="19050" rIns="38100" bIns="19050" anchor="ctr">
                <a:spAutoFit/>
              </a:bodyPr>
              <a:lstStyle/>
              <a:p>
                <a:pPr>
                  <a:defRPr sz="1100">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Sheet1!$A$2:$A$1027</c:f>
              <c:numCache>
                <c:formatCode>d\-mmm\-yy</c:formatCode>
                <c:ptCount val="12"/>
                <c:pt idx="0">
                  <c:v>44879</c:v>
                </c:pt>
                <c:pt idx="1">
                  <c:v>44886</c:v>
                </c:pt>
                <c:pt idx="2">
                  <c:v>44893</c:v>
                </c:pt>
                <c:pt idx="3">
                  <c:v>44900</c:v>
                </c:pt>
                <c:pt idx="4">
                  <c:v>44907</c:v>
                </c:pt>
                <c:pt idx="5">
                  <c:v>44914</c:v>
                </c:pt>
                <c:pt idx="6">
                  <c:v>44921</c:v>
                </c:pt>
                <c:pt idx="7">
                  <c:v>44928</c:v>
                </c:pt>
                <c:pt idx="8">
                  <c:v>44935</c:v>
                </c:pt>
                <c:pt idx="9">
                  <c:v>44942</c:v>
                </c:pt>
                <c:pt idx="10">
                  <c:v>44949</c:v>
                </c:pt>
                <c:pt idx="11">
                  <c:v>44956</c:v>
                </c:pt>
              </c:numCache>
            </c:numRef>
          </c:cat>
          <c:val>
            <c:numRef>
              <c:f>Sheet1!$D$2:$D$1027</c:f>
              <c:numCache>
                <c:formatCode>General</c:formatCode>
                <c:ptCount val="12"/>
                <c:pt idx="0">
                  <c:v>39.090000000000003</c:v>
                </c:pt>
                <c:pt idx="1">
                  <c:v>36.840000000000003</c:v>
                </c:pt>
                <c:pt idx="2">
                  <c:v>34.259999999999991</c:v>
                </c:pt>
                <c:pt idx="3">
                  <c:v>32.949999999999989</c:v>
                </c:pt>
                <c:pt idx="4">
                  <c:v>30.03</c:v>
                </c:pt>
                <c:pt idx="5">
                  <c:v>28.730000000000018</c:v>
                </c:pt>
                <c:pt idx="6">
                  <c:v>26.700000000000017</c:v>
                </c:pt>
                <c:pt idx="7">
                  <c:v>25.310000000000002</c:v>
                </c:pt>
                <c:pt idx="8">
                  <c:v>24.509999999999991</c:v>
                </c:pt>
                <c:pt idx="9">
                  <c:v>22.939999999999998</c:v>
                </c:pt>
                <c:pt idx="10">
                  <c:v>22.050000000000011</c:v>
                </c:pt>
                <c:pt idx="11">
                  <c:v>20.879999999999995</c:v>
                </c:pt>
              </c:numCache>
            </c:numRef>
          </c:val>
          <c:smooth val="0"/>
          <c:extLst>
            <c:ext xmlns:c16="http://schemas.microsoft.com/office/drawing/2014/chart" uri="{C3380CC4-5D6E-409C-BE32-E72D297353CC}">
              <c16:uniqueId val="{00000002-8E08-4076-B65D-7D78EF2A2C2D}"/>
            </c:ext>
          </c:extLst>
        </c:ser>
        <c:dLbls>
          <c:showLegendKey val="0"/>
          <c:showVal val="0"/>
          <c:showCatName val="0"/>
          <c:showSerName val="0"/>
          <c:showPercent val="0"/>
          <c:showBubbleSize val="0"/>
        </c:dLbls>
        <c:marker val="1"/>
        <c:smooth val="0"/>
        <c:axId val="410855664"/>
        <c:axId val="410859192"/>
      </c:lineChart>
      <c:lineChart>
        <c:grouping val="standard"/>
        <c:varyColors val="0"/>
        <c:ser>
          <c:idx val="1"/>
          <c:order val="1"/>
          <c:tx>
            <c:strRef>
              <c:f>Sheet1!$C$1</c:f>
              <c:strCache>
                <c:ptCount val="1"/>
                <c:pt idx="0">
                  <c:v>Yr on Yr % Chg</c:v>
                </c:pt>
              </c:strCache>
            </c:strRef>
          </c:tx>
          <c:spPr>
            <a:ln w="12700">
              <a:solidFill>
                <a:schemeClr val="tx1"/>
              </a:solidFill>
            </a:ln>
          </c:spPr>
          <c:marker>
            <c:symbol val="none"/>
          </c:marker>
          <c:cat>
            <c:numRef>
              <c:f>Sheet1!$A$2:$A$1027</c:f>
              <c:numCache>
                <c:formatCode>d\-mmm\-yy</c:formatCode>
                <c:ptCount val="12"/>
                <c:pt idx="0">
                  <c:v>44879</c:v>
                </c:pt>
                <c:pt idx="1">
                  <c:v>44886</c:v>
                </c:pt>
                <c:pt idx="2">
                  <c:v>44893</c:v>
                </c:pt>
                <c:pt idx="3">
                  <c:v>44900</c:v>
                </c:pt>
                <c:pt idx="4">
                  <c:v>44907</c:v>
                </c:pt>
                <c:pt idx="5">
                  <c:v>44914</c:v>
                </c:pt>
                <c:pt idx="6">
                  <c:v>44921</c:v>
                </c:pt>
                <c:pt idx="7">
                  <c:v>44928</c:v>
                </c:pt>
                <c:pt idx="8">
                  <c:v>44935</c:v>
                </c:pt>
                <c:pt idx="9">
                  <c:v>44942</c:v>
                </c:pt>
                <c:pt idx="10">
                  <c:v>44949</c:v>
                </c:pt>
                <c:pt idx="11">
                  <c:v>44956</c:v>
                </c:pt>
              </c:numCache>
            </c:numRef>
          </c:cat>
          <c:val>
            <c:numRef>
              <c:f>Sheet1!$C$2:$C$1027</c:f>
              <c:numCache>
                <c:formatCode>0.00%</c:formatCode>
                <c:ptCount val="12"/>
                <c:pt idx="0">
                  <c:v>0.26101762820512819</c:v>
                </c:pt>
                <c:pt idx="1">
                  <c:v>0.24441053539441393</c:v>
                </c:pt>
                <c:pt idx="2">
                  <c:v>0.22642257616813155</c:v>
                </c:pt>
                <c:pt idx="3">
                  <c:v>0.2187769736405285</c:v>
                </c:pt>
                <c:pt idx="4">
                  <c:v>0.20036028823058438</c:v>
                </c:pt>
                <c:pt idx="5">
                  <c:v>0.19296124655786162</c:v>
                </c:pt>
                <c:pt idx="6">
                  <c:v>0.17941136943959157</c:v>
                </c:pt>
                <c:pt idx="7">
                  <c:v>0.17003694994961371</c:v>
                </c:pt>
                <c:pt idx="8">
                  <c:v>0.16488395560040359</c:v>
                </c:pt>
                <c:pt idx="9">
                  <c:v>0.1542703429724277</c:v>
                </c:pt>
                <c:pt idx="10">
                  <c:v>0.1481755258383175</c:v>
                </c:pt>
                <c:pt idx="11">
                  <c:v>0.139497594869054</c:v>
                </c:pt>
              </c:numCache>
            </c:numRef>
          </c:val>
          <c:smooth val="0"/>
          <c:extLst>
            <c:ext xmlns:c16="http://schemas.microsoft.com/office/drawing/2014/chart" uri="{C3380CC4-5D6E-409C-BE32-E72D297353CC}">
              <c16:uniqueId val="{00000003-8E08-4076-B65D-7D78EF2A2C2D}"/>
            </c:ext>
          </c:extLst>
        </c:ser>
        <c:dLbls>
          <c:showLegendKey val="0"/>
          <c:showVal val="0"/>
          <c:showCatName val="0"/>
          <c:showSerName val="0"/>
          <c:showPercent val="0"/>
          <c:showBubbleSize val="0"/>
        </c:dLbls>
        <c:marker val="1"/>
        <c:smooth val="0"/>
        <c:axId val="592221072"/>
        <c:axId val="592225336"/>
      </c:lineChart>
      <c:catAx>
        <c:axId val="410855664"/>
        <c:scaling>
          <c:orientation val="minMax"/>
        </c:scaling>
        <c:delete val="0"/>
        <c:axPos val="b"/>
        <c:numFmt formatCode="d\-mmm\-yy" sourceLinked="1"/>
        <c:majorTickMark val="out"/>
        <c:minorTickMark val="none"/>
        <c:tickLblPos val="low"/>
        <c:txPr>
          <a:bodyPr/>
          <a:lstStyle/>
          <a:p>
            <a:pPr>
              <a:defRPr sz="600">
                <a:latin typeface="Montserrat" panose="00000500000000000000" pitchFamily="2" charset="0"/>
              </a:defRPr>
            </a:pPr>
            <a:endParaRPr lang="en-US"/>
          </a:p>
        </c:txPr>
        <c:crossAx val="410859192"/>
        <c:crosses val="autoZero"/>
        <c:auto val="0"/>
        <c:lblAlgn val="ctr"/>
        <c:lblOffset val="100"/>
        <c:noMultiLvlLbl val="1"/>
      </c:catAx>
      <c:valAx>
        <c:axId val="410859192"/>
        <c:scaling>
          <c:orientation val="minMax"/>
        </c:scaling>
        <c:delete val="0"/>
        <c:axPos val="l"/>
        <c:numFmt formatCode="#,##0" sourceLinked="0"/>
        <c:majorTickMark val="out"/>
        <c:minorTickMark val="none"/>
        <c:tickLblPos val="nextTo"/>
        <c:txPr>
          <a:bodyPr/>
          <a:lstStyle/>
          <a:p>
            <a:pPr>
              <a:defRPr sz="700">
                <a:latin typeface="Montserrat" panose="00000500000000000000" pitchFamily="2" charset="0"/>
              </a:defRPr>
            </a:pPr>
            <a:endParaRPr lang="en-US"/>
          </a:p>
        </c:txPr>
        <c:crossAx val="410855664"/>
        <c:crosses val="autoZero"/>
        <c:crossBetween val="between"/>
      </c:valAx>
      <c:valAx>
        <c:axId val="592225336"/>
        <c:scaling>
          <c:orientation val="minMax"/>
        </c:scaling>
        <c:delete val="0"/>
        <c:axPos val="r"/>
        <c:numFmt formatCode="0%" sourceLinked="0"/>
        <c:majorTickMark val="out"/>
        <c:minorTickMark val="none"/>
        <c:tickLblPos val="nextTo"/>
        <c:txPr>
          <a:bodyPr/>
          <a:lstStyle/>
          <a:p>
            <a:pPr>
              <a:defRPr sz="700" baseline="0">
                <a:latin typeface="Montserrat" panose="00000500000000000000" pitchFamily="2" charset="0"/>
              </a:defRPr>
            </a:pPr>
            <a:endParaRPr lang="en-US"/>
          </a:p>
        </c:txPr>
        <c:crossAx val="592221072"/>
        <c:crosses val="max"/>
        <c:crossBetween val="between"/>
      </c:valAx>
      <c:dateAx>
        <c:axId val="592221072"/>
        <c:scaling>
          <c:orientation val="minMax"/>
        </c:scaling>
        <c:delete val="1"/>
        <c:axPos val="b"/>
        <c:numFmt formatCode="d\-mmm\-yy" sourceLinked="1"/>
        <c:majorTickMark val="out"/>
        <c:minorTickMark val="none"/>
        <c:tickLblPos val="nextTo"/>
        <c:crossAx val="592225336"/>
        <c:crosses val="autoZero"/>
        <c:auto val="1"/>
        <c:lblOffset val="100"/>
        <c:baseTimeUnit val="days"/>
      </c:dateAx>
    </c:plotArea>
    <c:legend>
      <c:legendPos val="r"/>
      <c:layout>
        <c:manualLayout>
          <c:xMode val="edge"/>
          <c:yMode val="edge"/>
          <c:x val="7.9411461098463504E-2"/>
          <c:y val="0.13065191439162552"/>
          <c:w val="0.77632878104270253"/>
          <c:h val="0.10813023925166396"/>
        </c:manualLayout>
      </c:layout>
      <c:overlay val="0"/>
      <c:txPr>
        <a:bodyPr/>
        <a:lstStyle/>
        <a:p>
          <a:pPr>
            <a:defRPr sz="800">
              <a:latin typeface="Montserrat" panose="00000500000000000000" pitchFamily="2"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441108923884512E-2"/>
          <c:y val="0.20029699803149606"/>
          <c:w val="0.92822555774278215"/>
          <c:h val="0.70492249015748032"/>
        </c:manualLayout>
      </c:layout>
      <c:lineChart>
        <c:grouping val="standard"/>
        <c:varyColors val="0"/>
        <c:ser>
          <c:idx val="0"/>
          <c:order val="0"/>
          <c:tx>
            <c:strRef>
              <c:f>Sheet1!$B$1</c:f>
              <c:strCache>
                <c:ptCount val="1"/>
                <c:pt idx="0">
                  <c:v>Unleaded</c:v>
                </c:pt>
              </c:strCache>
            </c:strRef>
          </c:tx>
          <c:spPr>
            <a:ln w="28575" cap="rnd">
              <a:solidFill>
                <a:schemeClr val="bg1">
                  <a:lumMod val="50000"/>
                </a:schemeClr>
              </a:solidFill>
              <a:round/>
            </a:ln>
            <a:effectLst/>
          </c:spPr>
          <c:marker>
            <c:symbol val="none"/>
          </c:marker>
          <c:cat>
            <c:strRef>
              <c:f>Sheet1!$A$2:$A$975</c:f>
              <c:strCache>
                <c:ptCount val="56"/>
                <c:pt idx="0">
                  <c:v>10-Jan-22</c:v>
                </c:pt>
                <c:pt idx="1">
                  <c:v>17-Jan-22</c:v>
                </c:pt>
                <c:pt idx="2">
                  <c:v>24-Jan-22</c:v>
                </c:pt>
                <c:pt idx="3">
                  <c:v>31-Jan-22</c:v>
                </c:pt>
                <c:pt idx="4">
                  <c:v>07-Feb-22</c:v>
                </c:pt>
                <c:pt idx="5">
                  <c:v>14-Feb-22</c:v>
                </c:pt>
                <c:pt idx="6">
                  <c:v>21-Feb-22</c:v>
                </c:pt>
                <c:pt idx="7">
                  <c:v>28-Feb-22</c:v>
                </c:pt>
                <c:pt idx="8">
                  <c:v>07-Mar-22</c:v>
                </c:pt>
                <c:pt idx="9">
                  <c:v>14-Mar-22</c:v>
                </c:pt>
                <c:pt idx="10">
                  <c:v>21-Mar-22</c:v>
                </c:pt>
                <c:pt idx="11">
                  <c:v>28-Mar-22</c:v>
                </c:pt>
                <c:pt idx="12">
                  <c:v>04-Apr-22</c:v>
                </c:pt>
                <c:pt idx="13">
                  <c:v>11-Apr-22</c:v>
                </c:pt>
                <c:pt idx="14">
                  <c:v>18-Apr-22</c:v>
                </c:pt>
                <c:pt idx="15">
                  <c:v>25-Apr-22</c:v>
                </c:pt>
                <c:pt idx="16">
                  <c:v>02-May-22</c:v>
                </c:pt>
                <c:pt idx="17">
                  <c:v>09-May-22</c:v>
                </c:pt>
                <c:pt idx="18">
                  <c:v>16-May-22</c:v>
                </c:pt>
                <c:pt idx="19">
                  <c:v>23-May-22</c:v>
                </c:pt>
                <c:pt idx="20">
                  <c:v>30-May-22</c:v>
                </c:pt>
                <c:pt idx="21">
                  <c:v>06-Jun-22</c:v>
                </c:pt>
                <c:pt idx="22">
                  <c:v>13-Jun-22</c:v>
                </c:pt>
                <c:pt idx="23">
                  <c:v>20-Jun-22</c:v>
                </c:pt>
                <c:pt idx="24">
                  <c:v>27-Jun-22</c:v>
                </c:pt>
                <c:pt idx="25">
                  <c:v>04-Jul-22</c:v>
                </c:pt>
                <c:pt idx="26">
                  <c:v>11-Jul-22</c:v>
                </c:pt>
                <c:pt idx="27">
                  <c:v>18-Jul-22</c:v>
                </c:pt>
                <c:pt idx="28">
                  <c:v>25-Jul-22</c:v>
                </c:pt>
                <c:pt idx="29">
                  <c:v>01-Aug-22</c:v>
                </c:pt>
                <c:pt idx="30">
                  <c:v>08-Aug-22</c:v>
                </c:pt>
                <c:pt idx="31">
                  <c:v>15-Aug-22</c:v>
                </c:pt>
                <c:pt idx="32">
                  <c:v>22-Aug-22</c:v>
                </c:pt>
                <c:pt idx="33">
                  <c:v>29-Aug-22</c:v>
                </c:pt>
                <c:pt idx="34">
                  <c:v>05-Sep-22</c:v>
                </c:pt>
                <c:pt idx="35">
                  <c:v>12-Sep-22</c:v>
                </c:pt>
                <c:pt idx="36">
                  <c:v>19-Sep-22</c:v>
                </c:pt>
                <c:pt idx="37">
                  <c:v>26-Sep-22</c:v>
                </c:pt>
                <c:pt idx="38">
                  <c:v>03-Oct-22</c:v>
                </c:pt>
                <c:pt idx="39">
                  <c:v>10-Oct-22</c:v>
                </c:pt>
                <c:pt idx="40">
                  <c:v>17-Oct-22</c:v>
                </c:pt>
                <c:pt idx="41">
                  <c:v>24-Oct-22</c:v>
                </c:pt>
                <c:pt idx="42">
                  <c:v>31-Oct-22</c:v>
                </c:pt>
                <c:pt idx="43">
                  <c:v>07-Nov-22</c:v>
                </c:pt>
                <c:pt idx="44">
                  <c:v>14-Nov-22</c:v>
                </c:pt>
                <c:pt idx="45">
                  <c:v>21-Nov-22</c:v>
                </c:pt>
                <c:pt idx="46">
                  <c:v>28-Nov-22</c:v>
                </c:pt>
                <c:pt idx="47">
                  <c:v>05-Dec-22</c:v>
                </c:pt>
                <c:pt idx="48">
                  <c:v>12-Dec-22</c:v>
                </c:pt>
                <c:pt idx="49">
                  <c:v>19-Dec-22</c:v>
                </c:pt>
                <c:pt idx="50">
                  <c:v>26-Dec-22</c:v>
                </c:pt>
                <c:pt idx="51">
                  <c:v>02-Jan-23</c:v>
                </c:pt>
                <c:pt idx="52">
                  <c:v>09-Jan-23</c:v>
                </c:pt>
                <c:pt idx="53">
                  <c:v>16-Jan-23</c:v>
                </c:pt>
                <c:pt idx="54">
                  <c:v>23-Jan-23</c:v>
                </c:pt>
                <c:pt idx="55">
                  <c:v> 30-Jan-23</c:v>
                </c:pt>
              </c:strCache>
            </c:strRef>
          </c:cat>
          <c:val>
            <c:numRef>
              <c:f>Sheet1!$B$2:$B$975</c:f>
              <c:numCache>
                <c:formatCode>0.00%</c:formatCode>
                <c:ptCount val="56"/>
                <c:pt idx="0">
                  <c:v>0.24694334423971065</c:v>
                </c:pt>
                <c:pt idx="1">
                  <c:v>0.23834772941075855</c:v>
                </c:pt>
                <c:pt idx="2">
                  <c:v>0.22667231160033885</c:v>
                </c:pt>
                <c:pt idx="3">
                  <c:v>0.22326674500587562</c:v>
                </c:pt>
                <c:pt idx="4">
                  <c:v>0.22277930976853022</c:v>
                </c:pt>
                <c:pt idx="5">
                  <c:v>0.2191985397826266</c:v>
                </c:pt>
                <c:pt idx="6">
                  <c:v>0.21852065638657558</c:v>
                </c:pt>
                <c:pt idx="7">
                  <c:v>0.22141278546287957</c:v>
                </c:pt>
                <c:pt idx="8">
                  <c:v>0.2441028143809989</c:v>
                </c:pt>
                <c:pt idx="9">
                  <c:v>0.29104116222760301</c:v>
                </c:pt>
                <c:pt idx="10">
                  <c:v>0.32752669181986049</c:v>
                </c:pt>
                <c:pt idx="11">
                  <c:v>0.29984815791576769</c:v>
                </c:pt>
                <c:pt idx="12">
                  <c:v>0.29279782816991373</c:v>
                </c:pt>
                <c:pt idx="13">
                  <c:v>0.29011164274322154</c:v>
                </c:pt>
                <c:pt idx="14">
                  <c:v>0.28841249601530117</c:v>
                </c:pt>
                <c:pt idx="15">
                  <c:v>0.28648648648648645</c:v>
                </c:pt>
                <c:pt idx="16">
                  <c:v>0.28860337853913864</c:v>
                </c:pt>
                <c:pt idx="17">
                  <c:v>0.29360625938512608</c:v>
                </c:pt>
                <c:pt idx="18">
                  <c:v>0.29797940089629682</c:v>
                </c:pt>
                <c:pt idx="19">
                  <c:v>0.31042301978262565</c:v>
                </c:pt>
                <c:pt idx="20">
                  <c:v>0.32937963324229425</c:v>
                </c:pt>
                <c:pt idx="21">
                  <c:v>0.35977931463206159</c:v>
                </c:pt>
                <c:pt idx="22">
                  <c:v>0.40982466980767751</c:v>
                </c:pt>
                <c:pt idx="23">
                  <c:v>0.43620292083013079</c:v>
                </c:pt>
                <c:pt idx="24">
                  <c:v>0.46049108850302156</c:v>
                </c:pt>
                <c:pt idx="25">
                  <c:v>0.4544419134396358</c:v>
                </c:pt>
                <c:pt idx="26">
                  <c:v>0.43904280214388169</c:v>
                </c:pt>
                <c:pt idx="27">
                  <c:v>0.41831831831831834</c:v>
                </c:pt>
                <c:pt idx="28">
                  <c:v>0.39796224153431226</c:v>
                </c:pt>
                <c:pt idx="29">
                  <c:v>0.36182102674912442</c:v>
                </c:pt>
                <c:pt idx="30">
                  <c:v>0.31878247958426131</c:v>
                </c:pt>
                <c:pt idx="31">
                  <c:v>0.29249833048898122</c:v>
                </c:pt>
                <c:pt idx="32">
                  <c:v>0.27071577071577058</c:v>
                </c:pt>
                <c:pt idx="33">
                  <c:v>0.26332986781523848</c:v>
                </c:pt>
                <c:pt idx="34">
                  <c:v>0.25356188780053435</c:v>
                </c:pt>
                <c:pt idx="35">
                  <c:v>0.24385899814471257</c:v>
                </c:pt>
                <c:pt idx="36">
                  <c:v>0.22697612338721629</c:v>
                </c:pt>
                <c:pt idx="37">
                  <c:v>0.2131074783637843</c:v>
                </c:pt>
                <c:pt idx="38">
                  <c:v>0.19522409992652467</c:v>
                </c:pt>
                <c:pt idx="39">
                  <c:v>0.1816723773419846</c:v>
                </c:pt>
                <c:pt idx="40">
                  <c:v>0.16743152158324959</c:v>
                </c:pt>
                <c:pt idx="41">
                  <c:v>0.16084902334109019</c:v>
                </c:pt>
                <c:pt idx="42">
                  <c:v>0.15427974947807943</c:v>
                </c:pt>
                <c:pt idx="43">
                  <c:v>0.14299516908212562</c:v>
                </c:pt>
                <c:pt idx="44">
                  <c:v>0.12703091794063215</c:v>
                </c:pt>
                <c:pt idx="45">
                  <c:v>0.11158009394785218</c:v>
                </c:pt>
                <c:pt idx="46">
                  <c:v>9.2184640412119601E-2</c:v>
                </c:pt>
                <c:pt idx="47">
                  <c:v>8.3804207229899896E-2</c:v>
                </c:pt>
                <c:pt idx="48">
                  <c:v>6.6680344686089521E-2</c:v>
                </c:pt>
                <c:pt idx="49">
                  <c:v>6.1380545604849734E-2</c:v>
                </c:pt>
                <c:pt idx="50">
                  <c:v>4.8440518906983199E-2</c:v>
                </c:pt>
                <c:pt idx="51">
                  <c:v>4.0402647545504822E-2</c:v>
                </c:pt>
                <c:pt idx="52">
                  <c:v>3.5561386548819351E-2</c:v>
                </c:pt>
                <c:pt idx="53">
                  <c:v>2.7555248618784445E-2</c:v>
                </c:pt>
                <c:pt idx="54">
                  <c:v>2.3055152895699704E-2</c:v>
                </c:pt>
                <c:pt idx="55">
                  <c:v>1.6742143543296173E-2</c:v>
                </c:pt>
              </c:numCache>
            </c:numRef>
          </c:val>
          <c:smooth val="1"/>
          <c:extLst>
            <c:ext xmlns:c16="http://schemas.microsoft.com/office/drawing/2014/chart" uri="{C3380CC4-5D6E-409C-BE32-E72D297353CC}">
              <c16:uniqueId val="{00000000-60AA-446C-B983-98135F352475}"/>
            </c:ext>
          </c:extLst>
        </c:ser>
        <c:ser>
          <c:idx val="1"/>
          <c:order val="1"/>
          <c:tx>
            <c:strRef>
              <c:f>Sheet1!$C$1</c:f>
              <c:strCache>
                <c:ptCount val="1"/>
                <c:pt idx="0">
                  <c:v>Diesel</c:v>
                </c:pt>
              </c:strCache>
            </c:strRef>
          </c:tx>
          <c:spPr>
            <a:ln w="28575" cap="rnd">
              <a:solidFill>
                <a:schemeClr val="accent1"/>
              </a:solidFill>
              <a:round/>
            </a:ln>
            <a:effectLst/>
          </c:spPr>
          <c:marker>
            <c:symbol val="none"/>
          </c:marker>
          <c:cat>
            <c:strRef>
              <c:f>Sheet1!$A$2:$A$975</c:f>
              <c:strCache>
                <c:ptCount val="56"/>
                <c:pt idx="0">
                  <c:v>10-Jan-22</c:v>
                </c:pt>
                <c:pt idx="1">
                  <c:v>17-Jan-22</c:v>
                </c:pt>
                <c:pt idx="2">
                  <c:v>24-Jan-22</c:v>
                </c:pt>
                <c:pt idx="3">
                  <c:v>31-Jan-22</c:v>
                </c:pt>
                <c:pt idx="4">
                  <c:v>07-Feb-22</c:v>
                </c:pt>
                <c:pt idx="5">
                  <c:v>14-Feb-22</c:v>
                </c:pt>
                <c:pt idx="6">
                  <c:v>21-Feb-22</c:v>
                </c:pt>
                <c:pt idx="7">
                  <c:v>28-Feb-22</c:v>
                </c:pt>
                <c:pt idx="8">
                  <c:v>07-Mar-22</c:v>
                </c:pt>
                <c:pt idx="9">
                  <c:v>14-Mar-22</c:v>
                </c:pt>
                <c:pt idx="10">
                  <c:v>21-Mar-22</c:v>
                </c:pt>
                <c:pt idx="11">
                  <c:v>28-Mar-22</c:v>
                </c:pt>
                <c:pt idx="12">
                  <c:v>04-Apr-22</c:v>
                </c:pt>
                <c:pt idx="13">
                  <c:v>11-Apr-22</c:v>
                </c:pt>
                <c:pt idx="14">
                  <c:v>18-Apr-22</c:v>
                </c:pt>
                <c:pt idx="15">
                  <c:v>25-Apr-22</c:v>
                </c:pt>
                <c:pt idx="16">
                  <c:v>02-May-22</c:v>
                </c:pt>
                <c:pt idx="17">
                  <c:v>09-May-22</c:v>
                </c:pt>
                <c:pt idx="18">
                  <c:v>16-May-22</c:v>
                </c:pt>
                <c:pt idx="19">
                  <c:v>23-May-22</c:v>
                </c:pt>
                <c:pt idx="20">
                  <c:v>30-May-22</c:v>
                </c:pt>
                <c:pt idx="21">
                  <c:v>06-Jun-22</c:v>
                </c:pt>
                <c:pt idx="22">
                  <c:v>13-Jun-22</c:v>
                </c:pt>
                <c:pt idx="23">
                  <c:v>20-Jun-22</c:v>
                </c:pt>
                <c:pt idx="24">
                  <c:v>27-Jun-22</c:v>
                </c:pt>
                <c:pt idx="25">
                  <c:v>04-Jul-22</c:v>
                </c:pt>
                <c:pt idx="26">
                  <c:v>11-Jul-22</c:v>
                </c:pt>
                <c:pt idx="27">
                  <c:v>18-Jul-22</c:v>
                </c:pt>
                <c:pt idx="28">
                  <c:v>25-Jul-22</c:v>
                </c:pt>
                <c:pt idx="29">
                  <c:v>01-Aug-22</c:v>
                </c:pt>
                <c:pt idx="30">
                  <c:v>08-Aug-22</c:v>
                </c:pt>
                <c:pt idx="31">
                  <c:v>15-Aug-22</c:v>
                </c:pt>
                <c:pt idx="32">
                  <c:v>22-Aug-22</c:v>
                </c:pt>
                <c:pt idx="33">
                  <c:v>29-Aug-22</c:v>
                </c:pt>
                <c:pt idx="34">
                  <c:v>05-Sep-22</c:v>
                </c:pt>
                <c:pt idx="35">
                  <c:v>12-Sep-22</c:v>
                </c:pt>
                <c:pt idx="36">
                  <c:v>19-Sep-22</c:v>
                </c:pt>
                <c:pt idx="37">
                  <c:v>26-Sep-22</c:v>
                </c:pt>
                <c:pt idx="38">
                  <c:v>03-Oct-22</c:v>
                </c:pt>
                <c:pt idx="39">
                  <c:v>10-Oct-22</c:v>
                </c:pt>
                <c:pt idx="40">
                  <c:v>17-Oct-22</c:v>
                </c:pt>
                <c:pt idx="41">
                  <c:v>24-Oct-22</c:v>
                </c:pt>
                <c:pt idx="42">
                  <c:v>31-Oct-22</c:v>
                </c:pt>
                <c:pt idx="43">
                  <c:v>07-Nov-22</c:v>
                </c:pt>
                <c:pt idx="44">
                  <c:v>14-Nov-22</c:v>
                </c:pt>
                <c:pt idx="45">
                  <c:v>21-Nov-22</c:v>
                </c:pt>
                <c:pt idx="46">
                  <c:v>28-Nov-22</c:v>
                </c:pt>
                <c:pt idx="47">
                  <c:v>05-Dec-22</c:v>
                </c:pt>
                <c:pt idx="48">
                  <c:v>12-Dec-22</c:v>
                </c:pt>
                <c:pt idx="49">
                  <c:v>19-Dec-22</c:v>
                </c:pt>
                <c:pt idx="50">
                  <c:v>26-Dec-22</c:v>
                </c:pt>
                <c:pt idx="51">
                  <c:v>02-Jan-23</c:v>
                </c:pt>
                <c:pt idx="52">
                  <c:v>09-Jan-23</c:v>
                </c:pt>
                <c:pt idx="53">
                  <c:v>16-Jan-23</c:v>
                </c:pt>
                <c:pt idx="54">
                  <c:v>23-Jan-23</c:v>
                </c:pt>
                <c:pt idx="55">
                  <c:v> 30-Jan-23</c:v>
                </c:pt>
              </c:strCache>
            </c:strRef>
          </c:cat>
          <c:val>
            <c:numRef>
              <c:f>Sheet1!$C$2:$C$975</c:f>
              <c:numCache>
                <c:formatCode>0.0%</c:formatCode>
                <c:ptCount val="56"/>
                <c:pt idx="0">
                  <c:v>0.23248486858469453</c:v>
                </c:pt>
                <c:pt idx="1">
                  <c:v>0.22366688610928231</c:v>
                </c:pt>
                <c:pt idx="2">
                  <c:v>0.21279543602281992</c:v>
                </c:pt>
                <c:pt idx="3">
                  <c:v>0.21002425222312038</c:v>
                </c:pt>
                <c:pt idx="4">
                  <c:v>0.21121766459827551</c:v>
                </c:pt>
                <c:pt idx="5">
                  <c:v>0.20870330373570112</c:v>
                </c:pt>
                <c:pt idx="6">
                  <c:v>0.20873438867234118</c:v>
                </c:pt>
                <c:pt idx="7">
                  <c:v>0.21118306744590121</c:v>
                </c:pt>
                <c:pt idx="8">
                  <c:v>0.24458398744113019</c:v>
                </c:pt>
                <c:pt idx="9">
                  <c:v>0.32158452900810963</c:v>
                </c:pt>
                <c:pt idx="10">
                  <c:v>0.37552317470159657</c:v>
                </c:pt>
                <c:pt idx="11">
                  <c:v>0.36436746056294478</c:v>
                </c:pt>
                <c:pt idx="12">
                  <c:v>0.36064940085040598</c:v>
                </c:pt>
                <c:pt idx="13">
                  <c:v>0.36192905170415046</c:v>
                </c:pt>
                <c:pt idx="14">
                  <c:v>0.35863773264344734</c:v>
                </c:pt>
                <c:pt idx="15">
                  <c:v>0.35878862603066963</c:v>
                </c:pt>
                <c:pt idx="16">
                  <c:v>0.3620000000000001</c:v>
                </c:pt>
                <c:pt idx="17">
                  <c:v>0.3677068159165835</c:v>
                </c:pt>
                <c:pt idx="18">
                  <c:v>0.37121269938182078</c:v>
                </c:pt>
                <c:pt idx="19">
                  <c:v>0.37743309002433079</c:v>
                </c:pt>
                <c:pt idx="20">
                  <c:v>0.382567137005007</c:v>
                </c:pt>
                <c:pt idx="21">
                  <c:v>0.39703882761746501</c:v>
                </c:pt>
                <c:pt idx="22">
                  <c:v>0.42997672148381794</c:v>
                </c:pt>
                <c:pt idx="23">
                  <c:v>0.457625850848979</c:v>
                </c:pt>
                <c:pt idx="24">
                  <c:v>0.48156699188202867</c:v>
                </c:pt>
                <c:pt idx="25">
                  <c:v>0.48527547901289791</c:v>
                </c:pt>
                <c:pt idx="26">
                  <c:v>0.46899253455539958</c:v>
                </c:pt>
                <c:pt idx="27">
                  <c:v>0.45296064729680041</c:v>
                </c:pt>
                <c:pt idx="28">
                  <c:v>0.43817914831130689</c:v>
                </c:pt>
                <c:pt idx="29">
                  <c:v>0.41018335890130775</c:v>
                </c:pt>
                <c:pt idx="30">
                  <c:v>0.37273323137426262</c:v>
                </c:pt>
                <c:pt idx="31">
                  <c:v>0.35380565913577522</c:v>
                </c:pt>
                <c:pt idx="32">
                  <c:v>0.33372220196864721</c:v>
                </c:pt>
                <c:pt idx="33">
                  <c:v>0.33615345343155112</c:v>
                </c:pt>
                <c:pt idx="34">
                  <c:v>0.33260441723157652</c:v>
                </c:pt>
                <c:pt idx="35">
                  <c:v>0.32823092062103654</c:v>
                </c:pt>
                <c:pt idx="36">
                  <c:v>0.3187477247906807</c:v>
                </c:pt>
                <c:pt idx="37">
                  <c:v>0.3081551286698081</c:v>
                </c:pt>
                <c:pt idx="38">
                  <c:v>0.29339080459770117</c:v>
                </c:pt>
                <c:pt idx="39">
                  <c:v>0.28508460116593204</c:v>
                </c:pt>
                <c:pt idx="40">
                  <c:v>0.2700607584328516</c:v>
                </c:pt>
                <c:pt idx="41">
                  <c:v>0.28375599725839629</c:v>
                </c:pt>
                <c:pt idx="42">
                  <c:v>0.28675074586384608</c:v>
                </c:pt>
                <c:pt idx="43">
                  <c:v>0.27512765385649018</c:v>
                </c:pt>
                <c:pt idx="44">
                  <c:v>0.26101762820512819</c:v>
                </c:pt>
                <c:pt idx="45">
                  <c:v>0.24441053539441393</c:v>
                </c:pt>
                <c:pt idx="46">
                  <c:v>0.22642257616813155</c:v>
                </c:pt>
                <c:pt idx="47">
                  <c:v>0.2187769736405285</c:v>
                </c:pt>
                <c:pt idx="48">
                  <c:v>0.20036028823058438</c:v>
                </c:pt>
                <c:pt idx="49">
                  <c:v>0.19296124655786162</c:v>
                </c:pt>
                <c:pt idx="50">
                  <c:v>0.17941136943959157</c:v>
                </c:pt>
                <c:pt idx="51">
                  <c:v>0.17003694994961371</c:v>
                </c:pt>
                <c:pt idx="52">
                  <c:v>0.16488395560040359</c:v>
                </c:pt>
                <c:pt idx="53">
                  <c:v>0.1542703429724277</c:v>
                </c:pt>
                <c:pt idx="54">
                  <c:v>0.1481755258383175</c:v>
                </c:pt>
                <c:pt idx="55">
                  <c:v>0.139497594869054</c:v>
                </c:pt>
              </c:numCache>
            </c:numRef>
          </c:val>
          <c:smooth val="1"/>
          <c:extLst>
            <c:ext xmlns:c16="http://schemas.microsoft.com/office/drawing/2014/chart" uri="{C3380CC4-5D6E-409C-BE32-E72D297353CC}">
              <c16:uniqueId val="{00000001-60AA-446C-B983-98135F352475}"/>
            </c:ext>
          </c:extLst>
        </c:ser>
        <c:dLbls>
          <c:showLegendKey val="0"/>
          <c:showVal val="0"/>
          <c:showCatName val="0"/>
          <c:showSerName val="0"/>
          <c:showPercent val="0"/>
          <c:showBubbleSize val="0"/>
        </c:dLbls>
        <c:smooth val="0"/>
        <c:axId val="886662008"/>
        <c:axId val="886657744"/>
      </c:lineChart>
      <c:catAx>
        <c:axId val="886662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886657744"/>
        <c:crosses val="autoZero"/>
        <c:auto val="1"/>
        <c:lblAlgn val="ctr"/>
        <c:lblOffset val="100"/>
        <c:noMultiLvlLbl val="0"/>
      </c:catAx>
      <c:valAx>
        <c:axId val="886657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886662008"/>
        <c:crosses val="autoZero"/>
        <c:crossBetween val="between"/>
      </c:valAx>
      <c:spPr>
        <a:noFill/>
        <a:ln>
          <a:noFill/>
        </a:ln>
        <a:effectLst/>
      </c:spPr>
    </c:plotArea>
    <c:legend>
      <c:legendPos val="b"/>
      <c:layout>
        <c:manualLayout>
          <c:xMode val="edge"/>
          <c:yMode val="edge"/>
          <c:x val="0.11130996744790887"/>
          <c:y val="0.19223182654042215"/>
          <c:w val="0.32449152903043943"/>
          <c:h val="0.132852984096729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1954159651"/>
          <c:y val="6.0198442646938778E-2"/>
          <c:w val="0.70585692462459482"/>
          <c:h val="0.92023708871349719"/>
        </c:manualLayout>
      </c:layout>
      <c:barChart>
        <c:barDir val="bar"/>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Produce </c:v>
                </c:pt>
                <c:pt idx="1">
                  <c:v>Tobacco</c:v>
                </c:pt>
                <c:pt idx="2">
                  <c:v>Household</c:v>
                </c:pt>
                <c:pt idx="3">
                  <c:v>Pet</c:v>
                </c:pt>
                <c:pt idx="4">
                  <c:v>Packaged Grocery</c:v>
                </c:pt>
                <c:pt idx="5">
                  <c:v>Convenience</c:v>
                </c:pt>
                <c:pt idx="6">
                  <c:v>Dairy</c:v>
                </c:pt>
                <c:pt idx="7">
                  <c:v>Frozen</c:v>
                </c:pt>
                <c:pt idx="8">
                  <c:v>Bakery</c:v>
                </c:pt>
                <c:pt idx="9">
                  <c:v>Soft Drinks</c:v>
                </c:pt>
                <c:pt idx="10">
                  <c:v>Meat, Fish &amp; Poultry</c:v>
                </c:pt>
                <c:pt idx="11">
                  <c:v>HBA~</c:v>
                </c:pt>
                <c:pt idx="12">
                  <c:v>Impulse*</c:v>
                </c:pt>
                <c:pt idx="13">
                  <c:v>Non Food#</c:v>
                </c:pt>
                <c:pt idx="14">
                  <c:v>BWS</c:v>
                </c:pt>
              </c:strCache>
            </c:strRef>
          </c:cat>
          <c:val>
            <c:numRef>
              <c:f>Sheet1!$B$2:$B$16</c:f>
              <c:numCache>
                <c:formatCode>0.0%</c:formatCode>
                <c:ptCount val="15"/>
                <c:pt idx="0">
                  <c:v>-3.595121906738652E-2</c:v>
                </c:pt>
                <c:pt idx="1">
                  <c:v>-8.779025876011759E-2</c:v>
                </c:pt>
                <c:pt idx="2">
                  <c:v>5.1246031977421058E-2</c:v>
                </c:pt>
                <c:pt idx="3">
                  <c:v>0.10404171845175081</c:v>
                </c:pt>
                <c:pt idx="4">
                  <c:v>7.1306330407522545E-2</c:v>
                </c:pt>
                <c:pt idx="5">
                  <c:v>5.6277855937652665E-2</c:v>
                </c:pt>
                <c:pt idx="6">
                  <c:v>0.11473038362586863</c:v>
                </c:pt>
                <c:pt idx="7">
                  <c:v>8.9044141530399523E-2</c:v>
                </c:pt>
                <c:pt idx="8">
                  <c:v>0.1262510555615064</c:v>
                </c:pt>
                <c:pt idx="9">
                  <c:v>8.1532525461078809E-2</c:v>
                </c:pt>
                <c:pt idx="10">
                  <c:v>2.5083782569051083E-2</c:v>
                </c:pt>
                <c:pt idx="11">
                  <c:v>7.3713994374086989E-2</c:v>
                </c:pt>
                <c:pt idx="12">
                  <c:v>7.5497504967405371E-2</c:v>
                </c:pt>
                <c:pt idx="13">
                  <c:v>3.4409236766785867E-5</c:v>
                </c:pt>
                <c:pt idx="14">
                  <c:v>-4.6888778620794325E-2</c:v>
                </c:pt>
              </c:numCache>
            </c:numRef>
          </c:val>
          <c:extLst>
            <c:ext xmlns:c16="http://schemas.microsoft.com/office/drawing/2014/chart" uri="{C3380CC4-5D6E-409C-BE32-E72D297353CC}">
              <c16:uniqueId val="{00000000-DA3E-4612-908A-DE664A6E660D}"/>
            </c:ext>
          </c:extLst>
        </c:ser>
        <c:ser>
          <c:idx val="1"/>
          <c:order val="1"/>
          <c:tx>
            <c:strRef>
              <c:f>Sheet1!$C$1</c:f>
              <c:strCache>
                <c:ptCount val="1"/>
                <c:pt idx="0">
                  <c:v>vs Prev month</c:v>
                </c:pt>
              </c:strCache>
            </c:strRef>
          </c:tx>
          <c:spPr>
            <a:solidFill>
              <a:schemeClr val="bg1">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Produce </c:v>
                </c:pt>
                <c:pt idx="1">
                  <c:v>Tobacco</c:v>
                </c:pt>
                <c:pt idx="2">
                  <c:v>Household</c:v>
                </c:pt>
                <c:pt idx="3">
                  <c:v>Pet</c:v>
                </c:pt>
                <c:pt idx="4">
                  <c:v>Packaged Grocery</c:v>
                </c:pt>
                <c:pt idx="5">
                  <c:v>Convenience</c:v>
                </c:pt>
                <c:pt idx="6">
                  <c:v>Dairy</c:v>
                </c:pt>
                <c:pt idx="7">
                  <c:v>Frozen</c:v>
                </c:pt>
                <c:pt idx="8">
                  <c:v>Bakery</c:v>
                </c:pt>
                <c:pt idx="9">
                  <c:v>Soft Drinks</c:v>
                </c:pt>
                <c:pt idx="10">
                  <c:v>Meat, Fish &amp; Poultry</c:v>
                </c:pt>
                <c:pt idx="11">
                  <c:v>HBA~</c:v>
                </c:pt>
                <c:pt idx="12">
                  <c:v>Impulse*</c:v>
                </c:pt>
                <c:pt idx="13">
                  <c:v>Non Food#</c:v>
                </c:pt>
                <c:pt idx="14">
                  <c:v>BWS</c:v>
                </c:pt>
              </c:strCache>
            </c:strRef>
          </c:cat>
          <c:val>
            <c:numRef>
              <c:f>Sheet1!$C$2:$C$16</c:f>
              <c:numCache>
                <c:formatCode>0.0%</c:formatCode>
                <c:ptCount val="15"/>
                <c:pt idx="0">
                  <c:v>-4.1106635904231137E-3</c:v>
                </c:pt>
                <c:pt idx="1">
                  <c:v>-4.0550110224455871E-2</c:v>
                </c:pt>
                <c:pt idx="2">
                  <c:v>-8.9279620964786255E-2</c:v>
                </c:pt>
                <c:pt idx="3">
                  <c:v>-9.4225578209692018E-2</c:v>
                </c:pt>
                <c:pt idx="4">
                  <c:v>-0.10806625345134513</c:v>
                </c:pt>
                <c:pt idx="5">
                  <c:v>-0.12290248017375593</c:v>
                </c:pt>
                <c:pt idx="6">
                  <c:v>-0.13556356989226237</c:v>
                </c:pt>
                <c:pt idx="7">
                  <c:v>-0.15301933555424407</c:v>
                </c:pt>
                <c:pt idx="8">
                  <c:v>-0.16513755199581426</c:v>
                </c:pt>
                <c:pt idx="9">
                  <c:v>-0.19779128645178812</c:v>
                </c:pt>
                <c:pt idx="10">
                  <c:v>-0.26013329839772315</c:v>
                </c:pt>
                <c:pt idx="11">
                  <c:v>-0.29421506023118071</c:v>
                </c:pt>
                <c:pt idx="12">
                  <c:v>-0.42942877930190715</c:v>
                </c:pt>
                <c:pt idx="13">
                  <c:v>-0.48928261517125882</c:v>
                </c:pt>
                <c:pt idx="14">
                  <c:v>-0.57487119948372678</c:v>
                </c:pt>
              </c:numCache>
            </c:numRef>
          </c:val>
          <c:extLst>
            <c:ext xmlns:c16="http://schemas.microsoft.com/office/drawing/2014/chart" uri="{C3380CC4-5D6E-409C-BE32-E72D297353CC}">
              <c16:uniqueId val="{00000001-DA3E-4612-908A-DE664A6E660D}"/>
            </c:ext>
          </c:extLst>
        </c:ser>
        <c:dLbls>
          <c:dLblPos val="inEnd"/>
          <c:showLegendKey val="0"/>
          <c:showVal val="1"/>
          <c:showCatName val="0"/>
          <c:showSerName val="0"/>
          <c:showPercent val="0"/>
          <c:showBubbleSize val="0"/>
        </c:dLbls>
        <c:gapWidth val="125"/>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ontserrat" panose="00000500000000000000" pitchFamily="2" charset="0"/>
                <a:ea typeface="+mn-ea"/>
                <a:cs typeface="+mn-cs"/>
              </a:defRPr>
            </a:pPr>
            <a:endParaRPr lang="en-US"/>
          </a:p>
        </c:txPr>
        <c:crossAx val="404481616"/>
        <c:crosses val="autoZero"/>
        <c:auto val="1"/>
        <c:lblAlgn val="ctr"/>
        <c:lblOffset val="100"/>
        <c:noMultiLvlLbl val="0"/>
      </c:catAx>
      <c:valAx>
        <c:axId val="404481616"/>
        <c:scaling>
          <c:orientation val="minMax"/>
          <c:min val="-0.70000000000000007"/>
        </c:scaling>
        <c:delete val="1"/>
        <c:axPos val="t"/>
        <c:majorGridlines>
          <c:spPr>
            <a:ln w="9525" cap="flat" cmpd="sng" algn="ctr">
              <a:solidFill>
                <a:schemeClr val="tx2"/>
              </a:solidFill>
              <a:round/>
            </a:ln>
            <a:effectLst/>
          </c:spPr>
        </c:majorGridlines>
        <c:numFmt formatCode="0.0%" sourceLinked="1"/>
        <c:majorTickMark val="out"/>
        <c:minorTickMark val="none"/>
        <c:tickLblPos val="nextTo"/>
        <c:crossAx val="404480832"/>
        <c:crosses val="autoZero"/>
        <c:crossBetween val="between"/>
        <c:majorUnit val="0.1"/>
      </c:valAx>
      <c:spPr>
        <a:noFill/>
        <a:ln>
          <a:noFill/>
        </a:ln>
        <a:effectLst/>
      </c:spPr>
    </c:plotArea>
    <c:legend>
      <c:legendPos val="tr"/>
      <c:layout>
        <c:manualLayout>
          <c:xMode val="edge"/>
          <c:yMode val="edge"/>
          <c:x val="0.36687523137817163"/>
          <c:y val="0.2242748447761107"/>
          <c:w val="0.20522176885937038"/>
          <c:h val="0.11838219327169013"/>
        </c:manualLayout>
      </c:layout>
      <c:overlay val="0"/>
      <c:spPr>
        <a:noFill/>
        <a:ln>
          <a:noFill/>
        </a:ln>
        <a:effectLst/>
      </c:spPr>
      <c:txPr>
        <a:bodyPr rot="0" spcFirstLastPara="1" vertOverflow="ellipsis" vert="horz" wrap="square" anchor="b" anchorCtr="0"/>
        <a:lstStyle/>
        <a:p>
          <a:pPr>
            <a:defRPr sz="7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215121198614406"/>
        </c:manualLayout>
      </c:layout>
      <c:barChart>
        <c:barDir val="col"/>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3.8846626596088063E-2</c:v>
                </c:pt>
                <c:pt idx="1">
                  <c:v>5.0506224992848958E-2</c:v>
                </c:pt>
                <c:pt idx="2">
                  <c:v>4.6753618785288387E-2</c:v>
                </c:pt>
                <c:pt idx="3">
                  <c:v>6.9707886642720318E-2</c:v>
                </c:pt>
                <c:pt idx="4">
                  <c:v>-3.8606761558894864E-2</c:v>
                </c:pt>
              </c:numCache>
            </c:numRef>
          </c:val>
          <c:extLst>
            <c:ext xmlns:c16="http://schemas.microsoft.com/office/drawing/2014/chart" uri="{C3380CC4-5D6E-409C-BE32-E72D297353CC}">
              <c16:uniqueId val="{00000000-E68B-4F84-BFC8-078DAC5BA2F0}"/>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Ref>
          </c:val>
          <c:extLst>
            <c:ext xmlns:c16="http://schemas.microsoft.com/office/drawing/2014/chart" uri="{C3380CC4-5D6E-409C-BE32-E72D297353CC}">
              <c16:uniqueId val="{00000001-E68B-4F84-BFC8-078DAC5BA2F0}"/>
            </c:ext>
          </c:extLst>
        </c:ser>
        <c:ser>
          <c:idx val="2"/>
          <c:order val="2"/>
          <c:tx>
            <c:strRef>
              <c:f>Sheet1!$D$1</c:f>
              <c:strCache>
                <c:ptCount val="1"/>
                <c:pt idx="0">
                  <c:v>vs last month</c:v>
                </c:pt>
              </c:strCache>
            </c:strRef>
          </c:tx>
          <c:spPr>
            <a:solidFill>
              <a:schemeClr val="bg1">
                <a:lumMod val="50000"/>
              </a:schemeClr>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CB-4C0B-86C2-8D808F70F9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Sheet1!$D$2:$D$6</c:f>
              <c:numCache>
                <c:formatCode>0.0%</c:formatCode>
                <c:ptCount val="5"/>
                <c:pt idx="0">
                  <c:v>-0.25876004267117825</c:v>
                </c:pt>
                <c:pt idx="1">
                  <c:v>-0.24119882467892417</c:v>
                </c:pt>
                <c:pt idx="2">
                  <c:v>-0.2470759908009823</c:v>
                </c:pt>
                <c:pt idx="3">
                  <c:v>-0.21033532768041663</c:v>
                </c:pt>
                <c:pt idx="4">
                  <c:v>-0.36537081191897802</c:v>
                </c:pt>
              </c:numCache>
            </c:numRef>
          </c:val>
          <c:extLst>
            <c:ext xmlns:c16="http://schemas.microsoft.com/office/drawing/2014/chart" uri="{C3380CC4-5D6E-409C-BE32-E72D297353CC}">
              <c16:uniqueId val="{00000001-82CB-4C0B-86C2-8D808F70F9D7}"/>
            </c:ext>
          </c:extLst>
        </c:ser>
        <c:dLbls>
          <c:dLblPos val="inEnd"/>
          <c:showLegendKey val="0"/>
          <c:showVal val="1"/>
          <c:showCatName val="0"/>
          <c:showSerName val="0"/>
          <c:showPercent val="0"/>
          <c:showBubbleSize val="0"/>
        </c:dLbls>
        <c:gapWidth val="125"/>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04479656"/>
        <c:crosses val="autoZero"/>
        <c:auto val="1"/>
        <c:lblAlgn val="ctr"/>
        <c:lblOffset val="100"/>
        <c:noMultiLvlLbl val="0"/>
      </c:catAx>
      <c:valAx>
        <c:axId val="404479656"/>
        <c:scaling>
          <c:orientation val="minMax"/>
        </c:scaling>
        <c:delete val="1"/>
        <c:axPos val="l"/>
        <c:numFmt formatCode="0.0%" sourceLinked="1"/>
        <c:majorTickMark val="out"/>
        <c:minorTickMark val="none"/>
        <c:tickLblPos val="nextTo"/>
        <c:crossAx val="404478872"/>
        <c:crosses val="autoZero"/>
        <c:crossBetween val="between"/>
        <c:majorUnit val="0.25"/>
      </c:valAx>
      <c:spPr>
        <a:noFill/>
        <a:ln w="25400">
          <a:noFill/>
        </a:ln>
        <a:effectLst/>
      </c:spPr>
    </c:plotArea>
    <c:legend>
      <c:legendPos val="t"/>
      <c:layout>
        <c:manualLayout>
          <c:xMode val="edge"/>
          <c:yMode val="edge"/>
          <c:x val="0.22983223581059892"/>
          <c:y val="6.0542272160327378E-2"/>
          <c:w val="0.77016776418940103"/>
          <c:h val="7.2911214996232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60797883361902"/>
          <c:y val="3.2968420082570317E-2"/>
          <c:w val="0.50258502418256146"/>
          <c:h val="0.9093368447729316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9-2514-41DE-A122-E891A3B3F7D0}"/>
              </c:ext>
            </c:extLst>
          </c:dPt>
          <c:dPt>
            <c:idx val="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2514-41DE-A122-E891A3B3F7D0}"/>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6-2514-41DE-A122-E891A3B3F7D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A-FB56-40BC-9AB1-112D0AEE64D9}"/>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1B-FB56-40BC-9AB1-112D0AEE64D9}"/>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11-BEF1-4EEA-9213-842F61066CAF}"/>
              </c:ext>
            </c:extLst>
          </c:dPt>
          <c:dPt>
            <c:idx val="6"/>
            <c:invertIfNegative val="0"/>
            <c:bubble3D val="0"/>
            <c:spPr>
              <a:solidFill>
                <a:schemeClr val="accent1"/>
              </a:solidFill>
              <a:ln>
                <a:noFill/>
              </a:ln>
              <a:effectLst/>
            </c:spPr>
            <c:extLst>
              <c:ext xmlns:c16="http://schemas.microsoft.com/office/drawing/2014/chart" uri="{C3380CC4-5D6E-409C-BE32-E72D297353CC}">
                <c16:uniqueId val="{00000012-BEF1-4EEA-9213-842F61066CAF}"/>
              </c:ext>
            </c:extLst>
          </c:dPt>
          <c:dPt>
            <c:idx val="7"/>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0-BEF1-4EEA-9213-842F61066CAF}"/>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4-2514-41DE-A122-E891A3B3F7D0}"/>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A-2514-41DE-A122-E891A3B3F7D0}"/>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14-BEF1-4EEA-9213-842F61066CA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5-2514-41DE-A122-E891A3B3F7D0}"/>
              </c:ext>
            </c:extLst>
          </c:dPt>
          <c:dPt>
            <c:idx val="12"/>
            <c:invertIfNegative val="0"/>
            <c:bubble3D val="0"/>
            <c:spPr>
              <a:solidFill>
                <a:schemeClr val="bg1">
                  <a:lumMod val="75000"/>
                </a:schemeClr>
              </a:solidFill>
              <a:ln>
                <a:noFill/>
              </a:ln>
              <a:effectLst/>
            </c:spPr>
            <c:extLst>
              <c:ext xmlns:c16="http://schemas.microsoft.com/office/drawing/2014/chart" uri="{C3380CC4-5D6E-409C-BE32-E72D297353CC}">
                <c16:uniqueId val="{00000013-BEF1-4EEA-9213-842F61066CAF}"/>
              </c:ext>
            </c:extLst>
          </c:dPt>
          <c:dPt>
            <c:idx val="13"/>
            <c:invertIfNegative val="0"/>
            <c:bubble3D val="0"/>
            <c:spPr>
              <a:solidFill>
                <a:schemeClr val="bg1">
                  <a:lumMod val="75000"/>
                </a:schemeClr>
              </a:solidFill>
              <a:ln>
                <a:noFill/>
              </a:ln>
              <a:effectLst/>
            </c:spPr>
            <c:extLst>
              <c:ext xmlns:c16="http://schemas.microsoft.com/office/drawing/2014/chart" uri="{C3380CC4-5D6E-409C-BE32-E72D297353CC}">
                <c16:uniqueId val="{00000007-2514-41DE-A122-E891A3B3F7D0}"/>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C-FB56-40BC-9AB1-112D0AEE64D9}"/>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8-2514-41DE-A122-E891A3B3F7D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Reusable Shopping Bags</c:v>
                </c:pt>
                <c:pt idx="1">
                  <c:v>Cough  Cold &amp; Flu</c:v>
                </c:pt>
                <c:pt idx="2">
                  <c:v>Suncare</c:v>
                </c:pt>
                <c:pt idx="3">
                  <c:v>Fresh Noodles</c:v>
                </c:pt>
                <c:pt idx="4">
                  <c:v>Toys</c:v>
                </c:pt>
                <c:pt idx="5">
                  <c:v>Christmas</c:v>
                </c:pt>
                <c:pt idx="6">
                  <c:v>Frozen Bakery Products</c:v>
                </c:pt>
                <c:pt idx="7">
                  <c:v>Anti Smoking</c:v>
                </c:pt>
                <c:pt idx="8">
                  <c:v>Throat Care</c:v>
                </c:pt>
                <c:pt idx="9">
                  <c:v>Fresh Dough/Pastry</c:v>
                </c:pt>
                <c:pt idx="10">
                  <c:v>Jewellery</c:v>
                </c:pt>
                <c:pt idx="11">
                  <c:v>Ambient Fruit Juice</c:v>
                </c:pt>
                <c:pt idx="12">
                  <c:v>Cosmetics</c:v>
                </c:pt>
                <c:pt idx="13">
                  <c:v>Plastic Food/Household Storage</c:v>
                </c:pt>
                <c:pt idx="14">
                  <c:v>Snacking Nuts</c:v>
                </c:pt>
              </c:strCache>
            </c:strRef>
          </c:cat>
          <c:val>
            <c:numRef>
              <c:f>Sheet1!$B$2:$B$16</c:f>
              <c:numCache>
                <c:formatCode>0%</c:formatCode>
                <c:ptCount val="15"/>
                <c:pt idx="0">
                  <c:v>0.69959699962587463</c:v>
                </c:pt>
                <c:pt idx="1">
                  <c:v>0.36013573923719955</c:v>
                </c:pt>
                <c:pt idx="2">
                  <c:v>0.29982687539353847</c:v>
                </c:pt>
                <c:pt idx="3">
                  <c:v>0.29069115679554414</c:v>
                </c:pt>
                <c:pt idx="4">
                  <c:v>0.25431730156082621</c:v>
                </c:pt>
                <c:pt idx="5">
                  <c:v>0.2273286228824476</c:v>
                </c:pt>
                <c:pt idx="6">
                  <c:v>0.21109058518386159</c:v>
                </c:pt>
                <c:pt idx="7">
                  <c:v>0.21087147505904547</c:v>
                </c:pt>
                <c:pt idx="8">
                  <c:v>0.2032191957374283</c:v>
                </c:pt>
                <c:pt idx="9">
                  <c:v>0.1913041973440297</c:v>
                </c:pt>
                <c:pt idx="10">
                  <c:v>0.18267514793013562</c:v>
                </c:pt>
                <c:pt idx="11">
                  <c:v>0.16274190699697311</c:v>
                </c:pt>
                <c:pt idx="12">
                  <c:v>0.12090671757874261</c:v>
                </c:pt>
                <c:pt idx="13">
                  <c:v>0.11093366886307532</c:v>
                </c:pt>
                <c:pt idx="14">
                  <c:v>0.10423898319424607</c:v>
                </c:pt>
              </c:numCache>
            </c:numRef>
          </c:val>
          <c:extLst>
            <c:ext xmlns:c16="http://schemas.microsoft.com/office/drawing/2014/chart" uri="{C3380CC4-5D6E-409C-BE32-E72D297353CC}">
              <c16:uniqueId val="{00000000-2514-41DE-A122-E891A3B3F7D0}"/>
            </c:ext>
          </c:extLst>
        </c:ser>
        <c:dLbls>
          <c:showLegendKey val="0"/>
          <c:showVal val="0"/>
          <c:showCatName val="0"/>
          <c:showSerName val="0"/>
          <c:showPercent val="0"/>
          <c:showBubbleSize val="0"/>
        </c:dLbls>
        <c:gapWidth val="37"/>
        <c:axId val="977556744"/>
        <c:axId val="977557400"/>
      </c:barChart>
      <c:catAx>
        <c:axId val="977556744"/>
        <c:scaling>
          <c:orientation val="maxMin"/>
        </c:scaling>
        <c:delete val="0"/>
        <c:axPos val="l"/>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Calibri" panose="020F0502020204030204" pitchFamily="34" charset="0"/>
              </a:defRPr>
            </a:pPr>
            <a:endParaRPr lang="en-US"/>
          </a:p>
        </c:txPr>
        <c:crossAx val="977557400"/>
        <c:crosses val="autoZero"/>
        <c:auto val="1"/>
        <c:lblAlgn val="ctr"/>
        <c:lblOffset val="100"/>
        <c:noMultiLvlLbl val="0"/>
      </c:catAx>
      <c:valAx>
        <c:axId val="977557400"/>
        <c:scaling>
          <c:orientation val="minMax"/>
        </c:scaling>
        <c:delete val="1"/>
        <c:axPos val="t"/>
        <c:numFmt formatCode="0%" sourceLinked="1"/>
        <c:majorTickMark val="none"/>
        <c:minorTickMark val="none"/>
        <c:tickLblPos val="nextTo"/>
        <c:crossAx val="977556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57199754291576E-2"/>
          <c:y val="1.2064951785875775E-2"/>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0"/>
            <c:bubble3D val="0"/>
            <c:spPr>
              <a:solidFill>
                <a:schemeClr val="accent1"/>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0"/>
            <c:bubble3D val="0"/>
            <c:spPr>
              <a:solidFill>
                <a:schemeClr val="accent1"/>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3.8960653689180447E-2</c:v>
                </c:pt>
                <c:pt idx="1">
                  <c:v>3.3101799748735061E-2</c:v>
                </c:pt>
                <c:pt idx="2">
                  <c:v>5.4995508171675533E-2</c:v>
                </c:pt>
                <c:pt idx="4">
                  <c:v>3.8846626596088063E-2</c:v>
                </c:pt>
                <c:pt idx="5">
                  <c:v>0.10972630791110993</c:v>
                </c:pt>
                <c:pt idx="7">
                  <c:v>-1.3801312291659373E-2</c:v>
                </c:pt>
                <c:pt idx="8">
                  <c:v>5.1065822169392705E-2</c:v>
                </c:pt>
                <c:pt idx="9">
                  <c:v>5.1488967833541288E-2</c:v>
                </c:pt>
                <c:pt idx="10">
                  <c:v>7.240613859420475E-2</c:v>
                </c:pt>
                <c:pt idx="12">
                  <c:v>0.1957277084046789</c:v>
                </c:pt>
                <c:pt idx="13">
                  <c:v>-2.5224866954721481E-2</c:v>
                </c:pt>
                <c:pt idx="14">
                  <c:v>-8.6945188367084758E-2</c:v>
                </c:pt>
                <c:pt idx="15">
                  <c:v>9.4447023459662605E-2</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max val="0.30000000000000004"/>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2DAFBF-885D-86EE-BA42-8527AD0290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A3E198E-0924-39CE-4255-78EA611569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B7834C-557A-456E-84D2-8DE500E16BF8}" type="datetimeFigureOut">
              <a:rPr lang="en-GB" smtClean="0"/>
              <a:t>09/02/2023</a:t>
            </a:fld>
            <a:endParaRPr lang="en-GB"/>
          </a:p>
        </p:txBody>
      </p:sp>
      <p:sp>
        <p:nvSpPr>
          <p:cNvPr id="4" name="Footer Placeholder 3">
            <a:extLst>
              <a:ext uri="{FF2B5EF4-FFF2-40B4-BE49-F238E27FC236}">
                <a16:creationId xmlns:a16="http://schemas.microsoft.com/office/drawing/2014/main" id="{0F9FF08B-D941-EABC-902C-10E4118B12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EDD26D7-EF94-24F2-4C4C-B91FD742BD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C36DAD-90E5-476B-8AF3-3648775D6B11}" type="slidenum">
              <a:rPr lang="en-GB" smtClean="0"/>
              <a:t>‹#›</a:t>
            </a:fld>
            <a:endParaRPr lang="en-GB"/>
          </a:p>
        </p:txBody>
      </p:sp>
    </p:spTree>
    <p:extLst>
      <p:ext uri="{BB962C8B-B14F-4D97-AF65-F5344CB8AC3E}">
        <p14:creationId xmlns:p14="http://schemas.microsoft.com/office/powerpoint/2010/main" val="3538948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852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2d54ef91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2d54ef91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ab84a955b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ab84a955b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ac14597a3a_1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ac14597a3a_1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61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b97f635908_0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470"/>
              </a:spcBef>
              <a:spcAft>
                <a:spcPts val="0"/>
              </a:spcAft>
              <a:buClr>
                <a:schemeClr val="dk1"/>
              </a:buClr>
              <a:buSzPts val="1100"/>
              <a:buFont typeface="Arial"/>
              <a:buNone/>
            </a:pPr>
            <a:endParaRPr dirty="0"/>
          </a:p>
        </p:txBody>
      </p:sp>
      <p:sp>
        <p:nvSpPr>
          <p:cNvPr id="713" name="Google Shape;713;gb97f635908_0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7051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674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ac2a4770c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ac2a4770c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c5b0c2243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c5b0c224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878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7529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2167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787F44-EB60-4A0F-8A09-A436A27DB22D}" type="slidenum">
              <a:rPr lang="en-US">
                <a:solidFill>
                  <a:prstClr val="black"/>
                </a:solidFill>
              </a:rPr>
              <a:pPr fontAlgn="base">
                <a:spcBef>
                  <a:spcPct val="0"/>
                </a:spcBef>
                <a:spcAft>
                  <a:spcPct val="0"/>
                </a:spcAft>
                <a:defRPr/>
              </a:pPr>
              <a:t>26</a:t>
            </a:fld>
            <a:endParaRPr lang="en-US" dirty="0">
              <a:solidFill>
                <a:prstClr val="black"/>
              </a:solidFill>
            </a:endParaRPr>
          </a:p>
        </p:txBody>
      </p:sp>
    </p:spTree>
    <p:extLst>
      <p:ext uri="{BB962C8B-B14F-4D97-AF65-F5344CB8AC3E}">
        <p14:creationId xmlns:p14="http://schemas.microsoft.com/office/powerpoint/2010/main" val="3081601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0816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b2d54ef91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b2d54ef91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1112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9185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1902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2556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ac14597a3a_1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ac14597a3a_1_988:notes"/>
          <p:cNvSpPr txBox="1">
            <a:spLocks noGrp="1"/>
          </p:cNvSpPr>
          <p:nvPr>
            <p:ph type="body" idx="1"/>
          </p:nvPr>
        </p:nvSpPr>
        <p:spPr>
          <a:xfrm>
            <a:off x="685800" y="4343401"/>
            <a:ext cx="5486400" cy="4114800"/>
          </a:xfrm>
          <a:prstGeom prst="rect">
            <a:avLst/>
          </a:prstGeom>
        </p:spPr>
        <p:txBody>
          <a:bodyPr spcFirstLastPara="1" wrap="square" lIns="91414" tIns="91414" rIns="91414" bIns="91414" anchor="t" anchorCtr="0">
            <a:noAutofit/>
          </a:bodyPr>
          <a:lstStyle/>
          <a:p>
            <a:endParaRPr dirty="0"/>
          </a:p>
        </p:txBody>
      </p:sp>
    </p:spTree>
    <p:extLst>
      <p:ext uri="{BB962C8B-B14F-4D97-AF65-F5344CB8AC3E}">
        <p14:creationId xmlns:p14="http://schemas.microsoft.com/office/powerpoint/2010/main" val="372113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ac2a4770c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ac2a4770c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6175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4513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ac14597a3a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ac14597a3a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7902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381000" y="685800"/>
            <a:ext cx="6096000" cy="3429000"/>
          </a:xfrm>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43</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44</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a10676d58a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a10676d58a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b663873c2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b663873c2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394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ac90507b2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ac90507b2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025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6300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 Black">
  <p:cSld name="TITLE_AND_BODY_1_2_2_1">
    <p:bg>
      <p:bgPr>
        <a:solidFill>
          <a:srgbClr val="000000"/>
        </a:solidFill>
        <a:effectLst/>
      </p:bgPr>
    </p:bg>
    <p:spTree>
      <p:nvGrpSpPr>
        <p:cNvPr id="1" name="Shape 284"/>
        <p:cNvGrpSpPr/>
        <p:nvPr/>
      </p:nvGrpSpPr>
      <p:grpSpPr>
        <a:xfrm>
          <a:off x="0" y="0"/>
          <a:ext cx="0" cy="0"/>
          <a:chOff x="0" y="0"/>
          <a:chExt cx="0" cy="0"/>
        </a:xfrm>
      </p:grpSpPr>
      <p:sp>
        <p:nvSpPr>
          <p:cNvPr id="285" name="Google Shape;285;p32"/>
          <p:cNvSpPr/>
          <p:nvPr/>
        </p:nvSpPr>
        <p:spPr>
          <a:xfrm>
            <a:off x="-19050" y="251460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50" dirty="0">
                <a:solidFill>
                  <a:srgbClr val="888888"/>
                </a:solidFill>
                <a:latin typeface="Montserrat" panose="00000500000000000000" pitchFamily="2" charset="0"/>
                <a:ea typeface="Montserrat Light"/>
                <a:cs typeface="Montserrat Light"/>
                <a:sym typeface="Montserrat Light"/>
              </a:rPr>
              <a:t>© </a:t>
            </a:r>
            <a:r>
              <a:rPr lang="en-GB" sz="550" dirty="0">
                <a:solidFill>
                  <a:srgbClr val="888888"/>
                </a:solidFill>
                <a:latin typeface="Montserrat" panose="00000500000000000000" pitchFamily="2" charset="0"/>
                <a:ea typeface="Montserrat Light"/>
                <a:cs typeface="Montserrat Light"/>
                <a:sym typeface="Montserrat Light"/>
              </a:rPr>
              <a:t>2023 NielsenIQ </a:t>
            </a:r>
            <a:r>
              <a:rPr lang="en" sz="550" dirty="0">
                <a:solidFill>
                  <a:srgbClr val="888888"/>
                </a:solidFill>
                <a:latin typeface="Montserrat" panose="00000500000000000000" pitchFamily="2" charset="0"/>
                <a:ea typeface="Montserrat Light"/>
                <a:cs typeface="Montserrat Light"/>
                <a:sym typeface="Montserrat Light"/>
              </a:rPr>
              <a:t>Consumer LLC. All Rights Reserved.</a:t>
            </a: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p:txBody>
      </p:sp>
      <p:sp>
        <p:nvSpPr>
          <p:cNvPr id="287" name="Google Shape;287;p32"/>
          <p:cNvSpPr/>
          <p:nvPr/>
        </p:nvSpPr>
        <p:spPr>
          <a:xfrm rot="10800000">
            <a:off x="6525900" y="-1905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txBox="1"/>
          <p:nvPr/>
        </p:nvSpPr>
        <p:spPr>
          <a:xfrm>
            <a:off x="1308261" y="500178"/>
            <a:ext cx="6453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dirty="0">
              <a:solidFill>
                <a:schemeClr val="accent1"/>
              </a:solidFill>
            </a:endParaRPr>
          </a:p>
        </p:txBody>
      </p:sp>
      <p:sp>
        <p:nvSpPr>
          <p:cNvPr id="290" name="Google Shape;290;p32"/>
          <p:cNvSpPr txBox="1">
            <a:spLocks noGrp="1"/>
          </p:cNvSpPr>
          <p:nvPr>
            <p:ph type="ctrTitle"/>
          </p:nvPr>
        </p:nvSpPr>
        <p:spPr>
          <a:xfrm>
            <a:off x="1444900" y="1565050"/>
            <a:ext cx="5081100" cy="13893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291" name="Google Shape;291;p32"/>
          <p:cNvSpPr txBox="1">
            <a:spLocks noGrp="1"/>
          </p:cNvSpPr>
          <p:nvPr>
            <p:ph type="subTitle" idx="1"/>
          </p:nvPr>
        </p:nvSpPr>
        <p:spPr>
          <a:xfrm>
            <a:off x="1444900" y="2801950"/>
            <a:ext cx="50640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92" name="Google Shape;292;p32"/>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52A62E47-4F2A-4A75-BED7-E049CB341766}"/>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 - White/side bar">
  <p:cSld name="BLANK_2_2_1">
    <p:bg>
      <p:bgPr>
        <a:solidFill>
          <a:srgbClr val="FFFFFF"/>
        </a:solidFill>
        <a:effectLst/>
      </p:bgPr>
    </p:bg>
    <p:spTree>
      <p:nvGrpSpPr>
        <p:cNvPr id="1" name="Shape 157"/>
        <p:cNvGrpSpPr/>
        <p:nvPr/>
      </p:nvGrpSpPr>
      <p:grpSpPr>
        <a:xfrm>
          <a:off x="0" y="0"/>
          <a:ext cx="0" cy="0"/>
          <a:chOff x="0" y="0"/>
          <a:chExt cx="0" cy="0"/>
        </a:xfrm>
      </p:grpSpPr>
      <p:sp>
        <p:nvSpPr>
          <p:cNvPr id="158" name="Google Shape;158;p19"/>
          <p:cNvSpPr/>
          <p:nvPr/>
        </p:nvSpPr>
        <p:spPr>
          <a:xfrm>
            <a:off x="6057900" y="-17575"/>
            <a:ext cx="3132900" cy="517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9"/>
          <p:cNvSpPr/>
          <p:nvPr/>
        </p:nvSpPr>
        <p:spPr>
          <a:xfrm>
            <a:off x="0" y="-62615"/>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 name="Google Shape;161;p1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2023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62" name="Google Shape;162;p19"/>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63" name="Google Shape;163;p19"/>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64" name="Google Shape;164;p19"/>
          <p:cNvSpPr txBox="1">
            <a:spLocks noGrp="1"/>
          </p:cNvSpPr>
          <p:nvPr>
            <p:ph type="ctrTitle" idx="2"/>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165" name="Google Shape;165;p19"/>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66" name="Google Shape;166;p19"/>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2B582BA4-F360-4537-A40A-0711DBD1636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 - Black/side bar">
  <p:cSld name="BLANK_2_2_2_1">
    <p:bg>
      <p:bgPr>
        <a:solidFill>
          <a:srgbClr val="000000"/>
        </a:solidFill>
        <a:effectLst/>
      </p:bgPr>
    </p:bg>
    <p:spTree>
      <p:nvGrpSpPr>
        <p:cNvPr id="1" name="Shape 167"/>
        <p:cNvGrpSpPr/>
        <p:nvPr/>
      </p:nvGrpSpPr>
      <p:grpSpPr>
        <a:xfrm>
          <a:off x="0" y="0"/>
          <a:ext cx="0" cy="0"/>
          <a:chOff x="0" y="0"/>
          <a:chExt cx="0" cy="0"/>
        </a:xfrm>
      </p:grpSpPr>
      <p:sp>
        <p:nvSpPr>
          <p:cNvPr id="168" name="Google Shape;168;p20"/>
          <p:cNvSpPr/>
          <p:nvPr/>
        </p:nvSpPr>
        <p:spPr>
          <a:xfrm>
            <a:off x="6057900" y="-17575"/>
            <a:ext cx="3132900" cy="51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9" name="Google Shape;169;p20"/>
          <p:cNvSpPr txBox="1">
            <a:spLocks noGrp="1"/>
          </p:cNvSpPr>
          <p:nvPr>
            <p:ph type="ctrTitle"/>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70" name="Google Shape;170;p2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a:t>
            </a:r>
            <a:r>
              <a:rPr lang="en-GB" sz="500" dirty="0">
                <a:solidFill>
                  <a:srgbClr val="888888"/>
                </a:solidFill>
                <a:latin typeface="Avenir Next LT Pro" panose="020B0504020202020204" pitchFamily="34" charset="0"/>
                <a:ea typeface="Montserrat Light"/>
                <a:cs typeface="Montserrat Light"/>
                <a:sym typeface="Montserrat Light"/>
              </a:rPr>
              <a:t>2023 NielsenIQ Consumer LLC</a:t>
            </a:r>
            <a:r>
              <a:rPr lang="en" sz="500" dirty="0">
                <a:solidFill>
                  <a:srgbClr val="888888"/>
                </a:solidFill>
                <a:latin typeface="Avenir Next LT Pro" panose="020B0504020202020204" pitchFamily="34" charset="0"/>
                <a:ea typeface="Montserrat Light"/>
                <a:cs typeface="Montserrat Light"/>
                <a:sym typeface="Montserrat Light"/>
              </a:rPr>
              <a:t>.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73" name="Google Shape;173;p20"/>
          <p:cNvSpPr txBox="1">
            <a:spLocks noGrp="1"/>
          </p:cNvSpPr>
          <p:nvPr>
            <p:ph type="title" idx="2"/>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74" name="Google Shape;174;p20"/>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75" name="Google Shape;175;p20"/>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76" name="Google Shape;176;p20"/>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8202D4FC-7AA1-4922-84F2-0C7B80786EE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 Black">
  <p:cSld name="TITLE_AND_BODY_1_1_1">
    <p:bg>
      <p:bgPr>
        <a:solidFill>
          <a:srgbClr val="000000"/>
        </a:solidFill>
        <a:effectLst/>
      </p:bgPr>
    </p:bg>
    <p:spTree>
      <p:nvGrpSpPr>
        <p:cNvPr id="1" name="Shape 302"/>
        <p:cNvGrpSpPr/>
        <p:nvPr/>
      </p:nvGrpSpPr>
      <p:grpSpPr>
        <a:xfrm>
          <a:off x="0" y="0"/>
          <a:ext cx="0" cy="0"/>
          <a:chOff x="0" y="0"/>
          <a:chExt cx="0" cy="0"/>
        </a:xfrm>
      </p:grpSpPr>
      <p:sp>
        <p:nvSpPr>
          <p:cNvPr id="303" name="Google Shape;303;p34"/>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304" name="Google Shape;304;p3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a:t>
            </a:r>
            <a:r>
              <a:rPr lang="en-GB" sz="500" dirty="0">
                <a:solidFill>
                  <a:srgbClr val="888888"/>
                </a:solidFill>
                <a:latin typeface="Montserrat" panose="00000500000000000000" pitchFamily="2" charset="0"/>
                <a:ea typeface="Montserrat Light"/>
                <a:cs typeface="Montserrat Light"/>
                <a:sym typeface="Montserrat Light"/>
              </a:rPr>
              <a:t>2023 NielsenIQ </a:t>
            </a:r>
            <a:r>
              <a:rPr lang="en" sz="500" dirty="0">
                <a:solidFill>
                  <a:srgbClr val="888888"/>
                </a:solidFill>
                <a:latin typeface="Montserrat" panose="00000500000000000000" pitchFamily="2" charset="0"/>
                <a:ea typeface="Montserrat Light"/>
                <a:cs typeface="Montserrat Light"/>
                <a:sym typeface="Montserrat Light"/>
              </a:rPr>
              <a:t>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p:txBody>
      </p:sp>
      <p:sp>
        <p:nvSpPr>
          <p:cNvPr id="306" name="Google Shape;306;p34"/>
          <p:cNvSpPr txBox="1"/>
          <p:nvPr/>
        </p:nvSpPr>
        <p:spPr>
          <a:xfrm>
            <a:off x="354650" y="1959975"/>
            <a:ext cx="2952300" cy="1269300"/>
          </a:xfrm>
          <a:prstGeom prst="rect">
            <a:avLst/>
          </a:prstGeom>
          <a:noFill/>
          <a:ln>
            <a:noFill/>
          </a:ln>
        </p:spPr>
        <p:txBody>
          <a:bodyPr spcFirstLastPara="1" wrap="square" lIns="0" tIns="91425" rIns="0" bIns="91425" anchor="t" anchorCtr="0">
            <a:noAutofit/>
          </a:bodyPr>
          <a:lstStyle/>
          <a:p>
            <a:pPr marL="0" lvl="0" indent="0" algn="l" rtl="0">
              <a:lnSpc>
                <a:spcPct val="90000"/>
              </a:lnSpc>
              <a:spcBef>
                <a:spcPts val="0"/>
              </a:spcBef>
              <a:spcAft>
                <a:spcPts val="0"/>
              </a:spcAft>
              <a:buNone/>
            </a:pPr>
            <a:r>
              <a:rPr lang="en" sz="1900" b="1" dirty="0">
                <a:solidFill>
                  <a:srgbClr val="FFFFFF"/>
                </a:solidFill>
                <a:latin typeface="Montserrat" panose="00000500000000000000" pitchFamily="2" charset="0"/>
                <a:ea typeface="Montserrat"/>
                <a:cs typeface="Montserrat"/>
                <a:sym typeface="Montserrat"/>
              </a:rPr>
              <a:t>Thank you.</a:t>
            </a:r>
            <a:endParaRPr sz="1900" b="1" dirty="0">
              <a:solidFill>
                <a:srgbClr val="FFFFFF"/>
              </a:solidFill>
              <a:latin typeface="Montserrat" panose="00000500000000000000" pitchFamily="2" charset="0"/>
              <a:ea typeface="Montserrat"/>
              <a:cs typeface="Montserrat"/>
              <a:sym typeface="Montserrat"/>
            </a:endParaRPr>
          </a:p>
        </p:txBody>
      </p:sp>
      <p:sp>
        <p:nvSpPr>
          <p:cNvPr id="307" name="Google Shape;307;p34"/>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08" name="Google Shape;308;p34"/>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09" name="Google Shape;309;p34"/>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A24DAB37-606E-4530-933E-05066D5CC8E8}"/>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 black">
  <p:cSld name="TITLE_AND_BODY_1_1_1_2">
    <p:bg>
      <p:bgPr>
        <a:solidFill>
          <a:srgbClr val="000000"/>
        </a:solidFill>
        <a:effectLst/>
      </p:bgPr>
    </p:bg>
    <p:spTree>
      <p:nvGrpSpPr>
        <p:cNvPr id="1" name="Shape 318"/>
        <p:cNvGrpSpPr/>
        <p:nvPr/>
      </p:nvGrpSpPr>
      <p:grpSpPr>
        <a:xfrm>
          <a:off x="0" y="0"/>
          <a:ext cx="0" cy="0"/>
          <a:chOff x="0" y="0"/>
          <a:chExt cx="0" cy="0"/>
        </a:xfrm>
      </p:grpSpPr>
      <p:sp>
        <p:nvSpPr>
          <p:cNvPr id="319" name="Google Shape;319;p36"/>
          <p:cNvSpPr/>
          <p:nvPr/>
        </p:nvSpPr>
        <p:spPr>
          <a:xfrm>
            <a:off x="0" y="-153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a:t>
            </a:r>
            <a:r>
              <a:rPr lang="en-GB" sz="500" dirty="0">
                <a:solidFill>
                  <a:srgbClr val="888888"/>
                </a:solidFill>
                <a:latin typeface="Montserrat" panose="00000500000000000000" pitchFamily="2" charset="0"/>
                <a:ea typeface="Montserrat Light"/>
                <a:cs typeface="Montserrat Light"/>
                <a:sym typeface="Montserrat Light"/>
              </a:rPr>
              <a:t>2023 NielsenIQ </a:t>
            </a:r>
            <a:r>
              <a:rPr lang="en" sz="500" dirty="0">
                <a:solidFill>
                  <a:srgbClr val="888888"/>
                </a:solidFill>
                <a:latin typeface="Montserrat" panose="00000500000000000000" pitchFamily="2" charset="0"/>
                <a:ea typeface="Montserrat Light"/>
                <a:cs typeface="Montserrat Light"/>
                <a:sym typeface="Montserrat Light"/>
              </a:rPr>
              <a:t>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2" name="Google Shape;322;p36"/>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23" name="Google Shape;323;p36"/>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24" name="Google Shape;324;p36"/>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71FCCCF3-68C9-4439-B4FE-3FEEACB3E5CA}"/>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 white">
  <p:cSld name="TITLE_AND_BODY_1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37"/>
          <p:cNvSpPr/>
          <p:nvPr/>
        </p:nvSpPr>
        <p:spPr>
          <a:xfrm>
            <a:off x="0" y="50"/>
            <a:ext cx="5107500" cy="5158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a:t>
            </a:r>
            <a:r>
              <a:rPr lang="en-GB" sz="500" dirty="0">
                <a:solidFill>
                  <a:srgbClr val="888888"/>
                </a:solidFill>
                <a:latin typeface="Montserrat" panose="00000500000000000000" pitchFamily="2" charset="0"/>
                <a:ea typeface="Montserrat Light"/>
                <a:cs typeface="Montserrat Light"/>
                <a:sym typeface="Montserrat Light"/>
              </a:rPr>
              <a:t>2023 NielsenIQ </a:t>
            </a:r>
            <a:r>
              <a:rPr lang="en" sz="500" dirty="0">
                <a:solidFill>
                  <a:srgbClr val="888888"/>
                </a:solidFill>
                <a:latin typeface="Montserrat" panose="00000500000000000000" pitchFamily="2" charset="0"/>
                <a:ea typeface="Montserrat Light"/>
                <a:cs typeface="Montserrat Light"/>
                <a:sym typeface="Montserrat Light"/>
              </a:rPr>
              <a:t>Consumer LLC. All Rights Reserved</a:t>
            </a:r>
            <a:r>
              <a:rPr lang="en" sz="500" dirty="0">
                <a:solidFill>
                  <a:srgbClr val="888888"/>
                </a:solidFill>
                <a:latin typeface="Avenir Next LT Pro" panose="020B0504020202020204" pitchFamily="34" charset="0"/>
                <a:ea typeface="Montserrat Light"/>
                <a:cs typeface="Montserrat Light"/>
                <a:sym typeface="Montserrat Light"/>
              </a:rPr>
              <a:t>.</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9" name="Google Shape;329;p37"/>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SzPts val="1200"/>
              <a:buNone/>
              <a:defRPr sz="1200" b="1">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sp>
        <p:nvSpPr>
          <p:cNvPr id="330" name="Google Shape;330;p37"/>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4325" lvl="0" indent="-314325" rtl="0">
              <a:lnSpc>
                <a:spcPct val="100000"/>
              </a:lnSpc>
              <a:spcBef>
                <a:spcPts val="0"/>
              </a:spcBef>
              <a:spcAft>
                <a:spcPts val="0"/>
              </a:spcAft>
              <a:buSzPts val="1200"/>
              <a:buNone/>
              <a:defRPr sz="1200">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pic>
        <p:nvPicPr>
          <p:cNvPr id="331" name="Google Shape;331;p37"/>
          <p:cNvPicPr preferRelativeResize="0"/>
          <p:nvPr/>
        </p:nvPicPr>
        <p:blipFill rotWithShape="1">
          <a:blip r:embed="rId2">
            <a:alphaModFix/>
          </a:blip>
          <a:src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F12DD23D-F10A-4D50-90AE-90BE016AC95D}"/>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2023 NielsenIQ Consumer LLC. All Rights Reserved</a:t>
            </a:r>
            <a:r>
              <a:rPr lang="en-GB" sz="500" dirty="0">
                <a:solidFill>
                  <a:srgbClr val="888888"/>
                </a:solidFill>
                <a:latin typeface="Avenir Next LT Pro" panose="020B0504020202020204" pitchFamily="34" charset="0"/>
                <a:ea typeface="Montserrat Light"/>
                <a:cs typeface="Montserrat Light"/>
                <a:sym typeface="Montserrat Light"/>
              </a:rPr>
              <a:t>.</a:t>
            </a:r>
          </a:p>
        </p:txBody>
      </p:sp>
      <p:sp>
        <p:nvSpPr>
          <p:cNvPr id="70" name="Google Shape;70;p7"/>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Tree>
    <p:extLst>
      <p:ext uri="{BB962C8B-B14F-4D97-AF65-F5344CB8AC3E}">
        <p14:creationId xmlns:p14="http://schemas.microsoft.com/office/powerpoint/2010/main" val="339255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93"/>
        <p:cNvGrpSpPr/>
        <p:nvPr/>
      </p:nvGrpSpPr>
      <p:grpSpPr>
        <a:xfrm>
          <a:off x="0" y="0"/>
          <a:ext cx="0" cy="0"/>
          <a:chOff x="0" y="0"/>
          <a:chExt cx="0" cy="0"/>
        </a:xfrm>
      </p:grpSpPr>
      <p:pic>
        <p:nvPicPr>
          <p:cNvPr id="94" name="Google Shape;94;p10"/>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95" name="Google Shape;95;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96" name="Google Shape;96;p10"/>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97" name="Google Shape;97;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a:t>
            </a:r>
            <a:r>
              <a:rPr lang="en-GB" sz="500" dirty="0">
                <a:solidFill>
                  <a:srgbClr val="888888"/>
                </a:solidFill>
                <a:latin typeface="Montserrat" panose="00000500000000000000" pitchFamily="2" charset="0"/>
                <a:ea typeface="Montserrat Light"/>
                <a:cs typeface="Montserrat Light"/>
                <a:sym typeface="Montserrat Light"/>
              </a:rPr>
              <a:t>2023 NielsenIQ Consumer LLC</a:t>
            </a:r>
            <a:r>
              <a:rPr lang="en" sz="500" dirty="0">
                <a:solidFill>
                  <a:srgbClr val="888888"/>
                </a:solidFill>
                <a:latin typeface="Montserrat" panose="00000500000000000000" pitchFamily="2" charset="0"/>
                <a:ea typeface="Montserrat Light"/>
                <a:cs typeface="Montserrat Light"/>
                <a:sym typeface="Montserrat Light"/>
              </a:rPr>
              <a:t>.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8" name="Google Shape;98;p10"/>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00" name="Google Shape;100;p10"/>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1" name="Google Shape;101;p10"/>
          <p:cNvPicPr preferRelativeResize="0"/>
          <p:nvPr/>
        </p:nvPicPr>
        <p:blipFill>
          <a:blip r:embed="rId3">
            <a:alphaModFix/>
          </a:blip>
          <a:stretch>
            <a:fillRect/>
          </a:stretch>
        </p:blipFill>
        <p:spPr>
          <a:xfrm>
            <a:off x="0" y="-23876"/>
            <a:ext cx="354650" cy="355945"/>
          </a:xfrm>
          <a:prstGeom prst="rect">
            <a:avLst/>
          </a:prstGeom>
          <a:noFill/>
          <a:ln>
            <a:noFill/>
          </a:ln>
        </p:spPr>
      </p:pic>
      <p:sp>
        <p:nvSpPr>
          <p:cNvPr id="10" name="Slide Number Placeholder 1">
            <a:extLst>
              <a:ext uri="{FF2B5EF4-FFF2-40B4-BE49-F238E27FC236}">
                <a16:creationId xmlns:a16="http://schemas.microsoft.com/office/drawing/2014/main" id="{66F27154-6590-4E08-9603-09EDBFC939DB}"/>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latin typeface="Montserrat" panose="00000500000000000000" pitchFamily="2" charset="0"/>
              </a:rPr>
              <a:pPr/>
              <a:t>‹#›</a:t>
            </a:fld>
            <a:endParaRPr lang="en-PH" dirty="0">
              <a:solidFill>
                <a:schemeClr val="tx1"/>
              </a:solidFill>
              <a:latin typeface="Montserrat" panose="00000500000000000000"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ack/grid 1">
  <p:cSld name="TITLE_2_2_1_1_2">
    <p:bg>
      <p:bgPr>
        <a:solidFill>
          <a:srgbClr val="000000"/>
        </a:solidFill>
        <a:effectLst/>
      </p:bgPr>
    </p:bg>
    <p:spTree>
      <p:nvGrpSpPr>
        <p:cNvPr id="1" name="Shape 332"/>
        <p:cNvGrpSpPr/>
        <p:nvPr/>
      </p:nvGrpSpPr>
      <p:grpSpPr>
        <a:xfrm>
          <a:off x="0" y="0"/>
          <a:ext cx="0" cy="0"/>
          <a:chOff x="0" y="0"/>
          <a:chExt cx="0" cy="0"/>
        </a:xfrm>
      </p:grpSpPr>
      <p:sp>
        <p:nvSpPr>
          <p:cNvPr id="333" name="Google Shape;333;p3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2023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pic>
        <p:nvPicPr>
          <p:cNvPr id="334" name="Google Shape;334;p38"/>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335" name="Google Shape;335;p38"/>
          <p:cNvSpPr/>
          <p:nvPr/>
        </p:nvSpPr>
        <p:spPr>
          <a:xfrm>
            <a:off x="4009290" y="2573712"/>
            <a:ext cx="2574000" cy="25743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8"/>
          <p:cNvSpPr/>
          <p:nvPr/>
        </p:nvSpPr>
        <p:spPr>
          <a:xfrm>
            <a:off x="6583326" y="2573712"/>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8"/>
          <p:cNvSpPr/>
          <p:nvPr/>
        </p:nvSpPr>
        <p:spPr>
          <a:xfrm rot="10800000">
            <a:off x="6583362" y="-49"/>
            <a:ext cx="2574000" cy="2574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8"/>
          <p:cNvSpPr/>
          <p:nvPr/>
        </p:nvSpPr>
        <p:spPr>
          <a:xfrm rot="10800000">
            <a:off x="4009326" y="-49"/>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8"/>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340" name="Google Shape;340;p38"/>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defRPr sz="1800">
                <a:solidFill>
                  <a:srgbClr val="666666"/>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dirty="0"/>
          </a:p>
        </p:txBody>
      </p:sp>
      <p:sp>
        <p:nvSpPr>
          <p:cNvPr id="341" name="Google Shape;341;p38"/>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2" name="Google Shape;342;p38"/>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3" name="Google Shape;343;p38"/>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000"/>
              <a:buNone/>
              <a:defRPr sz="10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1530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a:t>
            </a:r>
            <a:r>
              <a:rPr lang="en-GB" sz="500" dirty="0">
                <a:solidFill>
                  <a:srgbClr val="888888"/>
                </a:solidFill>
                <a:latin typeface="Montserrat" panose="00000500000000000000" pitchFamily="2" charset="0"/>
                <a:ea typeface="Montserrat Light"/>
                <a:cs typeface="Montserrat Light"/>
                <a:sym typeface="Montserrat Light"/>
              </a:rPr>
              <a:t>2023 NielsenIQ Consumer LLC</a:t>
            </a:r>
            <a:r>
              <a:rPr lang="en" sz="500" dirty="0">
                <a:solidFill>
                  <a:srgbClr val="888888"/>
                </a:solidFill>
                <a:latin typeface="Montserrat" panose="00000500000000000000" pitchFamily="2" charset="0"/>
                <a:ea typeface="Montserrat Light"/>
                <a:cs typeface="Montserrat Light"/>
                <a:sym typeface="Montserrat Light"/>
              </a:rPr>
              <a:t>.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 - Black/title only">
  <p:cSld name="TITLE_AND_BODY_1_1">
    <p:bg>
      <p:bgPr>
        <a:solidFill>
          <a:srgbClr val="000000"/>
        </a:solidFill>
        <a:effectLst/>
      </p:bgPr>
    </p:bg>
    <p:spTree>
      <p:nvGrpSpPr>
        <p:cNvPr id="1" name="Shape 89"/>
        <p:cNvGrpSpPr/>
        <p:nvPr/>
      </p:nvGrpSpPr>
      <p:grpSpPr>
        <a:xfrm>
          <a:off x="0" y="0"/>
          <a:ext cx="0" cy="0"/>
          <a:chOff x="0" y="0"/>
          <a:chExt cx="0" cy="0"/>
        </a:xfrm>
      </p:grpSpPr>
      <p:sp>
        <p:nvSpPr>
          <p:cNvPr id="90" name="Google Shape;90;p1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a:t>
            </a:r>
            <a:r>
              <a:rPr lang="en-GB" sz="500" dirty="0">
                <a:solidFill>
                  <a:srgbClr val="888888"/>
                </a:solidFill>
                <a:latin typeface="Montserrat" panose="00000500000000000000" pitchFamily="2" charset="0"/>
                <a:ea typeface="Montserrat Light"/>
                <a:cs typeface="Montserrat Light"/>
                <a:sym typeface="Montserrat Light"/>
              </a:rPr>
              <a:t>2023 NielsenIQ </a:t>
            </a:r>
            <a:r>
              <a:rPr lang="en" sz="500" dirty="0">
                <a:solidFill>
                  <a:srgbClr val="888888"/>
                </a:solidFill>
                <a:latin typeface="Montserrat" panose="00000500000000000000" pitchFamily="2" charset="0"/>
                <a:ea typeface="Montserrat Light"/>
                <a:cs typeface="Montserrat Light"/>
                <a:sym typeface="Montserrat Light"/>
              </a:rPr>
              <a:t>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93" name="Google Shape;93;p10"/>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94" name="Google Shape;94;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pic>
        <p:nvPicPr>
          <p:cNvPr id="95" name="Google Shape;95;p10"/>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000BDBC4-3F02-409D-A9BB-6FD11DAF8D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96"/>
        <p:cNvGrpSpPr/>
        <p:nvPr/>
      </p:nvGrpSpPr>
      <p:grpSpPr>
        <a:xfrm>
          <a:off x="0" y="0"/>
          <a:ext cx="0" cy="0"/>
          <a:chOff x="0" y="0"/>
          <a:chExt cx="0" cy="0"/>
        </a:xfrm>
      </p:grpSpPr>
      <p:sp>
        <p:nvSpPr>
          <p:cNvPr id="98" name="Google Shape;98;p11"/>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a:t>
            </a:r>
            <a:r>
              <a:rPr lang="en-GB" sz="500" dirty="0">
                <a:solidFill>
                  <a:srgbClr val="888888"/>
                </a:solidFill>
                <a:latin typeface="Montserrat" panose="00000500000000000000" pitchFamily="2" charset="0"/>
                <a:ea typeface="Montserrat Light"/>
                <a:cs typeface="Montserrat Light"/>
                <a:sym typeface="Montserrat Light"/>
              </a:rPr>
              <a:t>2023 NielsenIQ </a:t>
            </a:r>
            <a:r>
              <a:rPr lang="en" sz="500" dirty="0">
                <a:solidFill>
                  <a:srgbClr val="888888"/>
                </a:solidFill>
                <a:latin typeface="Montserrat" panose="00000500000000000000" pitchFamily="2" charset="0"/>
                <a:ea typeface="Montserrat Light"/>
                <a:cs typeface="Montserrat Light"/>
                <a:sym typeface="Montserrat Light"/>
              </a:rPr>
              <a:t>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9" name="Google Shape;99;p11"/>
          <p:cNvSpPr txBox="1">
            <a:spLocks noGrp="1"/>
          </p:cNvSpPr>
          <p:nvPr>
            <p:ph type="subTitle" idx="1"/>
          </p:nvPr>
        </p:nvSpPr>
        <p:spPr>
          <a:xfrm>
            <a:off x="354550" y="4779743"/>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0" name="Google Shape;100;p11"/>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 - White/grey right">
  <p:cSld name="BLANK_2_4">
    <p:bg>
      <p:bgPr>
        <a:solidFill>
          <a:srgbClr val="FFFFFF"/>
        </a:solidFill>
        <a:effectLst/>
      </p:bgPr>
    </p:bg>
    <p:spTree>
      <p:nvGrpSpPr>
        <p:cNvPr id="1" name="Shape 115"/>
        <p:cNvGrpSpPr/>
        <p:nvPr/>
      </p:nvGrpSpPr>
      <p:grpSpPr>
        <a:xfrm>
          <a:off x="0" y="0"/>
          <a:ext cx="0" cy="0"/>
          <a:chOff x="0" y="0"/>
          <a:chExt cx="0" cy="0"/>
        </a:xfrm>
      </p:grpSpPr>
      <p:sp>
        <p:nvSpPr>
          <p:cNvPr id="116" name="Google Shape;116;p14"/>
          <p:cNvSpPr/>
          <p:nvPr/>
        </p:nvSpPr>
        <p:spPr>
          <a:xfrm>
            <a:off x="3007550" y="-13750"/>
            <a:ext cx="6139500" cy="5172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4"/>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a:t>
            </a:r>
            <a:r>
              <a:rPr lang="en-GB" sz="500" dirty="0">
                <a:solidFill>
                  <a:srgbClr val="888888"/>
                </a:solidFill>
                <a:latin typeface="Montserrat" panose="00000500000000000000" pitchFamily="2" charset="0"/>
                <a:ea typeface="Montserrat Light"/>
                <a:cs typeface="Montserrat Light"/>
                <a:sym typeface="Montserrat Light"/>
              </a:rPr>
              <a:t>2023 NielsenIQ </a:t>
            </a:r>
            <a:r>
              <a:rPr lang="en" sz="500" dirty="0">
                <a:solidFill>
                  <a:srgbClr val="888888"/>
                </a:solidFill>
                <a:latin typeface="Montserrat" panose="00000500000000000000" pitchFamily="2" charset="0"/>
                <a:ea typeface="Montserrat Light"/>
                <a:cs typeface="Montserrat Light"/>
                <a:sym typeface="Montserrat Light"/>
              </a:rPr>
              <a:t>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19" name="Google Shape;119;p14"/>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20" name="Google Shape;120;p14"/>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21" name="Google Shape;121;p14"/>
          <p:cNvPicPr preferRelativeResize="0"/>
          <p:nvPr/>
        </p:nvPicPr>
        <p:blipFill>
          <a:blip r:embed="rId2">
            <a:alphaModFix/>
          </a:blip>
          <a:stretch>
            <a:fillRect/>
          </a:stretch>
        </p:blipFill>
        <p:spPr>
          <a:xfrm>
            <a:off x="0" y="0"/>
            <a:ext cx="354650" cy="355959"/>
          </a:xfrm>
          <a:prstGeom prst="rect">
            <a:avLst/>
          </a:prstGeom>
          <a:noFill/>
          <a:ln>
            <a:noFill/>
          </a:ln>
        </p:spPr>
      </p:pic>
      <p:sp>
        <p:nvSpPr>
          <p:cNvPr id="8" name="Slide Number Placeholder 1">
            <a:extLst>
              <a:ext uri="{FF2B5EF4-FFF2-40B4-BE49-F238E27FC236}">
                <a16:creationId xmlns:a16="http://schemas.microsoft.com/office/drawing/2014/main" id="{689B1D6C-AC39-4A74-97AF-C59CE0CB9D4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 - Black/photo right">
  <p:cSld name="BLANK_2_3">
    <p:bg>
      <p:bgPr>
        <a:solidFill>
          <a:srgbClr val="000000"/>
        </a:solidFill>
        <a:effectLst/>
      </p:bgPr>
    </p:bg>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blip>
          <a:srcRect l="16719" t="12617" r="16852"/>
          <a:stretch/>
        </p:blipFill>
        <p:spPr>
          <a:xfrm>
            <a:off x="3017125" y="50"/>
            <a:ext cx="6126880" cy="5122574"/>
          </a:xfrm>
          <a:prstGeom prst="rect">
            <a:avLst/>
          </a:prstGeom>
          <a:noFill/>
          <a:ln>
            <a:noFill/>
          </a:ln>
        </p:spPr>
      </p:pic>
      <p:sp>
        <p:nvSpPr>
          <p:cNvPr id="124" name="Google Shape;124;p15"/>
          <p:cNvSpPr/>
          <p:nvPr/>
        </p:nvSpPr>
        <p:spPr>
          <a:xfrm>
            <a:off x="48" y="20876"/>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15"/>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a:t>
            </a:r>
            <a:r>
              <a:rPr lang="en-GB" sz="500" dirty="0">
                <a:solidFill>
                  <a:srgbClr val="888888"/>
                </a:solidFill>
                <a:latin typeface="Montserrat" panose="00000500000000000000" pitchFamily="2" charset="0"/>
                <a:ea typeface="Montserrat Light"/>
                <a:cs typeface="Montserrat Light"/>
                <a:sym typeface="Montserrat Light"/>
              </a:rPr>
              <a:t>2023 NielsenIQ </a:t>
            </a:r>
            <a:r>
              <a:rPr lang="en" sz="500" dirty="0">
                <a:solidFill>
                  <a:srgbClr val="888888"/>
                </a:solidFill>
                <a:latin typeface="Montserrat" panose="00000500000000000000" pitchFamily="2" charset="0"/>
                <a:ea typeface="Montserrat Light"/>
                <a:cs typeface="Montserrat Light"/>
                <a:sym typeface="Montserrat Light"/>
              </a:rPr>
              <a:t>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27" name="Google Shape;127;p15"/>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pic>
        <p:nvPicPr>
          <p:cNvPr id="129" name="Google Shape;129;p15"/>
          <p:cNvPicPr preferRelativeResize="0"/>
          <p:nvPr/>
        </p:nvPicPr>
        <p:blipFill>
          <a:blip r:embed="rId3">
            <a:alphaModFix/>
          </a:blip>
          <a:stretch>
            <a:fillRect/>
          </a:stretch>
        </p:blipFill>
        <p:spPr>
          <a:xfrm>
            <a:off x="0" y="0"/>
            <a:ext cx="354650" cy="355959"/>
          </a:xfrm>
          <a:prstGeom prst="rect">
            <a:avLst/>
          </a:prstGeom>
          <a:noFill/>
          <a:ln>
            <a:noFill/>
          </a:ln>
        </p:spPr>
      </p:pic>
      <p:sp>
        <p:nvSpPr>
          <p:cNvPr id="130" name="Google Shape;130;p15"/>
          <p:cNvSpPr/>
          <p:nvPr/>
        </p:nvSpPr>
        <p:spPr>
          <a:xfrm>
            <a:off x="3007548" y="3047807"/>
            <a:ext cx="2100000" cy="21003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Slide Number Placeholder 1">
            <a:extLst>
              <a:ext uri="{FF2B5EF4-FFF2-40B4-BE49-F238E27FC236}">
                <a16:creationId xmlns:a16="http://schemas.microsoft.com/office/drawing/2014/main" id="{9D4D6193-60F0-4B02-AEB1-A7B8FA391640}"/>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
        <p:nvSpPr>
          <p:cNvPr id="128" name="Google Shape;128;p15"/>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 - Black/grey right">
  <p:cSld name="BLANK_2_3_1">
    <p:bg>
      <p:bgPr>
        <a:solidFill>
          <a:srgbClr val="000000"/>
        </a:solidFill>
        <a:effectLst/>
      </p:bgPr>
    </p:bg>
    <p:spTree>
      <p:nvGrpSpPr>
        <p:cNvPr id="1" name="Shape 131"/>
        <p:cNvGrpSpPr/>
        <p:nvPr/>
      </p:nvGrpSpPr>
      <p:grpSpPr>
        <a:xfrm>
          <a:off x="0" y="0"/>
          <a:ext cx="0" cy="0"/>
          <a:chOff x="0" y="0"/>
          <a:chExt cx="0" cy="0"/>
        </a:xfrm>
      </p:grpSpPr>
      <p:sp>
        <p:nvSpPr>
          <p:cNvPr id="132" name="Google Shape;132;p16"/>
          <p:cNvSpPr/>
          <p:nvPr/>
        </p:nvSpPr>
        <p:spPr>
          <a:xfrm>
            <a:off x="3007550" y="0"/>
            <a:ext cx="6139500" cy="517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0" y="138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1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2023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36" name="Google Shape;136;p16"/>
          <p:cNvSpPr txBox="1">
            <a:spLocks noGrp="1"/>
          </p:cNvSpPr>
          <p:nvPr>
            <p:ph type="title"/>
          </p:nvPr>
        </p:nvSpPr>
        <p:spPr>
          <a:xfrm>
            <a:off x="354650" y="30637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sp>
        <p:nvSpPr>
          <p:cNvPr id="137" name="Google Shape;137;p16"/>
          <p:cNvSpPr txBox="1">
            <a:spLocks noGrp="1"/>
          </p:cNvSpPr>
          <p:nvPr>
            <p:ph type="subTitle" idx="1"/>
          </p:nvPr>
        </p:nvSpPr>
        <p:spPr>
          <a:xfrm>
            <a:off x="354650" y="487076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38" name="Google Shape;138;p16"/>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B9A55D93-D9A9-46FE-93F7-6FE686D9D0A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 - Black/side photo">
  <p:cSld name="BLANK_2_2_2">
    <p:bg>
      <p:bgPr>
        <a:solidFill>
          <a:srgbClr val="000000"/>
        </a:solidFill>
        <a:effectLst/>
      </p:bgPr>
    </p:bg>
    <p:spTree>
      <p:nvGrpSpPr>
        <p:cNvPr id="1" name="Shape 148"/>
        <p:cNvGrpSpPr/>
        <p:nvPr/>
      </p:nvGrpSpPr>
      <p:grpSpPr>
        <a:xfrm>
          <a:off x="0" y="0"/>
          <a:ext cx="0" cy="0"/>
          <a:chOff x="0" y="0"/>
          <a:chExt cx="0" cy="0"/>
        </a:xfrm>
      </p:grpSpPr>
      <p:sp>
        <p:nvSpPr>
          <p:cNvPr id="149" name="Google Shape;149;p18"/>
          <p:cNvSpPr/>
          <p:nvPr/>
        </p:nvSpPr>
        <p:spPr>
          <a:xfrm>
            <a:off x="6057900" y="125"/>
            <a:ext cx="3086100" cy="5158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panose="00000500000000000000" pitchFamily="2" charset="0"/>
                <a:ea typeface="Montserrat"/>
                <a:cs typeface="Montserrat"/>
                <a:sym typeface="Montserrat"/>
              </a:rPr>
              <a:t>Image placeholder</a:t>
            </a:r>
            <a:endParaRPr dirty="0">
              <a:solidFill>
                <a:srgbClr val="FFFFFF"/>
              </a:solidFill>
              <a:latin typeface="Montserrat" panose="00000500000000000000" pitchFamily="2" charset="0"/>
              <a:ea typeface="Montserrat"/>
              <a:cs typeface="Montserrat"/>
              <a:sym typeface="Montserrat"/>
            </a:endParaRPr>
          </a:p>
        </p:txBody>
      </p:sp>
      <p:sp>
        <p:nvSpPr>
          <p:cNvPr id="150" name="Google Shape;150;p18"/>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a:t>
            </a:r>
            <a:r>
              <a:rPr lang="en-GB" sz="500" dirty="0">
                <a:solidFill>
                  <a:srgbClr val="888888"/>
                </a:solidFill>
                <a:latin typeface="Avenir Next LT Pro" panose="020B0504020202020204" pitchFamily="34" charset="0"/>
                <a:ea typeface="Montserrat Light"/>
                <a:cs typeface="Montserrat Light"/>
                <a:sym typeface="Montserrat Light"/>
              </a:rPr>
              <a:t>2023 NielsenIQ Consumer LLC</a:t>
            </a:r>
            <a:r>
              <a:rPr lang="en" sz="500" dirty="0">
                <a:solidFill>
                  <a:srgbClr val="888888"/>
                </a:solidFill>
                <a:latin typeface="Avenir Next LT Pro" panose="020B0504020202020204" pitchFamily="34" charset="0"/>
                <a:ea typeface="Montserrat Light"/>
                <a:cs typeface="Montserrat Light"/>
                <a:sym typeface="Montserrat Light"/>
              </a:rPr>
              <a:t>.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53" name="Google Shape;153;p18"/>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54" name="Google Shape;154;p18"/>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55" name="Google Shape;155;p18"/>
          <p:cNvSpPr txBox="1">
            <a:spLocks noGrp="1"/>
          </p:cNvSpPr>
          <p:nvPr>
            <p:ph type="subTitle" idx="2"/>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56" name="Google Shape;156;p18"/>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3A6C3C2-8F25-4D70-BE37-ABC872FD2E11}"/>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354650" y="1152475"/>
            <a:ext cx="8434800" cy="3416400"/>
          </a:xfrm>
          <a:prstGeom prst="rect">
            <a:avLst/>
          </a:prstGeom>
          <a:noFill/>
          <a:ln>
            <a:noFill/>
          </a:ln>
        </p:spPr>
        <p:txBody>
          <a:bodyPr spcFirstLastPara="1" wrap="square" lIns="0" tIns="91425" rIns="0" bIns="91425" anchor="t" anchorCtr="0">
            <a:noAutofit/>
          </a:bodyPr>
          <a:lstStyle>
            <a:lvl1pPr marL="457200" lvl="0" indent="-311150" rtl="0">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lnSpc>
                <a:spcPct val="100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3pPr>
            <a:lvl4pPr marL="1828800" lvl="3"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4pPr>
            <a:lvl5pPr marL="2286000" lvl="4"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5pPr>
            <a:lvl6pPr marL="2743200" lvl="5"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6pPr>
            <a:lvl7pPr marL="3200400" lvl="6"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7pPr>
            <a:lvl8pPr marL="3657600" lvl="7"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8pPr>
            <a:lvl9pPr marL="4114800" lvl="8" indent="-292100" rtl="0">
              <a:lnSpc>
                <a:spcPct val="100000"/>
              </a:lnSpc>
              <a:spcBef>
                <a:spcPts val="1600"/>
              </a:spcBef>
              <a:spcAft>
                <a:spcPts val="1600"/>
              </a:spcAft>
              <a:buSzPts val="1000"/>
              <a:buFont typeface="Montserrat"/>
              <a:buChar char="○"/>
              <a:defRPr sz="1000">
                <a:latin typeface="Montserrat"/>
                <a:ea typeface="Montserrat"/>
                <a:cs typeface="Montserrat"/>
                <a:sym typeface="Montserrat"/>
              </a:defRPr>
            </a:lvl9pPr>
          </a:lstStyle>
          <a:p>
            <a:endParaRPr dirty="0"/>
          </a:p>
        </p:txBody>
      </p:sp>
      <p:sp>
        <p:nvSpPr>
          <p:cNvPr id="2" name="Footer Placeholder 1">
            <a:extLst>
              <a:ext uri="{FF2B5EF4-FFF2-40B4-BE49-F238E27FC236}">
                <a16:creationId xmlns:a16="http://schemas.microsoft.com/office/drawing/2014/main" id="{F081B9E8-2535-494E-9603-AC1AFAAF726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GB" dirty="0"/>
          </a:p>
        </p:txBody>
      </p:sp>
    </p:spTree>
  </p:cSld>
  <p:clrMap bg1="lt1" tx1="dk1" bg2="dk2" tx2="lt2" accent1="accent1" accent2="accent2" accent3="accent3" accent4="accent4" accent5="accent5" accent6="accent6" hlink="hlink" folHlink="folHlink"/>
  <p:sldLayoutIdLst>
    <p:sldLayoutId id="2147483678" r:id="rId1"/>
    <p:sldLayoutId id="2147483684" r:id="rId2"/>
    <p:sldLayoutId id="2147483653" r:id="rId3"/>
    <p:sldLayoutId id="2147483656" r:id="rId4"/>
    <p:sldLayoutId id="2147483657" r:id="rId5"/>
    <p:sldLayoutId id="2147483660" r:id="rId6"/>
    <p:sldLayoutId id="2147483661" r:id="rId7"/>
    <p:sldLayoutId id="2147483662" r:id="rId8"/>
    <p:sldLayoutId id="2147483664" r:id="rId9"/>
    <p:sldLayoutId id="2147483665" r:id="rId10"/>
    <p:sldLayoutId id="2147483666" r:id="rId11"/>
    <p:sldLayoutId id="2147483680" r:id="rId12"/>
    <p:sldLayoutId id="2147483682" r:id="rId13"/>
    <p:sldLayoutId id="2147483683" r:id="rId14"/>
    <p:sldLayoutId id="214748369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2" name="Text Placeholder 1">
            <a:extLst>
              <a:ext uri="{FF2B5EF4-FFF2-40B4-BE49-F238E27FC236}">
                <a16:creationId xmlns:a16="http://schemas.microsoft.com/office/drawing/2014/main" id="{0CD00ABD-D4CE-FC48-9417-78854425D60D}"/>
              </a:ext>
            </a:extLst>
          </p:cNvPr>
          <p:cNvSpPr>
            <a:spLocks noGrp="1"/>
          </p:cNvSpPr>
          <p:nvPr>
            <p:ph type="body" idx="1"/>
          </p:nvPr>
        </p:nvSpPr>
        <p:spPr>
          <a:xfrm>
            <a:off x="354650" y="1370013"/>
            <a:ext cx="8434800"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6725" marR="0" lvl="1"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90563" marR="0" lvl="2" indent="-223838"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9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29.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ctrTitle"/>
          </p:nvPr>
        </p:nvSpPr>
        <p:spPr>
          <a:xfrm>
            <a:off x="354650" y="826025"/>
            <a:ext cx="4126200" cy="1234800"/>
          </a:xfrm>
        </p:spPr>
        <p:txBody>
          <a:bodyPr spcFirstLastPara="1" wrap="square" lIns="0" tIns="91425" rIns="0" bIns="91425" anchor="b" anchorCtr="0">
            <a:noAutofit/>
          </a:bodyPr>
          <a:lstStyle/>
          <a:p>
            <a:pPr lvl="0"/>
            <a:r>
              <a:rPr lang="en-US" dirty="0">
                <a:latin typeface="Montserrat" panose="00000500000000000000" pitchFamily="2" charset="0"/>
              </a:rPr>
              <a:t>NielsenIQ Total Till Executive Summary</a:t>
            </a:r>
            <a:endParaRPr lang="en-PH" dirty="0">
              <a:latin typeface="Montserrat" panose="00000500000000000000" pitchFamily="2" charset="0"/>
            </a:endParaRPr>
          </a:p>
        </p:txBody>
      </p:sp>
      <p:sp>
        <p:nvSpPr>
          <p:cNvPr id="401" name="Google Shape;401;p44"/>
          <p:cNvSpPr txBox="1">
            <a:spLocks noGrp="1"/>
          </p:cNvSpPr>
          <p:nvPr>
            <p:ph type="subTitle" idx="1"/>
          </p:nvPr>
        </p:nvSpPr>
        <p:spPr>
          <a:xfrm>
            <a:off x="354650" y="1984625"/>
            <a:ext cx="4126200" cy="792600"/>
          </a:xfrm>
        </p:spPr>
        <p:txBody>
          <a:bodyPr spcFirstLastPara="1" wrap="square" lIns="0" tIns="91425" rIns="0" bIns="91425" anchor="t" anchorCtr="0">
            <a:noAutofit/>
          </a:bodyPr>
          <a:lstStyle/>
          <a:p>
            <a:pPr lvl="0"/>
            <a:endParaRPr lang="en-PH" dirty="0">
              <a:latin typeface="Montserrat" panose="00000500000000000000" pitchFamily="2" charset="0"/>
            </a:endParaRPr>
          </a:p>
          <a:p>
            <a:pPr lvl="0"/>
            <a:r>
              <a:rPr lang="en-PH" dirty="0">
                <a:latin typeface="Montserrat" panose="00000500000000000000" pitchFamily="2" charset="0"/>
              </a:rPr>
              <a:t>4 weeks ending 28</a:t>
            </a:r>
            <a:r>
              <a:rPr lang="en-PH" baseline="30000" dirty="0">
                <a:latin typeface="Montserrat" panose="00000500000000000000" pitchFamily="2" charset="0"/>
              </a:rPr>
              <a:t>th</a:t>
            </a:r>
            <a:r>
              <a:rPr lang="en-PH" dirty="0">
                <a:latin typeface="Montserrat" panose="00000500000000000000" pitchFamily="2" charset="0"/>
              </a:rPr>
              <a:t> January 2023</a:t>
            </a:r>
          </a:p>
        </p:txBody>
      </p:sp>
      <p:sp>
        <p:nvSpPr>
          <p:cNvPr id="5" name="Subtitle 4">
            <a:extLst>
              <a:ext uri="{FF2B5EF4-FFF2-40B4-BE49-F238E27FC236}">
                <a16:creationId xmlns:a16="http://schemas.microsoft.com/office/drawing/2014/main" id="{015EC88A-CB7A-4ED5-8EEA-1D285F661B20}"/>
              </a:ext>
            </a:extLst>
          </p:cNvPr>
          <p:cNvSpPr>
            <a:spLocks noGrp="1"/>
          </p:cNvSpPr>
          <p:nvPr>
            <p:ph type="subTitle" idx="2"/>
          </p:nvPr>
        </p:nvSpPr>
        <p:spPr>
          <a:xfrm>
            <a:off x="354650" y="3417109"/>
            <a:ext cx="4126200" cy="307500"/>
          </a:xfrm>
        </p:spPr>
        <p:txBody>
          <a:bodyPr/>
          <a:lstStyle/>
          <a:p>
            <a:r>
              <a:rPr lang="en-GB" altLang="en-US" dirty="0">
                <a:latin typeface="Montserrat" panose="00000500000000000000" pitchFamily="2" charset="0"/>
                <a:cs typeface="Calibri" pitchFamily="34" charset="0"/>
                <a:sym typeface="Arial" pitchFamily="34" charset="0"/>
              </a:rPr>
              <a:t>Sally Cowen</a:t>
            </a:r>
          </a:p>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402" name="Google Shape;402;p44"/>
          <p:cNvSpPr txBox="1">
            <a:spLocks noGrp="1"/>
          </p:cNvSpPr>
          <p:nvPr>
            <p:ph type="subTitle" idx="4"/>
          </p:nvPr>
        </p:nvSpPr>
        <p:spPr>
          <a:xfrm>
            <a:off x="354650" y="3642975"/>
            <a:ext cx="4126200" cy="307500"/>
          </a:xfrm>
        </p:spPr>
        <p:txBody>
          <a:bodyPr spcFirstLastPara="1" wrap="square" lIns="0" tIns="91425" rIns="0" bIns="91425" anchor="t" anchorCtr="0">
            <a:noAutofit/>
          </a:bodyPr>
          <a:lstStyle/>
          <a:p>
            <a:pPr lvl="0"/>
            <a:r>
              <a:rPr lang="en-PH" dirty="0">
                <a:latin typeface="Montserrat" panose="00000500000000000000" pitchFamily="2" charset="0"/>
              </a:rPr>
              <a:t>9</a:t>
            </a:r>
            <a:r>
              <a:rPr lang="en-PH" baseline="30000" dirty="0">
                <a:latin typeface="Montserrat" panose="00000500000000000000" pitchFamily="2" charset="0"/>
              </a:rPr>
              <a:t>th</a:t>
            </a:r>
            <a:r>
              <a:rPr lang="en-PH" dirty="0">
                <a:latin typeface="Montserrat" panose="00000500000000000000" pitchFamily="2" charset="0"/>
              </a:rPr>
              <a:t> February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502086" y="1750866"/>
            <a:ext cx="2549927" cy="2549845"/>
          </a:xfrm>
          <a:prstGeom prst="rect">
            <a:avLst/>
          </a:prstGeom>
          <a:noFill/>
          <a:ln>
            <a:noFill/>
          </a:ln>
        </p:spPr>
        <p:txBody>
          <a:bodyPr spcFirstLastPara="1" wrap="square" lIns="0" tIns="45700" rIns="0" bIns="45700" anchor="t" anchorCtr="0">
            <a:noAutofit/>
          </a:bodyPr>
          <a:lstStyle/>
          <a:p>
            <a:r>
              <a:rPr lang="en-GB" sz="1300" b="1" dirty="0">
                <a:solidFill>
                  <a:schemeClr val="bg1"/>
                </a:solidFill>
                <a:latin typeface="Montserrat" panose="00000500000000000000" pitchFamily="2" charset="0"/>
              </a:rPr>
              <a:t>Whilst unleaded shoppers are on average paying just </a:t>
            </a:r>
            <a:r>
              <a:rPr lang="en-GB" sz="1300" b="1" dirty="0">
                <a:solidFill>
                  <a:schemeClr val="accent1"/>
                </a:solidFill>
                <a:latin typeface="Montserrat" panose="00000500000000000000" pitchFamily="2" charset="0"/>
              </a:rPr>
              <a:t>£1.34 more, each time </a:t>
            </a:r>
            <a:r>
              <a:rPr lang="en-GB" sz="1300" b="1" dirty="0">
                <a:solidFill>
                  <a:schemeClr val="bg1"/>
                </a:solidFill>
                <a:latin typeface="Montserrat" panose="00000500000000000000" pitchFamily="2" charset="0"/>
              </a:rPr>
              <a:t>they fill up a 55 litre tank with fuel.  </a:t>
            </a:r>
            <a:r>
              <a:rPr lang="en-GB" sz="1300" b="1" dirty="0">
                <a:solidFill>
                  <a:schemeClr val="accent1"/>
                </a:solidFill>
                <a:latin typeface="Montserrat" panose="00000500000000000000" pitchFamily="2" charset="0"/>
              </a:rPr>
              <a:t>Diesel</a:t>
            </a:r>
            <a:r>
              <a:rPr lang="en-GB" sz="1300" b="1" dirty="0">
                <a:solidFill>
                  <a:schemeClr val="bg1"/>
                </a:solidFill>
                <a:latin typeface="Montserrat" panose="00000500000000000000" pitchFamily="2" charset="0"/>
              </a:rPr>
              <a:t> shoppers are having to pay at least </a:t>
            </a:r>
            <a:r>
              <a:rPr lang="en-GB" sz="1300" b="1" dirty="0">
                <a:solidFill>
                  <a:schemeClr val="accent1"/>
                </a:solidFill>
                <a:latin typeface="Montserrat" panose="00000500000000000000" pitchFamily="2" charset="0"/>
              </a:rPr>
              <a:t>£11.48 more </a:t>
            </a:r>
            <a:r>
              <a:rPr lang="en-GB" sz="1300" dirty="0">
                <a:solidFill>
                  <a:schemeClr val="accent1"/>
                </a:solidFill>
                <a:latin typeface="Montserrat" panose="00000500000000000000" pitchFamily="2" charset="0"/>
              </a:rPr>
              <a:t>(£16.70 for an 80L tank)</a:t>
            </a:r>
          </a:p>
          <a:p>
            <a:endParaRPr lang="en-GB" sz="1300" b="1" dirty="0">
              <a:solidFill>
                <a:schemeClr val="bg1"/>
              </a:solidFill>
              <a:latin typeface="Montserrat" panose="00000500000000000000" pitchFamily="2" charset="0"/>
            </a:endParaRPr>
          </a:p>
          <a:p>
            <a:r>
              <a:rPr lang="en-GB" sz="1300" dirty="0">
                <a:solidFill>
                  <a:schemeClr val="bg1"/>
                </a:solidFill>
                <a:latin typeface="Montserrat" panose="00000500000000000000" pitchFamily="2" charset="0"/>
              </a:rPr>
              <a:t>Such a </a:t>
            </a:r>
            <a:r>
              <a:rPr lang="en-GB" sz="1300" b="1" dirty="0">
                <a:solidFill>
                  <a:schemeClr val="bg1"/>
                </a:solidFill>
                <a:latin typeface="Montserrat" panose="00000500000000000000" pitchFamily="2" charset="0"/>
              </a:rPr>
              <a:t>significant</a:t>
            </a:r>
            <a:r>
              <a:rPr lang="en-GB" sz="1300" dirty="0">
                <a:solidFill>
                  <a:schemeClr val="bg1"/>
                </a:solidFill>
                <a:latin typeface="Montserrat" panose="00000500000000000000" pitchFamily="2" charset="0"/>
              </a:rPr>
              <a:t> </a:t>
            </a:r>
            <a:r>
              <a:rPr lang="en-GB" sz="1300" b="1" dirty="0">
                <a:solidFill>
                  <a:schemeClr val="bg1"/>
                </a:solidFill>
                <a:latin typeface="Montserrat" panose="00000500000000000000" pitchFamily="2" charset="0"/>
              </a:rPr>
              <a:t>difference</a:t>
            </a:r>
            <a:r>
              <a:rPr lang="en-GB" sz="1300" dirty="0">
                <a:solidFill>
                  <a:schemeClr val="bg1"/>
                </a:solidFill>
                <a:latin typeface="Montserrat" panose="00000500000000000000" pitchFamily="2" charset="0"/>
              </a:rPr>
              <a:t> may become </a:t>
            </a:r>
            <a:r>
              <a:rPr lang="en-GB" sz="1300" b="1" dirty="0">
                <a:solidFill>
                  <a:schemeClr val="bg1"/>
                </a:solidFill>
                <a:latin typeface="Montserrat" panose="00000500000000000000" pitchFamily="2" charset="0"/>
              </a:rPr>
              <a:t>another incentive</a:t>
            </a:r>
            <a:r>
              <a:rPr lang="en-GB" sz="1300" dirty="0">
                <a:solidFill>
                  <a:schemeClr val="bg1"/>
                </a:solidFill>
                <a:latin typeface="Montserrat" panose="00000500000000000000" pitchFamily="2" charset="0"/>
              </a:rPr>
              <a:t> for shoppers to </a:t>
            </a:r>
            <a:r>
              <a:rPr lang="en-GB" sz="1300" b="1" dirty="0">
                <a:solidFill>
                  <a:schemeClr val="accent1"/>
                </a:solidFill>
                <a:latin typeface="Montserrat" panose="00000500000000000000" pitchFamily="2" charset="0"/>
              </a:rPr>
              <a:t>switch away</a:t>
            </a:r>
            <a:r>
              <a:rPr lang="en-GB" sz="1300" dirty="0">
                <a:solidFill>
                  <a:schemeClr val="bg1"/>
                </a:solidFill>
                <a:latin typeface="Montserrat" panose="00000500000000000000" pitchFamily="2" charset="0"/>
              </a:rPr>
              <a:t> from </a:t>
            </a:r>
            <a:r>
              <a:rPr lang="en-GB" sz="1300" b="1" dirty="0">
                <a:solidFill>
                  <a:schemeClr val="accent1"/>
                </a:solidFill>
                <a:latin typeface="Montserrat" panose="00000500000000000000" pitchFamily="2" charset="0"/>
              </a:rPr>
              <a:t>Diesel</a:t>
            </a:r>
            <a:r>
              <a:rPr lang="en-GB" sz="1300" dirty="0">
                <a:solidFill>
                  <a:schemeClr val="bg1"/>
                </a:solidFill>
                <a:latin typeface="Montserrat" panose="00000500000000000000" pitchFamily="2" charset="0"/>
              </a:rPr>
              <a:t> when they look to replace their vehicle.  In the </a:t>
            </a:r>
            <a:r>
              <a:rPr lang="en-GB" sz="1300" b="1" dirty="0">
                <a:solidFill>
                  <a:schemeClr val="bg1"/>
                </a:solidFill>
                <a:latin typeface="Montserrat" panose="00000500000000000000" pitchFamily="2" charset="0"/>
              </a:rPr>
              <a:t>meantime</a:t>
            </a:r>
            <a:r>
              <a:rPr lang="en-GB" sz="1300" dirty="0">
                <a:solidFill>
                  <a:schemeClr val="bg1"/>
                </a:solidFill>
                <a:latin typeface="Montserrat" panose="00000500000000000000" pitchFamily="2" charset="0"/>
              </a:rPr>
              <a:t> it remains a </a:t>
            </a:r>
            <a:r>
              <a:rPr lang="en-GB" sz="1300" b="1" dirty="0">
                <a:solidFill>
                  <a:schemeClr val="accent1"/>
                </a:solidFill>
                <a:latin typeface="Montserrat" panose="00000500000000000000" pitchFamily="2" charset="0"/>
              </a:rPr>
              <a:t>squeeze</a:t>
            </a:r>
            <a:r>
              <a:rPr lang="en-GB" sz="1300" dirty="0">
                <a:solidFill>
                  <a:schemeClr val="bg1"/>
                </a:solidFill>
                <a:latin typeface="Montserrat" panose="00000500000000000000" pitchFamily="2" charset="0"/>
              </a:rPr>
              <a:t> on </a:t>
            </a:r>
            <a:r>
              <a:rPr lang="en-GB" sz="1300" b="1" dirty="0">
                <a:solidFill>
                  <a:schemeClr val="bg1"/>
                </a:solidFill>
                <a:latin typeface="Montserrat" panose="00000500000000000000" pitchFamily="2" charset="0"/>
              </a:rPr>
              <a:t>household income</a:t>
            </a:r>
            <a:r>
              <a:rPr lang="en-GB" sz="1300" dirty="0">
                <a:solidFill>
                  <a:schemeClr val="bg1"/>
                </a:solidFill>
                <a:latin typeface="Montserrat" panose="00000500000000000000" pitchFamily="2" charset="0"/>
              </a:rPr>
              <a:t>.</a:t>
            </a: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 </a:t>
            </a: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63887" y="316270"/>
            <a:ext cx="5992139" cy="670013"/>
          </a:xfrm>
        </p:spPr>
        <p:txBody>
          <a:bodyPr spcFirstLastPara="1" wrap="square" lIns="0" tIns="91425" rIns="0" bIns="91425" anchor="t" anchorCtr="0">
            <a:noAutofit/>
          </a:bodyPr>
          <a:lstStyle/>
          <a:p>
            <a:pPr lvl="0"/>
            <a:r>
              <a:rPr lang="en-PH" sz="1750" dirty="0"/>
              <a:t>Whilst the increase in unleaded fuel has slowed rapidly, diesel prices are falling much more slowly</a:t>
            </a:r>
            <a:endParaRPr lang="da-DK" sz="1750" dirty="0">
              <a:latin typeface="Montserrat" panose="00000500000000000000" pitchFamily="2" charset="0"/>
            </a:endParaRPr>
          </a:p>
        </p:txBody>
      </p:sp>
      <p:sp>
        <p:nvSpPr>
          <p:cNvPr id="23" name="TextBox 22">
            <a:extLst>
              <a:ext uri="{FF2B5EF4-FFF2-40B4-BE49-F238E27FC236}">
                <a16:creationId xmlns:a16="http://schemas.microsoft.com/office/drawing/2014/main" id="{73A4AE27-CD7A-4020-9675-E96D4BCC8163}"/>
              </a:ext>
            </a:extLst>
          </p:cNvPr>
          <p:cNvSpPr txBox="1"/>
          <p:nvPr/>
        </p:nvSpPr>
        <p:spPr>
          <a:xfrm>
            <a:off x="-64958" y="4775932"/>
            <a:ext cx="4618074" cy="215444"/>
          </a:xfrm>
          <a:prstGeom prst="rect">
            <a:avLst/>
          </a:prstGeom>
          <a:noFill/>
        </p:spPr>
        <p:txBody>
          <a:bodyPr wrap="square">
            <a:spAutoFit/>
          </a:bodyPr>
          <a:lstStyle/>
          <a:p>
            <a:pPr marL="114300" indent="0" eaLnBrk="1" hangingPunct="1">
              <a:spcBef>
                <a:spcPct val="0"/>
              </a:spcBef>
              <a:buNone/>
            </a:pPr>
            <a:r>
              <a:rPr lang="en-GB" altLang="en-US" sz="800" dirty="0">
                <a:latin typeface="Avenir Next LT Pro" panose="020B0604020202020204" charset="0"/>
                <a:ea typeface="ＭＳ Ｐゴシック" pitchFamily="34" charset="-128"/>
              </a:rPr>
              <a:t>Source:  Government UK</a:t>
            </a:r>
          </a:p>
        </p:txBody>
      </p:sp>
      <p:sp>
        <p:nvSpPr>
          <p:cNvPr id="2" name="TextBox 1">
            <a:extLst>
              <a:ext uri="{FF2B5EF4-FFF2-40B4-BE49-F238E27FC236}">
                <a16:creationId xmlns:a16="http://schemas.microsoft.com/office/drawing/2014/main" id="{72E03114-05F6-444E-EEE7-0EA75FCD874C}"/>
              </a:ext>
            </a:extLst>
          </p:cNvPr>
          <p:cNvSpPr txBox="1"/>
          <p:nvPr/>
        </p:nvSpPr>
        <p:spPr>
          <a:xfrm>
            <a:off x="0" y="1199992"/>
            <a:ext cx="778625" cy="307777"/>
          </a:xfrm>
          <a:prstGeom prst="rect">
            <a:avLst/>
          </a:prstGeom>
          <a:noFill/>
        </p:spPr>
        <p:txBody>
          <a:bodyPr wrap="square" rtlCol="0">
            <a:spAutoFit/>
          </a:bodyPr>
          <a:lstStyle/>
          <a:p>
            <a:r>
              <a:rPr lang="en-GB" sz="700" b="1" dirty="0" err="1">
                <a:latin typeface="Montserrat" panose="00000500000000000000" pitchFamily="2" charset="0"/>
                <a:cs typeface="Calibri" panose="020F0502020204030204" pitchFamily="34" charset="0"/>
              </a:rPr>
              <a:t>Yr</a:t>
            </a:r>
            <a:r>
              <a:rPr lang="en-GB" sz="700" b="1" dirty="0">
                <a:latin typeface="Montserrat" panose="00000500000000000000" pitchFamily="2" charset="0"/>
                <a:cs typeface="Calibri" panose="020F0502020204030204" pitchFamily="34" charset="0"/>
              </a:rPr>
              <a:t> on </a:t>
            </a:r>
            <a:r>
              <a:rPr lang="en-GB" sz="700" b="1" dirty="0" err="1">
                <a:latin typeface="Montserrat" panose="00000500000000000000" pitchFamily="2" charset="0"/>
                <a:cs typeface="Calibri" panose="020F0502020204030204" pitchFamily="34" charset="0"/>
              </a:rPr>
              <a:t>Yr</a:t>
            </a:r>
            <a:r>
              <a:rPr lang="en-GB" sz="700" b="1" dirty="0">
                <a:latin typeface="Montserrat" panose="00000500000000000000" pitchFamily="2" charset="0"/>
                <a:cs typeface="Calibri" panose="020F0502020204030204" pitchFamily="34" charset="0"/>
              </a:rPr>
              <a:t> %</a:t>
            </a:r>
          </a:p>
          <a:p>
            <a:r>
              <a:rPr lang="en-GB" sz="700" b="1" dirty="0">
                <a:latin typeface="Montserrat" panose="00000500000000000000" pitchFamily="2" charset="0"/>
                <a:cs typeface="Calibri" panose="020F0502020204030204" pitchFamily="34" charset="0"/>
              </a:rPr>
              <a:t>Growth PPL</a:t>
            </a:r>
          </a:p>
        </p:txBody>
      </p:sp>
      <p:cxnSp>
        <p:nvCxnSpPr>
          <p:cNvPr id="5" name="Straight Connector 4">
            <a:extLst>
              <a:ext uri="{FF2B5EF4-FFF2-40B4-BE49-F238E27FC236}">
                <a16:creationId xmlns:a16="http://schemas.microsoft.com/office/drawing/2014/main" id="{B5A2C8E3-4A45-0294-20BA-8BA8461BD66E}"/>
              </a:ext>
            </a:extLst>
          </p:cNvPr>
          <p:cNvCxnSpPr>
            <a:cxnSpLocks/>
          </p:cNvCxnSpPr>
          <p:nvPr/>
        </p:nvCxnSpPr>
        <p:spPr>
          <a:xfrm flipV="1">
            <a:off x="3960351" y="3394540"/>
            <a:ext cx="0" cy="1217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51B8B3C-0BF7-8E6A-4A37-E0CD54A3BA43}"/>
              </a:ext>
            </a:extLst>
          </p:cNvPr>
          <p:cNvCxnSpPr/>
          <p:nvPr/>
        </p:nvCxnSpPr>
        <p:spPr>
          <a:xfrm>
            <a:off x="2290576" y="3416182"/>
            <a:ext cx="0" cy="115780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Placeholder 8">
            <a:extLst>
              <a:ext uri="{FF2B5EF4-FFF2-40B4-BE49-F238E27FC236}">
                <a16:creationId xmlns:a16="http://schemas.microsoft.com/office/drawing/2014/main" id="{929EDFB7-0D7C-9617-1B07-5CD41BBF7277}"/>
              </a:ext>
            </a:extLst>
          </p:cNvPr>
          <p:cNvGraphicFramePr>
            <a:graphicFrameLocks/>
          </p:cNvGraphicFramePr>
          <p:nvPr>
            <p:extLst>
              <p:ext uri="{D42A27DB-BD31-4B8C-83A1-F6EECF244321}">
                <p14:modId xmlns:p14="http://schemas.microsoft.com/office/powerpoint/2010/main" val="319994913"/>
              </p:ext>
            </p:extLst>
          </p:nvPr>
        </p:nvGraphicFramePr>
        <p:xfrm>
          <a:off x="289104" y="2851381"/>
          <a:ext cx="5550899" cy="254984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00AF8B7-B37F-0521-8B12-43DE3F98FE1F}"/>
              </a:ext>
            </a:extLst>
          </p:cNvPr>
          <p:cNvSpPr txBox="1"/>
          <p:nvPr/>
        </p:nvSpPr>
        <p:spPr>
          <a:xfrm>
            <a:off x="50800" y="3093446"/>
            <a:ext cx="558800" cy="307777"/>
          </a:xfrm>
          <a:prstGeom prst="rect">
            <a:avLst/>
          </a:prstGeom>
          <a:noFill/>
        </p:spPr>
        <p:txBody>
          <a:bodyPr wrap="square" rtlCol="0">
            <a:spAutoFit/>
          </a:bodyPr>
          <a:lstStyle/>
          <a:p>
            <a:pPr algn="r"/>
            <a:r>
              <a:rPr lang="en-GB" sz="700" dirty="0">
                <a:latin typeface="Montserrat" panose="00000500000000000000" pitchFamily="2" charset="0"/>
                <a:cs typeface="Calibri" panose="020F0502020204030204" pitchFamily="34" charset="0"/>
              </a:rPr>
              <a:t>Pence per Litre</a:t>
            </a:r>
          </a:p>
        </p:txBody>
      </p:sp>
      <p:sp>
        <p:nvSpPr>
          <p:cNvPr id="6" name="TextBox 5">
            <a:extLst>
              <a:ext uri="{FF2B5EF4-FFF2-40B4-BE49-F238E27FC236}">
                <a16:creationId xmlns:a16="http://schemas.microsoft.com/office/drawing/2014/main" id="{9E37AFA5-D79A-00B6-31DF-D2627B7F569E}"/>
              </a:ext>
            </a:extLst>
          </p:cNvPr>
          <p:cNvSpPr txBox="1"/>
          <p:nvPr/>
        </p:nvSpPr>
        <p:spPr>
          <a:xfrm>
            <a:off x="5233385" y="3203751"/>
            <a:ext cx="713307" cy="200055"/>
          </a:xfrm>
          <a:prstGeom prst="rect">
            <a:avLst/>
          </a:prstGeom>
          <a:noFill/>
        </p:spPr>
        <p:txBody>
          <a:bodyPr wrap="square" rtlCol="0">
            <a:spAutoFit/>
          </a:bodyPr>
          <a:lstStyle/>
          <a:p>
            <a:pPr algn="r"/>
            <a:r>
              <a:rPr lang="en-GB" sz="700" dirty="0">
                <a:latin typeface="Montserrat" panose="00000500000000000000" pitchFamily="2" charset="0"/>
                <a:cs typeface="Calibri" panose="020F0502020204030204" pitchFamily="34" charset="0"/>
              </a:rPr>
              <a:t>% Growth</a:t>
            </a:r>
          </a:p>
        </p:txBody>
      </p:sp>
      <p:graphicFrame>
        <p:nvGraphicFramePr>
          <p:cNvPr id="11" name="Chart 10">
            <a:extLst>
              <a:ext uri="{FF2B5EF4-FFF2-40B4-BE49-F238E27FC236}">
                <a16:creationId xmlns:a16="http://schemas.microsoft.com/office/drawing/2014/main" id="{34F0A70A-1944-59C6-6B0C-1E9F8D8CA32F}"/>
              </a:ext>
            </a:extLst>
          </p:cNvPr>
          <p:cNvGraphicFramePr/>
          <p:nvPr>
            <p:extLst>
              <p:ext uri="{D42A27DB-BD31-4B8C-83A1-F6EECF244321}">
                <p14:modId xmlns:p14="http://schemas.microsoft.com/office/powerpoint/2010/main" val="135136289"/>
              </p:ext>
            </p:extLst>
          </p:nvPr>
        </p:nvGraphicFramePr>
        <p:xfrm>
          <a:off x="115455" y="1288473"/>
          <a:ext cx="5615709" cy="16117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64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3"/>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881" name="Google Shape;881;p73"/>
          <p:cNvSpPr txBox="1"/>
          <p:nvPr/>
        </p:nvSpPr>
        <p:spPr>
          <a:xfrm>
            <a:off x="356649" y="2283425"/>
            <a:ext cx="2913391" cy="1180200"/>
          </a:xfrm>
          <a:prstGeom prst="rect">
            <a:avLst/>
          </a:prstGeom>
          <a:noFill/>
          <a:ln>
            <a:noFill/>
          </a:ln>
        </p:spPr>
        <p:txBody>
          <a:bodyPr spcFirstLastPara="1" wrap="square" lIns="0" tIns="45700" rIns="0" bIns="45700" anchor="t" anchorCtr="0">
            <a:noAutofit/>
          </a:bodyPr>
          <a:lstStyle/>
          <a:p>
            <a:pPr lvl="0">
              <a:buSzPts val="1100"/>
            </a:pPr>
            <a:r>
              <a:rPr lang="en" sz="1200" dirty="0">
                <a:solidFill>
                  <a:srgbClr val="FFFFFF"/>
                </a:solidFill>
                <a:latin typeface="Montserrat" panose="00000500000000000000" pitchFamily="2" charset="0"/>
                <a:ea typeface="Montserrat"/>
                <a:cs typeface="Montserrat"/>
                <a:sym typeface="Montserrat"/>
              </a:rPr>
              <a:t>Spend per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£18.75 </a:t>
            </a:r>
            <a:r>
              <a:rPr lang="en" sz="1200" dirty="0">
                <a:solidFill>
                  <a:srgbClr val="FFFFFF"/>
                </a:solidFill>
                <a:latin typeface="Montserrat" panose="00000500000000000000" pitchFamily="2" charset="0"/>
                <a:ea typeface="Montserrat"/>
                <a:cs typeface="Montserrat"/>
                <a:sym typeface="Montserrat"/>
              </a:rPr>
              <a:t>from £18.40</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cxnSp>
        <p:nvCxnSpPr>
          <p:cNvPr id="882" name="Google Shape;882;p73"/>
          <p:cNvCxnSpPr/>
          <p:nvPr/>
        </p:nvCxnSpPr>
        <p:spPr>
          <a:xfrm>
            <a:off x="338424"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3" name="Google Shape;883;p73"/>
          <p:cNvCxnSpPr/>
          <p:nvPr/>
        </p:nvCxnSpPr>
        <p:spPr>
          <a:xfrm>
            <a:off x="3215999"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4" name="Google Shape;884;p73"/>
          <p:cNvCxnSpPr/>
          <p:nvPr/>
        </p:nvCxnSpPr>
        <p:spPr>
          <a:xfrm>
            <a:off x="6093574" y="2210070"/>
            <a:ext cx="2712000" cy="0"/>
          </a:xfrm>
          <a:prstGeom prst="straightConnector1">
            <a:avLst/>
          </a:prstGeom>
          <a:noFill/>
          <a:ln w="9525" cap="flat" cmpd="sng">
            <a:solidFill>
              <a:srgbClr val="FFFFFF"/>
            </a:solidFill>
            <a:prstDash val="solid"/>
            <a:round/>
            <a:headEnd type="none" w="med" len="med"/>
            <a:tailEnd type="none" w="med" len="med"/>
          </a:ln>
        </p:spPr>
      </p:cxnSp>
      <p:sp>
        <p:nvSpPr>
          <p:cNvPr id="885" name="Google Shape;885;p73"/>
          <p:cNvSpPr txBox="1"/>
          <p:nvPr/>
        </p:nvSpPr>
        <p:spPr>
          <a:xfrm>
            <a:off x="3225200" y="2283425"/>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Items in basket are </a:t>
            </a:r>
            <a:r>
              <a:rPr lang="en" sz="1200" b="1" dirty="0">
                <a:solidFill>
                  <a:srgbClr val="FFFFFF"/>
                </a:solidFill>
                <a:latin typeface="Montserrat" panose="00000500000000000000" pitchFamily="2" charset="0"/>
                <a:ea typeface="Montserrat"/>
                <a:cs typeface="Montserrat"/>
                <a:sym typeface="Montserrat"/>
              </a:rPr>
              <a:t>10.6</a:t>
            </a:r>
            <a:r>
              <a:rPr lang="en" sz="1200" dirty="0">
                <a:solidFill>
                  <a:srgbClr val="FFFFFF"/>
                </a:solidFill>
                <a:latin typeface="Montserrat" panose="00000500000000000000" pitchFamily="2" charset="0"/>
                <a:ea typeface="Montserrat"/>
                <a:cs typeface="Montserrat"/>
                <a:sym typeface="Montserrat"/>
              </a:rPr>
              <a:t> from 11.5 last year</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886" name="Google Shape;886;p73"/>
          <p:cNvSpPr txBox="1"/>
          <p:nvPr/>
        </p:nvSpPr>
        <p:spPr>
          <a:xfrm>
            <a:off x="6093749" y="2283425"/>
            <a:ext cx="2890593" cy="1180200"/>
          </a:xfrm>
          <a:prstGeom prst="rect">
            <a:avLst/>
          </a:prstGeom>
          <a:noFill/>
          <a:ln>
            <a:noFill/>
          </a:ln>
        </p:spPr>
        <p:txBody>
          <a:bodyPr spcFirstLastPara="1" wrap="square" lIns="0" tIns="45700" rIns="0" bIns="45700" anchor="t" anchorCtr="0">
            <a:noAutofit/>
          </a:bodyPr>
          <a:lstStyle/>
          <a:p>
            <a:pPr>
              <a:buSzPts val="1100"/>
            </a:pPr>
            <a:r>
              <a:rPr lang="en" sz="1200" dirty="0">
                <a:solidFill>
                  <a:srgbClr val="FFFFFF"/>
                </a:solidFill>
                <a:latin typeface="Montserrat" panose="00000500000000000000" pitchFamily="2" charset="0"/>
                <a:ea typeface="Montserrat"/>
                <a:cs typeface="Montserrat"/>
                <a:sym typeface="Montserrat"/>
              </a:rPr>
              <a:t>Frequency of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16.9 trips</a:t>
            </a:r>
            <a:r>
              <a:rPr lang="en" sz="1200" dirty="0">
                <a:solidFill>
                  <a:srgbClr val="FFFFFF"/>
                </a:solidFill>
                <a:latin typeface="Montserrat" panose="00000500000000000000" pitchFamily="2" charset="0"/>
                <a:ea typeface="Montserrat"/>
                <a:cs typeface="Montserrat"/>
                <a:sym typeface="Montserrat"/>
              </a:rPr>
              <a:t> from 16.2</a:t>
            </a:r>
          </a:p>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3" name="Subtitle 2">
            <a:extLst>
              <a:ext uri="{FF2B5EF4-FFF2-40B4-BE49-F238E27FC236}">
                <a16:creationId xmlns:a16="http://schemas.microsoft.com/office/drawing/2014/main" id="{23A34955-74D6-4E88-B955-906E495822A3}"/>
              </a:ext>
            </a:extLst>
          </p:cNvPr>
          <p:cNvSpPr>
            <a:spLocks noGrp="1"/>
          </p:cNvSpPr>
          <p:nvPr>
            <p:ph type="subTitle" idx="1"/>
          </p:nvPr>
        </p:nvSpPr>
        <p:spPr>
          <a:xfrm>
            <a:off x="354650" y="4850875"/>
            <a:ext cx="8159100" cy="184800"/>
          </a:xfrm>
        </p:spPr>
        <p:txBody>
          <a:bodyPr/>
          <a:lstStyle/>
          <a:p>
            <a:r>
              <a:rPr lang="en-PH" dirty="0">
                <a:latin typeface="Montserrat" panose="00000500000000000000" pitchFamily="2" charset="0"/>
              </a:rPr>
              <a:t>Source:  NielsenIQ Homescan GB FMCG 4w/e 28</a:t>
            </a:r>
            <a:r>
              <a:rPr lang="en-PH" baseline="30000" dirty="0">
                <a:latin typeface="Montserrat" panose="00000500000000000000" pitchFamily="2" charset="0"/>
              </a:rPr>
              <a:t>th</a:t>
            </a:r>
            <a:r>
              <a:rPr lang="en-PH" dirty="0">
                <a:latin typeface="Montserrat" panose="00000500000000000000" pitchFamily="2" charset="0"/>
              </a:rPr>
              <a:t> January 2023 vs 4w/e </a:t>
            </a:r>
            <a:r>
              <a:rPr lang="en-PH" dirty="0"/>
              <a:t>29</a:t>
            </a:r>
            <a:r>
              <a:rPr lang="en-PH" baseline="30000" dirty="0"/>
              <a:t>th</a:t>
            </a:r>
            <a:r>
              <a:rPr lang="en-PH" dirty="0"/>
              <a:t> January 2022</a:t>
            </a:r>
            <a:endParaRPr lang="en-PH" dirty="0">
              <a:latin typeface="Montserrat" panose="00000500000000000000" pitchFamily="2" charset="0"/>
            </a:endParaRPr>
          </a:p>
        </p:txBody>
      </p:sp>
      <p:sp>
        <p:nvSpPr>
          <p:cNvPr id="888" name="Google Shape;888;p73"/>
          <p:cNvSpPr txBox="1">
            <a:spLocks noGrp="1"/>
          </p:cNvSpPr>
          <p:nvPr>
            <p:ph type="title"/>
          </p:nvPr>
        </p:nvSpPr>
        <p:spPr>
          <a:xfrm>
            <a:off x="354650" y="292625"/>
            <a:ext cx="8629692" cy="393600"/>
          </a:xfrm>
        </p:spPr>
        <p:txBody>
          <a:bodyPr spcFirstLastPara="1" wrap="square" lIns="0" tIns="91425" rIns="0" bIns="91425" anchor="t" anchorCtr="0">
            <a:noAutofit/>
          </a:bodyPr>
          <a:lstStyle/>
          <a:p>
            <a:pPr lvl="0"/>
            <a:r>
              <a:rPr lang="en-PH" dirty="0"/>
              <a:t>Shoppers made </a:t>
            </a:r>
            <a:r>
              <a:rPr lang="en-PH" dirty="0">
                <a:solidFill>
                  <a:schemeClr val="accent1"/>
                </a:solidFill>
              </a:rPr>
              <a:t>23m</a:t>
            </a:r>
            <a:r>
              <a:rPr lang="en-PH" dirty="0"/>
              <a:t> </a:t>
            </a:r>
            <a:r>
              <a:rPr lang="en-PH" dirty="0">
                <a:solidFill>
                  <a:schemeClr val="accent1"/>
                </a:solidFill>
              </a:rPr>
              <a:t>MORE</a:t>
            </a:r>
            <a:r>
              <a:rPr lang="en-PH" dirty="0">
                <a:solidFill>
                  <a:schemeClr val="bg1"/>
                </a:solidFill>
              </a:rPr>
              <a:t> </a:t>
            </a:r>
            <a:r>
              <a:rPr lang="en-PH" dirty="0"/>
              <a:t>shopping trips, </a:t>
            </a:r>
            <a:r>
              <a:rPr lang="en-PH" dirty="0">
                <a:solidFill>
                  <a:schemeClr val="bg1"/>
                </a:solidFill>
              </a:rPr>
              <a:t>spent </a:t>
            </a:r>
            <a:r>
              <a:rPr lang="en-PH" dirty="0">
                <a:solidFill>
                  <a:schemeClr val="accent1"/>
                </a:solidFill>
              </a:rPr>
              <a:t>£0.38 MORE </a:t>
            </a:r>
            <a:r>
              <a:rPr lang="en-PH" dirty="0"/>
              <a:t>per occasion but bought, on average, </a:t>
            </a:r>
            <a:r>
              <a:rPr lang="en-PH" dirty="0">
                <a:solidFill>
                  <a:schemeClr val="accent1"/>
                </a:solidFill>
              </a:rPr>
              <a:t>1.0 FEWER </a:t>
            </a:r>
            <a:r>
              <a:rPr lang="en-PH" dirty="0">
                <a:solidFill>
                  <a:schemeClr val="bg1"/>
                </a:solidFill>
                <a:latin typeface="Montserrat" panose="00000500000000000000" pitchFamily="2" charset="0"/>
              </a:rPr>
              <a:t>fmcg items</a:t>
            </a:r>
          </a:p>
        </p:txBody>
      </p:sp>
      <p:pic>
        <p:nvPicPr>
          <p:cNvPr id="890" name="Google Shape;890;p73"/>
          <p:cNvPicPr preferRelativeResize="0"/>
          <p:nvPr/>
        </p:nvPicPr>
        <p:blipFill rotWithShape="1">
          <a:blip r:embed="rId3">
            <a:alphaModFix/>
          </a:blip>
          <a:srcRect l="258" r="248"/>
          <a:stretch/>
        </p:blipFill>
        <p:spPr>
          <a:xfrm>
            <a:off x="6093750" y="2825503"/>
            <a:ext cx="356616" cy="332842"/>
          </a:xfrm>
          <a:prstGeom prst="rect">
            <a:avLst/>
          </a:prstGeom>
          <a:noFill/>
          <a:ln>
            <a:noFill/>
          </a:ln>
        </p:spPr>
      </p:pic>
      <p:pic>
        <p:nvPicPr>
          <p:cNvPr id="891" name="Google Shape;891;p73"/>
          <p:cNvPicPr preferRelativeResize="0"/>
          <p:nvPr/>
        </p:nvPicPr>
        <p:blipFill>
          <a:blip r:embed="rId4">
            <a:alphaModFix/>
          </a:blip>
          <a:stretch>
            <a:fillRect/>
          </a:stretch>
        </p:blipFill>
        <p:spPr>
          <a:xfrm>
            <a:off x="3225200" y="2825503"/>
            <a:ext cx="356616" cy="273406"/>
          </a:xfrm>
          <a:prstGeom prst="rect">
            <a:avLst/>
          </a:prstGeom>
          <a:noFill/>
          <a:ln>
            <a:noFill/>
          </a:ln>
        </p:spPr>
      </p:pic>
      <p:pic>
        <p:nvPicPr>
          <p:cNvPr id="892" name="Google Shape;892;p73"/>
          <p:cNvPicPr preferRelativeResize="0"/>
          <p:nvPr/>
        </p:nvPicPr>
        <p:blipFill>
          <a:blip r:embed="rId5">
            <a:alphaModFix/>
          </a:blip>
          <a:stretch>
            <a:fillRect/>
          </a:stretch>
        </p:blipFill>
        <p:spPr>
          <a:xfrm>
            <a:off x="363785" y="2825503"/>
            <a:ext cx="356616" cy="309067"/>
          </a:xfrm>
          <a:prstGeom prst="rect">
            <a:avLst/>
          </a:prstGeom>
          <a:noFill/>
          <a:ln>
            <a:noFill/>
          </a:ln>
        </p:spPr>
      </p:pic>
      <p:sp>
        <p:nvSpPr>
          <p:cNvPr id="2" name="Rectangle 1"/>
          <p:cNvSpPr/>
          <p:nvPr/>
        </p:nvSpPr>
        <p:spPr>
          <a:xfrm>
            <a:off x="278613" y="1758891"/>
            <a:ext cx="1160895"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+2.1%</a:t>
            </a:r>
          </a:p>
        </p:txBody>
      </p:sp>
      <p:sp>
        <p:nvSpPr>
          <p:cNvPr id="4" name="Rectangle 3"/>
          <p:cNvSpPr/>
          <p:nvPr/>
        </p:nvSpPr>
        <p:spPr>
          <a:xfrm>
            <a:off x="3148844" y="1758891"/>
            <a:ext cx="1181734"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-8.3%</a:t>
            </a:r>
          </a:p>
        </p:txBody>
      </p:sp>
      <p:sp>
        <p:nvSpPr>
          <p:cNvPr id="5" name="Rectangle 4"/>
          <p:cNvSpPr/>
          <p:nvPr/>
        </p:nvSpPr>
        <p:spPr>
          <a:xfrm>
            <a:off x="5995154" y="1745777"/>
            <a:ext cx="1196161"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+4.1%</a:t>
            </a:r>
          </a:p>
        </p:txBody>
      </p:sp>
    </p:spTree>
    <p:extLst>
      <p:ext uri="{BB962C8B-B14F-4D97-AF65-F5344CB8AC3E}">
        <p14:creationId xmlns:p14="http://schemas.microsoft.com/office/powerpoint/2010/main" val="78664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latin typeface="Montserrat" panose="00000500000000000000" pitchFamily="2" charset="0"/>
              </a:rPr>
              <a:t>Source:  NielsenIQ Homescan GB FMCG</a:t>
            </a:r>
          </a:p>
        </p:txBody>
      </p:sp>
      <p:sp>
        <p:nvSpPr>
          <p:cNvPr id="1292" name="Google Shape;1292;p93"/>
          <p:cNvSpPr txBox="1">
            <a:spLocks noGrp="1"/>
          </p:cNvSpPr>
          <p:nvPr>
            <p:ph type="title"/>
          </p:nvPr>
        </p:nvSpPr>
        <p:spPr>
          <a:xfrm>
            <a:off x="335139" y="255741"/>
            <a:ext cx="8727941" cy="675538"/>
          </a:xfrm>
        </p:spPr>
        <p:txBody>
          <a:bodyPr spcFirstLastPara="1" wrap="square" lIns="0" tIns="91425" rIns="0" bIns="91425" anchor="t" anchorCtr="0">
            <a:noAutofit/>
          </a:bodyPr>
          <a:lstStyle/>
          <a:p>
            <a:pPr lvl="0"/>
            <a:r>
              <a:rPr lang="en-PH" sz="1600" dirty="0">
                <a:solidFill>
                  <a:schemeClr val="bg1"/>
                </a:solidFill>
                <a:latin typeface="Montserrat" panose="00000500000000000000" pitchFamily="2" charset="0"/>
              </a:rPr>
              <a:t>Shoppers will </a:t>
            </a:r>
            <a:r>
              <a:rPr lang="en-PH" sz="1600" dirty="0">
                <a:solidFill>
                  <a:schemeClr val="accent1"/>
                </a:solidFill>
                <a:latin typeface="Montserrat" panose="00000500000000000000" pitchFamily="2" charset="0"/>
              </a:rPr>
              <a:t>adjust</a:t>
            </a:r>
            <a:r>
              <a:rPr lang="en-PH" sz="1600" dirty="0">
                <a:solidFill>
                  <a:schemeClr val="bg1"/>
                </a:solidFill>
                <a:latin typeface="Montserrat" panose="00000500000000000000" pitchFamily="2" charset="0"/>
              </a:rPr>
              <a:t> </a:t>
            </a:r>
            <a:r>
              <a:rPr lang="en-PH" sz="1600" dirty="0" err="1">
                <a:solidFill>
                  <a:schemeClr val="bg1"/>
                </a:solidFill>
                <a:latin typeface="Montserrat" panose="00000500000000000000" pitchFamily="2" charset="0"/>
              </a:rPr>
              <a:t>behaviours</a:t>
            </a:r>
            <a:r>
              <a:rPr lang="en-PH" sz="1600" dirty="0">
                <a:solidFill>
                  <a:schemeClr val="bg1"/>
                </a:solidFill>
                <a:latin typeface="Montserrat" panose="00000500000000000000" pitchFamily="2" charset="0"/>
              </a:rPr>
              <a:t> in 2023, to </a:t>
            </a:r>
            <a:r>
              <a:rPr lang="en-PH" sz="1600" dirty="0">
                <a:solidFill>
                  <a:schemeClr val="accent1"/>
                </a:solidFill>
                <a:latin typeface="Montserrat" panose="00000500000000000000" pitchFamily="2" charset="0"/>
              </a:rPr>
              <a:t>manage household spend </a:t>
            </a:r>
            <a:r>
              <a:rPr lang="en-PH" sz="1600" dirty="0">
                <a:solidFill>
                  <a:schemeClr val="bg1"/>
                </a:solidFill>
                <a:latin typeface="Montserrat" panose="00000500000000000000" pitchFamily="2" charset="0"/>
              </a:rPr>
              <a:t>in an omnichannel environment and </a:t>
            </a:r>
            <a:r>
              <a:rPr lang="en-PH" sz="1600" dirty="0">
                <a:solidFill>
                  <a:schemeClr val="accent1"/>
                </a:solidFill>
                <a:latin typeface="Montserrat" panose="00000500000000000000" pitchFamily="2" charset="0"/>
              </a:rPr>
              <a:t>‘little and often’ </a:t>
            </a:r>
            <a:r>
              <a:rPr lang="en-PH" sz="1600" dirty="0">
                <a:solidFill>
                  <a:schemeClr val="bg1"/>
                </a:solidFill>
                <a:latin typeface="Montserrat" panose="00000500000000000000" pitchFamily="2" charset="0"/>
              </a:rPr>
              <a:t>shopping is a </a:t>
            </a:r>
            <a:r>
              <a:rPr lang="en-PH" sz="1600" dirty="0" err="1">
                <a:solidFill>
                  <a:schemeClr val="accent1"/>
                </a:solidFill>
                <a:latin typeface="Montserrat" panose="00000500000000000000" pitchFamily="2" charset="0"/>
              </a:rPr>
              <a:t>favourite</a:t>
            </a:r>
            <a:r>
              <a:rPr lang="en-PH" sz="1600" dirty="0">
                <a:solidFill>
                  <a:schemeClr val="bg1"/>
                </a:solidFill>
                <a:latin typeface="Montserrat" panose="00000500000000000000" pitchFamily="2" charset="0"/>
              </a:rPr>
              <a:t> strategy</a:t>
            </a:r>
          </a:p>
        </p:txBody>
      </p:sp>
      <p:graphicFrame>
        <p:nvGraphicFramePr>
          <p:cNvPr id="1293" name="Google Shape;1293;p93"/>
          <p:cNvGraphicFramePr/>
          <p:nvPr>
            <p:extLst>
              <p:ext uri="{D42A27DB-BD31-4B8C-83A1-F6EECF244321}">
                <p14:modId xmlns:p14="http://schemas.microsoft.com/office/powerpoint/2010/main" val="3192117468"/>
              </p:ext>
            </p:extLst>
          </p:nvPr>
        </p:nvGraphicFramePr>
        <p:xfrm>
          <a:off x="184758" y="1024064"/>
          <a:ext cx="8840295" cy="3732071"/>
        </p:xfrm>
        <a:graphic>
          <a:graphicData uri="http://schemas.openxmlformats.org/drawingml/2006/table">
            <a:tbl>
              <a:tblPr>
                <a:noFill/>
                <a:tableStyleId>{0DBE4ED3-A11A-413B-A309-AE78DBB60736}</a:tableStyleId>
              </a:tblPr>
              <a:tblGrid>
                <a:gridCol w="1369423">
                  <a:extLst>
                    <a:ext uri="{9D8B030D-6E8A-4147-A177-3AD203B41FA5}">
                      <a16:colId xmlns:a16="http://schemas.microsoft.com/office/drawing/2014/main" val="20000"/>
                    </a:ext>
                  </a:extLst>
                </a:gridCol>
                <a:gridCol w="3805854">
                  <a:extLst>
                    <a:ext uri="{9D8B030D-6E8A-4147-A177-3AD203B41FA5}">
                      <a16:colId xmlns:a16="http://schemas.microsoft.com/office/drawing/2014/main" val="20001"/>
                    </a:ext>
                  </a:extLst>
                </a:gridCol>
                <a:gridCol w="3665018">
                  <a:extLst>
                    <a:ext uri="{9D8B030D-6E8A-4147-A177-3AD203B41FA5}">
                      <a16:colId xmlns:a16="http://schemas.microsoft.com/office/drawing/2014/main" val="20002"/>
                    </a:ext>
                  </a:extLst>
                </a:gridCol>
              </a:tblGrid>
              <a:tr h="791139">
                <a:tc>
                  <a:txBody>
                    <a:bodyPr/>
                    <a:lstStyle/>
                    <a:p>
                      <a:pPr marL="0" lvl="0" indent="0" algn="l" rtl="0">
                        <a:spcBef>
                          <a:spcPts val="0"/>
                        </a:spcBef>
                        <a:spcAft>
                          <a:spcPts val="0"/>
                        </a:spcAft>
                        <a:buNone/>
                      </a:pPr>
                      <a:endParaRPr lang="en-GB"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More visits to the Discounters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31</a:t>
                      </a:r>
                      <a:r>
                        <a:rPr lang="en-GB" baseline="30000" dirty="0">
                          <a:solidFill>
                            <a:schemeClr val="bg1">
                              <a:lumMod val="65000"/>
                            </a:schemeClr>
                          </a:solidFill>
                          <a:latin typeface="Montserrat" panose="00000500000000000000" pitchFamily="2" charset="0"/>
                        </a:rPr>
                        <a:t>st</a:t>
                      </a:r>
                      <a:r>
                        <a:rPr lang="en-GB" dirty="0">
                          <a:solidFill>
                            <a:schemeClr val="bg1">
                              <a:lumMod val="65000"/>
                            </a:schemeClr>
                          </a:solidFill>
                          <a:latin typeface="Montserrat" panose="00000500000000000000" pitchFamily="2" charset="0"/>
                        </a:rPr>
                        <a:t> December 2022</a:t>
                      </a: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1905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January softer than usual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28</a:t>
                      </a:r>
                      <a:r>
                        <a:rPr lang="en-GB" baseline="30000" dirty="0">
                          <a:solidFill>
                            <a:schemeClr val="bg1">
                              <a:lumMod val="65000"/>
                            </a:schemeClr>
                          </a:solidFill>
                          <a:latin typeface="Montserrat" panose="00000500000000000000" pitchFamily="2" charset="0"/>
                        </a:rPr>
                        <a:t>th</a:t>
                      </a:r>
                      <a:r>
                        <a:rPr lang="en-GB" dirty="0">
                          <a:solidFill>
                            <a:schemeClr val="bg1">
                              <a:lumMod val="65000"/>
                            </a:schemeClr>
                          </a:solidFill>
                          <a:latin typeface="Montserrat" panose="00000500000000000000" pitchFamily="2" charset="0"/>
                        </a:rPr>
                        <a:t> January 2023</a:t>
                      </a: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1836">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Basket Size</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£22.02</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+£0.68/</a:t>
                      </a:r>
                      <a:r>
                        <a:rPr lang="en-GB" sz="900" b="1" dirty="0">
                          <a:solidFill>
                            <a:schemeClr val="accent1"/>
                          </a:solidFill>
                          <a:latin typeface="Montserrat" panose="00000500000000000000" pitchFamily="2" charset="0"/>
                          <a:ea typeface="Montserrat Light"/>
                          <a:cs typeface="Montserrat Light"/>
                          <a:sym typeface="Montserrat Light"/>
                        </a:rPr>
                        <a:t>+3.2% </a:t>
                      </a:r>
                      <a:r>
                        <a:rPr lang="en-GB" sz="900" baseline="0" dirty="0">
                          <a:solidFill>
                            <a:srgbClr val="FFFFFF"/>
                          </a:solidFill>
                          <a:latin typeface="Montserrat" panose="00000500000000000000" pitchFamily="2" charset="0"/>
                          <a:ea typeface="Montserrat Light"/>
                          <a:cs typeface="Montserrat Light"/>
                          <a:sym typeface="Montserrat Light"/>
                        </a:rPr>
                        <a:t>vs last year and </a:t>
                      </a:r>
                      <a:r>
                        <a:rPr lang="en-GB" sz="900" b="1" baseline="0" dirty="0">
                          <a:solidFill>
                            <a:schemeClr val="accent1"/>
                          </a:solidFill>
                          <a:latin typeface="Montserrat" panose="00000500000000000000" pitchFamily="2" charset="0"/>
                          <a:ea typeface="Montserrat Light"/>
                          <a:cs typeface="Montserrat Light"/>
                          <a:sym typeface="Montserrat Light"/>
                        </a:rPr>
                        <a:t>+12.7% </a:t>
                      </a:r>
                      <a:r>
                        <a:rPr lang="en-GB" sz="900" baseline="0" dirty="0">
                          <a:solidFill>
                            <a:srgbClr val="FFFFFF"/>
                          </a:solidFill>
                          <a:latin typeface="Montserrat" panose="00000500000000000000" pitchFamily="2"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Montserrat" panose="00000500000000000000" pitchFamily="2" charset="0"/>
                          <a:ea typeface="Montserrat"/>
                          <a:cs typeface="Montserrat"/>
                          <a:sym typeface="Montserrat Light"/>
                        </a:rPr>
                        <a:t>11.1</a:t>
                      </a:r>
                      <a:r>
                        <a:rPr lang="en-GB" sz="900" baseline="0" dirty="0">
                          <a:solidFill>
                            <a:srgbClr val="FFFFFF"/>
                          </a:solidFill>
                          <a:latin typeface="Montserrat" panose="00000500000000000000" pitchFamily="2" charset="0"/>
                          <a:ea typeface="Montserrat"/>
                          <a:cs typeface="Montserrat"/>
                          <a:sym typeface="Montserrat Light"/>
                        </a:rPr>
                        <a:t> items (</a:t>
                      </a:r>
                      <a:r>
                        <a:rPr lang="en-GB" sz="900" b="1" baseline="0" dirty="0">
                          <a:solidFill>
                            <a:schemeClr val="accent1"/>
                          </a:solidFill>
                          <a:latin typeface="Montserrat" panose="00000500000000000000" pitchFamily="2" charset="0"/>
                          <a:ea typeface="Montserrat"/>
                          <a:cs typeface="Montserrat"/>
                          <a:sym typeface="Montserrat Light"/>
                        </a:rPr>
                        <a:t>-5.8%</a:t>
                      </a:r>
                      <a:r>
                        <a:rPr lang="en-GB" sz="900" b="1" baseline="0" dirty="0">
                          <a:solidFill>
                            <a:srgbClr val="FFFFFF"/>
                          </a:solidFill>
                          <a:latin typeface="Montserrat" panose="00000500000000000000" pitchFamily="2" charset="0"/>
                          <a:ea typeface="Montserrat"/>
                          <a:cs typeface="Montserrat"/>
                          <a:sym typeface="Montserrat Light"/>
                        </a:rPr>
                        <a:t> </a:t>
                      </a:r>
                      <a:r>
                        <a:rPr lang="en-GB" sz="900" b="0" baseline="0" dirty="0">
                          <a:solidFill>
                            <a:srgbClr val="FFFFFF"/>
                          </a:solidFill>
                          <a:latin typeface="Montserrat" panose="00000500000000000000" pitchFamily="2" charset="0"/>
                          <a:ea typeface="Montserrat"/>
                          <a:cs typeface="Montserrat"/>
                          <a:sym typeface="Montserrat Light"/>
                        </a:rPr>
                        <a:t>vs last year and </a:t>
                      </a:r>
                      <a:r>
                        <a:rPr lang="en-GB" sz="900" b="1" baseline="0" dirty="0">
                          <a:solidFill>
                            <a:schemeClr val="accent1"/>
                          </a:solidFill>
                          <a:latin typeface="Montserrat" panose="00000500000000000000" pitchFamily="2" charset="0"/>
                          <a:ea typeface="Montserrat"/>
                          <a:cs typeface="Montserrat"/>
                          <a:sym typeface="Montserrat Light"/>
                        </a:rPr>
                        <a:t>+5.3%</a:t>
                      </a:r>
                      <a:r>
                        <a:rPr lang="en-GB" sz="900" b="1" baseline="0" dirty="0">
                          <a:solidFill>
                            <a:srgbClr val="FFFFFF"/>
                          </a:solidFill>
                          <a:latin typeface="Montserrat" panose="00000500000000000000" pitchFamily="2" charset="0"/>
                          <a:ea typeface="Montserrat"/>
                          <a:cs typeface="Montserrat"/>
                          <a:sym typeface="Montserrat Light"/>
                        </a:rPr>
                        <a:t> vs last month</a:t>
                      </a:r>
                      <a:r>
                        <a:rPr lang="en-GB" sz="900" b="0" baseline="0" dirty="0">
                          <a:solidFill>
                            <a:srgbClr val="FFFFFF"/>
                          </a:solidFill>
                          <a:latin typeface="Montserrat" panose="00000500000000000000" pitchFamily="2" charset="0"/>
                          <a:ea typeface="Montserrat"/>
                          <a:cs typeface="Montserrat"/>
                          <a:sym typeface="Montserrat Light"/>
                        </a:rPr>
                        <a:t>)</a:t>
                      </a:r>
                      <a:endParaRPr lang="en-GB" sz="900" dirty="0">
                        <a:solidFill>
                          <a:srgbClr val="FFFFFF"/>
                        </a:solidFill>
                        <a:highlight>
                          <a:srgbClr val="C0C0C0"/>
                        </a:highlight>
                        <a:latin typeface="Montserrat" panose="00000500000000000000" pitchFamily="2" charset="0"/>
                        <a:ea typeface="Montserrat"/>
                        <a:cs typeface="Montserrat"/>
                        <a:sym typeface="Montserra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£18.75</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+£0.38/</a:t>
                      </a:r>
                      <a:r>
                        <a:rPr lang="en-GB" sz="900" b="1" dirty="0">
                          <a:solidFill>
                            <a:schemeClr val="accent1"/>
                          </a:solidFill>
                          <a:latin typeface="Montserrat" panose="00000500000000000000" pitchFamily="2" charset="0"/>
                          <a:ea typeface="Montserrat Light"/>
                          <a:cs typeface="Montserrat Light"/>
                          <a:sym typeface="Montserrat Light"/>
                        </a:rPr>
                        <a:t>+2.1% </a:t>
                      </a:r>
                      <a:r>
                        <a:rPr lang="en-GB" sz="900" baseline="0" dirty="0">
                          <a:solidFill>
                            <a:srgbClr val="FFFFFF"/>
                          </a:solidFill>
                          <a:latin typeface="Montserrat" panose="00000500000000000000" pitchFamily="2" charset="0"/>
                          <a:ea typeface="Montserrat Light"/>
                          <a:cs typeface="Montserrat Light"/>
                          <a:sym typeface="Montserrat Light"/>
                        </a:rPr>
                        <a:t>vs last year and </a:t>
                      </a:r>
                      <a:r>
                        <a:rPr lang="en-GB" sz="900" b="1" baseline="0" dirty="0">
                          <a:solidFill>
                            <a:schemeClr val="accent1"/>
                          </a:solidFill>
                          <a:latin typeface="Montserrat" panose="00000500000000000000" pitchFamily="2" charset="0"/>
                          <a:ea typeface="Montserrat Light"/>
                          <a:cs typeface="Montserrat Light"/>
                          <a:sym typeface="Montserrat Light"/>
                        </a:rPr>
                        <a:t>-15.0% </a:t>
                      </a:r>
                      <a:r>
                        <a:rPr lang="en-GB" sz="900" baseline="0" dirty="0">
                          <a:solidFill>
                            <a:srgbClr val="FFFFFF"/>
                          </a:solidFill>
                          <a:latin typeface="Montserrat" panose="00000500000000000000" pitchFamily="2"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Montserrat" panose="00000500000000000000" pitchFamily="2" charset="0"/>
                          <a:ea typeface="Montserrat"/>
                          <a:cs typeface="Montserrat"/>
                          <a:sym typeface="Montserrat Light"/>
                        </a:rPr>
                        <a:t>10.6</a:t>
                      </a:r>
                      <a:r>
                        <a:rPr lang="en-GB" sz="900" baseline="0" dirty="0">
                          <a:solidFill>
                            <a:srgbClr val="FFFFFF"/>
                          </a:solidFill>
                          <a:latin typeface="Montserrat" panose="00000500000000000000" pitchFamily="2" charset="0"/>
                          <a:ea typeface="Montserrat"/>
                          <a:cs typeface="Montserrat"/>
                          <a:sym typeface="Montserrat Light"/>
                        </a:rPr>
                        <a:t> items (</a:t>
                      </a:r>
                      <a:r>
                        <a:rPr lang="en-GB" sz="900" b="1" baseline="0" dirty="0">
                          <a:solidFill>
                            <a:schemeClr val="accent1"/>
                          </a:solidFill>
                          <a:latin typeface="Montserrat" panose="00000500000000000000" pitchFamily="2" charset="0"/>
                          <a:ea typeface="Montserrat"/>
                          <a:cs typeface="Montserrat"/>
                          <a:sym typeface="Montserrat Light"/>
                        </a:rPr>
                        <a:t>-8.3%</a:t>
                      </a:r>
                      <a:r>
                        <a:rPr lang="en-GB" sz="900" b="1" baseline="0" dirty="0">
                          <a:solidFill>
                            <a:srgbClr val="FFFFFF"/>
                          </a:solidFill>
                          <a:latin typeface="Montserrat" panose="00000500000000000000" pitchFamily="2" charset="0"/>
                          <a:ea typeface="Montserrat"/>
                          <a:cs typeface="Montserrat"/>
                          <a:sym typeface="Montserrat Light"/>
                        </a:rPr>
                        <a:t> </a:t>
                      </a:r>
                      <a:r>
                        <a:rPr lang="en-GB" sz="900" b="0" baseline="0" dirty="0">
                          <a:solidFill>
                            <a:srgbClr val="FFFFFF"/>
                          </a:solidFill>
                          <a:latin typeface="Montserrat" panose="00000500000000000000" pitchFamily="2" charset="0"/>
                          <a:ea typeface="Montserrat"/>
                          <a:cs typeface="Montserrat"/>
                          <a:sym typeface="Montserrat Light"/>
                        </a:rPr>
                        <a:t>vs last year and </a:t>
                      </a:r>
                      <a:r>
                        <a:rPr lang="en-GB" sz="900" b="1" baseline="0" dirty="0">
                          <a:solidFill>
                            <a:schemeClr val="accent1"/>
                          </a:solidFill>
                          <a:latin typeface="Montserrat" panose="00000500000000000000" pitchFamily="2" charset="0"/>
                          <a:ea typeface="Montserrat"/>
                          <a:cs typeface="Montserrat"/>
                          <a:sym typeface="Montserrat Light"/>
                        </a:rPr>
                        <a:t>-5.1%</a:t>
                      </a:r>
                      <a:r>
                        <a:rPr lang="en-GB" sz="900" b="1" baseline="0" dirty="0">
                          <a:solidFill>
                            <a:srgbClr val="FFFFFF"/>
                          </a:solidFill>
                          <a:latin typeface="Montserrat" panose="00000500000000000000" pitchFamily="2" charset="0"/>
                          <a:ea typeface="Montserrat"/>
                          <a:cs typeface="Montserrat"/>
                          <a:sym typeface="Montserrat Light"/>
                        </a:rPr>
                        <a:t> vs last month</a:t>
                      </a:r>
                      <a:r>
                        <a:rPr lang="en-GB" sz="900" b="0" baseline="0" dirty="0">
                          <a:solidFill>
                            <a:srgbClr val="FFFFFF"/>
                          </a:solidFill>
                          <a:latin typeface="Montserrat" panose="00000500000000000000" pitchFamily="2" charset="0"/>
                          <a:ea typeface="Montserrat"/>
                          <a:cs typeface="Montserrat"/>
                          <a:sym typeface="Montserrat Light"/>
                        </a:rPr>
                        <a:t>)</a:t>
                      </a:r>
                      <a:endParaRPr lang="en-GB" sz="900" dirty="0">
                        <a:solidFill>
                          <a:srgbClr val="FFFFFF"/>
                        </a:solidFill>
                        <a:highlight>
                          <a:srgbClr val="C0C0C0"/>
                        </a:highlight>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r h="761836">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Bricks</a:t>
                      </a:r>
                      <a:r>
                        <a:rPr lang="en" sz="1200" b="1" baseline="0" dirty="0">
                          <a:solidFill>
                            <a:srgbClr val="FFFFFF"/>
                          </a:solidFill>
                          <a:latin typeface="Montserrat" panose="00000500000000000000" pitchFamily="2" charset="0"/>
                          <a:ea typeface="Montserrat"/>
                          <a:cs typeface="Montserrat"/>
                          <a:sym typeface="Montserrat"/>
                        </a:rPr>
                        <a:t> &amp; mortar shopping trips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498m shopping occasions</a:t>
                      </a:r>
                      <a:endParaRPr sz="9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+7.6%/+35m</a:t>
                      </a:r>
                      <a:r>
                        <a:rPr lang="en" sz="900"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aseline="0" dirty="0">
                          <a:solidFill>
                            <a:srgbClr val="FFFFFF"/>
                          </a:solidFill>
                          <a:latin typeface="Montserrat" panose="00000500000000000000" pitchFamily="2" charset="0"/>
                          <a:ea typeface="Montserrat Light"/>
                          <a:cs typeface="Montserrat Light"/>
                          <a:sym typeface="Montserrat Light"/>
                        </a:rPr>
                        <a:t> than last year </a:t>
                      </a:r>
                      <a:r>
                        <a:rPr lang="en" sz="900" b="0" baseline="0" dirty="0">
                          <a:solidFill>
                            <a:srgbClr val="FFFFFF"/>
                          </a:solidFill>
                          <a:latin typeface="Montserrat" panose="00000500000000000000" pitchFamily="2" charset="0"/>
                          <a:ea typeface="Montserrat Light"/>
                          <a:cs typeface="Montserrat Light"/>
                          <a:sym typeface="Montserrat Light"/>
                        </a:rPr>
                        <a:t>and </a:t>
                      </a:r>
                      <a:r>
                        <a:rPr lang="en" sz="900" b="1" baseline="0" dirty="0">
                          <a:solidFill>
                            <a:schemeClr val="accent1"/>
                          </a:solidFill>
                          <a:latin typeface="Montserrat" panose="00000500000000000000" pitchFamily="2" charset="0"/>
                          <a:ea typeface="Montserrat Light"/>
                          <a:cs typeface="Montserrat Light"/>
                          <a:sym typeface="Montserrat Light"/>
                        </a:rPr>
                        <a:t>-0.2%</a:t>
                      </a:r>
                      <a:r>
                        <a:rPr lang="en" sz="900" b="1"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fewer</a:t>
                      </a:r>
                      <a:r>
                        <a:rPr lang="en" sz="900" b="1" baseline="0" dirty="0">
                          <a:solidFill>
                            <a:srgbClr val="FFFFFF"/>
                          </a:solidFill>
                          <a:latin typeface="Montserrat" panose="00000500000000000000" pitchFamily="2" charset="0"/>
                          <a:ea typeface="Montserrat Light"/>
                          <a:cs typeface="Montserrat Light"/>
                          <a:sym typeface="Montserrat Light"/>
                        </a:rPr>
                        <a:t> trips v last month</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470m shopping occasions</a:t>
                      </a:r>
                      <a:endParaRPr sz="9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+5.7%/+25m</a:t>
                      </a:r>
                      <a:r>
                        <a:rPr lang="en" sz="900"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aseline="0" dirty="0">
                          <a:solidFill>
                            <a:srgbClr val="FFFFFF"/>
                          </a:solidFill>
                          <a:latin typeface="Montserrat" panose="00000500000000000000" pitchFamily="2" charset="0"/>
                          <a:ea typeface="Montserrat Light"/>
                          <a:cs typeface="Montserrat Light"/>
                          <a:sym typeface="Montserrat Light"/>
                        </a:rPr>
                        <a:t> than last year </a:t>
                      </a:r>
                      <a:r>
                        <a:rPr lang="en" sz="900" b="0" baseline="0" dirty="0">
                          <a:solidFill>
                            <a:srgbClr val="FFFFFF"/>
                          </a:solidFill>
                          <a:latin typeface="Montserrat" panose="00000500000000000000" pitchFamily="2" charset="0"/>
                          <a:ea typeface="Montserrat Light"/>
                          <a:cs typeface="Montserrat Light"/>
                          <a:sym typeface="Montserrat Light"/>
                        </a:rPr>
                        <a:t>and </a:t>
                      </a:r>
                      <a:r>
                        <a:rPr lang="en" sz="900" b="1" baseline="0" dirty="0">
                          <a:solidFill>
                            <a:schemeClr val="accent1"/>
                          </a:solidFill>
                          <a:latin typeface="Montserrat" panose="00000500000000000000" pitchFamily="2" charset="0"/>
                          <a:ea typeface="Montserrat Light"/>
                          <a:cs typeface="Montserrat Light"/>
                          <a:sym typeface="Montserrat Light"/>
                        </a:rPr>
                        <a:t>-5.7%</a:t>
                      </a:r>
                      <a:r>
                        <a:rPr lang="en" sz="900" b="1"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fewer</a:t>
                      </a:r>
                      <a:r>
                        <a:rPr lang="en" sz="900" b="1" baseline="0" dirty="0">
                          <a:solidFill>
                            <a:srgbClr val="FFFFFF"/>
                          </a:solidFill>
                          <a:latin typeface="Montserrat" panose="00000500000000000000" pitchFamily="2" charset="0"/>
                          <a:ea typeface="Montserrat Light"/>
                          <a:cs typeface="Montserrat Light"/>
                          <a:sym typeface="Montserrat Light"/>
                        </a:rPr>
                        <a:t> trips v last month</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Online Penetration</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28%</a:t>
                      </a:r>
                      <a:r>
                        <a:rPr lang="en-GB" sz="9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-2.6%/-209k </a:t>
                      </a:r>
                      <a:r>
                        <a:rPr lang="en-GB" sz="900" b="1" dirty="0">
                          <a:solidFill>
                            <a:schemeClr val="accent1"/>
                          </a:solidFill>
                          <a:latin typeface="Montserrat" panose="00000500000000000000" pitchFamily="2" charset="0"/>
                          <a:ea typeface="Montserrat Light"/>
                          <a:cs typeface="Montserrat Light"/>
                          <a:sym typeface="Montserrat Light"/>
                        </a:rPr>
                        <a:t>fewer</a:t>
                      </a:r>
                      <a:r>
                        <a:rPr lang="en-GB" sz="900"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Montserrat" panose="00000500000000000000" pitchFamily="2" charset="0"/>
                          <a:ea typeface="Montserrat"/>
                          <a:cs typeface="Montserrat"/>
                          <a:sym typeface="Montserrat Light"/>
                        </a:rPr>
                        <a:t>+2.7%</a:t>
                      </a:r>
                      <a:r>
                        <a:rPr lang="en-GB" sz="900" baseline="0" dirty="0">
                          <a:solidFill>
                            <a:srgbClr val="FFFFFF"/>
                          </a:solidFill>
                          <a:latin typeface="Montserrat" panose="00000500000000000000" pitchFamily="2" charset="0"/>
                          <a:ea typeface="Montserrat"/>
                          <a:cs typeface="Montserrat"/>
                          <a:sym typeface="Montserrat Light"/>
                        </a:rPr>
                        <a:t>/+209k </a:t>
                      </a:r>
                      <a:r>
                        <a:rPr lang="en-GB" sz="900" b="1" baseline="0" dirty="0">
                          <a:solidFill>
                            <a:schemeClr val="accent1"/>
                          </a:solidFill>
                          <a:latin typeface="Montserrat" panose="00000500000000000000" pitchFamily="2" charset="0"/>
                          <a:ea typeface="Montserrat"/>
                          <a:cs typeface="Montserrat"/>
                          <a:sym typeface="Montserrat Light"/>
                        </a:rPr>
                        <a:t>more </a:t>
                      </a:r>
                      <a:r>
                        <a:rPr lang="en-GB" sz="900" baseline="0" dirty="0">
                          <a:solidFill>
                            <a:srgbClr val="FFFFFF"/>
                          </a:solidFill>
                          <a:latin typeface="Montserrat" panose="00000500000000000000" pitchFamily="2" charset="0"/>
                          <a:ea typeface="Montserrat"/>
                          <a:cs typeface="Montserrat"/>
                          <a:sym typeface="Montserrat Light"/>
                        </a:rPr>
                        <a:t>shoppers than </a:t>
                      </a:r>
                      <a:r>
                        <a:rPr lang="en-GB" sz="900" b="1" baseline="0" dirty="0">
                          <a:solidFill>
                            <a:srgbClr val="FFFFFF"/>
                          </a:solidFill>
                          <a:latin typeface="Montserrat" panose="00000500000000000000" pitchFamily="2" charset="0"/>
                          <a:ea typeface="Montserrat"/>
                          <a:cs typeface="Montserrat"/>
                          <a:sym typeface="Montserrat Light"/>
                        </a:rPr>
                        <a:t>last</a:t>
                      </a:r>
                      <a:r>
                        <a:rPr lang="en-GB" sz="900" baseline="0" dirty="0">
                          <a:solidFill>
                            <a:srgbClr val="FFFFFF"/>
                          </a:solidFill>
                          <a:latin typeface="Montserrat" panose="00000500000000000000" pitchFamily="2" charset="0"/>
                          <a:ea typeface="Montserrat"/>
                          <a:cs typeface="Montserrat"/>
                          <a:sym typeface="Montserrat Light"/>
                        </a:rPr>
                        <a:t> month</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26%</a:t>
                      </a:r>
                      <a:r>
                        <a:rPr lang="en-GB" sz="9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-10%/-823k </a:t>
                      </a:r>
                      <a:r>
                        <a:rPr lang="en-GB" sz="900" b="1" dirty="0">
                          <a:solidFill>
                            <a:schemeClr val="accent1"/>
                          </a:solidFill>
                          <a:latin typeface="Montserrat" panose="00000500000000000000" pitchFamily="2" charset="0"/>
                          <a:ea typeface="Montserrat Light"/>
                          <a:cs typeface="Montserrat Light"/>
                          <a:sym typeface="Montserrat Light"/>
                        </a:rPr>
                        <a:t>fewer</a:t>
                      </a:r>
                      <a:r>
                        <a:rPr lang="en-GB" sz="900"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Montserrat" panose="00000500000000000000" pitchFamily="2" charset="0"/>
                          <a:ea typeface="Montserrat"/>
                          <a:cs typeface="Montserrat"/>
                          <a:sym typeface="Montserrat Light"/>
                        </a:rPr>
                        <a:t>-6.2%</a:t>
                      </a:r>
                      <a:r>
                        <a:rPr lang="en-GB" sz="900" baseline="0" dirty="0">
                          <a:solidFill>
                            <a:srgbClr val="FFFFFF"/>
                          </a:solidFill>
                          <a:latin typeface="Montserrat" panose="00000500000000000000" pitchFamily="2" charset="0"/>
                          <a:ea typeface="Montserrat"/>
                          <a:cs typeface="Montserrat"/>
                          <a:sym typeface="Montserrat Light"/>
                        </a:rPr>
                        <a:t>/-494k </a:t>
                      </a:r>
                      <a:r>
                        <a:rPr lang="en-GB" sz="900" b="1" baseline="0" dirty="0">
                          <a:solidFill>
                            <a:schemeClr val="accent1"/>
                          </a:solidFill>
                          <a:latin typeface="Montserrat" panose="00000500000000000000" pitchFamily="2" charset="0"/>
                          <a:ea typeface="Montserrat"/>
                          <a:cs typeface="Montserrat"/>
                          <a:sym typeface="Montserrat Light"/>
                        </a:rPr>
                        <a:t>fewer </a:t>
                      </a:r>
                      <a:r>
                        <a:rPr lang="en-GB" sz="900" baseline="0" dirty="0">
                          <a:solidFill>
                            <a:srgbClr val="FFFFFF"/>
                          </a:solidFill>
                          <a:latin typeface="Montserrat" panose="00000500000000000000" pitchFamily="2" charset="0"/>
                          <a:ea typeface="Montserrat"/>
                          <a:cs typeface="Montserrat"/>
                          <a:sym typeface="Montserrat Light"/>
                        </a:rPr>
                        <a:t>shoppers than </a:t>
                      </a:r>
                      <a:r>
                        <a:rPr lang="en-GB" sz="900" b="1" baseline="0" dirty="0">
                          <a:solidFill>
                            <a:srgbClr val="FFFFFF"/>
                          </a:solidFill>
                          <a:latin typeface="Montserrat" panose="00000500000000000000" pitchFamily="2" charset="0"/>
                          <a:ea typeface="Montserrat"/>
                          <a:cs typeface="Montserrat"/>
                          <a:sym typeface="Montserrat Light"/>
                        </a:rPr>
                        <a:t>last</a:t>
                      </a:r>
                      <a:r>
                        <a:rPr lang="en-GB" sz="900" baseline="0" dirty="0">
                          <a:solidFill>
                            <a:srgbClr val="FFFFFF"/>
                          </a:solidFill>
                          <a:latin typeface="Montserrat" panose="00000500000000000000" pitchFamily="2" charset="0"/>
                          <a:ea typeface="Montserrat"/>
                          <a:cs typeface="Montserrat"/>
                          <a:sym typeface="Montserrat Light"/>
                        </a:rPr>
                        <a:t> month</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9961191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Growth of the Discounters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63%</a:t>
                      </a:r>
                      <a:r>
                        <a:rPr lang="en-GB" sz="900" dirty="0">
                          <a:solidFill>
                            <a:srgbClr val="FFFFFF"/>
                          </a:solidFill>
                          <a:latin typeface="Montserrat" panose="00000500000000000000" pitchFamily="2" charset="0"/>
                          <a:ea typeface="Montserrat Light"/>
                          <a:cs typeface="Montserrat Light"/>
                          <a:sym typeface="Montserrat Light"/>
                        </a:rPr>
                        <a:t> of GB shoppers, </a:t>
                      </a:r>
                      <a:r>
                        <a:rPr lang="en-GB" sz="900" b="1" dirty="0">
                          <a:solidFill>
                            <a:schemeClr val="accent1"/>
                          </a:solidFill>
                          <a:latin typeface="Montserrat" panose="00000500000000000000" pitchFamily="2" charset="0"/>
                          <a:ea typeface="Montserrat Light"/>
                          <a:cs typeface="Montserrat Light"/>
                          <a:sym typeface="Montserrat Light"/>
                        </a:rPr>
                        <a:t>+8%/+1.3m more</a:t>
                      </a:r>
                      <a:r>
                        <a:rPr lang="en-GB" sz="9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+18%/+12m more</a:t>
                      </a:r>
                      <a:r>
                        <a:rPr lang="en-GB" sz="900" b="1"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900" b="1" baseline="0" dirty="0">
                          <a:solidFill>
                            <a:schemeClr val="accent1"/>
                          </a:solidFill>
                          <a:latin typeface="Montserrat" panose="00000500000000000000" pitchFamily="2" charset="0"/>
                          <a:ea typeface="Montserrat Light"/>
                          <a:cs typeface="Montserrat Light"/>
                          <a:sym typeface="Montserrat Light"/>
                        </a:rPr>
                        <a:t>3% more </a:t>
                      </a:r>
                      <a:r>
                        <a:rPr lang="en-GB" sz="900" baseline="0" dirty="0">
                          <a:solidFill>
                            <a:srgbClr val="FFFFFF"/>
                          </a:solidFill>
                          <a:latin typeface="Montserrat" panose="00000500000000000000" pitchFamily="2" charset="0"/>
                          <a:ea typeface="Montserrat Light"/>
                          <a:cs typeface="Montserrat Light"/>
                          <a:sym typeface="Montserrat Light"/>
                        </a:rPr>
                        <a:t>trips vs </a:t>
                      </a:r>
                      <a:r>
                        <a:rPr lang="en-GB" sz="900" b="1" baseline="0" dirty="0">
                          <a:solidFill>
                            <a:schemeClr val="accent1"/>
                          </a:solidFill>
                          <a:latin typeface="Montserrat" panose="00000500000000000000" pitchFamily="2" charset="0"/>
                          <a:ea typeface="Montserrat Light"/>
                          <a:cs typeface="Montserrat Light"/>
                          <a:sym typeface="Montserrat Light"/>
                        </a:rPr>
                        <a:t>last month</a:t>
                      </a:r>
                      <a:r>
                        <a:rPr lang="en-GB" sz="900" baseline="0" dirty="0">
                          <a:solidFill>
                            <a:srgbClr val="FFFFFF"/>
                          </a:solidFill>
                          <a:latin typeface="Montserrat" panose="00000500000000000000" pitchFamily="2" charset="0"/>
                          <a:ea typeface="Montserrat Light"/>
                          <a:cs typeface="Montserrat Light"/>
                          <a:sym typeface="Montserrat Light"/>
                        </a:rPr>
                        <a:t>.</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62%</a:t>
                      </a:r>
                      <a:r>
                        <a:rPr lang="en-GB" sz="900" dirty="0">
                          <a:solidFill>
                            <a:srgbClr val="FFFFFF"/>
                          </a:solidFill>
                          <a:latin typeface="Montserrat" panose="00000500000000000000" pitchFamily="2" charset="0"/>
                          <a:ea typeface="Montserrat Light"/>
                          <a:cs typeface="Montserrat Light"/>
                          <a:sym typeface="Montserrat Light"/>
                        </a:rPr>
                        <a:t> of GB shoppers, </a:t>
                      </a:r>
                      <a:r>
                        <a:rPr lang="en-GB" sz="900" b="1" dirty="0">
                          <a:solidFill>
                            <a:schemeClr val="accent1"/>
                          </a:solidFill>
                          <a:latin typeface="Montserrat" panose="00000500000000000000" pitchFamily="2" charset="0"/>
                          <a:ea typeface="Montserrat Light"/>
                          <a:cs typeface="Montserrat Light"/>
                          <a:sym typeface="Montserrat Light"/>
                        </a:rPr>
                        <a:t>+7%/+1.3m more</a:t>
                      </a:r>
                      <a:r>
                        <a:rPr lang="en-GB" sz="9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+9%/+6.5m more</a:t>
                      </a:r>
                      <a:r>
                        <a:rPr lang="en-GB" sz="900" b="1"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900" b="1" baseline="0" dirty="0">
                          <a:solidFill>
                            <a:schemeClr val="accent1"/>
                          </a:solidFill>
                          <a:latin typeface="Montserrat" panose="00000500000000000000" pitchFamily="2" charset="0"/>
                          <a:ea typeface="Montserrat Light"/>
                          <a:cs typeface="Montserrat Light"/>
                          <a:sym typeface="Montserrat Light"/>
                        </a:rPr>
                        <a:t>2% fewer </a:t>
                      </a:r>
                      <a:r>
                        <a:rPr lang="en-GB" sz="900" baseline="0" dirty="0">
                          <a:solidFill>
                            <a:srgbClr val="FFFFFF"/>
                          </a:solidFill>
                          <a:latin typeface="Montserrat" panose="00000500000000000000" pitchFamily="2" charset="0"/>
                          <a:ea typeface="Montserrat Light"/>
                          <a:cs typeface="Montserrat Light"/>
                          <a:sym typeface="Montserrat Light"/>
                        </a:rPr>
                        <a:t>trips vs </a:t>
                      </a:r>
                      <a:r>
                        <a:rPr lang="en-GB" sz="900" b="1" baseline="0" dirty="0">
                          <a:solidFill>
                            <a:schemeClr val="accent1"/>
                          </a:solidFill>
                          <a:latin typeface="Montserrat" panose="00000500000000000000" pitchFamily="2" charset="0"/>
                          <a:ea typeface="Montserrat Light"/>
                          <a:cs typeface="Montserrat Light"/>
                          <a:sym typeface="Montserrat Light"/>
                        </a:rPr>
                        <a:t>last month</a:t>
                      </a:r>
                      <a:r>
                        <a:rPr lang="en-GB" sz="900" baseline="0" dirty="0">
                          <a:solidFill>
                            <a:srgbClr val="FFFFFF"/>
                          </a:solidFill>
                          <a:latin typeface="Montserrat" panose="00000500000000000000" pitchFamily="2" charset="0"/>
                          <a:ea typeface="Montserrat Light"/>
                          <a:cs typeface="Montserrat Light"/>
                          <a:sym typeface="Montserrat Light"/>
                        </a:rPr>
                        <a:t>.</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86537625"/>
                  </a:ext>
                </a:extLst>
              </a:tr>
            </a:tbl>
          </a:graphicData>
        </a:graphic>
      </p:graphicFrame>
    </p:spTree>
    <p:extLst>
      <p:ext uri="{BB962C8B-B14F-4D97-AF65-F5344CB8AC3E}">
        <p14:creationId xmlns:p14="http://schemas.microsoft.com/office/powerpoint/2010/main" val="31835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71024" y="1565049"/>
            <a:ext cx="7294367" cy="1801237"/>
          </a:xfrm>
        </p:spPr>
        <p:txBody>
          <a:bodyPr spcFirstLastPara="1" wrap="square" lIns="0" tIns="91425" rIns="0" bIns="91425" anchor="t" anchorCtr="0">
            <a:noAutofit/>
          </a:bodyPr>
          <a:lstStyle/>
          <a:p>
            <a:r>
              <a:rPr lang="en-GB" sz="1800" dirty="0">
                <a:solidFill>
                  <a:schemeClr val="bg1"/>
                </a:solidFill>
                <a:effectLst/>
                <a:ea typeface="Times New Roman" panose="02020603050405020304" pitchFamily="18" charset="0"/>
              </a:rPr>
              <a:t>Value sales are always </a:t>
            </a:r>
            <a:r>
              <a:rPr lang="en-GB" sz="1800" dirty="0">
                <a:solidFill>
                  <a:schemeClr val="accent1"/>
                </a:solidFill>
                <a:effectLst/>
                <a:ea typeface="Times New Roman" panose="02020603050405020304" pitchFamily="18" charset="0"/>
              </a:rPr>
              <a:t>softer</a:t>
            </a:r>
            <a:r>
              <a:rPr lang="en-GB" sz="1800" dirty="0">
                <a:solidFill>
                  <a:schemeClr val="bg1"/>
                </a:solidFill>
                <a:effectLst/>
                <a:ea typeface="Times New Roman" panose="02020603050405020304" pitchFamily="18" charset="0"/>
              </a:rPr>
              <a:t> in January after the </a:t>
            </a:r>
            <a:r>
              <a:rPr lang="en-GB" sz="1800" dirty="0">
                <a:solidFill>
                  <a:schemeClr val="accent1"/>
                </a:solidFill>
                <a:effectLst/>
                <a:ea typeface="Times New Roman" panose="02020603050405020304" pitchFamily="18" charset="0"/>
              </a:rPr>
              <a:t>December splurge</a:t>
            </a:r>
            <a:r>
              <a:rPr lang="en-GB" sz="1800" dirty="0">
                <a:solidFill>
                  <a:schemeClr val="bg1"/>
                </a:solidFill>
                <a:effectLst/>
                <a:ea typeface="Times New Roman" panose="02020603050405020304" pitchFamily="18" charset="0"/>
              </a:rPr>
              <a:t> but the </a:t>
            </a:r>
            <a:r>
              <a:rPr lang="en-GB" sz="1800" b="1" dirty="0">
                <a:solidFill>
                  <a:schemeClr val="accent1"/>
                </a:solidFill>
                <a:effectLst/>
                <a:ea typeface="Times New Roman" panose="02020603050405020304" pitchFamily="18" charset="0"/>
              </a:rPr>
              <a:t>month</a:t>
            </a:r>
            <a:r>
              <a:rPr lang="en-GB" sz="1800" b="1" dirty="0">
                <a:solidFill>
                  <a:schemeClr val="bg1"/>
                </a:solidFill>
                <a:effectLst/>
                <a:ea typeface="Times New Roman" panose="02020603050405020304" pitchFamily="18" charset="0"/>
              </a:rPr>
              <a:t> on </a:t>
            </a:r>
            <a:r>
              <a:rPr lang="en-GB" sz="1800" b="1" dirty="0">
                <a:solidFill>
                  <a:schemeClr val="accent1"/>
                </a:solidFill>
                <a:effectLst/>
                <a:ea typeface="Times New Roman" panose="02020603050405020304" pitchFamily="18" charset="0"/>
              </a:rPr>
              <a:t>month</a:t>
            </a:r>
            <a:r>
              <a:rPr lang="en-GB" sz="1800" b="1" dirty="0">
                <a:solidFill>
                  <a:schemeClr val="bg1"/>
                </a:solidFill>
                <a:effectLst/>
                <a:ea typeface="Times New Roman" panose="02020603050405020304" pitchFamily="18" charset="0"/>
              </a:rPr>
              <a:t> drop </a:t>
            </a:r>
            <a:r>
              <a:rPr lang="en-GB" sz="1800" b="1" dirty="0">
                <a:solidFill>
                  <a:schemeClr val="accent1"/>
                </a:solidFill>
                <a:effectLst/>
                <a:ea typeface="Times New Roman" panose="02020603050405020304" pitchFamily="18" charset="0"/>
              </a:rPr>
              <a:t>this year </a:t>
            </a:r>
            <a:r>
              <a:rPr lang="en-GB" sz="1800" b="1" dirty="0">
                <a:solidFill>
                  <a:schemeClr val="bg1"/>
                </a:solidFill>
                <a:effectLst/>
                <a:ea typeface="Times New Roman" panose="02020603050405020304" pitchFamily="18" charset="0"/>
              </a:rPr>
              <a:t>is </a:t>
            </a:r>
            <a:r>
              <a:rPr lang="en-GB" sz="1800" b="1" dirty="0">
                <a:solidFill>
                  <a:schemeClr val="accent1"/>
                </a:solidFill>
                <a:effectLst/>
                <a:ea typeface="Times New Roman" panose="02020603050405020304" pitchFamily="18" charset="0"/>
              </a:rPr>
              <a:t>steeper</a:t>
            </a:r>
            <a:r>
              <a:rPr lang="en-GB" sz="1800" dirty="0">
                <a:solidFill>
                  <a:schemeClr val="bg1"/>
                </a:solidFill>
                <a:effectLst/>
                <a:ea typeface="Times New Roman" panose="02020603050405020304" pitchFamily="18" charset="0"/>
              </a:rPr>
              <a:t> and this is </a:t>
            </a:r>
            <a:r>
              <a:rPr lang="en-GB" sz="1800" dirty="0">
                <a:solidFill>
                  <a:schemeClr val="accent1"/>
                </a:solidFill>
                <a:effectLst/>
                <a:ea typeface="Times New Roman" panose="02020603050405020304" pitchFamily="18" charset="0"/>
              </a:rPr>
              <a:t>despite</a:t>
            </a:r>
            <a:r>
              <a:rPr lang="en-GB" sz="1800" dirty="0">
                <a:solidFill>
                  <a:schemeClr val="bg1"/>
                </a:solidFill>
                <a:effectLst/>
                <a:ea typeface="Times New Roman" panose="02020603050405020304" pitchFamily="18" charset="0"/>
              </a:rPr>
              <a:t> more </a:t>
            </a:r>
            <a:r>
              <a:rPr lang="en-GB" sz="1800" dirty="0">
                <a:solidFill>
                  <a:schemeClr val="accent1"/>
                </a:solidFill>
                <a:effectLst/>
                <a:ea typeface="Times New Roman" panose="02020603050405020304" pitchFamily="18" charset="0"/>
              </a:rPr>
              <a:t>record breaking food inflation </a:t>
            </a:r>
            <a:r>
              <a:rPr lang="en-GB" sz="1800" dirty="0">
                <a:solidFill>
                  <a:schemeClr val="bg1"/>
                </a:solidFill>
                <a:effectLst/>
                <a:ea typeface="Times New Roman" panose="02020603050405020304" pitchFamily="18" charset="0"/>
              </a:rPr>
              <a:t>in January.</a:t>
            </a:r>
            <a:br>
              <a:rPr lang="en-GB" sz="1800" dirty="0">
                <a:solidFill>
                  <a:schemeClr val="bg1"/>
                </a:solidFill>
                <a:effectLst/>
                <a:ea typeface="Times New Roman" panose="02020603050405020304" pitchFamily="18" charset="0"/>
              </a:rPr>
            </a:br>
            <a:br>
              <a:rPr lang="en-GB" sz="1800" dirty="0">
                <a:solidFill>
                  <a:schemeClr val="bg1"/>
                </a:solidFill>
                <a:effectLst/>
                <a:ea typeface="Times New Roman" panose="02020603050405020304" pitchFamily="18" charset="0"/>
              </a:rPr>
            </a:br>
            <a:r>
              <a:rPr lang="en-GB" sz="1800" dirty="0">
                <a:solidFill>
                  <a:schemeClr val="bg1"/>
                </a:solidFill>
                <a:effectLst/>
                <a:ea typeface="Times New Roman" panose="02020603050405020304" pitchFamily="18" charset="0"/>
              </a:rPr>
              <a:t>To manage household spend, shoppers are preferring ‘</a:t>
            </a:r>
            <a:r>
              <a:rPr lang="en-GB" sz="1800" dirty="0">
                <a:solidFill>
                  <a:schemeClr val="accent1"/>
                </a:solidFill>
                <a:effectLst/>
                <a:ea typeface="Times New Roman" panose="02020603050405020304" pitchFamily="18" charset="0"/>
              </a:rPr>
              <a:t>little &amp; often</a:t>
            </a:r>
            <a:r>
              <a:rPr lang="en-GB" sz="1800" dirty="0">
                <a:solidFill>
                  <a:schemeClr val="bg1"/>
                </a:solidFill>
                <a:effectLst/>
                <a:ea typeface="Times New Roman" panose="02020603050405020304" pitchFamily="18" charset="0"/>
              </a:rPr>
              <a:t>’ shopping, so retailers will need to </a:t>
            </a:r>
            <a:r>
              <a:rPr lang="en-GB" sz="1800" dirty="0">
                <a:solidFill>
                  <a:schemeClr val="accent1"/>
                </a:solidFill>
                <a:effectLst/>
                <a:ea typeface="Times New Roman" panose="02020603050405020304" pitchFamily="18" charset="0"/>
              </a:rPr>
              <a:t>adapt</a:t>
            </a:r>
            <a:r>
              <a:rPr lang="en-GB" sz="1800" dirty="0">
                <a:solidFill>
                  <a:schemeClr val="bg1"/>
                </a:solidFill>
                <a:effectLst/>
                <a:ea typeface="Times New Roman" panose="02020603050405020304" pitchFamily="18" charset="0"/>
              </a:rPr>
              <a:t> to maintain and </a:t>
            </a:r>
            <a:r>
              <a:rPr lang="en-GB" sz="1800" dirty="0">
                <a:solidFill>
                  <a:schemeClr val="accent1"/>
                </a:solidFill>
                <a:effectLst/>
                <a:ea typeface="Times New Roman" panose="02020603050405020304" pitchFamily="18" charset="0"/>
              </a:rPr>
              <a:t>grow </a:t>
            </a:r>
            <a:r>
              <a:rPr lang="en-GB" sz="1800" dirty="0">
                <a:solidFill>
                  <a:schemeClr val="bg1"/>
                </a:solidFill>
                <a:effectLst/>
                <a:ea typeface="Times New Roman" panose="02020603050405020304" pitchFamily="18" charset="0"/>
              </a:rPr>
              <a:t>market share …. </a:t>
            </a:r>
            <a:endParaRPr lang="en-PH" sz="1600" dirty="0">
              <a:solidFill>
                <a:schemeClr val="bg1"/>
              </a:solidFill>
            </a:endParaRPr>
          </a:p>
        </p:txBody>
      </p:sp>
    </p:spTree>
    <p:extLst>
      <p:ext uri="{BB962C8B-B14F-4D97-AF65-F5344CB8AC3E}">
        <p14:creationId xmlns:p14="http://schemas.microsoft.com/office/powerpoint/2010/main" val="109060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Category</a:t>
            </a:r>
          </a:p>
        </p:txBody>
      </p:sp>
    </p:spTree>
    <p:extLst>
      <p:ext uri="{BB962C8B-B14F-4D97-AF65-F5344CB8AC3E}">
        <p14:creationId xmlns:p14="http://schemas.microsoft.com/office/powerpoint/2010/main" val="188693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A1ACB75-3F88-83F4-60C5-FF5111FE7B10}"/>
              </a:ext>
            </a:extLst>
          </p:cNvPr>
          <p:cNvCxnSpPr>
            <a:cxnSpLocks/>
          </p:cNvCxnSpPr>
          <p:nvPr/>
        </p:nvCxnSpPr>
        <p:spPr>
          <a:xfrm>
            <a:off x="3729599" y="734141"/>
            <a:ext cx="163577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9D4744-4CED-4614-8ED5-C2A4991FCF6C}"/>
              </a:ext>
            </a:extLst>
          </p:cNvPr>
          <p:cNvCxnSpPr>
            <a:cxnSpLocks/>
          </p:cNvCxnSpPr>
          <p:nvPr/>
        </p:nvCxnSpPr>
        <p:spPr>
          <a:xfrm>
            <a:off x="1334012" y="722593"/>
            <a:ext cx="192465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DFA67F-D32C-BB57-A3A7-FFC920801EEF}"/>
              </a:ext>
            </a:extLst>
          </p:cNvPr>
          <p:cNvCxnSpPr>
            <a:cxnSpLocks/>
          </p:cNvCxnSpPr>
          <p:nvPr/>
        </p:nvCxnSpPr>
        <p:spPr>
          <a:xfrm>
            <a:off x="2690042" y="470763"/>
            <a:ext cx="752406"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3FE8725C-6F38-4B00-8214-542CE7F9E791}"/>
              </a:ext>
            </a:extLst>
          </p:cNvPr>
          <p:cNvGraphicFramePr/>
          <p:nvPr>
            <p:extLst>
              <p:ext uri="{D42A27DB-BD31-4B8C-83A1-F6EECF244321}">
                <p14:modId xmlns:p14="http://schemas.microsoft.com/office/powerpoint/2010/main" val="3262543121"/>
              </p:ext>
            </p:extLst>
          </p:nvPr>
        </p:nvGraphicFramePr>
        <p:xfrm>
          <a:off x="4554008" y="1583283"/>
          <a:ext cx="3995083" cy="3099233"/>
        </p:xfrm>
        <a:graphic>
          <a:graphicData uri="http://schemas.openxmlformats.org/drawingml/2006/chart">
            <c:chart xmlns:c="http://schemas.openxmlformats.org/drawingml/2006/chart" xmlns:r="http://schemas.openxmlformats.org/officeDocument/2006/relationships" r:id="rId3"/>
          </a:graphicData>
        </a:graphic>
      </p:graphicFrame>
      <p:cxnSp>
        <p:nvCxnSpPr>
          <p:cNvPr id="1593" name="Google Shape;1593;p116"/>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4" name="Google Shape;1594;p116"/>
          <p:cNvSpPr txBox="1"/>
          <p:nvPr/>
        </p:nvSpPr>
        <p:spPr>
          <a:xfrm>
            <a:off x="354650" y="1357941"/>
            <a:ext cx="3804300" cy="50958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Catgory overview</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a:t>
            </a:r>
            <a:r>
              <a:rPr lang="en" sz="1000" dirty="0">
                <a:latin typeface="Montserrat" panose="00000500000000000000" pitchFamily="2" charset="0"/>
                <a:ea typeface="Montserrat"/>
                <a:cs typeface="Montserrat"/>
                <a:sym typeface="Montserrat"/>
              </a:rPr>
              <a:t>28</a:t>
            </a:r>
            <a:r>
              <a:rPr lang="en" sz="1000" baseline="30000" dirty="0">
                <a:latin typeface="Montserrat" panose="00000500000000000000" pitchFamily="2" charset="0"/>
                <a:ea typeface="Montserrat"/>
                <a:cs typeface="Montserrat"/>
                <a:sym typeface="Montserrat"/>
              </a:rPr>
              <a:t>th</a:t>
            </a:r>
            <a:r>
              <a:rPr lang="en" sz="1000" dirty="0">
                <a:latin typeface="Montserrat" panose="00000500000000000000" pitchFamily="2" charset="0"/>
                <a:ea typeface="Montserrat"/>
                <a:cs typeface="Montserrat"/>
                <a:sym typeface="Montserrat"/>
              </a:rPr>
              <a:t> January 2023 </a:t>
            </a:r>
            <a:r>
              <a:rPr lang="en" sz="1000" dirty="0">
                <a:solidFill>
                  <a:srgbClr val="000000"/>
                </a:solidFill>
                <a:latin typeface="Montserrat" panose="00000500000000000000" pitchFamily="2" charset="0"/>
                <a:ea typeface="Montserrat"/>
                <a:cs typeface="Montserrat"/>
                <a:sym typeface="Montserrat"/>
              </a:rPr>
              <a:t>Value Growth</a:t>
            </a:r>
            <a:endParaRPr sz="1000" dirty="0">
              <a:solidFill>
                <a:srgbClr val="000000"/>
              </a:solidFill>
              <a:latin typeface="Montserrat" panose="00000500000000000000" pitchFamily="2" charset="0"/>
              <a:ea typeface="Montserrat"/>
              <a:cs typeface="Montserrat"/>
              <a:sym typeface="Montserrat"/>
            </a:endParaRPr>
          </a:p>
        </p:txBody>
      </p:sp>
      <p:cxnSp>
        <p:nvCxnSpPr>
          <p:cNvPr id="1595" name="Google Shape;1595;p116"/>
          <p:cNvCxnSpPr/>
          <p:nvPr/>
        </p:nvCxnSpPr>
        <p:spPr>
          <a:xfrm>
            <a:off x="4823306"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6" name="Google Shape;1596;p116"/>
          <p:cNvSpPr txBox="1"/>
          <p:nvPr/>
        </p:nvSpPr>
        <p:spPr>
          <a:xfrm>
            <a:off x="4854586" y="1346313"/>
            <a:ext cx="3804300" cy="504846"/>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Supercategory performance</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a:t>
            </a:r>
            <a:r>
              <a:rPr lang="en-GB" sz="1000" dirty="0">
                <a:solidFill>
                  <a:schemeClr val="dk1"/>
                </a:solidFill>
                <a:latin typeface="Montserrat" panose="00000500000000000000" pitchFamily="2" charset="0"/>
                <a:ea typeface="Montserrat"/>
                <a:cs typeface="Montserrat"/>
                <a:sym typeface="Montserrat"/>
              </a:rPr>
              <a:t>28</a:t>
            </a:r>
            <a:r>
              <a:rPr lang="en-GB" sz="1000" baseline="30000" dirty="0">
                <a:solidFill>
                  <a:schemeClr val="dk1"/>
                </a:solidFill>
                <a:latin typeface="Montserrat" panose="00000500000000000000" pitchFamily="2" charset="0"/>
                <a:ea typeface="Montserrat"/>
                <a:cs typeface="Montserrat"/>
                <a:sym typeface="Montserrat"/>
              </a:rPr>
              <a:t>th</a:t>
            </a:r>
            <a:r>
              <a:rPr lang="en-GB" sz="1000" dirty="0">
                <a:solidFill>
                  <a:schemeClr val="dk1"/>
                </a:solidFill>
                <a:latin typeface="Montserrat" panose="00000500000000000000" pitchFamily="2" charset="0"/>
                <a:ea typeface="Montserrat"/>
                <a:cs typeface="Montserrat"/>
                <a:sym typeface="Montserrat"/>
              </a:rPr>
              <a:t> January 2023 </a:t>
            </a:r>
            <a:r>
              <a:rPr lang="en" sz="1000" dirty="0">
                <a:solidFill>
                  <a:schemeClr val="dk1"/>
                </a:solidFill>
                <a:latin typeface="Montserrat" panose="00000500000000000000" pitchFamily="2" charset="0"/>
                <a:ea typeface="Montserrat"/>
                <a:cs typeface="Montserrat"/>
                <a:sym typeface="Montserrat"/>
              </a:rPr>
              <a:t>Value Growth</a:t>
            </a:r>
            <a:endParaRPr sz="1800" b="1" dirty="0">
              <a:solidFill>
                <a:srgbClr val="1A1A1A"/>
              </a:solidFill>
              <a:latin typeface="Montserrat" panose="00000500000000000000" pitchFamily="2" charset="0"/>
              <a:ea typeface="Montserrat"/>
              <a:cs typeface="Montserrat"/>
              <a:sym typeface="Montserrat"/>
            </a:endParaRPr>
          </a:p>
        </p:txBody>
      </p:sp>
      <p:graphicFrame>
        <p:nvGraphicFramePr>
          <p:cNvPr id="10" name="Chart 9">
            <a:extLst>
              <a:ext uri="{FF2B5EF4-FFF2-40B4-BE49-F238E27FC236}">
                <a16:creationId xmlns:a16="http://schemas.microsoft.com/office/drawing/2014/main" id="{39308796-EFA1-4CF1-A796-04F1B1A079AC}"/>
              </a:ext>
            </a:extLst>
          </p:cNvPr>
          <p:cNvGraphicFramePr/>
          <p:nvPr>
            <p:extLst>
              <p:ext uri="{D42A27DB-BD31-4B8C-83A1-F6EECF244321}">
                <p14:modId xmlns:p14="http://schemas.microsoft.com/office/powerpoint/2010/main" val="2763847925"/>
              </p:ext>
            </p:extLst>
          </p:nvPr>
        </p:nvGraphicFramePr>
        <p:xfrm>
          <a:off x="365060" y="1745725"/>
          <a:ext cx="3826800" cy="2936791"/>
        </p:xfrm>
        <a:graphic>
          <a:graphicData uri="http://schemas.openxmlformats.org/drawingml/2006/chart">
            <c:chart xmlns:c="http://schemas.openxmlformats.org/drawingml/2006/chart" xmlns:r="http://schemas.openxmlformats.org/officeDocument/2006/relationships" r:id="rId4"/>
          </a:graphicData>
        </a:graphic>
      </p:graphicFrame>
      <p:sp>
        <p:nvSpPr>
          <p:cNvPr id="9" name="Subtitle 4">
            <a:extLst>
              <a:ext uri="{FF2B5EF4-FFF2-40B4-BE49-F238E27FC236}">
                <a16:creationId xmlns:a16="http://schemas.microsoft.com/office/drawing/2014/main" id="{76EB4B21-28D2-4A8E-B462-913ED964F9FB}"/>
              </a:ext>
            </a:extLst>
          </p:cNvPr>
          <p:cNvSpPr txBox="1">
            <a:spLocks/>
          </p:cNvSpPr>
          <p:nvPr/>
        </p:nvSpPr>
        <p:spPr>
          <a:xfrm>
            <a:off x="260320" y="4822003"/>
            <a:ext cx="8159100" cy="184800"/>
          </a:xfrm>
          <a:prstGeom prst="rect">
            <a:avLst/>
          </a:prstGeom>
        </p:spPr>
        <p:txBody>
          <a:bodyPr spcFirstLastPara="1" vert="horz" wrap="square" lIns="0" tIns="91425" rIns="0" bIns="91425" rtlCol="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9pPr>
          </a:lstStyle>
          <a:p>
            <a:r>
              <a:rPr lang="en-PH" dirty="0"/>
              <a:t>Source:  NielsenIQ Scantrack Grocery Multiples</a:t>
            </a:r>
          </a:p>
        </p:txBody>
      </p:sp>
      <p:sp>
        <p:nvSpPr>
          <p:cNvPr id="2" name="TextBox 1">
            <a:extLst>
              <a:ext uri="{FF2B5EF4-FFF2-40B4-BE49-F238E27FC236}">
                <a16:creationId xmlns:a16="http://schemas.microsoft.com/office/drawing/2014/main" id="{5015118C-152A-48D7-A8B5-3C6825450201}"/>
              </a:ext>
            </a:extLst>
          </p:cNvPr>
          <p:cNvSpPr txBox="1"/>
          <p:nvPr/>
        </p:nvSpPr>
        <p:spPr>
          <a:xfrm>
            <a:off x="5117021" y="4700194"/>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cxnSp>
        <p:nvCxnSpPr>
          <p:cNvPr id="6" name="Straight Connector 5">
            <a:extLst>
              <a:ext uri="{FF2B5EF4-FFF2-40B4-BE49-F238E27FC236}">
                <a16:creationId xmlns:a16="http://schemas.microsoft.com/office/drawing/2014/main" id="{1A2C9E7B-6030-2B26-F9BC-A1A313469D2D}"/>
              </a:ext>
            </a:extLst>
          </p:cNvPr>
          <p:cNvCxnSpPr>
            <a:cxnSpLocks/>
          </p:cNvCxnSpPr>
          <p:nvPr/>
        </p:nvCxnSpPr>
        <p:spPr>
          <a:xfrm>
            <a:off x="5912852" y="735222"/>
            <a:ext cx="201194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92" name="Google Shape;1592;p116"/>
          <p:cNvSpPr txBox="1">
            <a:spLocks noGrp="1"/>
          </p:cNvSpPr>
          <p:nvPr>
            <p:ph type="title"/>
          </p:nvPr>
        </p:nvSpPr>
        <p:spPr>
          <a:xfrm>
            <a:off x="454745" y="188175"/>
            <a:ext cx="8777000" cy="720858"/>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600" dirty="0">
                <a:latin typeface="Montserrat" panose="00000500000000000000" pitchFamily="2" charset="0"/>
              </a:rPr>
              <a:t>Shoppers have been stricter with their household expenditure as we start 2023, making significant savings on BWS, Non Food and Impulse categories since Dec</a:t>
            </a:r>
            <a:endParaRPr sz="1600" dirty="0">
              <a:latin typeface="Montserrat" panose="00000500000000000000" pitchFamily="2" charset="0"/>
            </a:endParaRPr>
          </a:p>
        </p:txBody>
      </p:sp>
    </p:spTree>
    <p:extLst>
      <p:ext uri="{BB962C8B-B14F-4D97-AF65-F5344CB8AC3E}">
        <p14:creationId xmlns:p14="http://schemas.microsoft.com/office/powerpoint/2010/main" val="979781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8" name="Google Shape;718;p47"/>
          <p:cNvSpPr/>
          <p:nvPr/>
        </p:nvSpPr>
        <p:spPr>
          <a:xfrm>
            <a:off x="6740018" y="1515568"/>
            <a:ext cx="2000100" cy="2418900"/>
          </a:xfrm>
          <a:prstGeom prst="rect">
            <a:avLst/>
          </a:prstGeom>
          <a:solidFill>
            <a:srgbClr val="D8D8D8"/>
          </a:solidFill>
          <a:ln>
            <a:noFill/>
          </a:ln>
        </p:spPr>
        <p:txBody>
          <a:bodyPr spcFirstLastPara="1" wrap="square" lIns="91425" tIns="45700" rIns="91425" bIns="45700" anchor="ctr" anchorCtr="0">
            <a:noAutofit/>
          </a:bodyPr>
          <a:lstStyle/>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sym typeface="Montserrat"/>
              </a:rPr>
              <a:t>Reusable Shopping Bags +55%</a:t>
            </a:r>
          </a:p>
          <a:p>
            <a:pPr>
              <a:buClr>
                <a:srgbClr val="009DD9"/>
              </a:buClr>
              <a:buSzPts val="1350"/>
            </a:pPr>
            <a:r>
              <a:rPr lang="en-GB" sz="900" dirty="0">
                <a:solidFill>
                  <a:schemeClr val="dk1"/>
                </a:solidFill>
                <a:latin typeface="Montserrat" panose="00000500000000000000" pitchFamily="2" charset="0"/>
                <a:sym typeface="Montserrat"/>
              </a:rPr>
              <a:t>Leisure (</a:t>
            </a:r>
            <a:r>
              <a:rPr lang="en-GB" sz="900" dirty="0" err="1">
                <a:solidFill>
                  <a:schemeClr val="dk1"/>
                </a:solidFill>
                <a:latin typeface="Montserrat" panose="00000500000000000000" pitchFamily="2" charset="0"/>
                <a:sym typeface="Montserrat"/>
              </a:rPr>
              <a:t>inc</a:t>
            </a:r>
            <a:r>
              <a:rPr lang="en-GB" sz="900" dirty="0">
                <a:solidFill>
                  <a:schemeClr val="dk1"/>
                </a:solidFill>
                <a:latin typeface="Montserrat" panose="00000500000000000000" pitchFamily="2" charset="0"/>
                <a:sym typeface="Montserrat"/>
              </a:rPr>
              <a:t> Travel)+39%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Fire Lighters </a:t>
            </a:r>
            <a:r>
              <a:rPr lang="en-GB" sz="900" dirty="0">
                <a:solidFill>
                  <a:schemeClr val="dk1"/>
                </a:solidFill>
                <a:latin typeface="Montserrat" panose="00000500000000000000" pitchFamily="2" charset="0"/>
                <a:sym typeface="Montserrat"/>
              </a:rPr>
              <a:t>+39%</a:t>
            </a: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Cosmetics </a:t>
            </a:r>
            <a:r>
              <a:rPr lang="en-GB" sz="900" dirty="0">
                <a:solidFill>
                  <a:schemeClr val="dk1"/>
                </a:solidFill>
                <a:latin typeface="Montserrat" panose="00000500000000000000" pitchFamily="2" charset="0"/>
                <a:sym typeface="Montserrat"/>
              </a:rPr>
              <a:t>+17%</a:t>
            </a: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Beauty Skincare +16%</a:t>
            </a:r>
          </a:p>
          <a:p>
            <a:pPr>
              <a:buClr>
                <a:srgbClr val="009DD9"/>
              </a:buClr>
              <a:buSzPts val="1350"/>
            </a:pPr>
            <a:r>
              <a:rPr lang="en-GB" sz="900" dirty="0">
                <a:solidFill>
                  <a:schemeClr val="dk1"/>
                </a:solidFill>
                <a:latin typeface="Montserrat" panose="00000500000000000000" pitchFamily="2" charset="0"/>
                <a:sym typeface="Montserrat"/>
              </a:rPr>
              <a:t>Plasticware +16%</a:t>
            </a:r>
          </a:p>
          <a:p>
            <a:pPr>
              <a:buClr>
                <a:srgbClr val="009DD9"/>
              </a:buClr>
              <a:buSzPts val="1350"/>
            </a:pPr>
            <a:r>
              <a:rPr lang="en-GB" sz="900" dirty="0">
                <a:solidFill>
                  <a:schemeClr val="dk1"/>
                </a:solidFill>
                <a:latin typeface="Montserrat" panose="00000500000000000000" pitchFamily="2" charset="0"/>
                <a:sym typeface="Montserrat"/>
              </a:rPr>
              <a:t>Jewellery</a:t>
            </a:r>
            <a:r>
              <a:rPr lang="en-GB" sz="900" dirty="0">
                <a:solidFill>
                  <a:schemeClr val="dk1"/>
                </a:solidFill>
                <a:latin typeface="Montserrat" panose="00000500000000000000" pitchFamily="2" charset="0"/>
                <a:ea typeface="Montserrat"/>
                <a:cs typeface="Montserrat"/>
                <a:sym typeface="Montserrat"/>
              </a:rPr>
              <a:t> </a:t>
            </a:r>
            <a:r>
              <a:rPr lang="en-GB" sz="900" dirty="0">
                <a:solidFill>
                  <a:schemeClr val="dk1"/>
                </a:solidFill>
                <a:latin typeface="Montserrat" panose="00000500000000000000" pitchFamily="2" charset="0"/>
                <a:sym typeface="Montserrat"/>
              </a:rPr>
              <a:t>+13%</a:t>
            </a:r>
          </a:p>
          <a:p>
            <a:pPr>
              <a:buClr>
                <a:srgbClr val="009DD9"/>
              </a:buClr>
              <a:buSzPts val="1350"/>
            </a:pPr>
            <a:r>
              <a:rPr lang="en-GB" sz="900" dirty="0">
                <a:solidFill>
                  <a:schemeClr val="dk1"/>
                </a:solidFill>
                <a:latin typeface="Montserrat" panose="00000500000000000000" pitchFamily="2" charset="0"/>
                <a:sym typeface="Montserrat"/>
              </a:rPr>
              <a:t>Small HH Electrical</a:t>
            </a:r>
            <a:r>
              <a:rPr lang="en-GB" sz="900" dirty="0">
                <a:solidFill>
                  <a:schemeClr val="dk1"/>
                </a:solidFill>
                <a:latin typeface="Montserrat" panose="00000500000000000000" pitchFamily="2" charset="0"/>
                <a:ea typeface="Montserrat"/>
                <a:cs typeface="Montserrat"/>
                <a:sym typeface="Montserrat"/>
              </a:rPr>
              <a:t> </a:t>
            </a:r>
            <a:r>
              <a:rPr lang="en-GB" sz="900" dirty="0">
                <a:solidFill>
                  <a:schemeClr val="dk1"/>
                </a:solidFill>
                <a:latin typeface="Montserrat" panose="00000500000000000000" pitchFamily="2" charset="0"/>
                <a:sym typeface="Montserrat"/>
              </a:rPr>
              <a:t>+13%</a:t>
            </a:r>
          </a:p>
          <a:p>
            <a:pPr>
              <a:buClr>
                <a:srgbClr val="009DD9"/>
              </a:buClr>
              <a:buSzPts val="1350"/>
            </a:pPr>
            <a:r>
              <a:rPr lang="en-GB" sz="900" dirty="0">
                <a:solidFill>
                  <a:schemeClr val="dk1"/>
                </a:solidFill>
                <a:latin typeface="Montserrat" panose="00000500000000000000" pitchFamily="2" charset="0"/>
                <a:sym typeface="Montserrat"/>
              </a:rPr>
              <a:t>Sweet Biscuits</a:t>
            </a:r>
            <a:r>
              <a:rPr lang="en-GB" sz="900" dirty="0">
                <a:solidFill>
                  <a:schemeClr val="dk1"/>
                </a:solidFill>
                <a:latin typeface="Montserrat" panose="00000500000000000000" pitchFamily="2" charset="0"/>
                <a:ea typeface="Montserrat"/>
                <a:cs typeface="Montserrat"/>
                <a:sym typeface="Montserrat"/>
              </a:rPr>
              <a:t> </a:t>
            </a:r>
            <a:r>
              <a:rPr lang="en-GB" sz="900" dirty="0">
                <a:solidFill>
                  <a:schemeClr val="dk1"/>
                </a:solidFill>
                <a:latin typeface="Montserrat" panose="00000500000000000000" pitchFamily="2" charset="0"/>
                <a:sym typeface="Montserrat"/>
              </a:rPr>
              <a:t>+12%</a:t>
            </a:r>
          </a:p>
          <a:p>
            <a:pPr>
              <a:buClr>
                <a:srgbClr val="009DD9"/>
              </a:buClr>
              <a:buSzPts val="1350"/>
            </a:pPr>
            <a:r>
              <a:rPr lang="en-GB" sz="900" dirty="0">
                <a:solidFill>
                  <a:schemeClr val="dk1"/>
                </a:solidFill>
                <a:latin typeface="Montserrat" panose="00000500000000000000" pitchFamily="2" charset="0"/>
                <a:sym typeface="Montserrat"/>
              </a:rPr>
              <a:t>Cake Chilled +11%</a:t>
            </a:r>
          </a:p>
          <a:p>
            <a:pPr>
              <a:buClr>
                <a:srgbClr val="009DD9"/>
              </a:buClr>
              <a:buSzPts val="1350"/>
            </a:pPr>
            <a:r>
              <a:rPr lang="en-GB" sz="900" dirty="0">
                <a:solidFill>
                  <a:schemeClr val="dk1"/>
                </a:solidFill>
                <a:latin typeface="Montserrat" panose="00000500000000000000" pitchFamily="2" charset="0"/>
                <a:sym typeface="Montserrat"/>
              </a:rPr>
              <a:t>Plastic Food/HH Storage</a:t>
            </a:r>
            <a:r>
              <a:rPr lang="en-GB" sz="900" dirty="0">
                <a:solidFill>
                  <a:schemeClr val="dk1"/>
                </a:solidFill>
                <a:latin typeface="Montserrat" panose="00000500000000000000" pitchFamily="2" charset="0"/>
                <a:ea typeface="Montserrat"/>
                <a:cs typeface="Montserrat"/>
                <a:sym typeface="Montserrat"/>
              </a:rPr>
              <a:t> </a:t>
            </a:r>
            <a:r>
              <a:rPr lang="en-GB" sz="900" dirty="0">
                <a:solidFill>
                  <a:schemeClr val="dk1"/>
                </a:solidFill>
                <a:latin typeface="Montserrat" panose="00000500000000000000" pitchFamily="2" charset="0"/>
                <a:sym typeface="Montserrat"/>
              </a:rPr>
              <a:t>+11%</a:t>
            </a:r>
          </a:p>
          <a:p>
            <a:pPr>
              <a:buClr>
                <a:srgbClr val="009DD9"/>
              </a:buClr>
              <a:buSzPts val="1350"/>
            </a:pPr>
            <a:r>
              <a:rPr lang="en-GB" sz="900" dirty="0">
                <a:solidFill>
                  <a:schemeClr val="dk1"/>
                </a:solidFill>
                <a:latin typeface="Montserrat" panose="00000500000000000000" pitchFamily="2" charset="0"/>
                <a:sym typeface="Montserrat"/>
              </a:rPr>
              <a:t>Cake Ambient +10%</a:t>
            </a:r>
          </a:p>
        </p:txBody>
      </p:sp>
      <p:sp>
        <p:nvSpPr>
          <p:cNvPr id="715" name="Google Shape;715;p47"/>
          <p:cNvSpPr txBox="1">
            <a:spLocks noGrp="1"/>
          </p:cNvSpPr>
          <p:nvPr>
            <p:ph type="title"/>
          </p:nvPr>
        </p:nvSpPr>
        <p:spPr>
          <a:xfrm>
            <a:off x="190500" y="407214"/>
            <a:ext cx="9144000" cy="619124"/>
          </a:xfrm>
          <a:prstGeom prst="rect">
            <a:avLst/>
          </a:prstGeom>
          <a:noFill/>
          <a:ln>
            <a:noFill/>
          </a:ln>
        </p:spPr>
        <p:txBody>
          <a:bodyPr spcFirstLastPara="1" wrap="square" lIns="91425" tIns="0" rIns="91425" bIns="0" anchor="b" anchorCtr="0">
            <a:noAutofit/>
          </a:bodyPr>
          <a:lstStyle/>
          <a:p>
            <a:pPr marL="0" lvl="0" indent="0" algn="l" rtl="0">
              <a:spcBef>
                <a:spcPts val="0"/>
              </a:spcBef>
              <a:spcAft>
                <a:spcPts val="0"/>
              </a:spcAft>
              <a:buClr>
                <a:schemeClr val="dk2"/>
              </a:buClr>
              <a:buSzPts val="3000"/>
              <a:buFont typeface="Arial"/>
              <a:buNone/>
            </a:pPr>
            <a:r>
              <a:rPr lang="en-GB" sz="1700" dirty="0">
                <a:latin typeface="Montserrat" panose="00000500000000000000" pitchFamily="2" charset="0"/>
              </a:rPr>
              <a:t>Shoppe</a:t>
            </a:r>
            <a:r>
              <a:rPr lang="en-GB" sz="1700" dirty="0"/>
              <a:t>rs are making choices as they spend more on everyday items, frozen and ambient alternatives and cheaper treats are creeping up the agenda</a:t>
            </a:r>
            <a:endParaRPr sz="1700" dirty="0">
              <a:latin typeface="Montserrat" panose="00000500000000000000" pitchFamily="2" charset="0"/>
            </a:endParaRPr>
          </a:p>
        </p:txBody>
      </p:sp>
      <p:sp>
        <p:nvSpPr>
          <p:cNvPr id="716" name="Google Shape;716;p47"/>
          <p:cNvSpPr/>
          <p:nvPr/>
        </p:nvSpPr>
        <p:spPr>
          <a:xfrm>
            <a:off x="365481" y="1541432"/>
            <a:ext cx="2103168" cy="2418900"/>
          </a:xfrm>
          <a:prstGeom prst="rect">
            <a:avLst/>
          </a:prstGeom>
          <a:solidFill>
            <a:srgbClr val="D9D9D9"/>
          </a:solidFill>
          <a:ln>
            <a:noFill/>
          </a:ln>
        </p:spPr>
        <p:txBody>
          <a:bodyPr spcFirstLastPara="1" wrap="square" lIns="91425" tIns="45700" rIns="91425" bIns="45700" anchor="ctr" anchorCtr="0">
            <a:noAutofit/>
          </a:bodyPr>
          <a:lstStyle/>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err="1">
                <a:solidFill>
                  <a:schemeClr val="dk1"/>
                </a:solidFill>
                <a:latin typeface="Montserrat" panose="00000500000000000000" pitchFamily="2" charset="0"/>
                <a:ea typeface="Montserrat"/>
                <a:cs typeface="Montserrat"/>
                <a:sym typeface="Montserrat"/>
              </a:rPr>
              <a:t>Throatcare</a:t>
            </a:r>
            <a:r>
              <a:rPr lang="en-GB" sz="900" dirty="0">
                <a:solidFill>
                  <a:schemeClr val="dk1"/>
                </a:solidFill>
                <a:latin typeface="Montserrat" panose="00000500000000000000" pitchFamily="2" charset="0"/>
                <a:ea typeface="Montserrat"/>
                <a:cs typeface="Montserrat"/>
                <a:sym typeface="Montserrat"/>
              </a:rPr>
              <a:t> +57%</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 Cold &amp; Flu +44%</a:t>
            </a:r>
          </a:p>
          <a:p>
            <a:pPr>
              <a:buClr>
                <a:srgbClr val="009DD9"/>
              </a:buClr>
              <a:buSzPts val="1350"/>
            </a:pPr>
            <a:r>
              <a:rPr lang="en-GB" sz="900" dirty="0" err="1">
                <a:solidFill>
                  <a:schemeClr val="dk1"/>
                </a:solidFill>
                <a:latin typeface="Montserrat" panose="00000500000000000000" pitchFamily="2" charset="0"/>
                <a:ea typeface="Montserrat"/>
                <a:cs typeface="Montserrat"/>
                <a:sym typeface="Montserrat"/>
              </a:rPr>
              <a:t>Suncare</a:t>
            </a:r>
            <a:r>
              <a:rPr lang="en-GB" sz="900" dirty="0">
                <a:solidFill>
                  <a:schemeClr val="dk1"/>
                </a:solidFill>
                <a:latin typeface="Montserrat" panose="00000500000000000000" pitchFamily="2" charset="0"/>
                <a:ea typeface="Montserrat"/>
                <a:cs typeface="Montserrat"/>
                <a:sym typeface="Montserrat"/>
              </a:rPr>
              <a:t> +39%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Personal Electrical +31%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Deodorants &amp; Body +21%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Facial Tissue +19%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Incontinence +16%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Toilet Tissue +15%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Anti Smoking +13%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Vitamins &amp; Dietary Health +10%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Treatment Oral +9%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Glasses &amp; Lenses +8%</a:t>
            </a: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p:txBody>
      </p:sp>
      <p:sp>
        <p:nvSpPr>
          <p:cNvPr id="717" name="Google Shape;717;p47"/>
          <p:cNvSpPr/>
          <p:nvPr/>
        </p:nvSpPr>
        <p:spPr>
          <a:xfrm>
            <a:off x="2532839" y="1539240"/>
            <a:ext cx="2018841" cy="240792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Frozen Poultry +23%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Milk +21%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Dry Pasta +21%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Oil +20%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Eggs +19%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Garment Care +17%</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Table Sauces/Condiments +13%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Frozen Meat +13%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Dog +13%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Cat +12%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Gravy/Stock +12%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Cheese +12%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Bread +11%</a:t>
            </a:r>
          </a:p>
        </p:txBody>
      </p:sp>
      <p:sp>
        <p:nvSpPr>
          <p:cNvPr id="721" name="Google Shape;721;p47"/>
          <p:cNvSpPr/>
          <p:nvPr/>
        </p:nvSpPr>
        <p:spPr>
          <a:xfrm>
            <a:off x="359772" y="1078615"/>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Health &amp; Personal Care</a:t>
            </a:r>
            <a:endParaRPr lang="en-GB" sz="1200" i="0" u="none" strike="noStrike" cap="none" dirty="0">
              <a:latin typeface="Montserrat" panose="00000500000000000000" pitchFamily="2" charset="0"/>
              <a:ea typeface="Montserrat"/>
              <a:cs typeface="Montserrat"/>
              <a:sym typeface="Montserrat"/>
            </a:endParaRPr>
          </a:p>
        </p:txBody>
      </p:sp>
      <p:sp>
        <p:nvSpPr>
          <p:cNvPr id="722" name="Google Shape;722;p47"/>
          <p:cNvSpPr/>
          <p:nvPr/>
        </p:nvSpPr>
        <p:spPr>
          <a:xfrm>
            <a:off x="359772" y="4049175"/>
            <a:ext cx="8523879" cy="511921"/>
          </a:xfrm>
          <a:prstGeom prst="rect">
            <a:avLst/>
          </a:prstGeom>
          <a:solidFill>
            <a:schemeClr val="tx1"/>
          </a:solidFill>
          <a:ln>
            <a:noFill/>
          </a:ln>
        </p:spPr>
        <p:txBody>
          <a:bodyPr spcFirstLastPara="1" wrap="square" lIns="91425" tIns="45700" rIns="91425" bIns="45700" anchor="ctr" anchorCtr="0">
            <a:noAutofit/>
          </a:bodyPr>
          <a:lstStyle/>
          <a:p>
            <a:pPr lvl="0">
              <a:buClr>
                <a:schemeClr val="accent1"/>
              </a:buClr>
              <a:buSzPts val="1600"/>
            </a:pPr>
            <a:r>
              <a:rPr lang="en-GB" sz="1200" b="1" dirty="0">
                <a:solidFill>
                  <a:schemeClr val="accent1"/>
                </a:solidFill>
                <a:latin typeface="Montserrat" panose="00000500000000000000" pitchFamily="2" charset="0"/>
                <a:ea typeface="Montserrat"/>
                <a:cs typeface="Montserrat"/>
                <a:sym typeface="Montserrat"/>
              </a:rPr>
              <a:t>Shoppers reigned in spend in January, focussing more on essentials, health, cheaper convenience foods and treats that matter .. </a:t>
            </a:r>
            <a:endParaRPr sz="1200" b="1" dirty="0">
              <a:solidFill>
                <a:schemeClr val="accent1"/>
              </a:solidFill>
              <a:latin typeface="Montserrat" panose="00000500000000000000" pitchFamily="2" charset="0"/>
              <a:ea typeface="Montserrat"/>
              <a:cs typeface="Montserrat"/>
              <a:sym typeface="Montserrat"/>
            </a:endParaRPr>
          </a:p>
        </p:txBody>
      </p:sp>
      <p:sp>
        <p:nvSpPr>
          <p:cNvPr id="723" name="Google Shape;723;p47"/>
          <p:cNvSpPr/>
          <p:nvPr/>
        </p:nvSpPr>
        <p:spPr>
          <a:xfrm>
            <a:off x="4643367"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Frozen Bakery Products +36%</a:t>
            </a:r>
          </a:p>
          <a:p>
            <a:pPr>
              <a:buClr>
                <a:srgbClr val="009DD9"/>
              </a:buClr>
              <a:buSzPts val="1350"/>
            </a:pPr>
            <a:r>
              <a:rPr lang="en-GB" sz="900" dirty="0">
                <a:latin typeface="Montserrat" panose="00000500000000000000" pitchFamily="2" charset="0"/>
              </a:rPr>
              <a:t>Fresh Noodles +30%</a:t>
            </a:r>
          </a:p>
          <a:p>
            <a:pPr>
              <a:buClr>
                <a:srgbClr val="009DD9"/>
              </a:buClr>
              <a:buSzPts val="1350"/>
            </a:pPr>
            <a:r>
              <a:rPr lang="en-GB" sz="900" dirty="0">
                <a:latin typeface="Montserrat" panose="00000500000000000000" pitchFamily="2" charset="0"/>
              </a:rPr>
              <a:t>Fresh Dough/Pastry +28%</a:t>
            </a:r>
          </a:p>
          <a:p>
            <a:pPr>
              <a:buClr>
                <a:srgbClr val="009DD9"/>
              </a:buClr>
              <a:buSzPts val="1350"/>
            </a:pPr>
            <a:r>
              <a:rPr lang="en-GB" sz="900" dirty="0">
                <a:latin typeface="Montserrat" panose="00000500000000000000" pitchFamily="2" charset="0"/>
              </a:rPr>
              <a:t>Ambient Soup +25%</a:t>
            </a:r>
          </a:p>
          <a:p>
            <a:pPr>
              <a:buClr>
                <a:srgbClr val="009DD9"/>
              </a:buClr>
              <a:buSzPts val="1350"/>
            </a:pPr>
            <a:r>
              <a:rPr lang="en-GB" sz="900" dirty="0">
                <a:latin typeface="Montserrat" panose="00000500000000000000" pitchFamily="2" charset="0"/>
              </a:rPr>
              <a:t>Sports &amp; Energy Drinks +23%</a:t>
            </a:r>
          </a:p>
          <a:p>
            <a:pPr>
              <a:buClr>
                <a:srgbClr val="009DD9"/>
              </a:buClr>
              <a:buSzPts val="1350"/>
            </a:pPr>
            <a:r>
              <a:rPr lang="en-GB" sz="900" dirty="0">
                <a:latin typeface="Montserrat" panose="00000500000000000000" pitchFamily="2" charset="0"/>
              </a:rPr>
              <a:t>Dry Noodles +23%</a:t>
            </a:r>
          </a:p>
          <a:p>
            <a:pPr>
              <a:buClr>
                <a:srgbClr val="009DD9"/>
              </a:buClr>
              <a:buSzPts val="1350"/>
            </a:pPr>
            <a:r>
              <a:rPr lang="en-GB" sz="900" dirty="0">
                <a:latin typeface="Montserrat" panose="00000500000000000000" pitchFamily="2" charset="0"/>
              </a:rPr>
              <a:t>Frozen Potato +23%</a:t>
            </a:r>
          </a:p>
          <a:p>
            <a:pPr>
              <a:buClr>
                <a:srgbClr val="009DD9"/>
              </a:buClr>
              <a:buSzPts val="1350"/>
            </a:pPr>
            <a:r>
              <a:rPr lang="en-GB" sz="900" dirty="0">
                <a:latin typeface="Montserrat" panose="00000500000000000000" pitchFamily="2" charset="0"/>
              </a:rPr>
              <a:t>Rolls &amp; Baguettes +16%</a:t>
            </a:r>
          </a:p>
          <a:p>
            <a:pPr>
              <a:buClr>
                <a:srgbClr val="009DD9"/>
              </a:buClr>
              <a:buSzPts val="1350"/>
            </a:pPr>
            <a:r>
              <a:rPr lang="en-GB" sz="900" dirty="0">
                <a:latin typeface="Montserrat" panose="00000500000000000000" pitchFamily="2" charset="0"/>
              </a:rPr>
              <a:t>Frozen Savoury Products +16%</a:t>
            </a:r>
          </a:p>
          <a:p>
            <a:pPr>
              <a:buClr>
                <a:srgbClr val="009DD9"/>
              </a:buClr>
              <a:buSzPts val="1350"/>
            </a:pPr>
            <a:r>
              <a:rPr lang="en-GB" sz="900" dirty="0">
                <a:latin typeface="Montserrat" panose="00000500000000000000" pitchFamily="2" charset="0"/>
              </a:rPr>
              <a:t>Sandwiches +16%</a:t>
            </a:r>
          </a:p>
          <a:p>
            <a:pPr>
              <a:buClr>
                <a:srgbClr val="009DD9"/>
              </a:buClr>
              <a:buSzPts val="1350"/>
            </a:pPr>
            <a:r>
              <a:rPr lang="en-GB" sz="900" dirty="0">
                <a:latin typeface="Montserrat" panose="00000500000000000000" pitchFamily="2" charset="0"/>
              </a:rPr>
              <a:t>Frozen Ready Meals +16%</a:t>
            </a:r>
          </a:p>
          <a:p>
            <a:pPr>
              <a:buClr>
                <a:srgbClr val="009DD9"/>
              </a:buClr>
              <a:buSzPts val="1350"/>
            </a:pPr>
            <a:r>
              <a:rPr lang="en-GB" sz="900" dirty="0">
                <a:latin typeface="Montserrat" panose="00000500000000000000" pitchFamily="2" charset="0"/>
              </a:rPr>
              <a:t>Morning </a:t>
            </a:r>
            <a:r>
              <a:rPr lang="en-GB" sz="900" dirty="0" err="1">
                <a:latin typeface="Montserrat" panose="00000500000000000000" pitchFamily="2" charset="0"/>
              </a:rPr>
              <a:t>Gds</a:t>
            </a:r>
            <a:r>
              <a:rPr lang="en-GB" sz="900" dirty="0">
                <a:latin typeface="Montserrat" panose="00000500000000000000" pitchFamily="2" charset="0"/>
              </a:rPr>
              <a:t> &amp; Spec </a:t>
            </a:r>
            <a:r>
              <a:rPr lang="en-GB" sz="900" dirty="0" err="1">
                <a:latin typeface="Montserrat" panose="00000500000000000000" pitchFamily="2" charset="0"/>
              </a:rPr>
              <a:t>Brds</a:t>
            </a:r>
            <a:r>
              <a:rPr lang="en-GB" sz="900" dirty="0">
                <a:latin typeface="Montserrat" panose="00000500000000000000" pitchFamily="2" charset="0"/>
              </a:rPr>
              <a:t> +14%</a:t>
            </a:r>
          </a:p>
        </p:txBody>
      </p:sp>
      <p:sp>
        <p:nvSpPr>
          <p:cNvPr id="726" name="Google Shape;726;p47"/>
          <p:cNvSpPr/>
          <p:nvPr/>
        </p:nvSpPr>
        <p:spPr>
          <a:xfrm>
            <a:off x="4636997"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727" name="Google Shape;727;p47"/>
          <p:cNvSpPr/>
          <p:nvPr/>
        </p:nvSpPr>
        <p:spPr>
          <a:xfrm>
            <a:off x="6685834"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none" lIns="91425" tIns="45700" rIns="91425" bIns="45700" anchor="b"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Discretionary/Treats</a:t>
            </a:r>
            <a:endParaRPr sz="1200" i="0" u="none" strike="noStrike" cap="none" dirty="0">
              <a:latin typeface="Montserrat" panose="00000500000000000000" pitchFamily="2" charset="0"/>
              <a:ea typeface="Montserrat"/>
              <a:cs typeface="Montserrat"/>
              <a:sym typeface="Montserrat"/>
            </a:endParaRPr>
          </a:p>
        </p:txBody>
      </p:sp>
      <p:sp>
        <p:nvSpPr>
          <p:cNvPr id="728" name="Google Shape;728;p47"/>
          <p:cNvSpPr/>
          <p:nvPr/>
        </p:nvSpPr>
        <p:spPr>
          <a:xfrm>
            <a:off x="2546716" y="1078615"/>
            <a:ext cx="1997100" cy="332400"/>
          </a:xfrm>
          <a:prstGeom prst="rect">
            <a:avLst/>
          </a:prstGeom>
          <a:noFill/>
          <a:ln w="952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Core Grocery</a:t>
            </a:r>
            <a:endParaRPr lang="en-GB" i="0" u="none" strike="noStrike" cap="none" dirty="0">
              <a:latin typeface="Montserrat" panose="00000500000000000000" pitchFamily="2" charset="0"/>
              <a:ea typeface="Montserrat"/>
              <a:cs typeface="Montserrat"/>
              <a:sym typeface="Montserrat"/>
            </a:endParaRPr>
          </a:p>
        </p:txBody>
      </p:sp>
      <p:sp>
        <p:nvSpPr>
          <p:cNvPr id="27"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81876" y="4746716"/>
            <a:ext cx="8159100" cy="138851"/>
          </a:xfrm>
        </p:spPr>
        <p:txBody>
          <a:bodyPr/>
          <a:lstStyle/>
          <a:p>
            <a:pPr marL="146050" indent="0">
              <a:buNone/>
            </a:pPr>
            <a:r>
              <a:rPr lang="en-PH" sz="700" dirty="0">
                <a:latin typeface="Montserrat" panose="00000500000000000000" pitchFamily="2" charset="0"/>
              </a:rPr>
              <a:t>Source:  NielsenIQ Scantrack Grocery Multiples 4w/e 28</a:t>
            </a:r>
            <a:r>
              <a:rPr lang="en-PH" sz="700" baseline="30000" dirty="0">
                <a:latin typeface="Montserrat" panose="00000500000000000000" pitchFamily="2" charset="0"/>
              </a:rPr>
              <a:t>th</a:t>
            </a:r>
            <a:r>
              <a:rPr lang="en-PH" sz="700" dirty="0">
                <a:latin typeface="Montserrat" panose="00000500000000000000" pitchFamily="2" charset="0"/>
              </a:rPr>
              <a:t> January 23 vs year ago (value growth)</a:t>
            </a:r>
          </a:p>
        </p:txBody>
      </p:sp>
      <p:pic>
        <p:nvPicPr>
          <p:cNvPr id="7" name="Picture 2">
            <a:extLst>
              <a:ext uri="{FF2B5EF4-FFF2-40B4-BE49-F238E27FC236}">
                <a16:creationId xmlns:a16="http://schemas.microsoft.com/office/drawing/2014/main" id="{BDB09129-91AD-47A2-A7EC-0E25A8AD3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72" y="1532317"/>
            <a:ext cx="6096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E31CCB5-02D2-11FA-D212-88141BF86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557" y="1527237"/>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B5CBB80-DAE5-430F-BF28-F3E3A5F49E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693" y="1522157"/>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55BC188-DDCD-FA3E-88B9-F9FA133EF3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1677" y="1522157"/>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336064" y="1750866"/>
            <a:ext cx="2557083" cy="3233828"/>
          </a:xfrm>
          <a:prstGeom prst="rect">
            <a:avLst/>
          </a:prstGeom>
          <a:noFill/>
          <a:ln>
            <a:noFill/>
          </a:ln>
        </p:spPr>
        <p:txBody>
          <a:bodyPr spcFirstLastPara="1" wrap="square" lIns="0" tIns="45700" rIns="0" bIns="45700" anchor="t" anchorCtr="0">
            <a:noAutofit/>
          </a:bodyPr>
          <a:lstStyle/>
          <a:p>
            <a:r>
              <a:rPr lang="en-GB" sz="1400" b="1" dirty="0">
                <a:solidFill>
                  <a:schemeClr val="bg1"/>
                </a:solidFill>
                <a:latin typeface="Montserrat" panose="00000500000000000000" pitchFamily="2" charset="0"/>
              </a:rPr>
              <a:t>Shoppers are continuing to spend </a:t>
            </a:r>
            <a:r>
              <a:rPr lang="en-GB" sz="1400" b="1" dirty="0">
                <a:solidFill>
                  <a:schemeClr val="accent1"/>
                </a:solidFill>
                <a:latin typeface="Montserrat" panose="00000500000000000000" pitchFamily="2" charset="0"/>
              </a:rPr>
              <a:t>wisely</a:t>
            </a:r>
            <a:r>
              <a:rPr lang="en-GB" sz="1400" b="1" dirty="0">
                <a:solidFill>
                  <a:schemeClr val="bg1"/>
                </a:solidFill>
                <a:latin typeface="Montserrat" panose="00000500000000000000" pitchFamily="2" charset="0"/>
              </a:rPr>
              <a:t> and on items perceived to add </a:t>
            </a:r>
            <a:r>
              <a:rPr lang="en-GB" sz="1400" b="1" dirty="0">
                <a:solidFill>
                  <a:schemeClr val="accent1"/>
                </a:solidFill>
                <a:latin typeface="Montserrat" panose="00000500000000000000" pitchFamily="2" charset="0"/>
              </a:rPr>
              <a:t>value</a:t>
            </a:r>
            <a:r>
              <a:rPr lang="en-GB" sz="1400" b="1" dirty="0">
                <a:solidFill>
                  <a:schemeClr val="bg1"/>
                </a:solidFill>
                <a:latin typeface="Montserrat" panose="00000500000000000000" pitchFamily="2" charset="0"/>
              </a:rPr>
              <a:t>.</a:t>
            </a:r>
          </a:p>
          <a:p>
            <a:endParaRPr lang="en-GB" sz="1300" b="1" dirty="0">
              <a:solidFill>
                <a:schemeClr val="bg1"/>
              </a:solidFill>
              <a:latin typeface="Montserrat" panose="00000500000000000000" pitchFamily="2" charset="0"/>
            </a:endParaRPr>
          </a:p>
          <a:p>
            <a:r>
              <a:rPr lang="en-GB" sz="1300" b="1" dirty="0">
                <a:solidFill>
                  <a:schemeClr val="accent1"/>
                </a:solidFill>
                <a:latin typeface="Montserrat" panose="00000500000000000000" pitchFamily="2" charset="0"/>
              </a:rPr>
              <a:t>End of season sales</a:t>
            </a:r>
            <a:r>
              <a:rPr lang="en-GB" sz="1300" b="1" dirty="0">
                <a:solidFill>
                  <a:schemeClr val="bg1"/>
                </a:solidFill>
                <a:latin typeface="Montserrat" panose="00000500000000000000" pitchFamily="2" charset="0"/>
              </a:rPr>
              <a:t> will have provided an </a:t>
            </a:r>
            <a:r>
              <a:rPr lang="en-GB" sz="1300" b="1" dirty="0">
                <a:solidFill>
                  <a:schemeClr val="accent1"/>
                </a:solidFill>
                <a:latin typeface="Montserrat" panose="00000500000000000000" pitchFamily="2" charset="0"/>
              </a:rPr>
              <a:t>incentive</a:t>
            </a:r>
            <a:r>
              <a:rPr lang="en-GB" sz="1300" b="1" dirty="0">
                <a:solidFill>
                  <a:schemeClr val="bg1"/>
                </a:solidFill>
                <a:latin typeface="Montserrat" panose="00000500000000000000" pitchFamily="2" charset="0"/>
              </a:rPr>
              <a:t> to purchase some general merchandise items in January.</a:t>
            </a: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dirty="0">
              <a:solidFill>
                <a:schemeClr val="accent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r>
              <a:rPr lang="en-GB" sz="1300" b="1" dirty="0">
                <a:solidFill>
                  <a:schemeClr val="bg1"/>
                </a:solidFill>
                <a:latin typeface="Montserrat" panose="00000500000000000000" pitchFamily="2" charset="0"/>
              </a:rPr>
              <a:t> </a:t>
            </a:r>
          </a:p>
          <a:p>
            <a:endParaRPr lang="en-GB" sz="1300" b="1" dirty="0">
              <a:solidFill>
                <a:schemeClr val="bg1"/>
              </a:solidFill>
              <a:latin typeface="Montserrat" panose="00000500000000000000" pitchFamily="2" charset="0"/>
            </a:endParaRPr>
          </a:p>
          <a:p>
            <a:endParaRPr lang="en-GB" sz="1300" b="1" dirty="0">
              <a:solidFill>
                <a:schemeClr val="bg1"/>
              </a:solidFill>
              <a:latin typeface="Montserrat" panose="00000500000000000000" pitchFamily="2" charset="0"/>
            </a:endParaRPr>
          </a:p>
          <a:p>
            <a:endParaRPr lang="en-GB" sz="13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63887" y="316270"/>
            <a:ext cx="5992139" cy="670013"/>
          </a:xfrm>
        </p:spPr>
        <p:txBody>
          <a:bodyPr spcFirstLastPara="1" wrap="square" lIns="0" tIns="91425" rIns="0" bIns="91425" anchor="t" anchorCtr="0">
            <a:noAutofit/>
          </a:bodyPr>
          <a:lstStyle/>
          <a:p>
            <a:pPr lvl="0"/>
            <a:r>
              <a:rPr lang="en-PH" sz="1600" dirty="0"/>
              <a:t>The biggest unit uplifts were for some discretionary items, healthcare and convenience foods</a:t>
            </a:r>
            <a:endParaRPr lang="da-DK" sz="1600" dirty="0">
              <a:latin typeface="Montserrat" panose="00000500000000000000" pitchFamily="2" charset="0"/>
            </a:endParaRPr>
          </a:p>
        </p:txBody>
      </p:sp>
      <p:graphicFrame>
        <p:nvGraphicFramePr>
          <p:cNvPr id="7" name="Chart 6">
            <a:extLst>
              <a:ext uri="{FF2B5EF4-FFF2-40B4-BE49-F238E27FC236}">
                <a16:creationId xmlns:a16="http://schemas.microsoft.com/office/drawing/2014/main" id="{AC131325-65A9-A761-FE0F-E679B2A2E94B}"/>
              </a:ext>
            </a:extLst>
          </p:cNvPr>
          <p:cNvGraphicFramePr/>
          <p:nvPr>
            <p:extLst>
              <p:ext uri="{D42A27DB-BD31-4B8C-83A1-F6EECF244321}">
                <p14:modId xmlns:p14="http://schemas.microsoft.com/office/powerpoint/2010/main" val="379940549"/>
              </p:ext>
            </p:extLst>
          </p:nvPr>
        </p:nvGraphicFramePr>
        <p:xfrm>
          <a:off x="1033064" y="1523419"/>
          <a:ext cx="4179458" cy="3081737"/>
        </p:xfrm>
        <a:graphic>
          <a:graphicData uri="http://schemas.openxmlformats.org/drawingml/2006/chart">
            <c:chart xmlns:c="http://schemas.openxmlformats.org/drawingml/2006/chart" xmlns:r="http://schemas.openxmlformats.org/officeDocument/2006/relationships" r:id="rId3"/>
          </a:graphicData>
        </a:graphic>
      </p:graphicFrame>
      <p:sp>
        <p:nvSpPr>
          <p:cNvPr id="8" name="Subtitle 4">
            <a:extLst>
              <a:ext uri="{FF2B5EF4-FFF2-40B4-BE49-F238E27FC236}">
                <a16:creationId xmlns:a16="http://schemas.microsoft.com/office/drawing/2014/main" id="{C6DE7BE5-3EE2-F0AD-023D-B9E93BCDB131}"/>
              </a:ext>
            </a:extLst>
          </p:cNvPr>
          <p:cNvSpPr txBox="1">
            <a:spLocks/>
          </p:cNvSpPr>
          <p:nvPr/>
        </p:nvSpPr>
        <p:spPr>
          <a:xfrm>
            <a:off x="281876" y="4746716"/>
            <a:ext cx="8159100" cy="138851"/>
          </a:xfrm>
          <a:prstGeom prst="rect">
            <a:avLst/>
          </a:prstGeom>
          <a:noFill/>
          <a:ln>
            <a:noFill/>
          </a:ln>
        </p:spPr>
        <p:txBody>
          <a:bodyPr spcFirstLastPara="1" wrap="square" lIns="0" tIns="91425" rIns="0"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1pPr>
            <a:lvl2pPr marL="914400" marR="0" lvl="1" indent="-304800" algn="l" rtl="0">
              <a:lnSpc>
                <a:spcPct val="100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2pPr>
            <a:lvl3pPr marL="1371600" marR="0" lvl="2"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3pPr>
            <a:lvl4pPr marL="1828800" marR="0" lvl="3"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4pPr>
            <a:lvl5pPr marL="2286000" marR="0" lvl="4"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5pPr>
            <a:lvl6pPr marL="2743200" marR="0" lvl="5"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6pPr>
            <a:lvl7pPr marL="3200400" marR="0" lvl="6"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7pPr>
            <a:lvl8pPr marL="3657600" marR="0" lvl="7" indent="-292100" algn="l" rtl="0">
              <a:lnSpc>
                <a:spcPct val="100000"/>
              </a:lnSpc>
              <a:spcBef>
                <a:spcPts val="1600"/>
              </a:spcBef>
              <a:spcAft>
                <a:spcPts val="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8pPr>
            <a:lvl9pPr marL="4114800" marR="0" lvl="8" indent="-292100" algn="l" rtl="0">
              <a:lnSpc>
                <a:spcPct val="100000"/>
              </a:lnSpc>
              <a:spcBef>
                <a:spcPts val="1600"/>
              </a:spcBef>
              <a:spcAft>
                <a:spcPts val="1600"/>
              </a:spcAft>
              <a:buClr>
                <a:srgbClr val="000000"/>
              </a:buClr>
              <a:buSzPts val="1000"/>
              <a:buFont typeface="Montserrat"/>
              <a:buChar char="○"/>
              <a:defRPr sz="1000" b="0" i="0" u="none" strike="noStrike" cap="none">
                <a:solidFill>
                  <a:srgbClr val="000000"/>
                </a:solidFill>
                <a:latin typeface="Montserrat"/>
                <a:ea typeface="Montserrat"/>
                <a:cs typeface="Montserrat"/>
                <a:sym typeface="Montserrat"/>
              </a:defRPr>
            </a:lvl9pPr>
          </a:lstStyle>
          <a:p>
            <a:pPr marL="146050" indent="0">
              <a:buFont typeface="Montserrat"/>
              <a:buNone/>
            </a:pPr>
            <a:r>
              <a:rPr lang="en-PH" sz="700" dirty="0">
                <a:latin typeface="Montserrat" panose="00000500000000000000" pitchFamily="2" charset="0"/>
              </a:rPr>
              <a:t>Source:  NielsenIQ Scantrack Grocery Multiples 4w/e 28</a:t>
            </a:r>
            <a:r>
              <a:rPr lang="en-PH" sz="700" baseline="30000" dirty="0">
                <a:latin typeface="Montserrat" panose="00000500000000000000" pitchFamily="2" charset="0"/>
              </a:rPr>
              <a:t>th</a:t>
            </a:r>
            <a:r>
              <a:rPr lang="en-PH" sz="700" dirty="0">
                <a:latin typeface="Montserrat" panose="00000500000000000000" pitchFamily="2" charset="0"/>
              </a:rPr>
              <a:t> January 23 vs year ago</a:t>
            </a:r>
          </a:p>
        </p:txBody>
      </p:sp>
      <p:sp>
        <p:nvSpPr>
          <p:cNvPr id="9" name="TextBox 8">
            <a:extLst>
              <a:ext uri="{FF2B5EF4-FFF2-40B4-BE49-F238E27FC236}">
                <a16:creationId xmlns:a16="http://schemas.microsoft.com/office/drawing/2014/main" id="{FB7ADEF2-8EFC-E80E-D66E-B06D38A6A45E}"/>
              </a:ext>
            </a:extLst>
          </p:cNvPr>
          <p:cNvSpPr txBox="1"/>
          <p:nvPr/>
        </p:nvSpPr>
        <p:spPr>
          <a:xfrm>
            <a:off x="4446358" y="1392327"/>
            <a:ext cx="997389" cy="246221"/>
          </a:xfrm>
          <a:prstGeom prst="rect">
            <a:avLst/>
          </a:prstGeom>
          <a:noFill/>
        </p:spPr>
        <p:txBody>
          <a:bodyPr wrap="none" rtlCol="0">
            <a:spAutoFit/>
          </a:bodyPr>
          <a:lstStyle/>
          <a:p>
            <a:r>
              <a:rPr lang="en-GB" sz="1000" b="1" dirty="0">
                <a:latin typeface="Montserrat" panose="00000500000000000000" pitchFamily="2" charset="0"/>
              </a:rPr>
              <a:t>Unit growth</a:t>
            </a:r>
          </a:p>
        </p:txBody>
      </p:sp>
      <p:sp>
        <p:nvSpPr>
          <p:cNvPr id="10" name="Rectangle 9">
            <a:extLst>
              <a:ext uri="{FF2B5EF4-FFF2-40B4-BE49-F238E27FC236}">
                <a16:creationId xmlns:a16="http://schemas.microsoft.com/office/drawing/2014/main" id="{3D5F6480-6E34-3242-A2E4-59447FBA39AA}"/>
              </a:ext>
            </a:extLst>
          </p:cNvPr>
          <p:cNvSpPr/>
          <p:nvPr/>
        </p:nvSpPr>
        <p:spPr>
          <a:xfrm>
            <a:off x="4041508" y="2977036"/>
            <a:ext cx="198935" cy="872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D7E0438-99AD-B3D3-1D2E-5F05BB090562}"/>
              </a:ext>
            </a:extLst>
          </p:cNvPr>
          <p:cNvSpPr/>
          <p:nvPr/>
        </p:nvSpPr>
        <p:spPr>
          <a:xfrm>
            <a:off x="4041508" y="3088825"/>
            <a:ext cx="198935" cy="87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B498518-C836-E0B8-0B57-18C86EB2E050}"/>
              </a:ext>
            </a:extLst>
          </p:cNvPr>
          <p:cNvSpPr/>
          <p:nvPr/>
        </p:nvSpPr>
        <p:spPr>
          <a:xfrm>
            <a:off x="4041508" y="3210244"/>
            <a:ext cx="198935" cy="872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2704A89-4A6A-00D2-2A48-9E29FDCD0278}"/>
              </a:ext>
            </a:extLst>
          </p:cNvPr>
          <p:cNvSpPr/>
          <p:nvPr/>
        </p:nvSpPr>
        <p:spPr>
          <a:xfrm>
            <a:off x="4041508" y="3334615"/>
            <a:ext cx="198935" cy="872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CAB4741-481B-D4F8-F48E-EEE98B811800}"/>
              </a:ext>
            </a:extLst>
          </p:cNvPr>
          <p:cNvSpPr txBox="1"/>
          <p:nvPr/>
        </p:nvSpPr>
        <p:spPr>
          <a:xfrm>
            <a:off x="4174131" y="3036976"/>
            <a:ext cx="1165686" cy="215444"/>
          </a:xfrm>
          <a:prstGeom prst="rect">
            <a:avLst/>
          </a:prstGeom>
          <a:noFill/>
        </p:spPr>
        <p:txBody>
          <a:bodyPr wrap="square" rtlCol="0">
            <a:spAutoFit/>
          </a:bodyPr>
          <a:lstStyle/>
          <a:p>
            <a:r>
              <a:rPr lang="en-GB" sz="800" dirty="0">
                <a:latin typeface="Montserrat" panose="00000500000000000000" pitchFamily="2" charset="0"/>
              </a:rPr>
              <a:t>Convenience</a:t>
            </a:r>
          </a:p>
        </p:txBody>
      </p:sp>
      <p:sp>
        <p:nvSpPr>
          <p:cNvPr id="17" name="TextBox 16">
            <a:extLst>
              <a:ext uri="{FF2B5EF4-FFF2-40B4-BE49-F238E27FC236}">
                <a16:creationId xmlns:a16="http://schemas.microsoft.com/office/drawing/2014/main" id="{F9348660-453A-B030-24F2-C555F98325A8}"/>
              </a:ext>
            </a:extLst>
          </p:cNvPr>
          <p:cNvSpPr txBox="1"/>
          <p:nvPr/>
        </p:nvSpPr>
        <p:spPr>
          <a:xfrm>
            <a:off x="4172423" y="2918337"/>
            <a:ext cx="1165686" cy="215444"/>
          </a:xfrm>
          <a:prstGeom prst="rect">
            <a:avLst/>
          </a:prstGeom>
          <a:noFill/>
        </p:spPr>
        <p:txBody>
          <a:bodyPr wrap="square" rtlCol="0">
            <a:spAutoFit/>
          </a:bodyPr>
          <a:lstStyle/>
          <a:p>
            <a:r>
              <a:rPr lang="en-GB" sz="800" dirty="0">
                <a:latin typeface="Montserrat" panose="00000500000000000000" pitchFamily="2" charset="0"/>
              </a:rPr>
              <a:t>Health</a:t>
            </a:r>
          </a:p>
        </p:txBody>
      </p:sp>
      <p:sp>
        <p:nvSpPr>
          <p:cNvPr id="18" name="TextBox 17">
            <a:extLst>
              <a:ext uri="{FF2B5EF4-FFF2-40B4-BE49-F238E27FC236}">
                <a16:creationId xmlns:a16="http://schemas.microsoft.com/office/drawing/2014/main" id="{AE348888-FEB9-8064-0C7C-CE5A25FD4ED7}"/>
              </a:ext>
            </a:extLst>
          </p:cNvPr>
          <p:cNvSpPr txBox="1"/>
          <p:nvPr/>
        </p:nvSpPr>
        <p:spPr>
          <a:xfrm>
            <a:off x="4172423" y="3153644"/>
            <a:ext cx="1165686" cy="215444"/>
          </a:xfrm>
          <a:prstGeom prst="rect">
            <a:avLst/>
          </a:prstGeom>
          <a:noFill/>
        </p:spPr>
        <p:txBody>
          <a:bodyPr wrap="square" rtlCol="0">
            <a:spAutoFit/>
          </a:bodyPr>
          <a:lstStyle/>
          <a:p>
            <a:r>
              <a:rPr lang="en-GB" sz="800" dirty="0">
                <a:latin typeface="Montserrat" panose="00000500000000000000" pitchFamily="2" charset="0"/>
              </a:rPr>
              <a:t>Core Grocery</a:t>
            </a:r>
          </a:p>
        </p:txBody>
      </p:sp>
      <p:sp>
        <p:nvSpPr>
          <p:cNvPr id="19" name="TextBox 18">
            <a:extLst>
              <a:ext uri="{FF2B5EF4-FFF2-40B4-BE49-F238E27FC236}">
                <a16:creationId xmlns:a16="http://schemas.microsoft.com/office/drawing/2014/main" id="{D24694BA-7D1F-D8B8-7020-1933D71455D6}"/>
              </a:ext>
            </a:extLst>
          </p:cNvPr>
          <p:cNvSpPr txBox="1"/>
          <p:nvPr/>
        </p:nvSpPr>
        <p:spPr>
          <a:xfrm>
            <a:off x="4175950" y="3272283"/>
            <a:ext cx="1165686" cy="215444"/>
          </a:xfrm>
          <a:prstGeom prst="rect">
            <a:avLst/>
          </a:prstGeom>
          <a:noFill/>
        </p:spPr>
        <p:txBody>
          <a:bodyPr wrap="square" rtlCol="0">
            <a:spAutoFit/>
          </a:bodyPr>
          <a:lstStyle/>
          <a:p>
            <a:r>
              <a:rPr lang="en-GB" sz="800" dirty="0">
                <a:latin typeface="Montserrat" panose="00000500000000000000" pitchFamily="2" charset="0"/>
              </a:rPr>
              <a:t>Discretionary</a:t>
            </a:r>
          </a:p>
        </p:txBody>
      </p:sp>
    </p:spTree>
    <p:extLst>
      <p:ext uri="{BB962C8B-B14F-4D97-AF65-F5344CB8AC3E}">
        <p14:creationId xmlns:p14="http://schemas.microsoft.com/office/powerpoint/2010/main" val="270001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4" y="1717449"/>
            <a:ext cx="7383415" cy="2539757"/>
          </a:xfrm>
        </p:spPr>
        <p:txBody>
          <a:bodyPr spcFirstLastPara="1" wrap="square" lIns="0" tIns="91425" rIns="0" bIns="91425" anchor="t" anchorCtr="0">
            <a:noAutofit/>
          </a:bodyPr>
          <a:lstStyle/>
          <a:p>
            <a:r>
              <a:rPr lang="en-GB" sz="1600" b="0" dirty="0">
                <a:solidFill>
                  <a:schemeClr val="bg1"/>
                </a:solidFill>
                <a:ea typeface="Montserrat"/>
                <a:cs typeface="Montserrat"/>
              </a:rPr>
              <a:t>As shoppers </a:t>
            </a:r>
            <a:r>
              <a:rPr lang="en-GB" sz="1600" dirty="0">
                <a:solidFill>
                  <a:schemeClr val="bg1"/>
                </a:solidFill>
                <a:ea typeface="Montserrat"/>
                <a:cs typeface="Montserrat"/>
              </a:rPr>
              <a:t>focus more </a:t>
            </a:r>
            <a:r>
              <a:rPr lang="en-GB" sz="1600" b="0" dirty="0">
                <a:solidFill>
                  <a:schemeClr val="bg1"/>
                </a:solidFill>
                <a:ea typeface="Montserrat"/>
                <a:cs typeface="Montserrat"/>
              </a:rPr>
              <a:t>on </a:t>
            </a:r>
            <a:r>
              <a:rPr lang="en-GB" sz="1600" dirty="0">
                <a:solidFill>
                  <a:schemeClr val="accent1"/>
                </a:solidFill>
                <a:ea typeface="Montserrat"/>
                <a:cs typeface="Montserrat"/>
              </a:rPr>
              <a:t>till spend</a:t>
            </a:r>
            <a:r>
              <a:rPr lang="en-GB" sz="1600" b="0" dirty="0">
                <a:solidFill>
                  <a:schemeClr val="bg1"/>
                </a:solidFill>
                <a:ea typeface="Montserrat"/>
                <a:cs typeface="Montserrat"/>
              </a:rPr>
              <a:t> and </a:t>
            </a:r>
            <a:r>
              <a:rPr lang="en-GB" sz="1600" dirty="0">
                <a:solidFill>
                  <a:schemeClr val="bg1"/>
                </a:solidFill>
                <a:ea typeface="Montserrat"/>
                <a:cs typeface="Montserrat"/>
              </a:rPr>
              <a:t>typically buying </a:t>
            </a:r>
            <a:r>
              <a:rPr lang="en-GB" sz="1600" b="0" dirty="0">
                <a:solidFill>
                  <a:schemeClr val="bg1"/>
                </a:solidFill>
                <a:ea typeface="Montserrat"/>
                <a:cs typeface="Montserrat"/>
              </a:rPr>
              <a:t>just </a:t>
            </a:r>
            <a:r>
              <a:rPr lang="en-GB" sz="1600" dirty="0">
                <a:solidFill>
                  <a:schemeClr val="accent1"/>
                </a:solidFill>
                <a:ea typeface="Montserrat"/>
                <a:cs typeface="Montserrat"/>
              </a:rPr>
              <a:t>10 items</a:t>
            </a:r>
            <a:r>
              <a:rPr lang="en-GB" sz="1600" b="0" dirty="0">
                <a:solidFill>
                  <a:schemeClr val="bg1"/>
                </a:solidFill>
                <a:ea typeface="Montserrat"/>
                <a:cs typeface="Montserrat"/>
              </a:rPr>
              <a:t> per basket, products will have to</a:t>
            </a:r>
            <a:r>
              <a:rPr lang="en-GB" sz="1600" b="1" dirty="0">
                <a:solidFill>
                  <a:schemeClr val="bg1"/>
                </a:solidFill>
                <a:latin typeface="Montserrat" panose="00000500000000000000" pitchFamily="2" charset="0"/>
                <a:ea typeface="Montserrat"/>
                <a:cs typeface="Montserrat"/>
                <a:sym typeface="Montserrat"/>
              </a:rPr>
              <a:t> work </a:t>
            </a:r>
            <a:r>
              <a:rPr lang="en-GB" sz="1600" b="1" dirty="0">
                <a:solidFill>
                  <a:schemeClr val="accent1"/>
                </a:solidFill>
                <a:latin typeface="Montserrat" panose="00000500000000000000" pitchFamily="2" charset="0"/>
                <a:ea typeface="Montserrat"/>
                <a:cs typeface="Montserrat"/>
                <a:sym typeface="Montserrat"/>
              </a:rPr>
              <a:t>harder </a:t>
            </a:r>
            <a:r>
              <a:rPr lang="en-GB" sz="1600" b="0" dirty="0">
                <a:solidFill>
                  <a:schemeClr val="bg1"/>
                </a:solidFill>
                <a:latin typeface="Montserrat" panose="00000500000000000000" pitchFamily="2" charset="0"/>
                <a:ea typeface="Montserrat"/>
                <a:cs typeface="Montserrat"/>
                <a:sym typeface="Montserrat"/>
              </a:rPr>
              <a:t>to</a:t>
            </a:r>
            <a:r>
              <a:rPr lang="en-GB" sz="1600" b="1" dirty="0">
                <a:solidFill>
                  <a:schemeClr val="bg1"/>
                </a:solidFill>
                <a:latin typeface="Montserrat" panose="00000500000000000000" pitchFamily="2" charset="0"/>
                <a:ea typeface="Montserrat"/>
                <a:cs typeface="Montserrat"/>
                <a:sym typeface="Montserrat"/>
              </a:rPr>
              <a:t> meet shopper expectations</a:t>
            </a:r>
            <a:r>
              <a:rPr lang="en-GB" sz="1600" b="0" dirty="0">
                <a:solidFill>
                  <a:schemeClr val="bg1"/>
                </a:solidFill>
                <a:latin typeface="Montserrat" panose="00000500000000000000" pitchFamily="2" charset="0"/>
                <a:ea typeface="Montserrat"/>
                <a:cs typeface="Montserrat"/>
                <a:sym typeface="Montserrat"/>
              </a:rPr>
              <a:t>.</a:t>
            </a:r>
            <a:br>
              <a:rPr lang="en-GB" sz="1600" dirty="0">
                <a:solidFill>
                  <a:schemeClr val="accent1"/>
                </a:solidFill>
              </a:rPr>
            </a:br>
            <a:br>
              <a:rPr lang="en-GB" sz="1600" dirty="0">
                <a:solidFill>
                  <a:schemeClr val="accent1"/>
                </a:solidFill>
              </a:rPr>
            </a:br>
            <a:r>
              <a:rPr lang="en-GB" sz="1600" b="0" dirty="0">
                <a:solidFill>
                  <a:schemeClr val="bg1"/>
                </a:solidFill>
                <a:latin typeface="Montserrat" panose="00000500000000000000" pitchFamily="2" charset="0"/>
              </a:rPr>
              <a:t>Shoppers will also </a:t>
            </a:r>
            <a:r>
              <a:rPr lang="en-GB" sz="1600" dirty="0">
                <a:solidFill>
                  <a:schemeClr val="bg1"/>
                </a:solidFill>
                <a:latin typeface="Montserrat" panose="00000500000000000000" pitchFamily="2" charset="0"/>
              </a:rPr>
              <a:t>focus</a:t>
            </a:r>
            <a:r>
              <a:rPr lang="en-GB" sz="1600" b="0" dirty="0">
                <a:solidFill>
                  <a:schemeClr val="bg1"/>
                </a:solidFill>
                <a:latin typeface="Montserrat" panose="00000500000000000000" pitchFamily="2" charset="0"/>
              </a:rPr>
              <a:t> on </a:t>
            </a:r>
            <a:r>
              <a:rPr lang="en-GB" sz="1600" dirty="0">
                <a:solidFill>
                  <a:schemeClr val="accent1"/>
                </a:solidFill>
                <a:latin typeface="Montserrat" panose="00000500000000000000" pitchFamily="2" charset="0"/>
              </a:rPr>
              <a:t>health</a:t>
            </a:r>
            <a:r>
              <a:rPr lang="en-GB" sz="1600" b="0" dirty="0">
                <a:solidFill>
                  <a:schemeClr val="bg1"/>
                </a:solidFill>
                <a:latin typeface="Montserrat" panose="00000500000000000000" pitchFamily="2" charset="0"/>
              </a:rPr>
              <a:t> and </a:t>
            </a:r>
            <a:r>
              <a:rPr lang="en-GB" sz="1600" dirty="0">
                <a:solidFill>
                  <a:schemeClr val="accent1"/>
                </a:solidFill>
                <a:latin typeface="Montserrat" panose="00000500000000000000" pitchFamily="2" charset="0"/>
              </a:rPr>
              <a:t>sustainability</a:t>
            </a:r>
            <a:r>
              <a:rPr lang="en-GB" sz="1600" b="0" dirty="0">
                <a:solidFill>
                  <a:schemeClr val="bg1"/>
                </a:solidFill>
                <a:latin typeface="Montserrat" panose="00000500000000000000" pitchFamily="2" charset="0"/>
              </a:rPr>
              <a:t> in 2023 and these are </a:t>
            </a:r>
            <a:r>
              <a:rPr lang="en-GB" sz="1600" dirty="0">
                <a:solidFill>
                  <a:schemeClr val="bg1"/>
                </a:solidFill>
                <a:latin typeface="Montserrat" panose="00000500000000000000" pitchFamily="2" charset="0"/>
              </a:rPr>
              <a:t>attributes</a:t>
            </a:r>
            <a:r>
              <a:rPr lang="en-GB" sz="1600" b="0" dirty="0">
                <a:solidFill>
                  <a:schemeClr val="bg1"/>
                </a:solidFill>
                <a:latin typeface="Montserrat" panose="00000500000000000000" pitchFamily="2" charset="0"/>
              </a:rPr>
              <a:t> that are likely to </a:t>
            </a:r>
            <a:r>
              <a:rPr lang="en-GB" sz="1600" dirty="0">
                <a:solidFill>
                  <a:schemeClr val="accent1"/>
                </a:solidFill>
                <a:latin typeface="Montserrat" panose="00000500000000000000" pitchFamily="2" charset="0"/>
              </a:rPr>
              <a:t>stimulate growth</a:t>
            </a:r>
            <a:r>
              <a:rPr lang="en-GB" sz="1600" b="0" dirty="0">
                <a:solidFill>
                  <a:schemeClr val="bg1"/>
                </a:solidFill>
                <a:latin typeface="Montserrat" panose="00000500000000000000" pitchFamily="2" charset="0"/>
              </a:rPr>
              <a:t> going forward.</a:t>
            </a:r>
            <a:br>
              <a:rPr lang="en-GB" sz="1600" b="1" dirty="0">
                <a:solidFill>
                  <a:schemeClr val="bg1"/>
                </a:solidFill>
                <a:latin typeface="Montserrat" panose="00000500000000000000" pitchFamily="2" charset="0"/>
              </a:rPr>
            </a:br>
            <a:br>
              <a:rPr lang="en-GB" sz="1600" b="0" dirty="0">
                <a:solidFill>
                  <a:schemeClr val="bg1"/>
                </a:solidFill>
              </a:rPr>
            </a:br>
            <a:endParaRPr lang="en-PH" sz="1600"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3193940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 happened by channel? </a:t>
            </a:r>
          </a:p>
        </p:txBody>
      </p:sp>
      <p:sp>
        <p:nvSpPr>
          <p:cNvPr id="4" name="TextBox 3">
            <a:extLst>
              <a:ext uri="{FF2B5EF4-FFF2-40B4-BE49-F238E27FC236}">
                <a16:creationId xmlns:a16="http://schemas.microsoft.com/office/drawing/2014/main" id="{769C8D9D-AA73-4C1F-B956-0EB145CCF334}"/>
              </a:ext>
            </a:extLst>
          </p:cNvPr>
          <p:cNvSpPr txBox="1"/>
          <p:nvPr/>
        </p:nvSpPr>
        <p:spPr>
          <a:xfrm>
            <a:off x="2222500" y="2424212"/>
            <a:ext cx="4614332" cy="307777"/>
          </a:xfrm>
          <a:prstGeom prst="rect">
            <a:avLst/>
          </a:prstGeom>
          <a:noFill/>
        </p:spPr>
        <p:txBody>
          <a:bodyPr wrap="square">
            <a:spAutoFit/>
          </a:bodyPr>
          <a:lstStyle/>
          <a:p>
            <a:r>
              <a:rPr lang="en-GB" sz="1400" b="1" i="0" u="none" strike="noStrike" dirty="0">
                <a:solidFill>
                  <a:srgbClr val="000000"/>
                </a:solidFill>
                <a:effectLst/>
                <a:latin typeface="Calibri" panose="020F0502020204030204" pitchFamily="34" charset="0"/>
              </a:rPr>
              <a:t>-1.8%</a:t>
            </a:r>
            <a:r>
              <a:rPr lang="en-GB" dirty="0"/>
              <a:t> </a:t>
            </a:r>
          </a:p>
        </p:txBody>
      </p:sp>
    </p:spTree>
    <p:extLst>
      <p:ext uri="{BB962C8B-B14F-4D97-AF65-F5344CB8AC3E}">
        <p14:creationId xmlns:p14="http://schemas.microsoft.com/office/powerpoint/2010/main" val="220212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5"/>
          <p:cNvSpPr txBox="1">
            <a:spLocks noGrp="1"/>
          </p:cNvSpPr>
          <p:nvPr>
            <p:ph type="title"/>
          </p:nvPr>
        </p:nvSpPr>
        <p:spPr>
          <a:xfrm>
            <a:off x="354650" y="292625"/>
            <a:ext cx="8661246"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Five take outs from Total Till for the 4 weeks to 28</a:t>
            </a:r>
            <a:r>
              <a:rPr lang="en" baseline="30000" dirty="0"/>
              <a:t>th</a:t>
            </a:r>
            <a:r>
              <a:rPr lang="en" dirty="0"/>
              <a:t> January 2023</a:t>
            </a:r>
            <a:endParaRPr dirty="0"/>
          </a:p>
        </p:txBody>
      </p:sp>
      <p:sp>
        <p:nvSpPr>
          <p:cNvPr id="1130" name="Google Shape;1130;p125"/>
          <p:cNvSpPr txBox="1"/>
          <p:nvPr/>
        </p:nvSpPr>
        <p:spPr>
          <a:xfrm>
            <a:off x="318936" y="1754937"/>
            <a:ext cx="548700" cy="243795"/>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2</a:t>
            </a:r>
            <a:endParaRPr sz="2500" b="1" i="0" u="none" strike="noStrike" cap="none" dirty="0">
              <a:latin typeface="Montserrat"/>
              <a:ea typeface="Montserrat"/>
              <a:cs typeface="Montserrat"/>
              <a:sym typeface="Montserrat"/>
            </a:endParaRPr>
          </a:p>
        </p:txBody>
      </p:sp>
      <p:sp>
        <p:nvSpPr>
          <p:cNvPr id="1132" name="Google Shape;1132;p125"/>
          <p:cNvSpPr txBox="1"/>
          <p:nvPr/>
        </p:nvSpPr>
        <p:spPr>
          <a:xfrm>
            <a:off x="332221" y="237247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3</a:t>
            </a:r>
            <a:endParaRPr sz="2500" b="1" i="0" u="none" strike="noStrike" cap="none" dirty="0">
              <a:latin typeface="Montserrat"/>
              <a:ea typeface="Montserrat"/>
              <a:cs typeface="Montserrat"/>
              <a:sym typeface="Montserrat"/>
            </a:endParaRPr>
          </a:p>
        </p:txBody>
      </p:sp>
      <p:sp>
        <p:nvSpPr>
          <p:cNvPr id="1133" name="Google Shape;1133;p125"/>
          <p:cNvSpPr txBox="1"/>
          <p:nvPr/>
        </p:nvSpPr>
        <p:spPr>
          <a:xfrm>
            <a:off x="741918" y="931545"/>
            <a:ext cx="7545900"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 sz="1500" dirty="0">
                <a:solidFill>
                  <a:schemeClr val="dk1"/>
                </a:solidFill>
                <a:latin typeface="Montserrat"/>
                <a:ea typeface="Montserrat"/>
                <a:cs typeface="Montserrat"/>
                <a:sym typeface="Montserrat"/>
              </a:rPr>
              <a:t>The </a:t>
            </a:r>
            <a:r>
              <a:rPr lang="en" sz="1500" b="1" dirty="0">
                <a:solidFill>
                  <a:schemeClr val="dk1"/>
                </a:solidFill>
                <a:latin typeface="Montserrat"/>
                <a:ea typeface="Montserrat"/>
                <a:cs typeface="Montserrat"/>
                <a:sym typeface="Montserrat"/>
              </a:rPr>
              <a:t>January dip</a:t>
            </a:r>
            <a:r>
              <a:rPr lang="en" sz="1500" dirty="0">
                <a:solidFill>
                  <a:schemeClr val="dk1"/>
                </a:solidFill>
                <a:latin typeface="Montserrat"/>
                <a:ea typeface="Montserrat"/>
                <a:cs typeface="Montserrat"/>
                <a:sym typeface="Montserrat"/>
              </a:rPr>
              <a:t> was </a:t>
            </a:r>
            <a:r>
              <a:rPr lang="en" sz="1500" b="1" dirty="0">
                <a:solidFill>
                  <a:schemeClr val="dk1"/>
                </a:solidFill>
                <a:latin typeface="Montserrat"/>
                <a:ea typeface="Montserrat"/>
                <a:cs typeface="Montserrat"/>
                <a:sym typeface="Montserrat"/>
              </a:rPr>
              <a:t>deeper</a:t>
            </a:r>
            <a:r>
              <a:rPr lang="en" sz="1500" dirty="0">
                <a:solidFill>
                  <a:schemeClr val="dk1"/>
                </a:solidFill>
                <a:latin typeface="Montserrat"/>
                <a:ea typeface="Montserrat"/>
                <a:cs typeface="Montserrat"/>
                <a:sym typeface="Montserrat"/>
              </a:rPr>
              <a:t> than usual, reflecting a</a:t>
            </a:r>
            <a:r>
              <a:rPr lang="en" sz="1500" b="1" dirty="0">
                <a:solidFill>
                  <a:schemeClr val="dk1"/>
                </a:solidFill>
                <a:latin typeface="Montserrat"/>
                <a:ea typeface="Montserrat"/>
                <a:cs typeface="Montserrat"/>
                <a:sym typeface="Montserrat"/>
              </a:rPr>
              <a:t> more </a:t>
            </a:r>
            <a:r>
              <a:rPr lang="en" sz="1500" dirty="0">
                <a:solidFill>
                  <a:schemeClr val="dk1"/>
                </a:solidFill>
                <a:latin typeface="Montserrat"/>
                <a:ea typeface="Montserrat"/>
                <a:cs typeface="Montserrat"/>
                <a:sym typeface="Montserrat"/>
              </a:rPr>
              <a:t>cautionary mindset</a:t>
            </a:r>
            <a:endParaRPr sz="1500" dirty="0">
              <a:solidFill>
                <a:schemeClr val="dk1"/>
              </a:solidFill>
              <a:latin typeface="Montserrat"/>
              <a:ea typeface="Montserrat"/>
              <a:cs typeface="Montserrat"/>
              <a:sym typeface="Montserrat"/>
            </a:endParaRPr>
          </a:p>
        </p:txBody>
      </p:sp>
      <p:sp>
        <p:nvSpPr>
          <p:cNvPr id="1134" name="Google Shape;1134;p125"/>
          <p:cNvSpPr txBox="1"/>
          <p:nvPr/>
        </p:nvSpPr>
        <p:spPr>
          <a:xfrm>
            <a:off x="318936" y="3099349"/>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4</a:t>
            </a:r>
            <a:endParaRPr sz="2500" b="1" i="0" u="none" strike="noStrike" cap="none" dirty="0">
              <a:latin typeface="Montserrat"/>
              <a:ea typeface="Montserrat"/>
              <a:cs typeface="Montserrat"/>
              <a:sym typeface="Montserrat"/>
            </a:endParaRPr>
          </a:p>
        </p:txBody>
      </p:sp>
      <p:sp>
        <p:nvSpPr>
          <p:cNvPr id="1135" name="Google Shape;1135;p125"/>
          <p:cNvSpPr txBox="1"/>
          <p:nvPr/>
        </p:nvSpPr>
        <p:spPr>
          <a:xfrm>
            <a:off x="751155" y="2417583"/>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endParaRPr lang="en-GB" sz="1500" dirty="0">
              <a:latin typeface="Montserrat"/>
              <a:ea typeface="Montserrat"/>
              <a:cs typeface="Montserrat"/>
              <a:sym typeface="Montserrat"/>
            </a:endParaRPr>
          </a:p>
        </p:txBody>
      </p:sp>
      <p:sp>
        <p:nvSpPr>
          <p:cNvPr id="1136" name="Google Shape;1136;p125"/>
          <p:cNvSpPr txBox="1"/>
          <p:nvPr/>
        </p:nvSpPr>
        <p:spPr>
          <a:xfrm>
            <a:off x="332221" y="381413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5</a:t>
            </a:r>
            <a:endParaRPr sz="2500" b="1" i="0" u="none" strike="noStrike" cap="none" dirty="0">
              <a:latin typeface="Montserrat"/>
              <a:ea typeface="Montserrat"/>
              <a:cs typeface="Montserrat"/>
              <a:sym typeface="Montserrat"/>
            </a:endParaRPr>
          </a:p>
        </p:txBody>
      </p:sp>
      <p:sp>
        <p:nvSpPr>
          <p:cNvPr id="1137" name="Google Shape;1137;p125"/>
          <p:cNvSpPr txBox="1"/>
          <p:nvPr/>
        </p:nvSpPr>
        <p:spPr>
          <a:xfrm>
            <a:off x="764768" y="2342736"/>
            <a:ext cx="8186574" cy="544768"/>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endParaRPr lang="en-GB" sz="1500" dirty="0">
              <a:solidFill>
                <a:schemeClr val="dk1"/>
              </a:solidFill>
              <a:latin typeface="Montserrat"/>
              <a:ea typeface="Montserrat"/>
              <a:cs typeface="Montserrat"/>
              <a:sym typeface="Montserrat"/>
            </a:endParaRPr>
          </a:p>
        </p:txBody>
      </p:sp>
      <p:sp>
        <p:nvSpPr>
          <p:cNvPr id="1138" name="Google Shape;1138;p125"/>
          <p:cNvSpPr txBox="1"/>
          <p:nvPr/>
        </p:nvSpPr>
        <p:spPr>
          <a:xfrm>
            <a:off x="354646" y="1003058"/>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1</a:t>
            </a:r>
            <a:endParaRPr sz="2500" b="1" i="0" u="none" strike="noStrike" cap="none" dirty="0">
              <a:latin typeface="Montserrat"/>
              <a:ea typeface="Montserrat"/>
              <a:cs typeface="Montserrat"/>
              <a:sym typeface="Montserrat"/>
            </a:endParaRPr>
          </a:p>
        </p:txBody>
      </p:sp>
      <p:sp>
        <p:nvSpPr>
          <p:cNvPr id="13" name="Google Shape;1137;p125">
            <a:extLst>
              <a:ext uri="{FF2B5EF4-FFF2-40B4-BE49-F238E27FC236}">
                <a16:creationId xmlns:a16="http://schemas.microsoft.com/office/drawing/2014/main" id="{E5683DC5-CA79-45CF-9547-EDE013695E52}"/>
              </a:ext>
            </a:extLst>
          </p:cNvPr>
          <p:cNvSpPr txBox="1"/>
          <p:nvPr/>
        </p:nvSpPr>
        <p:spPr>
          <a:xfrm>
            <a:off x="724650" y="3736087"/>
            <a:ext cx="8060624" cy="617476"/>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None/>
            </a:pPr>
            <a:r>
              <a:rPr lang="en-GB" sz="1500" b="1" dirty="0">
                <a:latin typeface="Montserrat"/>
                <a:ea typeface="Montserrat"/>
                <a:cs typeface="Montserrat"/>
                <a:sym typeface="Montserrat"/>
              </a:rPr>
              <a:t>Retailers </a:t>
            </a:r>
            <a:r>
              <a:rPr lang="en-GB" sz="1500" dirty="0">
                <a:latin typeface="Montserrat"/>
                <a:ea typeface="Montserrat"/>
                <a:cs typeface="Montserrat"/>
                <a:sym typeface="Montserrat"/>
              </a:rPr>
              <a:t>need to focus on encouraging </a:t>
            </a:r>
            <a:r>
              <a:rPr lang="en-GB" sz="1500" b="1" dirty="0">
                <a:latin typeface="Montserrat"/>
                <a:ea typeface="Montserrat"/>
                <a:cs typeface="Montserrat"/>
                <a:sym typeface="Montserrat"/>
              </a:rPr>
              <a:t>more shoppers</a:t>
            </a:r>
            <a:r>
              <a:rPr lang="en-GB" sz="1500" dirty="0">
                <a:latin typeface="Montserrat"/>
                <a:ea typeface="Montserrat"/>
                <a:cs typeface="Montserrat"/>
                <a:sym typeface="Montserrat"/>
              </a:rPr>
              <a:t>, to drive spend in Q1</a:t>
            </a:r>
            <a:endParaRPr sz="1500" dirty="0">
              <a:latin typeface="Montserrat"/>
              <a:ea typeface="Montserrat"/>
              <a:cs typeface="Montserrat"/>
              <a:sym typeface="Montserrat"/>
            </a:endParaRPr>
          </a:p>
        </p:txBody>
      </p:sp>
      <p:sp>
        <p:nvSpPr>
          <p:cNvPr id="15" name="Google Shape;1135;p125">
            <a:extLst>
              <a:ext uri="{FF2B5EF4-FFF2-40B4-BE49-F238E27FC236}">
                <a16:creationId xmlns:a16="http://schemas.microsoft.com/office/drawing/2014/main" id="{500B54D9-C89E-47A8-A9AE-1A4EAC3BB06E}"/>
              </a:ext>
            </a:extLst>
          </p:cNvPr>
          <p:cNvSpPr txBox="1"/>
          <p:nvPr/>
        </p:nvSpPr>
        <p:spPr>
          <a:xfrm>
            <a:off x="746496" y="2402926"/>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sz="1500" b="1" dirty="0">
                <a:solidFill>
                  <a:schemeClr val="dk1"/>
                </a:solidFill>
                <a:latin typeface="Montserrat"/>
                <a:ea typeface="Montserrat"/>
                <a:cs typeface="Montserrat"/>
                <a:sym typeface="Montserrat"/>
              </a:rPr>
              <a:t>What </a:t>
            </a:r>
            <a:r>
              <a:rPr lang="en-GB" sz="1500" dirty="0">
                <a:solidFill>
                  <a:schemeClr val="dk1"/>
                </a:solidFill>
                <a:latin typeface="Montserrat"/>
                <a:ea typeface="Montserrat"/>
                <a:cs typeface="Montserrat"/>
                <a:sym typeface="Montserrat"/>
              </a:rPr>
              <a:t>shoppers</a:t>
            </a:r>
            <a:r>
              <a:rPr lang="en-GB" sz="1500" b="1" dirty="0">
                <a:solidFill>
                  <a:schemeClr val="dk1"/>
                </a:solidFill>
                <a:latin typeface="Montserrat"/>
                <a:ea typeface="Montserrat"/>
                <a:cs typeface="Montserrat"/>
                <a:sym typeface="Montserrat"/>
              </a:rPr>
              <a:t> consider </a:t>
            </a:r>
            <a:r>
              <a:rPr lang="en-GB" sz="1500" dirty="0">
                <a:solidFill>
                  <a:schemeClr val="dk1"/>
                </a:solidFill>
                <a:latin typeface="Montserrat"/>
                <a:ea typeface="Montserrat"/>
                <a:cs typeface="Montserrat"/>
                <a:sym typeface="Montserrat"/>
              </a:rPr>
              <a:t>as</a:t>
            </a:r>
            <a:r>
              <a:rPr lang="en-GB" sz="1500" b="1" dirty="0">
                <a:solidFill>
                  <a:schemeClr val="dk1"/>
                </a:solidFill>
                <a:latin typeface="Montserrat"/>
                <a:ea typeface="Montserrat"/>
                <a:cs typeface="Montserrat"/>
                <a:sym typeface="Montserrat"/>
              </a:rPr>
              <a:t> discretionary </a:t>
            </a:r>
            <a:r>
              <a:rPr lang="en-GB" sz="1500" dirty="0">
                <a:solidFill>
                  <a:schemeClr val="dk1"/>
                </a:solidFill>
                <a:latin typeface="Montserrat"/>
                <a:ea typeface="Montserrat"/>
                <a:cs typeface="Montserrat"/>
                <a:sym typeface="Montserrat"/>
              </a:rPr>
              <a:t>is</a:t>
            </a:r>
            <a:r>
              <a:rPr lang="en-GB" sz="1500" b="1" dirty="0">
                <a:solidFill>
                  <a:schemeClr val="dk1"/>
                </a:solidFill>
                <a:latin typeface="Montserrat"/>
                <a:ea typeface="Montserrat"/>
                <a:cs typeface="Montserrat"/>
                <a:sym typeface="Montserrat"/>
              </a:rPr>
              <a:t> widening</a:t>
            </a:r>
            <a:endParaRPr lang="en-GB" sz="1500" dirty="0">
              <a:latin typeface="Montserrat"/>
              <a:ea typeface="Montserrat"/>
              <a:cs typeface="Montserrat"/>
              <a:sym typeface="Montserrat"/>
            </a:endParaRPr>
          </a:p>
        </p:txBody>
      </p:sp>
      <p:sp>
        <p:nvSpPr>
          <p:cNvPr id="3" name="TextBox 2">
            <a:extLst>
              <a:ext uri="{FF2B5EF4-FFF2-40B4-BE49-F238E27FC236}">
                <a16:creationId xmlns:a16="http://schemas.microsoft.com/office/drawing/2014/main" id="{6B7C6F7D-B664-33D2-F1CE-8B8F70DF6F51}"/>
              </a:ext>
            </a:extLst>
          </p:cNvPr>
          <p:cNvSpPr txBox="1"/>
          <p:nvPr/>
        </p:nvSpPr>
        <p:spPr>
          <a:xfrm>
            <a:off x="655380" y="1691380"/>
            <a:ext cx="8231808" cy="323165"/>
          </a:xfrm>
          <a:prstGeom prst="rect">
            <a:avLst/>
          </a:prstGeom>
          <a:noFill/>
        </p:spPr>
        <p:txBody>
          <a:bodyPr wrap="square">
            <a:spAutoFit/>
          </a:bodyPr>
          <a:lstStyle/>
          <a:p>
            <a:pPr marL="0" lvl="0" indent="0" algn="l" rtl="0">
              <a:spcBef>
                <a:spcPts val="0"/>
              </a:spcBef>
              <a:spcAft>
                <a:spcPts val="0"/>
              </a:spcAft>
              <a:buNone/>
            </a:pPr>
            <a:r>
              <a:rPr lang="en-GB" sz="1500" b="1" dirty="0">
                <a:solidFill>
                  <a:schemeClr val="dk1"/>
                </a:solidFill>
                <a:latin typeface="Montserrat"/>
                <a:ea typeface="Montserrat"/>
                <a:cs typeface="Montserrat"/>
                <a:sym typeface="Montserrat"/>
              </a:rPr>
              <a:t>Shoppers </a:t>
            </a:r>
            <a:r>
              <a:rPr lang="en-GB" sz="1500" dirty="0">
                <a:solidFill>
                  <a:schemeClr val="dk1"/>
                </a:solidFill>
                <a:latin typeface="Montserrat"/>
                <a:ea typeface="Montserrat"/>
                <a:cs typeface="Montserrat"/>
                <a:sym typeface="Montserrat"/>
              </a:rPr>
              <a:t>are</a:t>
            </a:r>
            <a:r>
              <a:rPr lang="en-GB" sz="1500" b="1" dirty="0">
                <a:solidFill>
                  <a:schemeClr val="dk1"/>
                </a:solidFill>
                <a:latin typeface="Montserrat"/>
                <a:ea typeface="Montserrat"/>
                <a:cs typeface="Montserrat"/>
                <a:sym typeface="Montserrat"/>
              </a:rPr>
              <a:t> actively pulling back</a:t>
            </a:r>
            <a:r>
              <a:rPr lang="en-GB" sz="1500" dirty="0">
                <a:solidFill>
                  <a:schemeClr val="dk1"/>
                </a:solidFill>
                <a:latin typeface="Montserrat"/>
                <a:ea typeface="Montserrat"/>
                <a:cs typeface="Montserrat"/>
                <a:sym typeface="Montserrat"/>
              </a:rPr>
              <a:t> on</a:t>
            </a:r>
            <a:r>
              <a:rPr lang="en-GB" sz="1500" b="1" dirty="0">
                <a:solidFill>
                  <a:schemeClr val="dk1"/>
                </a:solidFill>
                <a:latin typeface="Montserrat"/>
                <a:ea typeface="Montserrat"/>
                <a:cs typeface="Montserrat"/>
                <a:sym typeface="Montserrat"/>
              </a:rPr>
              <a:t> </a:t>
            </a:r>
            <a:r>
              <a:rPr lang="en-GB" sz="1500" b="1" dirty="0" err="1">
                <a:solidFill>
                  <a:schemeClr val="dk1"/>
                </a:solidFill>
                <a:latin typeface="Montserrat"/>
                <a:ea typeface="Montserrat"/>
                <a:cs typeface="Montserrat"/>
                <a:sym typeface="Montserrat"/>
              </a:rPr>
              <a:t>fmcg</a:t>
            </a:r>
            <a:r>
              <a:rPr lang="en-GB" sz="1500" b="1" dirty="0">
                <a:solidFill>
                  <a:schemeClr val="dk1"/>
                </a:solidFill>
                <a:latin typeface="Montserrat"/>
                <a:ea typeface="Montserrat"/>
                <a:cs typeface="Montserrat"/>
                <a:sym typeface="Montserrat"/>
              </a:rPr>
              <a:t> spend </a:t>
            </a:r>
            <a:endParaRPr lang="en-GB" sz="1500" dirty="0">
              <a:latin typeface="Montserrat"/>
              <a:ea typeface="Montserrat"/>
              <a:cs typeface="Montserrat"/>
              <a:sym typeface="Montserrat"/>
            </a:endParaRPr>
          </a:p>
        </p:txBody>
      </p:sp>
      <p:sp>
        <p:nvSpPr>
          <p:cNvPr id="4" name="TextBox 3">
            <a:extLst>
              <a:ext uri="{FF2B5EF4-FFF2-40B4-BE49-F238E27FC236}">
                <a16:creationId xmlns:a16="http://schemas.microsoft.com/office/drawing/2014/main" id="{F495A68C-CC07-8AA0-E5E3-297361B92FB3}"/>
              </a:ext>
            </a:extLst>
          </p:cNvPr>
          <p:cNvSpPr txBox="1"/>
          <p:nvPr/>
        </p:nvSpPr>
        <p:spPr>
          <a:xfrm>
            <a:off x="682488" y="3172912"/>
            <a:ext cx="6504608" cy="323165"/>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GB" sz="1500" b="1" dirty="0">
                <a:solidFill>
                  <a:schemeClr val="dk1"/>
                </a:solidFill>
                <a:latin typeface="Montserrat"/>
                <a:ea typeface="Montserrat"/>
                <a:cs typeface="Montserrat"/>
                <a:sym typeface="Montserrat"/>
              </a:rPr>
              <a:t>Discounters </a:t>
            </a:r>
            <a:r>
              <a:rPr lang="en-GB" sz="1500" dirty="0">
                <a:solidFill>
                  <a:schemeClr val="dk1"/>
                </a:solidFill>
                <a:latin typeface="Montserrat"/>
                <a:ea typeface="Montserrat"/>
                <a:cs typeface="Montserrat"/>
                <a:sym typeface="Montserrat"/>
              </a:rPr>
              <a:t>are leading the industry at the start of year</a:t>
            </a:r>
          </a:p>
        </p:txBody>
      </p:sp>
    </p:spTree>
    <p:extLst>
      <p:ext uri="{BB962C8B-B14F-4D97-AF65-F5344CB8AC3E}">
        <p14:creationId xmlns:p14="http://schemas.microsoft.com/office/powerpoint/2010/main" val="399685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0" y="1120718"/>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a:t>
            </a:r>
            <a:r>
              <a:rPr lang="en" sz="1000" dirty="0">
                <a:latin typeface="Montserrat" panose="00000500000000000000" pitchFamily="2" charset="0"/>
                <a:ea typeface="Montserrat"/>
                <a:cs typeface="Montserrat"/>
                <a:sym typeface="Montserrat"/>
              </a:rPr>
              <a:t>29</a:t>
            </a:r>
            <a:r>
              <a:rPr lang="en" sz="1000" baseline="30000" dirty="0">
                <a:latin typeface="Montserrat" panose="00000500000000000000" pitchFamily="2" charset="0"/>
                <a:ea typeface="Montserrat"/>
                <a:cs typeface="Montserrat"/>
                <a:sym typeface="Montserrat"/>
              </a:rPr>
              <a:t>th</a:t>
            </a:r>
            <a:r>
              <a:rPr lang="en" sz="1000" dirty="0">
                <a:latin typeface="Montserrat" panose="00000500000000000000" pitchFamily="2" charset="0"/>
                <a:ea typeface="Montserrat"/>
                <a:cs typeface="Montserrat"/>
                <a:sym typeface="Montserrat"/>
              </a:rPr>
              <a:t> January 2023 </a:t>
            </a:r>
            <a:r>
              <a:rPr lang="en" sz="1000" dirty="0">
                <a:solidFill>
                  <a:srgbClr val="000000"/>
                </a:solidFill>
                <a:latin typeface="Montserrat" panose="00000500000000000000" pitchFamily="2" charset="0"/>
                <a:ea typeface="Montserrat"/>
                <a:cs typeface="Montserrat"/>
                <a:sym typeface="Montserrat"/>
              </a:rPr>
              <a:t>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noRot="1" noMove="1" noResize="1" noEditPoints="1" noAdjustHandles="1" noChangeArrowheads="1" noChangeShapeType="1"/>
          </p:cNvSpPr>
          <p:nvPr>
            <p:ph type="title"/>
          </p:nvPr>
        </p:nvSpPr>
        <p:spPr>
          <a:xfrm>
            <a:off x="376420" y="165526"/>
            <a:ext cx="8767579" cy="372012"/>
          </a:xfrm>
        </p:spPr>
        <p:txBody>
          <a:bodyPr spcFirstLastPara="1" wrap="square" lIns="0" tIns="91425" rIns="0" bIns="91425" anchor="t" anchorCtr="0">
            <a:noAutofit/>
          </a:bodyPr>
          <a:lstStyle/>
          <a:p>
            <a:pPr lvl="0"/>
            <a:r>
              <a:rPr lang="en-PH" sz="1800" dirty="0"/>
              <a:t>Shoppers </a:t>
            </a:r>
            <a:r>
              <a:rPr lang="en-PH" sz="1800" dirty="0" err="1"/>
              <a:t>favoured</a:t>
            </a:r>
            <a:r>
              <a:rPr lang="en-PH" sz="1800" dirty="0"/>
              <a:t> stores and smaller store formats including the discounters, whilst ongoing viruses stimulated sales at Chemists</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164979" y="4749778"/>
            <a:ext cx="8159100" cy="184800"/>
          </a:xfrm>
        </p:spPr>
        <p:txBody>
          <a:bodyPr/>
          <a:lstStyle/>
          <a:p>
            <a:pPr marL="146050" indent="0">
              <a:buNone/>
            </a:pPr>
            <a:r>
              <a:rPr lang="en-PH" sz="700" dirty="0">
                <a:latin typeface="Montserrat" panose="00000500000000000000" pitchFamily="2" charset="0"/>
              </a:rPr>
              <a:t>Source:  NielsenIQ Scantrack Total Store Read , *Homescan FMCG, **Homescan Total FMCG</a:t>
            </a:r>
          </a:p>
          <a:p>
            <a:pPr marL="146050" indent="0">
              <a:buNone/>
            </a:pPr>
            <a:endParaRPr lang="en-PH" sz="700" dirty="0">
              <a:latin typeface="Montserrat" panose="00000500000000000000" pitchFamily="2" charset="0"/>
            </a:endParaRP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1018208750"/>
              </p:ext>
            </p:extLst>
          </p:nvPr>
        </p:nvGraphicFramePr>
        <p:xfrm>
          <a:off x="740598" y="1573342"/>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6967"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Tree>
    <p:extLst>
      <p:ext uri="{BB962C8B-B14F-4D97-AF65-F5344CB8AC3E}">
        <p14:creationId xmlns:p14="http://schemas.microsoft.com/office/powerpoint/2010/main" val="309104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28</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January 2023 vs </a:t>
            </a:r>
            <a:r>
              <a:rPr lang="en" sz="1000" b="1" dirty="0">
                <a:solidFill>
                  <a:srgbClr val="000000"/>
                </a:solidFill>
                <a:latin typeface="Montserrat" panose="00000500000000000000" pitchFamily="2" charset="0"/>
                <a:ea typeface="Montserrat"/>
                <a:cs typeface="Montserrat"/>
                <a:sym typeface="Montserrat"/>
              </a:rPr>
              <a:t>Prior period</a:t>
            </a:r>
            <a:endParaRPr sz="1000" b="1" dirty="0">
              <a:solidFill>
                <a:srgbClr val="000000"/>
              </a:solidFill>
              <a:latin typeface="Montserrat" panose="00000500000000000000" pitchFamily="2" charset="0"/>
              <a:ea typeface="Montserrat"/>
              <a:cs typeface="Montserrat"/>
              <a:sym typeface="Montserrat"/>
            </a:endParaRP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262281" y="4778827"/>
            <a:ext cx="8159100" cy="184800"/>
          </a:xfrm>
        </p:spPr>
        <p:txBody>
          <a:bodyPr/>
          <a:lstStyle/>
          <a:p>
            <a:pPr marL="146050" indent="0">
              <a:buNone/>
            </a:pPr>
            <a:r>
              <a:rPr lang="en-PH" sz="600" dirty="0">
                <a:latin typeface="Montserrat" panose="00000500000000000000" pitchFamily="2" charset="0"/>
              </a:rPr>
              <a:t>Source:  NielsenIQ Scantrack Total Store Read, *Homescan FMCG, **Homescan Total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1087883083"/>
              </p:ext>
            </p:extLst>
          </p:nvPr>
        </p:nvGraphicFramePr>
        <p:xfrm>
          <a:off x="753024" y="1560994"/>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2" name="TextBox 1">
            <a:extLst>
              <a:ext uri="{FF2B5EF4-FFF2-40B4-BE49-F238E27FC236}">
                <a16:creationId xmlns:a16="http://schemas.microsoft.com/office/drawing/2014/main" id="{819C6D79-CFE2-4009-B154-A638AAB33519}"/>
              </a:ext>
            </a:extLst>
          </p:cNvPr>
          <p:cNvSpPr txBox="1"/>
          <p:nvPr/>
        </p:nvSpPr>
        <p:spPr>
          <a:xfrm>
            <a:off x="7309271" y="1260780"/>
            <a:ext cx="992579" cy="215444"/>
          </a:xfrm>
          <a:prstGeom prst="rect">
            <a:avLst/>
          </a:prstGeom>
          <a:noFill/>
        </p:spPr>
        <p:txBody>
          <a:bodyPr wrap="none" rtlCol="0">
            <a:spAutoFit/>
          </a:bodyPr>
          <a:lstStyle/>
          <a:p>
            <a:r>
              <a:rPr lang="en-GB" sz="800" b="1" dirty="0">
                <a:latin typeface="Montserrat" panose="00000500000000000000" pitchFamily="2" charset="0"/>
              </a:rPr>
              <a:t>Vs prior month</a:t>
            </a:r>
          </a:p>
        </p:txBody>
      </p:sp>
      <p:cxnSp>
        <p:nvCxnSpPr>
          <p:cNvPr id="3" name="Straight Connector 2">
            <a:extLst>
              <a:ext uri="{FF2B5EF4-FFF2-40B4-BE49-F238E27FC236}">
                <a16:creationId xmlns:a16="http://schemas.microsoft.com/office/drawing/2014/main" id="{3D9A6D6F-6F61-2154-48E2-512671CBBDAE}"/>
              </a:ext>
            </a:extLst>
          </p:cNvPr>
          <p:cNvCxnSpPr>
            <a:cxnSpLocks/>
          </p:cNvCxnSpPr>
          <p:nvPr/>
        </p:nvCxnSpPr>
        <p:spPr>
          <a:xfrm>
            <a:off x="297745" y="882820"/>
            <a:ext cx="6954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62AA41-EAE0-9EE2-9B7C-5D1EDFD0004F}"/>
              </a:ext>
            </a:extLst>
          </p:cNvPr>
          <p:cNvCxnSpPr>
            <a:cxnSpLocks/>
          </p:cNvCxnSpPr>
          <p:nvPr/>
        </p:nvCxnSpPr>
        <p:spPr>
          <a:xfrm>
            <a:off x="3545441" y="882820"/>
            <a:ext cx="112115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54" name="Google Shape;1754;p130"/>
          <p:cNvSpPr txBox="1">
            <a:spLocks noGrp="1"/>
          </p:cNvSpPr>
          <p:nvPr>
            <p:ph type="title"/>
          </p:nvPr>
        </p:nvSpPr>
        <p:spPr>
          <a:xfrm>
            <a:off x="286906" y="288388"/>
            <a:ext cx="8740964" cy="638245"/>
          </a:xfrm>
        </p:spPr>
        <p:txBody>
          <a:bodyPr spcFirstLastPara="1" wrap="square" lIns="0" tIns="91425" rIns="0" bIns="91425" anchor="t" anchorCtr="0">
            <a:noAutofit/>
          </a:bodyPr>
          <a:lstStyle/>
          <a:p>
            <a:pPr lvl="0"/>
            <a:r>
              <a:rPr lang="en-PH" sz="1800" dirty="0">
                <a:latin typeface="Montserrat" panose="00000500000000000000" pitchFamily="2" charset="0"/>
              </a:rPr>
              <a:t>After a strong Christmas, all channels saw sales weaken in January, the depth however, was much shallower at the Discounters </a:t>
            </a:r>
          </a:p>
        </p:txBody>
      </p:sp>
    </p:spTree>
    <p:extLst>
      <p:ext uri="{BB962C8B-B14F-4D97-AF65-F5344CB8AC3E}">
        <p14:creationId xmlns:p14="http://schemas.microsoft.com/office/powerpoint/2010/main" val="255750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89"/>
          <p:cNvSpPr txBox="1">
            <a:spLocks noGrp="1"/>
          </p:cNvSpPr>
          <p:nvPr>
            <p:ph type="title"/>
          </p:nvPr>
        </p:nvSpPr>
        <p:spPr>
          <a:xfrm>
            <a:off x="121974" y="426837"/>
            <a:ext cx="9108749" cy="764115"/>
          </a:xfrm>
        </p:spPr>
        <p:txBody>
          <a:bodyPr spcFirstLastPara="1" wrap="square" lIns="0" tIns="91425" rIns="0" bIns="91425" anchor="t" anchorCtr="0">
            <a:noAutofit/>
          </a:bodyPr>
          <a:lstStyle/>
          <a:p>
            <a:pPr lvl="0"/>
            <a:r>
              <a:rPr lang="en-PH" sz="1800" dirty="0">
                <a:solidFill>
                  <a:schemeClr val="bg1"/>
                </a:solidFill>
                <a:latin typeface="Montserrat" panose="00000500000000000000" pitchFamily="2" charset="0"/>
              </a:rPr>
              <a:t>Despite a fall in sales against last year’s pandemic driven comparatives, online share is </a:t>
            </a:r>
            <a:r>
              <a:rPr lang="en-PH" sz="1800" dirty="0" err="1">
                <a:solidFill>
                  <a:schemeClr val="bg1"/>
                </a:solidFill>
                <a:latin typeface="Montserrat" panose="00000500000000000000" pitchFamily="2" charset="0"/>
              </a:rPr>
              <a:t>stabilising</a:t>
            </a:r>
            <a:r>
              <a:rPr lang="en-PH" sz="1800" dirty="0">
                <a:solidFill>
                  <a:schemeClr val="bg1"/>
                </a:solidFill>
                <a:latin typeface="Montserrat" panose="00000500000000000000" pitchFamily="2" charset="0"/>
              </a:rPr>
              <a:t> at around 11%</a:t>
            </a:r>
            <a:endParaRPr lang="en-PH" sz="1800" dirty="0">
              <a:solidFill>
                <a:schemeClr val="accent1"/>
              </a:solidFill>
              <a:latin typeface="Montserrat" panose="00000500000000000000" pitchFamily="2" charset="0"/>
            </a:endParaRPr>
          </a:p>
        </p:txBody>
      </p:sp>
      <p:sp>
        <p:nvSpPr>
          <p:cNvPr id="25"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solidFill>
                  <a:schemeClr val="bg1"/>
                </a:solidFill>
              </a:rPr>
              <a:t>Source:  NielsenIQ </a:t>
            </a:r>
            <a:r>
              <a:rPr lang="en-PH" dirty="0">
                <a:solidFill>
                  <a:schemeClr val="bg1"/>
                </a:solidFill>
                <a:latin typeface="Montserrat" panose="00000500000000000000" pitchFamily="2" charset="0"/>
              </a:rPr>
              <a:t>Homescan</a:t>
            </a:r>
            <a:r>
              <a:rPr lang="en-PH" dirty="0">
                <a:solidFill>
                  <a:schemeClr val="bg1"/>
                </a:solidFill>
              </a:rPr>
              <a:t> </a:t>
            </a:r>
            <a:r>
              <a:rPr lang="en-PH" dirty="0">
                <a:solidFill>
                  <a:schemeClr val="bg1"/>
                </a:solidFill>
                <a:latin typeface="Montserrat" panose="00000500000000000000" pitchFamily="2" charset="0"/>
              </a:rPr>
              <a:t>Online</a:t>
            </a:r>
            <a:r>
              <a:rPr lang="en-PH" dirty="0">
                <a:solidFill>
                  <a:schemeClr val="bg1"/>
                </a:solidFill>
              </a:rPr>
              <a:t> FMCG</a:t>
            </a:r>
          </a:p>
        </p:txBody>
      </p:sp>
      <p:graphicFrame>
        <p:nvGraphicFramePr>
          <p:cNvPr id="5" name="Chart 4">
            <a:extLst>
              <a:ext uri="{FF2B5EF4-FFF2-40B4-BE49-F238E27FC236}">
                <a16:creationId xmlns:a16="http://schemas.microsoft.com/office/drawing/2014/main" id="{DFBD8321-2FE8-47BC-BAAD-A89C45F2B8B1}"/>
              </a:ext>
            </a:extLst>
          </p:cNvPr>
          <p:cNvGraphicFramePr/>
          <p:nvPr>
            <p:extLst>
              <p:ext uri="{D42A27DB-BD31-4B8C-83A1-F6EECF244321}">
                <p14:modId xmlns:p14="http://schemas.microsoft.com/office/powerpoint/2010/main" val="916346867"/>
              </p:ext>
            </p:extLst>
          </p:nvPr>
        </p:nvGraphicFramePr>
        <p:xfrm>
          <a:off x="468090" y="1420905"/>
          <a:ext cx="8301667" cy="332619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FFF317-43D7-48AB-89FB-6AAE60EF9C8C}"/>
              </a:ext>
            </a:extLst>
          </p:cNvPr>
          <p:cNvSpPr txBox="1"/>
          <p:nvPr/>
        </p:nvSpPr>
        <p:spPr>
          <a:xfrm>
            <a:off x="669865" y="4165545"/>
            <a:ext cx="437940" cy="215444"/>
          </a:xfrm>
          <a:prstGeom prst="rect">
            <a:avLst/>
          </a:prstGeom>
          <a:noFill/>
        </p:spPr>
        <p:txBody>
          <a:bodyPr wrap="none" rtlCol="0">
            <a:spAutoFit/>
          </a:bodyPr>
          <a:lstStyle/>
          <a:p>
            <a:r>
              <a:rPr lang="en-GB" sz="800" dirty="0">
                <a:solidFill>
                  <a:schemeClr val="bg1"/>
                </a:solidFill>
                <a:latin typeface="Montserrat" panose="00000500000000000000" pitchFamily="2" charset="0"/>
              </a:rPr>
              <a:t>4w/e</a:t>
            </a:r>
          </a:p>
        </p:txBody>
      </p:sp>
      <p:pic>
        <p:nvPicPr>
          <p:cNvPr id="1026" name="Picture 2">
            <a:extLst>
              <a:ext uri="{FF2B5EF4-FFF2-40B4-BE49-F238E27FC236}">
                <a16:creationId xmlns:a16="http://schemas.microsoft.com/office/drawing/2014/main" id="{AA0450C7-4C7C-4BEF-8342-A47B0495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620" y="1199786"/>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9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29134" y="1314110"/>
            <a:ext cx="2547575" cy="3205767"/>
          </a:xfrm>
          <a:prstGeom prst="rect">
            <a:avLst/>
          </a:prstGeom>
          <a:noFill/>
          <a:ln>
            <a:noFill/>
          </a:ln>
        </p:spPr>
        <p:txBody>
          <a:bodyPr spcFirstLastPara="1" wrap="square" lIns="0" tIns="45700" rIns="0" bIns="45700" anchor="t" anchorCtr="0">
            <a:noAutofit/>
          </a:bodyPr>
          <a:lstStyle/>
          <a:p>
            <a:r>
              <a:rPr lang="en-GB" sz="1300" dirty="0">
                <a:solidFill>
                  <a:schemeClr val="bg1"/>
                </a:solidFill>
                <a:latin typeface="Montserrat" panose="00000500000000000000" pitchFamily="2" charset="0"/>
              </a:rPr>
              <a:t>Despite the distorted comparatives, </a:t>
            </a:r>
            <a:r>
              <a:rPr lang="en-GB" sz="1300" b="1" dirty="0">
                <a:solidFill>
                  <a:schemeClr val="accent1"/>
                </a:solidFill>
                <a:latin typeface="Montserrat" panose="00000500000000000000" pitchFamily="2" charset="0"/>
              </a:rPr>
              <a:t>online share </a:t>
            </a:r>
            <a:r>
              <a:rPr lang="en-GB" sz="1300" b="1" dirty="0">
                <a:solidFill>
                  <a:schemeClr val="bg1"/>
                </a:solidFill>
                <a:latin typeface="Montserrat" panose="00000500000000000000" pitchFamily="2" charset="0"/>
              </a:rPr>
              <a:t>is </a:t>
            </a:r>
            <a:r>
              <a:rPr lang="en-GB" sz="1300" b="1" dirty="0">
                <a:solidFill>
                  <a:schemeClr val="accent1"/>
                </a:solidFill>
                <a:latin typeface="Montserrat" panose="00000500000000000000" pitchFamily="2" charset="0"/>
              </a:rPr>
              <a:t>stabilising</a:t>
            </a:r>
            <a:r>
              <a:rPr lang="en-GB" sz="1300" dirty="0">
                <a:solidFill>
                  <a:schemeClr val="bg1"/>
                </a:solidFill>
                <a:latin typeface="Montserrat" panose="00000500000000000000" pitchFamily="2" charset="0"/>
              </a:rPr>
              <a:t>.</a:t>
            </a:r>
          </a:p>
          <a:p>
            <a:endParaRPr lang="en-GB" sz="1300" dirty="0">
              <a:solidFill>
                <a:schemeClr val="bg1"/>
              </a:solidFill>
              <a:latin typeface="Montserrat" panose="00000500000000000000" pitchFamily="2" charset="0"/>
            </a:endParaRPr>
          </a:p>
          <a:p>
            <a:r>
              <a:rPr lang="en-GB" sz="1300" dirty="0">
                <a:solidFill>
                  <a:schemeClr val="bg1"/>
                </a:solidFill>
                <a:latin typeface="Montserrat" panose="00000500000000000000" pitchFamily="2" charset="0"/>
              </a:rPr>
              <a:t>Looking forward as shoppers look to </a:t>
            </a:r>
            <a:r>
              <a:rPr lang="en-GB" sz="1300" b="1" dirty="0">
                <a:solidFill>
                  <a:schemeClr val="accent1"/>
                </a:solidFill>
                <a:latin typeface="Montserrat" panose="00000500000000000000" pitchFamily="2" charset="0"/>
              </a:rPr>
              <a:t>manage spend</a:t>
            </a:r>
            <a:r>
              <a:rPr lang="en-GB" sz="1300" dirty="0">
                <a:solidFill>
                  <a:schemeClr val="bg1"/>
                </a:solidFill>
                <a:latin typeface="Montserrat" panose="00000500000000000000" pitchFamily="2" charset="0"/>
              </a:rPr>
              <a:t>, </a:t>
            </a:r>
            <a:r>
              <a:rPr lang="en-GB" sz="1300" b="1" dirty="0">
                <a:solidFill>
                  <a:schemeClr val="bg1"/>
                </a:solidFill>
                <a:latin typeface="Montserrat" panose="00000500000000000000" pitchFamily="2" charset="0"/>
              </a:rPr>
              <a:t>online retailers </a:t>
            </a:r>
            <a:r>
              <a:rPr lang="en-GB" sz="1300" dirty="0">
                <a:solidFill>
                  <a:schemeClr val="bg1"/>
                </a:solidFill>
                <a:latin typeface="Montserrat" panose="00000500000000000000" pitchFamily="2" charset="0"/>
              </a:rPr>
              <a:t>may need to encourage </a:t>
            </a:r>
            <a:r>
              <a:rPr lang="en-GB" sz="1300" b="1" dirty="0">
                <a:solidFill>
                  <a:schemeClr val="accent1"/>
                </a:solidFill>
                <a:latin typeface="Montserrat" panose="00000500000000000000" pitchFamily="2" charset="0"/>
              </a:rPr>
              <a:t>more shoppers </a:t>
            </a:r>
            <a:r>
              <a:rPr lang="en-GB" sz="1300" dirty="0">
                <a:solidFill>
                  <a:schemeClr val="bg1"/>
                </a:solidFill>
                <a:latin typeface="Montserrat" panose="00000500000000000000" pitchFamily="2" charset="0"/>
              </a:rPr>
              <a:t>and </a:t>
            </a:r>
            <a:r>
              <a:rPr lang="en-GB" sz="1300" b="1" dirty="0">
                <a:solidFill>
                  <a:schemeClr val="accent1"/>
                </a:solidFill>
                <a:latin typeface="Montserrat" panose="00000500000000000000" pitchFamily="2" charset="0"/>
              </a:rPr>
              <a:t>orders</a:t>
            </a:r>
            <a:r>
              <a:rPr lang="en-GB" sz="1300" dirty="0">
                <a:solidFill>
                  <a:schemeClr val="bg1"/>
                </a:solidFill>
                <a:latin typeface="Montserrat" panose="00000500000000000000" pitchFamily="2" charset="0"/>
              </a:rPr>
              <a:t> to help to </a:t>
            </a:r>
            <a:r>
              <a:rPr lang="en-GB" sz="1300" b="1" dirty="0">
                <a:solidFill>
                  <a:schemeClr val="bg1"/>
                </a:solidFill>
                <a:latin typeface="Montserrat" panose="00000500000000000000" pitchFamily="2" charset="0"/>
              </a:rPr>
              <a:t>balance</a:t>
            </a:r>
            <a:r>
              <a:rPr lang="en-GB" sz="1300" dirty="0">
                <a:solidFill>
                  <a:schemeClr val="bg1"/>
                </a:solidFill>
                <a:latin typeface="Montserrat" panose="00000500000000000000" pitchFamily="2" charset="0"/>
              </a:rPr>
              <a:t> the </a:t>
            </a:r>
            <a:r>
              <a:rPr lang="en-GB" sz="1300" b="1" dirty="0">
                <a:solidFill>
                  <a:schemeClr val="bg1"/>
                </a:solidFill>
                <a:latin typeface="Montserrat" panose="00000500000000000000" pitchFamily="2" charset="0"/>
              </a:rPr>
              <a:t>declines</a:t>
            </a:r>
            <a:r>
              <a:rPr lang="en-GB" sz="1300" dirty="0">
                <a:solidFill>
                  <a:schemeClr val="bg1"/>
                </a:solidFill>
                <a:latin typeface="Montserrat" panose="00000500000000000000" pitchFamily="2" charset="0"/>
              </a:rPr>
              <a:t> in </a:t>
            </a:r>
            <a:r>
              <a:rPr lang="en-GB" sz="1300" b="1" dirty="0">
                <a:solidFill>
                  <a:schemeClr val="bg1"/>
                </a:solidFill>
                <a:latin typeface="Montserrat" panose="00000500000000000000" pitchFamily="2" charset="0"/>
              </a:rPr>
              <a:t>average basket size</a:t>
            </a:r>
            <a:r>
              <a:rPr lang="en-GB" sz="1300" dirty="0">
                <a:solidFill>
                  <a:schemeClr val="bg1"/>
                </a:solidFill>
                <a:latin typeface="Montserrat" panose="00000500000000000000" pitchFamily="2" charset="0"/>
              </a:rPr>
              <a:t>.</a:t>
            </a:r>
          </a:p>
          <a:p>
            <a:endParaRPr lang="en-GB" sz="1300" dirty="0">
              <a:solidFill>
                <a:schemeClr val="bg1"/>
              </a:solidFill>
              <a:latin typeface="Montserrat" panose="00000500000000000000" pitchFamily="2" charset="0"/>
            </a:endParaRPr>
          </a:p>
          <a:p>
            <a:endParaRPr lang="en-GB" sz="1300" dirty="0">
              <a:solidFill>
                <a:schemeClr val="bg1"/>
              </a:solidFill>
              <a:latin typeface="Montserrat" panose="00000500000000000000" pitchFamily="2" charset="0"/>
            </a:endParaRPr>
          </a:p>
          <a:p>
            <a:endParaRPr lang="en-GB" sz="1300" dirty="0">
              <a:solidFill>
                <a:schemeClr val="bg1"/>
              </a:solidFill>
              <a:latin typeface="Montserrat" panose="00000500000000000000" pitchFamily="2" charset="0"/>
            </a:endParaRPr>
          </a:p>
          <a:p>
            <a:endParaRPr lang="en-GB" sz="1300"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6" y="814411"/>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5" name="Subtitle 5">
            <a:extLst>
              <a:ext uri="{FF2B5EF4-FFF2-40B4-BE49-F238E27FC236}">
                <a16:creationId xmlns:a16="http://schemas.microsoft.com/office/drawing/2014/main" id="{06952880-1C23-9CCE-93CC-75AC63AF1764}"/>
              </a:ext>
            </a:extLst>
          </p:cNvPr>
          <p:cNvSpPr txBox="1">
            <a:spLocks/>
          </p:cNvSpPr>
          <p:nvPr/>
        </p:nvSpPr>
        <p:spPr>
          <a:xfrm>
            <a:off x="260057" y="4499956"/>
            <a:ext cx="8159100" cy="184800"/>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panose="00000500000000000000" pitchFamily="2"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r>
              <a:rPr lang="en-GB" sz="900" dirty="0"/>
              <a:t>Source:  NielsenIQ Homescan FMCG</a:t>
            </a:r>
          </a:p>
        </p:txBody>
      </p:sp>
      <p:graphicFrame>
        <p:nvGraphicFramePr>
          <p:cNvPr id="18" name="Chart 17">
            <a:extLst>
              <a:ext uri="{FF2B5EF4-FFF2-40B4-BE49-F238E27FC236}">
                <a16:creationId xmlns:a16="http://schemas.microsoft.com/office/drawing/2014/main" id="{A2335727-E565-4BA7-A992-72547606777A}"/>
              </a:ext>
            </a:extLst>
          </p:cNvPr>
          <p:cNvGraphicFramePr/>
          <p:nvPr>
            <p:extLst>
              <p:ext uri="{D42A27DB-BD31-4B8C-83A1-F6EECF244321}">
                <p14:modId xmlns:p14="http://schemas.microsoft.com/office/powerpoint/2010/main" val="195738738"/>
              </p:ext>
            </p:extLst>
          </p:nvPr>
        </p:nvGraphicFramePr>
        <p:xfrm>
          <a:off x="103136" y="1506917"/>
          <a:ext cx="5935057" cy="299303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69273" y="299706"/>
            <a:ext cx="6083126" cy="393600"/>
          </a:xfrm>
        </p:spPr>
        <p:txBody>
          <a:bodyPr/>
          <a:lstStyle/>
          <a:p>
            <a:r>
              <a:rPr lang="en-PH" sz="1500" dirty="0">
                <a:solidFill>
                  <a:schemeClr val="tx1"/>
                </a:solidFill>
                <a:latin typeface="Montserrat" panose="00000500000000000000" pitchFamily="2" charset="0"/>
              </a:rPr>
              <a:t>Against last year’s omicron comparatives fewer shoppers shopped online and the average basket size is smaller</a:t>
            </a:r>
            <a:endParaRPr lang="en-GB" sz="1500" dirty="0">
              <a:solidFill>
                <a:schemeClr val="tx1"/>
              </a:solidFill>
            </a:endParaRPr>
          </a:p>
        </p:txBody>
      </p:sp>
      <p:sp>
        <p:nvSpPr>
          <p:cNvPr id="5" name="TextBox 4">
            <a:extLst>
              <a:ext uri="{FF2B5EF4-FFF2-40B4-BE49-F238E27FC236}">
                <a16:creationId xmlns:a16="http://schemas.microsoft.com/office/drawing/2014/main" id="{3F7EB7E5-F247-6540-CC76-A68002F09C39}"/>
              </a:ext>
            </a:extLst>
          </p:cNvPr>
          <p:cNvSpPr txBox="1"/>
          <p:nvPr/>
        </p:nvSpPr>
        <p:spPr>
          <a:xfrm>
            <a:off x="0" y="3984320"/>
            <a:ext cx="522900" cy="246221"/>
          </a:xfrm>
          <a:prstGeom prst="rect">
            <a:avLst/>
          </a:prstGeom>
          <a:noFill/>
        </p:spPr>
        <p:txBody>
          <a:bodyPr wrap="none" rtlCol="0">
            <a:spAutoFit/>
          </a:bodyPr>
          <a:lstStyle/>
          <a:p>
            <a:r>
              <a:rPr lang="en-GB" sz="1000" b="1" dirty="0">
                <a:latin typeface="Montserrat" panose="00000500000000000000" pitchFamily="2" charset="0"/>
              </a:rPr>
              <a:t>4w/e</a:t>
            </a:r>
          </a:p>
        </p:txBody>
      </p:sp>
      <p:sp>
        <p:nvSpPr>
          <p:cNvPr id="2" name="TextBox 1">
            <a:extLst>
              <a:ext uri="{FF2B5EF4-FFF2-40B4-BE49-F238E27FC236}">
                <a16:creationId xmlns:a16="http://schemas.microsoft.com/office/drawing/2014/main" id="{8E29FFF8-3DC3-725E-A53E-7F96D74B44BA}"/>
              </a:ext>
            </a:extLst>
          </p:cNvPr>
          <p:cNvSpPr txBox="1"/>
          <p:nvPr/>
        </p:nvSpPr>
        <p:spPr>
          <a:xfrm>
            <a:off x="0" y="1162646"/>
            <a:ext cx="1967205" cy="400110"/>
          </a:xfrm>
          <a:prstGeom prst="rect">
            <a:avLst/>
          </a:prstGeom>
          <a:noFill/>
        </p:spPr>
        <p:txBody>
          <a:bodyPr wrap="none" rtlCol="0">
            <a:spAutoFit/>
          </a:bodyPr>
          <a:lstStyle/>
          <a:p>
            <a:r>
              <a:rPr lang="en-GB" sz="1100" b="1" dirty="0">
                <a:latin typeface="Montserrat" panose="00000500000000000000" pitchFamily="2" charset="0"/>
              </a:rPr>
              <a:t>Online KPI performance</a:t>
            </a:r>
          </a:p>
          <a:p>
            <a:r>
              <a:rPr lang="en-GB" sz="900" dirty="0">
                <a:latin typeface="Montserrat" panose="00000500000000000000" pitchFamily="2" charset="0"/>
              </a:rPr>
              <a:t>%Diff year on Year</a:t>
            </a:r>
          </a:p>
        </p:txBody>
      </p:sp>
      <p:cxnSp>
        <p:nvCxnSpPr>
          <p:cNvPr id="9" name="Straight Connector 8">
            <a:extLst>
              <a:ext uri="{FF2B5EF4-FFF2-40B4-BE49-F238E27FC236}">
                <a16:creationId xmlns:a16="http://schemas.microsoft.com/office/drawing/2014/main" id="{A3A6649A-C923-B450-2034-EC61C9EA93F6}"/>
              </a:ext>
            </a:extLst>
          </p:cNvPr>
          <p:cNvCxnSpPr/>
          <p:nvPr/>
        </p:nvCxnSpPr>
        <p:spPr>
          <a:xfrm>
            <a:off x="5515719" y="1200530"/>
            <a:ext cx="0" cy="2290916"/>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6" name="Picture 2">
            <a:extLst>
              <a:ext uri="{FF2B5EF4-FFF2-40B4-BE49-F238E27FC236}">
                <a16:creationId xmlns:a16="http://schemas.microsoft.com/office/drawing/2014/main" id="{00FEBA84-E2C3-3821-EF65-C14BF215D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1165" y="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72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52614" y="295901"/>
            <a:ext cx="9038772" cy="403761"/>
          </a:xfrm>
        </p:spPr>
        <p:txBody>
          <a:bodyPr spcFirstLastPara="1" wrap="square" lIns="0" tIns="91425" rIns="0" bIns="91425" anchor="t" anchorCtr="0">
            <a:noAutofit/>
          </a:bodyPr>
          <a:lstStyle/>
          <a:p>
            <a:pPr lvl="0"/>
            <a:r>
              <a:rPr lang="en-PH" sz="1800" dirty="0"/>
              <a:t>Sales plunged after the Xmas boost in January and with more focus on ‘smaller baskets’ Convenience stores grew ahead of Supermarkets</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11892" y="4803205"/>
            <a:ext cx="8159100" cy="184800"/>
          </a:xfrm>
        </p:spPr>
        <p:txBody>
          <a:bodyPr/>
          <a:lstStyle/>
          <a:p>
            <a:pPr marL="146050" indent="0">
              <a:buNone/>
            </a:pPr>
            <a:r>
              <a:rPr lang="en-PH" sz="600" dirty="0">
                <a:latin typeface="Montserrat" panose="00000500000000000000" pitchFamily="2" charset="0"/>
              </a:rPr>
              <a:t>Source:  NielsenIQ Scantrack (FMCG = Total Store Read excluding General Merchandise, Tobacco and Healthcare)</a:t>
            </a:r>
          </a:p>
        </p:txBody>
      </p:sp>
      <p:sp>
        <p:nvSpPr>
          <p:cNvPr id="3" name="Rectangle 2"/>
          <p:cNvSpPr/>
          <p:nvPr/>
        </p:nvSpPr>
        <p:spPr>
          <a:xfrm>
            <a:off x="4852559" y="4659498"/>
            <a:ext cx="3595480" cy="338554"/>
          </a:xfrm>
          <a:prstGeom prst="rect">
            <a:avLst/>
          </a:prstGeom>
        </p:spPr>
        <p:txBody>
          <a:bodyPr wrap="square">
            <a:spAutoFit/>
          </a:bodyPr>
          <a:lstStyle/>
          <a:p>
            <a:r>
              <a:rPr lang="en-GB" sz="800" dirty="0">
                <a:latin typeface="Montserrat" panose="00000500000000000000" pitchFamily="2" charset="0"/>
                <a:cs typeface="Calibri" panose="020F0502020204030204" pitchFamily="34" charset="0"/>
              </a:rPr>
              <a:t>*Supermarkets include Online Dark Stores, Depots and Picking stores</a:t>
            </a:r>
            <a:endParaRPr lang="en-GB" sz="8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2925106089"/>
              </p:ext>
            </p:extLst>
          </p:nvPr>
        </p:nvGraphicFramePr>
        <p:xfrm>
          <a:off x="4852559" y="1218091"/>
          <a:ext cx="3804300" cy="148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Google Shape;1719;p127">
            <a:extLst>
              <a:ext uri="{FF2B5EF4-FFF2-40B4-BE49-F238E27FC236}">
                <a16:creationId xmlns:a16="http://schemas.microsoft.com/office/drawing/2014/main" id="{52778CA0-66FA-4AEE-9999-1A82D1F83488}"/>
              </a:ext>
            </a:extLst>
          </p:cNvPr>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20;p127">
            <a:extLst>
              <a:ext uri="{FF2B5EF4-FFF2-40B4-BE49-F238E27FC236}">
                <a16:creationId xmlns:a16="http://schemas.microsoft.com/office/drawing/2014/main" id="{970C9709-0DA1-4983-A412-AA8DDFFC7BC0}"/>
              </a:ext>
            </a:extLst>
          </p:cNvPr>
          <p:cNvSpPr txBox="1"/>
          <p:nvPr/>
        </p:nvSpPr>
        <p:spPr>
          <a:xfrm>
            <a:off x="211892" y="1477029"/>
            <a:ext cx="4664908" cy="24622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200" dirty="0">
                <a:solidFill>
                  <a:srgbClr val="1A1A1A"/>
                </a:solidFill>
                <a:latin typeface="Montserrat" panose="00000500000000000000" pitchFamily="2" charset="0"/>
                <a:ea typeface="Montserrat"/>
                <a:cs typeface="Montserrat"/>
                <a:sym typeface="Montserrat"/>
              </a:rPr>
              <a:t>GB Total Coverage </a:t>
            </a:r>
            <a:r>
              <a:rPr lang="en" sz="1200" b="1" dirty="0">
                <a:solidFill>
                  <a:srgbClr val="1A1A1A"/>
                </a:solidFill>
                <a:latin typeface="Montserrat" panose="00000500000000000000" pitchFamily="2" charset="0"/>
                <a:ea typeface="Montserrat"/>
                <a:cs typeface="Montserrat"/>
                <a:sym typeface="Montserrat"/>
              </a:rPr>
              <a:t>FMCG</a:t>
            </a:r>
            <a:r>
              <a:rPr lang="en" sz="1200" dirty="0">
                <a:solidFill>
                  <a:srgbClr val="1A1A1A"/>
                </a:solidFill>
                <a:latin typeface="Montserrat" panose="00000500000000000000" pitchFamily="2" charset="0"/>
                <a:ea typeface="Montserrat"/>
                <a:cs typeface="Montserrat"/>
                <a:sym typeface="Montserrat"/>
              </a:rPr>
              <a:t> Sales, 4w/e </a:t>
            </a:r>
            <a:r>
              <a:rPr lang="en-GB" sz="1200" dirty="0">
                <a:solidFill>
                  <a:srgbClr val="1A1A1A"/>
                </a:solidFill>
                <a:latin typeface="Montserrat" panose="00000500000000000000" pitchFamily="2" charset="0"/>
                <a:ea typeface="Montserrat"/>
                <a:cs typeface="Montserrat"/>
                <a:sym typeface="Montserrat"/>
              </a:rPr>
              <a:t>28</a:t>
            </a:r>
            <a:r>
              <a:rPr lang="en-GB" sz="1200" baseline="30000" dirty="0">
                <a:solidFill>
                  <a:srgbClr val="1A1A1A"/>
                </a:solidFill>
                <a:latin typeface="Montserrat" panose="00000500000000000000" pitchFamily="2" charset="0"/>
                <a:ea typeface="Montserrat"/>
                <a:cs typeface="Montserrat"/>
                <a:sym typeface="Montserrat"/>
              </a:rPr>
              <a:t>th</a:t>
            </a:r>
            <a:r>
              <a:rPr lang="en-GB" sz="1200" dirty="0">
                <a:solidFill>
                  <a:srgbClr val="1A1A1A"/>
                </a:solidFill>
                <a:latin typeface="Montserrat" panose="00000500000000000000" pitchFamily="2" charset="0"/>
                <a:ea typeface="Montserrat"/>
                <a:cs typeface="Montserrat"/>
                <a:sym typeface="Montserrat"/>
              </a:rPr>
              <a:t> January 2023</a:t>
            </a:r>
            <a:br>
              <a:rPr lang="en" sz="1200" dirty="0">
                <a:solidFill>
                  <a:srgbClr val="000000"/>
                </a:solidFill>
                <a:latin typeface="Montserrat" panose="00000500000000000000" pitchFamily="2" charset="0"/>
                <a:ea typeface="Montserrat"/>
                <a:cs typeface="Montserrat"/>
                <a:sym typeface="Montserrat"/>
              </a:rPr>
            </a:br>
            <a:endParaRPr sz="1200" dirty="0">
              <a:solidFill>
                <a:srgbClr val="000000"/>
              </a:solidFill>
              <a:latin typeface="Montserrat" panose="00000500000000000000" pitchFamily="2" charset="0"/>
              <a:ea typeface="Montserrat"/>
              <a:cs typeface="Montserrat"/>
              <a:sym typeface="Montserrat"/>
            </a:endParaRPr>
          </a:p>
        </p:txBody>
      </p:sp>
      <p:sp>
        <p:nvSpPr>
          <p:cNvPr id="18" name="Google Shape;1721;p127">
            <a:extLst>
              <a:ext uri="{FF2B5EF4-FFF2-40B4-BE49-F238E27FC236}">
                <a16:creationId xmlns:a16="http://schemas.microsoft.com/office/drawing/2014/main" id="{783BCF4E-61B1-440E-962B-DCF8AA5882D1}"/>
              </a:ext>
            </a:extLst>
          </p:cNvPr>
          <p:cNvSpPr txBox="1"/>
          <p:nvPr/>
        </p:nvSpPr>
        <p:spPr>
          <a:xfrm>
            <a:off x="397946" y="2253903"/>
            <a:ext cx="2901514"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b="1" dirty="0">
                <a:solidFill>
                  <a:srgbClr val="1A1A1A"/>
                </a:solidFill>
                <a:latin typeface="Montserrat" panose="00000500000000000000" pitchFamily="2" charset="0"/>
                <a:ea typeface="Montserrat"/>
                <a:cs typeface="Montserrat"/>
                <a:sym typeface="Montserrat"/>
              </a:rPr>
              <a:t>+£472m</a:t>
            </a:r>
            <a:br>
              <a:rPr lang="en" b="1" dirty="0">
                <a:solidFill>
                  <a:srgbClr val="1A1A1A"/>
                </a:solidFill>
                <a:latin typeface="Montserrat" panose="00000500000000000000" pitchFamily="2" charset="0"/>
                <a:ea typeface="Montserrat"/>
                <a:cs typeface="Montserrat"/>
                <a:sym typeface="Montserrat"/>
              </a:rPr>
            </a:br>
            <a:r>
              <a:rPr lang="en" sz="1200" b="1" dirty="0">
                <a:solidFill>
                  <a:srgbClr val="1A1A1A"/>
                </a:solidFill>
                <a:latin typeface="Montserrat" panose="00000500000000000000" pitchFamily="2" charset="0"/>
                <a:ea typeface="Montserrat"/>
                <a:cs typeface="Montserrat"/>
                <a:sym typeface="Montserrat"/>
              </a:rPr>
              <a:t>Shoppers spent MORE on groceries than last year</a:t>
            </a:r>
            <a:endParaRPr sz="1500" b="1" dirty="0">
              <a:solidFill>
                <a:srgbClr val="1A1A1A"/>
              </a:solidFill>
              <a:latin typeface="Montserrat" panose="00000500000000000000" pitchFamily="2" charset="0"/>
              <a:ea typeface="Montserrat"/>
              <a:cs typeface="Montserrat"/>
              <a:sym typeface="Montserrat"/>
            </a:endParaRPr>
          </a:p>
        </p:txBody>
      </p:sp>
      <p:sp>
        <p:nvSpPr>
          <p:cNvPr id="19" name="Google Shape;1722;p127">
            <a:extLst>
              <a:ext uri="{FF2B5EF4-FFF2-40B4-BE49-F238E27FC236}">
                <a16:creationId xmlns:a16="http://schemas.microsoft.com/office/drawing/2014/main" id="{87F335D8-9F32-45A3-96D6-8D5D9FC1CE48}"/>
              </a:ext>
            </a:extLst>
          </p:cNvPr>
          <p:cNvSpPr txBox="1"/>
          <p:nvPr/>
        </p:nvSpPr>
        <p:spPr>
          <a:xfrm>
            <a:off x="407497" y="3318318"/>
            <a:ext cx="3155759"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b="1" dirty="0">
                <a:solidFill>
                  <a:schemeClr val="accent3"/>
                </a:solidFill>
                <a:latin typeface="Montserrat" panose="00000500000000000000" pitchFamily="2" charset="0"/>
                <a:ea typeface="Montserrat"/>
                <a:cs typeface="Montserrat"/>
                <a:sym typeface="Montserrat"/>
              </a:rPr>
              <a:t>-£2.8Bn</a:t>
            </a:r>
            <a:br>
              <a:rPr lang="en" b="1" dirty="0">
                <a:solidFill>
                  <a:schemeClr val="accent3"/>
                </a:solidFill>
                <a:latin typeface="Montserrat" panose="00000500000000000000" pitchFamily="2" charset="0"/>
                <a:ea typeface="Montserrat"/>
                <a:cs typeface="Montserrat"/>
                <a:sym typeface="Montserrat"/>
              </a:rPr>
            </a:br>
            <a:r>
              <a:rPr lang="en-GB" sz="1200" b="1" dirty="0">
                <a:solidFill>
                  <a:schemeClr val="accent3"/>
                </a:solidFill>
                <a:latin typeface="Montserrat" panose="00000500000000000000" pitchFamily="2" charset="0"/>
                <a:ea typeface="Montserrat"/>
                <a:cs typeface="Montserrat"/>
                <a:sym typeface="Montserrat"/>
              </a:rPr>
              <a:t>MORE than 4w/e 28th December 2022</a:t>
            </a:r>
            <a:endParaRPr sz="1500" b="1" dirty="0">
              <a:solidFill>
                <a:schemeClr val="accent3"/>
              </a:solidFill>
              <a:latin typeface="Montserrat" panose="00000500000000000000" pitchFamily="2" charset="0"/>
              <a:ea typeface="Montserrat"/>
              <a:cs typeface="Montserrat"/>
              <a:sym typeface="Montserrat"/>
            </a:endParaRPr>
          </a:p>
          <a:p>
            <a:pPr marL="0" lvl="0" indent="0" algn="l" rtl="0">
              <a:spcBef>
                <a:spcPts val="0"/>
              </a:spcBef>
              <a:spcAft>
                <a:spcPts val="0"/>
              </a:spcAft>
              <a:buNone/>
            </a:pPr>
            <a:endParaRPr sz="1200" b="1" dirty="0">
              <a:solidFill>
                <a:srgbClr val="1A1A1A"/>
              </a:solidFill>
              <a:latin typeface="Montserrat" panose="00000500000000000000" pitchFamily="2" charset="0"/>
              <a:ea typeface="Montserrat"/>
              <a:cs typeface="Montserrat"/>
              <a:sym typeface="Montserrat"/>
            </a:endParaRPr>
          </a:p>
        </p:txBody>
      </p:sp>
      <p:cxnSp>
        <p:nvCxnSpPr>
          <p:cNvPr id="20" name="Google Shape;1725;p127">
            <a:extLst>
              <a:ext uri="{FF2B5EF4-FFF2-40B4-BE49-F238E27FC236}">
                <a16:creationId xmlns:a16="http://schemas.microsoft.com/office/drawing/2014/main" id="{550B18CA-63BA-4A9F-9EFB-D34F54E5CE9F}"/>
              </a:ext>
            </a:extLst>
          </p:cNvPr>
          <p:cNvCxnSpPr>
            <a:cxnSpLocks/>
          </p:cNvCxnSpPr>
          <p:nvPr/>
        </p:nvCxnSpPr>
        <p:spPr>
          <a:xfrm>
            <a:off x="552174" y="3545716"/>
            <a:ext cx="1042504" cy="0"/>
          </a:xfrm>
          <a:prstGeom prst="straightConnector1">
            <a:avLst/>
          </a:prstGeom>
          <a:noFill/>
          <a:ln w="19050" cap="flat" cmpd="sng">
            <a:solidFill>
              <a:schemeClr val="accent1"/>
            </a:solidFill>
            <a:prstDash val="solid"/>
            <a:round/>
            <a:headEnd type="none" w="med" len="med"/>
            <a:tailEnd type="none" w="med" len="med"/>
          </a:ln>
        </p:spPr>
      </p:cxnSp>
      <p:sp>
        <p:nvSpPr>
          <p:cNvPr id="2" name="TextBox 1">
            <a:extLst>
              <a:ext uri="{FF2B5EF4-FFF2-40B4-BE49-F238E27FC236}">
                <a16:creationId xmlns:a16="http://schemas.microsoft.com/office/drawing/2014/main" id="{AA892376-BA68-4A43-B304-A47FCA48628A}"/>
              </a:ext>
            </a:extLst>
          </p:cNvPr>
          <p:cNvSpPr txBox="1"/>
          <p:nvPr/>
        </p:nvSpPr>
        <p:spPr>
          <a:xfrm>
            <a:off x="5998900" y="4864180"/>
            <a:ext cx="2713993" cy="307777"/>
          </a:xfrm>
          <a:prstGeom prst="rect">
            <a:avLst/>
          </a:prstGeom>
          <a:noFill/>
        </p:spPr>
        <p:txBody>
          <a:bodyPr wrap="square" rtlCol="0">
            <a:spAutoFit/>
          </a:bodyPr>
          <a:lstStyle/>
          <a:p>
            <a:pPr algn="r"/>
            <a:r>
              <a:rPr lang="en-GB" sz="700" dirty="0">
                <a:latin typeface="Montserrat" panose="00000500000000000000" pitchFamily="2" charset="0"/>
              </a:rPr>
              <a:t>Supermarkets &gt; 3,000sqft</a:t>
            </a:r>
          </a:p>
          <a:p>
            <a:pPr algn="r"/>
            <a:r>
              <a:rPr lang="en-GB" sz="700" dirty="0">
                <a:latin typeface="Montserrat" panose="00000500000000000000" pitchFamily="2" charset="0"/>
              </a:rPr>
              <a:t>Convenience &lt; 3,000sqft</a:t>
            </a:r>
          </a:p>
        </p:txBody>
      </p:sp>
      <p:graphicFrame>
        <p:nvGraphicFramePr>
          <p:cNvPr id="13" name="Chart 12">
            <a:extLst>
              <a:ext uri="{FF2B5EF4-FFF2-40B4-BE49-F238E27FC236}">
                <a16:creationId xmlns:a16="http://schemas.microsoft.com/office/drawing/2014/main" id="{C524A74A-DA7B-4CDD-B780-4378126F880B}"/>
              </a:ext>
            </a:extLst>
          </p:cNvPr>
          <p:cNvGraphicFramePr/>
          <p:nvPr>
            <p:extLst>
              <p:ext uri="{D42A27DB-BD31-4B8C-83A1-F6EECF244321}">
                <p14:modId xmlns:p14="http://schemas.microsoft.com/office/powerpoint/2010/main" val="309389148"/>
              </p:ext>
            </p:extLst>
          </p:nvPr>
        </p:nvGraphicFramePr>
        <p:xfrm>
          <a:off x="4852559" y="3132330"/>
          <a:ext cx="3804300" cy="14834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FB403D-D181-47EF-941B-6F66CD7B70D4}"/>
              </a:ext>
            </a:extLst>
          </p:cNvPr>
          <p:cNvSpPr txBox="1"/>
          <p:nvPr/>
        </p:nvSpPr>
        <p:spPr>
          <a:xfrm>
            <a:off x="4737655" y="2991885"/>
            <a:ext cx="2472152" cy="246221"/>
          </a:xfrm>
          <a:prstGeom prst="rect">
            <a:avLst/>
          </a:prstGeom>
          <a:noFill/>
        </p:spPr>
        <p:txBody>
          <a:bodyPr wrap="none" rtlCol="0">
            <a:spAutoFit/>
          </a:bodyPr>
          <a:lstStyle/>
          <a:p>
            <a:r>
              <a:rPr lang="en-GB" sz="1000" b="1" dirty="0">
                <a:latin typeface="Montserrat" panose="00000500000000000000" pitchFamily="2" charset="0"/>
              </a:rPr>
              <a:t>Weekly yoy value growth (FMCG)</a:t>
            </a:r>
          </a:p>
        </p:txBody>
      </p:sp>
      <p:sp>
        <p:nvSpPr>
          <p:cNvPr id="21" name="TextBox 20">
            <a:extLst>
              <a:ext uri="{FF2B5EF4-FFF2-40B4-BE49-F238E27FC236}">
                <a16:creationId xmlns:a16="http://schemas.microsoft.com/office/drawing/2014/main" id="{4626C26E-B1F5-49D0-BA0E-0B623F897C4A}"/>
              </a:ext>
            </a:extLst>
          </p:cNvPr>
          <p:cNvSpPr txBox="1"/>
          <p:nvPr/>
        </p:nvSpPr>
        <p:spPr>
          <a:xfrm>
            <a:off x="4671131" y="1112244"/>
            <a:ext cx="1712328" cy="246221"/>
          </a:xfrm>
          <a:prstGeom prst="rect">
            <a:avLst/>
          </a:prstGeom>
          <a:noFill/>
        </p:spPr>
        <p:txBody>
          <a:bodyPr wrap="none" rtlCol="0">
            <a:spAutoFit/>
          </a:bodyPr>
          <a:lstStyle/>
          <a:p>
            <a:r>
              <a:rPr lang="en-GB" sz="1000" b="1" dirty="0">
                <a:latin typeface="Montserrat" panose="00000500000000000000" pitchFamily="2" charset="0"/>
              </a:rPr>
              <a:t>4 week ending (FMCG)</a:t>
            </a:r>
          </a:p>
        </p:txBody>
      </p:sp>
    </p:spTree>
    <p:extLst>
      <p:ext uri="{BB962C8B-B14F-4D97-AF65-F5344CB8AC3E}">
        <p14:creationId xmlns:p14="http://schemas.microsoft.com/office/powerpoint/2010/main" val="700481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17"/>
          <p:cNvSpPr txBox="1">
            <a:spLocks noGrp="1"/>
          </p:cNvSpPr>
          <p:nvPr>
            <p:ph type="title"/>
          </p:nvPr>
        </p:nvSpPr>
        <p:spPr/>
        <p:txBody>
          <a:bodyPr/>
          <a:lstStyle/>
          <a:p>
            <a:pPr lvl="0"/>
            <a:r>
              <a:rPr lang="en-GB" dirty="0"/>
              <a:t>Healthier food, cheaper alternatives and emergency top ups were all on the shopper’s agenda in January</a:t>
            </a:r>
          </a:p>
        </p:txBody>
      </p:sp>
      <p:cxnSp>
        <p:nvCxnSpPr>
          <p:cNvPr id="1606" name="Google Shape;1606;p117"/>
          <p:cNvCxnSpPr/>
          <p:nvPr/>
        </p:nvCxnSpPr>
        <p:spPr>
          <a:xfrm>
            <a:off x="354650" y="1745725"/>
            <a:ext cx="3241800" cy="0"/>
          </a:xfrm>
          <a:prstGeom prst="straightConnector1">
            <a:avLst/>
          </a:prstGeom>
          <a:noFill/>
          <a:ln w="9525" cap="flat" cmpd="sng">
            <a:solidFill>
              <a:srgbClr val="333333"/>
            </a:solidFill>
            <a:prstDash val="solid"/>
            <a:round/>
            <a:headEnd type="none" w="med" len="med"/>
            <a:tailEnd type="none" w="med" len="med"/>
          </a:ln>
        </p:spPr>
      </p:cxnSp>
      <p:sp>
        <p:nvSpPr>
          <p:cNvPr id="1607" name="Google Shape;1607;p117"/>
          <p:cNvSpPr txBox="1"/>
          <p:nvPr/>
        </p:nvSpPr>
        <p:spPr>
          <a:xfrm>
            <a:off x="342239" y="1307112"/>
            <a:ext cx="3804300" cy="43861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Incremental Sales</a:t>
            </a:r>
            <a:br>
              <a:rPr lang="en" dirty="0">
                <a:solidFill>
                  <a:srgbClr val="000000"/>
                </a:solidFill>
                <a:latin typeface="Montserrat" panose="00000500000000000000" pitchFamily="2" charset="0"/>
                <a:ea typeface="Montserrat"/>
                <a:cs typeface="Montserrat"/>
                <a:sym typeface="Montserrat"/>
              </a:rPr>
            </a:br>
            <a:r>
              <a:rPr lang="en" sz="1000" dirty="0">
                <a:latin typeface="Montserrat" panose="00000500000000000000" pitchFamily="2" charset="0"/>
                <a:ea typeface="Montserrat"/>
                <a:cs typeface="Montserrat"/>
                <a:sym typeface="Montserrat"/>
              </a:rPr>
              <a:t>4</a:t>
            </a:r>
            <a:r>
              <a:rPr lang="en" sz="1000" dirty="0">
                <a:solidFill>
                  <a:schemeClr val="dk1"/>
                </a:solidFill>
                <a:latin typeface="Montserrat" panose="00000500000000000000" pitchFamily="2" charset="0"/>
                <a:ea typeface="Montserrat"/>
                <a:cs typeface="Montserrat"/>
                <a:sym typeface="Montserrat"/>
              </a:rPr>
              <a:t>w/e 28</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January 2023 vs </a:t>
            </a:r>
            <a:r>
              <a:rPr lang="en" sz="1200" b="1" dirty="0">
                <a:solidFill>
                  <a:schemeClr val="dk1"/>
                </a:solidFill>
                <a:latin typeface="Montserrat" panose="00000500000000000000" pitchFamily="2" charset="0"/>
                <a:ea typeface="Montserrat"/>
                <a:cs typeface="Montserrat"/>
                <a:sym typeface="Montserrat"/>
              </a:rPr>
              <a:t>PRIOR</a:t>
            </a:r>
            <a:r>
              <a:rPr lang="en" sz="1000" b="1" dirty="0">
                <a:solidFill>
                  <a:schemeClr val="dk1"/>
                </a:solidFill>
                <a:latin typeface="Montserrat" panose="00000500000000000000" pitchFamily="2" charset="0"/>
                <a:ea typeface="Montserrat"/>
                <a:cs typeface="Montserrat"/>
                <a:sym typeface="Montserrat"/>
              </a:rPr>
              <a:t> </a:t>
            </a:r>
            <a:r>
              <a:rPr lang="en" sz="1000" dirty="0">
                <a:solidFill>
                  <a:schemeClr val="dk1"/>
                </a:solidFill>
                <a:latin typeface="Montserrat" panose="00000500000000000000" pitchFamily="2" charset="0"/>
                <a:ea typeface="Montserrat"/>
                <a:cs typeface="Montserrat"/>
                <a:sym typeface="Montserrat"/>
              </a:rPr>
              <a:t>period</a:t>
            </a:r>
            <a:endParaRPr sz="1000" b="1" dirty="0">
              <a:solidFill>
                <a:srgbClr val="000000"/>
              </a:solidFill>
              <a:latin typeface="Montserrat" panose="00000500000000000000" pitchFamily="2" charset="0"/>
              <a:ea typeface="Montserrat Light"/>
              <a:cs typeface="Montserrat Light"/>
              <a:sym typeface="Montserrat Light"/>
            </a:endParaRPr>
          </a:p>
        </p:txBody>
      </p:sp>
      <p:grpSp>
        <p:nvGrpSpPr>
          <p:cNvPr id="1609" name="Google Shape;1609;p117"/>
          <p:cNvGrpSpPr/>
          <p:nvPr/>
        </p:nvGrpSpPr>
        <p:grpSpPr>
          <a:xfrm>
            <a:off x="150442" y="1894287"/>
            <a:ext cx="696533" cy="307800"/>
            <a:chOff x="3272277" y="2468249"/>
            <a:chExt cx="674029" cy="307800"/>
          </a:xfrm>
        </p:grpSpPr>
        <p:sp>
          <p:nvSpPr>
            <p:cNvPr id="1610" name="Google Shape;1610;p117"/>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1" name="Google Shape;1611;p117"/>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2" name="Google Shape;1612;p117"/>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613" name="Google Shape;1613;p117"/>
          <p:cNvSpPr txBox="1"/>
          <p:nvPr/>
        </p:nvSpPr>
        <p:spPr>
          <a:xfrm>
            <a:off x="909925" y="1928128"/>
            <a:ext cx="3496964" cy="2685207"/>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GB" sz="1050" dirty="0">
                <a:solidFill>
                  <a:schemeClr val="tx1"/>
                </a:solidFill>
                <a:latin typeface="Montserrat" panose="00000500000000000000" pitchFamily="2" charset="0"/>
                <a:ea typeface="Montserrat"/>
                <a:cs typeface="Montserrat"/>
                <a:sym typeface="Montserrat"/>
              </a:rPr>
              <a:t>With cold wet weather in January, shoppers will have focussed on New Year resolutions including a healthier diet and cutting back on expenses.</a:t>
            </a:r>
          </a:p>
          <a:p>
            <a:pPr marL="0" lvl="0" indent="0" algn="l" rtl="0">
              <a:spcBef>
                <a:spcPts val="0"/>
              </a:spcBef>
              <a:spcAft>
                <a:spcPts val="1200"/>
              </a:spcAft>
              <a:buClr>
                <a:schemeClr val="dk1"/>
              </a:buClr>
              <a:buSzPts val="1100"/>
              <a:buFont typeface="Arial"/>
              <a:buNone/>
            </a:pPr>
            <a:r>
              <a:rPr lang="en-GB" sz="1050" dirty="0">
                <a:solidFill>
                  <a:schemeClr val="tx1"/>
                </a:solidFill>
                <a:latin typeface="Montserrat" panose="00000500000000000000" pitchFamily="2" charset="0"/>
                <a:ea typeface="Montserrat"/>
                <a:cs typeface="Montserrat"/>
                <a:sym typeface="Montserrat"/>
              </a:rPr>
              <a:t>With back to work on the agenda, sales at the Supermarkets focussed on </a:t>
            </a:r>
            <a:r>
              <a:rPr lang="en-GB" sz="1050" b="1" dirty="0">
                <a:solidFill>
                  <a:schemeClr val="tx1"/>
                </a:solidFill>
                <a:latin typeface="Montserrat" panose="00000500000000000000" pitchFamily="2" charset="0"/>
                <a:ea typeface="Montserrat"/>
                <a:cs typeface="Montserrat"/>
                <a:sym typeface="Montserrat"/>
              </a:rPr>
              <a:t>Breakfast alternatives </a:t>
            </a:r>
            <a:r>
              <a:rPr lang="en-GB" sz="1050" dirty="0">
                <a:solidFill>
                  <a:schemeClr val="tx1"/>
                </a:solidFill>
                <a:latin typeface="Montserrat" panose="00000500000000000000" pitchFamily="2" charset="0"/>
                <a:ea typeface="Montserrat"/>
                <a:cs typeface="Montserrat"/>
                <a:sym typeface="Montserrat"/>
              </a:rPr>
              <a:t>including </a:t>
            </a:r>
            <a:r>
              <a:rPr lang="en-GB" sz="1050" b="1" dirty="0">
                <a:solidFill>
                  <a:schemeClr val="tx1"/>
                </a:solidFill>
                <a:latin typeface="Montserrat" panose="00000500000000000000" pitchFamily="2" charset="0"/>
                <a:ea typeface="Montserrat"/>
                <a:cs typeface="Montserrat"/>
                <a:sym typeface="Montserrat"/>
              </a:rPr>
              <a:t>Yoghurts, Fresh Fruit, Morning Snacks</a:t>
            </a:r>
            <a:r>
              <a:rPr lang="en-GB" sz="1050" dirty="0">
                <a:solidFill>
                  <a:schemeClr val="tx1"/>
                </a:solidFill>
                <a:latin typeface="Montserrat" panose="00000500000000000000" pitchFamily="2" charset="0"/>
                <a:ea typeface="Montserrat"/>
                <a:cs typeface="Montserrat"/>
                <a:sym typeface="Montserrat"/>
              </a:rPr>
              <a:t> and </a:t>
            </a:r>
            <a:r>
              <a:rPr lang="en-GB" sz="1050" b="1" dirty="0">
                <a:solidFill>
                  <a:schemeClr val="tx1"/>
                </a:solidFill>
                <a:latin typeface="Montserrat" panose="00000500000000000000" pitchFamily="2" charset="0"/>
                <a:ea typeface="Montserrat"/>
                <a:cs typeface="Montserrat"/>
                <a:sym typeface="Montserrat"/>
              </a:rPr>
              <a:t>Breakfast Cereals</a:t>
            </a:r>
            <a:r>
              <a:rPr lang="en-GB" sz="1050" dirty="0">
                <a:solidFill>
                  <a:schemeClr val="tx1"/>
                </a:solidFill>
                <a:latin typeface="Montserrat" panose="00000500000000000000" pitchFamily="2" charset="0"/>
                <a:ea typeface="Montserrat"/>
                <a:cs typeface="Montserrat"/>
                <a:sym typeface="Montserrat"/>
              </a:rPr>
              <a:t>.  Shoppers also sought cheaper meal alternatives including </a:t>
            </a:r>
            <a:r>
              <a:rPr lang="en-GB" sz="1050" b="1" dirty="0">
                <a:solidFill>
                  <a:schemeClr val="tx1"/>
                </a:solidFill>
                <a:latin typeface="Montserrat" panose="00000500000000000000" pitchFamily="2" charset="0"/>
                <a:ea typeface="Montserrat"/>
                <a:cs typeface="Montserrat"/>
                <a:sym typeface="Montserrat"/>
              </a:rPr>
              <a:t>Canned Veg &amp;</a:t>
            </a:r>
            <a:r>
              <a:rPr lang="en-GB" sz="1050" dirty="0">
                <a:solidFill>
                  <a:schemeClr val="tx1"/>
                </a:solidFill>
                <a:latin typeface="Montserrat" panose="00000500000000000000" pitchFamily="2" charset="0"/>
                <a:ea typeface="Montserrat"/>
                <a:cs typeface="Montserrat"/>
                <a:sym typeface="Montserrat"/>
              </a:rPr>
              <a:t> </a:t>
            </a:r>
            <a:r>
              <a:rPr lang="en-GB" sz="1050" b="1" dirty="0">
                <a:solidFill>
                  <a:schemeClr val="tx1"/>
                </a:solidFill>
                <a:latin typeface="Montserrat" panose="00000500000000000000" pitchFamily="2" charset="0"/>
                <a:ea typeface="Montserrat"/>
                <a:cs typeface="Montserrat"/>
                <a:sym typeface="Montserrat"/>
              </a:rPr>
              <a:t>Fish, Frozen Ready Meals </a:t>
            </a:r>
            <a:r>
              <a:rPr lang="en-GB" sz="1050" dirty="0">
                <a:solidFill>
                  <a:schemeClr val="tx1"/>
                </a:solidFill>
                <a:latin typeface="Montserrat" panose="00000500000000000000" pitchFamily="2" charset="0"/>
                <a:ea typeface="Montserrat"/>
                <a:cs typeface="Montserrat"/>
                <a:sym typeface="Montserrat"/>
              </a:rPr>
              <a:t>and with diet also top of mind shoppers also spent more on </a:t>
            </a:r>
            <a:r>
              <a:rPr lang="en-GB" sz="1050" b="1" dirty="0">
                <a:solidFill>
                  <a:schemeClr val="tx1"/>
                </a:solidFill>
                <a:latin typeface="Montserrat" panose="00000500000000000000" pitchFamily="2" charset="0"/>
                <a:ea typeface="Montserrat"/>
                <a:cs typeface="Montserrat"/>
                <a:sym typeface="Montserrat"/>
              </a:rPr>
              <a:t>Prep Fruit</a:t>
            </a:r>
            <a:r>
              <a:rPr lang="en-GB" sz="1050" dirty="0">
                <a:solidFill>
                  <a:schemeClr val="tx1"/>
                </a:solidFill>
                <a:latin typeface="Montserrat" panose="00000500000000000000" pitchFamily="2" charset="0"/>
                <a:ea typeface="Montserrat"/>
                <a:cs typeface="Montserrat"/>
                <a:sym typeface="Montserrat"/>
              </a:rPr>
              <a:t>.</a:t>
            </a:r>
            <a:endParaRPr lang="en-GB" sz="1050" b="1" dirty="0">
              <a:solidFill>
                <a:schemeClr val="tx1"/>
              </a:solidFill>
              <a:latin typeface="Montserrat" panose="00000500000000000000" pitchFamily="2" charset="0"/>
              <a:ea typeface="Montserrat"/>
              <a:cs typeface="Montserrat"/>
              <a:sym typeface="Montserrat"/>
            </a:endParaRPr>
          </a:p>
          <a:p>
            <a:pPr>
              <a:spcAft>
                <a:spcPts val="1200"/>
              </a:spcAft>
              <a:buClr>
                <a:schemeClr val="dk1"/>
              </a:buClr>
              <a:buSzPts val="1100"/>
            </a:pPr>
            <a:r>
              <a:rPr lang="en-GB" sz="1050" dirty="0">
                <a:solidFill>
                  <a:schemeClr val="dk1"/>
                </a:solidFill>
                <a:latin typeface="Montserrat" panose="00000500000000000000" pitchFamily="2" charset="0"/>
                <a:ea typeface="Montserrat"/>
                <a:cs typeface="Montserrat"/>
                <a:sym typeface="Montserrat"/>
              </a:rPr>
              <a:t>As shoppers increasingly shopping for the moment </a:t>
            </a:r>
            <a:r>
              <a:rPr lang="en-GB" sz="1050" b="1" dirty="0">
                <a:solidFill>
                  <a:schemeClr val="dk1"/>
                </a:solidFill>
                <a:latin typeface="Montserrat" panose="00000500000000000000" pitchFamily="2" charset="0"/>
                <a:ea typeface="Montserrat"/>
                <a:cs typeface="Montserrat"/>
                <a:sym typeface="Montserrat"/>
              </a:rPr>
              <a:t>missions</a:t>
            </a:r>
            <a:r>
              <a:rPr lang="en-GB" sz="1050" dirty="0">
                <a:solidFill>
                  <a:schemeClr val="dk1"/>
                </a:solidFill>
                <a:latin typeface="Montserrat" panose="00000500000000000000" pitchFamily="2" charset="0"/>
                <a:ea typeface="Montserrat"/>
                <a:cs typeface="Montserrat"/>
                <a:sym typeface="Montserrat"/>
              </a:rPr>
              <a:t> played a key part in driving sales at </a:t>
            </a:r>
            <a:r>
              <a:rPr lang="en-GB" sz="1050" b="1" dirty="0">
                <a:solidFill>
                  <a:schemeClr val="dk1"/>
                </a:solidFill>
                <a:latin typeface="Montserrat" panose="00000500000000000000" pitchFamily="2" charset="0"/>
                <a:ea typeface="Montserrat"/>
                <a:cs typeface="Montserrat"/>
                <a:sym typeface="Montserrat"/>
              </a:rPr>
              <a:t>Convenience</a:t>
            </a:r>
            <a:r>
              <a:rPr lang="en-GB" sz="1050" dirty="0">
                <a:solidFill>
                  <a:schemeClr val="dk1"/>
                </a:solidFill>
                <a:latin typeface="Montserrat" panose="00000500000000000000" pitchFamily="2" charset="0"/>
                <a:ea typeface="Montserrat"/>
                <a:cs typeface="Montserrat"/>
                <a:sym typeface="Montserrat"/>
              </a:rPr>
              <a:t> stores in January.  Shoppers spent more on Meals for tonight with </a:t>
            </a:r>
            <a:r>
              <a:rPr lang="en-GB" sz="1050" b="1" dirty="0">
                <a:solidFill>
                  <a:schemeClr val="dk1"/>
                </a:solidFill>
                <a:latin typeface="Montserrat" panose="00000500000000000000" pitchFamily="2" charset="0"/>
                <a:ea typeface="Montserrat"/>
                <a:cs typeface="Montserrat"/>
                <a:sym typeface="Montserrat"/>
              </a:rPr>
              <a:t>Fresh Ready Meals &amp; Veg, Breakfast, Lunchtime Snacks </a:t>
            </a:r>
            <a:r>
              <a:rPr lang="en-GB" sz="1050" dirty="0">
                <a:solidFill>
                  <a:schemeClr val="dk1"/>
                </a:solidFill>
                <a:latin typeface="Montserrat" panose="00000500000000000000" pitchFamily="2" charset="0"/>
                <a:ea typeface="Montserrat"/>
                <a:cs typeface="Montserrat"/>
                <a:sym typeface="Montserrat"/>
              </a:rPr>
              <a:t>and </a:t>
            </a:r>
            <a:r>
              <a:rPr lang="en-GB" sz="1050" b="1" dirty="0">
                <a:solidFill>
                  <a:schemeClr val="dk1"/>
                </a:solidFill>
                <a:latin typeface="Montserrat" panose="00000500000000000000" pitchFamily="2" charset="0"/>
                <a:ea typeface="Montserrat"/>
                <a:cs typeface="Montserrat"/>
                <a:sym typeface="Montserrat"/>
              </a:rPr>
              <a:t>Sugar Confectionery</a:t>
            </a:r>
            <a:r>
              <a:rPr lang="en-GB" sz="1050" dirty="0">
                <a:solidFill>
                  <a:schemeClr val="dk1"/>
                </a:solidFill>
                <a:latin typeface="Montserrat" panose="00000500000000000000" pitchFamily="2" charset="0"/>
                <a:ea typeface="Montserrat"/>
                <a:cs typeface="Montserrat"/>
                <a:sym typeface="Montserrat"/>
              </a:rPr>
              <a:t>.</a:t>
            </a:r>
          </a:p>
        </p:txBody>
      </p:sp>
      <p:sp>
        <p:nvSpPr>
          <p:cNvPr id="14" name="Google Shape;716;p47">
            <a:extLst>
              <a:ext uri="{FF2B5EF4-FFF2-40B4-BE49-F238E27FC236}">
                <a16:creationId xmlns:a16="http://schemas.microsoft.com/office/drawing/2014/main" id="{01775745-36DD-4B2B-90F9-C9B960F4B5A7}"/>
              </a:ext>
            </a:extLst>
          </p:cNvPr>
          <p:cNvSpPr/>
          <p:nvPr/>
        </p:nvSpPr>
        <p:spPr>
          <a:xfrm>
            <a:off x="6542688" y="1760071"/>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Sports &amp; Energy Drinks +£9m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Milk +£6m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Fruit +£6m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Salad +£3m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Veg +£3m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Yoghurts +£3m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Newspapers &amp; Mags +£3m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Prep Salad +£3m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Sugar Confectionery +£3m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Breakfast Cereal +£2m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Ready Meals +£2m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Morning </a:t>
            </a:r>
            <a:r>
              <a:rPr lang="en-GB" sz="900" dirty="0" err="1">
                <a:solidFill>
                  <a:schemeClr val="dk1"/>
                </a:solidFill>
                <a:latin typeface="Montserrat" panose="00000500000000000000" pitchFamily="2" charset="0"/>
                <a:ea typeface="Montserrat"/>
                <a:cs typeface="Montserrat"/>
                <a:sym typeface="Montserrat"/>
              </a:rPr>
              <a:t>Gds</a:t>
            </a:r>
            <a:r>
              <a:rPr lang="en-GB" sz="900" dirty="0">
                <a:solidFill>
                  <a:schemeClr val="dk1"/>
                </a:solidFill>
                <a:latin typeface="Montserrat" panose="00000500000000000000" pitchFamily="2" charset="0"/>
                <a:ea typeface="Montserrat"/>
                <a:cs typeface="Montserrat"/>
                <a:sym typeface="Montserrat"/>
              </a:rPr>
              <a:t> &amp; Spec </a:t>
            </a:r>
            <a:r>
              <a:rPr lang="en-GB" sz="900" dirty="0" err="1">
                <a:solidFill>
                  <a:schemeClr val="dk1"/>
                </a:solidFill>
                <a:latin typeface="Montserrat" panose="00000500000000000000" pitchFamily="2" charset="0"/>
                <a:ea typeface="Montserrat"/>
                <a:cs typeface="Montserrat"/>
                <a:sym typeface="Montserrat"/>
              </a:rPr>
              <a:t>Brds</a:t>
            </a:r>
            <a:r>
              <a:rPr lang="en-GB" sz="900" dirty="0">
                <a:solidFill>
                  <a:schemeClr val="dk1"/>
                </a:solidFill>
                <a:latin typeface="Montserrat" panose="00000500000000000000" pitchFamily="2" charset="0"/>
                <a:ea typeface="Montserrat"/>
                <a:cs typeface="Montserrat"/>
                <a:sym typeface="Montserrat"/>
              </a:rPr>
              <a:t> +£2m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Sandwiches +£2m</a:t>
            </a: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p:txBody>
      </p:sp>
      <p:sp>
        <p:nvSpPr>
          <p:cNvPr id="15" name="Google Shape;717;p47">
            <a:extLst>
              <a:ext uri="{FF2B5EF4-FFF2-40B4-BE49-F238E27FC236}">
                <a16:creationId xmlns:a16="http://schemas.microsoft.com/office/drawing/2014/main" id="{C0172188-CFF4-4C41-B2D0-8DC65C01FCB4}"/>
              </a:ext>
            </a:extLst>
          </p:cNvPr>
          <p:cNvSpPr/>
          <p:nvPr/>
        </p:nvSpPr>
        <p:spPr>
          <a:xfrm>
            <a:off x="4473930" y="1769233"/>
            <a:ext cx="1997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Yoghurts +£28m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Fruit +£20m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Morning Snacks +£12m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Breakfast Cereal +£11m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Salad +£10m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Cooking Sauces +£8m</a:t>
            </a:r>
          </a:p>
          <a:p>
            <a:pPr>
              <a:buClr>
                <a:srgbClr val="009DD9"/>
              </a:buClr>
              <a:buSzPts val="1350"/>
            </a:pPr>
            <a:r>
              <a:rPr lang="en-GB" sz="900" dirty="0" err="1">
                <a:solidFill>
                  <a:schemeClr val="dk1"/>
                </a:solidFill>
                <a:latin typeface="Montserrat" panose="00000500000000000000" pitchFamily="2" charset="0"/>
                <a:ea typeface="Montserrat"/>
                <a:cs typeface="Montserrat"/>
                <a:sym typeface="Montserrat"/>
              </a:rPr>
              <a:t>Vms</a:t>
            </a:r>
            <a:r>
              <a:rPr lang="en-GB" sz="900" dirty="0">
                <a:solidFill>
                  <a:schemeClr val="dk1"/>
                </a:solidFill>
                <a:latin typeface="Montserrat" panose="00000500000000000000" pitchFamily="2" charset="0"/>
                <a:ea typeface="Montserrat"/>
                <a:cs typeface="Montserrat"/>
                <a:sym typeface="Montserrat"/>
              </a:rPr>
              <a:t> &amp; Dietary Health +£6m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Rice &amp; Grains +£6m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Canned Veg +£6m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Frozen Ready Meals +£6m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Detergents +£5m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Prep Fruit +£4m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Canned Fish +£4m</a:t>
            </a:r>
          </a:p>
        </p:txBody>
      </p:sp>
      <p:sp>
        <p:nvSpPr>
          <p:cNvPr id="16" name="Google Shape;721;p47">
            <a:extLst>
              <a:ext uri="{FF2B5EF4-FFF2-40B4-BE49-F238E27FC236}">
                <a16:creationId xmlns:a16="http://schemas.microsoft.com/office/drawing/2014/main" id="{F41552FB-BAB6-4328-A672-140303BE8979}"/>
              </a:ext>
            </a:extLst>
          </p:cNvPr>
          <p:cNvSpPr/>
          <p:nvPr/>
        </p:nvSpPr>
        <p:spPr>
          <a:xfrm>
            <a:off x="6542688" y="1327661"/>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17" name="Google Shape;728;p47">
            <a:extLst>
              <a:ext uri="{FF2B5EF4-FFF2-40B4-BE49-F238E27FC236}">
                <a16:creationId xmlns:a16="http://schemas.microsoft.com/office/drawing/2014/main" id="{194572A7-9713-449E-A7E7-820BA55C07C0}"/>
              </a:ext>
            </a:extLst>
          </p:cNvPr>
          <p:cNvSpPr/>
          <p:nvPr/>
        </p:nvSpPr>
        <p:spPr>
          <a:xfrm>
            <a:off x="4476930" y="1327661"/>
            <a:ext cx="1997100" cy="332400"/>
          </a:xfrm>
          <a:prstGeom prst="rect">
            <a:avLst/>
          </a:prstGeom>
          <a:no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Supermarkets</a:t>
            </a:r>
            <a:endParaRPr lang="en-GB" i="0" u="none" strike="noStrike" cap="none" dirty="0">
              <a:latin typeface="Montserrat" panose="00000500000000000000" pitchFamily="2" charset="0"/>
              <a:ea typeface="Montserrat"/>
              <a:cs typeface="Montserrat"/>
              <a:sym typeface="Montserrat"/>
            </a:endParaRPr>
          </a:p>
        </p:txBody>
      </p:sp>
      <p:pic>
        <p:nvPicPr>
          <p:cNvPr id="1026" name="Picture 2">
            <a:extLst>
              <a:ext uri="{FF2B5EF4-FFF2-40B4-BE49-F238E27FC236}">
                <a16:creationId xmlns:a16="http://schemas.microsoft.com/office/drawing/2014/main" id="{13030CB6-21D5-4802-947A-A4A163959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30" y="1745725"/>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3FED45E-6DE8-4F2F-894F-399D7B5EB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828" y="1757580"/>
            <a:ext cx="480060" cy="495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258DA24-B943-4FD3-8EF3-F849B4C49CFE}"/>
              </a:ext>
            </a:extLst>
          </p:cNvPr>
          <p:cNvSpPr txBox="1"/>
          <p:nvPr/>
        </p:nvSpPr>
        <p:spPr>
          <a:xfrm>
            <a:off x="127253" y="4835555"/>
            <a:ext cx="4583242" cy="215444"/>
          </a:xfrm>
          <a:prstGeom prst="rect">
            <a:avLst/>
          </a:prstGeom>
          <a:noFill/>
        </p:spPr>
        <p:txBody>
          <a:bodyPr wrap="square">
            <a:spAutoFit/>
          </a:bodyPr>
          <a:lstStyle/>
          <a:p>
            <a:r>
              <a:rPr lang="en-PH" sz="800" dirty="0">
                <a:latin typeface="Montserrat" panose="00000500000000000000" pitchFamily="2" charset="0"/>
              </a:rPr>
              <a:t>Source:  NielsenIQ Scantrack </a:t>
            </a:r>
            <a:endParaRPr lang="en-GB" dirty="0"/>
          </a:p>
        </p:txBody>
      </p:sp>
      <p:sp>
        <p:nvSpPr>
          <p:cNvPr id="2" name="TextBox 1">
            <a:extLst>
              <a:ext uri="{FF2B5EF4-FFF2-40B4-BE49-F238E27FC236}">
                <a16:creationId xmlns:a16="http://schemas.microsoft.com/office/drawing/2014/main" id="{B8FD9F34-E9C9-E1CC-6E12-2B0937E20FF8}"/>
              </a:ext>
            </a:extLst>
          </p:cNvPr>
          <p:cNvSpPr txBox="1"/>
          <p:nvPr/>
        </p:nvSpPr>
        <p:spPr>
          <a:xfrm>
            <a:off x="5384800" y="4943445"/>
            <a:ext cx="3055645" cy="200055"/>
          </a:xfrm>
          <a:prstGeom prst="rect">
            <a:avLst/>
          </a:prstGeom>
          <a:noFill/>
        </p:spPr>
        <p:txBody>
          <a:bodyPr wrap="none" rtlCol="0">
            <a:spAutoFit/>
          </a:bodyPr>
          <a:lstStyle/>
          <a:p>
            <a:r>
              <a:rPr lang="en-GB" sz="700" dirty="0">
                <a:latin typeface="Montserrat" panose="00000500000000000000" pitchFamily="2" charset="0"/>
              </a:rPr>
              <a:t>*Horticulture = Cut Flowers, Fresh Christmas Trees, Plants in Soil</a:t>
            </a:r>
          </a:p>
        </p:txBody>
      </p:sp>
    </p:spTree>
    <p:extLst>
      <p:ext uri="{BB962C8B-B14F-4D97-AF65-F5344CB8AC3E}">
        <p14:creationId xmlns:p14="http://schemas.microsoft.com/office/powerpoint/2010/main" val="3903314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6"/>
          <p:cNvGraphicFramePr>
            <a:graphicFrameLocks noGrp="1"/>
          </p:cNvGraphicFramePr>
          <p:nvPr>
            <p:ph type="chart" sz="quarter" idx="4294967295"/>
            <p:extLst>
              <p:ext uri="{D42A27DB-BD31-4B8C-83A1-F6EECF244321}">
                <p14:modId xmlns:p14="http://schemas.microsoft.com/office/powerpoint/2010/main" val="1133697075"/>
              </p:ext>
            </p:extLst>
          </p:nvPr>
        </p:nvGraphicFramePr>
        <p:xfrm>
          <a:off x="726997" y="1186607"/>
          <a:ext cx="8415337"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7"/>
          <p:cNvSpPr>
            <a:spLocks noGrp="1"/>
          </p:cNvSpPr>
          <p:nvPr>
            <p:ph type="body" idx="4294967295"/>
          </p:nvPr>
        </p:nvSpPr>
        <p:spPr>
          <a:xfrm>
            <a:off x="165100" y="4495751"/>
            <a:ext cx="8785225" cy="533400"/>
          </a:xfrm>
        </p:spPr>
        <p:txBody>
          <a:bodyPr/>
          <a:lstStyle/>
          <a:p>
            <a:pPr marL="146050" indent="0">
              <a:spcBef>
                <a:spcPts val="63"/>
              </a:spcBef>
              <a:buNone/>
            </a:pPr>
            <a:r>
              <a:rPr lang="en-GB" altLang="en-US" sz="800" dirty="0">
                <a:solidFill>
                  <a:schemeClr val="tx1">
                    <a:lumMod val="50000"/>
                    <a:lumOff val="50000"/>
                  </a:schemeClr>
                </a:solidFill>
              </a:rPr>
              <a:t>Source:  NielsenIQ Scantrack Grocery Multiples, 4we  28th Jan 2023</a:t>
            </a:r>
          </a:p>
          <a:p>
            <a:pPr marL="457200" lvl="1" indent="0">
              <a:spcBef>
                <a:spcPts val="63"/>
              </a:spcBef>
              <a:buNone/>
            </a:pPr>
            <a:endParaRPr lang="en-GB" altLang="en-US" sz="800" dirty="0">
              <a:solidFill>
                <a:schemeClr val="tx1">
                  <a:lumMod val="50000"/>
                  <a:lumOff val="50000"/>
                </a:schemeClr>
              </a:solidFill>
            </a:endParaRPr>
          </a:p>
          <a:p>
            <a:pPr marL="457200" lvl="1" indent="0">
              <a:spcBef>
                <a:spcPts val="63"/>
              </a:spcBef>
              <a:buNone/>
            </a:pPr>
            <a:r>
              <a:rPr lang="en-GB" altLang="en-US" sz="600" dirty="0">
                <a:solidFill>
                  <a:schemeClr val="tx1">
                    <a:lumMod val="50000"/>
                    <a:lumOff val="50000"/>
                  </a:schemeClr>
                </a:solidFill>
              </a:rPr>
              <a:t>Derived Inflation:  </a:t>
            </a:r>
            <a:r>
              <a:rPr lang="en-GB" sz="600" dirty="0">
                <a:solidFill>
                  <a:schemeClr val="tx1">
                    <a:lumMod val="50000"/>
                    <a:lumOff val="50000"/>
                  </a:schemeClr>
                </a:solidFill>
              </a:rPr>
              <a:t>Difference between Value Sales growth and Unit Sales growth</a:t>
            </a:r>
          </a:p>
          <a:p>
            <a:pPr marL="171450" indent="-171450">
              <a:spcBef>
                <a:spcPts val="63"/>
              </a:spcBef>
              <a:buFont typeface="Arial" charset="0"/>
              <a:buChar char="•"/>
            </a:pPr>
            <a:endParaRPr lang="en-GB" sz="700" dirty="0">
              <a:solidFill>
                <a:schemeClr val="tx1">
                  <a:lumMod val="50000"/>
                  <a:lumOff val="50000"/>
                </a:schemeClr>
              </a:solidFill>
            </a:endParaRPr>
          </a:p>
        </p:txBody>
      </p:sp>
      <p:sp>
        <p:nvSpPr>
          <p:cNvPr id="8" name="Title 27"/>
          <p:cNvSpPr txBox="1">
            <a:spLocks/>
          </p:cNvSpPr>
          <p:nvPr/>
        </p:nvSpPr>
        <p:spPr>
          <a:xfrm>
            <a:off x="137971" y="558949"/>
            <a:ext cx="9036496"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pPr>
              <a:lnSpc>
                <a:spcPct val="80000"/>
              </a:lnSpc>
            </a:pPr>
            <a:r>
              <a:rPr lang="en-GB" sz="2000" b="1" cap="none" dirty="0">
                <a:solidFill>
                  <a:schemeClr val="tx1"/>
                </a:solidFill>
                <a:latin typeface="Montserrat" panose="00000500000000000000" pitchFamily="2" charset="0"/>
              </a:rPr>
              <a:t>Shoppers are continuing to pay more for everyday items </a:t>
            </a:r>
          </a:p>
        </p:txBody>
      </p:sp>
      <p:sp>
        <p:nvSpPr>
          <p:cNvPr id="2" name="TextBox 1"/>
          <p:cNvSpPr txBox="1"/>
          <p:nvPr/>
        </p:nvSpPr>
        <p:spPr>
          <a:xfrm>
            <a:off x="6300192" y="4754512"/>
            <a:ext cx="2911374" cy="230832"/>
          </a:xfrm>
          <a:prstGeom prst="rect">
            <a:avLst/>
          </a:prstGeom>
          <a:noFill/>
        </p:spPr>
        <p:txBody>
          <a:bodyPr wrap="none" rtlCol="0">
            <a:spAutoFit/>
          </a:bodyPr>
          <a:lstStyle/>
          <a:p>
            <a:r>
              <a:rPr lang="en-GB" sz="900" dirty="0">
                <a:solidFill>
                  <a:schemeClr val="tx1">
                    <a:lumMod val="50000"/>
                    <a:lumOff val="50000"/>
                  </a:schemeClr>
                </a:solidFill>
                <a:latin typeface="Montserrat" panose="00000500000000000000" pitchFamily="2" charset="0"/>
              </a:rPr>
              <a:t>* TSR Excludes General Merchandise &amp; Tobacco</a:t>
            </a:r>
            <a:endParaRPr lang="en-US" sz="900" dirty="0">
              <a:solidFill>
                <a:schemeClr val="tx1">
                  <a:lumMod val="50000"/>
                  <a:lumOff val="50000"/>
                </a:schemeClr>
              </a:solidFill>
              <a:latin typeface="Montserrat" panose="00000500000000000000" pitchFamily="2" charset="0"/>
            </a:endParaRPr>
          </a:p>
        </p:txBody>
      </p:sp>
    </p:spTree>
    <p:extLst>
      <p:ext uri="{BB962C8B-B14F-4D97-AF65-F5344CB8AC3E}">
        <p14:creationId xmlns:p14="http://schemas.microsoft.com/office/powerpoint/2010/main" val="2693391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744421" y="1768249"/>
            <a:ext cx="7109096" cy="2539757"/>
          </a:xfrm>
        </p:spPr>
        <p:txBody>
          <a:bodyPr spcFirstLastPara="1" wrap="square" lIns="0" tIns="91425" rIns="0" bIns="91425" anchor="t" anchorCtr="0">
            <a:noAutofit/>
          </a:bodyPr>
          <a:lstStyle/>
          <a:p>
            <a:r>
              <a:rPr lang="en-GB" sz="1600" b="0" dirty="0">
                <a:solidFill>
                  <a:schemeClr val="bg1"/>
                </a:solidFill>
              </a:rPr>
              <a:t>Retailers are having to </a:t>
            </a:r>
            <a:r>
              <a:rPr lang="en-GB" sz="1600" dirty="0">
                <a:solidFill>
                  <a:schemeClr val="bg1"/>
                </a:solidFill>
              </a:rPr>
              <a:t>remain</a:t>
            </a:r>
            <a:r>
              <a:rPr lang="en-GB" sz="1600" b="0" dirty="0">
                <a:solidFill>
                  <a:schemeClr val="bg1"/>
                </a:solidFill>
              </a:rPr>
              <a:t> </a:t>
            </a:r>
            <a:r>
              <a:rPr lang="en-GB" sz="1600" dirty="0">
                <a:solidFill>
                  <a:schemeClr val="accent1"/>
                </a:solidFill>
              </a:rPr>
              <a:t>agile</a:t>
            </a:r>
            <a:r>
              <a:rPr lang="en-GB" sz="1600" b="0" dirty="0">
                <a:solidFill>
                  <a:schemeClr val="bg1"/>
                </a:solidFill>
              </a:rPr>
              <a:t>, </a:t>
            </a:r>
            <a:r>
              <a:rPr lang="en-GB" sz="1600" dirty="0">
                <a:solidFill>
                  <a:schemeClr val="bg1"/>
                </a:solidFill>
              </a:rPr>
              <a:t>adjusting</a:t>
            </a:r>
            <a:r>
              <a:rPr lang="en-GB" sz="1600" b="0" dirty="0">
                <a:solidFill>
                  <a:schemeClr val="bg1"/>
                </a:solidFill>
              </a:rPr>
              <a:t> to </a:t>
            </a:r>
            <a:r>
              <a:rPr lang="en-GB" sz="1600" dirty="0">
                <a:solidFill>
                  <a:schemeClr val="accent1"/>
                </a:solidFill>
              </a:rPr>
              <a:t>significant</a:t>
            </a:r>
            <a:r>
              <a:rPr lang="en-GB" sz="1600" b="0" dirty="0">
                <a:solidFill>
                  <a:schemeClr val="bg1"/>
                </a:solidFill>
              </a:rPr>
              <a:t> </a:t>
            </a:r>
            <a:r>
              <a:rPr lang="en-GB" sz="1600" dirty="0">
                <a:solidFill>
                  <a:schemeClr val="bg1"/>
                </a:solidFill>
              </a:rPr>
              <a:t>month </a:t>
            </a:r>
            <a:r>
              <a:rPr lang="en-GB" sz="1600" b="0" dirty="0">
                <a:solidFill>
                  <a:schemeClr val="bg1"/>
                </a:solidFill>
              </a:rPr>
              <a:t>on</a:t>
            </a:r>
            <a:r>
              <a:rPr lang="en-GB" sz="1600" dirty="0">
                <a:solidFill>
                  <a:schemeClr val="bg1"/>
                </a:solidFill>
              </a:rPr>
              <a:t> month </a:t>
            </a:r>
            <a:r>
              <a:rPr lang="en-GB" sz="1600" dirty="0">
                <a:solidFill>
                  <a:schemeClr val="accent1"/>
                </a:solidFill>
              </a:rPr>
              <a:t>differences</a:t>
            </a:r>
            <a:r>
              <a:rPr lang="en-GB" sz="1600" dirty="0">
                <a:solidFill>
                  <a:schemeClr val="bg1"/>
                </a:solidFill>
              </a:rPr>
              <a:t> </a:t>
            </a:r>
            <a:r>
              <a:rPr lang="en-GB" sz="1600" b="0" dirty="0">
                <a:solidFill>
                  <a:schemeClr val="bg1"/>
                </a:solidFill>
              </a:rPr>
              <a:t>in </a:t>
            </a:r>
            <a:r>
              <a:rPr lang="en-GB" sz="1600" dirty="0">
                <a:solidFill>
                  <a:schemeClr val="bg1"/>
                </a:solidFill>
              </a:rPr>
              <a:t>household expenditure </a:t>
            </a:r>
            <a:r>
              <a:rPr lang="en-GB" sz="1600" b="0" dirty="0">
                <a:solidFill>
                  <a:schemeClr val="bg1"/>
                </a:solidFill>
              </a:rPr>
              <a:t>as well as month on month </a:t>
            </a:r>
            <a:r>
              <a:rPr lang="en-GB" sz="1600" dirty="0">
                <a:solidFill>
                  <a:schemeClr val="accent1"/>
                </a:solidFill>
              </a:rPr>
              <a:t>fluctuations</a:t>
            </a:r>
            <a:r>
              <a:rPr lang="en-GB" sz="1600" b="0" dirty="0">
                <a:solidFill>
                  <a:schemeClr val="bg1"/>
                </a:solidFill>
              </a:rPr>
              <a:t> in </a:t>
            </a:r>
            <a:r>
              <a:rPr lang="en-GB" sz="1600" dirty="0">
                <a:solidFill>
                  <a:schemeClr val="bg1"/>
                </a:solidFill>
              </a:rPr>
              <a:t>category preferences</a:t>
            </a:r>
            <a:r>
              <a:rPr lang="en-GB" sz="1600" b="0" dirty="0">
                <a:solidFill>
                  <a:schemeClr val="bg1"/>
                </a:solidFill>
              </a:rPr>
              <a:t>.</a:t>
            </a:r>
            <a:br>
              <a:rPr lang="en-GB" sz="1600" b="0" dirty="0">
                <a:solidFill>
                  <a:schemeClr val="bg1"/>
                </a:solidFill>
              </a:rPr>
            </a:br>
            <a:br>
              <a:rPr lang="en-GB" sz="1600" b="0" dirty="0">
                <a:solidFill>
                  <a:schemeClr val="bg1"/>
                </a:solidFill>
              </a:rPr>
            </a:br>
            <a:r>
              <a:rPr lang="en-GB" sz="1600" dirty="0">
                <a:solidFill>
                  <a:schemeClr val="bg1"/>
                </a:solidFill>
              </a:rPr>
              <a:t>Driving </a:t>
            </a:r>
            <a:r>
              <a:rPr lang="en-GB" sz="1600" dirty="0">
                <a:solidFill>
                  <a:schemeClr val="accent1"/>
                </a:solidFill>
              </a:rPr>
              <a:t>loyalty</a:t>
            </a:r>
            <a:r>
              <a:rPr lang="en-GB" sz="1600" dirty="0">
                <a:solidFill>
                  <a:schemeClr val="bg1"/>
                </a:solidFill>
              </a:rPr>
              <a:t> </a:t>
            </a:r>
            <a:r>
              <a:rPr lang="en-GB" sz="1600" b="0" dirty="0">
                <a:solidFill>
                  <a:schemeClr val="bg1"/>
                </a:solidFill>
              </a:rPr>
              <a:t>to store is becoming </a:t>
            </a:r>
            <a:r>
              <a:rPr lang="en-GB" sz="1600" dirty="0">
                <a:solidFill>
                  <a:schemeClr val="bg1"/>
                </a:solidFill>
              </a:rPr>
              <a:t>increasingly complex </a:t>
            </a:r>
            <a:r>
              <a:rPr lang="en-GB" sz="1600" b="0" dirty="0">
                <a:solidFill>
                  <a:schemeClr val="bg1"/>
                </a:solidFill>
              </a:rPr>
              <a:t>as shoppers adjust to </a:t>
            </a:r>
            <a:r>
              <a:rPr lang="en-GB" sz="1600" dirty="0">
                <a:solidFill>
                  <a:schemeClr val="bg1"/>
                </a:solidFill>
              </a:rPr>
              <a:t>smaller baskets</a:t>
            </a:r>
            <a:r>
              <a:rPr lang="en-GB" sz="1600" b="0" dirty="0">
                <a:solidFill>
                  <a:schemeClr val="bg1"/>
                </a:solidFill>
              </a:rPr>
              <a:t>, as well as </a:t>
            </a:r>
            <a:r>
              <a:rPr lang="en-GB" sz="1600" dirty="0">
                <a:solidFill>
                  <a:schemeClr val="accent1"/>
                </a:solidFill>
              </a:rPr>
              <a:t>cross channel</a:t>
            </a:r>
            <a:r>
              <a:rPr lang="en-GB" sz="1600" b="0" dirty="0">
                <a:solidFill>
                  <a:schemeClr val="bg1"/>
                </a:solidFill>
              </a:rPr>
              <a:t> and an </a:t>
            </a:r>
            <a:r>
              <a:rPr lang="en-GB" sz="1600" dirty="0" err="1">
                <a:solidFill>
                  <a:schemeClr val="accent1"/>
                </a:solidFill>
              </a:rPr>
              <a:t>omnishopping</a:t>
            </a:r>
            <a:r>
              <a:rPr lang="en-GB" sz="1600" b="0" dirty="0">
                <a:solidFill>
                  <a:schemeClr val="bg1"/>
                </a:solidFill>
              </a:rPr>
              <a:t> </a:t>
            </a:r>
            <a:r>
              <a:rPr lang="en-GB" sz="1600" dirty="0">
                <a:solidFill>
                  <a:schemeClr val="bg1"/>
                </a:solidFill>
              </a:rPr>
              <a:t>environment</a:t>
            </a:r>
            <a:r>
              <a:rPr lang="en-GB" sz="1600" b="0" dirty="0">
                <a:solidFill>
                  <a:schemeClr val="bg1"/>
                </a:solidFill>
              </a:rPr>
              <a:t>.</a:t>
            </a:r>
            <a:endParaRPr lang="en-GB" sz="1600" b="0"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1614430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Retailer News</a:t>
            </a:r>
          </a:p>
        </p:txBody>
      </p:sp>
    </p:spTree>
    <p:extLst>
      <p:ext uri="{BB962C8B-B14F-4D97-AF65-F5344CB8AC3E}">
        <p14:creationId xmlns:p14="http://schemas.microsoft.com/office/powerpoint/2010/main" val="340689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Placeholder 9"/>
          <p:cNvSpPr>
            <a:spLocks noGrp="1"/>
          </p:cNvSpPr>
          <p:nvPr>
            <p:ph type="body" idx="4294967295"/>
          </p:nvPr>
        </p:nvSpPr>
        <p:spPr>
          <a:xfrm>
            <a:off x="-108520" y="4692241"/>
            <a:ext cx="3884613" cy="523875"/>
          </a:xfrm>
        </p:spPr>
        <p:txBody>
          <a:bodyPr/>
          <a:lstStyle/>
          <a:p>
            <a:pPr>
              <a:spcBef>
                <a:spcPts val="63"/>
              </a:spcBef>
            </a:pPr>
            <a:r>
              <a:rPr lang="en-GB" altLang="en-US" sz="900" dirty="0">
                <a:solidFill>
                  <a:schemeClr val="tx1">
                    <a:lumMod val="50000"/>
                    <a:lumOff val="50000"/>
                  </a:schemeClr>
                </a:solidFill>
                <a:latin typeface="Calibri" panose="020F0502020204030204" pitchFamily="34" charset="0"/>
              </a:rPr>
              <a:t>Source:  </a:t>
            </a:r>
            <a:r>
              <a:rPr lang="en-GB" altLang="en-US" sz="900" dirty="0" err="1">
                <a:solidFill>
                  <a:schemeClr val="tx1">
                    <a:lumMod val="50000"/>
                    <a:lumOff val="50000"/>
                  </a:schemeClr>
                </a:solidFill>
                <a:latin typeface="Calibri" panose="020F0502020204030204" pitchFamily="34" charset="0"/>
              </a:rPr>
              <a:t>NielsenIQ</a:t>
            </a:r>
            <a:r>
              <a:rPr lang="en-GB" altLang="en-US" sz="900" dirty="0">
                <a:solidFill>
                  <a:schemeClr val="tx1">
                    <a:lumMod val="50000"/>
                    <a:lumOff val="50000"/>
                  </a:schemeClr>
                </a:solidFill>
                <a:latin typeface="Calibri" panose="020F0502020204030204" pitchFamily="34" charset="0"/>
              </a:rPr>
              <a:t> Homescan Total Till 4 weeks ending 28th Jan 2022</a:t>
            </a:r>
          </a:p>
        </p:txBody>
      </p:sp>
      <p:sp>
        <p:nvSpPr>
          <p:cNvPr id="10" name="Title 2"/>
          <p:cNvSpPr txBox="1">
            <a:spLocks/>
          </p:cNvSpPr>
          <p:nvPr/>
        </p:nvSpPr>
        <p:spPr>
          <a:xfrm>
            <a:off x="151803" y="240831"/>
            <a:ext cx="8708615"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cap="none" dirty="0">
                <a:solidFill>
                  <a:schemeClr val="tx1"/>
                </a:solidFill>
                <a:latin typeface="Montserrat" panose="00000500000000000000" pitchFamily="2" charset="0"/>
                <a:cs typeface="Calibri" panose="020F0502020204030204" pitchFamily="34" charset="0"/>
              </a:rPr>
              <a:t>Discounters gained significant market share in January</a:t>
            </a:r>
            <a:endParaRPr lang="en-GB" sz="2000" b="1"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01476" y="976582"/>
            <a:ext cx="7254900" cy="3755408"/>
          </a:xfrm>
          <a:prstGeom prst="rect">
            <a:avLst/>
          </a:prstGeom>
        </p:spPr>
      </p:pic>
    </p:spTree>
    <p:extLst>
      <p:ext uri="{BB962C8B-B14F-4D97-AF65-F5344CB8AC3E}">
        <p14:creationId xmlns:p14="http://schemas.microsoft.com/office/powerpoint/2010/main" val="10015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4124045" cy="1174200"/>
          </a:xfrm>
        </p:spPr>
        <p:txBody>
          <a:bodyPr/>
          <a:lstStyle/>
          <a:p>
            <a:r>
              <a:rPr lang="en-GB" sz="2800" dirty="0"/>
              <a:t>Market Overview</a:t>
            </a:r>
          </a:p>
        </p:txBody>
      </p:sp>
    </p:spTree>
    <p:extLst>
      <p:ext uri="{BB962C8B-B14F-4D97-AF65-F5344CB8AC3E}">
        <p14:creationId xmlns:p14="http://schemas.microsoft.com/office/powerpoint/2010/main" val="280272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603" name="Google Shape;603;p57"/>
          <p:cNvSpPr txBox="1">
            <a:spLocks noGrp="1"/>
          </p:cNvSpPr>
          <p:nvPr>
            <p:ph type="title"/>
          </p:nvPr>
        </p:nvSpPr>
        <p:spPr>
          <a:xfrm>
            <a:off x="539953" y="227470"/>
            <a:ext cx="8708400" cy="576000"/>
          </a:xfrm>
        </p:spPr>
        <p:txBody>
          <a:bodyPr spcFirstLastPara="1" wrap="square" lIns="0" tIns="91425" rIns="0" bIns="91425" anchor="t" anchorCtr="0">
            <a:noAutofit/>
          </a:bodyPr>
          <a:lstStyle/>
          <a:p>
            <a:r>
              <a:rPr lang="en-GB" sz="2000" dirty="0">
                <a:solidFill>
                  <a:schemeClr val="bg1"/>
                </a:solidFill>
                <a:latin typeface="Montserrat" panose="00000500000000000000" pitchFamily="2" charset="0"/>
                <a:ea typeface="Times New Roman" panose="02020603050405020304" pitchFamily="18" charset="0"/>
              </a:rPr>
              <a:t>The big 4 supermarkets all lost market share</a:t>
            </a:r>
            <a:br>
              <a:rPr lang="en-GB" sz="2000" dirty="0">
                <a:solidFill>
                  <a:schemeClr val="bg1"/>
                </a:solidFill>
                <a:effectLst/>
                <a:latin typeface="Montserrat" panose="00000500000000000000" pitchFamily="2" charset="0"/>
                <a:ea typeface="Times New Roman" panose="02020603050405020304" pitchFamily="18" charset="0"/>
              </a:rPr>
            </a:br>
            <a:endParaRPr lang="en-GB" sz="2000" b="1" dirty="0">
              <a:solidFill>
                <a:schemeClr val="bg1"/>
              </a:solidFill>
              <a:latin typeface="Montserrat" panose="00000500000000000000" pitchFamily="2" charset="0"/>
              <a:cs typeface="Calibri" panose="020F0502020204030204" pitchFamily="34" charset="0"/>
            </a:endParaRPr>
          </a:p>
        </p:txBody>
      </p:sp>
      <p:sp>
        <p:nvSpPr>
          <p:cNvPr id="4" name="TextBox 3">
            <a:extLst>
              <a:ext uri="{FF2B5EF4-FFF2-40B4-BE49-F238E27FC236}">
                <a16:creationId xmlns:a16="http://schemas.microsoft.com/office/drawing/2014/main" id="{3E7BB584-D494-0DF7-EDF2-A3B8DC8FC09A}"/>
              </a:ext>
            </a:extLst>
          </p:cNvPr>
          <p:cNvSpPr txBox="1"/>
          <p:nvPr/>
        </p:nvSpPr>
        <p:spPr>
          <a:xfrm>
            <a:off x="4561060" y="2499841"/>
            <a:ext cx="4352232" cy="1107996"/>
          </a:xfrm>
          <a:prstGeom prst="rect">
            <a:avLst/>
          </a:prstGeom>
          <a:noFill/>
        </p:spPr>
        <p:txBody>
          <a:bodyPr wrap="square">
            <a:spAutoFit/>
          </a:bodyPr>
          <a:lstStyle/>
          <a:p>
            <a:pPr marL="342900" lvl="0" indent="-342900">
              <a:buFont typeface="Symbol" panose="05050102010706020507" pitchFamily="18" charset="2"/>
              <a:buChar char=""/>
            </a:pPr>
            <a:r>
              <a:rPr lang="en-GB" sz="1100" b="1" dirty="0">
                <a:solidFill>
                  <a:schemeClr val="accent1"/>
                </a:solidFill>
                <a:effectLst/>
                <a:latin typeface="Montserrat" panose="00000500000000000000" pitchFamily="2" charset="0"/>
                <a:ea typeface="Times New Roman" panose="02020603050405020304" pitchFamily="18" charset="0"/>
              </a:rPr>
              <a:t>Co-op sales +6.6%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grew ahead of </a:t>
            </a:r>
            <a:r>
              <a:rPr lang="en-GB" sz="1100" dirty="0">
                <a:solidFill>
                  <a:schemeClr val="bg1"/>
                </a:solidFill>
                <a:latin typeface="Montserrat" panose="00000500000000000000" pitchFamily="2" charset="0"/>
                <a:ea typeface="MS Mincho" panose="02020609040205080304" pitchFamily="49" charset="-128"/>
                <a:cs typeface="Calibri" panose="020F0502020204030204" pitchFamily="34" charset="0"/>
              </a:rPr>
              <a:t>the </a:t>
            </a:r>
            <a:r>
              <a:rPr lang="en-GB" sz="1100" b="1" dirty="0">
                <a:solidFill>
                  <a:schemeClr val="bg1"/>
                </a:solidFill>
                <a:latin typeface="Montserrat" panose="00000500000000000000" pitchFamily="2" charset="0"/>
                <a:ea typeface="MS Mincho" panose="02020609040205080304" pitchFamily="49" charset="-128"/>
                <a:cs typeface="Calibri" panose="020F0502020204030204" pitchFamily="34" charset="0"/>
              </a:rPr>
              <a:t>Convenience channel </a:t>
            </a:r>
            <a:r>
              <a:rPr lang="en-GB" sz="1100" dirty="0">
                <a:solidFill>
                  <a:schemeClr val="bg1"/>
                </a:solidFill>
                <a:latin typeface="Montserrat" panose="00000500000000000000" pitchFamily="2" charset="0"/>
                <a:ea typeface="MS Mincho" panose="02020609040205080304" pitchFamily="49" charset="-128"/>
                <a:cs typeface="Calibri" panose="020F0502020204030204" pitchFamily="34" charset="0"/>
              </a:rPr>
              <a:t>+5.5%, helped by the </a:t>
            </a:r>
            <a:r>
              <a:rPr lang="en-GB" sz="1100" b="1" dirty="0">
                <a:solidFill>
                  <a:schemeClr val="bg1"/>
                </a:solidFill>
                <a:latin typeface="Montserrat" panose="00000500000000000000" pitchFamily="2" charset="0"/>
                <a:ea typeface="MS Mincho" panose="02020609040205080304" pitchFamily="49" charset="-128"/>
                <a:cs typeface="Calibri" panose="020F0502020204030204" pitchFamily="34" charset="0"/>
              </a:rPr>
              <a:t>colder weather </a:t>
            </a:r>
            <a:r>
              <a:rPr lang="en-GB" sz="1100" dirty="0">
                <a:solidFill>
                  <a:schemeClr val="bg1"/>
                </a:solidFill>
                <a:latin typeface="Montserrat" panose="00000500000000000000" pitchFamily="2" charset="0"/>
                <a:ea typeface="MS Mincho" panose="02020609040205080304" pitchFamily="49" charset="-128"/>
                <a:cs typeface="Calibri" panose="020F0502020204030204" pitchFamily="34" charset="0"/>
              </a:rPr>
              <a:t>and a </a:t>
            </a:r>
            <a:r>
              <a:rPr lang="en-GB" sz="1100" b="1" dirty="0">
                <a:solidFill>
                  <a:schemeClr val="bg1"/>
                </a:solidFill>
                <a:latin typeface="Montserrat" panose="00000500000000000000" pitchFamily="2" charset="0"/>
                <a:ea typeface="MS Mincho" panose="02020609040205080304" pitchFamily="49" charset="-128"/>
                <a:cs typeface="Calibri" panose="020F0502020204030204" pitchFamily="34" charset="0"/>
              </a:rPr>
              <a:t>return</a:t>
            </a:r>
            <a:r>
              <a:rPr lang="en-GB" sz="1100" dirty="0">
                <a:solidFill>
                  <a:schemeClr val="bg1"/>
                </a:solidFill>
                <a:latin typeface="Montserrat" panose="00000500000000000000" pitchFamily="2" charset="0"/>
                <a:ea typeface="MS Mincho" panose="02020609040205080304" pitchFamily="49" charset="-128"/>
                <a:cs typeface="Calibri" panose="020F0502020204030204" pitchFamily="34" charset="0"/>
              </a:rPr>
              <a:t> of shoppers to local stores.  Co-op benefited from a </a:t>
            </a:r>
            <a:r>
              <a:rPr lang="en-GB" sz="1100" b="1" dirty="0">
                <a:solidFill>
                  <a:schemeClr val="bg1"/>
                </a:solidFill>
                <a:latin typeface="Montserrat" panose="00000500000000000000" pitchFamily="2" charset="0"/>
                <a:ea typeface="MS Mincho" panose="02020609040205080304" pitchFamily="49" charset="-128"/>
                <a:cs typeface="Calibri" panose="020F0502020204030204" pitchFamily="34" charset="0"/>
              </a:rPr>
              <a:t>7.4% increase</a:t>
            </a:r>
            <a:r>
              <a:rPr lang="en-GB" sz="1100" dirty="0">
                <a:solidFill>
                  <a:schemeClr val="bg1"/>
                </a:solidFill>
                <a:latin typeface="Montserrat" panose="00000500000000000000" pitchFamily="2" charset="0"/>
                <a:ea typeface="MS Mincho" panose="02020609040205080304" pitchFamily="49" charset="-128"/>
                <a:cs typeface="Calibri" panose="020F0502020204030204" pitchFamily="34" charset="0"/>
              </a:rPr>
              <a:t> in </a:t>
            </a:r>
            <a:r>
              <a:rPr lang="en-GB" sz="1100" b="1" dirty="0">
                <a:solidFill>
                  <a:schemeClr val="bg1"/>
                </a:solidFill>
                <a:latin typeface="Montserrat" panose="00000500000000000000" pitchFamily="2" charset="0"/>
                <a:ea typeface="MS Mincho" panose="02020609040205080304" pitchFamily="49" charset="-128"/>
                <a:cs typeface="Calibri" panose="020F0502020204030204" pitchFamily="34" charset="0"/>
              </a:rPr>
              <a:t>Frequency of Visit</a:t>
            </a:r>
            <a:r>
              <a:rPr lang="en-GB" sz="1100" dirty="0">
                <a:solidFill>
                  <a:schemeClr val="bg1"/>
                </a:solidFill>
                <a:latin typeface="Montserrat" panose="00000500000000000000" pitchFamily="2" charset="0"/>
                <a:ea typeface="MS Mincho" panose="02020609040205080304" pitchFamily="49" charset="-128"/>
                <a:cs typeface="Calibri" panose="020F0502020204030204" pitchFamily="34" charset="0"/>
              </a:rPr>
              <a:t>. </a:t>
            </a:r>
            <a:endPar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endParaRPr>
          </a:p>
          <a:p>
            <a:pPr marL="342900" lvl="0" indent="-342900">
              <a:buFont typeface="Symbol" panose="05050102010706020507" pitchFamily="18" charset="2"/>
              <a:buChar char=""/>
            </a:pPr>
            <a:endParaRPr lang="en-GB" sz="1100" dirty="0">
              <a:solidFill>
                <a:schemeClr val="bg1"/>
              </a:solidFill>
              <a:latin typeface="Montserrat" panose="00000500000000000000" pitchFamily="2" charset="0"/>
              <a:ea typeface="MS Mincho" panose="02020609040205080304" pitchFamily="49" charset="-128"/>
              <a:cs typeface="Calibri" panose="020F0502020204030204" pitchFamily="34" charset="0"/>
            </a:endParaRP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p:txBody>
      </p:sp>
      <p:grpSp>
        <p:nvGrpSpPr>
          <p:cNvPr id="576" name="Google Shape;576;p57"/>
          <p:cNvGrpSpPr/>
          <p:nvPr/>
        </p:nvGrpSpPr>
        <p:grpSpPr>
          <a:xfrm>
            <a:off x="365989" y="1239083"/>
            <a:ext cx="3964877" cy="1155745"/>
            <a:chOff x="4396992" y="478279"/>
            <a:chExt cx="3789390" cy="1471256"/>
          </a:xfrm>
        </p:grpSpPr>
        <p:grpSp>
          <p:nvGrpSpPr>
            <p:cNvPr id="577" name="Google Shape;577;p57"/>
            <p:cNvGrpSpPr/>
            <p:nvPr/>
          </p:nvGrpSpPr>
          <p:grpSpPr>
            <a:xfrm>
              <a:off x="4405756" y="478279"/>
              <a:ext cx="3780626" cy="1339507"/>
              <a:chOff x="4405606" y="970779"/>
              <a:chExt cx="3780626" cy="1339507"/>
            </a:xfrm>
          </p:grpSpPr>
          <p:sp>
            <p:nvSpPr>
              <p:cNvPr id="579" name="Google Shape;579;p57"/>
              <p:cNvSpPr txBox="1"/>
              <p:nvPr/>
            </p:nvSpPr>
            <p:spPr>
              <a:xfrm>
                <a:off x="4405606" y="1055783"/>
                <a:ext cx="548700" cy="530102"/>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1</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
            <p:nvSpPr>
              <p:cNvPr id="578" name="Google Shape;578;p57"/>
              <p:cNvSpPr txBox="1"/>
              <p:nvPr/>
            </p:nvSpPr>
            <p:spPr>
              <a:xfrm>
                <a:off x="4638882" y="970779"/>
                <a:ext cx="3547350" cy="1339507"/>
              </a:xfrm>
              <a:prstGeom prst="rect">
                <a:avLst/>
              </a:prstGeom>
              <a:noFill/>
              <a:ln>
                <a:noFill/>
              </a:ln>
            </p:spPr>
            <p:txBody>
              <a:bodyPr spcFirstLastPara="1" wrap="square" lIns="0" tIns="144000" rIns="0" bIns="45700" anchor="ctr" anchorCtr="0">
                <a:noAutofit/>
              </a:bodyPr>
              <a:lstStyle/>
              <a:p>
                <a:pPr lvl="0" fontAlgn="base"/>
                <a:r>
                  <a:rPr lang="en-GB" sz="1100" b="1" dirty="0">
                    <a:solidFill>
                      <a:schemeClr val="accent1"/>
                    </a:solidFill>
                    <a:effectLst/>
                    <a:latin typeface="Montserrat" panose="00000500000000000000" pitchFamily="2" charset="0"/>
                    <a:ea typeface="Times New Roman" panose="02020603050405020304" pitchFamily="18" charset="0"/>
                  </a:rPr>
                  <a:t>Aldi</a:t>
                </a:r>
                <a:r>
                  <a:rPr lang="en-GB" sz="1100" dirty="0">
                    <a:solidFill>
                      <a:schemeClr val="bg1"/>
                    </a:solidFill>
                    <a:effectLst/>
                    <a:latin typeface="Montserrat" panose="00000500000000000000" pitchFamily="2" charset="0"/>
                    <a:ea typeface="Times New Roman" panose="02020603050405020304" pitchFamily="18" charset="0"/>
                  </a:rPr>
                  <a:t> (sales </a:t>
                </a:r>
                <a:r>
                  <a:rPr lang="en-GB" sz="1100" b="1" dirty="0">
                    <a:solidFill>
                      <a:schemeClr val="accent1"/>
                    </a:solidFill>
                    <a:effectLst/>
                    <a:latin typeface="Montserrat" panose="00000500000000000000" pitchFamily="2" charset="0"/>
                    <a:ea typeface="Times New Roman" panose="02020603050405020304" pitchFamily="18" charset="0"/>
                  </a:rPr>
                  <a:t>+19.8%</a:t>
                </a:r>
                <a:r>
                  <a:rPr lang="en-GB" sz="1100" dirty="0">
                    <a:solidFill>
                      <a:schemeClr val="bg1"/>
                    </a:solidFill>
                    <a:effectLst/>
                    <a:latin typeface="Montserrat" panose="00000500000000000000" pitchFamily="2" charset="0"/>
                    <a:ea typeface="Times New Roman" panose="02020603050405020304" pitchFamily="18" charset="0"/>
                  </a:rPr>
                  <a:t>) and </a:t>
                </a:r>
                <a:r>
                  <a:rPr lang="en-GB" sz="1100" b="1" dirty="0">
                    <a:solidFill>
                      <a:schemeClr val="accent1"/>
                    </a:solidFill>
                    <a:effectLst/>
                    <a:latin typeface="Montserrat" panose="00000500000000000000" pitchFamily="2" charset="0"/>
                    <a:ea typeface="Times New Roman" panose="02020603050405020304" pitchFamily="18" charset="0"/>
                  </a:rPr>
                  <a:t>Lidl</a:t>
                </a:r>
                <a:r>
                  <a:rPr lang="en-GB" sz="1100" dirty="0">
                    <a:solidFill>
                      <a:schemeClr val="bg1"/>
                    </a:solidFill>
                    <a:effectLst/>
                    <a:latin typeface="Montserrat" panose="00000500000000000000" pitchFamily="2" charset="0"/>
                    <a:ea typeface="Times New Roman" panose="02020603050405020304" pitchFamily="18" charset="0"/>
                  </a:rPr>
                  <a:t> (sales </a:t>
                </a:r>
                <a:r>
                  <a:rPr lang="en-GB" sz="1100" b="1" dirty="0">
                    <a:solidFill>
                      <a:schemeClr val="accent1"/>
                    </a:solidFill>
                    <a:effectLst/>
                    <a:latin typeface="Montserrat" panose="00000500000000000000" pitchFamily="2" charset="0"/>
                    <a:ea typeface="Times New Roman" panose="02020603050405020304" pitchFamily="18" charset="0"/>
                  </a:rPr>
                  <a:t>+19.4%</a:t>
                </a:r>
                <a:r>
                  <a:rPr lang="en-GB" sz="1100"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latin typeface="Montserrat" panose="00000500000000000000" pitchFamily="2" charset="0"/>
                    <a:ea typeface="Times New Roman" panose="02020603050405020304" pitchFamily="18" charset="0"/>
                  </a:rPr>
                  <a:t>stole share </a:t>
                </a:r>
                <a:r>
                  <a:rPr lang="en-GB" sz="1100" dirty="0">
                    <a:solidFill>
                      <a:schemeClr val="bg1"/>
                    </a:solidFill>
                    <a:effectLst/>
                    <a:latin typeface="Montserrat" panose="00000500000000000000" pitchFamily="2" charset="0"/>
                    <a:ea typeface="Times New Roman" panose="02020603050405020304" pitchFamily="18" charset="0"/>
                  </a:rPr>
                  <a:t>where a mix of </a:t>
                </a:r>
                <a:r>
                  <a:rPr lang="en-GB" sz="1100" b="1" dirty="0">
                    <a:solidFill>
                      <a:schemeClr val="bg1"/>
                    </a:solidFill>
                    <a:effectLst/>
                    <a:latin typeface="Montserrat" panose="00000500000000000000" pitchFamily="2" charset="0"/>
                    <a:ea typeface="Times New Roman" panose="02020603050405020304" pitchFamily="18" charset="0"/>
                  </a:rPr>
                  <a:t>cheaper prices </a:t>
                </a:r>
                <a:r>
                  <a:rPr lang="en-GB" sz="1100" dirty="0">
                    <a:solidFill>
                      <a:schemeClr val="bg1"/>
                    </a:solidFill>
                    <a:effectLst/>
                    <a:latin typeface="Montserrat" panose="00000500000000000000" pitchFamily="2" charset="0"/>
                    <a:ea typeface="Times New Roman" panose="02020603050405020304" pitchFamily="18" charset="0"/>
                  </a:rPr>
                  <a:t>and a </a:t>
                </a:r>
                <a:r>
                  <a:rPr lang="en-GB" sz="1100" b="1" dirty="0">
                    <a:solidFill>
                      <a:schemeClr val="bg1"/>
                    </a:solidFill>
                    <a:effectLst/>
                    <a:latin typeface="Montserrat" panose="00000500000000000000" pitchFamily="2" charset="0"/>
                    <a:ea typeface="Times New Roman" panose="02020603050405020304" pitchFamily="18" charset="0"/>
                  </a:rPr>
                  <a:t>limited range </a:t>
                </a:r>
                <a:r>
                  <a:rPr lang="en-GB" sz="1100" dirty="0">
                    <a:solidFill>
                      <a:schemeClr val="bg1"/>
                    </a:solidFill>
                    <a:effectLst/>
                    <a:latin typeface="Montserrat" panose="00000500000000000000" pitchFamily="2" charset="0"/>
                    <a:ea typeface="Times New Roman" panose="02020603050405020304" pitchFamily="18" charset="0"/>
                  </a:rPr>
                  <a:t>will have helped more shoppers to stick to a budget in January.</a:t>
                </a:r>
              </a:p>
              <a:p>
                <a:pPr lvl="0">
                  <a:buClr>
                    <a:schemeClr val="bg1"/>
                  </a:buClr>
                  <a:buSzPts val="1100"/>
                </a:pPr>
                <a:r>
                  <a:rPr lang="en-GB" sz="11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a:t>
                </a:r>
                <a:endParaRPr lang="en-GB" sz="1100" spc="10" dirty="0">
                  <a:solidFill>
                    <a:schemeClr val="bg1"/>
                  </a:solidFill>
                  <a:latin typeface="Montserrat" panose="00000500000000000000" pitchFamily="2" charset="0"/>
                  <a:ea typeface="MS Mincho" panose="02020609040205080304" pitchFamily="49" charset="-128"/>
                  <a:cs typeface="Times New Roman" panose="02020603050405020304" pitchFamily="18" charset="0"/>
                </a:endParaRPr>
              </a:p>
            </p:txBody>
          </p:sp>
        </p:grpSp>
        <p:sp>
          <p:nvSpPr>
            <p:cNvPr id="28" name="Google Shape;582;p57">
              <a:extLst>
                <a:ext uri="{FF2B5EF4-FFF2-40B4-BE49-F238E27FC236}">
                  <a16:creationId xmlns:a16="http://schemas.microsoft.com/office/drawing/2014/main" id="{3D2BEB90-BC7E-45AD-B552-C57622647121}"/>
                </a:ext>
              </a:extLst>
            </p:cNvPr>
            <p:cNvSpPr txBox="1"/>
            <p:nvPr/>
          </p:nvSpPr>
          <p:spPr>
            <a:xfrm>
              <a:off x="4396992" y="1419435"/>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2</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sp>
        <p:nvSpPr>
          <p:cNvPr id="6" name="TextBox 5">
            <a:extLst>
              <a:ext uri="{FF2B5EF4-FFF2-40B4-BE49-F238E27FC236}">
                <a16:creationId xmlns:a16="http://schemas.microsoft.com/office/drawing/2014/main" id="{9E598B3E-362E-DE28-7888-C9E164A972D0}"/>
              </a:ext>
            </a:extLst>
          </p:cNvPr>
          <p:cNvSpPr txBox="1"/>
          <p:nvPr/>
        </p:nvSpPr>
        <p:spPr>
          <a:xfrm>
            <a:off x="509297" y="2297579"/>
            <a:ext cx="3995821" cy="2123658"/>
          </a:xfrm>
          <a:prstGeom prst="rect">
            <a:avLst/>
          </a:prstGeom>
          <a:noFill/>
        </p:spPr>
        <p:txBody>
          <a:bodyPr wrap="square">
            <a:spAutoFit/>
          </a:bodyPr>
          <a:lstStyle/>
          <a:p>
            <a:pPr lvl="0">
              <a:buSzPts val="800"/>
            </a:pPr>
            <a:r>
              <a:rPr lang="en-GB" sz="1100" b="1" dirty="0">
                <a:solidFill>
                  <a:schemeClr val="accent1"/>
                </a:solidFill>
                <a:effectLst/>
                <a:latin typeface="Montserrat" panose="00000500000000000000" pitchFamily="2" charset="0"/>
                <a:ea typeface="Times New Roman" panose="02020603050405020304" pitchFamily="18" charset="0"/>
              </a:rPr>
              <a:t>Iceland</a:t>
            </a:r>
            <a:r>
              <a:rPr lang="en-GB" sz="1100" b="1" dirty="0">
                <a:solidFill>
                  <a:schemeClr val="bg1"/>
                </a:solidFill>
                <a:effectLst/>
                <a:latin typeface="Montserrat" panose="00000500000000000000" pitchFamily="2" charset="0"/>
                <a:ea typeface="Times New Roman" panose="02020603050405020304" pitchFamily="18" charset="0"/>
              </a:rPr>
              <a:t> growth </a:t>
            </a:r>
            <a:r>
              <a:rPr lang="en-GB" sz="1100" dirty="0">
                <a:solidFill>
                  <a:schemeClr val="bg1"/>
                </a:solidFill>
                <a:effectLst/>
                <a:latin typeface="Montserrat" panose="00000500000000000000" pitchFamily="2" charset="0"/>
                <a:ea typeface="Times New Roman" panose="02020603050405020304" pitchFamily="18" charset="0"/>
              </a:rPr>
              <a:t>(</a:t>
            </a:r>
            <a:r>
              <a:rPr lang="en-GB" sz="1100" b="1" dirty="0">
                <a:solidFill>
                  <a:schemeClr val="accent1"/>
                </a:solidFill>
                <a:effectLst/>
                <a:latin typeface="Montserrat" panose="00000500000000000000" pitchFamily="2" charset="0"/>
                <a:ea typeface="Times New Roman" panose="02020603050405020304" pitchFamily="18" charset="0"/>
              </a:rPr>
              <a:t>+9.3%</a:t>
            </a:r>
            <a:r>
              <a:rPr lang="en-GB" sz="1100" dirty="0">
                <a:solidFill>
                  <a:schemeClr val="bg1"/>
                </a:solidFill>
                <a:effectLst/>
                <a:latin typeface="Montserrat" panose="00000500000000000000" pitchFamily="2" charset="0"/>
                <a:ea typeface="Times New Roman" panose="02020603050405020304" pitchFamily="18" charset="0"/>
              </a:rPr>
              <a:t>) was the </a:t>
            </a:r>
            <a:r>
              <a:rPr lang="en-GB" sz="1100" b="1" dirty="0">
                <a:solidFill>
                  <a:schemeClr val="bg1"/>
                </a:solidFill>
                <a:effectLst/>
                <a:latin typeface="Montserrat" panose="00000500000000000000" pitchFamily="2" charset="0"/>
                <a:ea typeface="Times New Roman" panose="02020603050405020304" pitchFamily="18" charset="0"/>
              </a:rPr>
              <a:t>fastest</a:t>
            </a:r>
            <a:r>
              <a:rPr lang="en-GB" sz="1100" dirty="0">
                <a:solidFill>
                  <a:schemeClr val="bg1"/>
                </a:solidFill>
                <a:effectLst/>
                <a:latin typeface="Montserrat" panose="00000500000000000000" pitchFamily="2" charset="0"/>
                <a:ea typeface="Times New Roman" panose="02020603050405020304" pitchFamily="18" charset="0"/>
              </a:rPr>
              <a:t> growing retailer (and against -11% year ago comparatives) and growth was ahead of the big supermarkets.  </a:t>
            </a:r>
          </a:p>
          <a:p>
            <a:pPr lvl="0">
              <a:buSzPts val="1100"/>
            </a:pPr>
            <a:endParaRPr lang="en-GB" sz="1100" dirty="0">
              <a:solidFill>
                <a:schemeClr val="bg1"/>
              </a:solidFill>
              <a:effectLst/>
              <a:latin typeface="Montserrat" panose="00000500000000000000" pitchFamily="2" charset="0"/>
              <a:ea typeface="Times New Roman" panose="02020603050405020304" pitchFamily="18" charset="0"/>
            </a:endParaRPr>
          </a:p>
          <a:p>
            <a:r>
              <a:rPr lang="en-GB" sz="1100" b="1" dirty="0">
                <a:solidFill>
                  <a:schemeClr val="bg1"/>
                </a:solidFill>
                <a:effectLst/>
                <a:latin typeface="Montserrat" panose="00000500000000000000" pitchFamily="2" charset="0"/>
                <a:ea typeface="Times New Roman" panose="02020603050405020304" pitchFamily="18" charset="0"/>
              </a:rPr>
              <a:t>Sales fell </a:t>
            </a:r>
            <a:r>
              <a:rPr lang="en-GB" sz="1100" dirty="0">
                <a:solidFill>
                  <a:schemeClr val="bg1"/>
                </a:solidFill>
                <a:effectLst/>
                <a:latin typeface="Montserrat" panose="00000500000000000000" pitchFamily="2" charset="0"/>
                <a:ea typeface="Times New Roman" panose="02020603050405020304" pitchFamily="18" charset="0"/>
              </a:rPr>
              <a:t>at</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accent1"/>
                </a:solidFill>
                <a:effectLst/>
                <a:latin typeface="Montserrat" panose="00000500000000000000" pitchFamily="2" charset="0"/>
                <a:ea typeface="Times New Roman" panose="02020603050405020304" pitchFamily="18" charset="0"/>
              </a:rPr>
              <a:t>Morrisons</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t>
            </a:r>
            <a:r>
              <a:rPr lang="en-GB" sz="1100" b="1" dirty="0">
                <a:solidFill>
                  <a:schemeClr val="accent1"/>
                </a:solidFill>
                <a:effectLst/>
                <a:latin typeface="Montserrat" panose="00000500000000000000" pitchFamily="2" charset="0"/>
                <a:ea typeface="Times New Roman" panose="02020603050405020304" pitchFamily="18" charset="0"/>
              </a:rPr>
              <a:t>-1.0%</a:t>
            </a:r>
            <a:r>
              <a:rPr lang="en-GB" sz="1100" dirty="0">
                <a:solidFill>
                  <a:schemeClr val="bg1"/>
                </a:solidFill>
                <a:effectLst/>
                <a:latin typeface="Montserrat" panose="00000500000000000000" pitchFamily="2" charset="0"/>
                <a:ea typeface="Times New Roman" panose="02020603050405020304" pitchFamily="18" charset="0"/>
              </a:rPr>
              <a:t>)</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with </a:t>
            </a:r>
            <a:r>
              <a:rPr lang="en-GB" sz="1100" b="1" dirty="0">
                <a:solidFill>
                  <a:schemeClr val="accent1"/>
                </a:solidFill>
                <a:effectLst/>
                <a:latin typeface="Montserrat" panose="00000500000000000000" pitchFamily="2" charset="0"/>
                <a:ea typeface="Times New Roman" panose="02020603050405020304" pitchFamily="18" charset="0"/>
              </a:rPr>
              <a:t>Tesco</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t>
            </a:r>
            <a:r>
              <a:rPr lang="en-GB" sz="1100" b="1" dirty="0">
                <a:solidFill>
                  <a:schemeClr val="accent1"/>
                </a:solidFill>
                <a:effectLst/>
                <a:latin typeface="Montserrat" panose="00000500000000000000" pitchFamily="2" charset="0"/>
                <a:ea typeface="Times New Roman" panose="02020603050405020304" pitchFamily="18" charset="0"/>
              </a:rPr>
              <a:t>+6.5%</a:t>
            </a:r>
            <a:r>
              <a:rPr lang="en-GB" sz="1100" dirty="0">
                <a:solidFill>
                  <a:schemeClr val="bg1"/>
                </a:solidFill>
                <a:effectLst/>
                <a:latin typeface="Montserrat" panose="00000500000000000000" pitchFamily="2" charset="0"/>
                <a:ea typeface="Times New Roman" panose="02020603050405020304" pitchFamily="18" charset="0"/>
              </a:rPr>
              <a:t>) just ahead of </a:t>
            </a:r>
            <a:r>
              <a:rPr lang="en-GB" sz="1100" b="1" dirty="0">
                <a:solidFill>
                  <a:schemeClr val="accent1"/>
                </a:solidFill>
                <a:effectLst/>
                <a:latin typeface="Montserrat" panose="00000500000000000000" pitchFamily="2" charset="0"/>
                <a:ea typeface="Times New Roman" panose="02020603050405020304" pitchFamily="18" charset="0"/>
              </a:rPr>
              <a:t>ASDA</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t>
            </a:r>
            <a:r>
              <a:rPr lang="en-GB" sz="1100" b="1" dirty="0">
                <a:solidFill>
                  <a:schemeClr val="accent1"/>
                </a:solidFill>
                <a:effectLst/>
                <a:latin typeface="Montserrat" panose="00000500000000000000" pitchFamily="2" charset="0"/>
                <a:ea typeface="Times New Roman" panose="02020603050405020304" pitchFamily="18" charset="0"/>
              </a:rPr>
              <a:t>+5.1%</a:t>
            </a:r>
            <a:r>
              <a:rPr lang="en-GB" sz="1100" dirty="0">
                <a:solidFill>
                  <a:schemeClr val="bg1"/>
                </a:solidFill>
                <a:effectLst/>
                <a:latin typeface="Montserrat" panose="00000500000000000000" pitchFamily="2" charset="0"/>
                <a:ea typeface="Times New Roman" panose="02020603050405020304" pitchFamily="18" charset="0"/>
              </a:rPr>
              <a:t>) and </a:t>
            </a:r>
            <a:r>
              <a:rPr lang="en-GB" sz="1100" b="1" dirty="0">
                <a:solidFill>
                  <a:schemeClr val="accent1"/>
                </a:solidFill>
                <a:effectLst/>
                <a:latin typeface="Montserrat" panose="00000500000000000000" pitchFamily="2" charset="0"/>
                <a:ea typeface="Times New Roman" panose="02020603050405020304" pitchFamily="18" charset="0"/>
              </a:rPr>
              <a:t>Sainsbury’s</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t>
            </a:r>
            <a:r>
              <a:rPr lang="en-GB" sz="1100" b="1" dirty="0">
                <a:solidFill>
                  <a:schemeClr val="accent1"/>
                </a:solidFill>
                <a:effectLst/>
                <a:latin typeface="Montserrat" panose="00000500000000000000" pitchFamily="2" charset="0"/>
                <a:ea typeface="Times New Roman" panose="02020603050405020304" pitchFamily="18" charset="0"/>
              </a:rPr>
              <a:t>+5.0%</a:t>
            </a:r>
            <a:r>
              <a:rPr lang="en-GB" sz="1100" dirty="0">
                <a:solidFill>
                  <a:schemeClr val="bg1"/>
                </a:solidFill>
                <a:effectLst/>
                <a:latin typeface="Montserrat" panose="00000500000000000000" pitchFamily="2" charset="0"/>
                <a:ea typeface="Times New Roman" panose="02020603050405020304" pitchFamily="18" charset="0"/>
              </a:rPr>
              <a:t>).   </a:t>
            </a:r>
          </a:p>
          <a:p>
            <a:pPr lvl="0"/>
            <a:endParaRPr lang="en-GB" sz="1100" dirty="0">
              <a:solidFill>
                <a:schemeClr val="bg1"/>
              </a:solidFill>
              <a:effectLst/>
              <a:latin typeface="Montserrat" panose="00000500000000000000" pitchFamily="2" charset="0"/>
              <a:ea typeface="Times New Roman" panose="02020603050405020304" pitchFamily="18" charset="0"/>
            </a:endParaRPr>
          </a:p>
          <a:p>
            <a:pPr lvl="0"/>
            <a:endPar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endParaRPr>
          </a:p>
          <a:p>
            <a:pPr lvl="0">
              <a:buSzPts val="800"/>
            </a:pPr>
            <a:r>
              <a:rPr lang="en-GB" sz="1100" b="1" dirty="0">
                <a:solidFill>
                  <a:schemeClr val="accent1"/>
                </a:solidFill>
                <a:effectLst/>
                <a:latin typeface="Montserrat" panose="00000500000000000000" pitchFamily="2" charset="0"/>
                <a:ea typeface="Times New Roman" panose="02020603050405020304" pitchFamily="18" charset="0"/>
              </a:rPr>
              <a:t>M&amp;S </a:t>
            </a:r>
            <a:r>
              <a:rPr lang="en-GB" sz="1100" b="1" dirty="0">
                <a:solidFill>
                  <a:schemeClr val="bg1"/>
                </a:solidFill>
                <a:effectLst/>
                <a:latin typeface="Montserrat" panose="00000500000000000000" pitchFamily="2" charset="0"/>
                <a:ea typeface="Times New Roman" panose="02020603050405020304" pitchFamily="18" charset="0"/>
              </a:rPr>
              <a:t>sales</a:t>
            </a:r>
            <a:r>
              <a:rPr lang="en-GB" sz="1100" dirty="0">
                <a:solidFill>
                  <a:schemeClr val="bg1"/>
                </a:solidFill>
                <a:effectLst/>
                <a:latin typeface="Montserrat" panose="00000500000000000000" pitchFamily="2" charset="0"/>
                <a:ea typeface="Times New Roman" panose="02020603050405020304" pitchFamily="18" charset="0"/>
              </a:rPr>
              <a:t> momentum is still strong (</a:t>
            </a:r>
            <a:r>
              <a:rPr lang="en-GB" sz="1100" b="1" dirty="0">
                <a:solidFill>
                  <a:schemeClr val="accent1"/>
                </a:solidFill>
                <a:effectLst/>
                <a:latin typeface="Montserrat" panose="00000500000000000000" pitchFamily="2" charset="0"/>
                <a:ea typeface="Times New Roman" panose="02020603050405020304" pitchFamily="18" charset="0"/>
              </a:rPr>
              <a:t>+7.4%</a:t>
            </a:r>
            <a:r>
              <a:rPr lang="en-GB" sz="1100" dirty="0">
                <a:solidFill>
                  <a:schemeClr val="bg1"/>
                </a:solidFill>
                <a:effectLst/>
                <a:latin typeface="Montserrat" panose="00000500000000000000" pitchFamily="2" charset="0"/>
                <a:ea typeface="Times New Roman" panose="02020603050405020304" pitchFamily="18" charset="0"/>
              </a:rPr>
              <a:t>) but growths are still </a:t>
            </a:r>
            <a:r>
              <a:rPr lang="en-GB" sz="1100" b="1" dirty="0">
                <a:solidFill>
                  <a:schemeClr val="bg1"/>
                </a:solidFill>
                <a:effectLst/>
                <a:latin typeface="Montserrat" panose="00000500000000000000" pitchFamily="2" charset="0"/>
                <a:ea typeface="Times New Roman" panose="02020603050405020304" pitchFamily="18" charset="0"/>
              </a:rPr>
              <a:t>weak</a:t>
            </a:r>
            <a:r>
              <a:rPr lang="en-GB" sz="1100" dirty="0">
                <a:solidFill>
                  <a:schemeClr val="bg1"/>
                </a:solidFill>
                <a:effectLst/>
                <a:latin typeface="Montserrat" panose="00000500000000000000" pitchFamily="2" charset="0"/>
                <a:ea typeface="Times New Roman" panose="02020603050405020304" pitchFamily="18" charset="0"/>
              </a:rPr>
              <a:t> at </a:t>
            </a:r>
            <a:r>
              <a:rPr lang="en-GB" sz="1100" b="1" dirty="0">
                <a:solidFill>
                  <a:schemeClr val="accent1"/>
                </a:solidFill>
                <a:effectLst/>
                <a:latin typeface="Montserrat" panose="00000500000000000000" pitchFamily="2" charset="0"/>
                <a:ea typeface="Times New Roman" panose="02020603050405020304" pitchFamily="18" charset="0"/>
              </a:rPr>
              <a:t>Waitrose</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t>
            </a:r>
            <a:r>
              <a:rPr lang="en-GB" sz="1100" b="1" dirty="0">
                <a:solidFill>
                  <a:schemeClr val="accent1"/>
                </a:solidFill>
                <a:effectLst/>
                <a:latin typeface="Montserrat" panose="00000500000000000000" pitchFamily="2" charset="0"/>
                <a:ea typeface="Times New Roman" panose="02020603050405020304" pitchFamily="18" charset="0"/>
              </a:rPr>
              <a:t>-0.9%</a:t>
            </a:r>
            <a:r>
              <a:rPr lang="en-GB" sz="1100" dirty="0">
                <a:solidFill>
                  <a:schemeClr val="bg1"/>
                </a:solidFill>
                <a:effectLst/>
                <a:latin typeface="Montserrat" panose="00000500000000000000" pitchFamily="2" charset="0"/>
                <a:ea typeface="Times New Roman" panose="02020603050405020304" pitchFamily="18" charset="0"/>
              </a:rPr>
              <a:t>). </a:t>
            </a:r>
          </a:p>
          <a:p>
            <a:pPr lvl="0">
              <a:buSzPts val="1100"/>
            </a:pPr>
            <a:endParaRPr lang="en-GB" sz="1100" dirty="0">
              <a:solidFill>
                <a:schemeClr val="bg1"/>
              </a:solidFill>
              <a:effectLst/>
              <a:latin typeface="Montserrat" panose="00000500000000000000" pitchFamily="2" charset="0"/>
              <a:ea typeface="Times New Roman" panose="02020603050405020304" pitchFamily="18" charset="0"/>
            </a:endParaRPr>
          </a:p>
          <a:p>
            <a:pPr lvl="0">
              <a:buSzPts val="1100"/>
            </a:pPr>
            <a:endParaRPr lang="en-GB" sz="1100" spc="10" dirty="0">
              <a:solidFill>
                <a:schemeClr val="bg1"/>
              </a:solidFill>
              <a:effectLst/>
              <a:latin typeface="Montserrat" panose="00000500000000000000" pitchFamily="2" charset="0"/>
              <a:ea typeface="Times New Roman" panose="02020603050405020304" pitchFamily="18" charset="0"/>
            </a:endParaRPr>
          </a:p>
        </p:txBody>
      </p:sp>
      <p:sp>
        <p:nvSpPr>
          <p:cNvPr id="3" name="Subtitle 2">
            <a:extLst>
              <a:ext uri="{FF2B5EF4-FFF2-40B4-BE49-F238E27FC236}">
                <a16:creationId xmlns:a16="http://schemas.microsoft.com/office/drawing/2014/main" id="{355941BB-AF8A-4FCF-A8A7-50977305226F}"/>
              </a:ext>
            </a:extLst>
          </p:cNvPr>
          <p:cNvSpPr>
            <a:spLocks noGrp="1"/>
          </p:cNvSpPr>
          <p:nvPr>
            <p:ph type="subTitle" idx="1"/>
          </p:nvPr>
        </p:nvSpPr>
        <p:spPr/>
        <p:txBody>
          <a:bodyPr/>
          <a:lstStyle/>
          <a:p>
            <a:r>
              <a:rPr lang="en-PH" dirty="0">
                <a:latin typeface="Montserrat" panose="00000500000000000000" pitchFamily="2" charset="0"/>
              </a:rPr>
              <a:t>Source:  NielsenIQ Total Till, Nielsen Homescan FMCG</a:t>
            </a:r>
          </a:p>
        </p:txBody>
      </p:sp>
      <p:sp>
        <p:nvSpPr>
          <p:cNvPr id="20" name="Google Shape;592;p57">
            <a:extLst>
              <a:ext uri="{FF2B5EF4-FFF2-40B4-BE49-F238E27FC236}">
                <a16:creationId xmlns:a16="http://schemas.microsoft.com/office/drawing/2014/main" id="{DB4E6097-C9C7-4EF9-8DDE-F9829733CCAA}"/>
              </a:ext>
            </a:extLst>
          </p:cNvPr>
          <p:cNvSpPr txBox="1"/>
          <p:nvPr/>
        </p:nvSpPr>
        <p:spPr>
          <a:xfrm>
            <a:off x="372050" y="2867292"/>
            <a:ext cx="540020" cy="520039"/>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3</a:t>
            </a:r>
            <a:endParaRPr sz="1100" b="1" i="0" u="none" strike="noStrike" cap="none" dirty="0">
              <a:solidFill>
                <a:srgbClr val="FFFFFF"/>
              </a:solidFill>
              <a:latin typeface="Montserrat" panose="00000500000000000000" pitchFamily="2" charset="0"/>
              <a:ea typeface="Montserrat"/>
              <a:cs typeface="Montserrat"/>
              <a:sym typeface="Montserrat"/>
            </a:endParaRPr>
          </a:p>
        </p:txBody>
      </p:sp>
      <p:sp>
        <p:nvSpPr>
          <p:cNvPr id="24" name="Google Shape;579;p57">
            <a:extLst>
              <a:ext uri="{FF2B5EF4-FFF2-40B4-BE49-F238E27FC236}">
                <a16:creationId xmlns:a16="http://schemas.microsoft.com/office/drawing/2014/main" id="{D34A23FF-8AE1-46E2-847A-0D41EC7BA5BA}"/>
              </a:ext>
            </a:extLst>
          </p:cNvPr>
          <p:cNvSpPr txBox="1"/>
          <p:nvPr/>
        </p:nvSpPr>
        <p:spPr>
          <a:xfrm>
            <a:off x="4722670" y="2442406"/>
            <a:ext cx="631521"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i="0" u="none" strike="noStrike" cap="none" dirty="0">
                <a:solidFill>
                  <a:schemeClr val="bg1"/>
                </a:solidFill>
                <a:latin typeface="Montserrat" panose="00000500000000000000" pitchFamily="2" charset="0"/>
                <a:ea typeface="Montserrat"/>
                <a:cs typeface="Montserrat"/>
                <a:sym typeface="Montserrat"/>
              </a:rPr>
              <a:t>6</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
        <p:nvSpPr>
          <p:cNvPr id="18" name="Google Shape;592;p57">
            <a:extLst>
              <a:ext uri="{FF2B5EF4-FFF2-40B4-BE49-F238E27FC236}">
                <a16:creationId xmlns:a16="http://schemas.microsoft.com/office/drawing/2014/main" id="{0887AAFF-DBC6-F57D-A10E-7C25BC0FA2B5}"/>
              </a:ext>
            </a:extLst>
          </p:cNvPr>
          <p:cNvSpPr txBox="1"/>
          <p:nvPr/>
        </p:nvSpPr>
        <p:spPr>
          <a:xfrm>
            <a:off x="4692109" y="1373924"/>
            <a:ext cx="149337" cy="259374"/>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5</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15" name="TextBox 14">
            <a:extLst>
              <a:ext uri="{FF2B5EF4-FFF2-40B4-BE49-F238E27FC236}">
                <a16:creationId xmlns:a16="http://schemas.microsoft.com/office/drawing/2014/main" id="{2B1E9AE6-74D6-3224-55ED-FAA4ED839522}"/>
              </a:ext>
            </a:extLst>
          </p:cNvPr>
          <p:cNvSpPr txBox="1"/>
          <p:nvPr/>
        </p:nvSpPr>
        <p:spPr>
          <a:xfrm>
            <a:off x="4910381" y="1336065"/>
            <a:ext cx="3964600" cy="769441"/>
          </a:xfrm>
          <a:prstGeom prst="rect">
            <a:avLst/>
          </a:prstGeom>
          <a:noFill/>
        </p:spPr>
        <p:txBody>
          <a:bodyPr wrap="square">
            <a:spAutoFit/>
          </a:bodyPr>
          <a:lstStyle/>
          <a:p>
            <a:pPr lvl="0">
              <a:buSzPts val="800"/>
            </a:pPr>
            <a:r>
              <a:rPr lang="en-GB" sz="1100" b="1" dirty="0">
                <a:solidFill>
                  <a:schemeClr val="accent1"/>
                </a:solidFill>
                <a:effectLst/>
                <a:latin typeface="Montserrat" panose="00000500000000000000" pitchFamily="2" charset="0"/>
                <a:ea typeface="Times New Roman" panose="02020603050405020304" pitchFamily="18" charset="0"/>
              </a:rPr>
              <a:t>Ocado</a:t>
            </a:r>
            <a:r>
              <a:rPr lang="en-GB" sz="1100" dirty="0">
                <a:solidFill>
                  <a:schemeClr val="bg1"/>
                </a:solidFill>
                <a:effectLst/>
                <a:latin typeface="Montserrat" panose="00000500000000000000" pitchFamily="2" charset="0"/>
                <a:ea typeface="Times New Roman" panose="02020603050405020304" pitchFamily="18" charset="0"/>
              </a:rPr>
              <a:t> trading against </a:t>
            </a:r>
            <a:r>
              <a:rPr lang="en-GB" sz="1100" dirty="0">
                <a:solidFill>
                  <a:schemeClr val="accent1"/>
                </a:solidFill>
                <a:effectLst/>
                <a:latin typeface="Montserrat" panose="00000500000000000000" pitchFamily="2" charset="0"/>
                <a:ea typeface="Times New Roman" panose="02020603050405020304" pitchFamily="18" charset="0"/>
              </a:rPr>
              <a:t>-7.7%</a:t>
            </a:r>
            <a:r>
              <a:rPr lang="en-GB" sz="1100" dirty="0">
                <a:solidFill>
                  <a:schemeClr val="bg1"/>
                </a:solidFill>
                <a:effectLst/>
                <a:latin typeface="Montserrat" panose="00000500000000000000" pitchFamily="2" charset="0"/>
                <a:ea typeface="Times New Roman" panose="02020603050405020304" pitchFamily="18" charset="0"/>
              </a:rPr>
              <a:t> comparatives, saw sales </a:t>
            </a:r>
            <a:r>
              <a:rPr lang="en-GB" sz="1100" b="1" dirty="0">
                <a:solidFill>
                  <a:schemeClr val="accent1"/>
                </a:solidFill>
                <a:effectLst/>
                <a:latin typeface="Montserrat" panose="00000500000000000000" pitchFamily="2" charset="0"/>
                <a:ea typeface="Times New Roman" panose="02020603050405020304" pitchFamily="18" charset="0"/>
              </a:rPr>
              <a:t>decline</a:t>
            </a:r>
            <a:r>
              <a:rPr lang="en-GB" sz="1100" b="1" dirty="0">
                <a:solidFill>
                  <a:schemeClr val="bg1"/>
                </a:solidFill>
                <a:effectLst/>
                <a:latin typeface="Montserrat" panose="00000500000000000000" pitchFamily="2" charset="0"/>
                <a:ea typeface="Times New Roman" panose="02020603050405020304" pitchFamily="18" charset="0"/>
              </a:rPr>
              <a:t> of </a:t>
            </a:r>
            <a:r>
              <a:rPr lang="en-GB" sz="1100" b="1" dirty="0">
                <a:solidFill>
                  <a:schemeClr val="accent1"/>
                </a:solidFill>
                <a:effectLst/>
                <a:latin typeface="Montserrat" panose="00000500000000000000" pitchFamily="2" charset="0"/>
                <a:ea typeface="Times New Roman" panose="02020603050405020304" pitchFamily="18" charset="0"/>
              </a:rPr>
              <a:t>2%</a:t>
            </a:r>
            <a:r>
              <a:rPr lang="en-GB" sz="1100" dirty="0">
                <a:solidFill>
                  <a:schemeClr val="accent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but still </a:t>
            </a:r>
            <a:r>
              <a:rPr lang="en-GB" sz="1100" b="1" dirty="0">
                <a:solidFill>
                  <a:schemeClr val="bg1"/>
                </a:solidFill>
                <a:effectLst/>
                <a:latin typeface="Montserrat" panose="00000500000000000000" pitchFamily="2" charset="0"/>
                <a:ea typeface="Times New Roman" panose="02020603050405020304" pitchFamily="18" charset="0"/>
              </a:rPr>
              <a:t>gained share </a:t>
            </a:r>
            <a:r>
              <a:rPr lang="en-GB" sz="1100" dirty="0">
                <a:solidFill>
                  <a:schemeClr val="bg1"/>
                </a:solidFill>
                <a:effectLst/>
                <a:latin typeface="Montserrat" panose="00000500000000000000" pitchFamily="2" charset="0"/>
                <a:ea typeface="Times New Roman" panose="02020603050405020304" pitchFamily="18" charset="0"/>
              </a:rPr>
              <a:t>within the </a:t>
            </a:r>
            <a:r>
              <a:rPr lang="en-GB" sz="1100" b="1" dirty="0">
                <a:solidFill>
                  <a:schemeClr val="bg1"/>
                </a:solidFill>
                <a:effectLst/>
                <a:latin typeface="Montserrat" panose="00000500000000000000" pitchFamily="2" charset="0"/>
                <a:ea typeface="Times New Roman" panose="02020603050405020304" pitchFamily="18" charset="0"/>
              </a:rPr>
              <a:t>online channel</a:t>
            </a:r>
            <a:r>
              <a:rPr lang="en-GB" sz="1100" dirty="0">
                <a:solidFill>
                  <a:schemeClr val="bg1"/>
                </a:solidFill>
                <a:effectLst/>
                <a:latin typeface="Montserrat" panose="00000500000000000000" pitchFamily="2" charset="0"/>
                <a:ea typeface="Times New Roman" panose="02020603050405020304" pitchFamily="18" charset="0"/>
              </a:rPr>
              <a:t>, helped by an almost </a:t>
            </a:r>
            <a:r>
              <a:rPr lang="en-GB" sz="1100" b="1" dirty="0">
                <a:solidFill>
                  <a:schemeClr val="accent1"/>
                </a:solidFill>
                <a:effectLst/>
                <a:latin typeface="Montserrat" panose="00000500000000000000" pitchFamily="2" charset="0"/>
                <a:ea typeface="Times New Roman" panose="02020603050405020304" pitchFamily="18" charset="0"/>
              </a:rPr>
              <a:t>20% increase </a:t>
            </a:r>
            <a:r>
              <a:rPr lang="en-GB" sz="1100" dirty="0">
                <a:solidFill>
                  <a:schemeClr val="bg1"/>
                </a:solidFill>
                <a:effectLst/>
                <a:latin typeface="Montserrat" panose="00000500000000000000" pitchFamily="2" charset="0"/>
                <a:ea typeface="Times New Roman" panose="02020603050405020304" pitchFamily="18" charset="0"/>
              </a:rPr>
              <a:t>in</a:t>
            </a:r>
            <a:r>
              <a:rPr lang="en-GB" sz="1100" b="1" dirty="0">
                <a:solidFill>
                  <a:schemeClr val="accent1"/>
                </a:solidFill>
                <a:effectLst/>
                <a:latin typeface="Montserrat" panose="00000500000000000000" pitchFamily="2" charset="0"/>
                <a:ea typeface="Times New Roman" panose="02020603050405020304" pitchFamily="18" charset="0"/>
              </a:rPr>
              <a:t> shoppers</a:t>
            </a:r>
            <a:r>
              <a:rPr lang="en-GB" sz="1100" dirty="0">
                <a:solidFill>
                  <a:schemeClr val="accent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against this time last year. </a:t>
            </a:r>
          </a:p>
        </p:txBody>
      </p:sp>
      <p:sp>
        <p:nvSpPr>
          <p:cNvPr id="5" name="Google Shape;592;p57">
            <a:extLst>
              <a:ext uri="{FF2B5EF4-FFF2-40B4-BE49-F238E27FC236}">
                <a16:creationId xmlns:a16="http://schemas.microsoft.com/office/drawing/2014/main" id="{E0029ED9-D326-814F-D138-603D66543561}"/>
              </a:ext>
            </a:extLst>
          </p:cNvPr>
          <p:cNvSpPr txBox="1"/>
          <p:nvPr/>
        </p:nvSpPr>
        <p:spPr>
          <a:xfrm>
            <a:off x="361009" y="3459018"/>
            <a:ext cx="540020" cy="642527"/>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4</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466597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217567" y="339502"/>
            <a:ext cx="8708400" cy="5760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PH" sz="2000" b="1" cap="none" dirty="0">
                <a:solidFill>
                  <a:schemeClr val="tx1"/>
                </a:solidFill>
                <a:latin typeface="Montserrat" panose="00000500000000000000" pitchFamily="2" charset="0"/>
                <a:cs typeface="Calibri" panose="020F0502020204030204" pitchFamily="34" charset="0"/>
              </a:rPr>
              <a:t>Only the Discounters attracted a significant increase in shoppers and bigger basket spends.  </a:t>
            </a:r>
            <a:endParaRPr lang="en-GB" sz="2000" b="1" dirty="0">
              <a:solidFill>
                <a:schemeClr val="tx1"/>
              </a:solidFill>
              <a:latin typeface="Calibri" panose="020F0502020204030204" pitchFamily="34" charset="0"/>
              <a:cs typeface="Calibri" panose="020F0502020204030204" pitchFamily="34" charset="0"/>
            </a:endParaRPr>
          </a:p>
        </p:txBody>
      </p:sp>
      <p:sp>
        <p:nvSpPr>
          <p:cNvPr id="11" name="Text Placeholder 9"/>
          <p:cNvSpPr txBox="1">
            <a:spLocks/>
          </p:cNvSpPr>
          <p:nvPr/>
        </p:nvSpPr>
        <p:spPr>
          <a:xfrm>
            <a:off x="160418" y="4707607"/>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a:solidFill>
                  <a:schemeClr val="tx1">
                    <a:lumMod val="50000"/>
                    <a:lumOff val="50000"/>
                  </a:schemeClr>
                </a:solidFill>
                <a:latin typeface="Calibri" panose="020F0502020204030204" pitchFamily="34" charset="0"/>
              </a:rPr>
              <a:t>Source:  </a:t>
            </a:r>
            <a:r>
              <a:rPr lang="en-GB" altLang="en-US" sz="900" dirty="0" err="1">
                <a:solidFill>
                  <a:schemeClr val="tx1">
                    <a:lumMod val="50000"/>
                    <a:lumOff val="50000"/>
                  </a:schemeClr>
                </a:solidFill>
                <a:latin typeface="Calibri" panose="020F0502020204030204" pitchFamily="34" charset="0"/>
              </a:rPr>
              <a:t>NielsenIQ</a:t>
            </a:r>
            <a:r>
              <a:rPr lang="en-GB" altLang="en-US" sz="900" dirty="0">
                <a:solidFill>
                  <a:schemeClr val="tx1">
                    <a:lumMod val="50000"/>
                    <a:lumOff val="50000"/>
                  </a:schemeClr>
                </a:solidFill>
                <a:latin typeface="Calibri" panose="020F0502020204030204" pitchFamily="34" charset="0"/>
              </a:rPr>
              <a:t> Total Till and Homescan FMCG 4 weeks ending 28th Jan 2022</a:t>
            </a:r>
          </a:p>
        </p:txBody>
      </p:sp>
      <p:sp>
        <p:nvSpPr>
          <p:cNvPr id="2" name="TextBox 1"/>
          <p:cNvSpPr txBox="1"/>
          <p:nvPr/>
        </p:nvSpPr>
        <p:spPr>
          <a:xfrm>
            <a:off x="7634217" y="4803998"/>
            <a:ext cx="1122423" cy="230832"/>
          </a:xfrm>
          <a:prstGeom prst="rect">
            <a:avLst/>
          </a:prstGeom>
          <a:noFill/>
        </p:spPr>
        <p:txBody>
          <a:bodyPr wrap="none" rtlCol="0">
            <a:spAutoFit/>
          </a:bodyPr>
          <a:lstStyle/>
          <a:p>
            <a:r>
              <a:rPr lang="en-GB" sz="900" dirty="0">
                <a:solidFill>
                  <a:schemeClr val="tx1">
                    <a:lumMod val="50000"/>
                    <a:lumOff val="50000"/>
                  </a:schemeClr>
                </a:solidFill>
                <a:latin typeface="Calibri" panose="020F0502020204030204" pitchFamily="34" charset="0"/>
                <a:cs typeface="Calibri" panose="020F0502020204030204" pitchFamily="34" charset="0"/>
              </a:rPr>
              <a:t>*Discounters 12w/e</a:t>
            </a:r>
          </a:p>
        </p:txBody>
      </p:sp>
      <p:pic>
        <p:nvPicPr>
          <p:cNvPr id="5" name="Picture 4">
            <a:extLst>
              <a:ext uri="{FF2B5EF4-FFF2-40B4-BE49-F238E27FC236}">
                <a16:creationId xmlns:a16="http://schemas.microsoft.com/office/drawing/2014/main" id="{6E72481D-2990-951C-EE4B-31AC738B45B1}"/>
              </a:ext>
            </a:extLst>
          </p:cNvPr>
          <p:cNvPicPr>
            <a:picLocks noChangeAspect="1"/>
          </p:cNvPicPr>
          <p:nvPr/>
        </p:nvPicPr>
        <p:blipFill>
          <a:blip r:embed="rId2"/>
          <a:stretch>
            <a:fillRect/>
          </a:stretch>
        </p:blipFill>
        <p:spPr>
          <a:xfrm>
            <a:off x="760845" y="1195532"/>
            <a:ext cx="7339445" cy="3410960"/>
          </a:xfrm>
          <a:prstGeom prst="rect">
            <a:avLst/>
          </a:prstGeom>
        </p:spPr>
      </p:pic>
    </p:spTree>
    <p:extLst>
      <p:ext uri="{BB962C8B-B14F-4D97-AF65-F5344CB8AC3E}">
        <p14:creationId xmlns:p14="http://schemas.microsoft.com/office/powerpoint/2010/main" val="1765481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78509" y="305957"/>
            <a:ext cx="9065491" cy="635824"/>
          </a:xfrm>
        </p:spPr>
        <p:txBody>
          <a:bodyPr spcFirstLastPara="1" wrap="square" lIns="0" tIns="91425" rIns="0" bIns="91425" anchor="t" anchorCtr="0">
            <a:noAutofit/>
          </a:bodyPr>
          <a:lstStyle/>
          <a:p>
            <a:pPr lvl="0"/>
            <a:r>
              <a:rPr lang="en-PH" sz="1600" dirty="0"/>
              <a:t>As the Discounters and Co-op were less prone to the seasonal spikes, the post Christmas dip in January was more shallow than at other retailers</a:t>
            </a:r>
            <a:endParaRPr lang="en-PH" sz="16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1402884831"/>
              </p:ext>
            </p:extLst>
          </p:nvPr>
        </p:nvGraphicFramePr>
        <p:xfrm>
          <a:off x="477972" y="1734917"/>
          <a:ext cx="8434800"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A7C25BD2-26CE-4E9F-910B-7B53539B25BB}"/>
              </a:ext>
            </a:extLst>
          </p:cNvPr>
          <p:cNvSpPr/>
          <p:nvPr/>
        </p:nvSpPr>
        <p:spPr>
          <a:xfrm>
            <a:off x="936487" y="1731519"/>
            <a:ext cx="2056095"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354650" y="4850875"/>
            <a:ext cx="8159100" cy="184800"/>
          </a:xfrm>
        </p:spPr>
        <p:txBody>
          <a:bodyPr/>
          <a:lstStyle/>
          <a:p>
            <a:pPr marL="146050" indent="0">
              <a:buNone/>
            </a:pPr>
            <a:r>
              <a:rPr lang="en-PH" sz="600" dirty="0">
                <a:latin typeface="Montserrat" panose="00000500000000000000" pitchFamily="2" charset="0"/>
              </a:rPr>
              <a:t>Source:  NielsenIQ Homescan FMCG</a:t>
            </a:r>
          </a:p>
        </p:txBody>
      </p:sp>
      <p:sp>
        <p:nvSpPr>
          <p:cNvPr id="4" name="TextBox 3">
            <a:extLst>
              <a:ext uri="{FF2B5EF4-FFF2-40B4-BE49-F238E27FC236}">
                <a16:creationId xmlns:a16="http://schemas.microsoft.com/office/drawing/2014/main" id="{BD93E350-3E23-4555-AA6E-38E4E3A60613}"/>
              </a:ext>
            </a:extLst>
          </p:cNvPr>
          <p:cNvSpPr txBox="1"/>
          <p:nvPr/>
        </p:nvSpPr>
        <p:spPr>
          <a:xfrm>
            <a:off x="-34353" y="3852432"/>
            <a:ext cx="8892026" cy="230832"/>
          </a:xfrm>
          <a:prstGeom prst="rect">
            <a:avLst/>
          </a:prstGeom>
          <a:noFill/>
        </p:spPr>
        <p:txBody>
          <a:bodyPr wrap="square" rtlCol="0">
            <a:spAutoFit/>
          </a:bodyPr>
          <a:lstStyle/>
          <a:p>
            <a:r>
              <a:rPr lang="en-GB" sz="900" b="1" dirty="0">
                <a:latin typeface="Montserrat" panose="00000500000000000000" pitchFamily="2" charset="0"/>
              </a:rPr>
              <a:t>FMCG Growth     -5%                  -7%                  -8%                -13%             -18%               -22%               -23%               -24%              -25%               -28%            -42</a:t>
            </a:r>
            <a:r>
              <a:rPr lang="en-GB" sz="900" b="1" dirty="0">
                <a:solidFill>
                  <a:schemeClr val="tx1"/>
                </a:solidFill>
                <a:latin typeface="Montserrat" panose="00000500000000000000" pitchFamily="2" charset="0"/>
              </a:rPr>
              <a:t>%</a:t>
            </a:r>
          </a:p>
        </p:txBody>
      </p:sp>
      <p:sp>
        <p:nvSpPr>
          <p:cNvPr id="8" name="TextBox 7">
            <a:extLst>
              <a:ext uri="{FF2B5EF4-FFF2-40B4-BE49-F238E27FC236}">
                <a16:creationId xmlns:a16="http://schemas.microsoft.com/office/drawing/2014/main" id="{9AB7A4C8-02CC-4676-BF71-F603FAC00A54}"/>
              </a:ext>
            </a:extLst>
          </p:cNvPr>
          <p:cNvSpPr txBox="1"/>
          <p:nvPr/>
        </p:nvSpPr>
        <p:spPr>
          <a:xfrm>
            <a:off x="153963" y="1305253"/>
            <a:ext cx="3700052" cy="246221"/>
          </a:xfrm>
          <a:prstGeom prst="rect">
            <a:avLst/>
          </a:prstGeom>
          <a:noFill/>
        </p:spPr>
        <p:txBody>
          <a:bodyPr wrap="none" rtlCol="0">
            <a:spAutoFit/>
          </a:bodyPr>
          <a:lstStyle/>
          <a:p>
            <a:r>
              <a:rPr lang="en-GB" sz="1000" b="1" dirty="0">
                <a:latin typeface="Montserrat" panose="00000500000000000000" pitchFamily="2" charset="0"/>
              </a:rPr>
              <a:t>4w/e 28</a:t>
            </a:r>
            <a:r>
              <a:rPr lang="en-GB" sz="1000" b="1" baseline="30000" dirty="0">
                <a:latin typeface="Montserrat" panose="00000500000000000000" pitchFamily="2" charset="0"/>
              </a:rPr>
              <a:t>th</a:t>
            </a:r>
            <a:r>
              <a:rPr lang="en-GB" sz="1000" b="1" dirty="0">
                <a:latin typeface="Montserrat" panose="00000500000000000000" pitchFamily="2" charset="0"/>
              </a:rPr>
              <a:t> January 2023 vs 4w/e 31</a:t>
            </a:r>
            <a:r>
              <a:rPr lang="en-GB" sz="1000" b="1" baseline="30000" dirty="0">
                <a:latin typeface="Montserrat" panose="00000500000000000000" pitchFamily="2" charset="0"/>
              </a:rPr>
              <a:t>st</a:t>
            </a:r>
            <a:r>
              <a:rPr lang="en-GB" sz="1000" b="1" dirty="0">
                <a:latin typeface="Montserrat" panose="00000500000000000000" pitchFamily="2" charset="0"/>
              </a:rPr>
              <a:t> December 2022</a:t>
            </a:r>
          </a:p>
        </p:txBody>
      </p:sp>
    </p:spTree>
    <p:extLst>
      <p:ext uri="{BB962C8B-B14F-4D97-AF65-F5344CB8AC3E}">
        <p14:creationId xmlns:p14="http://schemas.microsoft.com/office/powerpoint/2010/main" val="2535970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340785" y="1459127"/>
            <a:ext cx="2547575" cy="3205767"/>
          </a:xfrm>
          <a:prstGeom prst="rect">
            <a:avLst/>
          </a:prstGeom>
          <a:noFill/>
          <a:ln>
            <a:noFill/>
          </a:ln>
        </p:spPr>
        <p:txBody>
          <a:bodyPr spcFirstLastPara="1" wrap="square" lIns="0" tIns="45700" rIns="0" bIns="45700" anchor="t" anchorCtr="0">
            <a:noAutofit/>
          </a:bodyPr>
          <a:lstStyle/>
          <a:p>
            <a:r>
              <a:rPr lang="en-GB" b="1" dirty="0">
                <a:solidFill>
                  <a:schemeClr val="bg1"/>
                </a:solidFill>
                <a:latin typeface="Montserrat" panose="00000500000000000000" pitchFamily="2" charset="0"/>
              </a:rPr>
              <a:t>The </a:t>
            </a:r>
            <a:r>
              <a:rPr lang="en-GB" b="1" dirty="0">
                <a:solidFill>
                  <a:schemeClr val="accent1"/>
                </a:solidFill>
                <a:latin typeface="Montserrat" panose="00000500000000000000" pitchFamily="2" charset="0"/>
              </a:rPr>
              <a:t>momentum</a:t>
            </a:r>
            <a:r>
              <a:rPr lang="en-GB" b="1" dirty="0">
                <a:solidFill>
                  <a:schemeClr val="bg1"/>
                </a:solidFill>
                <a:latin typeface="Montserrat" panose="00000500000000000000" pitchFamily="2" charset="0"/>
              </a:rPr>
              <a:t> that started in autumn at the </a:t>
            </a:r>
            <a:r>
              <a:rPr lang="en-GB" b="1" dirty="0">
                <a:solidFill>
                  <a:schemeClr val="accent1"/>
                </a:solidFill>
                <a:latin typeface="Montserrat" panose="00000500000000000000" pitchFamily="2" charset="0"/>
              </a:rPr>
              <a:t>Discounters</a:t>
            </a:r>
            <a:r>
              <a:rPr lang="en-GB" b="1" dirty="0">
                <a:solidFill>
                  <a:schemeClr val="bg1"/>
                </a:solidFill>
                <a:latin typeface="Montserrat" panose="00000500000000000000" pitchFamily="2" charset="0"/>
              </a:rPr>
              <a:t> has </a:t>
            </a:r>
            <a:r>
              <a:rPr lang="en-GB" b="1" dirty="0">
                <a:solidFill>
                  <a:schemeClr val="accent1"/>
                </a:solidFill>
                <a:latin typeface="Montserrat" panose="00000500000000000000" pitchFamily="2" charset="0"/>
              </a:rPr>
              <a:t>continued</a:t>
            </a:r>
            <a:r>
              <a:rPr lang="en-GB" b="1" dirty="0">
                <a:solidFill>
                  <a:schemeClr val="bg1"/>
                </a:solidFill>
                <a:latin typeface="Montserrat" panose="00000500000000000000" pitchFamily="2" charset="0"/>
              </a:rPr>
              <a:t> into the New Year.</a:t>
            </a:r>
          </a:p>
          <a:p>
            <a:endParaRPr lang="en-GB"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The battle ground for </a:t>
            </a:r>
            <a:r>
              <a:rPr lang="en-GB" b="1" dirty="0">
                <a:solidFill>
                  <a:schemeClr val="accent1"/>
                </a:solidFill>
                <a:latin typeface="Montserrat" panose="00000500000000000000" pitchFamily="2" charset="0"/>
              </a:rPr>
              <a:t>shopper loyalty </a:t>
            </a:r>
            <a:r>
              <a:rPr lang="en-GB" b="1" dirty="0">
                <a:solidFill>
                  <a:schemeClr val="bg1"/>
                </a:solidFill>
                <a:latin typeface="Montserrat" panose="00000500000000000000" pitchFamily="2" charset="0"/>
              </a:rPr>
              <a:t>is </a:t>
            </a:r>
            <a:r>
              <a:rPr lang="en-GB" b="1" dirty="0">
                <a:solidFill>
                  <a:schemeClr val="accent1"/>
                </a:solidFill>
                <a:latin typeface="Montserrat" panose="00000500000000000000" pitchFamily="2" charset="0"/>
              </a:rPr>
              <a:t>intensifying</a:t>
            </a:r>
            <a:r>
              <a:rPr lang="en-GB" b="1" dirty="0">
                <a:solidFill>
                  <a:schemeClr val="bg1"/>
                </a:solidFill>
                <a:latin typeface="Montserrat" panose="00000500000000000000" pitchFamily="2" charset="0"/>
              </a:rPr>
              <a:t>, as ‘</a:t>
            </a:r>
            <a:r>
              <a:rPr lang="en-GB" b="1" dirty="0">
                <a:solidFill>
                  <a:schemeClr val="accent1"/>
                </a:solidFill>
                <a:latin typeface="Montserrat" panose="00000500000000000000" pitchFamily="2" charset="0"/>
              </a:rPr>
              <a:t>price</a:t>
            </a:r>
            <a:r>
              <a:rPr lang="en-GB" b="1" dirty="0">
                <a:solidFill>
                  <a:schemeClr val="bg1"/>
                </a:solidFill>
                <a:latin typeface="Montserrat" panose="00000500000000000000" pitchFamily="2" charset="0"/>
              </a:rPr>
              <a:t>’ moves further up their agenda.</a:t>
            </a:r>
            <a:endParaRPr lang="en-GB" dirty="0">
              <a:solidFill>
                <a:schemeClr val="bg1"/>
              </a:solidFill>
              <a:latin typeface="Montserrat" panose="00000500000000000000" pitchFamily="2" charset="0"/>
            </a:endParaRPr>
          </a:p>
          <a:p>
            <a:endParaRPr lang="en-GB" b="1" dirty="0">
              <a:solidFill>
                <a:schemeClr val="bg1"/>
              </a:solidFill>
              <a:latin typeface="Montserrat" panose="00000500000000000000" pitchFamily="2" charset="0"/>
            </a:endParaRPr>
          </a:p>
          <a:p>
            <a:r>
              <a:rPr lang="en-GB" dirty="0">
                <a:solidFill>
                  <a:schemeClr val="bg1"/>
                </a:solidFill>
                <a:latin typeface="Montserrat" panose="00000500000000000000" pitchFamily="2" charset="0"/>
              </a:rPr>
              <a:t> </a:t>
            </a:r>
          </a:p>
          <a:p>
            <a:endParaRPr lang="en-GB" dirty="0">
              <a:solidFill>
                <a:schemeClr val="bg1"/>
              </a:solidFill>
              <a:latin typeface="Montserrat" panose="00000500000000000000" pitchFamily="2" charset="0"/>
            </a:endParaRPr>
          </a:p>
          <a:p>
            <a:endParaRPr lang="en-GB" dirty="0">
              <a:solidFill>
                <a:schemeClr val="bg1"/>
              </a:solidFill>
              <a:latin typeface="Montserrat" panose="00000500000000000000" pitchFamily="2" charset="0"/>
            </a:endParaRPr>
          </a:p>
          <a:p>
            <a:endParaRPr lang="en-GB"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6" y="814411"/>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5" name="Subtitle 5">
            <a:extLst>
              <a:ext uri="{FF2B5EF4-FFF2-40B4-BE49-F238E27FC236}">
                <a16:creationId xmlns:a16="http://schemas.microsoft.com/office/drawing/2014/main" id="{06952880-1C23-9CCE-93CC-75AC63AF1764}"/>
              </a:ext>
            </a:extLst>
          </p:cNvPr>
          <p:cNvSpPr txBox="1">
            <a:spLocks/>
          </p:cNvSpPr>
          <p:nvPr/>
        </p:nvSpPr>
        <p:spPr>
          <a:xfrm>
            <a:off x="260057" y="4522050"/>
            <a:ext cx="8159100" cy="184800"/>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panose="00000500000000000000" pitchFamily="2"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r>
              <a:rPr lang="en-GB" sz="900" dirty="0"/>
              <a:t>Source:  NielsenIQ Total Till 12w/e 28</a:t>
            </a:r>
            <a:r>
              <a:rPr lang="en-GB" sz="900" baseline="30000" dirty="0"/>
              <a:t>th</a:t>
            </a:r>
            <a:r>
              <a:rPr lang="en-GB" sz="900" dirty="0"/>
              <a:t> January 2023 vs year ago</a:t>
            </a:r>
          </a:p>
        </p:txBody>
      </p:sp>
      <p:graphicFrame>
        <p:nvGraphicFramePr>
          <p:cNvPr id="18" name="Chart 17">
            <a:extLst>
              <a:ext uri="{FF2B5EF4-FFF2-40B4-BE49-F238E27FC236}">
                <a16:creationId xmlns:a16="http://schemas.microsoft.com/office/drawing/2014/main" id="{A2335727-E565-4BA7-A992-72547606777A}"/>
              </a:ext>
            </a:extLst>
          </p:cNvPr>
          <p:cNvGraphicFramePr/>
          <p:nvPr>
            <p:extLst>
              <p:ext uri="{D42A27DB-BD31-4B8C-83A1-F6EECF244321}">
                <p14:modId xmlns:p14="http://schemas.microsoft.com/office/powerpoint/2010/main" val="3923888793"/>
              </p:ext>
            </p:extLst>
          </p:nvPr>
        </p:nvGraphicFramePr>
        <p:xfrm>
          <a:off x="103136" y="1374541"/>
          <a:ext cx="5935057" cy="299303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73892" y="341746"/>
            <a:ext cx="6095999" cy="363608"/>
          </a:xfrm>
        </p:spPr>
        <p:txBody>
          <a:bodyPr/>
          <a:lstStyle/>
          <a:p>
            <a:r>
              <a:rPr lang="en-GB" sz="1800" dirty="0"/>
              <a:t>Discounter share is edging closer to 20% which is significantly ahead of last year</a:t>
            </a:r>
          </a:p>
        </p:txBody>
      </p:sp>
      <p:sp>
        <p:nvSpPr>
          <p:cNvPr id="5" name="TextBox 4">
            <a:extLst>
              <a:ext uri="{FF2B5EF4-FFF2-40B4-BE49-F238E27FC236}">
                <a16:creationId xmlns:a16="http://schemas.microsoft.com/office/drawing/2014/main" id="{3F7EB7E5-F247-6540-CC76-A68002F09C39}"/>
              </a:ext>
            </a:extLst>
          </p:cNvPr>
          <p:cNvSpPr txBox="1"/>
          <p:nvPr/>
        </p:nvSpPr>
        <p:spPr>
          <a:xfrm>
            <a:off x="2271195" y="1059106"/>
            <a:ext cx="1737976" cy="246221"/>
          </a:xfrm>
          <a:prstGeom prst="rect">
            <a:avLst/>
          </a:prstGeom>
          <a:noFill/>
        </p:spPr>
        <p:txBody>
          <a:bodyPr wrap="none" rtlCol="0">
            <a:spAutoFit/>
          </a:bodyPr>
          <a:lstStyle/>
          <a:p>
            <a:r>
              <a:rPr lang="en-GB" sz="1000" b="1" dirty="0">
                <a:latin typeface="Montserrat" panose="00000500000000000000" pitchFamily="2" charset="0"/>
              </a:rPr>
              <a:t>12w/e share of Total Till</a:t>
            </a:r>
          </a:p>
        </p:txBody>
      </p:sp>
      <p:sp>
        <p:nvSpPr>
          <p:cNvPr id="2" name="TextBox 1">
            <a:extLst>
              <a:ext uri="{FF2B5EF4-FFF2-40B4-BE49-F238E27FC236}">
                <a16:creationId xmlns:a16="http://schemas.microsoft.com/office/drawing/2014/main" id="{8E29FFF8-3DC3-725E-A53E-7F96D74B44BA}"/>
              </a:ext>
            </a:extLst>
          </p:cNvPr>
          <p:cNvSpPr txBox="1"/>
          <p:nvPr/>
        </p:nvSpPr>
        <p:spPr>
          <a:xfrm>
            <a:off x="0" y="1165542"/>
            <a:ext cx="639919" cy="261610"/>
          </a:xfrm>
          <a:prstGeom prst="rect">
            <a:avLst/>
          </a:prstGeom>
          <a:noFill/>
        </p:spPr>
        <p:txBody>
          <a:bodyPr wrap="none" rtlCol="0">
            <a:spAutoFit/>
          </a:bodyPr>
          <a:lstStyle/>
          <a:p>
            <a:r>
              <a:rPr lang="en-GB" sz="1100" b="1" dirty="0">
                <a:latin typeface="Montserrat" panose="00000500000000000000" pitchFamily="2" charset="0"/>
              </a:rPr>
              <a:t>Top 4 </a:t>
            </a:r>
          </a:p>
        </p:txBody>
      </p:sp>
      <p:sp>
        <p:nvSpPr>
          <p:cNvPr id="3" name="TextBox 2">
            <a:extLst>
              <a:ext uri="{FF2B5EF4-FFF2-40B4-BE49-F238E27FC236}">
                <a16:creationId xmlns:a16="http://schemas.microsoft.com/office/drawing/2014/main" id="{A8B4DCAF-E603-2702-53CC-393A969E06D4}"/>
              </a:ext>
            </a:extLst>
          </p:cNvPr>
          <p:cNvSpPr txBox="1"/>
          <p:nvPr/>
        </p:nvSpPr>
        <p:spPr>
          <a:xfrm>
            <a:off x="5052617" y="1174522"/>
            <a:ext cx="1075936" cy="261610"/>
          </a:xfrm>
          <a:prstGeom prst="rect">
            <a:avLst/>
          </a:prstGeom>
          <a:noFill/>
        </p:spPr>
        <p:txBody>
          <a:bodyPr wrap="none" rtlCol="0">
            <a:spAutoFit/>
          </a:bodyPr>
          <a:lstStyle/>
          <a:p>
            <a:r>
              <a:rPr lang="en-GB" sz="1100" b="1" dirty="0">
                <a:latin typeface="Montserrat" panose="00000500000000000000" pitchFamily="2" charset="0"/>
              </a:rPr>
              <a:t>Discounters</a:t>
            </a:r>
          </a:p>
        </p:txBody>
      </p:sp>
    </p:spTree>
    <p:extLst>
      <p:ext uri="{BB962C8B-B14F-4D97-AF65-F5344CB8AC3E}">
        <p14:creationId xmlns:p14="http://schemas.microsoft.com/office/powerpoint/2010/main" val="247900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277640" y="1360511"/>
            <a:ext cx="2398117" cy="3205767"/>
          </a:xfrm>
          <a:prstGeom prst="rect">
            <a:avLst/>
          </a:prstGeom>
          <a:noFill/>
          <a:ln>
            <a:noFill/>
          </a:ln>
        </p:spPr>
        <p:txBody>
          <a:bodyPr spcFirstLastPara="1" wrap="square" lIns="0" tIns="45700" rIns="0" bIns="45700" anchor="t" anchorCtr="0">
            <a:noAutofit/>
          </a:bodyPr>
          <a:lstStyle/>
          <a:p>
            <a:endParaRPr lang="en-GB" sz="1200" b="1" dirty="0">
              <a:solidFill>
                <a:schemeClr val="accent1"/>
              </a:solidFill>
              <a:latin typeface="Montserrat" panose="00000500000000000000" pitchFamily="2" charset="0"/>
            </a:endParaRPr>
          </a:p>
          <a:p>
            <a:endParaRPr lang="en-GB" sz="1200" b="1" dirty="0">
              <a:solidFill>
                <a:schemeClr val="accent1"/>
              </a:solidFill>
              <a:latin typeface="Montserrat" panose="00000500000000000000" pitchFamily="2" charset="0"/>
            </a:endParaRPr>
          </a:p>
          <a:p>
            <a:r>
              <a:rPr lang="en-GB" sz="1200" b="1" dirty="0">
                <a:solidFill>
                  <a:schemeClr val="accent1"/>
                </a:solidFill>
                <a:latin typeface="Montserrat" panose="00000500000000000000" pitchFamily="2" charset="0"/>
              </a:rPr>
              <a:t>Switching </a:t>
            </a:r>
            <a:r>
              <a:rPr lang="en-GB" sz="1200" dirty="0">
                <a:solidFill>
                  <a:schemeClr val="bg1"/>
                </a:solidFill>
                <a:latin typeface="Montserrat" panose="00000500000000000000" pitchFamily="2" charset="0"/>
              </a:rPr>
              <a:t>to</a:t>
            </a:r>
            <a:r>
              <a:rPr lang="en-GB" sz="1200" b="1" dirty="0">
                <a:solidFill>
                  <a:schemeClr val="accent1"/>
                </a:solidFill>
                <a:latin typeface="Montserrat" panose="00000500000000000000" pitchFamily="2" charset="0"/>
              </a:rPr>
              <a:t> own label </a:t>
            </a:r>
            <a:r>
              <a:rPr lang="en-GB" sz="1200" dirty="0">
                <a:solidFill>
                  <a:schemeClr val="bg1"/>
                </a:solidFill>
                <a:latin typeface="Montserrat" panose="00000500000000000000" pitchFamily="2" charset="0"/>
              </a:rPr>
              <a:t>is </a:t>
            </a:r>
            <a:r>
              <a:rPr lang="en-GB" sz="1200" b="1" dirty="0">
                <a:solidFill>
                  <a:schemeClr val="bg1"/>
                </a:solidFill>
                <a:latin typeface="Montserrat" panose="00000500000000000000" pitchFamily="2" charset="0"/>
              </a:rPr>
              <a:t>known savings strategy </a:t>
            </a:r>
            <a:r>
              <a:rPr lang="en-GB" sz="1200" dirty="0">
                <a:solidFill>
                  <a:schemeClr val="bg1"/>
                </a:solidFill>
                <a:latin typeface="Montserrat" panose="00000500000000000000" pitchFamily="2" charset="0"/>
              </a:rPr>
              <a:t>and an </a:t>
            </a:r>
            <a:r>
              <a:rPr lang="en-GB" sz="1200" b="1" dirty="0">
                <a:solidFill>
                  <a:schemeClr val="accent1"/>
                </a:solidFill>
                <a:latin typeface="Montserrat" panose="00000500000000000000" pitchFamily="2" charset="0"/>
              </a:rPr>
              <a:t>easy </a:t>
            </a:r>
            <a:r>
              <a:rPr lang="en-GB" sz="1200" dirty="0">
                <a:solidFill>
                  <a:schemeClr val="bg1"/>
                </a:solidFill>
                <a:latin typeface="Montserrat" panose="00000500000000000000" pitchFamily="2" charset="0"/>
              </a:rPr>
              <a:t>switch for </a:t>
            </a:r>
            <a:r>
              <a:rPr lang="en-GB" sz="1200" b="1" dirty="0">
                <a:solidFill>
                  <a:schemeClr val="bg1"/>
                </a:solidFill>
                <a:latin typeface="Montserrat" panose="00000500000000000000" pitchFamily="2" charset="0"/>
              </a:rPr>
              <a:t>many</a:t>
            </a:r>
            <a:r>
              <a:rPr lang="en-GB" sz="1200" dirty="0">
                <a:solidFill>
                  <a:schemeClr val="bg1"/>
                </a:solidFill>
                <a:latin typeface="Montserrat" panose="00000500000000000000" pitchFamily="2" charset="0"/>
              </a:rPr>
              <a:t> shoppers.  </a:t>
            </a:r>
          </a:p>
          <a:p>
            <a:endParaRPr lang="en-GB" sz="1200" dirty="0">
              <a:solidFill>
                <a:schemeClr val="bg1"/>
              </a:solidFill>
              <a:latin typeface="Montserrat" panose="00000500000000000000" pitchFamily="2" charset="0"/>
            </a:endParaRPr>
          </a:p>
          <a:p>
            <a:r>
              <a:rPr lang="en-GB" sz="1200" b="1" dirty="0">
                <a:solidFill>
                  <a:schemeClr val="bg1"/>
                </a:solidFill>
                <a:latin typeface="Montserrat" panose="00000500000000000000" pitchFamily="2" charset="0"/>
              </a:rPr>
              <a:t>Growth</a:t>
            </a:r>
            <a:r>
              <a:rPr lang="en-GB" sz="1200" dirty="0">
                <a:solidFill>
                  <a:schemeClr val="bg1"/>
                </a:solidFill>
                <a:latin typeface="Montserrat" panose="00000500000000000000" pitchFamily="2" charset="0"/>
              </a:rPr>
              <a:t> in OL will have been given a further </a:t>
            </a:r>
            <a:r>
              <a:rPr lang="en-GB" sz="1200" b="1" dirty="0">
                <a:solidFill>
                  <a:schemeClr val="accent1"/>
                </a:solidFill>
                <a:latin typeface="Montserrat" panose="00000500000000000000" pitchFamily="2" charset="0"/>
              </a:rPr>
              <a:t>boost</a:t>
            </a:r>
            <a:r>
              <a:rPr lang="en-GB" sz="1200" dirty="0">
                <a:solidFill>
                  <a:schemeClr val="bg1"/>
                </a:solidFill>
                <a:latin typeface="Montserrat" panose="00000500000000000000" pitchFamily="2" charset="0"/>
              </a:rPr>
              <a:t> in January by the increase in spend at the </a:t>
            </a:r>
            <a:r>
              <a:rPr lang="en-GB" sz="1200" b="1" dirty="0">
                <a:solidFill>
                  <a:schemeClr val="bg1"/>
                </a:solidFill>
                <a:latin typeface="Montserrat" panose="00000500000000000000" pitchFamily="2" charset="0"/>
              </a:rPr>
              <a:t>Discounters</a:t>
            </a:r>
            <a:r>
              <a:rPr lang="en-GB" sz="1200" dirty="0">
                <a:solidFill>
                  <a:schemeClr val="bg1"/>
                </a:solidFill>
                <a:latin typeface="Montserrat" panose="00000500000000000000" pitchFamily="2" charset="0"/>
              </a:rPr>
              <a:t>.</a:t>
            </a:r>
          </a:p>
          <a:p>
            <a:endParaRPr lang="en-GB" sz="1200" b="1" dirty="0">
              <a:solidFill>
                <a:schemeClr val="bg1"/>
              </a:solidFill>
              <a:latin typeface="Montserrat" panose="00000500000000000000" pitchFamily="2" charset="0"/>
            </a:endParaRPr>
          </a:p>
        </p:txBody>
      </p:sp>
      <p:grpSp>
        <p:nvGrpSpPr>
          <p:cNvPr id="2190" name="Google Shape;2190;p135"/>
          <p:cNvGrpSpPr/>
          <p:nvPr/>
        </p:nvGrpSpPr>
        <p:grpSpPr>
          <a:xfrm rot="5400000">
            <a:off x="6094526" y="851309"/>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5" name="Subtitle 5">
            <a:extLst>
              <a:ext uri="{FF2B5EF4-FFF2-40B4-BE49-F238E27FC236}">
                <a16:creationId xmlns:a16="http://schemas.microsoft.com/office/drawing/2014/main" id="{06952880-1C23-9CCE-93CC-75AC63AF1764}"/>
              </a:ext>
            </a:extLst>
          </p:cNvPr>
          <p:cNvSpPr txBox="1">
            <a:spLocks/>
          </p:cNvSpPr>
          <p:nvPr/>
        </p:nvSpPr>
        <p:spPr>
          <a:xfrm>
            <a:off x="243728" y="4705839"/>
            <a:ext cx="8159100" cy="184800"/>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panose="00000500000000000000" pitchFamily="2"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r>
              <a:rPr lang="en-GB" sz="900" dirty="0"/>
              <a:t>Source:  NielsenIQ Homescan Total GB 4w/e 28Jan23 vs year ago</a:t>
            </a:r>
          </a:p>
        </p:txBody>
      </p:sp>
      <p:graphicFrame>
        <p:nvGraphicFramePr>
          <p:cNvPr id="18" name="Chart 17">
            <a:extLst>
              <a:ext uri="{FF2B5EF4-FFF2-40B4-BE49-F238E27FC236}">
                <a16:creationId xmlns:a16="http://schemas.microsoft.com/office/drawing/2014/main" id="{A2335727-E565-4BA7-A992-72547606777A}"/>
              </a:ext>
            </a:extLst>
          </p:cNvPr>
          <p:cNvGraphicFramePr/>
          <p:nvPr>
            <p:extLst>
              <p:ext uri="{D42A27DB-BD31-4B8C-83A1-F6EECF244321}">
                <p14:modId xmlns:p14="http://schemas.microsoft.com/office/powerpoint/2010/main" val="2763727267"/>
              </p:ext>
            </p:extLst>
          </p:nvPr>
        </p:nvGraphicFramePr>
        <p:xfrm>
          <a:off x="103136" y="1389639"/>
          <a:ext cx="5935057" cy="31475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09891F0-9E6B-F5C8-289C-DC7995FA08EA}"/>
              </a:ext>
            </a:extLst>
          </p:cNvPr>
          <p:cNvSpPr>
            <a:spLocks noGrp="1"/>
          </p:cNvSpPr>
          <p:nvPr>
            <p:ph type="title"/>
          </p:nvPr>
        </p:nvSpPr>
        <p:spPr>
          <a:xfrm>
            <a:off x="243728" y="305608"/>
            <a:ext cx="5420695" cy="446951"/>
          </a:xfrm>
        </p:spPr>
        <p:txBody>
          <a:bodyPr/>
          <a:lstStyle/>
          <a:p>
            <a:r>
              <a:rPr lang="en-GB" sz="1700" dirty="0"/>
              <a:t>OL has continued to outperform brands across most categories</a:t>
            </a:r>
          </a:p>
        </p:txBody>
      </p:sp>
      <p:sp>
        <p:nvSpPr>
          <p:cNvPr id="2" name="TextBox 1">
            <a:extLst>
              <a:ext uri="{FF2B5EF4-FFF2-40B4-BE49-F238E27FC236}">
                <a16:creationId xmlns:a16="http://schemas.microsoft.com/office/drawing/2014/main" id="{1E95224C-8157-FE30-ECAF-9E9BC39A6CD5}"/>
              </a:ext>
            </a:extLst>
          </p:cNvPr>
          <p:cNvSpPr txBox="1"/>
          <p:nvPr/>
        </p:nvSpPr>
        <p:spPr>
          <a:xfrm>
            <a:off x="0" y="1066764"/>
            <a:ext cx="1383712" cy="369332"/>
          </a:xfrm>
          <a:prstGeom prst="rect">
            <a:avLst/>
          </a:prstGeom>
          <a:noFill/>
        </p:spPr>
        <p:txBody>
          <a:bodyPr wrap="none" rtlCol="0">
            <a:spAutoFit/>
          </a:bodyPr>
          <a:lstStyle/>
          <a:p>
            <a:r>
              <a:rPr lang="en-GB" sz="900" dirty="0">
                <a:latin typeface="Montserrat" panose="00000500000000000000" pitchFamily="2" charset="0"/>
              </a:rPr>
              <a:t>OL YTD Contribution</a:t>
            </a:r>
          </a:p>
          <a:p>
            <a:r>
              <a:rPr lang="en-GB" sz="900" dirty="0">
                <a:latin typeface="Montserrat" panose="00000500000000000000" pitchFamily="2" charset="0"/>
              </a:rPr>
              <a:t>Volume Sales</a:t>
            </a:r>
          </a:p>
        </p:txBody>
      </p:sp>
      <p:sp>
        <p:nvSpPr>
          <p:cNvPr id="12" name="TextBox 11">
            <a:extLst>
              <a:ext uri="{FF2B5EF4-FFF2-40B4-BE49-F238E27FC236}">
                <a16:creationId xmlns:a16="http://schemas.microsoft.com/office/drawing/2014/main" id="{30FFC7CB-67DB-E013-B664-9B4B8D1047A3}"/>
              </a:ext>
            </a:extLst>
          </p:cNvPr>
          <p:cNvSpPr txBox="1"/>
          <p:nvPr/>
        </p:nvSpPr>
        <p:spPr>
          <a:xfrm>
            <a:off x="5213929" y="1005209"/>
            <a:ext cx="824264" cy="369332"/>
          </a:xfrm>
          <a:prstGeom prst="rect">
            <a:avLst/>
          </a:prstGeom>
          <a:noFill/>
        </p:spPr>
        <p:txBody>
          <a:bodyPr wrap="none" rtlCol="0">
            <a:spAutoFit/>
          </a:bodyPr>
          <a:lstStyle/>
          <a:p>
            <a:pPr algn="r"/>
            <a:r>
              <a:rPr lang="en-GB" sz="900" dirty="0">
                <a:latin typeface="Montserrat" panose="00000500000000000000" pitchFamily="2" charset="0"/>
              </a:rPr>
              <a:t>Growth </a:t>
            </a:r>
          </a:p>
          <a:p>
            <a:pPr algn="r"/>
            <a:r>
              <a:rPr lang="en-GB" sz="900" dirty="0">
                <a:latin typeface="Montserrat" panose="00000500000000000000" pitchFamily="2" charset="0"/>
              </a:rPr>
              <a:t>Differential</a:t>
            </a:r>
          </a:p>
        </p:txBody>
      </p:sp>
      <p:cxnSp>
        <p:nvCxnSpPr>
          <p:cNvPr id="5" name="Straight Connector 4">
            <a:extLst>
              <a:ext uri="{FF2B5EF4-FFF2-40B4-BE49-F238E27FC236}">
                <a16:creationId xmlns:a16="http://schemas.microsoft.com/office/drawing/2014/main" id="{ACB5F2FA-693B-83D1-7E3A-30036753B17F}"/>
              </a:ext>
            </a:extLst>
          </p:cNvPr>
          <p:cNvCxnSpPr>
            <a:cxnSpLocks/>
          </p:cNvCxnSpPr>
          <p:nvPr/>
        </p:nvCxnSpPr>
        <p:spPr>
          <a:xfrm>
            <a:off x="4809149" y="1409881"/>
            <a:ext cx="0" cy="193510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073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05" y="3622579"/>
            <a:ext cx="3228307" cy="666200"/>
          </a:xfrm>
        </p:spPr>
        <p:txBody>
          <a:bodyPr/>
          <a:lstStyle/>
          <a:p>
            <a:r>
              <a:rPr lang="en-GB" sz="2800" dirty="0">
                <a:latin typeface="Montserrat" panose="00000500000000000000" pitchFamily="2" charset="0"/>
              </a:rPr>
              <a:t>Advertising and Promotions</a:t>
            </a:r>
          </a:p>
        </p:txBody>
      </p:sp>
    </p:spTree>
    <p:extLst>
      <p:ext uri="{BB962C8B-B14F-4D97-AF65-F5344CB8AC3E}">
        <p14:creationId xmlns:p14="http://schemas.microsoft.com/office/powerpoint/2010/main" val="337982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pic>
        <p:nvPicPr>
          <p:cNvPr id="26" name="Picture 25">
            <a:extLst>
              <a:ext uri="{FF2B5EF4-FFF2-40B4-BE49-F238E27FC236}">
                <a16:creationId xmlns:a16="http://schemas.microsoft.com/office/drawing/2014/main" id="{6FE0E7A2-5FEF-392F-F3AE-DF80DB60CEB8}"/>
              </a:ext>
            </a:extLst>
          </p:cNvPr>
          <p:cNvPicPr>
            <a:picLocks noChangeAspect="1"/>
          </p:cNvPicPr>
          <p:nvPr/>
        </p:nvPicPr>
        <p:blipFill>
          <a:blip r:embed="rId3"/>
          <a:stretch>
            <a:fillRect/>
          </a:stretch>
        </p:blipFill>
        <p:spPr>
          <a:xfrm>
            <a:off x="1042925" y="4107912"/>
            <a:ext cx="1212937" cy="631179"/>
          </a:xfrm>
          <a:prstGeom prst="rect">
            <a:avLst/>
          </a:prstGeom>
        </p:spPr>
      </p:pic>
      <p:pic>
        <p:nvPicPr>
          <p:cNvPr id="19" name="Picture 18">
            <a:extLst>
              <a:ext uri="{FF2B5EF4-FFF2-40B4-BE49-F238E27FC236}">
                <a16:creationId xmlns:a16="http://schemas.microsoft.com/office/drawing/2014/main" id="{1FAB2A82-A354-782D-C701-5298DB5D48CC}"/>
              </a:ext>
            </a:extLst>
          </p:cNvPr>
          <p:cNvPicPr>
            <a:picLocks noChangeAspect="1"/>
          </p:cNvPicPr>
          <p:nvPr/>
        </p:nvPicPr>
        <p:blipFill>
          <a:blip r:embed="rId4"/>
          <a:stretch>
            <a:fillRect/>
          </a:stretch>
        </p:blipFill>
        <p:spPr>
          <a:xfrm>
            <a:off x="2268190" y="3440729"/>
            <a:ext cx="956085" cy="1303071"/>
          </a:xfrm>
          <a:prstGeom prst="rect">
            <a:avLst/>
          </a:prstGeom>
        </p:spPr>
      </p:pic>
      <p:sp>
        <p:nvSpPr>
          <p:cNvPr id="3" name="Subtitle 2">
            <a:extLst>
              <a:ext uri="{FF2B5EF4-FFF2-40B4-BE49-F238E27FC236}">
                <a16:creationId xmlns:a16="http://schemas.microsoft.com/office/drawing/2014/main" id="{607DEBFA-3D3F-47B8-8934-6FB4AF462408}"/>
              </a:ext>
            </a:extLst>
          </p:cNvPr>
          <p:cNvSpPr>
            <a:spLocks noGrp="1"/>
          </p:cNvSpPr>
          <p:nvPr>
            <p:ph type="subTitle" idx="1"/>
          </p:nvPr>
        </p:nvSpPr>
        <p:spPr>
          <a:xfrm>
            <a:off x="369832" y="4852794"/>
            <a:ext cx="8159100" cy="184800"/>
          </a:xfrm>
        </p:spPr>
        <p:txBody>
          <a:bodyPr/>
          <a:lstStyle/>
          <a:p>
            <a:r>
              <a:rPr lang="en-US" altLang="en-US" sz="700" dirty="0">
                <a:solidFill>
                  <a:schemeClr val="bg1">
                    <a:lumMod val="85000"/>
                  </a:schemeClr>
                </a:solidFill>
                <a:cs typeface="Calibri" panose="020F0502020204030204" pitchFamily="34" charset="0"/>
              </a:rPr>
              <a:t>Source: </a:t>
            </a:r>
            <a:r>
              <a:rPr lang="en-GB" altLang="en-US" sz="700" dirty="0">
                <a:solidFill>
                  <a:schemeClr val="bg1">
                    <a:lumMod val="85000"/>
                  </a:schemeClr>
                </a:solidFill>
                <a:cs typeface="Calibri" panose="020F0502020204030204" pitchFamily="34" charset="0"/>
              </a:rPr>
              <a:t>Retailer </a:t>
            </a:r>
            <a:r>
              <a:rPr lang="en-GB" sz="700" b="0" i="0" dirty="0">
                <a:solidFill>
                  <a:schemeClr val="bg1">
                    <a:lumMod val="85000"/>
                  </a:schemeClr>
                </a:solidFill>
                <a:effectLst/>
              </a:rPr>
              <a:t>Source: Retailer Marketing including Digital and Press, Retailer Websites</a:t>
            </a:r>
            <a:endParaRPr lang="en-PH" sz="700" dirty="0">
              <a:solidFill>
                <a:schemeClr val="bg1">
                  <a:lumMod val="85000"/>
                </a:schemeClr>
              </a:solidFill>
            </a:endParaRPr>
          </a:p>
        </p:txBody>
      </p:sp>
      <p:sp>
        <p:nvSpPr>
          <p:cNvPr id="1486" name="Google Shape;1486;p114"/>
          <p:cNvSpPr txBox="1">
            <a:spLocks noGrp="1"/>
          </p:cNvSpPr>
          <p:nvPr>
            <p:ph type="title"/>
          </p:nvPr>
        </p:nvSpPr>
        <p:spPr>
          <a:xfrm>
            <a:off x="354650" y="292625"/>
            <a:ext cx="8434800" cy="393600"/>
          </a:xfrm>
        </p:spPr>
        <p:txBody>
          <a:bodyPr spcFirstLastPara="1" wrap="square" lIns="0" tIns="91425" rIns="0" bIns="91425" anchor="t" anchorCtr="0">
            <a:noAutofit/>
          </a:bodyPr>
          <a:lstStyle/>
          <a:p>
            <a:pPr lvl="0"/>
            <a:r>
              <a:rPr lang="en-PH" dirty="0">
                <a:latin typeface="Montserrat" panose="00000500000000000000" pitchFamily="2" charset="0"/>
              </a:rPr>
              <a:t>Retailer messages focused on </a:t>
            </a:r>
            <a:r>
              <a:rPr lang="en-PH" dirty="0">
                <a:solidFill>
                  <a:schemeClr val="accent1"/>
                </a:solidFill>
                <a:latin typeface="Montserrat" panose="00000500000000000000" pitchFamily="2" charset="0"/>
              </a:rPr>
              <a:t>Price</a:t>
            </a:r>
            <a:r>
              <a:rPr lang="en-PH" dirty="0">
                <a:solidFill>
                  <a:schemeClr val="bg1"/>
                </a:solidFill>
                <a:latin typeface="Montserrat" panose="00000500000000000000" pitchFamily="2" charset="0"/>
              </a:rPr>
              <a:t>, </a:t>
            </a:r>
            <a:r>
              <a:rPr lang="en-PH" dirty="0">
                <a:solidFill>
                  <a:schemeClr val="accent1"/>
                </a:solidFill>
                <a:latin typeface="Montserrat" panose="00000500000000000000" pitchFamily="2" charset="0"/>
              </a:rPr>
              <a:t>Price of Staples </a:t>
            </a:r>
            <a:r>
              <a:rPr lang="en-PH" dirty="0">
                <a:solidFill>
                  <a:schemeClr val="bg1"/>
                </a:solidFill>
                <a:latin typeface="Montserrat" panose="00000500000000000000" pitchFamily="2" charset="0"/>
              </a:rPr>
              <a:t>and</a:t>
            </a:r>
            <a:r>
              <a:rPr lang="en-PH" dirty="0">
                <a:solidFill>
                  <a:schemeClr val="accent1"/>
                </a:solidFill>
                <a:latin typeface="Montserrat" panose="00000500000000000000" pitchFamily="2" charset="0"/>
              </a:rPr>
              <a:t> Omni</a:t>
            </a:r>
            <a:endParaRPr lang="en-PH" dirty="0">
              <a:solidFill>
                <a:schemeClr val="bg1"/>
              </a:solidFill>
              <a:latin typeface="Montserrat" panose="00000500000000000000" pitchFamily="2" charset="0"/>
            </a:endParaRPr>
          </a:p>
        </p:txBody>
      </p:sp>
      <p:cxnSp>
        <p:nvCxnSpPr>
          <p:cNvPr id="1487" name="Google Shape;1487;p114"/>
          <p:cNvCxnSpPr/>
          <p:nvPr/>
        </p:nvCxnSpPr>
        <p:spPr>
          <a:xfrm>
            <a:off x="351200" y="1498804"/>
            <a:ext cx="8450400" cy="0"/>
          </a:xfrm>
          <a:prstGeom prst="straightConnector1">
            <a:avLst/>
          </a:prstGeom>
          <a:noFill/>
          <a:ln w="9525" cap="flat" cmpd="sng">
            <a:solidFill>
              <a:srgbClr val="FFFFFF"/>
            </a:solidFill>
            <a:prstDash val="solid"/>
            <a:round/>
            <a:headEnd type="none" w="med" len="med"/>
            <a:tailEnd type="triangle" w="med" len="med"/>
          </a:ln>
        </p:spPr>
      </p:cxnSp>
      <p:sp>
        <p:nvSpPr>
          <p:cNvPr id="1488" name="Google Shape;1488;p114"/>
          <p:cNvSpPr txBox="1"/>
          <p:nvPr/>
        </p:nvSpPr>
        <p:spPr>
          <a:xfrm>
            <a:off x="6391525" y="1253496"/>
            <a:ext cx="2119100" cy="307800"/>
          </a:xfrm>
          <a:prstGeom prst="rect">
            <a:avLst/>
          </a:prstGeom>
          <a:noFill/>
          <a:ln>
            <a:noFill/>
          </a:ln>
        </p:spPr>
        <p:txBody>
          <a:bodyPr spcFirstLastPara="1" wrap="square" lIns="0" tIns="45700" rIns="0" bIns="45700" anchor="t" anchorCtr="0">
            <a:noAutofit/>
          </a:bodyPr>
          <a:lstStyle/>
          <a:p>
            <a:pPr lvl="0"/>
            <a:r>
              <a:rPr lang="en-GB" b="1" dirty="0">
                <a:solidFill>
                  <a:srgbClr val="FFFFFF"/>
                </a:solidFill>
                <a:latin typeface="Montserrat" panose="00000500000000000000" pitchFamily="2" charset="0"/>
                <a:ea typeface="Montserrat"/>
                <a:cs typeface="Montserrat"/>
                <a:sym typeface="Montserrat"/>
              </a:rPr>
              <a:t>Online</a:t>
            </a:r>
          </a:p>
        </p:txBody>
      </p:sp>
      <p:sp>
        <p:nvSpPr>
          <p:cNvPr id="1490" name="Google Shape;1490;p114"/>
          <p:cNvSpPr/>
          <p:nvPr/>
        </p:nvSpPr>
        <p:spPr>
          <a:xfrm>
            <a:off x="311564" y="1456501"/>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114"/>
          <p:cNvSpPr txBox="1"/>
          <p:nvPr/>
        </p:nvSpPr>
        <p:spPr>
          <a:xfrm>
            <a:off x="495184" y="1266197"/>
            <a:ext cx="1830436" cy="282399"/>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None/>
            </a:pPr>
            <a:r>
              <a:rPr lang="en-GB" b="1" dirty="0">
                <a:solidFill>
                  <a:srgbClr val="FFFFFF"/>
                </a:solidFill>
                <a:latin typeface="Montserrat" panose="00000500000000000000" pitchFamily="2" charset="0"/>
                <a:ea typeface="Montserrat"/>
                <a:cs typeface="Montserrat"/>
                <a:sym typeface="Montserrat"/>
              </a:rPr>
              <a:t>Price</a:t>
            </a:r>
            <a:endParaRPr b="1" dirty="0">
              <a:solidFill>
                <a:srgbClr val="FFFFFF"/>
              </a:solidFill>
              <a:latin typeface="Montserrat" panose="00000500000000000000" pitchFamily="2" charset="0"/>
              <a:ea typeface="Montserrat"/>
              <a:cs typeface="Montserrat"/>
              <a:sym typeface="Montserrat"/>
            </a:endParaRPr>
          </a:p>
        </p:txBody>
      </p:sp>
      <p:sp>
        <p:nvSpPr>
          <p:cNvPr id="17" name="Google Shape;1743;p129"/>
          <p:cNvSpPr txBox="1"/>
          <p:nvPr/>
        </p:nvSpPr>
        <p:spPr>
          <a:xfrm>
            <a:off x="298966" y="863811"/>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200" dirty="0">
                <a:solidFill>
                  <a:schemeClr val="bg1"/>
                </a:solidFill>
                <a:latin typeface="Avenir Next LT Pro" panose="020B0504020202020204" pitchFamily="34" charset="0"/>
                <a:ea typeface="Montserrat"/>
                <a:cs typeface="Montserrat"/>
                <a:sym typeface="Montserrat"/>
              </a:rPr>
              <a:t>January 2023 </a:t>
            </a:r>
            <a:r>
              <a:rPr lang="en" sz="1200" dirty="0">
                <a:solidFill>
                  <a:schemeClr val="bg1"/>
                </a:solidFill>
                <a:latin typeface="Montserrat" panose="00000500000000000000" pitchFamily="2" charset="0"/>
                <a:ea typeface="Montserrat"/>
                <a:cs typeface="Montserrat"/>
                <a:sym typeface="Montserrat"/>
              </a:rPr>
              <a:t>messages</a:t>
            </a:r>
            <a:br>
              <a:rPr lang="en" sz="1200" dirty="0">
                <a:solidFill>
                  <a:schemeClr val="bg1"/>
                </a:solidFill>
                <a:latin typeface="Avenir Next LT Pro" panose="020B0504020202020204" pitchFamily="34" charset="0"/>
                <a:ea typeface="Montserrat"/>
                <a:cs typeface="Montserrat"/>
                <a:sym typeface="Montserrat"/>
              </a:rPr>
            </a:br>
            <a:endParaRPr sz="1200" dirty="0">
              <a:solidFill>
                <a:schemeClr val="bg1"/>
              </a:solidFill>
              <a:latin typeface="Avenir Next LT Pro" panose="020B0504020202020204" pitchFamily="34" charset="0"/>
              <a:ea typeface="Montserrat"/>
              <a:cs typeface="Montserrat"/>
              <a:sym typeface="Montserrat"/>
            </a:endParaRPr>
          </a:p>
        </p:txBody>
      </p:sp>
      <p:sp>
        <p:nvSpPr>
          <p:cNvPr id="44" name="Google Shape;1499;p114">
            <a:extLst>
              <a:ext uri="{FF2B5EF4-FFF2-40B4-BE49-F238E27FC236}">
                <a16:creationId xmlns:a16="http://schemas.microsoft.com/office/drawing/2014/main" id="{5AEBC81A-0133-ED72-FC9A-3637F2F05EDD}"/>
              </a:ext>
            </a:extLst>
          </p:cNvPr>
          <p:cNvSpPr/>
          <p:nvPr/>
        </p:nvSpPr>
        <p:spPr>
          <a:xfrm>
            <a:off x="3221567" y="1465663"/>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9" name="Picture 28">
            <a:extLst>
              <a:ext uri="{FF2B5EF4-FFF2-40B4-BE49-F238E27FC236}">
                <a16:creationId xmlns:a16="http://schemas.microsoft.com/office/drawing/2014/main" id="{6BD9CE83-325D-6A49-96B0-563D775D2808}"/>
              </a:ext>
            </a:extLst>
          </p:cNvPr>
          <p:cNvPicPr>
            <a:picLocks noChangeAspect="1"/>
          </p:cNvPicPr>
          <p:nvPr/>
        </p:nvPicPr>
        <p:blipFill>
          <a:blip r:embed="rId5"/>
          <a:stretch>
            <a:fillRect/>
          </a:stretch>
        </p:blipFill>
        <p:spPr>
          <a:xfrm>
            <a:off x="3518709" y="3126010"/>
            <a:ext cx="461361" cy="259688"/>
          </a:xfrm>
          <a:prstGeom prst="rect">
            <a:avLst/>
          </a:prstGeom>
        </p:spPr>
      </p:pic>
      <p:pic>
        <p:nvPicPr>
          <p:cNvPr id="8" name="Picture 7">
            <a:extLst>
              <a:ext uri="{FF2B5EF4-FFF2-40B4-BE49-F238E27FC236}">
                <a16:creationId xmlns:a16="http://schemas.microsoft.com/office/drawing/2014/main" id="{4D4AA9BA-9C0A-85F8-9895-A47061F7A6AD}"/>
              </a:ext>
            </a:extLst>
          </p:cNvPr>
          <p:cNvPicPr>
            <a:picLocks noChangeAspect="1"/>
          </p:cNvPicPr>
          <p:nvPr/>
        </p:nvPicPr>
        <p:blipFill>
          <a:blip r:embed="rId6"/>
          <a:stretch>
            <a:fillRect/>
          </a:stretch>
        </p:blipFill>
        <p:spPr>
          <a:xfrm>
            <a:off x="6698028" y="3660612"/>
            <a:ext cx="309057" cy="236898"/>
          </a:xfrm>
          <a:prstGeom prst="rect">
            <a:avLst/>
          </a:prstGeom>
        </p:spPr>
      </p:pic>
      <p:pic>
        <p:nvPicPr>
          <p:cNvPr id="30" name="Picture 29">
            <a:extLst>
              <a:ext uri="{FF2B5EF4-FFF2-40B4-BE49-F238E27FC236}">
                <a16:creationId xmlns:a16="http://schemas.microsoft.com/office/drawing/2014/main" id="{483B37F1-5BF0-F92B-574E-7C38B210A2EF}"/>
              </a:ext>
            </a:extLst>
          </p:cNvPr>
          <p:cNvPicPr>
            <a:picLocks noChangeAspect="1"/>
          </p:cNvPicPr>
          <p:nvPr/>
        </p:nvPicPr>
        <p:blipFill>
          <a:blip r:embed="rId7"/>
          <a:stretch>
            <a:fillRect/>
          </a:stretch>
        </p:blipFill>
        <p:spPr>
          <a:xfrm>
            <a:off x="2060292" y="3980313"/>
            <a:ext cx="288477" cy="134359"/>
          </a:xfrm>
          <a:prstGeom prst="rect">
            <a:avLst/>
          </a:prstGeom>
        </p:spPr>
      </p:pic>
      <p:sp>
        <p:nvSpPr>
          <p:cNvPr id="21" name="Google Shape;1491;p114">
            <a:extLst>
              <a:ext uri="{FF2B5EF4-FFF2-40B4-BE49-F238E27FC236}">
                <a16:creationId xmlns:a16="http://schemas.microsoft.com/office/drawing/2014/main" id="{1DE87FD1-911F-E886-9FEF-BFCE26A95B49}"/>
              </a:ext>
            </a:extLst>
          </p:cNvPr>
          <p:cNvSpPr txBox="1"/>
          <p:nvPr/>
        </p:nvSpPr>
        <p:spPr>
          <a:xfrm>
            <a:off x="3386191" y="1255806"/>
            <a:ext cx="1830436" cy="282399"/>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None/>
            </a:pPr>
            <a:r>
              <a:rPr lang="en-GB" b="1" dirty="0">
                <a:solidFill>
                  <a:srgbClr val="FFFFFF"/>
                </a:solidFill>
                <a:latin typeface="Montserrat" panose="00000500000000000000" pitchFamily="2" charset="0"/>
                <a:ea typeface="Montserrat"/>
                <a:cs typeface="Montserrat"/>
                <a:sym typeface="Montserrat"/>
              </a:rPr>
              <a:t>Every day staples</a:t>
            </a:r>
            <a:endParaRPr b="1" dirty="0">
              <a:solidFill>
                <a:srgbClr val="FFFFFF"/>
              </a:solidFill>
              <a:latin typeface="Montserrat" panose="00000500000000000000" pitchFamily="2" charset="0"/>
              <a:ea typeface="Montserrat"/>
              <a:cs typeface="Montserrat"/>
              <a:sym typeface="Montserrat"/>
            </a:endParaRPr>
          </a:p>
        </p:txBody>
      </p:sp>
      <p:sp>
        <p:nvSpPr>
          <p:cNvPr id="32" name="Google Shape;1499;p114">
            <a:extLst>
              <a:ext uri="{FF2B5EF4-FFF2-40B4-BE49-F238E27FC236}">
                <a16:creationId xmlns:a16="http://schemas.microsoft.com/office/drawing/2014/main" id="{9DFF1281-D506-B628-68F1-BD7007506FAC}"/>
              </a:ext>
            </a:extLst>
          </p:cNvPr>
          <p:cNvSpPr/>
          <p:nvPr/>
        </p:nvSpPr>
        <p:spPr>
          <a:xfrm>
            <a:off x="6196808" y="1466956"/>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8" name="Picture 17">
            <a:extLst>
              <a:ext uri="{FF2B5EF4-FFF2-40B4-BE49-F238E27FC236}">
                <a16:creationId xmlns:a16="http://schemas.microsoft.com/office/drawing/2014/main" id="{7B8445D3-194B-D002-1067-805BD8C9E76B}"/>
              </a:ext>
            </a:extLst>
          </p:cNvPr>
          <p:cNvPicPr>
            <a:picLocks noChangeAspect="1"/>
          </p:cNvPicPr>
          <p:nvPr/>
        </p:nvPicPr>
        <p:blipFill>
          <a:blip r:embed="rId8"/>
          <a:stretch>
            <a:fillRect/>
          </a:stretch>
        </p:blipFill>
        <p:spPr>
          <a:xfrm>
            <a:off x="7578669" y="1716906"/>
            <a:ext cx="955029" cy="792336"/>
          </a:xfrm>
          <a:prstGeom prst="rect">
            <a:avLst/>
          </a:prstGeom>
        </p:spPr>
      </p:pic>
      <p:pic>
        <p:nvPicPr>
          <p:cNvPr id="25" name="Picture 24">
            <a:extLst>
              <a:ext uri="{FF2B5EF4-FFF2-40B4-BE49-F238E27FC236}">
                <a16:creationId xmlns:a16="http://schemas.microsoft.com/office/drawing/2014/main" id="{F181D3E0-CE00-C44A-4A04-8776A0D62CA6}"/>
              </a:ext>
            </a:extLst>
          </p:cNvPr>
          <p:cNvPicPr>
            <a:picLocks noChangeAspect="1"/>
          </p:cNvPicPr>
          <p:nvPr/>
        </p:nvPicPr>
        <p:blipFill>
          <a:blip r:embed="rId9"/>
          <a:stretch>
            <a:fillRect/>
          </a:stretch>
        </p:blipFill>
        <p:spPr>
          <a:xfrm>
            <a:off x="3438177" y="1673796"/>
            <a:ext cx="859945" cy="815796"/>
          </a:xfrm>
          <a:prstGeom prst="rect">
            <a:avLst/>
          </a:prstGeom>
        </p:spPr>
      </p:pic>
      <p:pic>
        <p:nvPicPr>
          <p:cNvPr id="33" name="Picture 32">
            <a:extLst>
              <a:ext uri="{FF2B5EF4-FFF2-40B4-BE49-F238E27FC236}">
                <a16:creationId xmlns:a16="http://schemas.microsoft.com/office/drawing/2014/main" id="{CC7639C9-11F2-F272-C32C-46FD416D3366}"/>
              </a:ext>
            </a:extLst>
          </p:cNvPr>
          <p:cNvPicPr>
            <a:picLocks noChangeAspect="1"/>
          </p:cNvPicPr>
          <p:nvPr/>
        </p:nvPicPr>
        <p:blipFill>
          <a:blip r:embed="rId10"/>
          <a:stretch>
            <a:fillRect/>
          </a:stretch>
        </p:blipFill>
        <p:spPr>
          <a:xfrm>
            <a:off x="6484000" y="1702198"/>
            <a:ext cx="1081290" cy="1056937"/>
          </a:xfrm>
          <a:prstGeom prst="rect">
            <a:avLst/>
          </a:prstGeom>
        </p:spPr>
      </p:pic>
      <p:pic>
        <p:nvPicPr>
          <p:cNvPr id="34" name="Picture 33">
            <a:extLst>
              <a:ext uri="{FF2B5EF4-FFF2-40B4-BE49-F238E27FC236}">
                <a16:creationId xmlns:a16="http://schemas.microsoft.com/office/drawing/2014/main" id="{3DCCEA5B-D1DB-8140-8B68-7D8C58B04E20}"/>
              </a:ext>
            </a:extLst>
          </p:cNvPr>
          <p:cNvPicPr>
            <a:picLocks noChangeAspect="1"/>
          </p:cNvPicPr>
          <p:nvPr/>
        </p:nvPicPr>
        <p:blipFill>
          <a:blip r:embed="rId11"/>
          <a:stretch>
            <a:fillRect/>
          </a:stretch>
        </p:blipFill>
        <p:spPr>
          <a:xfrm>
            <a:off x="7443959" y="1664909"/>
            <a:ext cx="262257" cy="138551"/>
          </a:xfrm>
          <a:prstGeom prst="rect">
            <a:avLst/>
          </a:prstGeom>
        </p:spPr>
      </p:pic>
      <p:pic>
        <p:nvPicPr>
          <p:cNvPr id="4" name="Picture 3">
            <a:extLst>
              <a:ext uri="{FF2B5EF4-FFF2-40B4-BE49-F238E27FC236}">
                <a16:creationId xmlns:a16="http://schemas.microsoft.com/office/drawing/2014/main" id="{DC0EB688-8298-742A-CBFF-8A218924E9A8}"/>
              </a:ext>
            </a:extLst>
          </p:cNvPr>
          <p:cNvPicPr>
            <a:picLocks noChangeAspect="1"/>
          </p:cNvPicPr>
          <p:nvPr/>
        </p:nvPicPr>
        <p:blipFill>
          <a:blip r:embed="rId12"/>
          <a:stretch>
            <a:fillRect/>
          </a:stretch>
        </p:blipFill>
        <p:spPr>
          <a:xfrm>
            <a:off x="7327829" y="2861924"/>
            <a:ext cx="984489" cy="934237"/>
          </a:xfrm>
          <a:prstGeom prst="rect">
            <a:avLst/>
          </a:prstGeom>
        </p:spPr>
      </p:pic>
      <p:pic>
        <p:nvPicPr>
          <p:cNvPr id="6" name="Picture 5">
            <a:extLst>
              <a:ext uri="{FF2B5EF4-FFF2-40B4-BE49-F238E27FC236}">
                <a16:creationId xmlns:a16="http://schemas.microsoft.com/office/drawing/2014/main" id="{5B923FB1-3F30-C800-4EB7-A993894BD731}"/>
              </a:ext>
            </a:extLst>
          </p:cNvPr>
          <p:cNvPicPr>
            <a:picLocks noChangeAspect="1"/>
          </p:cNvPicPr>
          <p:nvPr/>
        </p:nvPicPr>
        <p:blipFill rotWithShape="1">
          <a:blip r:embed="rId13"/>
          <a:srcRect l="21742"/>
          <a:stretch/>
        </p:blipFill>
        <p:spPr>
          <a:xfrm>
            <a:off x="46103" y="3154888"/>
            <a:ext cx="873941" cy="1233710"/>
          </a:xfrm>
          <a:prstGeom prst="rect">
            <a:avLst/>
          </a:prstGeom>
        </p:spPr>
      </p:pic>
      <p:pic>
        <p:nvPicPr>
          <p:cNvPr id="11" name="Picture 10">
            <a:extLst>
              <a:ext uri="{FF2B5EF4-FFF2-40B4-BE49-F238E27FC236}">
                <a16:creationId xmlns:a16="http://schemas.microsoft.com/office/drawing/2014/main" id="{03FE65B8-6CAE-A399-D98E-565BB9FE8488}"/>
              </a:ext>
            </a:extLst>
          </p:cNvPr>
          <p:cNvPicPr>
            <a:picLocks noChangeAspect="1"/>
          </p:cNvPicPr>
          <p:nvPr/>
        </p:nvPicPr>
        <p:blipFill>
          <a:blip r:embed="rId14"/>
          <a:stretch>
            <a:fillRect/>
          </a:stretch>
        </p:blipFill>
        <p:spPr>
          <a:xfrm>
            <a:off x="932589" y="3166907"/>
            <a:ext cx="834407" cy="887952"/>
          </a:xfrm>
          <a:prstGeom prst="rect">
            <a:avLst/>
          </a:prstGeom>
        </p:spPr>
      </p:pic>
      <p:pic>
        <p:nvPicPr>
          <p:cNvPr id="14" name="Picture 13">
            <a:extLst>
              <a:ext uri="{FF2B5EF4-FFF2-40B4-BE49-F238E27FC236}">
                <a16:creationId xmlns:a16="http://schemas.microsoft.com/office/drawing/2014/main" id="{19ED8FA0-C53A-6C69-8213-951AC187C844}"/>
              </a:ext>
            </a:extLst>
          </p:cNvPr>
          <p:cNvPicPr>
            <a:picLocks noChangeAspect="1"/>
          </p:cNvPicPr>
          <p:nvPr/>
        </p:nvPicPr>
        <p:blipFill>
          <a:blip r:embed="rId15"/>
          <a:stretch>
            <a:fillRect/>
          </a:stretch>
        </p:blipFill>
        <p:spPr>
          <a:xfrm>
            <a:off x="618750" y="3081695"/>
            <a:ext cx="666394" cy="160618"/>
          </a:xfrm>
          <a:prstGeom prst="rect">
            <a:avLst/>
          </a:prstGeom>
        </p:spPr>
      </p:pic>
      <p:pic>
        <p:nvPicPr>
          <p:cNvPr id="28" name="Picture 27">
            <a:extLst>
              <a:ext uri="{FF2B5EF4-FFF2-40B4-BE49-F238E27FC236}">
                <a16:creationId xmlns:a16="http://schemas.microsoft.com/office/drawing/2014/main" id="{56844CF8-2359-A941-4239-D38B29438877}"/>
              </a:ext>
            </a:extLst>
          </p:cNvPr>
          <p:cNvPicPr>
            <a:picLocks noChangeAspect="1"/>
          </p:cNvPicPr>
          <p:nvPr/>
        </p:nvPicPr>
        <p:blipFill>
          <a:blip r:embed="rId16"/>
          <a:stretch>
            <a:fillRect/>
          </a:stretch>
        </p:blipFill>
        <p:spPr>
          <a:xfrm>
            <a:off x="1018930" y="1702880"/>
            <a:ext cx="1072378" cy="660849"/>
          </a:xfrm>
          <a:prstGeom prst="rect">
            <a:avLst/>
          </a:prstGeom>
        </p:spPr>
      </p:pic>
      <p:pic>
        <p:nvPicPr>
          <p:cNvPr id="37" name="Picture 36">
            <a:extLst>
              <a:ext uri="{FF2B5EF4-FFF2-40B4-BE49-F238E27FC236}">
                <a16:creationId xmlns:a16="http://schemas.microsoft.com/office/drawing/2014/main" id="{51E1229E-AE86-FB87-8B0F-12F8CC8FE006}"/>
              </a:ext>
            </a:extLst>
          </p:cNvPr>
          <p:cNvPicPr>
            <a:picLocks noChangeAspect="1"/>
          </p:cNvPicPr>
          <p:nvPr/>
        </p:nvPicPr>
        <p:blipFill>
          <a:blip r:embed="rId17"/>
          <a:stretch>
            <a:fillRect/>
          </a:stretch>
        </p:blipFill>
        <p:spPr>
          <a:xfrm>
            <a:off x="4314305" y="1921560"/>
            <a:ext cx="1088410" cy="759797"/>
          </a:xfrm>
          <a:prstGeom prst="rect">
            <a:avLst/>
          </a:prstGeom>
        </p:spPr>
      </p:pic>
      <p:pic>
        <p:nvPicPr>
          <p:cNvPr id="39" name="Picture 38">
            <a:extLst>
              <a:ext uri="{FF2B5EF4-FFF2-40B4-BE49-F238E27FC236}">
                <a16:creationId xmlns:a16="http://schemas.microsoft.com/office/drawing/2014/main" id="{70EA34CC-13E5-D8C7-27FF-69C371BB3630}"/>
              </a:ext>
            </a:extLst>
          </p:cNvPr>
          <p:cNvPicPr>
            <a:picLocks noChangeAspect="1"/>
          </p:cNvPicPr>
          <p:nvPr/>
        </p:nvPicPr>
        <p:blipFill>
          <a:blip r:embed="rId18"/>
          <a:stretch>
            <a:fillRect/>
          </a:stretch>
        </p:blipFill>
        <p:spPr>
          <a:xfrm>
            <a:off x="4329512" y="1668979"/>
            <a:ext cx="830923" cy="216040"/>
          </a:xfrm>
          <a:prstGeom prst="rect">
            <a:avLst/>
          </a:prstGeom>
        </p:spPr>
      </p:pic>
      <p:sp>
        <p:nvSpPr>
          <p:cNvPr id="41" name="TextBox 40">
            <a:extLst>
              <a:ext uri="{FF2B5EF4-FFF2-40B4-BE49-F238E27FC236}">
                <a16:creationId xmlns:a16="http://schemas.microsoft.com/office/drawing/2014/main" id="{F958F8F5-0A3A-A96A-1ABB-AE8689753B77}"/>
              </a:ext>
            </a:extLst>
          </p:cNvPr>
          <p:cNvSpPr txBox="1"/>
          <p:nvPr/>
        </p:nvSpPr>
        <p:spPr>
          <a:xfrm>
            <a:off x="3418612" y="3321950"/>
            <a:ext cx="2642049" cy="584775"/>
          </a:xfrm>
          <a:prstGeom prst="rect">
            <a:avLst/>
          </a:prstGeom>
          <a:noFill/>
        </p:spPr>
        <p:txBody>
          <a:bodyPr wrap="square">
            <a:spAutoFit/>
          </a:bodyPr>
          <a:lstStyle/>
          <a:p>
            <a:pPr algn="l"/>
            <a:r>
              <a:rPr lang="en-GB" sz="800" b="0" i="0" dirty="0">
                <a:solidFill>
                  <a:schemeClr val="bg1"/>
                </a:solidFill>
                <a:effectLst/>
                <a:highlight>
                  <a:srgbClr val="0C6A6B"/>
                </a:highlight>
                <a:latin typeface="Montserrat" panose="00000500000000000000" pitchFamily="2" charset="0"/>
              </a:rPr>
              <a:t>More than </a:t>
            </a:r>
            <a:r>
              <a:rPr lang="en-GB" sz="800" b="1" i="0" dirty="0">
                <a:solidFill>
                  <a:schemeClr val="bg1"/>
                </a:solidFill>
                <a:effectLst/>
                <a:highlight>
                  <a:srgbClr val="0C6A6B"/>
                </a:highlight>
                <a:latin typeface="Montserrat" panose="00000500000000000000" pitchFamily="2" charset="0"/>
              </a:rPr>
              <a:t>100 customer favourites </a:t>
            </a:r>
            <a:r>
              <a:rPr lang="en-GB" sz="800" b="0" i="0" dirty="0">
                <a:solidFill>
                  <a:schemeClr val="bg1"/>
                </a:solidFill>
                <a:effectLst/>
                <a:highlight>
                  <a:srgbClr val="0C6A6B"/>
                </a:highlight>
                <a:latin typeface="Montserrat" panose="00000500000000000000" pitchFamily="2" charset="0"/>
              </a:rPr>
              <a:t>will be price locked until the end of January 2023 alongside </a:t>
            </a:r>
            <a:r>
              <a:rPr lang="en-GB" sz="800" b="1" i="0" dirty="0">
                <a:solidFill>
                  <a:schemeClr val="bg1"/>
                </a:solidFill>
                <a:effectLst/>
                <a:highlight>
                  <a:srgbClr val="0C6A6B"/>
                </a:highlight>
                <a:latin typeface="Montserrat" panose="00000500000000000000" pitchFamily="2" charset="0"/>
              </a:rPr>
              <a:t>price benchmarked </a:t>
            </a:r>
            <a:r>
              <a:rPr lang="en-GB" sz="800" b="1" i="0" dirty="0" err="1">
                <a:solidFill>
                  <a:schemeClr val="bg1"/>
                </a:solidFill>
                <a:effectLst/>
                <a:highlight>
                  <a:srgbClr val="0C6A6B"/>
                </a:highlight>
                <a:latin typeface="Montserrat" panose="00000500000000000000" pitchFamily="2" charset="0"/>
              </a:rPr>
              <a:t>Remarksable</a:t>
            </a:r>
            <a:r>
              <a:rPr lang="en-GB" sz="800" b="1" i="0" dirty="0">
                <a:solidFill>
                  <a:schemeClr val="bg1"/>
                </a:solidFill>
                <a:effectLst/>
                <a:highlight>
                  <a:srgbClr val="0C6A6B"/>
                </a:highlight>
                <a:latin typeface="Montserrat" panose="00000500000000000000" pitchFamily="2" charset="0"/>
              </a:rPr>
              <a:t> Value staples</a:t>
            </a:r>
          </a:p>
        </p:txBody>
      </p:sp>
      <p:pic>
        <p:nvPicPr>
          <p:cNvPr id="5" name="Picture 4">
            <a:extLst>
              <a:ext uri="{FF2B5EF4-FFF2-40B4-BE49-F238E27FC236}">
                <a16:creationId xmlns:a16="http://schemas.microsoft.com/office/drawing/2014/main" id="{DACF4A25-7B07-9CD2-C34F-FDF46A78A325}"/>
              </a:ext>
            </a:extLst>
          </p:cNvPr>
          <p:cNvPicPr>
            <a:picLocks noChangeAspect="1"/>
          </p:cNvPicPr>
          <p:nvPr/>
        </p:nvPicPr>
        <p:blipFill>
          <a:blip r:embed="rId19"/>
          <a:stretch>
            <a:fillRect/>
          </a:stretch>
        </p:blipFill>
        <p:spPr>
          <a:xfrm>
            <a:off x="6741686" y="3919819"/>
            <a:ext cx="1824037" cy="941921"/>
          </a:xfrm>
          <a:prstGeom prst="rect">
            <a:avLst/>
          </a:prstGeom>
        </p:spPr>
      </p:pic>
      <p:pic>
        <p:nvPicPr>
          <p:cNvPr id="7" name="Picture 6">
            <a:extLst>
              <a:ext uri="{FF2B5EF4-FFF2-40B4-BE49-F238E27FC236}">
                <a16:creationId xmlns:a16="http://schemas.microsoft.com/office/drawing/2014/main" id="{54EBC909-449E-E5A7-8B1F-0A0257EF5DB3}"/>
              </a:ext>
            </a:extLst>
          </p:cNvPr>
          <p:cNvPicPr>
            <a:picLocks noChangeAspect="1"/>
          </p:cNvPicPr>
          <p:nvPr/>
        </p:nvPicPr>
        <p:blipFill>
          <a:blip r:embed="rId20"/>
          <a:stretch>
            <a:fillRect/>
          </a:stretch>
        </p:blipFill>
        <p:spPr>
          <a:xfrm>
            <a:off x="249685" y="1708727"/>
            <a:ext cx="655480" cy="1303949"/>
          </a:xfrm>
          <a:prstGeom prst="rect">
            <a:avLst/>
          </a:prstGeom>
        </p:spPr>
      </p:pic>
      <p:pic>
        <p:nvPicPr>
          <p:cNvPr id="16" name="Picture 15">
            <a:extLst>
              <a:ext uri="{FF2B5EF4-FFF2-40B4-BE49-F238E27FC236}">
                <a16:creationId xmlns:a16="http://schemas.microsoft.com/office/drawing/2014/main" id="{CC6A9F1F-4853-747A-A107-3E61DDF8AD2E}"/>
              </a:ext>
            </a:extLst>
          </p:cNvPr>
          <p:cNvPicPr>
            <a:picLocks noChangeAspect="1"/>
          </p:cNvPicPr>
          <p:nvPr/>
        </p:nvPicPr>
        <p:blipFill>
          <a:blip r:embed="rId21"/>
          <a:stretch>
            <a:fillRect/>
          </a:stretch>
        </p:blipFill>
        <p:spPr>
          <a:xfrm>
            <a:off x="2213715" y="1971146"/>
            <a:ext cx="614828" cy="1379696"/>
          </a:xfrm>
          <a:prstGeom prst="rect">
            <a:avLst/>
          </a:prstGeom>
        </p:spPr>
      </p:pic>
      <p:pic>
        <p:nvPicPr>
          <p:cNvPr id="20" name="Picture 19">
            <a:extLst>
              <a:ext uri="{FF2B5EF4-FFF2-40B4-BE49-F238E27FC236}">
                <a16:creationId xmlns:a16="http://schemas.microsoft.com/office/drawing/2014/main" id="{E549F6AE-02ED-CF2B-956B-B6A37544942E}"/>
              </a:ext>
            </a:extLst>
          </p:cNvPr>
          <p:cNvPicPr>
            <a:picLocks noChangeAspect="1"/>
          </p:cNvPicPr>
          <p:nvPr/>
        </p:nvPicPr>
        <p:blipFill>
          <a:blip r:embed="rId18"/>
          <a:stretch>
            <a:fillRect/>
          </a:stretch>
        </p:blipFill>
        <p:spPr>
          <a:xfrm>
            <a:off x="1511016" y="2624741"/>
            <a:ext cx="689247" cy="179204"/>
          </a:xfrm>
          <a:prstGeom prst="rect">
            <a:avLst/>
          </a:prstGeom>
        </p:spPr>
      </p:pic>
      <p:pic>
        <p:nvPicPr>
          <p:cNvPr id="9" name="Picture 8">
            <a:extLst>
              <a:ext uri="{FF2B5EF4-FFF2-40B4-BE49-F238E27FC236}">
                <a16:creationId xmlns:a16="http://schemas.microsoft.com/office/drawing/2014/main" id="{223870AD-EF93-E7B0-F529-B93A10C9FDCB}"/>
              </a:ext>
            </a:extLst>
          </p:cNvPr>
          <p:cNvPicPr>
            <a:picLocks noChangeAspect="1"/>
          </p:cNvPicPr>
          <p:nvPr/>
        </p:nvPicPr>
        <p:blipFill>
          <a:blip r:embed="rId15"/>
          <a:stretch>
            <a:fillRect/>
          </a:stretch>
        </p:blipFill>
        <p:spPr>
          <a:xfrm>
            <a:off x="7799220" y="2739347"/>
            <a:ext cx="666394" cy="160618"/>
          </a:xfrm>
          <a:prstGeom prst="rect">
            <a:avLst/>
          </a:prstGeom>
        </p:spPr>
      </p:pic>
      <p:pic>
        <p:nvPicPr>
          <p:cNvPr id="35" name="Picture 34">
            <a:extLst>
              <a:ext uri="{FF2B5EF4-FFF2-40B4-BE49-F238E27FC236}">
                <a16:creationId xmlns:a16="http://schemas.microsoft.com/office/drawing/2014/main" id="{12AB4819-6537-0746-8CBD-70682F533B12}"/>
              </a:ext>
            </a:extLst>
          </p:cNvPr>
          <p:cNvPicPr>
            <a:picLocks noChangeAspect="1"/>
          </p:cNvPicPr>
          <p:nvPr/>
        </p:nvPicPr>
        <p:blipFill>
          <a:blip r:embed="rId22"/>
          <a:stretch>
            <a:fillRect/>
          </a:stretch>
        </p:blipFill>
        <p:spPr>
          <a:xfrm>
            <a:off x="0" y="1549905"/>
            <a:ext cx="320015" cy="314210"/>
          </a:xfrm>
          <a:prstGeom prst="rect">
            <a:avLst/>
          </a:prstGeom>
        </p:spPr>
      </p:pic>
      <p:pic>
        <p:nvPicPr>
          <p:cNvPr id="13" name="Picture 12">
            <a:extLst>
              <a:ext uri="{FF2B5EF4-FFF2-40B4-BE49-F238E27FC236}">
                <a16:creationId xmlns:a16="http://schemas.microsoft.com/office/drawing/2014/main" id="{95DB526A-6BDE-FE2E-01A4-4E677130AA04}"/>
              </a:ext>
            </a:extLst>
          </p:cNvPr>
          <p:cNvPicPr>
            <a:picLocks noChangeAspect="1"/>
          </p:cNvPicPr>
          <p:nvPr/>
        </p:nvPicPr>
        <p:blipFill>
          <a:blip r:embed="rId11"/>
          <a:stretch>
            <a:fillRect/>
          </a:stretch>
        </p:blipFill>
        <p:spPr>
          <a:xfrm>
            <a:off x="1358270" y="1597085"/>
            <a:ext cx="262257" cy="138551"/>
          </a:xfrm>
          <a:prstGeom prst="rect">
            <a:avLst/>
          </a:prstGeom>
        </p:spPr>
      </p:pic>
    </p:spTree>
    <p:extLst>
      <p:ext uri="{BB962C8B-B14F-4D97-AF65-F5344CB8AC3E}">
        <p14:creationId xmlns:p14="http://schemas.microsoft.com/office/powerpoint/2010/main" val="2893861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151373078"/>
              </p:ext>
            </p:extLst>
          </p:nvPr>
        </p:nvGraphicFramePr>
        <p:xfrm>
          <a:off x="269995" y="1721795"/>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97858" y="4710504"/>
            <a:ext cx="4572000" cy="522287"/>
          </a:xfrm>
        </p:spPr>
        <p:txBody>
          <a:bodyPr/>
          <a:lstStyle/>
          <a:p>
            <a:pPr marL="114300" indent="0" eaLnBrk="1" hangingPunct="1">
              <a:spcBef>
                <a:spcPct val="0"/>
              </a:spcBef>
              <a:buNone/>
            </a:pPr>
            <a:r>
              <a:rPr lang="en-GB" altLang="en-US" sz="600" dirty="0">
                <a:latin typeface="Montserrat" panose="00000500000000000000" pitchFamily="2" charset="0"/>
                <a:ea typeface="ＭＳ Ｐゴシック" pitchFamily="34" charset="-128"/>
              </a:rPr>
              <a:t>Source:  NielsenIQ Homescan Grocery Multiples 4w/e</a:t>
            </a:r>
          </a:p>
        </p:txBody>
      </p:sp>
      <p:sp>
        <p:nvSpPr>
          <p:cNvPr id="17" name="Title 27"/>
          <p:cNvSpPr>
            <a:spLocks noGrp="1"/>
          </p:cNvSpPr>
          <p:nvPr>
            <p:ph type="title" idx="4294967295"/>
          </p:nvPr>
        </p:nvSpPr>
        <p:spPr>
          <a:xfrm>
            <a:off x="120637" y="339502"/>
            <a:ext cx="9061028" cy="633412"/>
          </a:xfrm>
        </p:spPr>
        <p:txBody>
          <a:bodyPr numCol="1" compatLnSpc="1">
            <a:prstTxWarp prst="textNoShape">
              <a:avLst/>
            </a:prstTxWarp>
          </a:bodyPr>
          <a:lstStyle/>
          <a:p>
            <a:pPr eaLnBrk="1" hangingPunct="1">
              <a:lnSpc>
                <a:spcPct val="80000"/>
              </a:lnSpc>
              <a:defRPr/>
            </a:pPr>
            <a:r>
              <a:rPr lang="en-GB" sz="2000" dirty="0">
                <a:latin typeface="Montserrat" panose="00000500000000000000" pitchFamily="2" charset="0"/>
                <a:ea typeface="Times New Roman" panose="02020603050405020304" pitchFamily="18" charset="0"/>
              </a:rPr>
              <a:t>After the seasonal sales push for sales growth in December, sales on promotion dipped back to 19%, in line with other January’s</a:t>
            </a:r>
            <a:endParaRPr lang="en-GB" b="0" dirty="0">
              <a:solidFill>
                <a:schemeClr val="tx1"/>
              </a:solidFill>
              <a:latin typeface="Avenir Next LT Pro" panose="020B0604020202020204" charset="0"/>
              <a:ea typeface="ＭＳ Ｐゴシック"/>
              <a:cs typeface="ＭＳ Ｐゴシック"/>
            </a:endParaRPr>
          </a:p>
        </p:txBody>
      </p:sp>
      <p:sp>
        <p:nvSpPr>
          <p:cNvPr id="8" name="Oval 17"/>
          <p:cNvSpPr>
            <a:spLocks noChangeArrowheads="1"/>
          </p:cNvSpPr>
          <p:nvPr/>
        </p:nvSpPr>
        <p:spPr bwMode="auto">
          <a:xfrm>
            <a:off x="801807" y="2430080"/>
            <a:ext cx="148225" cy="398808"/>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9" name="AutoShape 13"/>
          <p:cNvSpPr>
            <a:spLocks noChangeArrowheads="1"/>
          </p:cNvSpPr>
          <p:nvPr/>
        </p:nvSpPr>
        <p:spPr bwMode="auto">
          <a:xfrm>
            <a:off x="8173669" y="1752326"/>
            <a:ext cx="514350" cy="519351"/>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b="1" dirty="0">
                <a:solidFill>
                  <a:srgbClr val="00F000"/>
                </a:solidFill>
                <a:latin typeface="Montserrat" panose="00000500000000000000" pitchFamily="2" charset="0"/>
              </a:rPr>
              <a:t>19%</a:t>
            </a:r>
          </a:p>
        </p:txBody>
      </p:sp>
      <p:sp>
        <p:nvSpPr>
          <p:cNvPr id="10" name="AutoShape 13"/>
          <p:cNvSpPr>
            <a:spLocks noChangeArrowheads="1"/>
          </p:cNvSpPr>
          <p:nvPr/>
        </p:nvSpPr>
        <p:spPr bwMode="auto">
          <a:xfrm>
            <a:off x="628171" y="1813250"/>
            <a:ext cx="514350" cy="47046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Montserrat" panose="00000500000000000000" pitchFamily="2" charset="0"/>
              </a:rPr>
              <a:t>19%</a:t>
            </a:r>
          </a:p>
        </p:txBody>
      </p:sp>
      <p:sp>
        <p:nvSpPr>
          <p:cNvPr id="11" name="Oval 9"/>
          <p:cNvSpPr>
            <a:spLocks noChangeArrowheads="1"/>
          </p:cNvSpPr>
          <p:nvPr/>
        </p:nvSpPr>
        <p:spPr bwMode="auto">
          <a:xfrm>
            <a:off x="4479039" y="2500464"/>
            <a:ext cx="125850" cy="369537"/>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3" name="AutoShape 13"/>
          <p:cNvSpPr>
            <a:spLocks noChangeArrowheads="1"/>
          </p:cNvSpPr>
          <p:nvPr/>
        </p:nvSpPr>
        <p:spPr bwMode="auto">
          <a:xfrm>
            <a:off x="4286581" y="1803447"/>
            <a:ext cx="514350" cy="49781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Montserrat" panose="00000500000000000000" pitchFamily="2" charset="0"/>
              </a:rPr>
              <a:t>19%</a:t>
            </a:r>
          </a:p>
        </p:txBody>
      </p:sp>
      <p:sp>
        <p:nvSpPr>
          <p:cNvPr id="19" name="Text Box 7"/>
          <p:cNvSpPr txBox="1">
            <a:spLocks noChangeArrowheads="1"/>
          </p:cNvSpPr>
          <p:nvPr/>
        </p:nvSpPr>
        <p:spPr bwMode="auto">
          <a:xfrm>
            <a:off x="193444" y="1116714"/>
            <a:ext cx="1524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rgbClr val="000000"/>
                </a:solidFill>
                <a:ea typeface="ＭＳ Ｐゴシック" pitchFamily="34" charset="-128"/>
              </a:rPr>
              <a:t>% Exp On Offer: FMCG</a:t>
            </a:r>
          </a:p>
        </p:txBody>
      </p:sp>
      <p:sp>
        <p:nvSpPr>
          <p:cNvPr id="14" name="Text Box 19"/>
          <p:cNvSpPr txBox="1">
            <a:spLocks noChangeArrowheads="1"/>
          </p:cNvSpPr>
          <p:nvPr/>
        </p:nvSpPr>
        <p:spPr bwMode="auto">
          <a:xfrm>
            <a:off x="539711" y="4373919"/>
            <a:ext cx="639919"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Montserrat" panose="00000500000000000000" pitchFamily="2" charset="0"/>
                <a:ea typeface="Arial Unicode MS" pitchFamily="34" charset="-128"/>
                <a:cs typeface="Calibri" pitchFamily="34" charset="0"/>
              </a:rPr>
              <a:t>2021</a:t>
            </a:r>
          </a:p>
        </p:txBody>
      </p:sp>
      <p:sp>
        <p:nvSpPr>
          <p:cNvPr id="21" name="Text Box 19"/>
          <p:cNvSpPr txBox="1">
            <a:spLocks noChangeArrowheads="1"/>
          </p:cNvSpPr>
          <p:nvPr/>
        </p:nvSpPr>
        <p:spPr bwMode="auto">
          <a:xfrm>
            <a:off x="4133036" y="4340900"/>
            <a:ext cx="671979"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Montserrat" panose="00000500000000000000" pitchFamily="2" charset="0"/>
                <a:ea typeface="Arial Unicode MS" pitchFamily="34" charset="-128"/>
                <a:cs typeface="Calibri" pitchFamily="34" charset="0"/>
              </a:rPr>
              <a:t>2022</a:t>
            </a:r>
          </a:p>
        </p:txBody>
      </p:sp>
      <p:sp>
        <p:nvSpPr>
          <p:cNvPr id="15" name="Oval 9"/>
          <p:cNvSpPr>
            <a:spLocks noChangeArrowheads="1"/>
          </p:cNvSpPr>
          <p:nvPr/>
        </p:nvSpPr>
        <p:spPr bwMode="auto">
          <a:xfrm>
            <a:off x="8316416" y="2340209"/>
            <a:ext cx="144016" cy="369537"/>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6" name="Text Box 19">
            <a:extLst>
              <a:ext uri="{FF2B5EF4-FFF2-40B4-BE49-F238E27FC236}">
                <a16:creationId xmlns:a16="http://schemas.microsoft.com/office/drawing/2014/main" id="{DE92A392-40E9-4162-9000-6B5BED9296DA}"/>
              </a:ext>
            </a:extLst>
          </p:cNvPr>
          <p:cNvSpPr txBox="1">
            <a:spLocks noChangeArrowheads="1"/>
          </p:cNvSpPr>
          <p:nvPr/>
        </p:nvSpPr>
        <p:spPr bwMode="auto">
          <a:xfrm>
            <a:off x="7928432" y="4340900"/>
            <a:ext cx="670376"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Montserrat" panose="00000500000000000000" pitchFamily="2" charset="0"/>
                <a:ea typeface="Arial Unicode MS" pitchFamily="34" charset="-128"/>
                <a:cs typeface="Calibri" pitchFamily="34" charset="0"/>
              </a:rPr>
              <a:t>2023</a:t>
            </a:r>
          </a:p>
        </p:txBody>
      </p:sp>
    </p:spTree>
    <p:extLst>
      <p:ext uri="{BB962C8B-B14F-4D97-AF65-F5344CB8AC3E}">
        <p14:creationId xmlns:p14="http://schemas.microsoft.com/office/powerpoint/2010/main" val="2576617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93"/>
          <p:cNvSpPr txBox="1">
            <a:spLocks noGrp="1"/>
          </p:cNvSpPr>
          <p:nvPr>
            <p:ph type="title"/>
          </p:nvPr>
        </p:nvSpPr>
        <p:spPr>
          <a:xfrm>
            <a:off x="463794" y="93886"/>
            <a:ext cx="8485997" cy="318808"/>
          </a:xfrm>
        </p:spPr>
        <p:txBody>
          <a:bodyPr spcFirstLastPara="1" wrap="square" lIns="0" tIns="91425" rIns="0" bIns="91425" anchor="t" anchorCtr="0">
            <a:noAutofit/>
          </a:bodyPr>
          <a:lstStyle/>
          <a:p>
            <a:pPr lvl="0"/>
            <a:r>
              <a:rPr lang="en-PH" sz="1800" dirty="0">
                <a:solidFill>
                  <a:schemeClr val="bg1"/>
                </a:solidFill>
                <a:latin typeface="Montserrat" panose="00000500000000000000" pitchFamily="2" charset="0"/>
              </a:rPr>
              <a:t>Ocado, Iceland and M&amp;S all sold more on promotion than last year, with only ASDA and the Discounters selling less</a:t>
            </a:r>
          </a:p>
        </p:txBody>
      </p:sp>
      <p:graphicFrame>
        <p:nvGraphicFramePr>
          <p:cNvPr id="1293" name="Google Shape;1293;p93"/>
          <p:cNvGraphicFramePr/>
          <p:nvPr>
            <p:extLst>
              <p:ext uri="{D42A27DB-BD31-4B8C-83A1-F6EECF244321}">
                <p14:modId xmlns:p14="http://schemas.microsoft.com/office/powerpoint/2010/main" val="528797163"/>
              </p:ext>
            </p:extLst>
          </p:nvPr>
        </p:nvGraphicFramePr>
        <p:xfrm>
          <a:off x="3167270" y="790792"/>
          <a:ext cx="4678017" cy="3860377"/>
        </p:xfrm>
        <a:graphic>
          <a:graphicData uri="http://schemas.openxmlformats.org/drawingml/2006/table">
            <a:tbl>
              <a:tblPr>
                <a:noFill/>
                <a:tableStyleId>{0DBE4ED3-A11A-413B-A309-AE78DBB60736}</a:tableStyleId>
              </a:tblPr>
              <a:tblGrid>
                <a:gridCol w="1116347">
                  <a:extLst>
                    <a:ext uri="{9D8B030D-6E8A-4147-A177-3AD203B41FA5}">
                      <a16:colId xmlns:a16="http://schemas.microsoft.com/office/drawing/2014/main" val="20000"/>
                    </a:ext>
                  </a:extLst>
                </a:gridCol>
                <a:gridCol w="1931653">
                  <a:extLst>
                    <a:ext uri="{9D8B030D-6E8A-4147-A177-3AD203B41FA5}">
                      <a16:colId xmlns:a16="http://schemas.microsoft.com/office/drawing/2014/main" val="20001"/>
                    </a:ext>
                  </a:extLst>
                </a:gridCol>
                <a:gridCol w="1630017">
                  <a:extLst>
                    <a:ext uri="{9D8B030D-6E8A-4147-A177-3AD203B41FA5}">
                      <a16:colId xmlns:a16="http://schemas.microsoft.com/office/drawing/2014/main" val="20002"/>
                    </a:ext>
                  </a:extLst>
                </a:gridCol>
              </a:tblGrid>
              <a:tr h="340267">
                <a:tc>
                  <a:txBody>
                    <a:bodyPr/>
                    <a:lstStyle/>
                    <a:p>
                      <a:pPr marL="0" lvl="0" indent="0" algn="l" rtl="0">
                        <a:spcBef>
                          <a:spcPts val="0"/>
                        </a:spcBef>
                        <a:spcAft>
                          <a:spcPts val="0"/>
                        </a:spcAft>
                        <a:buNone/>
                      </a:pPr>
                      <a:endParaRPr sz="900"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900" b="1" dirty="0">
                          <a:solidFill>
                            <a:srgbClr val="FFFFFF"/>
                          </a:solidFill>
                          <a:latin typeface="Montserrat" panose="00000500000000000000" pitchFamily="2" charset="0"/>
                          <a:ea typeface="Montserrat"/>
                          <a:cs typeface="Montserrat"/>
                          <a:sym typeface="Montserrat"/>
                        </a:rPr>
                        <a:t>%</a:t>
                      </a:r>
                      <a:r>
                        <a:rPr lang="en" sz="900" b="1" dirty="0">
                          <a:solidFill>
                            <a:schemeClr val="accent1"/>
                          </a:solidFill>
                          <a:latin typeface="Montserrat" panose="00000500000000000000" pitchFamily="2" charset="0"/>
                          <a:ea typeface="Montserrat"/>
                          <a:cs typeface="Montserrat"/>
                          <a:sym typeface="Montserrat"/>
                        </a:rPr>
                        <a:t>Value</a:t>
                      </a:r>
                      <a:r>
                        <a:rPr lang="en" sz="900" b="1" baseline="0" dirty="0">
                          <a:solidFill>
                            <a:srgbClr val="FFFFFF"/>
                          </a:solidFill>
                          <a:latin typeface="Montserrat" panose="00000500000000000000" pitchFamily="2" charset="0"/>
                          <a:ea typeface="Montserrat"/>
                          <a:cs typeface="Montserrat"/>
                          <a:sym typeface="Montserrat"/>
                        </a:rPr>
                        <a:t> sales bought on offer</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900" b="1" dirty="0">
                          <a:solidFill>
                            <a:srgbClr val="FFFFFF"/>
                          </a:solidFill>
                          <a:latin typeface="Montserrat" panose="00000500000000000000" pitchFamily="2" charset="0"/>
                          <a:ea typeface="Montserrat"/>
                          <a:cs typeface="Montserrat"/>
                          <a:sym typeface="Montserrat"/>
                        </a:rPr>
                        <a:t>+/- %</a:t>
                      </a:r>
                      <a:r>
                        <a:rPr lang="en" sz="900" b="1" baseline="0" dirty="0">
                          <a:solidFill>
                            <a:srgbClr val="FFFFFF"/>
                          </a:solidFill>
                          <a:latin typeface="Montserrat" panose="00000500000000000000" pitchFamily="2" charset="0"/>
                          <a:ea typeface="Montserrat"/>
                          <a:cs typeface="Montserrat"/>
                          <a:sym typeface="Montserrat"/>
                        </a:rPr>
                        <a:t> pts vs last year</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900" b="1" dirty="0">
                          <a:solidFill>
                            <a:srgbClr val="FFFFFF"/>
                          </a:solidFill>
                          <a:latin typeface="Montserrat" panose="00000500000000000000" pitchFamily="2" charset="0"/>
                          <a:ea typeface="Montserrat"/>
                          <a:cs typeface="Montserrat"/>
                          <a:sym typeface="Montserrat"/>
                        </a:rPr>
                        <a:t>Ocado</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b="1" dirty="0">
                          <a:solidFill>
                            <a:srgbClr val="FFFFFF"/>
                          </a:solidFill>
                          <a:latin typeface="Montserrat" panose="00000500000000000000" pitchFamily="2" charset="0"/>
                          <a:ea typeface="Montserrat Light"/>
                          <a:cs typeface="Montserrat Light"/>
                          <a:sym typeface="Montserrat Light"/>
                        </a:rPr>
                        <a:t>39%</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b="1" dirty="0">
                          <a:solidFill>
                            <a:schemeClr val="accent1"/>
                          </a:solidFill>
                          <a:latin typeface="Montserrat" panose="00000500000000000000" pitchFamily="2" charset="0"/>
                          <a:ea typeface="Montserrat Light"/>
                          <a:cs typeface="Montserrat Light"/>
                          <a:sym typeface="Montserrat Light"/>
                        </a:rPr>
                        <a:t>+9%</a:t>
                      </a:r>
                      <a:endParaRPr sz="900" b="1" dirty="0">
                        <a:solidFill>
                          <a:schemeClr val="accent1"/>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87915">
                <a:tc>
                  <a:txBody>
                    <a:bodyPr/>
                    <a:lstStyle/>
                    <a:p>
                      <a:pPr marL="0" lvl="0" indent="0" algn="l" rtl="0">
                        <a:spcBef>
                          <a:spcPts val="0"/>
                        </a:spcBef>
                        <a:spcAft>
                          <a:spcPts val="0"/>
                        </a:spcAft>
                        <a:buNone/>
                      </a:pPr>
                      <a:r>
                        <a:rPr lang="en" sz="900" b="1" dirty="0">
                          <a:solidFill>
                            <a:srgbClr val="FFFFFF"/>
                          </a:solidFill>
                          <a:latin typeface="Montserrat" panose="00000500000000000000" pitchFamily="2" charset="0"/>
                          <a:ea typeface="Montserrat"/>
                          <a:cs typeface="Montserrat"/>
                          <a:sym typeface="Montserrat"/>
                        </a:rPr>
                        <a:t>Waitrose</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b="1" dirty="0">
                          <a:solidFill>
                            <a:srgbClr val="FFFFFF"/>
                          </a:solidFill>
                          <a:latin typeface="Montserrat" panose="00000500000000000000" pitchFamily="2" charset="0"/>
                          <a:ea typeface="Montserrat Light"/>
                          <a:cs typeface="Montserrat Light"/>
                          <a:sym typeface="Montserrat Light"/>
                        </a:rPr>
                        <a:t>32%</a:t>
                      </a:r>
                      <a:endParaRPr sz="9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just" rtl="0">
                        <a:spcBef>
                          <a:spcPts val="0"/>
                        </a:spcBef>
                        <a:spcAft>
                          <a:spcPts val="0"/>
                        </a:spcAft>
                        <a:buClr>
                          <a:srgbClr val="FFFFFF"/>
                        </a:buClr>
                        <a:buSzPts val="1000"/>
                        <a:buFont typeface="Montserrat Light"/>
                        <a:buChar char="■"/>
                      </a:pPr>
                      <a:r>
                        <a:rPr lang="en" sz="900" b="0" dirty="0">
                          <a:solidFill>
                            <a:schemeClr val="bg1"/>
                          </a:solidFill>
                          <a:latin typeface="Montserrat" panose="00000500000000000000" pitchFamily="2" charset="0"/>
                          <a:ea typeface="Montserrat Light"/>
                          <a:cs typeface="Montserrat Light"/>
                          <a:sym typeface="Montserrat Light"/>
                        </a:rPr>
                        <a:t>+3%</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Iceland</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marR="0" lvl="0" indent="-292100" algn="l" defTabSz="914400" rtl="0" eaLnBrk="1" fontAlgn="auto" latinLnBrk="0" hangingPunct="1">
                        <a:lnSpc>
                          <a:spcPct val="100000"/>
                        </a:lnSpc>
                        <a:spcBef>
                          <a:spcPts val="0"/>
                        </a:spcBef>
                        <a:spcAft>
                          <a:spcPts val="0"/>
                        </a:spcAft>
                        <a:buClr>
                          <a:srgbClr val="FFFFFF"/>
                        </a:buClr>
                        <a:buSzPts val="1000"/>
                        <a:buFont typeface="Montserrat Light"/>
                        <a:buChar char="■"/>
                        <a:tabLst/>
                        <a:defRPr/>
                      </a:pPr>
                      <a:r>
                        <a:rPr lang="en" sz="900" b="1" dirty="0">
                          <a:solidFill>
                            <a:srgbClr val="FFFFFF"/>
                          </a:solidFill>
                          <a:latin typeface="Montserrat" panose="00000500000000000000" pitchFamily="2" charset="0"/>
                          <a:ea typeface="Montserrat Light"/>
                          <a:cs typeface="Montserrat Light"/>
                          <a:sym typeface="Montserrat Light"/>
                        </a:rPr>
                        <a:t>31%</a:t>
                      </a:r>
                      <a:endParaRPr sz="9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+7%</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Co-op</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rgbClr val="FFFFFF"/>
                          </a:solidFill>
                          <a:latin typeface="Montserrat" panose="00000500000000000000" pitchFamily="2" charset="0"/>
                          <a:ea typeface="Montserrat Light"/>
                          <a:cs typeface="Montserrat Light"/>
                          <a:sym typeface="Montserrat Light"/>
                        </a:rPr>
                        <a:t>29%</a:t>
                      </a:r>
                      <a:endParaRPr sz="9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  0%</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4"/>
                  </a:ext>
                </a:extLst>
              </a:tr>
              <a:tr h="251414">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Morrisons</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26%</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 +1%</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5"/>
                  </a:ext>
                </a:extLst>
              </a:tr>
              <a:tr h="2879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1" dirty="0">
                          <a:solidFill>
                            <a:srgbClr val="FFFFFF"/>
                          </a:solidFill>
                          <a:latin typeface="Montserrat" panose="00000500000000000000" pitchFamily="2" charset="0"/>
                          <a:ea typeface="Montserrat"/>
                          <a:cs typeface="Montserrat"/>
                          <a:sym typeface="Montserrat"/>
                        </a:rPr>
                        <a:t>M&amp;S</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rgbClr val="FFFFFF"/>
                          </a:solidFill>
                          <a:latin typeface="Montserrat" panose="00000500000000000000" pitchFamily="2" charset="0"/>
                          <a:ea typeface="Montserrat Light"/>
                          <a:cs typeface="Montserrat Light"/>
                          <a:sym typeface="Montserrat Light"/>
                        </a:rPr>
                        <a:t>25%</a:t>
                      </a:r>
                      <a:endParaRPr sz="9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+4%</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6"/>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Tesco</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rgbClr val="FFFFFF"/>
                          </a:solidFill>
                          <a:latin typeface="Montserrat" panose="00000500000000000000" pitchFamily="2" charset="0"/>
                          <a:ea typeface="Montserrat Light"/>
                          <a:cs typeface="Montserrat Light"/>
                          <a:sym typeface="Montserrat Light"/>
                        </a:rPr>
                        <a:t>23%</a:t>
                      </a:r>
                      <a:endParaRPr sz="9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+1%</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7"/>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Sainsbury’s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rgbClr val="FFFFFF"/>
                          </a:solidFill>
                          <a:latin typeface="Montserrat" panose="00000500000000000000" pitchFamily="2" charset="0"/>
                          <a:ea typeface="Montserrat Light"/>
                          <a:cs typeface="Montserrat Light"/>
                          <a:sym typeface="Montserrat Light"/>
                        </a:rPr>
                        <a:t>22%</a:t>
                      </a:r>
                      <a:endParaRPr sz="9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+3%</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8"/>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ASDA</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rgbClr val="FFFFFF"/>
                          </a:solidFill>
                          <a:latin typeface="Montserrat" panose="00000500000000000000" pitchFamily="2" charset="0"/>
                          <a:ea typeface="Montserrat Light"/>
                          <a:cs typeface="Montserrat Light"/>
                          <a:sym typeface="Montserrat Light"/>
                        </a:rPr>
                        <a:t>14%</a:t>
                      </a:r>
                      <a:endParaRPr sz="9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bg1"/>
                          </a:solidFill>
                          <a:latin typeface="Montserrat" panose="00000500000000000000" pitchFamily="2" charset="0"/>
                          <a:ea typeface="Montserrat Light"/>
                          <a:cs typeface="Montserrat Light"/>
                          <a:sym typeface="Montserrat Light"/>
                        </a:rPr>
                        <a:t>-5%</a:t>
                      </a:r>
                      <a:endParaRPr sz="900" b="1"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9"/>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Lidl</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rgbClr val="FFFFFF"/>
                          </a:solidFill>
                          <a:latin typeface="Montserrat" panose="00000500000000000000" pitchFamily="2" charset="0"/>
                          <a:ea typeface="Montserrat Light"/>
                          <a:cs typeface="Montserrat Light"/>
                          <a:sym typeface="Montserrat Light"/>
                        </a:rPr>
                        <a:t>8%</a:t>
                      </a: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 -1%</a:t>
                      </a: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10"/>
                  </a:ext>
                </a:extLst>
              </a:tr>
              <a:tr h="287915">
                <a:tc>
                  <a:txBody>
                    <a:bodyPr/>
                    <a:lstStyle/>
                    <a:p>
                      <a:pPr marL="0" lvl="0" indent="0" algn="l" rtl="0">
                        <a:spcBef>
                          <a:spcPts val="0"/>
                        </a:spcBef>
                        <a:spcAft>
                          <a:spcPts val="0"/>
                        </a:spcAft>
                        <a:buNone/>
                      </a:pPr>
                      <a:r>
                        <a:rPr lang="en-GB" sz="900" b="1" dirty="0">
                          <a:solidFill>
                            <a:srgbClr val="FFFFFF"/>
                          </a:solidFill>
                          <a:latin typeface="Montserrat" panose="00000500000000000000" pitchFamily="2" charset="0"/>
                          <a:ea typeface="Montserrat"/>
                          <a:cs typeface="Montserrat"/>
                          <a:sym typeface="Montserrat"/>
                        </a:rPr>
                        <a:t>Aldi</a:t>
                      </a:r>
                      <a:endParaRPr sz="9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rgbClr val="FFFFFF"/>
                          </a:solidFill>
                          <a:latin typeface="Montserrat" panose="00000500000000000000" pitchFamily="2" charset="0"/>
                          <a:ea typeface="Montserrat Light"/>
                          <a:cs typeface="Montserrat Light"/>
                          <a:sym typeface="Montserrat Light"/>
                        </a:rPr>
                        <a:t>4%</a:t>
                      </a:r>
                      <a:endParaRPr sz="9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0" dirty="0">
                          <a:solidFill>
                            <a:schemeClr val="bg1"/>
                          </a:solidFill>
                          <a:latin typeface="Montserrat" panose="00000500000000000000" pitchFamily="2" charset="0"/>
                          <a:ea typeface="Montserrat Light"/>
                          <a:cs typeface="Montserrat Light"/>
                          <a:sym typeface="Montserrat Light"/>
                        </a:rPr>
                        <a:t> -1%</a:t>
                      </a:r>
                      <a:endParaRPr sz="9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1"/>
                  </a:ext>
                </a:extLst>
              </a:tr>
            </a:tbl>
          </a:graphicData>
        </a:graphic>
      </p:graphicFrame>
      <p:grpSp>
        <p:nvGrpSpPr>
          <p:cNvPr id="6" name="Group 5">
            <a:extLst>
              <a:ext uri="{FF2B5EF4-FFF2-40B4-BE49-F238E27FC236}">
                <a16:creationId xmlns:a16="http://schemas.microsoft.com/office/drawing/2014/main" id="{E214E7B5-A926-498C-AEAF-DB2A97ABA9AC}"/>
              </a:ext>
            </a:extLst>
          </p:cNvPr>
          <p:cNvGrpSpPr/>
          <p:nvPr/>
        </p:nvGrpSpPr>
        <p:grpSpPr>
          <a:xfrm>
            <a:off x="1203522" y="1904908"/>
            <a:ext cx="1268730" cy="1477328"/>
            <a:chOff x="1087408" y="1542051"/>
            <a:chExt cx="1268730" cy="1477328"/>
          </a:xfrm>
        </p:grpSpPr>
        <p:sp>
          <p:nvSpPr>
            <p:cNvPr id="5" name="TextBox 4"/>
            <p:cNvSpPr txBox="1"/>
            <p:nvPr/>
          </p:nvSpPr>
          <p:spPr>
            <a:xfrm>
              <a:off x="1087408" y="1542051"/>
              <a:ext cx="1268730" cy="1477328"/>
            </a:xfrm>
            <a:prstGeom prst="rect">
              <a:avLst/>
            </a:prstGeom>
            <a:solidFill>
              <a:schemeClr val="bg1"/>
            </a:solidFill>
          </p:spPr>
          <p:txBody>
            <a:bodyPr wrap="square" rtlCol="0">
              <a:spAutoFit/>
            </a:bodyPr>
            <a:lstStyle/>
            <a:p>
              <a:pPr algn="ctr"/>
              <a:r>
                <a:rPr lang="en-GB" sz="1000" dirty="0">
                  <a:latin typeface="Avenir Next LT Pro" panose="020B0604020202020204" charset="0"/>
                </a:rPr>
                <a:t>% Value sales bought on offer</a:t>
              </a: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r>
                <a:rPr lang="en-GB" sz="1000" dirty="0">
                  <a:latin typeface="Montserrat" panose="00000500000000000000" pitchFamily="2" charset="0"/>
                </a:rPr>
                <a:t>Grocery</a:t>
              </a:r>
              <a:r>
                <a:rPr lang="en-GB" sz="1000" dirty="0">
                  <a:latin typeface="Avenir Next LT Pro" panose="020B0604020202020204" charset="0"/>
                </a:rPr>
                <a:t> Multiples 19% </a:t>
              </a:r>
              <a:r>
                <a:rPr lang="en-GB" sz="1000" dirty="0">
                  <a:solidFill>
                    <a:schemeClr val="tx1"/>
                  </a:solidFill>
                  <a:latin typeface="Avenir Next LT Pro" panose="020B0604020202020204" charset="0"/>
                </a:rPr>
                <a:t>(</a:t>
              </a:r>
              <a:r>
                <a:rPr lang="en-GB" sz="1000" b="1" dirty="0">
                  <a:solidFill>
                    <a:schemeClr val="tx1"/>
                  </a:solidFill>
                  <a:latin typeface="Avenir Next LT Pro" panose="020B0604020202020204" charset="0"/>
                </a:rPr>
                <a:t>0%</a:t>
              </a:r>
              <a:r>
                <a:rPr lang="en-GB" sz="1000" dirty="0">
                  <a:solidFill>
                    <a:schemeClr val="tx1"/>
                  </a:solidFill>
                  <a:latin typeface="Avenir Next LT Pro" panose="020B0604020202020204" charset="0"/>
                </a:rPr>
                <a:t> </a:t>
              </a:r>
              <a:r>
                <a:rPr lang="en-GB" sz="1000" dirty="0">
                  <a:latin typeface="Avenir Next LT Pro" panose="020B0604020202020204" charset="0"/>
                </a:rPr>
                <a:t>points)</a:t>
              </a:r>
            </a:p>
          </p:txBody>
        </p:sp>
        <p:pic>
          <p:nvPicPr>
            <p:cNvPr id="9" name="Google Shape;833;p53"/>
            <p:cNvPicPr preferRelativeResize="0"/>
            <p:nvPr/>
          </p:nvPicPr>
          <p:blipFill>
            <a:blip r:embed="rId3">
              <a:alphaModFix/>
            </a:blip>
            <a:stretch>
              <a:fillRect/>
            </a:stretch>
          </p:blipFill>
          <p:spPr>
            <a:xfrm>
              <a:off x="1448925" y="1993424"/>
              <a:ext cx="413675" cy="618125"/>
            </a:xfrm>
            <a:prstGeom prst="rect">
              <a:avLst/>
            </a:prstGeom>
            <a:noFill/>
            <a:ln>
              <a:noFill/>
            </a:ln>
          </p:spPr>
        </p:pic>
      </p:grpSp>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a:xfrm>
            <a:off x="52974" y="4898109"/>
            <a:ext cx="8159100" cy="136437"/>
          </a:xfrm>
        </p:spPr>
        <p:txBody>
          <a:bodyPr/>
          <a:lstStyle/>
          <a:p>
            <a:r>
              <a:rPr lang="en-PH" dirty="0">
                <a:latin typeface="Montserrat" panose="00000500000000000000" pitchFamily="2" charset="0"/>
              </a:rPr>
              <a:t>Source:  NielsenIQ Homescan % Value fmcg sales bought on offer, 4w/e 28</a:t>
            </a:r>
            <a:r>
              <a:rPr lang="en-PH" baseline="30000" dirty="0">
                <a:latin typeface="Montserrat" panose="00000500000000000000" pitchFamily="2" charset="0"/>
              </a:rPr>
              <a:t>th</a:t>
            </a:r>
            <a:r>
              <a:rPr lang="en-PH" dirty="0">
                <a:latin typeface="Montserrat" panose="00000500000000000000" pitchFamily="2" charset="0"/>
              </a:rPr>
              <a:t> January 2023 vs year ago</a:t>
            </a:r>
          </a:p>
        </p:txBody>
      </p:sp>
    </p:spTree>
    <p:extLst>
      <p:ext uri="{BB962C8B-B14F-4D97-AF65-F5344CB8AC3E}">
        <p14:creationId xmlns:p14="http://schemas.microsoft.com/office/powerpoint/2010/main" val="1058382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What’s next?</a:t>
            </a:r>
          </a:p>
        </p:txBody>
      </p:sp>
    </p:spTree>
    <p:extLst>
      <p:ext uri="{BB962C8B-B14F-4D97-AF65-F5344CB8AC3E}">
        <p14:creationId xmlns:p14="http://schemas.microsoft.com/office/powerpoint/2010/main" val="76202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5" name="Google Shape;645;p59"/>
          <p:cNvSpPr txBox="1"/>
          <p:nvPr/>
        </p:nvSpPr>
        <p:spPr>
          <a:xfrm>
            <a:off x="369647" y="1526479"/>
            <a:ext cx="2643014" cy="3172645"/>
          </a:xfrm>
          <a:prstGeom prst="rect">
            <a:avLst/>
          </a:prstGeom>
          <a:noFill/>
          <a:ln>
            <a:noFill/>
          </a:ln>
        </p:spPr>
        <p:txBody>
          <a:bodyPr spcFirstLastPara="1" wrap="square" lIns="0" tIns="45700" rIns="0" bIns="45700" anchor="t" anchorCtr="0">
            <a:noAutofit/>
          </a:bodyPr>
          <a:lstStyle/>
          <a:p>
            <a:pPr lvl="0"/>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Total Till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sales </a:t>
            </a:r>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slowed</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to </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+7.6%</a:t>
            </a:r>
            <a:r>
              <a:rPr lang="en-GB" sz="1000"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despite food inflation reaching a new high of </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13.8%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in January</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(BRC NielsenIQ SPI).</a:t>
            </a:r>
          </a:p>
          <a:p>
            <a:pPr lvl="0"/>
            <a:endParaRPr lang="en-GB" sz="1000" b="1" dirty="0">
              <a:solidFill>
                <a:schemeClr val="bg1"/>
              </a:solidFill>
              <a:latin typeface="Montserrat" panose="00000500000000000000" pitchFamily="2" charset="0"/>
              <a:ea typeface="Times New Roman" panose="02020603050405020304" pitchFamily="18" charset="0"/>
              <a:cs typeface="Calibri" panose="020F0502020204030204" pitchFamily="34" charset="0"/>
            </a:endParaRPr>
          </a:p>
          <a:p>
            <a:pPr lvl="0"/>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Volume growth</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sank</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to the </a:t>
            </a:r>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lowest level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since </a:t>
            </a:r>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last Easter</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at </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-6.9%</a:t>
            </a:r>
            <a:r>
              <a:rPr lang="en-GB" sz="1000"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0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which suggests</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households are now </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significantly</a:t>
            </a:r>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pulling back</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on </a:t>
            </a:r>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FMCG spend</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t>
            </a:r>
          </a:p>
          <a:p>
            <a:pPr lvl="0"/>
            <a:endParaRPr lang="en-GB" sz="1000" dirty="0">
              <a:solidFill>
                <a:schemeClr val="bg1"/>
              </a:solidFill>
              <a:latin typeface="Montserrat" panose="00000500000000000000" pitchFamily="2" charset="0"/>
              <a:ea typeface="Times New Roman" panose="02020603050405020304" pitchFamily="18" charset="0"/>
              <a:cs typeface="Calibri" panose="020F0502020204030204" pitchFamily="34" charset="0"/>
            </a:endParaRPr>
          </a:p>
          <a:p>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Shoppers are preferring to shop </a:t>
            </a:r>
            <a:r>
              <a:rPr lang="en-GB" sz="100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a:t>
            </a:r>
            <a:r>
              <a:rPr lang="en-GB" sz="1000" b="1" dirty="0">
                <a:solidFill>
                  <a:schemeClr val="bg1"/>
                </a:solidFill>
                <a:latin typeface="Montserrat" panose="00000500000000000000" pitchFamily="2" charset="0"/>
                <a:ea typeface="Times New Roman" panose="02020603050405020304" pitchFamily="18" charset="0"/>
                <a:cs typeface="Segoe UI" panose="020B0502040204020203" pitchFamily="34" charset="0"/>
              </a:rPr>
              <a:t>little</a:t>
            </a:r>
            <a:r>
              <a:rPr lang="en-GB" sz="100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 and </a:t>
            </a:r>
            <a:r>
              <a:rPr lang="en-GB" sz="1000" b="1" dirty="0">
                <a:solidFill>
                  <a:schemeClr val="bg1"/>
                </a:solidFill>
                <a:latin typeface="Montserrat" panose="00000500000000000000" pitchFamily="2" charset="0"/>
                <a:ea typeface="Times New Roman" panose="02020603050405020304" pitchFamily="18" charset="0"/>
                <a:cs typeface="Segoe UI" panose="020B0502040204020203" pitchFamily="34" charset="0"/>
              </a:rPr>
              <a:t>more often</a:t>
            </a:r>
            <a:r>
              <a:rPr lang="en-GB" sz="100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 and this behaviour is benefitting smaller format stores.</a:t>
            </a:r>
          </a:p>
          <a:p>
            <a:endPar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endParaRPr>
          </a:p>
          <a:p>
            <a:r>
              <a:rPr lang="en-GB" sz="100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Despite weaker growth against the spread of Omicron last year, </a:t>
            </a:r>
            <a:r>
              <a:rPr lang="en-GB" sz="1000" b="1" dirty="0">
                <a:solidFill>
                  <a:schemeClr val="accent1"/>
                </a:solidFill>
                <a:latin typeface="Montserrat" panose="00000500000000000000" pitchFamily="2" charset="0"/>
                <a:ea typeface="Times New Roman" panose="02020603050405020304" pitchFamily="18" charset="0"/>
                <a:cs typeface="Segoe UI" panose="020B0502040204020203" pitchFamily="34" charset="0"/>
              </a:rPr>
              <a:t>Online</a:t>
            </a:r>
            <a:r>
              <a:rPr lang="en-GB" sz="100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 share has </a:t>
            </a:r>
            <a:r>
              <a:rPr lang="en-GB" sz="1000" b="1" dirty="0">
                <a:solidFill>
                  <a:schemeClr val="bg1"/>
                </a:solidFill>
                <a:latin typeface="Montserrat" panose="00000500000000000000" pitchFamily="2" charset="0"/>
                <a:ea typeface="Times New Roman" panose="02020603050405020304" pitchFamily="18" charset="0"/>
                <a:cs typeface="Segoe UI" panose="020B0502040204020203" pitchFamily="34" charset="0"/>
              </a:rPr>
              <a:t>stabilised</a:t>
            </a:r>
            <a:r>
              <a:rPr lang="en-GB" sz="100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 at </a:t>
            </a:r>
            <a:r>
              <a:rPr lang="en-GB" sz="1000" b="1" dirty="0">
                <a:solidFill>
                  <a:schemeClr val="accent1"/>
                </a:solidFill>
                <a:latin typeface="Montserrat" panose="00000500000000000000" pitchFamily="2" charset="0"/>
                <a:ea typeface="Times New Roman" panose="02020603050405020304" pitchFamily="18" charset="0"/>
                <a:cs typeface="Segoe UI" panose="020B0502040204020203" pitchFamily="34" charset="0"/>
              </a:rPr>
              <a:t>11.1%</a:t>
            </a:r>
            <a:r>
              <a:rPr lang="en-GB" sz="100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  </a:t>
            </a:r>
            <a:endPar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endParaRPr>
          </a:p>
        </p:txBody>
      </p:sp>
      <p:sp>
        <p:nvSpPr>
          <p:cNvPr id="3" name="Subtitle 2">
            <a:extLst>
              <a:ext uri="{FF2B5EF4-FFF2-40B4-BE49-F238E27FC236}">
                <a16:creationId xmlns:a16="http://schemas.microsoft.com/office/drawing/2014/main" id="{612AEE3A-5ACA-4840-9F4C-8A91BAC6C508}"/>
              </a:ext>
            </a:extLst>
          </p:cNvPr>
          <p:cNvSpPr>
            <a:spLocks noGrp="1"/>
          </p:cNvSpPr>
          <p:nvPr>
            <p:ph type="subTitle" idx="1"/>
          </p:nvPr>
        </p:nvSpPr>
        <p:spPr>
          <a:xfrm>
            <a:off x="272100" y="4850875"/>
            <a:ext cx="8159100" cy="184800"/>
          </a:xfrm>
        </p:spPr>
        <p:txBody>
          <a:bodyPr/>
          <a:lstStyle/>
          <a:p>
            <a:r>
              <a:rPr lang="en-PH" dirty="0">
                <a:solidFill>
                  <a:schemeClr val="bg1"/>
                </a:solidFill>
                <a:latin typeface="Montserrat" panose="00000500000000000000" pitchFamily="2" charset="0"/>
              </a:rPr>
              <a:t>Source:  NielsenIQ Homescan FMCG, NielsenIQ Scantrack</a:t>
            </a:r>
          </a:p>
        </p:txBody>
      </p:sp>
      <p:sp>
        <p:nvSpPr>
          <p:cNvPr id="641" name="Google Shape;641;p59"/>
          <p:cNvSpPr txBox="1"/>
          <p:nvPr/>
        </p:nvSpPr>
        <p:spPr>
          <a:xfrm>
            <a:off x="338424" y="97597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1</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2" name="Google Shape;642;p59"/>
          <p:cNvSpPr txBox="1"/>
          <p:nvPr/>
        </p:nvSpPr>
        <p:spPr>
          <a:xfrm>
            <a:off x="3206875" y="97597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2</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3" name="Google Shape;643;p59"/>
          <p:cNvSpPr txBox="1"/>
          <p:nvPr/>
        </p:nvSpPr>
        <p:spPr>
          <a:xfrm>
            <a:off x="6093575" y="97597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3</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dirty="0">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cxnSp>
        <p:nvCxnSpPr>
          <p:cNvPr id="646" name="Google Shape;646;p59"/>
          <p:cNvCxnSpPr/>
          <p:nvPr/>
        </p:nvCxnSpPr>
        <p:spPr>
          <a:xfrm>
            <a:off x="338424" y="1433352"/>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433352"/>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433352"/>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51200" y="1544439"/>
            <a:ext cx="2588591" cy="3172643"/>
          </a:xfrm>
          <a:prstGeom prst="rect">
            <a:avLst/>
          </a:prstGeom>
          <a:noFill/>
          <a:ln>
            <a:noFill/>
          </a:ln>
        </p:spPr>
        <p:txBody>
          <a:bodyPr spcFirstLastPara="1" wrap="square" lIns="0" tIns="45700" rIns="0" bIns="45700" anchor="t" anchorCtr="0">
            <a:noAutofit/>
          </a:bodyPr>
          <a:lstStyle/>
          <a:p>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The </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Discounters</a:t>
            </a:r>
            <a:r>
              <a:rPr lang="en-GB" sz="1000"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were by far, the channel winners in January, attracting </a:t>
            </a:r>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more shoppers</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more visits</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and ultimately </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more spend</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The </a:t>
            </a:r>
            <a:r>
              <a:rPr lang="en-GB" sz="10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limited assortment</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coupled with </a:t>
            </a:r>
            <a:r>
              <a:rPr lang="en-GB" sz="10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low price </a:t>
            </a:r>
            <a:r>
              <a:rPr lang="en-GB" sz="10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promise will have appealed to cash strapped shoppers, looking to make savings at the till.</a:t>
            </a:r>
            <a:endParaRPr lang="en-GB" sz="1000" dirty="0">
              <a:solidFill>
                <a:schemeClr val="bg1"/>
              </a:solidFill>
              <a:effectLst/>
              <a:latin typeface="Montserrat" panose="00000500000000000000" pitchFamily="2" charset="0"/>
              <a:ea typeface="Times New Roman" panose="02020603050405020304" pitchFamily="18" charset="0"/>
            </a:endParaRPr>
          </a:p>
          <a:p>
            <a:endParaRPr lang="en-GB" sz="1000" dirty="0">
              <a:solidFill>
                <a:schemeClr val="bg1"/>
              </a:solidFill>
              <a:latin typeface="Montserrat" panose="00000500000000000000" pitchFamily="2" charset="0"/>
              <a:ea typeface="Times New Roman" panose="02020603050405020304" pitchFamily="18" charset="0"/>
            </a:endParaRPr>
          </a:p>
          <a:p>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Against weaker comparatives and a conscious move by many shoppers to </a:t>
            </a:r>
            <a:r>
              <a:rPr lang="en-US" sz="10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buy more frozen</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US" sz="10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Iceland</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US" sz="10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led</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the </a:t>
            </a:r>
            <a:r>
              <a:rPr lang="en-US" sz="10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remaining retailers</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a:t>
            </a:r>
          </a:p>
          <a:p>
            <a:endParaRPr lang="en-US" sz="1000"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endParaRPr>
          </a:p>
          <a:p>
            <a:r>
              <a:rPr lang="en-US" sz="10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Tesco</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is now </a:t>
            </a:r>
            <a:r>
              <a:rPr lang="en-US" sz="10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leading the big supermarkets</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followed by </a:t>
            </a:r>
            <a:r>
              <a:rPr lang="en-US" sz="10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ASDA</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and </a:t>
            </a:r>
            <a:r>
              <a:rPr lang="en-US" sz="10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Sainsbury’s</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p>
          <a:p>
            <a:endParaRPr lang="en-US" sz="1000"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endParaRPr>
          </a:p>
          <a:p>
            <a:r>
              <a:rPr lang="en-US" sz="10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M&amp;S</a:t>
            </a:r>
            <a:r>
              <a:rPr lang="en-US" sz="1000"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still has </a:t>
            </a:r>
            <a:r>
              <a:rPr lang="en-US" sz="10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momentum</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and is well ahead of </a:t>
            </a:r>
            <a:r>
              <a:rPr lang="en-US" sz="10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Waitrose</a:t>
            </a:r>
            <a:r>
              <a:rPr lang="en-US" sz="10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who continue to lose share.</a:t>
            </a:r>
          </a:p>
          <a:p>
            <a:endParaRPr lang="en-US" sz="1000"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endParaRPr>
          </a:p>
          <a:p>
            <a:endParaRPr lang="en-GB" sz="1000" dirty="0">
              <a:solidFill>
                <a:schemeClr val="bg1"/>
              </a:solidFill>
              <a:effectLst/>
              <a:latin typeface="Montserrat" panose="00000500000000000000" pitchFamily="2" charset="0"/>
              <a:ea typeface="Times New Roman" panose="02020603050405020304" pitchFamily="18" charset="0"/>
            </a:endParaRPr>
          </a:p>
          <a:p>
            <a:pPr lvl="0"/>
            <a:endPar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endParaRPr>
          </a:p>
          <a:p>
            <a:pPr lvl="0"/>
            <a:endParaRPr lang="en-GB" sz="1000" b="1" spc="10" dirty="0">
              <a:solidFill>
                <a:schemeClr val="bg1"/>
              </a:solidFill>
              <a:latin typeface="Montserrat" panose="00000500000000000000" pitchFamily="2" charset="0"/>
              <a:ea typeface="Times New Roman" panose="02020603050405020304" pitchFamily="18" charset="0"/>
              <a:cs typeface="Segoe UI" panose="020B0502040204020203" pitchFamily="34" charset="0"/>
            </a:endParaRPr>
          </a:p>
          <a:p>
            <a:pPr lvl="0"/>
            <a:endParaRPr lang="en-GB" sz="1000" b="1" spc="10" dirty="0">
              <a:solidFill>
                <a:schemeClr val="bg1"/>
              </a:solidFill>
              <a:effectLst/>
              <a:latin typeface="Montserrat" panose="00000500000000000000" pitchFamily="2" charset="0"/>
              <a:ea typeface="Times New Roman" panose="02020603050405020304" pitchFamily="18" charset="0"/>
            </a:endParaRPr>
          </a:p>
          <a:p>
            <a:pPr>
              <a:buSzPts val="1100"/>
            </a:pPr>
            <a:endParaRPr lang="en" sz="1000" b="1" dirty="0">
              <a:solidFill>
                <a:schemeClr val="bg1"/>
              </a:solidFill>
              <a:latin typeface="Montserrat" panose="00000500000000000000" pitchFamily="2" charset="0"/>
              <a:ea typeface="Montserrat"/>
              <a:cs typeface="Montserrat"/>
              <a:sym typeface="Montserrat"/>
            </a:endParaRPr>
          </a:p>
        </p:txBody>
      </p:sp>
      <p:sp>
        <p:nvSpPr>
          <p:cNvPr id="650" name="Google Shape;650;p59"/>
          <p:cNvSpPr txBox="1"/>
          <p:nvPr/>
        </p:nvSpPr>
        <p:spPr>
          <a:xfrm>
            <a:off x="6183263" y="1506074"/>
            <a:ext cx="2752943" cy="3295416"/>
          </a:xfrm>
          <a:prstGeom prst="rect">
            <a:avLst/>
          </a:prstGeom>
          <a:noFill/>
          <a:ln>
            <a:noFill/>
          </a:ln>
        </p:spPr>
        <p:txBody>
          <a:bodyPr spcFirstLastPara="1" wrap="square" lIns="0" tIns="45700" rIns="0" bIns="45700" anchor="t" anchorCtr="0">
            <a:noAutofit/>
          </a:bodyPr>
          <a:lstStyle/>
          <a:p>
            <a:pPr lvl="0">
              <a:buSzPts val="1100"/>
            </a:pP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Shoppers are having to </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pay more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for everyday items and this is leading to double digit growth in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Bakery</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Dairy</a:t>
            </a:r>
            <a:r>
              <a:rPr lang="en-GB" sz="1000" b="1"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and </a:t>
            </a:r>
            <a:r>
              <a:rPr lang="en-GB" sz="1000" b="1" dirty="0">
                <a:solidFill>
                  <a:schemeClr val="accent1"/>
                </a:solidFill>
                <a:effectLst/>
                <a:latin typeface="Montserrat" panose="00000500000000000000" pitchFamily="2" charset="0"/>
                <a:ea typeface="Times New Roman" panose="02020603050405020304" pitchFamily="18" charset="0"/>
                <a:cs typeface="Segoe UI" panose="020B0502040204020203" pitchFamily="34" charset="0"/>
              </a:rPr>
              <a:t>Pet/Petcare</a:t>
            </a:r>
            <a:r>
              <a:rPr lang="en-GB" sz="1000" dirty="0">
                <a:solidFill>
                  <a:schemeClr val="bg1"/>
                </a:solidFill>
                <a:effectLst/>
                <a:latin typeface="Montserrat" panose="00000500000000000000" pitchFamily="2" charset="0"/>
                <a:ea typeface="Times New Roman" panose="02020603050405020304" pitchFamily="18" charset="0"/>
                <a:cs typeface="Segoe UI" panose="020B0502040204020203" pitchFamily="34" charset="0"/>
              </a:rPr>
              <a:t>.  </a:t>
            </a:r>
          </a:p>
          <a:p>
            <a:pPr lvl="0">
              <a:buSzPts val="1100"/>
            </a:pPr>
            <a:endParaRPr lang="en-GB" sz="1000" b="1" dirty="0">
              <a:solidFill>
                <a:schemeClr val="bg1"/>
              </a:solidFill>
              <a:latin typeface="Montserrat" panose="00000500000000000000" pitchFamily="2" charset="0"/>
              <a:ea typeface="Times New Roman" panose="02020603050405020304" pitchFamily="18" charset="0"/>
              <a:cs typeface="Segoe UI" panose="020B0502040204020203" pitchFamily="34" charset="0"/>
            </a:endParaRPr>
          </a:p>
          <a:p>
            <a:pPr lvl="0">
              <a:buSzPts val="1100"/>
            </a:pPr>
            <a:r>
              <a:rPr lang="en-GB" sz="1000" spc="1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The outbreak of </a:t>
            </a:r>
            <a:r>
              <a:rPr lang="en-GB" sz="1000" b="1" spc="10" dirty="0">
                <a:solidFill>
                  <a:schemeClr val="accent1"/>
                </a:solidFill>
                <a:latin typeface="Montserrat" panose="00000500000000000000" pitchFamily="2" charset="0"/>
                <a:ea typeface="Times New Roman" panose="02020603050405020304" pitchFamily="18" charset="0"/>
                <a:cs typeface="Segoe UI" panose="020B0502040204020203" pitchFamily="34" charset="0"/>
              </a:rPr>
              <a:t>viruses</a:t>
            </a:r>
            <a:r>
              <a:rPr lang="en-GB" sz="1000" b="1" spc="1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 </a:t>
            </a:r>
            <a:r>
              <a:rPr lang="en-GB" sz="1000" spc="1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has </a:t>
            </a:r>
            <a:r>
              <a:rPr lang="en-GB" sz="1000" b="1" spc="1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continued</a:t>
            </a:r>
            <a:r>
              <a:rPr lang="en-GB" sz="1000" spc="1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 to help stimulate sales of </a:t>
            </a:r>
            <a:r>
              <a:rPr lang="en-GB" sz="1000" b="1" spc="10" dirty="0">
                <a:solidFill>
                  <a:schemeClr val="accent1"/>
                </a:solidFill>
                <a:latin typeface="Montserrat" panose="00000500000000000000" pitchFamily="2" charset="0"/>
                <a:ea typeface="Times New Roman" panose="02020603050405020304" pitchFamily="18" charset="0"/>
                <a:cs typeface="Segoe UI" panose="020B0502040204020203" pitchFamily="34" charset="0"/>
              </a:rPr>
              <a:t>cough/cold remedies</a:t>
            </a:r>
            <a:r>
              <a:rPr lang="en-GB" sz="1000" spc="1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 as well as top-up shops at </a:t>
            </a:r>
            <a:r>
              <a:rPr lang="en-GB" sz="1000" b="1" spc="10" dirty="0">
                <a:solidFill>
                  <a:schemeClr val="accent1"/>
                </a:solidFill>
                <a:latin typeface="Montserrat" panose="00000500000000000000" pitchFamily="2" charset="0"/>
                <a:ea typeface="Times New Roman" panose="02020603050405020304" pitchFamily="18" charset="0"/>
                <a:cs typeface="Segoe UI" panose="020B0502040204020203" pitchFamily="34" charset="0"/>
              </a:rPr>
              <a:t>Chemists</a:t>
            </a:r>
            <a:r>
              <a:rPr lang="en-GB" sz="1000" spc="10" dirty="0">
                <a:solidFill>
                  <a:schemeClr val="bg1"/>
                </a:solidFill>
                <a:latin typeface="Montserrat" panose="00000500000000000000" pitchFamily="2" charset="0"/>
                <a:ea typeface="Times New Roman" panose="02020603050405020304" pitchFamily="18" charset="0"/>
                <a:cs typeface="Segoe UI" panose="020B0502040204020203" pitchFamily="34" charset="0"/>
              </a:rPr>
              <a:t>.</a:t>
            </a:r>
            <a:endParaRPr lang="en-GB" sz="1000" spc="10" dirty="0">
              <a:solidFill>
                <a:schemeClr val="accent1"/>
              </a:solidFill>
              <a:effectLst/>
              <a:latin typeface="Montserrat" panose="00000500000000000000" pitchFamily="2" charset="0"/>
              <a:ea typeface="Times New Roman" panose="02020603050405020304" pitchFamily="18" charset="0"/>
            </a:endParaRPr>
          </a:p>
          <a:p>
            <a:pPr lvl="0">
              <a:buSzPts val="1100"/>
            </a:pPr>
            <a:endParaRPr lang="en-GB" sz="1000" b="1" spc="10" dirty="0">
              <a:solidFill>
                <a:schemeClr val="bg1"/>
              </a:solidFill>
              <a:effectLst/>
              <a:latin typeface="Montserrat" panose="00000500000000000000" pitchFamily="2" charset="0"/>
              <a:ea typeface="Times New Roman" panose="02020603050405020304" pitchFamily="18" charset="0"/>
            </a:endParaRPr>
          </a:p>
          <a:p>
            <a:pPr lvl="0">
              <a:buSzPts val="1100"/>
            </a:pPr>
            <a:r>
              <a:rPr lang="en-GB" sz="1000" dirty="0">
                <a:solidFill>
                  <a:schemeClr val="bg1"/>
                </a:solidFill>
                <a:latin typeface="Montserrat" panose="00000500000000000000" pitchFamily="2" charset="0"/>
                <a:ea typeface="Times New Roman" panose="02020603050405020304" pitchFamily="18" charset="0"/>
              </a:rPr>
              <a:t>With </a:t>
            </a:r>
            <a:r>
              <a:rPr lang="en-GB" sz="1000" b="1" dirty="0">
                <a:solidFill>
                  <a:schemeClr val="bg1"/>
                </a:solidFill>
                <a:latin typeface="Montserrat" panose="00000500000000000000" pitchFamily="2" charset="0"/>
                <a:ea typeface="Times New Roman" panose="02020603050405020304" pitchFamily="18" charset="0"/>
              </a:rPr>
              <a:t>inflation</a:t>
            </a:r>
            <a:r>
              <a:rPr lang="en-GB" sz="1000" dirty="0">
                <a:solidFill>
                  <a:schemeClr val="bg1"/>
                </a:solidFill>
                <a:latin typeface="Montserrat" panose="00000500000000000000" pitchFamily="2" charset="0"/>
                <a:ea typeface="Times New Roman" panose="02020603050405020304" pitchFamily="18" charset="0"/>
              </a:rPr>
              <a:t> in </a:t>
            </a:r>
            <a:r>
              <a:rPr lang="en-GB" sz="1000" b="1" dirty="0">
                <a:solidFill>
                  <a:schemeClr val="bg1"/>
                </a:solidFill>
                <a:latin typeface="Montserrat" panose="00000500000000000000" pitchFamily="2" charset="0"/>
                <a:ea typeface="Times New Roman" panose="02020603050405020304" pitchFamily="18" charset="0"/>
              </a:rPr>
              <a:t>grocery</a:t>
            </a:r>
            <a:r>
              <a:rPr lang="en-GB" sz="1000" dirty="0">
                <a:solidFill>
                  <a:schemeClr val="bg1"/>
                </a:solidFill>
                <a:latin typeface="Montserrat" panose="00000500000000000000" pitchFamily="2" charset="0"/>
                <a:ea typeface="Times New Roman" panose="02020603050405020304" pitchFamily="18" charset="0"/>
              </a:rPr>
              <a:t> </a:t>
            </a:r>
            <a:r>
              <a:rPr lang="en-GB" sz="1000" b="1" dirty="0">
                <a:solidFill>
                  <a:schemeClr val="accent1"/>
                </a:solidFill>
                <a:latin typeface="Montserrat" panose="00000500000000000000" pitchFamily="2" charset="0"/>
                <a:ea typeface="Times New Roman" panose="02020603050405020304" pitchFamily="18" charset="0"/>
              </a:rPr>
              <a:t>yet to peak</a:t>
            </a:r>
            <a:r>
              <a:rPr lang="en-GB" sz="1000" dirty="0">
                <a:solidFill>
                  <a:schemeClr val="bg1"/>
                </a:solidFill>
                <a:latin typeface="Montserrat" panose="00000500000000000000" pitchFamily="2" charset="0"/>
                <a:ea typeface="Times New Roman" panose="02020603050405020304" pitchFamily="18" charset="0"/>
              </a:rPr>
              <a:t> and further squeezes on household budgets expected in the form of </a:t>
            </a:r>
            <a:r>
              <a:rPr lang="en-GB" sz="1000" b="1" dirty="0">
                <a:solidFill>
                  <a:schemeClr val="bg1"/>
                </a:solidFill>
                <a:latin typeface="Montserrat" panose="00000500000000000000" pitchFamily="2" charset="0"/>
                <a:ea typeface="Times New Roman" panose="02020603050405020304" pitchFamily="18" charset="0"/>
              </a:rPr>
              <a:t>rising interest rates </a:t>
            </a:r>
            <a:r>
              <a:rPr lang="en-GB" sz="1000" dirty="0">
                <a:solidFill>
                  <a:schemeClr val="bg1"/>
                </a:solidFill>
                <a:latin typeface="Montserrat" panose="00000500000000000000" pitchFamily="2" charset="0"/>
                <a:ea typeface="Times New Roman" panose="02020603050405020304" pitchFamily="18" charset="0"/>
              </a:rPr>
              <a:t>and </a:t>
            </a:r>
            <a:r>
              <a:rPr lang="en-GB" sz="1000" b="1" dirty="0">
                <a:solidFill>
                  <a:schemeClr val="bg1"/>
                </a:solidFill>
                <a:latin typeface="Montserrat" panose="00000500000000000000" pitchFamily="2" charset="0"/>
                <a:ea typeface="Times New Roman" panose="02020603050405020304" pitchFamily="18" charset="0"/>
              </a:rPr>
              <a:t>energy bills</a:t>
            </a:r>
            <a:r>
              <a:rPr lang="en-GB" sz="1000" dirty="0">
                <a:solidFill>
                  <a:schemeClr val="bg1"/>
                </a:solidFill>
                <a:latin typeface="Montserrat" panose="00000500000000000000" pitchFamily="2" charset="0"/>
                <a:ea typeface="Times New Roman" panose="02020603050405020304" pitchFamily="18" charset="0"/>
              </a:rPr>
              <a:t>, this behaviour of </a:t>
            </a:r>
            <a:r>
              <a:rPr lang="en-GB" sz="1000" b="1" dirty="0">
                <a:solidFill>
                  <a:schemeClr val="accent1"/>
                </a:solidFill>
                <a:latin typeface="Montserrat" panose="00000500000000000000" pitchFamily="2" charset="0"/>
                <a:ea typeface="Times New Roman" panose="02020603050405020304" pitchFamily="18" charset="0"/>
              </a:rPr>
              <a:t>buying less</a:t>
            </a:r>
            <a:r>
              <a:rPr lang="en-GB" sz="1000" dirty="0">
                <a:solidFill>
                  <a:schemeClr val="bg1"/>
                </a:solidFill>
                <a:latin typeface="Montserrat" panose="00000500000000000000" pitchFamily="2" charset="0"/>
                <a:ea typeface="Times New Roman" panose="02020603050405020304" pitchFamily="18" charset="0"/>
              </a:rPr>
              <a:t>, </a:t>
            </a:r>
            <a:r>
              <a:rPr lang="en-GB" sz="1000" b="1" dirty="0">
                <a:solidFill>
                  <a:schemeClr val="accent1"/>
                </a:solidFill>
                <a:latin typeface="Montserrat" panose="00000500000000000000" pitchFamily="2" charset="0"/>
                <a:ea typeface="Times New Roman" panose="02020603050405020304" pitchFamily="18" charset="0"/>
              </a:rPr>
              <a:t>buying more cheaply </a:t>
            </a:r>
            <a:r>
              <a:rPr lang="en-GB" sz="1000" dirty="0">
                <a:solidFill>
                  <a:schemeClr val="bg1"/>
                </a:solidFill>
                <a:latin typeface="Montserrat" panose="00000500000000000000" pitchFamily="2" charset="0"/>
                <a:ea typeface="Times New Roman" panose="02020603050405020304" pitchFamily="18" charset="0"/>
              </a:rPr>
              <a:t>and </a:t>
            </a:r>
            <a:r>
              <a:rPr lang="en-GB" sz="1000" b="1" dirty="0">
                <a:solidFill>
                  <a:schemeClr val="accent1"/>
                </a:solidFill>
                <a:latin typeface="Montserrat" panose="00000500000000000000" pitchFamily="2" charset="0"/>
                <a:ea typeface="Times New Roman" panose="02020603050405020304" pitchFamily="18" charset="0"/>
              </a:rPr>
              <a:t>switching channel </a:t>
            </a:r>
            <a:r>
              <a:rPr lang="en-GB" sz="1000" dirty="0">
                <a:solidFill>
                  <a:schemeClr val="bg1"/>
                </a:solidFill>
                <a:latin typeface="Montserrat" panose="00000500000000000000" pitchFamily="2" charset="0"/>
                <a:ea typeface="Times New Roman" panose="02020603050405020304" pitchFamily="18" charset="0"/>
              </a:rPr>
              <a:t>is expected to </a:t>
            </a:r>
            <a:r>
              <a:rPr lang="en-GB" sz="1000" b="1" dirty="0">
                <a:solidFill>
                  <a:schemeClr val="bg1"/>
                </a:solidFill>
                <a:latin typeface="Montserrat" panose="00000500000000000000" pitchFamily="2" charset="0"/>
                <a:ea typeface="Times New Roman" panose="02020603050405020304" pitchFamily="18" charset="0"/>
              </a:rPr>
              <a:t>continue </a:t>
            </a:r>
            <a:r>
              <a:rPr lang="en-GB" sz="1000" dirty="0">
                <a:solidFill>
                  <a:schemeClr val="bg1"/>
                </a:solidFill>
                <a:latin typeface="Montserrat" panose="00000500000000000000" pitchFamily="2" charset="0"/>
                <a:ea typeface="Times New Roman" panose="02020603050405020304" pitchFamily="18" charset="0"/>
              </a:rPr>
              <a:t>for the </a:t>
            </a:r>
            <a:r>
              <a:rPr lang="en-GB" sz="1000" b="1" dirty="0">
                <a:solidFill>
                  <a:schemeClr val="bg1"/>
                </a:solidFill>
                <a:latin typeface="Montserrat" panose="00000500000000000000" pitchFamily="2" charset="0"/>
                <a:ea typeface="Times New Roman" panose="02020603050405020304" pitchFamily="18" charset="0"/>
              </a:rPr>
              <a:t>rest</a:t>
            </a:r>
            <a:r>
              <a:rPr lang="en-GB" sz="1000" dirty="0">
                <a:solidFill>
                  <a:schemeClr val="bg1"/>
                </a:solidFill>
                <a:latin typeface="Montserrat" panose="00000500000000000000" pitchFamily="2" charset="0"/>
                <a:ea typeface="Times New Roman" panose="02020603050405020304" pitchFamily="18" charset="0"/>
              </a:rPr>
              <a:t> of the </a:t>
            </a:r>
            <a:r>
              <a:rPr lang="en-GB" sz="1000" b="1" dirty="0">
                <a:solidFill>
                  <a:schemeClr val="bg1"/>
                </a:solidFill>
                <a:latin typeface="Montserrat" panose="00000500000000000000" pitchFamily="2" charset="0"/>
                <a:ea typeface="Times New Roman" panose="02020603050405020304" pitchFamily="18" charset="0"/>
              </a:rPr>
              <a:t>quarter</a:t>
            </a:r>
            <a:r>
              <a:rPr lang="en-GB" sz="1000" dirty="0">
                <a:solidFill>
                  <a:schemeClr val="bg1"/>
                </a:solidFill>
                <a:latin typeface="Montserrat" panose="00000500000000000000" pitchFamily="2" charset="0"/>
                <a:ea typeface="Times New Roman" panose="02020603050405020304" pitchFamily="18" charset="0"/>
              </a:rPr>
              <a:t>.</a:t>
            </a:r>
            <a:endParaRPr lang="en-GB" sz="1000" dirty="0">
              <a:solidFill>
                <a:schemeClr val="bg1"/>
              </a:solidFill>
              <a:effectLst/>
              <a:latin typeface="Montserrat" panose="00000500000000000000" pitchFamily="2" charset="0"/>
              <a:ea typeface="Times New Roman" panose="02020603050405020304" pitchFamily="18" charset="0"/>
            </a:endParaRPr>
          </a:p>
          <a:p>
            <a:pPr lvl="0">
              <a:spcAft>
                <a:spcPts val="0"/>
              </a:spcAft>
              <a:buClr>
                <a:schemeClr val="bg1"/>
              </a:buClr>
              <a:buSzPts val="1100"/>
            </a:pPr>
            <a:endParaRPr lang="en-GB" sz="1000" spc="10" dirty="0">
              <a:solidFill>
                <a:schemeClr val="bg1"/>
              </a:solidFill>
              <a:latin typeface="Montserrat" panose="00000500000000000000" pitchFamily="2" charset="0"/>
              <a:ea typeface="Times New Roman" panose="02020603050405020304" pitchFamily="18" charset="0"/>
            </a:endParaRPr>
          </a:p>
          <a:p>
            <a:pPr lvl="0">
              <a:spcAft>
                <a:spcPts val="0"/>
              </a:spcAft>
              <a:buClr>
                <a:schemeClr val="bg1"/>
              </a:buClr>
              <a:buSzPts val="1100"/>
            </a:pPr>
            <a:endParaRPr lang="en-GB" sz="1000" spc="10" dirty="0">
              <a:solidFill>
                <a:schemeClr val="bg1"/>
              </a:solidFill>
              <a:effectLst/>
              <a:latin typeface="Montserrat" panose="00000500000000000000" pitchFamily="2" charset="0"/>
              <a:ea typeface="Times New Roman" panose="02020603050405020304" pitchFamily="18" charset="0"/>
            </a:endParaRPr>
          </a:p>
        </p:txBody>
      </p:sp>
      <p:sp>
        <p:nvSpPr>
          <p:cNvPr id="652" name="Google Shape;652;p59"/>
          <p:cNvSpPr txBox="1">
            <a:spLocks noGrp="1"/>
          </p:cNvSpPr>
          <p:nvPr>
            <p:ph type="title"/>
          </p:nvPr>
        </p:nvSpPr>
        <p:spPr>
          <a:xfrm>
            <a:off x="320043" y="380973"/>
            <a:ext cx="8943225" cy="393600"/>
          </a:xfrm>
        </p:spPr>
        <p:txBody>
          <a:bodyPr spcFirstLastPara="1" wrap="square" lIns="0" tIns="91425" rIns="0" bIns="91425" anchor="t" anchorCtr="0">
            <a:noAutofit/>
          </a:bodyPr>
          <a:lstStyle/>
          <a:p>
            <a:r>
              <a:rPr lang="en-GB" dirty="0">
                <a:solidFill>
                  <a:schemeClr val="bg1"/>
                </a:solidFill>
                <a:latin typeface="Montserrat" panose="00000500000000000000" pitchFamily="2" charset="0"/>
                <a:cs typeface="Times New Roman" panose="02020603050405020304" pitchFamily="18" charset="0"/>
              </a:rPr>
              <a:t>Growth in January, is weak in the context of double digit inflation</a:t>
            </a:r>
            <a:endParaRPr lang="en-GB"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710707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85"/>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If baskets are getting smaller, retailers will need to attract more shoppers and more occasions to drive overall spend</a:t>
            </a:r>
            <a:endParaRPr dirty="0"/>
          </a:p>
        </p:txBody>
      </p:sp>
      <p:grpSp>
        <p:nvGrpSpPr>
          <p:cNvPr id="1171" name="Google Shape;1171;p85"/>
          <p:cNvGrpSpPr/>
          <p:nvPr/>
        </p:nvGrpSpPr>
        <p:grpSpPr>
          <a:xfrm>
            <a:off x="360813" y="857103"/>
            <a:ext cx="8434417" cy="3976872"/>
            <a:chOff x="360825" y="769112"/>
            <a:chExt cx="8362500" cy="3942963"/>
          </a:xfrm>
        </p:grpSpPr>
        <p:sp>
          <p:nvSpPr>
            <p:cNvPr id="1172" name="Google Shape;1172;p85"/>
            <p:cNvSpPr/>
            <p:nvPr/>
          </p:nvSpPr>
          <p:spPr>
            <a:xfrm>
              <a:off x="4544625" y="2798075"/>
              <a:ext cx="4178700" cy="1911000"/>
            </a:xfrm>
            <a:prstGeom prst="rect">
              <a:avLst/>
            </a:prstGeom>
            <a:solidFill>
              <a:srgbClr val="88888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173" name="Google Shape;1173;p85"/>
            <p:cNvSpPr/>
            <p:nvPr/>
          </p:nvSpPr>
          <p:spPr>
            <a:xfrm>
              <a:off x="360825" y="2798075"/>
              <a:ext cx="4178700" cy="19110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1174" name="Google Shape;1174;p85"/>
            <p:cNvSpPr/>
            <p:nvPr/>
          </p:nvSpPr>
          <p:spPr>
            <a:xfrm>
              <a:off x="4544625" y="884375"/>
              <a:ext cx="4178700" cy="19110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cxnSp>
          <p:nvCxnSpPr>
            <p:cNvPr id="1175" name="Google Shape;1175;p85"/>
            <p:cNvCxnSpPr/>
            <p:nvPr/>
          </p:nvCxnSpPr>
          <p:spPr>
            <a:xfrm>
              <a:off x="4542075" y="884375"/>
              <a:ext cx="0" cy="3827700"/>
            </a:xfrm>
            <a:prstGeom prst="straightConnector1">
              <a:avLst/>
            </a:prstGeom>
            <a:noFill/>
            <a:ln w="9525" cap="flat" cmpd="sng">
              <a:solidFill>
                <a:srgbClr val="000000"/>
              </a:solidFill>
              <a:prstDash val="solid"/>
              <a:round/>
              <a:headEnd type="none" w="med" len="med"/>
              <a:tailEnd type="none" w="med" len="med"/>
            </a:ln>
          </p:spPr>
        </p:cxnSp>
        <p:cxnSp>
          <p:nvCxnSpPr>
            <p:cNvPr id="1176" name="Google Shape;1176;p85"/>
            <p:cNvCxnSpPr/>
            <p:nvPr/>
          </p:nvCxnSpPr>
          <p:spPr>
            <a:xfrm>
              <a:off x="360825" y="2798225"/>
              <a:ext cx="8362500" cy="0"/>
            </a:xfrm>
            <a:prstGeom prst="straightConnector1">
              <a:avLst/>
            </a:prstGeom>
            <a:noFill/>
            <a:ln w="9525" cap="flat" cmpd="sng">
              <a:solidFill>
                <a:srgbClr val="000000"/>
              </a:solidFill>
              <a:prstDash val="solid"/>
              <a:round/>
              <a:headEnd type="none" w="med" len="med"/>
              <a:tailEnd type="none" w="med" len="med"/>
            </a:ln>
          </p:spPr>
        </p:cxnSp>
        <p:sp>
          <p:nvSpPr>
            <p:cNvPr id="1177" name="Google Shape;1177;p85"/>
            <p:cNvSpPr/>
            <p:nvPr/>
          </p:nvSpPr>
          <p:spPr>
            <a:xfrm>
              <a:off x="360825" y="884375"/>
              <a:ext cx="4181100" cy="1913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1178" name="Google Shape;1178;p85"/>
            <p:cNvSpPr txBox="1"/>
            <p:nvPr/>
          </p:nvSpPr>
          <p:spPr>
            <a:xfrm flipH="1">
              <a:off x="405511" y="769112"/>
              <a:ext cx="2687700" cy="4347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Clr>
                  <a:schemeClr val="dk1"/>
                </a:buClr>
                <a:buSzPts val="1100"/>
                <a:buFont typeface="Arial"/>
                <a:buNone/>
              </a:pPr>
              <a:r>
                <a:rPr lang="en" sz="1200" b="1" dirty="0">
                  <a:solidFill>
                    <a:srgbClr val="FFFFFF"/>
                  </a:solidFill>
                  <a:latin typeface="Montserrat" panose="00000500000000000000" pitchFamily="2" charset="0"/>
                  <a:ea typeface="Montserrat"/>
                  <a:cs typeface="Montserrat"/>
                  <a:sym typeface="Montserrat"/>
                </a:rPr>
                <a:t>Shoppers</a:t>
              </a:r>
              <a:endParaRPr sz="1200" dirty="0">
                <a:solidFill>
                  <a:srgbClr val="FFFFFF"/>
                </a:solidFill>
                <a:latin typeface="Montserrat" panose="00000500000000000000" pitchFamily="2" charset="0"/>
                <a:ea typeface="Montserrat Light"/>
                <a:cs typeface="Montserrat Light"/>
                <a:sym typeface="Montserrat Light"/>
              </a:endParaRPr>
            </a:p>
          </p:txBody>
        </p:sp>
        <p:sp>
          <p:nvSpPr>
            <p:cNvPr id="1181" name="Google Shape;1181;p85"/>
            <p:cNvSpPr txBox="1"/>
            <p:nvPr/>
          </p:nvSpPr>
          <p:spPr>
            <a:xfrm flipH="1">
              <a:off x="440049" y="2751885"/>
              <a:ext cx="2687700" cy="4347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Clr>
                  <a:schemeClr val="dk1"/>
                </a:buClr>
                <a:buSzPts val="1100"/>
                <a:buFont typeface="Arial"/>
                <a:buNone/>
              </a:pPr>
              <a:r>
                <a:rPr lang="en" sz="1200" b="1" dirty="0">
                  <a:solidFill>
                    <a:srgbClr val="FFFFFF"/>
                  </a:solidFill>
                  <a:latin typeface="Montserrat" panose="00000500000000000000" pitchFamily="2" charset="0"/>
                  <a:ea typeface="Montserrat"/>
                  <a:cs typeface="Montserrat"/>
                  <a:sym typeface="Montserrat"/>
                </a:rPr>
                <a:t>Volume (Units per Buyer)</a:t>
              </a:r>
              <a:endParaRPr sz="1200" dirty="0">
                <a:solidFill>
                  <a:srgbClr val="FFFFFF"/>
                </a:solidFill>
                <a:latin typeface="Montserrat" panose="00000500000000000000" pitchFamily="2" charset="0"/>
                <a:ea typeface="Montserrat Light"/>
                <a:cs typeface="Montserrat Light"/>
                <a:sym typeface="Montserrat Light"/>
              </a:endParaRPr>
            </a:p>
          </p:txBody>
        </p:sp>
        <p:sp>
          <p:nvSpPr>
            <p:cNvPr id="1184" name="Google Shape;1184;p85"/>
            <p:cNvSpPr txBox="1"/>
            <p:nvPr/>
          </p:nvSpPr>
          <p:spPr>
            <a:xfrm flipH="1">
              <a:off x="4630083" y="803649"/>
              <a:ext cx="2687700" cy="4347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Clr>
                  <a:schemeClr val="dk1"/>
                </a:buClr>
                <a:buSzPts val="1100"/>
                <a:buFont typeface="Arial"/>
                <a:buNone/>
              </a:pPr>
              <a:r>
                <a:rPr lang="en" sz="1200" b="1" dirty="0">
                  <a:solidFill>
                    <a:srgbClr val="FFFFFF"/>
                  </a:solidFill>
                  <a:latin typeface="Montserrat" panose="00000500000000000000" pitchFamily="2" charset="0"/>
                  <a:ea typeface="Montserrat"/>
                  <a:cs typeface="Montserrat"/>
                  <a:sym typeface="Montserrat"/>
                </a:rPr>
                <a:t>Spend (£ per Buyer) </a:t>
              </a:r>
              <a:endParaRPr sz="1200" dirty="0">
                <a:solidFill>
                  <a:srgbClr val="FFFFFF"/>
                </a:solidFill>
                <a:latin typeface="Montserrat" panose="00000500000000000000" pitchFamily="2" charset="0"/>
                <a:ea typeface="Montserrat Light"/>
                <a:cs typeface="Montserrat Light"/>
                <a:sym typeface="Montserrat Light"/>
              </a:endParaRPr>
            </a:p>
          </p:txBody>
        </p:sp>
        <p:sp>
          <p:nvSpPr>
            <p:cNvPr id="1187" name="Google Shape;1187;p85"/>
            <p:cNvSpPr txBox="1"/>
            <p:nvPr/>
          </p:nvSpPr>
          <p:spPr>
            <a:xfrm flipH="1">
              <a:off x="4647351" y="2751885"/>
              <a:ext cx="2687700" cy="4347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Clr>
                  <a:schemeClr val="dk1"/>
                </a:buClr>
                <a:buSzPts val="1100"/>
                <a:buFont typeface="Arial"/>
                <a:buNone/>
              </a:pPr>
              <a:r>
                <a:rPr lang="en" sz="1200" b="1" dirty="0">
                  <a:solidFill>
                    <a:srgbClr val="FFFFFF"/>
                  </a:solidFill>
                  <a:latin typeface="Montserrat" panose="00000500000000000000" pitchFamily="2" charset="0"/>
                  <a:ea typeface="Montserrat"/>
                  <a:cs typeface="Montserrat"/>
                  <a:sym typeface="Montserrat"/>
                </a:rPr>
                <a:t>Trips (Occasions per Buyer)</a:t>
              </a:r>
              <a:endParaRPr sz="1200" dirty="0">
                <a:solidFill>
                  <a:srgbClr val="FFFFFF"/>
                </a:solidFill>
                <a:latin typeface="Montserrat" panose="00000500000000000000" pitchFamily="2" charset="0"/>
                <a:ea typeface="Montserrat Light"/>
                <a:cs typeface="Montserrat Light"/>
                <a:sym typeface="Montserrat Light"/>
              </a:endParaRPr>
            </a:p>
          </p:txBody>
        </p:sp>
      </p:grpSp>
      <p:sp>
        <p:nvSpPr>
          <p:cNvPr id="8" name="TextBox 7">
            <a:extLst>
              <a:ext uri="{FF2B5EF4-FFF2-40B4-BE49-F238E27FC236}">
                <a16:creationId xmlns:a16="http://schemas.microsoft.com/office/drawing/2014/main" id="{E229BD77-4BAC-0F9F-C3E7-671CB532990B}"/>
              </a:ext>
            </a:extLst>
          </p:cNvPr>
          <p:cNvSpPr txBox="1"/>
          <p:nvPr/>
        </p:nvSpPr>
        <p:spPr>
          <a:xfrm>
            <a:off x="7394499" y="863811"/>
            <a:ext cx="1569660" cy="246221"/>
          </a:xfrm>
          <a:prstGeom prst="rect">
            <a:avLst/>
          </a:prstGeom>
          <a:noFill/>
        </p:spPr>
        <p:txBody>
          <a:bodyPr wrap="none" rtlCol="0">
            <a:spAutoFit/>
          </a:bodyPr>
          <a:lstStyle/>
          <a:p>
            <a:r>
              <a:rPr lang="en-GB" sz="1000" b="1" dirty="0">
                <a:highlight>
                  <a:srgbClr val="00FF00"/>
                </a:highlight>
                <a:latin typeface="Montserrat" panose="00000500000000000000" pitchFamily="2" charset="0"/>
              </a:rPr>
              <a:t>% Growth in January</a:t>
            </a:r>
          </a:p>
        </p:txBody>
      </p:sp>
      <p:graphicFrame>
        <p:nvGraphicFramePr>
          <p:cNvPr id="6" name="Chart 5">
            <a:extLst>
              <a:ext uri="{FF2B5EF4-FFF2-40B4-BE49-F238E27FC236}">
                <a16:creationId xmlns:a16="http://schemas.microsoft.com/office/drawing/2014/main" id="{CA66DC31-1E87-AFF1-1C99-A1DD22119512}"/>
              </a:ext>
            </a:extLst>
          </p:cNvPr>
          <p:cNvGraphicFramePr/>
          <p:nvPr>
            <p:extLst>
              <p:ext uri="{D42A27DB-BD31-4B8C-83A1-F6EECF244321}">
                <p14:modId xmlns:p14="http://schemas.microsoft.com/office/powerpoint/2010/main" val="891158375"/>
              </p:ext>
            </p:extLst>
          </p:nvPr>
        </p:nvGraphicFramePr>
        <p:xfrm>
          <a:off x="501705" y="1137212"/>
          <a:ext cx="3938123" cy="1734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29B4504F-4237-5CBC-1FC2-50C35825A5D8}"/>
              </a:ext>
            </a:extLst>
          </p:cNvPr>
          <p:cNvGraphicFramePr/>
          <p:nvPr>
            <p:extLst>
              <p:ext uri="{D42A27DB-BD31-4B8C-83A1-F6EECF244321}">
                <p14:modId xmlns:p14="http://schemas.microsoft.com/office/powerpoint/2010/main" val="356661267"/>
              </p:ext>
            </p:extLst>
          </p:nvPr>
        </p:nvGraphicFramePr>
        <p:xfrm>
          <a:off x="4693379" y="1137212"/>
          <a:ext cx="3938123" cy="17341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6BB1AF9A-E5CA-78D4-0C30-745C20EB8757}"/>
              </a:ext>
            </a:extLst>
          </p:cNvPr>
          <p:cNvGraphicFramePr/>
          <p:nvPr>
            <p:extLst>
              <p:ext uri="{D42A27DB-BD31-4B8C-83A1-F6EECF244321}">
                <p14:modId xmlns:p14="http://schemas.microsoft.com/office/powerpoint/2010/main" val="987673174"/>
              </p:ext>
            </p:extLst>
          </p:nvPr>
        </p:nvGraphicFramePr>
        <p:xfrm>
          <a:off x="501705" y="3094136"/>
          <a:ext cx="3938123" cy="17341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4BD0EB3B-1EAD-338F-4B50-51FCB38AD237}"/>
              </a:ext>
            </a:extLst>
          </p:cNvPr>
          <p:cNvGraphicFramePr/>
          <p:nvPr>
            <p:extLst>
              <p:ext uri="{D42A27DB-BD31-4B8C-83A1-F6EECF244321}">
                <p14:modId xmlns:p14="http://schemas.microsoft.com/office/powerpoint/2010/main" val="3612275507"/>
              </p:ext>
            </p:extLst>
          </p:nvPr>
        </p:nvGraphicFramePr>
        <p:xfrm>
          <a:off x="4693379" y="3094136"/>
          <a:ext cx="3938123" cy="1734112"/>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 Placeholder 6">
            <a:extLst>
              <a:ext uri="{FF2B5EF4-FFF2-40B4-BE49-F238E27FC236}">
                <a16:creationId xmlns:a16="http://schemas.microsoft.com/office/drawing/2014/main" id="{84338558-0ACB-C1F6-41D0-35953457CCA2}"/>
              </a:ext>
            </a:extLst>
          </p:cNvPr>
          <p:cNvSpPr txBox="1">
            <a:spLocks/>
          </p:cNvSpPr>
          <p:nvPr/>
        </p:nvSpPr>
        <p:spPr>
          <a:xfrm>
            <a:off x="238318" y="4840792"/>
            <a:ext cx="4572000" cy="522287"/>
          </a:xfrm>
          <a:prstGeom prst="rect">
            <a:avLst/>
          </a:prstGeom>
        </p:spPr>
        <p:txBody>
          <a:bodyPr vert="horz" lIns="0" tIns="45720" rIns="0" bIns="45720" rtlCol="0">
            <a:normAutofit/>
          </a:bodyPr>
          <a:lst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indent="0">
              <a:spcBef>
                <a:spcPct val="0"/>
              </a:spcBef>
            </a:pPr>
            <a:r>
              <a:rPr lang="en-GB" altLang="en-US" sz="600" dirty="0">
                <a:ea typeface="ＭＳ Ｐゴシック" pitchFamily="34" charset="-128"/>
              </a:rPr>
              <a:t>Source:  NielsenIQ Homescan FMCG 4w/e 28</a:t>
            </a:r>
            <a:r>
              <a:rPr lang="en-GB" altLang="en-US" sz="600" baseline="30000" dirty="0">
                <a:ea typeface="ＭＳ Ｐゴシック" pitchFamily="34" charset="-128"/>
              </a:rPr>
              <a:t>th</a:t>
            </a:r>
            <a:r>
              <a:rPr lang="en-GB" altLang="en-US" sz="600" dirty="0">
                <a:ea typeface="ＭＳ Ｐゴシック" pitchFamily="34" charset="-128"/>
              </a:rPr>
              <a:t> January 2023 v LY</a:t>
            </a:r>
          </a:p>
        </p:txBody>
      </p:sp>
    </p:spTree>
    <p:extLst>
      <p:ext uri="{BB962C8B-B14F-4D97-AF65-F5344CB8AC3E}">
        <p14:creationId xmlns:p14="http://schemas.microsoft.com/office/powerpoint/2010/main" val="2929736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56660"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Avenir Next LT Pro" panose="020B0504020202020204" pitchFamily="34" charset="0"/>
                <a:ea typeface="Montserrat"/>
                <a:cs typeface="Montserrat"/>
                <a:sym typeface="Montserrat"/>
              </a:rPr>
              <a:t>1</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2" name="Google Shape;642;p59"/>
          <p:cNvSpPr txBox="1"/>
          <p:nvPr/>
        </p:nvSpPr>
        <p:spPr>
          <a:xfrm>
            <a:off x="3225111"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2</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3" name="Google Shape;643;p59"/>
          <p:cNvSpPr txBox="1"/>
          <p:nvPr/>
        </p:nvSpPr>
        <p:spPr>
          <a:xfrm>
            <a:off x="6093575"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3</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406399" y="1891009"/>
            <a:ext cx="2155687" cy="2712590"/>
          </a:xfrm>
          <a:prstGeom prst="rect">
            <a:avLst/>
          </a:prstGeom>
          <a:noFill/>
          <a:ln>
            <a:noFill/>
          </a:ln>
        </p:spPr>
        <p:txBody>
          <a:bodyPr spcFirstLastPara="1" wrap="square" lIns="0" tIns="45700" rIns="0" bIns="45700" anchor="t" anchorCtr="0">
            <a:noAutofit/>
          </a:bodyPr>
          <a:lstStyle/>
          <a:p>
            <a:pPr lvl="0"/>
            <a:r>
              <a:rPr lang="en-GB" sz="1000" b="1" dirty="0">
                <a:solidFill>
                  <a:schemeClr val="accent1"/>
                </a:solidFill>
                <a:effectLst/>
                <a:latin typeface="Montserrat" panose="00000500000000000000" pitchFamily="2" charset="0"/>
                <a:ea typeface="Times New Roman" panose="02020603050405020304" pitchFamily="18" charset="0"/>
              </a:rPr>
              <a:t>Prices</a:t>
            </a:r>
            <a:r>
              <a:rPr lang="en-GB" sz="1000" dirty="0">
                <a:solidFill>
                  <a:schemeClr val="accent1"/>
                </a:solidFill>
                <a:effectLst/>
                <a:latin typeface="Montserrat" panose="00000500000000000000" pitchFamily="2" charset="0"/>
                <a:ea typeface="Times New Roman" panose="02020603050405020304" pitchFamily="18" charset="0"/>
              </a:rPr>
              <a:t> </a:t>
            </a:r>
            <a:r>
              <a:rPr lang="en-GB" sz="1000" dirty="0">
                <a:solidFill>
                  <a:schemeClr val="bg1"/>
                </a:solidFill>
                <a:effectLst/>
                <a:latin typeface="Montserrat" panose="00000500000000000000" pitchFamily="2" charset="0"/>
                <a:ea typeface="Times New Roman" panose="02020603050405020304" pitchFamily="18" charset="0"/>
              </a:rPr>
              <a:t>remain </a:t>
            </a:r>
            <a:r>
              <a:rPr lang="en-GB" sz="1000" b="1" dirty="0">
                <a:solidFill>
                  <a:schemeClr val="accent1"/>
                </a:solidFill>
                <a:effectLst/>
                <a:latin typeface="Montserrat" panose="00000500000000000000" pitchFamily="2" charset="0"/>
                <a:ea typeface="Times New Roman" panose="02020603050405020304" pitchFamily="18" charset="0"/>
              </a:rPr>
              <a:t>top of mind</a:t>
            </a:r>
            <a:r>
              <a:rPr lang="en-GB" sz="1000" dirty="0">
                <a:solidFill>
                  <a:schemeClr val="accent1"/>
                </a:solidFill>
                <a:effectLst/>
                <a:latin typeface="Montserrat" panose="00000500000000000000" pitchFamily="2" charset="0"/>
                <a:ea typeface="Times New Roman" panose="02020603050405020304" pitchFamily="18" charset="0"/>
              </a:rPr>
              <a:t> </a:t>
            </a:r>
            <a:r>
              <a:rPr lang="en-GB" sz="1000" dirty="0">
                <a:solidFill>
                  <a:schemeClr val="bg1"/>
                </a:solidFill>
                <a:effectLst/>
                <a:latin typeface="Montserrat" panose="00000500000000000000" pitchFamily="2" charset="0"/>
                <a:ea typeface="Times New Roman" panose="02020603050405020304" pitchFamily="18" charset="0"/>
              </a:rPr>
              <a:t>for </a:t>
            </a:r>
            <a:r>
              <a:rPr lang="en-GB" sz="1000" b="1" dirty="0">
                <a:solidFill>
                  <a:schemeClr val="bg1"/>
                </a:solidFill>
                <a:effectLst/>
                <a:latin typeface="Montserrat" panose="00000500000000000000" pitchFamily="2" charset="0"/>
                <a:ea typeface="Times New Roman" panose="02020603050405020304" pitchFamily="18" charset="0"/>
              </a:rPr>
              <a:t>all</a:t>
            </a:r>
            <a:r>
              <a:rPr lang="en-GB" sz="1000" dirty="0">
                <a:solidFill>
                  <a:schemeClr val="bg1"/>
                </a:solidFill>
                <a:effectLst/>
                <a:latin typeface="Montserrat" panose="00000500000000000000" pitchFamily="2" charset="0"/>
                <a:ea typeface="Times New Roman" panose="02020603050405020304" pitchFamily="18" charset="0"/>
              </a:rPr>
              <a:t> shoppers, with those </a:t>
            </a:r>
            <a:r>
              <a:rPr lang="en-GB" sz="1000" b="1" dirty="0">
                <a:solidFill>
                  <a:schemeClr val="bg1"/>
                </a:solidFill>
                <a:effectLst/>
                <a:latin typeface="Montserrat" panose="00000500000000000000" pitchFamily="2" charset="0"/>
                <a:ea typeface="Times New Roman" panose="02020603050405020304" pitchFamily="18" charset="0"/>
              </a:rPr>
              <a:t>most impacted</a:t>
            </a:r>
            <a:r>
              <a:rPr lang="en-GB" sz="1000" dirty="0">
                <a:solidFill>
                  <a:schemeClr val="bg1"/>
                </a:solidFill>
                <a:effectLst/>
                <a:latin typeface="Montserrat" panose="00000500000000000000" pitchFamily="2" charset="0"/>
                <a:ea typeface="Times New Roman" panose="02020603050405020304" pitchFamily="18" charset="0"/>
              </a:rPr>
              <a:t> by falls in disposable income, continuing to </a:t>
            </a:r>
            <a:r>
              <a:rPr lang="en-GB" sz="1000" b="1" dirty="0">
                <a:solidFill>
                  <a:schemeClr val="accent1"/>
                </a:solidFill>
                <a:effectLst/>
                <a:latin typeface="Montserrat" panose="00000500000000000000" pitchFamily="2" charset="0"/>
                <a:ea typeface="Times New Roman" panose="02020603050405020304" pitchFamily="18" charset="0"/>
              </a:rPr>
              <a:t>switch</a:t>
            </a:r>
            <a:r>
              <a:rPr lang="en-GB" sz="1000" dirty="0">
                <a:solidFill>
                  <a:schemeClr val="bg1"/>
                </a:solidFill>
                <a:effectLst/>
                <a:latin typeface="Montserrat" panose="00000500000000000000" pitchFamily="2" charset="0"/>
                <a:ea typeface="Times New Roman" panose="02020603050405020304" pitchFamily="18" charset="0"/>
              </a:rPr>
              <a:t> to </a:t>
            </a:r>
            <a:r>
              <a:rPr lang="en-GB" sz="1000" b="1" dirty="0">
                <a:solidFill>
                  <a:schemeClr val="accent1"/>
                </a:solidFill>
                <a:effectLst/>
                <a:latin typeface="Montserrat" panose="00000500000000000000" pitchFamily="2" charset="0"/>
                <a:ea typeface="Times New Roman" panose="02020603050405020304" pitchFamily="18" charset="0"/>
              </a:rPr>
              <a:t>cheaper brands</a:t>
            </a:r>
            <a:r>
              <a:rPr lang="en-GB" sz="1000" dirty="0">
                <a:solidFill>
                  <a:schemeClr val="accent1"/>
                </a:solidFill>
                <a:effectLst/>
                <a:latin typeface="Montserrat" panose="00000500000000000000" pitchFamily="2" charset="0"/>
                <a:ea typeface="Times New Roman" panose="02020603050405020304" pitchFamily="18" charset="0"/>
              </a:rPr>
              <a:t> </a:t>
            </a:r>
            <a:r>
              <a:rPr lang="en-GB" sz="1000" dirty="0">
                <a:solidFill>
                  <a:schemeClr val="bg1"/>
                </a:solidFill>
                <a:effectLst/>
                <a:latin typeface="Montserrat" panose="00000500000000000000" pitchFamily="2" charset="0"/>
                <a:ea typeface="Times New Roman" panose="02020603050405020304" pitchFamily="18" charset="0"/>
              </a:rPr>
              <a:t>and </a:t>
            </a:r>
            <a:r>
              <a:rPr lang="en-GB" sz="1000" b="1" dirty="0">
                <a:solidFill>
                  <a:schemeClr val="accent1"/>
                </a:solidFill>
                <a:effectLst/>
                <a:latin typeface="Montserrat" panose="00000500000000000000" pitchFamily="2" charset="0"/>
                <a:ea typeface="Times New Roman" panose="02020603050405020304" pitchFamily="18" charset="0"/>
              </a:rPr>
              <a:t>Own Label</a:t>
            </a:r>
            <a:r>
              <a:rPr lang="en-GB" sz="1000" dirty="0">
                <a:solidFill>
                  <a:schemeClr val="bg1"/>
                </a:solidFill>
                <a:effectLst/>
                <a:latin typeface="Montserrat" panose="00000500000000000000" pitchFamily="2" charset="0"/>
                <a:ea typeface="Times New Roman" panose="02020603050405020304" pitchFamily="18" charset="0"/>
              </a:rPr>
              <a:t>.</a:t>
            </a:r>
          </a:p>
          <a:p>
            <a:pPr lvl="0"/>
            <a:endParaRPr lang="en-GB" sz="1000" dirty="0">
              <a:solidFill>
                <a:schemeClr val="bg1"/>
              </a:solidFill>
              <a:effectLst/>
              <a:latin typeface="Montserrat" panose="00000500000000000000" pitchFamily="2" charset="0"/>
              <a:ea typeface="Times New Roman" panose="02020603050405020304" pitchFamily="18" charset="0"/>
            </a:endParaRPr>
          </a:p>
          <a:p>
            <a:pPr lvl="0"/>
            <a:r>
              <a:rPr lang="en-GB" sz="1000" dirty="0">
                <a:solidFill>
                  <a:schemeClr val="bg1"/>
                </a:solidFill>
                <a:effectLst/>
                <a:latin typeface="Montserrat" panose="00000500000000000000" pitchFamily="2" charset="0"/>
                <a:ea typeface="Times New Roman" panose="02020603050405020304" pitchFamily="18" charset="0"/>
              </a:rPr>
              <a:t>In the final quarter of 2022, whilst sales of </a:t>
            </a:r>
            <a:r>
              <a:rPr lang="en-GB" sz="1000" b="1" dirty="0">
                <a:solidFill>
                  <a:schemeClr val="accent1"/>
                </a:solidFill>
                <a:effectLst/>
                <a:latin typeface="Montserrat" panose="00000500000000000000" pitchFamily="2" charset="0"/>
                <a:ea typeface="Times New Roman" panose="02020603050405020304" pitchFamily="18" charset="0"/>
              </a:rPr>
              <a:t>Economy</a:t>
            </a:r>
            <a:r>
              <a:rPr lang="en-GB" sz="1000" b="1" dirty="0">
                <a:solidFill>
                  <a:schemeClr val="bg1"/>
                </a:solidFill>
                <a:effectLst/>
                <a:latin typeface="Montserrat" panose="00000500000000000000" pitchFamily="2" charset="0"/>
                <a:ea typeface="Times New Roman" panose="02020603050405020304" pitchFamily="18" charset="0"/>
              </a:rPr>
              <a:t> </a:t>
            </a:r>
            <a:r>
              <a:rPr lang="en-GB" sz="1000" dirty="0">
                <a:solidFill>
                  <a:schemeClr val="bg1"/>
                </a:solidFill>
                <a:effectLst/>
                <a:latin typeface="Montserrat" panose="00000500000000000000" pitchFamily="2" charset="0"/>
                <a:ea typeface="Times New Roman" panose="02020603050405020304" pitchFamily="18" charset="0"/>
              </a:rPr>
              <a:t>Own Label increased </a:t>
            </a:r>
            <a:r>
              <a:rPr lang="en-GB" sz="1000" b="1" dirty="0">
                <a:solidFill>
                  <a:schemeClr val="accent1"/>
                </a:solidFill>
                <a:effectLst/>
                <a:latin typeface="Montserrat" panose="00000500000000000000" pitchFamily="2" charset="0"/>
                <a:ea typeface="Times New Roman" panose="02020603050405020304" pitchFamily="18" charset="0"/>
              </a:rPr>
              <a:t>77%</a:t>
            </a:r>
            <a:r>
              <a:rPr lang="en-GB" sz="1000" dirty="0">
                <a:solidFill>
                  <a:schemeClr val="bg1"/>
                </a:solidFill>
                <a:effectLst/>
                <a:latin typeface="Montserrat" panose="00000500000000000000" pitchFamily="2" charset="0"/>
                <a:ea typeface="Times New Roman" panose="02020603050405020304" pitchFamily="18" charset="0"/>
              </a:rPr>
              <a:t>, this still only accounted for </a:t>
            </a:r>
            <a:r>
              <a:rPr lang="en-GB" sz="1000" b="1" dirty="0">
                <a:solidFill>
                  <a:schemeClr val="accent1"/>
                </a:solidFill>
                <a:effectLst/>
                <a:latin typeface="Montserrat" panose="00000500000000000000" pitchFamily="2" charset="0"/>
                <a:ea typeface="Times New Roman" panose="02020603050405020304" pitchFamily="18" charset="0"/>
              </a:rPr>
              <a:t>1%</a:t>
            </a:r>
            <a:r>
              <a:rPr lang="en-GB" sz="1000" dirty="0">
                <a:solidFill>
                  <a:schemeClr val="bg1"/>
                </a:solidFill>
                <a:effectLst/>
                <a:latin typeface="Montserrat" panose="00000500000000000000" pitchFamily="2" charset="0"/>
                <a:ea typeface="Times New Roman" panose="02020603050405020304" pitchFamily="18" charset="0"/>
              </a:rPr>
              <a:t> of </a:t>
            </a:r>
            <a:r>
              <a:rPr lang="en-GB" sz="1000" b="1" dirty="0">
                <a:solidFill>
                  <a:schemeClr val="accent1"/>
                </a:solidFill>
                <a:effectLst/>
                <a:latin typeface="Montserrat" panose="00000500000000000000" pitchFamily="2" charset="0"/>
                <a:ea typeface="Times New Roman" panose="02020603050405020304" pitchFamily="18" charset="0"/>
              </a:rPr>
              <a:t>all</a:t>
            </a:r>
            <a:r>
              <a:rPr lang="en-GB" sz="1000"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bg1"/>
                </a:solidFill>
                <a:effectLst/>
                <a:latin typeface="Montserrat" panose="00000500000000000000" pitchFamily="2" charset="0"/>
                <a:ea typeface="Times New Roman" panose="02020603050405020304" pitchFamily="18" charset="0"/>
              </a:rPr>
              <a:t>store sales </a:t>
            </a:r>
            <a:r>
              <a:rPr lang="en-GB" sz="1000" dirty="0">
                <a:solidFill>
                  <a:schemeClr val="bg1"/>
                </a:solidFill>
                <a:effectLst/>
                <a:latin typeface="Montserrat" panose="00000500000000000000" pitchFamily="2" charset="0"/>
                <a:ea typeface="Times New Roman" panose="02020603050405020304" pitchFamily="18" charset="0"/>
              </a:rPr>
              <a:t>with </a:t>
            </a:r>
            <a:r>
              <a:rPr lang="en-GB" sz="1000" b="1" dirty="0">
                <a:solidFill>
                  <a:schemeClr val="accent1"/>
                </a:solidFill>
                <a:effectLst/>
                <a:latin typeface="Montserrat" panose="00000500000000000000" pitchFamily="2" charset="0"/>
                <a:ea typeface="Times New Roman" panose="02020603050405020304" pitchFamily="18" charset="0"/>
              </a:rPr>
              <a:t>Standard</a:t>
            </a:r>
            <a:r>
              <a:rPr lang="en-GB" sz="1000" dirty="0">
                <a:solidFill>
                  <a:schemeClr val="bg1"/>
                </a:solidFill>
                <a:effectLst/>
                <a:latin typeface="Montserrat" panose="00000500000000000000" pitchFamily="2" charset="0"/>
                <a:ea typeface="Times New Roman" panose="02020603050405020304" pitchFamily="18" charset="0"/>
              </a:rPr>
              <a:t> Private Label (</a:t>
            </a:r>
            <a:r>
              <a:rPr lang="en-GB" sz="1000" b="1" dirty="0">
                <a:solidFill>
                  <a:schemeClr val="bg1"/>
                </a:solidFill>
                <a:effectLst/>
                <a:latin typeface="Montserrat" panose="00000500000000000000" pitchFamily="2" charset="0"/>
                <a:ea typeface="Times New Roman" panose="02020603050405020304" pitchFamily="18" charset="0"/>
              </a:rPr>
              <a:t>sales +6.6%</a:t>
            </a:r>
            <a:r>
              <a:rPr lang="en-GB" sz="1000" dirty="0">
                <a:solidFill>
                  <a:schemeClr val="bg1"/>
                </a:solidFill>
                <a:effectLst/>
                <a:latin typeface="Montserrat" panose="00000500000000000000" pitchFamily="2" charset="0"/>
                <a:ea typeface="Times New Roman" panose="02020603050405020304" pitchFamily="18" charset="0"/>
              </a:rPr>
              <a:t>) the ‘</a:t>
            </a:r>
            <a:r>
              <a:rPr lang="en-GB" sz="1000" b="1" dirty="0">
                <a:solidFill>
                  <a:schemeClr val="bg1"/>
                </a:solidFill>
                <a:effectLst/>
                <a:latin typeface="Montserrat" panose="00000500000000000000" pitchFamily="2" charset="0"/>
                <a:ea typeface="Times New Roman" panose="02020603050405020304" pitchFamily="18" charset="0"/>
              </a:rPr>
              <a:t>safe haven</a:t>
            </a:r>
            <a:r>
              <a:rPr lang="en-GB" sz="1000" dirty="0">
                <a:solidFill>
                  <a:schemeClr val="bg1"/>
                </a:solidFill>
                <a:effectLst/>
                <a:latin typeface="Montserrat" panose="00000500000000000000" pitchFamily="2" charset="0"/>
                <a:ea typeface="Times New Roman" panose="02020603050405020304" pitchFamily="18" charset="0"/>
              </a:rPr>
              <a:t>’ for </a:t>
            </a:r>
            <a:r>
              <a:rPr lang="en-GB" sz="1000" b="1" dirty="0">
                <a:solidFill>
                  <a:schemeClr val="bg1"/>
                </a:solidFill>
                <a:effectLst/>
                <a:latin typeface="Montserrat" panose="00000500000000000000" pitchFamily="2" charset="0"/>
                <a:ea typeface="Times New Roman" panose="02020603050405020304" pitchFamily="18" charset="0"/>
              </a:rPr>
              <a:t>most </a:t>
            </a:r>
            <a:r>
              <a:rPr lang="en-GB" sz="1000" dirty="0">
                <a:solidFill>
                  <a:schemeClr val="bg1"/>
                </a:solidFill>
                <a:effectLst/>
                <a:latin typeface="Montserrat" panose="00000500000000000000" pitchFamily="2" charset="0"/>
                <a:ea typeface="Times New Roman" panose="02020603050405020304" pitchFamily="18" charset="0"/>
              </a:rPr>
              <a:t>shoppers and </a:t>
            </a:r>
            <a:r>
              <a:rPr lang="en-GB" sz="1000" b="1" dirty="0">
                <a:solidFill>
                  <a:schemeClr val="bg1"/>
                </a:solidFill>
                <a:effectLst/>
                <a:latin typeface="Montserrat" panose="00000500000000000000" pitchFamily="2" charset="0"/>
                <a:ea typeface="Times New Roman" panose="02020603050405020304" pitchFamily="18" charset="0"/>
              </a:rPr>
              <a:t>accounting</a:t>
            </a:r>
            <a:r>
              <a:rPr lang="en-GB" sz="1000" dirty="0">
                <a:solidFill>
                  <a:schemeClr val="bg1"/>
                </a:solidFill>
                <a:effectLst/>
                <a:latin typeface="Montserrat" panose="00000500000000000000" pitchFamily="2" charset="0"/>
                <a:ea typeface="Times New Roman" panose="02020603050405020304" pitchFamily="18" charset="0"/>
              </a:rPr>
              <a:t> for </a:t>
            </a:r>
            <a:r>
              <a:rPr lang="en-GB" sz="1000" b="1" dirty="0">
                <a:solidFill>
                  <a:schemeClr val="accent1"/>
                </a:solidFill>
                <a:effectLst/>
                <a:latin typeface="Montserrat" panose="00000500000000000000" pitchFamily="2" charset="0"/>
                <a:ea typeface="Times New Roman" panose="02020603050405020304" pitchFamily="18" charset="0"/>
              </a:rPr>
              <a:t>36.5%</a:t>
            </a:r>
            <a:r>
              <a:rPr lang="en-GB" sz="1000" dirty="0">
                <a:solidFill>
                  <a:schemeClr val="bg1"/>
                </a:solidFill>
                <a:effectLst/>
                <a:latin typeface="Montserrat" panose="00000500000000000000" pitchFamily="2" charset="0"/>
                <a:ea typeface="Times New Roman" panose="02020603050405020304" pitchFamily="18" charset="0"/>
              </a:rPr>
              <a:t> of </a:t>
            </a:r>
            <a:r>
              <a:rPr lang="en-GB" sz="1000" b="1" dirty="0">
                <a:solidFill>
                  <a:schemeClr val="bg1"/>
                </a:solidFill>
                <a:effectLst/>
                <a:latin typeface="Montserrat" panose="00000500000000000000" pitchFamily="2" charset="0"/>
                <a:ea typeface="Times New Roman" panose="02020603050405020304" pitchFamily="18" charset="0"/>
              </a:rPr>
              <a:t>all</a:t>
            </a:r>
            <a:r>
              <a:rPr lang="en-GB" sz="1000" dirty="0">
                <a:solidFill>
                  <a:schemeClr val="bg1"/>
                </a:solidFill>
                <a:effectLst/>
                <a:latin typeface="Montserrat" panose="00000500000000000000" pitchFamily="2" charset="0"/>
                <a:ea typeface="Times New Roman" panose="02020603050405020304" pitchFamily="18" charset="0"/>
              </a:rPr>
              <a:t> sales (NielsenIQ Scantrack Grocery Multiples).</a:t>
            </a:r>
          </a:p>
          <a:p>
            <a:pPr marL="342900" lvl="0" indent="-342900">
              <a:buFont typeface="Symbol" panose="05050102010706020507" pitchFamily="18" charset="2"/>
              <a:buChar char=""/>
              <a:tabLst>
                <a:tab pos="226695" algn="l"/>
                <a:tab pos="457200" algn="l"/>
              </a:tabLst>
            </a:pPr>
            <a:endParaRPr lang="en-GB" sz="10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tabLst>
                <a:tab pos="226695" algn="l"/>
                <a:tab pos="457200" algn="l"/>
              </a:tabLst>
            </a:pPr>
            <a:endParaRPr lang="en-GB" sz="1000" dirty="0">
              <a:solidFill>
                <a:schemeClr val="bg1"/>
              </a:solidFill>
              <a:effectLst/>
              <a:latin typeface="Montserrat" panose="00000500000000000000" pitchFamily="2" charset="0"/>
              <a:ea typeface="Times New Roman" panose="02020603050405020304" pitchFamily="18" charset="0"/>
            </a:endParaRPr>
          </a:p>
          <a:p>
            <a:pPr lvl="0">
              <a:buSzPts val="1100"/>
              <a:tabLst>
                <a:tab pos="457200" algn="l"/>
              </a:tabLst>
            </a:pPr>
            <a:endParaRPr lang="en-US" sz="1000" dirty="0">
              <a:solidFill>
                <a:schemeClr val="bg1"/>
              </a:solidFill>
              <a:effectLst/>
              <a:latin typeface="Montserrat" panose="00000500000000000000" pitchFamily="2" charset="0"/>
              <a:ea typeface="Times New Roman" panose="02020603050405020304" pitchFamily="18" charset="0"/>
            </a:endParaRPr>
          </a:p>
        </p:txBody>
      </p:sp>
      <p:cxnSp>
        <p:nvCxnSpPr>
          <p:cNvPr id="646" name="Google Shape;646;p59"/>
          <p:cNvCxnSpPr/>
          <p:nvPr/>
        </p:nvCxnSpPr>
        <p:spPr>
          <a:xfrm>
            <a:off x="338424"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795575"/>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64466" y="1891009"/>
            <a:ext cx="2623899" cy="2903517"/>
          </a:xfrm>
          <a:prstGeom prst="rect">
            <a:avLst/>
          </a:prstGeom>
          <a:noFill/>
          <a:ln>
            <a:noFill/>
          </a:ln>
        </p:spPr>
        <p:txBody>
          <a:bodyPr spcFirstLastPara="1" wrap="square" lIns="0" tIns="45700" rIns="0" bIns="45700" anchor="t" anchorCtr="0">
            <a:noAutofit/>
          </a:bodyPr>
          <a:lstStyle/>
          <a:p>
            <a:pPr marR="2540" lvl="0">
              <a:spcAft>
                <a:spcPts val="0"/>
              </a:spcAft>
            </a:pPr>
            <a:r>
              <a:rPr lang="en-GB" sz="1000" dirty="0">
                <a:solidFill>
                  <a:schemeClr val="bg1"/>
                </a:solidFill>
                <a:effectLst/>
                <a:latin typeface="Montserrat" panose="00000500000000000000" pitchFamily="2" charset="0"/>
                <a:ea typeface="Times New Roman" panose="02020603050405020304" pitchFamily="18" charset="0"/>
              </a:rPr>
              <a:t>In January, there was </a:t>
            </a:r>
            <a:r>
              <a:rPr lang="en-GB" sz="1000" b="1" dirty="0">
                <a:solidFill>
                  <a:schemeClr val="bg1"/>
                </a:solidFill>
                <a:effectLst/>
                <a:latin typeface="Montserrat" panose="00000500000000000000" pitchFamily="2" charset="0"/>
                <a:ea typeface="Times New Roman" panose="02020603050405020304" pitchFamily="18" charset="0"/>
              </a:rPr>
              <a:t>even</a:t>
            </a:r>
            <a:r>
              <a:rPr lang="en-GB" sz="1000"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accent1"/>
                </a:solidFill>
                <a:effectLst/>
                <a:latin typeface="Montserrat" panose="00000500000000000000" pitchFamily="2" charset="0"/>
                <a:ea typeface="Times New Roman" panose="02020603050405020304" pitchFamily="18" charset="0"/>
              </a:rPr>
              <a:t>stronger</a:t>
            </a:r>
            <a:r>
              <a:rPr lang="en-GB" sz="1000"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bg1"/>
                </a:solidFill>
                <a:effectLst/>
                <a:latin typeface="Montserrat" panose="00000500000000000000" pitchFamily="2" charset="0"/>
                <a:ea typeface="Times New Roman" panose="02020603050405020304" pitchFamily="18" charset="0"/>
              </a:rPr>
              <a:t>Private Label growth </a:t>
            </a:r>
            <a:r>
              <a:rPr lang="en-GB" sz="1000" dirty="0">
                <a:solidFill>
                  <a:schemeClr val="bg1"/>
                </a:solidFill>
                <a:effectLst/>
                <a:latin typeface="Montserrat" panose="00000500000000000000" pitchFamily="2" charset="0"/>
                <a:ea typeface="Times New Roman" panose="02020603050405020304" pitchFamily="18" charset="0"/>
              </a:rPr>
              <a:t>in </a:t>
            </a:r>
            <a:r>
              <a:rPr lang="en-GB" sz="1000" b="1" dirty="0">
                <a:solidFill>
                  <a:schemeClr val="accent1"/>
                </a:solidFill>
                <a:effectLst/>
                <a:latin typeface="Montserrat" panose="00000500000000000000" pitchFamily="2" charset="0"/>
                <a:ea typeface="Times New Roman" panose="02020603050405020304" pitchFamily="18" charset="0"/>
              </a:rPr>
              <a:t>Frozen</a:t>
            </a:r>
            <a:r>
              <a:rPr lang="en-GB" sz="1000" dirty="0">
                <a:solidFill>
                  <a:schemeClr val="bg1"/>
                </a:solidFill>
                <a:effectLst/>
                <a:latin typeface="Montserrat" panose="00000500000000000000" pitchFamily="2" charset="0"/>
                <a:ea typeface="Times New Roman" panose="02020603050405020304" pitchFamily="18" charset="0"/>
              </a:rPr>
              <a:t>,</a:t>
            </a:r>
            <a:r>
              <a:rPr lang="en-GB" sz="1000" b="1"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accent1"/>
                </a:solidFill>
                <a:effectLst/>
                <a:latin typeface="Montserrat" panose="00000500000000000000" pitchFamily="2" charset="0"/>
                <a:ea typeface="Times New Roman" panose="02020603050405020304" pitchFamily="18" charset="0"/>
              </a:rPr>
              <a:t>Ambient Grocery </a:t>
            </a:r>
            <a:r>
              <a:rPr lang="en-GB" sz="1000" dirty="0">
                <a:solidFill>
                  <a:schemeClr val="bg1"/>
                </a:solidFill>
                <a:effectLst/>
                <a:latin typeface="Montserrat" panose="00000500000000000000" pitchFamily="2" charset="0"/>
                <a:ea typeface="Times New Roman" panose="02020603050405020304" pitchFamily="18" charset="0"/>
              </a:rPr>
              <a:t>and</a:t>
            </a:r>
            <a:r>
              <a:rPr lang="en-GB" sz="1000" b="1"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accent1"/>
                </a:solidFill>
                <a:effectLst/>
                <a:latin typeface="Montserrat" panose="00000500000000000000" pitchFamily="2" charset="0"/>
                <a:ea typeface="Times New Roman" panose="02020603050405020304" pitchFamily="18" charset="0"/>
              </a:rPr>
              <a:t>Household</a:t>
            </a:r>
            <a:r>
              <a:rPr lang="en-GB" sz="1000" b="1" dirty="0">
                <a:solidFill>
                  <a:schemeClr val="bg1"/>
                </a:solidFill>
                <a:effectLst/>
                <a:latin typeface="Montserrat" panose="00000500000000000000" pitchFamily="2" charset="0"/>
                <a:ea typeface="Times New Roman" panose="02020603050405020304" pitchFamily="18" charset="0"/>
              </a:rPr>
              <a:t> </a:t>
            </a:r>
            <a:r>
              <a:rPr lang="en-GB" sz="1000" dirty="0">
                <a:solidFill>
                  <a:schemeClr val="bg1"/>
                </a:solidFill>
                <a:effectLst/>
                <a:latin typeface="Montserrat" panose="00000500000000000000" pitchFamily="2" charset="0"/>
                <a:ea typeface="Times New Roman" panose="02020603050405020304" pitchFamily="18" charset="0"/>
              </a:rPr>
              <a:t>indicative of the money saving sentiment at the start of the year (NielsenIQ Homescan FMCG).</a:t>
            </a:r>
          </a:p>
          <a:p>
            <a:pPr lvl="0"/>
            <a:endParaRPr lang="en-GB" sz="1000" dirty="0">
              <a:solidFill>
                <a:schemeClr val="bg1"/>
              </a:solidFill>
              <a:latin typeface="Montserrat" panose="00000500000000000000" pitchFamily="2" charset="0"/>
              <a:ea typeface="Times New Roman" panose="02020603050405020304" pitchFamily="18" charset="0"/>
            </a:endParaRPr>
          </a:p>
          <a:p>
            <a:pPr lvl="0"/>
            <a:r>
              <a:rPr lang="en-GB" sz="1000" dirty="0">
                <a:solidFill>
                  <a:schemeClr val="bg1"/>
                </a:solidFill>
                <a:effectLst/>
                <a:latin typeface="Montserrat" panose="00000500000000000000" pitchFamily="2" charset="0"/>
                <a:ea typeface="Times New Roman" panose="02020603050405020304" pitchFamily="18" charset="0"/>
              </a:rPr>
              <a:t>NielsenIQ Homescan research also shows that when </a:t>
            </a:r>
            <a:r>
              <a:rPr lang="en-GB" sz="1000" b="1" dirty="0">
                <a:solidFill>
                  <a:schemeClr val="bg1"/>
                </a:solidFill>
                <a:effectLst/>
                <a:latin typeface="Montserrat" panose="00000500000000000000" pitchFamily="2" charset="0"/>
                <a:ea typeface="Times New Roman" panose="02020603050405020304" pitchFamily="18" charset="0"/>
              </a:rPr>
              <a:t>consumers </a:t>
            </a:r>
            <a:r>
              <a:rPr lang="en-GB" sz="1000" dirty="0">
                <a:solidFill>
                  <a:schemeClr val="bg1"/>
                </a:solidFill>
                <a:effectLst/>
                <a:latin typeface="Montserrat" panose="00000500000000000000" pitchFamily="2" charset="0"/>
                <a:ea typeface="Times New Roman" panose="02020603050405020304" pitchFamily="18" charset="0"/>
              </a:rPr>
              <a:t>are </a:t>
            </a:r>
            <a:r>
              <a:rPr lang="en-GB" sz="1000" b="1" dirty="0">
                <a:solidFill>
                  <a:schemeClr val="accent1"/>
                </a:solidFill>
                <a:effectLst/>
                <a:latin typeface="Montserrat" panose="00000500000000000000" pitchFamily="2" charset="0"/>
                <a:ea typeface="Times New Roman" panose="02020603050405020304" pitchFamily="18" charset="0"/>
              </a:rPr>
              <a:t>cash poor</a:t>
            </a:r>
            <a:r>
              <a:rPr lang="en-GB" sz="1000" dirty="0">
                <a:solidFill>
                  <a:schemeClr val="bg1"/>
                </a:solidFill>
                <a:effectLst/>
                <a:latin typeface="Montserrat" panose="00000500000000000000" pitchFamily="2" charset="0"/>
                <a:ea typeface="Times New Roman" panose="02020603050405020304" pitchFamily="18" charset="0"/>
              </a:rPr>
              <a:t>, they shop </a:t>
            </a:r>
            <a:r>
              <a:rPr lang="en-GB" sz="1000" b="1" dirty="0">
                <a:solidFill>
                  <a:schemeClr val="accent1"/>
                </a:solidFill>
                <a:effectLst/>
                <a:latin typeface="Montserrat" panose="00000500000000000000" pitchFamily="2" charset="0"/>
                <a:ea typeface="Times New Roman" panose="02020603050405020304" pitchFamily="18" charset="0"/>
              </a:rPr>
              <a:t>more frequently</a:t>
            </a:r>
            <a:r>
              <a:rPr lang="en-GB" sz="1000" dirty="0">
                <a:solidFill>
                  <a:schemeClr val="accent1"/>
                </a:solidFill>
                <a:effectLst/>
                <a:latin typeface="Montserrat" panose="00000500000000000000" pitchFamily="2" charset="0"/>
                <a:ea typeface="Times New Roman" panose="02020603050405020304" pitchFamily="18" charset="0"/>
              </a:rPr>
              <a:t> </a:t>
            </a:r>
            <a:r>
              <a:rPr lang="en-GB" sz="1000" u="sng" dirty="0">
                <a:solidFill>
                  <a:schemeClr val="bg1"/>
                </a:solidFill>
                <a:effectLst/>
                <a:latin typeface="Montserrat" panose="00000500000000000000" pitchFamily="2" charset="0"/>
                <a:ea typeface="Times New Roman" panose="02020603050405020304" pitchFamily="18" charset="0"/>
              </a:rPr>
              <a:t>and</a:t>
            </a:r>
            <a:r>
              <a:rPr lang="en-GB" sz="1000"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accent1"/>
                </a:solidFill>
                <a:effectLst/>
                <a:latin typeface="Montserrat" panose="00000500000000000000" pitchFamily="2" charset="0"/>
                <a:ea typeface="Times New Roman" panose="02020603050405020304" pitchFamily="18" charset="0"/>
              </a:rPr>
              <a:t>across more</a:t>
            </a:r>
            <a:r>
              <a:rPr lang="en-GB" sz="1000" dirty="0">
                <a:solidFill>
                  <a:schemeClr val="accent1"/>
                </a:solidFill>
                <a:effectLst/>
                <a:latin typeface="Montserrat" panose="00000500000000000000" pitchFamily="2" charset="0"/>
                <a:ea typeface="Times New Roman" panose="02020603050405020304" pitchFamily="18" charset="0"/>
              </a:rPr>
              <a:t> </a:t>
            </a:r>
            <a:r>
              <a:rPr lang="en-GB" sz="1000" dirty="0">
                <a:solidFill>
                  <a:schemeClr val="bg1"/>
                </a:solidFill>
                <a:effectLst/>
                <a:latin typeface="Montserrat" panose="00000500000000000000" pitchFamily="2" charset="0"/>
                <a:ea typeface="Times New Roman" panose="02020603050405020304" pitchFamily="18" charset="0"/>
              </a:rPr>
              <a:t>retailers, simply because they can </a:t>
            </a:r>
            <a:r>
              <a:rPr lang="en-GB" sz="1000" b="1" dirty="0">
                <a:solidFill>
                  <a:schemeClr val="bg1"/>
                </a:solidFill>
                <a:effectLst/>
                <a:latin typeface="Montserrat" panose="00000500000000000000" pitchFamily="2" charset="0"/>
                <a:ea typeface="Times New Roman" panose="02020603050405020304" pitchFamily="18" charset="0"/>
              </a:rPr>
              <a:t>only</a:t>
            </a:r>
            <a:r>
              <a:rPr lang="en-GB" sz="1000"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accent1"/>
                </a:solidFill>
                <a:effectLst/>
                <a:latin typeface="Montserrat" panose="00000500000000000000" pitchFamily="2" charset="0"/>
                <a:ea typeface="Times New Roman" panose="02020603050405020304" pitchFamily="18" charset="0"/>
              </a:rPr>
              <a:t>afford</a:t>
            </a:r>
            <a:r>
              <a:rPr lang="en-GB" sz="1000" dirty="0">
                <a:solidFill>
                  <a:schemeClr val="bg1"/>
                </a:solidFill>
                <a:effectLst/>
                <a:latin typeface="Montserrat" panose="00000500000000000000" pitchFamily="2" charset="0"/>
                <a:ea typeface="Times New Roman" panose="02020603050405020304" pitchFamily="18" charset="0"/>
              </a:rPr>
              <a:t> to shop for Groceries ‘</a:t>
            </a:r>
            <a:r>
              <a:rPr lang="en-GB" sz="1000" b="1" dirty="0">
                <a:solidFill>
                  <a:schemeClr val="bg1"/>
                </a:solidFill>
                <a:effectLst/>
                <a:latin typeface="Montserrat" panose="00000500000000000000" pitchFamily="2" charset="0"/>
                <a:ea typeface="Times New Roman" panose="02020603050405020304" pitchFamily="18" charset="0"/>
              </a:rPr>
              <a:t>little </a:t>
            </a:r>
            <a:r>
              <a:rPr lang="en-GB" sz="1000" dirty="0">
                <a:solidFill>
                  <a:schemeClr val="bg1"/>
                </a:solidFill>
                <a:effectLst/>
                <a:latin typeface="Montserrat" panose="00000500000000000000" pitchFamily="2" charset="0"/>
                <a:ea typeface="Times New Roman" panose="02020603050405020304" pitchFamily="18" charset="0"/>
              </a:rPr>
              <a:t>and </a:t>
            </a:r>
            <a:r>
              <a:rPr lang="en-GB" sz="1000" b="1" dirty="0">
                <a:solidFill>
                  <a:schemeClr val="bg1"/>
                </a:solidFill>
                <a:effectLst/>
                <a:latin typeface="Montserrat" panose="00000500000000000000" pitchFamily="2" charset="0"/>
                <a:ea typeface="Times New Roman" panose="02020603050405020304" pitchFamily="18" charset="0"/>
              </a:rPr>
              <a:t>more often</a:t>
            </a:r>
            <a:r>
              <a:rPr lang="en-GB" sz="1000" dirty="0">
                <a:solidFill>
                  <a:schemeClr val="bg1"/>
                </a:solidFill>
                <a:effectLst/>
                <a:latin typeface="Montserrat" panose="00000500000000000000" pitchFamily="2" charset="0"/>
                <a:ea typeface="Times New Roman" panose="02020603050405020304" pitchFamily="18" charset="0"/>
              </a:rPr>
              <a:t>’ to help their household budgets.</a:t>
            </a:r>
          </a:p>
          <a:p>
            <a:pPr>
              <a:spcBef>
                <a:spcPts val="500"/>
              </a:spcBef>
              <a:buSzPts val="1100"/>
            </a:pPr>
            <a:endParaRPr lang="en-GB" sz="800" dirty="0">
              <a:solidFill>
                <a:schemeClr val="bg1"/>
              </a:solidFill>
              <a:effectLst/>
              <a:latin typeface="Montserrat" panose="00000500000000000000" pitchFamily="2" charset="0"/>
              <a:ea typeface="Times New Roman" panose="02020603050405020304" pitchFamily="18" charset="0"/>
            </a:endParaRPr>
          </a:p>
          <a:p>
            <a:pPr>
              <a:spcBef>
                <a:spcPts val="500"/>
              </a:spcBef>
              <a:buSzPts val="1100"/>
            </a:pPr>
            <a:endParaRPr lang="en-GB" sz="1100" spc="10" dirty="0">
              <a:solidFill>
                <a:schemeClr val="bg1"/>
              </a:solidFill>
              <a:effectLst/>
              <a:latin typeface="Montserrat" panose="00000500000000000000" pitchFamily="2" charset="0"/>
              <a:ea typeface="Times New Roman" panose="02020603050405020304" pitchFamily="18" charset="0"/>
            </a:endParaRPr>
          </a:p>
          <a:p>
            <a:pPr>
              <a:spcBef>
                <a:spcPts val="500"/>
              </a:spcBef>
              <a:buSzPts val="1100"/>
            </a:pPr>
            <a:endParaRPr lang="en-US" sz="1100" dirty="0">
              <a:solidFill>
                <a:schemeClr val="bg1"/>
              </a:solidFill>
              <a:latin typeface="Montserrat" panose="00000500000000000000" pitchFamily="2" charset="0"/>
              <a:ea typeface="Times New Roman" panose="02020603050405020304" pitchFamily="18" charset="0"/>
            </a:endParaRPr>
          </a:p>
          <a:p>
            <a:pPr lvl="0">
              <a:spcAft>
                <a:spcPts val="0"/>
              </a:spcAft>
              <a:buSzPts val="1100"/>
              <a:tabLst>
                <a:tab pos="-90170" algn="l"/>
              </a:tabLst>
            </a:pPr>
            <a:endParaRPr lang="en-US" sz="1100" dirty="0">
              <a:solidFill>
                <a:schemeClr val="bg1"/>
              </a:solidFill>
              <a:latin typeface="Montserrat" panose="00000500000000000000" pitchFamily="2" charset="0"/>
              <a:ea typeface="MS Mincho" panose="02020609040205080304" pitchFamily="49" charset="-128"/>
            </a:endParaRPr>
          </a:p>
          <a:p>
            <a:pPr lvl="0">
              <a:spcAft>
                <a:spcPts val="0"/>
              </a:spcAft>
              <a:buSzPts val="1100"/>
              <a:tabLst>
                <a:tab pos="-90170" algn="l"/>
              </a:tabLst>
            </a:pPr>
            <a:endParaRPr lang="en-GB" sz="1100" dirty="0">
              <a:solidFill>
                <a:schemeClr val="bg1"/>
              </a:solidFill>
              <a:effectLst/>
              <a:latin typeface="Montserrat" panose="00000500000000000000" pitchFamily="2" charset="0"/>
              <a:ea typeface="Times New Roman" panose="02020603050405020304" pitchFamily="18" charset="0"/>
            </a:endParaRPr>
          </a:p>
          <a:p>
            <a:pPr lvl="0">
              <a:spcAft>
                <a:spcPts val="0"/>
              </a:spcAft>
              <a:buSzPts val="1100"/>
              <a:tabLst>
                <a:tab pos="-90170" algn="l"/>
              </a:tabLst>
            </a:pPr>
            <a:endParaRPr lang="en-GB" sz="1100" dirty="0">
              <a:solidFill>
                <a:schemeClr val="bg1"/>
              </a:solidFill>
              <a:latin typeface="Montserrat" panose="00000500000000000000" pitchFamily="2" charset="0"/>
              <a:ea typeface="Times New Roman" panose="02020603050405020304" pitchFamily="18" charset="0"/>
            </a:endParaRPr>
          </a:p>
          <a:p>
            <a:pPr lvl="0">
              <a:spcAft>
                <a:spcPts val="0"/>
              </a:spcAft>
              <a:buSzPts val="1100"/>
              <a:tabLst>
                <a:tab pos="-90170" algn="l"/>
              </a:tabLst>
            </a:pP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lnSpc>
                <a:spcPts val="1265"/>
              </a:lnSpc>
              <a:spcAft>
                <a:spcPts val="0"/>
              </a:spcAft>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a:p>
            <a:pPr lvl="0">
              <a:buClr>
                <a:schemeClr val="accent1"/>
              </a:buClr>
            </a:pPr>
            <a:endParaRPr lang="en-GB" sz="1100" dirty="0">
              <a:solidFill>
                <a:schemeClr val="bg1"/>
              </a:solidFill>
              <a:latin typeface="Montserrat" panose="00000500000000000000" pitchFamily="2" charset="0"/>
              <a:cs typeface="Calibri" panose="020F0502020204030204" pitchFamily="34" charset="0"/>
            </a:endParaRPr>
          </a:p>
        </p:txBody>
      </p:sp>
      <p:sp>
        <p:nvSpPr>
          <p:cNvPr id="650" name="Google Shape;650;p59"/>
          <p:cNvSpPr txBox="1"/>
          <p:nvPr/>
        </p:nvSpPr>
        <p:spPr>
          <a:xfrm>
            <a:off x="6218939" y="1891009"/>
            <a:ext cx="2577799" cy="2903527"/>
          </a:xfrm>
          <a:prstGeom prst="rect">
            <a:avLst/>
          </a:prstGeom>
          <a:noFill/>
          <a:ln>
            <a:noFill/>
          </a:ln>
        </p:spPr>
        <p:txBody>
          <a:bodyPr spcFirstLastPara="1" wrap="square" lIns="0" tIns="45700" rIns="0" bIns="45700" anchor="t" anchorCtr="0">
            <a:noAutofit/>
          </a:bodyPr>
          <a:lstStyle/>
          <a:p>
            <a:pPr lvl="0"/>
            <a:r>
              <a:rPr lang="en-GB" sz="1000" dirty="0">
                <a:solidFill>
                  <a:schemeClr val="bg1"/>
                </a:solidFill>
                <a:effectLst/>
                <a:latin typeface="Montserrat" panose="00000500000000000000" pitchFamily="2" charset="0"/>
                <a:ea typeface="Times New Roman" panose="02020603050405020304" pitchFamily="18" charset="0"/>
              </a:rPr>
              <a:t>Nearly 3 out of 4 households are now </a:t>
            </a:r>
            <a:r>
              <a:rPr lang="en-GB" sz="1000" b="1" dirty="0">
                <a:solidFill>
                  <a:schemeClr val="bg1"/>
                </a:solidFill>
                <a:effectLst/>
                <a:latin typeface="Montserrat" panose="00000500000000000000" pitchFamily="2" charset="0"/>
                <a:ea typeface="Times New Roman" panose="02020603050405020304" pitchFamily="18" charset="0"/>
              </a:rPr>
              <a:t>fearing </a:t>
            </a:r>
            <a:r>
              <a:rPr lang="en-GB" sz="1000" dirty="0">
                <a:solidFill>
                  <a:schemeClr val="bg1"/>
                </a:solidFill>
                <a:effectLst/>
                <a:latin typeface="Montserrat" panose="00000500000000000000" pitchFamily="2" charset="0"/>
                <a:ea typeface="Times New Roman" panose="02020603050405020304" pitchFamily="18" charset="0"/>
              </a:rPr>
              <a:t>they will be </a:t>
            </a:r>
            <a:r>
              <a:rPr lang="en-GB" sz="1000" b="1" dirty="0">
                <a:solidFill>
                  <a:schemeClr val="accent1"/>
                </a:solidFill>
                <a:effectLst/>
                <a:latin typeface="Montserrat" panose="00000500000000000000" pitchFamily="2" charset="0"/>
                <a:ea typeface="Times New Roman" panose="02020603050405020304" pitchFamily="18" charset="0"/>
              </a:rPr>
              <a:t>severely </a:t>
            </a:r>
            <a:r>
              <a:rPr lang="en-GB" sz="1000" dirty="0">
                <a:solidFill>
                  <a:schemeClr val="bg1"/>
                </a:solidFill>
                <a:effectLst/>
                <a:latin typeface="Montserrat" panose="00000500000000000000" pitchFamily="2" charset="0"/>
                <a:ea typeface="Times New Roman" panose="02020603050405020304" pitchFamily="18" charset="0"/>
              </a:rPr>
              <a:t>or</a:t>
            </a:r>
            <a:r>
              <a:rPr lang="en-GB" sz="1000" b="1" dirty="0">
                <a:solidFill>
                  <a:schemeClr val="accent1"/>
                </a:solidFill>
                <a:effectLst/>
                <a:latin typeface="Montserrat" panose="00000500000000000000" pitchFamily="2" charset="0"/>
                <a:ea typeface="Times New Roman" panose="02020603050405020304" pitchFamily="18" charset="0"/>
              </a:rPr>
              <a:t> moderately </a:t>
            </a:r>
            <a:r>
              <a:rPr lang="en-GB" sz="1000" b="1" dirty="0">
                <a:solidFill>
                  <a:schemeClr val="bg1"/>
                </a:solidFill>
                <a:effectLst/>
                <a:latin typeface="Montserrat" panose="00000500000000000000" pitchFamily="2" charset="0"/>
                <a:ea typeface="Times New Roman" panose="02020603050405020304" pitchFamily="18" charset="0"/>
              </a:rPr>
              <a:t>affected </a:t>
            </a:r>
            <a:r>
              <a:rPr lang="en-GB" sz="1000" dirty="0">
                <a:solidFill>
                  <a:schemeClr val="bg1"/>
                </a:solidFill>
                <a:effectLst/>
                <a:latin typeface="Montserrat" panose="00000500000000000000" pitchFamily="2" charset="0"/>
                <a:ea typeface="Times New Roman" panose="02020603050405020304" pitchFamily="18" charset="0"/>
              </a:rPr>
              <a:t>by the cost of living crisis in the first part of 2023,</a:t>
            </a:r>
            <a:r>
              <a:rPr lang="en-GB" sz="1000" b="1" dirty="0">
                <a:solidFill>
                  <a:schemeClr val="bg1"/>
                </a:solidFill>
                <a:effectLst/>
                <a:latin typeface="Montserrat" panose="00000500000000000000" pitchFamily="2" charset="0"/>
                <a:ea typeface="Times New Roman" panose="02020603050405020304" pitchFamily="18" charset="0"/>
              </a:rPr>
              <a:t> </a:t>
            </a:r>
            <a:r>
              <a:rPr lang="en-GB" sz="1000" dirty="0">
                <a:solidFill>
                  <a:schemeClr val="bg1"/>
                </a:solidFill>
                <a:effectLst/>
                <a:latin typeface="Montserrat" panose="00000500000000000000" pitchFamily="2" charset="0"/>
                <a:ea typeface="Times New Roman" panose="02020603050405020304" pitchFamily="18" charset="0"/>
              </a:rPr>
              <a:t>this is </a:t>
            </a:r>
            <a:r>
              <a:rPr lang="en-GB" sz="1000" b="1" dirty="0">
                <a:solidFill>
                  <a:schemeClr val="bg1"/>
                </a:solidFill>
                <a:effectLst/>
                <a:latin typeface="Montserrat" panose="00000500000000000000" pitchFamily="2" charset="0"/>
                <a:ea typeface="Times New Roman" panose="02020603050405020304" pitchFamily="18" charset="0"/>
              </a:rPr>
              <a:t>up </a:t>
            </a:r>
            <a:r>
              <a:rPr lang="en-GB" sz="1000" dirty="0">
                <a:solidFill>
                  <a:schemeClr val="bg1"/>
                </a:solidFill>
                <a:effectLst/>
                <a:latin typeface="Montserrat" panose="00000500000000000000" pitchFamily="2" charset="0"/>
                <a:ea typeface="Times New Roman" panose="02020603050405020304" pitchFamily="18" charset="0"/>
              </a:rPr>
              <a:t>from </a:t>
            </a:r>
            <a:r>
              <a:rPr lang="en-GB" sz="1000" dirty="0">
                <a:solidFill>
                  <a:schemeClr val="accent1"/>
                </a:solidFill>
                <a:effectLst/>
                <a:latin typeface="Montserrat" panose="00000500000000000000" pitchFamily="2" charset="0"/>
                <a:ea typeface="Times New Roman" panose="02020603050405020304" pitchFamily="18" charset="0"/>
              </a:rPr>
              <a:t>54%</a:t>
            </a:r>
            <a:r>
              <a:rPr lang="en-GB" sz="1000" b="1" dirty="0">
                <a:solidFill>
                  <a:schemeClr val="bg1"/>
                </a:solidFill>
                <a:effectLst/>
                <a:latin typeface="Montserrat" panose="00000500000000000000" pitchFamily="2" charset="0"/>
                <a:ea typeface="Times New Roman" panose="02020603050405020304" pitchFamily="18" charset="0"/>
              </a:rPr>
              <a:t> </a:t>
            </a:r>
            <a:r>
              <a:rPr lang="en-GB" sz="1000" dirty="0">
                <a:solidFill>
                  <a:schemeClr val="bg1"/>
                </a:solidFill>
                <a:effectLst/>
                <a:latin typeface="Montserrat" panose="00000500000000000000" pitchFamily="2" charset="0"/>
                <a:ea typeface="Times New Roman" panose="02020603050405020304" pitchFamily="18" charset="0"/>
              </a:rPr>
              <a:t>at the </a:t>
            </a:r>
            <a:r>
              <a:rPr lang="en-GB" sz="1000" dirty="0">
                <a:solidFill>
                  <a:schemeClr val="accent1"/>
                </a:solidFill>
                <a:effectLst/>
                <a:latin typeface="Montserrat" panose="00000500000000000000" pitchFamily="2" charset="0"/>
                <a:ea typeface="Times New Roman" panose="02020603050405020304" pitchFamily="18" charset="0"/>
              </a:rPr>
              <a:t>end of last year</a:t>
            </a:r>
            <a:r>
              <a:rPr lang="en-GB" sz="1000" dirty="0">
                <a:solidFill>
                  <a:schemeClr val="bg1"/>
                </a:solidFill>
                <a:latin typeface="Montserrat" panose="00000500000000000000" pitchFamily="2" charset="0"/>
                <a:ea typeface="Times New Roman" panose="02020603050405020304" pitchFamily="18" charset="0"/>
              </a:rPr>
              <a:t>.</a:t>
            </a:r>
          </a:p>
          <a:p>
            <a:pPr lvl="0"/>
            <a:endParaRPr lang="en-GB" sz="1000" b="1" dirty="0">
              <a:solidFill>
                <a:schemeClr val="bg1"/>
              </a:solidFill>
              <a:effectLst/>
              <a:latin typeface="Montserrat" panose="00000500000000000000" pitchFamily="2" charset="0"/>
              <a:ea typeface="Times New Roman" panose="02020603050405020304" pitchFamily="18" charset="0"/>
            </a:endParaRPr>
          </a:p>
          <a:p>
            <a:pPr lvl="0"/>
            <a:r>
              <a:rPr lang="en-GB" sz="1000" dirty="0">
                <a:solidFill>
                  <a:schemeClr val="bg1"/>
                </a:solidFill>
                <a:effectLst/>
                <a:latin typeface="Montserrat" panose="00000500000000000000" pitchFamily="2" charset="0"/>
                <a:ea typeface="Times New Roman" panose="02020603050405020304" pitchFamily="18" charset="0"/>
              </a:rPr>
              <a:t>The expectation is that the current trends of </a:t>
            </a:r>
            <a:r>
              <a:rPr lang="en-GB" sz="1000" b="1" dirty="0">
                <a:solidFill>
                  <a:schemeClr val="accent1"/>
                </a:solidFill>
                <a:effectLst/>
                <a:latin typeface="Montserrat" panose="00000500000000000000" pitchFamily="2" charset="0"/>
                <a:ea typeface="Times New Roman" panose="02020603050405020304" pitchFamily="18" charset="0"/>
              </a:rPr>
              <a:t>managing </a:t>
            </a:r>
            <a:r>
              <a:rPr lang="en-GB" sz="1000" b="1" dirty="0">
                <a:solidFill>
                  <a:schemeClr val="bg1"/>
                </a:solidFill>
                <a:effectLst/>
                <a:latin typeface="Montserrat" panose="00000500000000000000" pitchFamily="2" charset="0"/>
                <a:ea typeface="Times New Roman" panose="02020603050405020304" pitchFamily="18" charset="0"/>
              </a:rPr>
              <a:t>overall basket spends</a:t>
            </a:r>
            <a:r>
              <a:rPr lang="en-GB" sz="1000" dirty="0">
                <a:solidFill>
                  <a:schemeClr val="bg1"/>
                </a:solidFill>
                <a:effectLst/>
                <a:latin typeface="Montserrat" panose="00000500000000000000" pitchFamily="2" charset="0"/>
                <a:ea typeface="Times New Roman" panose="02020603050405020304" pitchFamily="18" charset="0"/>
              </a:rPr>
              <a:t>, by </a:t>
            </a:r>
            <a:r>
              <a:rPr lang="en-GB" sz="1000" b="1" dirty="0">
                <a:solidFill>
                  <a:schemeClr val="bg1"/>
                </a:solidFill>
                <a:effectLst/>
                <a:latin typeface="Montserrat" panose="00000500000000000000" pitchFamily="2" charset="0"/>
                <a:ea typeface="Times New Roman" panose="02020603050405020304" pitchFamily="18" charset="0"/>
              </a:rPr>
              <a:t>buying less</a:t>
            </a:r>
            <a:r>
              <a:rPr lang="en-GB" sz="1000"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accent1"/>
                </a:solidFill>
                <a:effectLst/>
                <a:latin typeface="Montserrat" panose="00000500000000000000" pitchFamily="2" charset="0"/>
                <a:ea typeface="Times New Roman" panose="02020603050405020304" pitchFamily="18" charset="0"/>
              </a:rPr>
              <a:t>trading</a:t>
            </a:r>
            <a:r>
              <a:rPr lang="en-GB" sz="1000" dirty="0">
                <a:solidFill>
                  <a:schemeClr val="accent1"/>
                </a:solidFill>
                <a:effectLst/>
                <a:latin typeface="Montserrat" panose="00000500000000000000" pitchFamily="2" charset="0"/>
                <a:ea typeface="Times New Roman" panose="02020603050405020304" pitchFamily="18" charset="0"/>
              </a:rPr>
              <a:t> </a:t>
            </a:r>
            <a:r>
              <a:rPr lang="en-GB" sz="1000" b="1" dirty="0">
                <a:solidFill>
                  <a:schemeClr val="accent1"/>
                </a:solidFill>
                <a:effectLst/>
                <a:latin typeface="Montserrat" panose="00000500000000000000" pitchFamily="2" charset="0"/>
                <a:ea typeface="Times New Roman" panose="02020603050405020304" pitchFamily="18" charset="0"/>
              </a:rPr>
              <a:t>down</a:t>
            </a:r>
            <a:r>
              <a:rPr lang="en-GB" sz="1000" dirty="0">
                <a:solidFill>
                  <a:schemeClr val="accent1"/>
                </a:solidFill>
                <a:effectLst/>
                <a:latin typeface="Montserrat" panose="00000500000000000000" pitchFamily="2" charset="0"/>
                <a:ea typeface="Times New Roman" panose="02020603050405020304" pitchFamily="18" charset="0"/>
              </a:rPr>
              <a:t> </a:t>
            </a:r>
            <a:r>
              <a:rPr lang="en-GB" sz="1000" dirty="0">
                <a:solidFill>
                  <a:schemeClr val="bg1"/>
                </a:solidFill>
                <a:effectLst/>
                <a:latin typeface="Montserrat" panose="00000500000000000000" pitchFamily="2" charset="0"/>
                <a:ea typeface="Times New Roman" panose="02020603050405020304" pitchFamily="18" charset="0"/>
              </a:rPr>
              <a:t>to </a:t>
            </a:r>
            <a:r>
              <a:rPr lang="en-GB" sz="1000" b="1" dirty="0">
                <a:solidFill>
                  <a:schemeClr val="accent1"/>
                </a:solidFill>
                <a:effectLst/>
                <a:latin typeface="Montserrat" panose="00000500000000000000" pitchFamily="2" charset="0"/>
                <a:ea typeface="Times New Roman" panose="02020603050405020304" pitchFamily="18" charset="0"/>
              </a:rPr>
              <a:t>cheaper</a:t>
            </a:r>
            <a:r>
              <a:rPr lang="en-GB" sz="1000" dirty="0">
                <a:solidFill>
                  <a:schemeClr val="bg1"/>
                </a:solidFill>
                <a:effectLst/>
                <a:latin typeface="Montserrat" panose="00000500000000000000" pitchFamily="2" charset="0"/>
                <a:ea typeface="Times New Roman" panose="02020603050405020304" pitchFamily="18" charset="0"/>
              </a:rPr>
              <a:t> </a:t>
            </a:r>
            <a:r>
              <a:rPr lang="en-GB" sz="1000" b="1" dirty="0">
                <a:solidFill>
                  <a:schemeClr val="accent1"/>
                </a:solidFill>
                <a:effectLst/>
                <a:latin typeface="Montserrat" panose="00000500000000000000" pitchFamily="2" charset="0"/>
                <a:ea typeface="Times New Roman" panose="02020603050405020304" pitchFamily="18" charset="0"/>
              </a:rPr>
              <a:t>products</a:t>
            </a:r>
            <a:r>
              <a:rPr lang="en-GB" sz="1000" dirty="0">
                <a:solidFill>
                  <a:schemeClr val="bg1"/>
                </a:solidFill>
                <a:effectLst/>
                <a:latin typeface="Montserrat" panose="00000500000000000000" pitchFamily="2" charset="0"/>
                <a:ea typeface="Times New Roman" panose="02020603050405020304" pitchFamily="18" charset="0"/>
              </a:rPr>
              <a:t> and </a:t>
            </a:r>
            <a:r>
              <a:rPr lang="en-GB" sz="1000" b="1" dirty="0">
                <a:solidFill>
                  <a:schemeClr val="accent1"/>
                </a:solidFill>
                <a:effectLst/>
                <a:latin typeface="Montserrat" panose="00000500000000000000" pitchFamily="2" charset="0"/>
                <a:ea typeface="Times New Roman" panose="02020603050405020304" pitchFamily="18" charset="0"/>
              </a:rPr>
              <a:t>switching</a:t>
            </a:r>
            <a:r>
              <a:rPr lang="en-GB" sz="1000" dirty="0">
                <a:solidFill>
                  <a:schemeClr val="bg1"/>
                </a:solidFill>
                <a:effectLst/>
                <a:latin typeface="Montserrat" panose="00000500000000000000" pitchFamily="2" charset="0"/>
                <a:ea typeface="Times New Roman" panose="02020603050405020304" pitchFamily="18" charset="0"/>
              </a:rPr>
              <a:t> spend to </a:t>
            </a:r>
            <a:r>
              <a:rPr lang="en-GB" sz="1000" b="1" dirty="0">
                <a:solidFill>
                  <a:schemeClr val="accent1"/>
                </a:solidFill>
                <a:effectLst/>
                <a:latin typeface="Montserrat" panose="00000500000000000000" pitchFamily="2" charset="0"/>
                <a:ea typeface="Times New Roman" panose="02020603050405020304" pitchFamily="18" charset="0"/>
              </a:rPr>
              <a:t>Discounters</a:t>
            </a:r>
            <a:r>
              <a:rPr lang="en-GB" sz="1000" dirty="0">
                <a:solidFill>
                  <a:schemeClr val="accent1"/>
                </a:solidFill>
                <a:effectLst/>
                <a:latin typeface="Montserrat" panose="00000500000000000000" pitchFamily="2" charset="0"/>
                <a:ea typeface="Times New Roman" panose="02020603050405020304" pitchFamily="18" charset="0"/>
              </a:rPr>
              <a:t> </a:t>
            </a:r>
            <a:r>
              <a:rPr lang="en-GB" sz="1000" dirty="0">
                <a:solidFill>
                  <a:schemeClr val="bg1"/>
                </a:solidFill>
                <a:effectLst/>
                <a:latin typeface="Montserrat" panose="00000500000000000000" pitchFamily="2" charset="0"/>
                <a:ea typeface="Times New Roman" panose="02020603050405020304" pitchFamily="18" charset="0"/>
              </a:rPr>
              <a:t>will </a:t>
            </a:r>
            <a:r>
              <a:rPr lang="en-GB" sz="1000" b="1" dirty="0">
                <a:solidFill>
                  <a:schemeClr val="bg1"/>
                </a:solidFill>
                <a:effectLst/>
                <a:latin typeface="Montserrat" panose="00000500000000000000" pitchFamily="2" charset="0"/>
                <a:ea typeface="Times New Roman" panose="02020603050405020304" pitchFamily="18" charset="0"/>
              </a:rPr>
              <a:t>continue</a:t>
            </a:r>
            <a:r>
              <a:rPr lang="en-GB" sz="1000" dirty="0">
                <a:solidFill>
                  <a:schemeClr val="bg1"/>
                </a:solidFill>
                <a:effectLst/>
                <a:latin typeface="Montserrat" panose="00000500000000000000" pitchFamily="2" charset="0"/>
                <a:ea typeface="Times New Roman" panose="02020603050405020304" pitchFamily="18" charset="0"/>
              </a:rPr>
              <a:t> and probably until </a:t>
            </a:r>
            <a:r>
              <a:rPr lang="en-GB" sz="1000" b="1" dirty="0">
                <a:solidFill>
                  <a:schemeClr val="bg1"/>
                </a:solidFill>
                <a:effectLst/>
                <a:latin typeface="Montserrat" panose="00000500000000000000" pitchFamily="2" charset="0"/>
                <a:ea typeface="Times New Roman" panose="02020603050405020304" pitchFamily="18" charset="0"/>
              </a:rPr>
              <a:t>Easter</a:t>
            </a:r>
            <a:r>
              <a:rPr lang="en-GB" sz="1000" dirty="0">
                <a:solidFill>
                  <a:schemeClr val="bg1"/>
                </a:solidFill>
                <a:effectLst/>
                <a:latin typeface="Montserrat" panose="00000500000000000000" pitchFamily="2" charset="0"/>
                <a:ea typeface="Times New Roman" panose="02020603050405020304" pitchFamily="18" charset="0"/>
              </a:rPr>
              <a:t> when </a:t>
            </a:r>
            <a:r>
              <a:rPr lang="en-GB" sz="1000" b="1" dirty="0">
                <a:solidFill>
                  <a:schemeClr val="bg1"/>
                </a:solidFill>
                <a:effectLst/>
                <a:latin typeface="Montserrat" panose="00000500000000000000" pitchFamily="2" charset="0"/>
                <a:ea typeface="Times New Roman" panose="02020603050405020304" pitchFamily="18" charset="0"/>
              </a:rPr>
              <a:t>family gatherings</a:t>
            </a:r>
            <a:r>
              <a:rPr lang="en-GB" sz="1000" dirty="0">
                <a:solidFill>
                  <a:schemeClr val="bg1"/>
                </a:solidFill>
                <a:effectLst/>
                <a:latin typeface="Montserrat" panose="00000500000000000000" pitchFamily="2" charset="0"/>
                <a:ea typeface="Times New Roman" panose="02020603050405020304" pitchFamily="18" charset="0"/>
              </a:rPr>
              <a:t> and hopefully </a:t>
            </a:r>
            <a:r>
              <a:rPr lang="en-GB" sz="1000" b="1" dirty="0">
                <a:solidFill>
                  <a:schemeClr val="bg1"/>
                </a:solidFill>
                <a:effectLst/>
                <a:latin typeface="Montserrat" panose="00000500000000000000" pitchFamily="2" charset="0"/>
                <a:ea typeface="Times New Roman" panose="02020603050405020304" pitchFamily="18" charset="0"/>
              </a:rPr>
              <a:t>better weather</a:t>
            </a:r>
            <a:r>
              <a:rPr lang="en-GB" sz="1000" dirty="0">
                <a:solidFill>
                  <a:schemeClr val="bg1"/>
                </a:solidFill>
                <a:effectLst/>
                <a:latin typeface="Montserrat" panose="00000500000000000000" pitchFamily="2" charset="0"/>
                <a:ea typeface="Times New Roman" panose="02020603050405020304" pitchFamily="18" charset="0"/>
              </a:rPr>
              <a:t> will bring a </a:t>
            </a:r>
            <a:r>
              <a:rPr lang="en-GB" sz="1000" b="1" dirty="0">
                <a:solidFill>
                  <a:schemeClr val="bg1"/>
                </a:solidFill>
                <a:effectLst/>
                <a:latin typeface="Montserrat" panose="00000500000000000000" pitchFamily="2" charset="0"/>
                <a:ea typeface="Times New Roman" panose="02020603050405020304" pitchFamily="18" charset="0"/>
              </a:rPr>
              <a:t>boost</a:t>
            </a:r>
            <a:r>
              <a:rPr lang="en-GB" sz="1000" dirty="0">
                <a:solidFill>
                  <a:schemeClr val="bg1"/>
                </a:solidFill>
                <a:effectLst/>
                <a:latin typeface="Montserrat" panose="00000500000000000000" pitchFamily="2" charset="0"/>
                <a:ea typeface="Times New Roman" panose="02020603050405020304" pitchFamily="18" charset="0"/>
              </a:rPr>
              <a:t> to sales.</a:t>
            </a:r>
          </a:p>
          <a:p>
            <a:pPr lvl="0">
              <a:tabLst>
                <a:tab pos="226695" algn="l"/>
                <a:tab pos="457200" algn="l"/>
              </a:tabLst>
            </a:pPr>
            <a:endParaRPr lang="en-GB" sz="1000" dirty="0">
              <a:solidFill>
                <a:schemeClr val="bg1"/>
              </a:solidFill>
              <a:effectLst/>
              <a:latin typeface="Montserrat" panose="00000500000000000000" pitchFamily="2" charset="0"/>
              <a:ea typeface="Times New Roman" panose="02020603050405020304" pitchFamily="18" charset="0"/>
            </a:endParaRPr>
          </a:p>
          <a:p>
            <a:pPr lvl="0">
              <a:buSzPts val="1100"/>
            </a:pPr>
            <a:endParaRPr lang="en-GB" sz="1000" dirty="0">
              <a:solidFill>
                <a:schemeClr val="bg1"/>
              </a:solidFill>
              <a:effectLst/>
              <a:latin typeface="Montserrat" panose="00000500000000000000" pitchFamily="2" charset="0"/>
              <a:ea typeface="Times New Roman" panose="02020603050405020304" pitchFamily="18" charset="0"/>
            </a:endParaRPr>
          </a:p>
          <a:p>
            <a:pPr lvl="0">
              <a:buClr>
                <a:schemeClr val="accent1"/>
              </a:buClr>
            </a:pPr>
            <a:endParaRPr lang="en-GB" sz="1000" dirty="0">
              <a:solidFill>
                <a:schemeClr val="bg1"/>
              </a:solidFill>
              <a:latin typeface="Montserrat" panose="00000500000000000000" pitchFamily="2" charset="0"/>
              <a:cs typeface="Calibri" panose="020F0502020204030204" pitchFamily="34" charset="0"/>
            </a:endParaRPr>
          </a:p>
        </p:txBody>
      </p:sp>
      <p:sp>
        <p:nvSpPr>
          <p:cNvPr id="652" name="Google Shape;652;p59"/>
          <p:cNvSpPr txBox="1">
            <a:spLocks noGrp="1"/>
          </p:cNvSpPr>
          <p:nvPr>
            <p:ph type="title"/>
          </p:nvPr>
        </p:nvSpPr>
        <p:spPr>
          <a:xfrm>
            <a:off x="354649" y="292625"/>
            <a:ext cx="8552527" cy="393600"/>
          </a:xfrm>
        </p:spPr>
        <p:txBody>
          <a:bodyPr spcFirstLastPara="1" wrap="square" lIns="0" tIns="91425" rIns="0" bIns="91425" anchor="t" anchorCtr="0">
            <a:noAutofit/>
          </a:bodyPr>
          <a:lstStyle/>
          <a:p>
            <a:r>
              <a:rPr lang="en-GB" sz="2000" b="1" dirty="0">
                <a:solidFill>
                  <a:schemeClr val="bg1"/>
                </a:solidFill>
                <a:effectLst/>
                <a:latin typeface="Montserrat" panose="00000500000000000000" pitchFamily="2" charset="0"/>
                <a:ea typeface="Times New Roman" panose="02020603050405020304" pitchFamily="18" charset="0"/>
              </a:rPr>
              <a:t>The first quarter is expected to remain challenging, with inflation very much top of mind for shoppers</a:t>
            </a:r>
            <a:endParaRPr lang="en-GB" sz="2000" dirty="0">
              <a:solidFill>
                <a:schemeClr val="accent1"/>
              </a:solidFill>
              <a:effectLst/>
              <a:latin typeface="Montserrat" panose="00000500000000000000" pitchFamily="2" charset="0"/>
              <a:ea typeface="Times New Roman" panose="02020603050405020304" pitchFamily="18" charset="0"/>
            </a:endParaRPr>
          </a:p>
        </p:txBody>
      </p:sp>
      <p:sp>
        <p:nvSpPr>
          <p:cNvPr id="3" name="TextBox 2">
            <a:extLst>
              <a:ext uri="{FF2B5EF4-FFF2-40B4-BE49-F238E27FC236}">
                <a16:creationId xmlns:a16="http://schemas.microsoft.com/office/drawing/2014/main" id="{E176E90D-7500-74FC-89C2-3F11069108D0}"/>
              </a:ext>
            </a:extLst>
          </p:cNvPr>
          <p:cNvSpPr txBox="1"/>
          <p:nvPr/>
        </p:nvSpPr>
        <p:spPr>
          <a:xfrm>
            <a:off x="4308364" y="99842"/>
            <a:ext cx="4572000" cy="261610"/>
          </a:xfrm>
          <a:prstGeom prst="rect">
            <a:avLst/>
          </a:prstGeom>
          <a:noFill/>
        </p:spPr>
        <p:txBody>
          <a:bodyPr wrap="square">
            <a:spAutoFit/>
          </a:bodyPr>
          <a:lstStyle/>
          <a:p>
            <a:r>
              <a:rPr lang="en-GB" sz="1100" dirty="0">
                <a:solidFill>
                  <a:schemeClr val="bg1"/>
                </a:solidFill>
                <a:effectLst/>
                <a:latin typeface="Montserrat" panose="00000500000000000000" pitchFamily="2" charset="0"/>
                <a:ea typeface="Times New Roman" panose="02020603050405020304" pitchFamily="18" charset="0"/>
              </a:rPr>
              <a:t> </a:t>
            </a:r>
          </a:p>
        </p:txBody>
      </p:sp>
    </p:spTree>
    <p:extLst>
      <p:ext uri="{BB962C8B-B14F-4D97-AF65-F5344CB8AC3E}">
        <p14:creationId xmlns:p14="http://schemas.microsoft.com/office/powerpoint/2010/main" val="2505879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 name="Subtitle 1">
            <a:extLst>
              <a:ext uri="{FF2B5EF4-FFF2-40B4-BE49-F238E27FC236}">
                <a16:creationId xmlns:a16="http://schemas.microsoft.com/office/drawing/2014/main" id="{8E12A230-3919-4B33-AEEB-C7C58224F1C5}"/>
              </a:ext>
            </a:extLst>
          </p:cNvPr>
          <p:cNvSpPr>
            <a:spLocks noGrp="1"/>
          </p:cNvSpPr>
          <p:nvPr>
            <p:ph type="subTitle" idx="1"/>
          </p:nvPr>
        </p:nvSpPr>
        <p:spPr/>
        <p:txBody>
          <a:bodyPr/>
          <a:lstStyle/>
          <a:p>
            <a:endParaRPr lang="en-PH" dirty="0"/>
          </a:p>
        </p:txBody>
      </p:sp>
      <p:sp>
        <p:nvSpPr>
          <p:cNvPr id="2363" name="Google Shape;2363;p14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panose="00000500000000000000" pitchFamily="2" charset="0"/>
                <a:ea typeface="Montserrat"/>
                <a:cs typeface="Montserrat"/>
                <a:sym typeface="Montserrat"/>
              </a:rPr>
              <a:t>Appendix</a:t>
            </a:r>
            <a:endParaRPr sz="3000" b="1" dirty="0">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3920150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31640" y="912544"/>
            <a:ext cx="6665709" cy="3747438"/>
          </a:xfrm>
          <a:prstGeom prst="rect">
            <a:avLst/>
          </a:prstGeom>
        </p:spPr>
      </p:pic>
      <p:sp>
        <p:nvSpPr>
          <p:cNvPr id="88066" name="Text Placeholder 10"/>
          <p:cNvSpPr txBox="1">
            <a:spLocks noGrp="1"/>
          </p:cNvSpPr>
          <p:nvPr>
            <p:ph type="body" idx="4294967295"/>
          </p:nvPr>
        </p:nvSpPr>
        <p:spPr>
          <a:xfrm>
            <a:off x="119254" y="4696942"/>
            <a:ext cx="6977063" cy="276225"/>
          </a:xfrm>
        </p:spPr>
        <p:txBody>
          <a:bodyPr/>
          <a:lstStyle/>
          <a:p>
            <a:pPr eaLnBrk="1" hangingPunct="1">
              <a:spcBef>
                <a:spcPts val="63"/>
              </a:spcBef>
              <a:buClr>
                <a:srgbClr val="000000"/>
              </a:buClr>
              <a:buFontTx/>
              <a:buNone/>
            </a:pPr>
            <a:r>
              <a:rPr lang="en-GB" altLang="en-US" sz="600" dirty="0">
                <a:solidFill>
                  <a:schemeClr val="tx1">
                    <a:lumMod val="50000"/>
                    <a:lumOff val="50000"/>
                  </a:schemeClr>
                </a:solidFill>
                <a:cs typeface="Calibri" pitchFamily="34" charset="0"/>
                <a:sym typeface="Arial" pitchFamily="34" charset="0"/>
              </a:rPr>
              <a:t>Source:  </a:t>
            </a:r>
            <a:r>
              <a:rPr lang="en-GB" altLang="en-US" sz="600" dirty="0" err="1">
                <a:solidFill>
                  <a:schemeClr val="tx1">
                    <a:lumMod val="50000"/>
                    <a:lumOff val="50000"/>
                  </a:schemeClr>
                </a:solidFill>
                <a:cs typeface="Calibri" pitchFamily="34" charset="0"/>
                <a:sym typeface="Arial" pitchFamily="34" charset="0"/>
              </a:rPr>
              <a:t>NielsenIQ</a:t>
            </a:r>
            <a:r>
              <a:rPr lang="en-GB" altLang="en-US" sz="600" dirty="0">
                <a:solidFill>
                  <a:schemeClr val="tx1">
                    <a:lumMod val="50000"/>
                    <a:lumOff val="50000"/>
                  </a:schemeClr>
                </a:solidFill>
                <a:cs typeface="Calibri" pitchFamily="34" charset="0"/>
                <a:sym typeface="Arial" pitchFamily="34" charset="0"/>
              </a:rPr>
              <a:t> Scantrack Total Store Read Grocery Multiples</a:t>
            </a:r>
          </a:p>
        </p:txBody>
      </p:sp>
      <p:sp>
        <p:nvSpPr>
          <p:cNvPr id="18437" name="Title 27"/>
          <p:cNvSpPr txBox="1">
            <a:spLocks/>
          </p:cNvSpPr>
          <p:nvPr/>
        </p:nvSpPr>
        <p:spPr bwMode="auto">
          <a:xfrm>
            <a:off x="234057" y="-346075"/>
            <a:ext cx="9251950" cy="1082676"/>
          </a:xfrm>
          <a:prstGeom prst="rect">
            <a:avLst/>
          </a:prstGeom>
          <a:noFill/>
          <a:ln>
            <a:noFill/>
          </a:ln>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255017" y="209480"/>
            <a:ext cx="888898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700" b="1" dirty="0">
                <a:solidFill>
                  <a:schemeClr val="tx1"/>
                </a:solidFill>
                <a:latin typeface="Montserrat" panose="00000500000000000000" pitchFamily="2" charset="0"/>
              </a:rPr>
              <a:t>Inflation continues to drive value sales, in core grocery categories, end of season sales will have brought a short boost to general merchandise.</a:t>
            </a:r>
          </a:p>
        </p:txBody>
      </p:sp>
      <p:sp>
        <p:nvSpPr>
          <p:cNvPr id="13" name="Oval 12"/>
          <p:cNvSpPr/>
          <p:nvPr/>
        </p:nvSpPr>
        <p:spPr>
          <a:xfrm>
            <a:off x="7519673" y="3395369"/>
            <a:ext cx="459225" cy="152400"/>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497151" y="1347614"/>
            <a:ext cx="459225" cy="171745"/>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6" name="Oval 15"/>
          <p:cNvSpPr/>
          <p:nvPr/>
        </p:nvSpPr>
        <p:spPr>
          <a:xfrm>
            <a:off x="7497151" y="1995686"/>
            <a:ext cx="459225" cy="171745"/>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621360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7"/>
          <p:cNvSpPr txBox="1">
            <a:spLocks/>
          </p:cNvSpPr>
          <p:nvPr/>
        </p:nvSpPr>
        <p:spPr bwMode="auto">
          <a:xfrm>
            <a:off x="143446" y="177106"/>
            <a:ext cx="882104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a:solidFill>
                  <a:schemeClr val="tx1"/>
                </a:solidFill>
                <a:latin typeface="Montserrat" panose="00000500000000000000" pitchFamily="2" charset="0"/>
              </a:rPr>
              <a:t>Volume trends weakened in January, as shoppers trimmed items out of their baskets, worst impacted was Meat, Fish &amp; Poultry</a:t>
            </a:r>
            <a:endParaRPr lang="en-US" altLang="en-US" sz="1800" b="1" dirty="0">
              <a:solidFill>
                <a:schemeClr val="tx1"/>
              </a:solidFill>
              <a:latin typeface="Montserrat" panose="00000500000000000000" pitchFamily="2" charset="0"/>
            </a:endParaRPr>
          </a:p>
        </p:txBody>
      </p:sp>
      <p:sp>
        <p:nvSpPr>
          <p:cNvPr id="90115" name="Text Placeholder 10"/>
          <p:cNvSpPr txBox="1">
            <a:spLocks noGrp="1"/>
          </p:cNvSpPr>
          <p:nvPr>
            <p:ph type="body" idx="4294967295"/>
          </p:nvPr>
        </p:nvSpPr>
        <p:spPr>
          <a:xfrm>
            <a:off x="0" y="4731990"/>
            <a:ext cx="6769100" cy="341312"/>
          </a:xfrm>
        </p:spPr>
        <p:txBody>
          <a:bodyPr/>
          <a:lstStyle/>
          <a:p>
            <a:pPr eaLnBrk="1" hangingPunct="1">
              <a:spcBef>
                <a:spcPts val="63"/>
              </a:spcBef>
              <a:buClr>
                <a:srgbClr val="000000"/>
              </a:buClr>
              <a:buFontTx/>
              <a:buNone/>
            </a:pPr>
            <a:r>
              <a:rPr lang="en-GB" altLang="en-US" sz="700" dirty="0">
                <a:solidFill>
                  <a:schemeClr val="tx1">
                    <a:lumMod val="50000"/>
                    <a:lumOff val="50000"/>
                  </a:schemeClr>
                </a:solidFill>
                <a:cs typeface="Calibri" pitchFamily="34" charset="0"/>
                <a:sym typeface="Arial" pitchFamily="34" charset="0"/>
              </a:rPr>
              <a:t>Source:  </a:t>
            </a:r>
            <a:r>
              <a:rPr lang="en-GB" altLang="en-US" sz="700" dirty="0" err="1">
                <a:solidFill>
                  <a:schemeClr val="tx1">
                    <a:lumMod val="50000"/>
                    <a:lumOff val="50000"/>
                  </a:schemeClr>
                </a:solidFill>
                <a:cs typeface="Calibri" pitchFamily="34" charset="0"/>
                <a:sym typeface="Arial" pitchFamily="34" charset="0"/>
              </a:rPr>
              <a:t>NielsenIQ</a:t>
            </a:r>
            <a:r>
              <a:rPr lang="en-GB" altLang="en-US" sz="700" dirty="0">
                <a:solidFill>
                  <a:schemeClr val="tx1">
                    <a:lumMod val="50000"/>
                    <a:lumOff val="50000"/>
                  </a:schemeClr>
                </a:solidFill>
                <a:cs typeface="Calibri" pitchFamily="34" charset="0"/>
                <a:sym typeface="Arial" pitchFamily="34" charset="0"/>
              </a:rPr>
              <a:t> Scantrack Total Store Read Grocery Multiples</a:t>
            </a:r>
          </a:p>
        </p:txBody>
      </p:sp>
      <p:sp>
        <p:nvSpPr>
          <p:cNvPr id="15" name="Oval 14"/>
          <p:cNvSpPr/>
          <p:nvPr/>
        </p:nvSpPr>
        <p:spPr>
          <a:xfrm>
            <a:off x="7308304" y="3166198"/>
            <a:ext cx="459225" cy="157958"/>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2" name="Oval 11"/>
          <p:cNvSpPr/>
          <p:nvPr/>
        </p:nvSpPr>
        <p:spPr>
          <a:xfrm>
            <a:off x="7308304" y="1757524"/>
            <a:ext cx="459225" cy="138893"/>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7" name="Oval 16"/>
          <p:cNvSpPr/>
          <p:nvPr/>
        </p:nvSpPr>
        <p:spPr>
          <a:xfrm>
            <a:off x="7308304" y="2100020"/>
            <a:ext cx="459225" cy="16750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pic>
        <p:nvPicPr>
          <p:cNvPr id="4" name="Picture 3">
            <a:extLst>
              <a:ext uri="{FF2B5EF4-FFF2-40B4-BE49-F238E27FC236}">
                <a16:creationId xmlns:a16="http://schemas.microsoft.com/office/drawing/2014/main" id="{BAB7372F-B66F-4E4D-A00F-DB83DEA64AFE}"/>
              </a:ext>
            </a:extLst>
          </p:cNvPr>
          <p:cNvPicPr>
            <a:picLocks noChangeAspect="1"/>
          </p:cNvPicPr>
          <p:nvPr/>
        </p:nvPicPr>
        <p:blipFill>
          <a:blip r:embed="rId3"/>
          <a:stretch>
            <a:fillRect/>
          </a:stretch>
        </p:blipFill>
        <p:spPr>
          <a:xfrm>
            <a:off x="971398" y="917448"/>
            <a:ext cx="6788279" cy="3888432"/>
          </a:xfrm>
          <a:prstGeom prst="rect">
            <a:avLst/>
          </a:prstGeom>
        </p:spPr>
      </p:pic>
    </p:spTree>
    <p:extLst>
      <p:ext uri="{BB962C8B-B14F-4D97-AF65-F5344CB8AC3E}">
        <p14:creationId xmlns:p14="http://schemas.microsoft.com/office/powerpoint/2010/main" val="3405949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77"/>
          <p:cNvSpPr txBox="1">
            <a:spLocks noGrp="1"/>
          </p:cNvSpPr>
          <p:nvPr>
            <p:ph type="title"/>
          </p:nvPr>
        </p:nvSpPr>
        <p:spPr>
          <a:xfrm>
            <a:off x="61843" y="362227"/>
            <a:ext cx="5645427" cy="667026"/>
          </a:xfrm>
        </p:spPr>
        <p:txBody>
          <a:bodyPr spcFirstLastPara="1" wrap="square" lIns="0" tIns="91425" rIns="0" bIns="91425" anchor="t" anchorCtr="0">
            <a:noAutofit/>
          </a:bodyPr>
          <a:lstStyle/>
          <a:p>
            <a:pPr lvl="0"/>
            <a:r>
              <a:rPr lang="en-PH" sz="1800" dirty="0">
                <a:latin typeface="Montserrat" panose="00000500000000000000" pitchFamily="2" charset="0"/>
              </a:rPr>
              <a:t>2023 started with a cautious mindset, with more sales in stores and at the Discounters </a:t>
            </a:r>
            <a:endParaRPr lang="en-US" sz="1800" dirty="0">
              <a:latin typeface="Montserrat" panose="00000500000000000000" pitchFamily="2" charset="0"/>
            </a:endParaRPr>
          </a:p>
        </p:txBody>
      </p:sp>
      <p:sp>
        <p:nvSpPr>
          <p:cNvPr id="5" name="Subtitle 4">
            <a:extLst>
              <a:ext uri="{FF2B5EF4-FFF2-40B4-BE49-F238E27FC236}">
                <a16:creationId xmlns:a16="http://schemas.microsoft.com/office/drawing/2014/main" id="{A2CF0243-A70B-4B96-B944-AA7661425FCB}"/>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*Homescan FMCG 4w/e 28</a:t>
            </a:r>
            <a:r>
              <a:rPr lang="en-PH" baseline="30000" dirty="0">
                <a:latin typeface="Montserrat" panose="00000500000000000000" pitchFamily="2" charset="0"/>
              </a:rPr>
              <a:t>th</a:t>
            </a:r>
            <a:r>
              <a:rPr lang="en-PH" dirty="0">
                <a:latin typeface="Montserrat" panose="00000500000000000000" pitchFamily="2" charset="0"/>
              </a:rPr>
              <a:t> January 2023, **Homescan Total FMCG </a:t>
            </a:r>
          </a:p>
        </p:txBody>
      </p:sp>
      <p:sp>
        <p:nvSpPr>
          <p:cNvPr id="944" name="Google Shape;944;p77"/>
          <p:cNvSpPr txBox="1"/>
          <p:nvPr/>
        </p:nvSpPr>
        <p:spPr>
          <a:xfrm>
            <a:off x="354650" y="2148350"/>
            <a:ext cx="2242982"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solidFill>
                  <a:srgbClr val="000000"/>
                </a:solidFill>
                <a:latin typeface="Montserrat" panose="00000500000000000000" pitchFamily="2" charset="0"/>
                <a:ea typeface="Montserrat"/>
                <a:cs typeface="Montserrat"/>
                <a:sym typeface="Montserrat"/>
              </a:rPr>
              <a:t>Tailwinds</a:t>
            </a:r>
            <a:endParaRPr dirty="0">
              <a:solidFill>
                <a:srgbClr val="000000"/>
              </a:solidFill>
              <a:latin typeface="Montserrat" panose="00000500000000000000" pitchFamily="2" charset="0"/>
              <a:ea typeface="Montserrat Light"/>
              <a:cs typeface="Montserrat Light"/>
              <a:sym typeface="Montserrat Light"/>
            </a:endParaRPr>
          </a:p>
          <a:p>
            <a:pPr marL="365760" indent="-304800">
              <a:spcBef>
                <a:spcPts val="600"/>
              </a:spcBef>
              <a:spcAft>
                <a:spcPts val="600"/>
              </a:spcAft>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*Discounters </a:t>
            </a:r>
            <a:r>
              <a:rPr lang="en" sz="1200" b="1" dirty="0">
                <a:solidFill>
                  <a:srgbClr val="000000"/>
                </a:solidFill>
                <a:latin typeface="Montserrat" panose="00000500000000000000" pitchFamily="2" charset="0"/>
                <a:ea typeface="Montserrat"/>
                <a:cs typeface="Montserrat"/>
                <a:sym typeface="Montserrat"/>
              </a:rPr>
              <a:t>+19.6%</a:t>
            </a:r>
          </a:p>
          <a:p>
            <a:pPr marL="365760" indent="-304800">
              <a:spcBef>
                <a:spcPts val="600"/>
              </a:spcBef>
              <a:spcAft>
                <a:spcPts val="600"/>
              </a:spcAft>
              <a:buSzPts val="1200"/>
              <a:buFont typeface="Montserrat"/>
              <a:buChar char="■"/>
            </a:pPr>
            <a:r>
              <a:rPr lang="en" sz="1200" dirty="0">
                <a:latin typeface="Montserrat" panose="00000500000000000000" pitchFamily="2" charset="0"/>
                <a:ea typeface="Montserrat"/>
                <a:cs typeface="Montserrat"/>
                <a:sym typeface="Montserrat"/>
              </a:rPr>
              <a:t>*Instore +9.4%</a:t>
            </a:r>
          </a:p>
          <a:p>
            <a:pPr marL="365760" indent="-304800">
              <a:spcBef>
                <a:spcPts val="600"/>
              </a:spcBef>
              <a:spcAft>
                <a:spcPts val="600"/>
              </a:spcAft>
              <a:buSzPts val="1200"/>
              <a:buFont typeface="Montserrat"/>
              <a:buChar char="■"/>
            </a:pPr>
            <a:r>
              <a:rPr lang="en" sz="1200" dirty="0">
                <a:solidFill>
                  <a:schemeClr val="tx1"/>
                </a:solidFill>
                <a:latin typeface="Montserrat" panose="00000500000000000000" pitchFamily="2" charset="0"/>
                <a:ea typeface="Montserrat"/>
                <a:cs typeface="Montserrat"/>
                <a:sym typeface="Montserrat"/>
              </a:rPr>
              <a:t>Convenience +5.5%</a:t>
            </a:r>
          </a:p>
          <a:p>
            <a:pPr marL="365760" indent="-304800">
              <a:spcBef>
                <a:spcPts val="600"/>
              </a:spcBef>
              <a:spcAft>
                <a:spcPts val="600"/>
              </a:spcAft>
              <a:buSzPts val="1200"/>
              <a:buFont typeface="Montserrat"/>
              <a:buChar char="■"/>
            </a:pPr>
            <a:endParaRPr lang="en" sz="1200" dirty="0">
              <a:latin typeface="Montserrat" panose="00000500000000000000" pitchFamily="2" charset="0"/>
              <a:ea typeface="Montserrat"/>
              <a:cs typeface="Montserrat"/>
              <a:sym typeface="Montserrat"/>
            </a:endParaRPr>
          </a:p>
          <a:p>
            <a:pPr marL="365760" indent="-304800">
              <a:spcBef>
                <a:spcPts val="600"/>
              </a:spcBef>
              <a:spcAft>
                <a:spcPts val="600"/>
              </a:spcAft>
              <a:buSzPts val="1200"/>
              <a:buFont typeface="Montserrat"/>
              <a:buChar char="■"/>
            </a:pPr>
            <a:endParaRPr lang="en" sz="1200" dirty="0">
              <a:solidFill>
                <a:schemeClr val="tx1"/>
              </a:solidFill>
              <a:latin typeface="Montserrat" panose="00000500000000000000" pitchFamily="2" charset="0"/>
              <a:ea typeface="Montserrat"/>
              <a:cs typeface="Montserrat"/>
              <a:sym typeface="Montserrat"/>
            </a:endParaRPr>
          </a:p>
          <a:p>
            <a:pPr marL="365760" indent="-304800">
              <a:spcBef>
                <a:spcPts val="600"/>
              </a:spcBef>
              <a:spcAft>
                <a:spcPts val="600"/>
              </a:spcAft>
              <a:buSzPts val="1200"/>
              <a:buFont typeface="Montserrat"/>
              <a:buChar char="■"/>
            </a:pPr>
            <a:endParaRPr lang="en" sz="1200" b="1" dirty="0">
              <a:solidFill>
                <a:srgbClr val="000000"/>
              </a:solidFill>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 sz="1200" b="1" dirty="0">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GB" sz="1200" dirty="0">
              <a:solidFill>
                <a:srgbClr val="000000"/>
              </a:solidFill>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GB" sz="1200" dirty="0">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 sz="1200" dirty="0">
              <a:solidFill>
                <a:schemeClr val="tx1"/>
              </a:solidFill>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Aft>
                <a:spcPts val="600"/>
              </a:spcAft>
              <a:buClr>
                <a:srgbClr val="000000"/>
              </a:buClr>
              <a:buSzPts val="1200"/>
              <a:buFont typeface="Montserrat"/>
              <a:buChar char="■"/>
            </a:pPr>
            <a:endParaRPr sz="1200" dirty="0">
              <a:solidFill>
                <a:srgbClr val="FF0000"/>
              </a:solidFill>
              <a:latin typeface="Avenir Next LT Pro" panose="020B0504020202020204" pitchFamily="34" charset="0"/>
              <a:ea typeface="Montserrat"/>
              <a:cs typeface="Montserrat"/>
              <a:sym typeface="Montserrat"/>
            </a:endParaRPr>
          </a:p>
        </p:txBody>
      </p:sp>
      <p:sp>
        <p:nvSpPr>
          <p:cNvPr id="945" name="Google Shape;945;p77"/>
          <p:cNvSpPr txBox="1"/>
          <p:nvPr/>
        </p:nvSpPr>
        <p:spPr>
          <a:xfrm>
            <a:off x="3217224" y="2095363"/>
            <a:ext cx="2242981"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latin typeface="Montserrat" panose="00000500000000000000" pitchFamily="2" charset="0"/>
                <a:ea typeface="Montserrat"/>
                <a:cs typeface="Montserrat"/>
                <a:sym typeface="Montserrat"/>
              </a:rPr>
              <a:t>Head</a:t>
            </a:r>
            <a:r>
              <a:rPr lang="en" b="1" dirty="0">
                <a:solidFill>
                  <a:srgbClr val="000000"/>
                </a:solidFill>
                <a:latin typeface="Montserrat" panose="00000500000000000000" pitchFamily="2" charset="0"/>
                <a:ea typeface="Montserrat"/>
                <a:cs typeface="Montserrat"/>
                <a:sym typeface="Montserrat"/>
              </a:rPr>
              <a:t>winds</a:t>
            </a:r>
            <a:endParaRPr lang="en-GB" sz="1200" dirty="0">
              <a:solidFill>
                <a:srgbClr val="000000"/>
              </a:solidFill>
              <a:latin typeface="Montserrat" panose="00000500000000000000" pitchFamily="2" charset="0"/>
              <a:ea typeface="Montserrat"/>
              <a:cs typeface="Montserrat"/>
              <a:sym typeface="Montserrat"/>
            </a:endParaRPr>
          </a:p>
          <a:p>
            <a:pPr marL="365760" indent="-304800">
              <a:spcBef>
                <a:spcPts val="600"/>
              </a:spcBef>
              <a:spcAft>
                <a:spcPts val="600"/>
              </a:spcAft>
              <a:buSzPts val="1200"/>
              <a:buFont typeface="Montserrat"/>
              <a:buChar char="■"/>
            </a:pPr>
            <a:r>
              <a:rPr lang="en-GB" sz="1200" dirty="0">
                <a:solidFill>
                  <a:schemeClr val="tx1"/>
                </a:solidFill>
                <a:latin typeface="Montserrat" panose="00000500000000000000" pitchFamily="2" charset="0"/>
                <a:ea typeface="Montserrat"/>
                <a:cs typeface="Montserrat"/>
                <a:sym typeface="Montserrat"/>
              </a:rPr>
              <a:t>Grocery Multiples +3.9%</a:t>
            </a:r>
          </a:p>
          <a:p>
            <a:pPr marL="365760" indent="-304800">
              <a:spcBef>
                <a:spcPts val="600"/>
              </a:spcBef>
              <a:spcAft>
                <a:spcPts val="600"/>
              </a:spcAft>
              <a:buSzPts val="1200"/>
              <a:buFont typeface="Montserrat"/>
              <a:buChar char="■"/>
            </a:pPr>
            <a:r>
              <a:rPr lang="en-GB" sz="1200" dirty="0">
                <a:solidFill>
                  <a:schemeClr val="tx1"/>
                </a:solidFill>
                <a:latin typeface="Montserrat" panose="00000500000000000000" pitchFamily="2" charset="0"/>
                <a:ea typeface="Montserrat"/>
                <a:cs typeface="Montserrat"/>
                <a:sym typeface="Montserrat"/>
              </a:rPr>
              <a:t>Supermarkets +3.3%</a:t>
            </a:r>
          </a:p>
          <a:p>
            <a:pPr marL="365760" indent="-304800">
              <a:spcBef>
                <a:spcPts val="600"/>
              </a:spcBef>
              <a:spcAft>
                <a:spcPts val="600"/>
              </a:spcAft>
              <a:buSzPts val="1200"/>
              <a:buFont typeface="Montserrat"/>
              <a:buChar char="■"/>
            </a:pPr>
            <a:r>
              <a:rPr lang="en" sz="1200" dirty="0">
                <a:latin typeface="Montserrat" panose="00000500000000000000" pitchFamily="2" charset="0"/>
                <a:ea typeface="Montserrat"/>
                <a:cs typeface="Montserrat"/>
                <a:sym typeface="Montserrat"/>
              </a:rPr>
              <a:t>**Value R</a:t>
            </a:r>
            <a:r>
              <a:rPr lang="en-GB" sz="1200" dirty="0">
                <a:latin typeface="Montserrat" panose="00000500000000000000" pitchFamily="2" charset="0"/>
                <a:ea typeface="Montserrat"/>
                <a:cs typeface="Montserrat"/>
                <a:sym typeface="Montserrat"/>
              </a:rPr>
              <a:t>e</a:t>
            </a:r>
            <a:r>
              <a:rPr lang="en" sz="1200" dirty="0">
                <a:latin typeface="Montserrat" panose="00000500000000000000" pitchFamily="2" charset="0"/>
                <a:ea typeface="Montserrat"/>
                <a:cs typeface="Montserrat"/>
                <a:sym typeface="Montserrat"/>
              </a:rPr>
              <a:t>tailers </a:t>
            </a:r>
            <a:r>
              <a:rPr lang="en" sz="1200" b="1" dirty="0">
                <a:latin typeface="Montserrat" panose="00000500000000000000" pitchFamily="2" charset="0"/>
                <a:ea typeface="Montserrat"/>
                <a:cs typeface="Montserrat"/>
                <a:sym typeface="Montserrat"/>
              </a:rPr>
              <a:t>-2.5%</a:t>
            </a:r>
          </a:p>
          <a:p>
            <a:pPr marL="365760" indent="-304800">
              <a:spcBef>
                <a:spcPts val="600"/>
              </a:spcBef>
              <a:spcAft>
                <a:spcPts val="600"/>
              </a:spcAft>
              <a:buSzPts val="1200"/>
              <a:buFont typeface="Montserrat"/>
              <a:buChar char="■"/>
            </a:pPr>
            <a:r>
              <a:rPr lang="en-GB" sz="1200" dirty="0">
                <a:solidFill>
                  <a:srgbClr val="000000"/>
                </a:solidFill>
                <a:latin typeface="Montserrat" panose="00000500000000000000" pitchFamily="2" charset="0"/>
                <a:ea typeface="Montserrat"/>
                <a:cs typeface="Montserrat"/>
                <a:sym typeface="Montserrat"/>
              </a:rPr>
              <a:t>*Online </a:t>
            </a:r>
            <a:r>
              <a:rPr lang="en-GB" sz="1200" b="1" dirty="0">
                <a:solidFill>
                  <a:srgbClr val="000000"/>
                </a:solidFill>
                <a:latin typeface="Montserrat" panose="00000500000000000000" pitchFamily="2" charset="0"/>
                <a:ea typeface="Montserrat"/>
                <a:cs typeface="Montserrat"/>
                <a:sym typeface="Montserrat"/>
              </a:rPr>
              <a:t>-8.7%</a:t>
            </a:r>
          </a:p>
          <a:p>
            <a:pPr marL="365760" indent="-304800">
              <a:spcBef>
                <a:spcPts val="600"/>
              </a:spcBef>
              <a:spcAft>
                <a:spcPts val="600"/>
              </a:spcAft>
              <a:buSzPts val="1200"/>
              <a:buFont typeface="Montserrat"/>
              <a:buChar char="■"/>
            </a:pPr>
            <a:endParaRPr lang="en" sz="1200" b="1" dirty="0">
              <a:latin typeface="Montserrat" panose="00000500000000000000" pitchFamily="2" charset="0"/>
              <a:ea typeface="Montserrat"/>
              <a:cs typeface="Montserrat"/>
              <a:sym typeface="Montserrat"/>
            </a:endParaRPr>
          </a:p>
          <a:p>
            <a:pPr marL="365760" indent="-304800">
              <a:spcBef>
                <a:spcPts val="600"/>
              </a:spcBef>
              <a:spcAft>
                <a:spcPts val="600"/>
              </a:spcAft>
              <a:buSzPts val="1200"/>
              <a:buFont typeface="Montserrat"/>
              <a:buChar char="■"/>
            </a:pPr>
            <a:endParaRPr lang="en-GB" sz="1200" dirty="0">
              <a:solidFill>
                <a:schemeClr val="tx1"/>
              </a:solidFill>
              <a:latin typeface="Montserrat" panose="00000500000000000000" pitchFamily="2" charset="0"/>
              <a:ea typeface="Montserrat"/>
              <a:cs typeface="Montserrat"/>
              <a:sym typeface="Montserrat"/>
            </a:endParaRPr>
          </a:p>
          <a:p>
            <a:pPr marL="360000" indent="-304800">
              <a:spcBef>
                <a:spcPts val="600"/>
              </a:spcBef>
              <a:spcAft>
                <a:spcPts val="600"/>
              </a:spcAft>
              <a:buSzPts val="1200"/>
              <a:buFont typeface="Montserrat"/>
              <a:buChar char="■"/>
            </a:pPr>
            <a:endParaRPr lang="en-GB" sz="1200" dirty="0">
              <a:solidFill>
                <a:srgbClr val="000000"/>
              </a:solidFill>
              <a:latin typeface="Montserrat" panose="00000500000000000000" pitchFamily="2" charset="0"/>
              <a:ea typeface="Montserrat"/>
              <a:cs typeface="Montserrat"/>
              <a:sym typeface="Montserrat"/>
            </a:endParaRPr>
          </a:p>
          <a:p>
            <a:pPr marL="360000" indent="-304800">
              <a:spcBef>
                <a:spcPts val="600"/>
              </a:spcBef>
              <a:spcAft>
                <a:spcPts val="600"/>
              </a:spcAft>
              <a:buSzPts val="1200"/>
              <a:buFont typeface="Montserrat"/>
              <a:buChar char="■"/>
            </a:pPr>
            <a:endParaRPr lang="en" sz="1200" dirty="0">
              <a:solidFill>
                <a:srgbClr val="000000"/>
              </a:solidFill>
              <a:latin typeface="Montserrat" panose="00000500000000000000" pitchFamily="2" charset="0"/>
              <a:ea typeface="Montserrat"/>
              <a:cs typeface="Montserrat"/>
              <a:sym typeface="Montserrat"/>
            </a:endParaRPr>
          </a:p>
          <a:p>
            <a:pPr marL="360000" lvl="0" indent="-304800" algn="l" rtl="0">
              <a:spcBef>
                <a:spcPts val="600"/>
              </a:spcBef>
              <a:spcAft>
                <a:spcPts val="600"/>
              </a:spcAft>
              <a:buClr>
                <a:srgbClr val="000000"/>
              </a:buClr>
              <a:buSzPts val="1200"/>
              <a:buFont typeface="Montserrat"/>
              <a:buChar char="■"/>
            </a:pPr>
            <a:endParaRPr lang="en" sz="1200" dirty="0">
              <a:solidFill>
                <a:schemeClr val="tx1"/>
              </a:solidFill>
              <a:latin typeface="Avenir Next LT Pro" panose="020B0504020202020204" pitchFamily="34" charset="0"/>
              <a:ea typeface="Montserrat"/>
              <a:cs typeface="Montserrat"/>
              <a:sym typeface="Montserrat"/>
            </a:endParaRPr>
          </a:p>
        </p:txBody>
      </p:sp>
      <p:sp>
        <p:nvSpPr>
          <p:cNvPr id="947" name="Google Shape;947;p77"/>
          <p:cNvSpPr txBox="1"/>
          <p:nvPr/>
        </p:nvSpPr>
        <p:spPr>
          <a:xfrm>
            <a:off x="6277650" y="2287850"/>
            <a:ext cx="2511600" cy="10191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600" b="1" dirty="0">
                <a:solidFill>
                  <a:schemeClr val="accent1"/>
                </a:solidFill>
                <a:latin typeface="Montserrat" panose="00000500000000000000" pitchFamily="2" charset="0"/>
                <a:ea typeface="Montserrat"/>
                <a:cs typeface="Montserrat"/>
                <a:sym typeface="Montserrat"/>
              </a:rPr>
              <a:t>+7.6%</a:t>
            </a:r>
            <a:endParaRPr sz="3600" dirty="0">
              <a:solidFill>
                <a:schemeClr val="accent1"/>
              </a:solidFill>
              <a:latin typeface="Montserrat" panose="00000500000000000000" pitchFamily="2" charset="0"/>
              <a:ea typeface="Montserrat Light"/>
              <a:cs typeface="Montserrat Light"/>
              <a:sym typeface="Montserrat Light"/>
            </a:endParaRPr>
          </a:p>
          <a:p>
            <a:pPr marL="0" lvl="0" indent="0" algn="l" rtl="0">
              <a:spcBef>
                <a:spcPts val="600"/>
              </a:spcBef>
              <a:spcAft>
                <a:spcPts val="600"/>
              </a:spcAft>
              <a:buNone/>
            </a:pPr>
            <a:r>
              <a:rPr lang="en" sz="1200" dirty="0">
                <a:solidFill>
                  <a:srgbClr val="FFFFFF"/>
                </a:solidFill>
                <a:latin typeface="Montserrat" panose="00000500000000000000" pitchFamily="2" charset="0"/>
                <a:ea typeface="Montserrat"/>
                <a:cs typeface="Montserrat"/>
                <a:sym typeface="Montserrat"/>
              </a:rPr>
              <a:t>Total Till</a:t>
            </a:r>
          </a:p>
        </p:txBody>
      </p:sp>
      <p:pic>
        <p:nvPicPr>
          <p:cNvPr id="952" name="Google Shape;952;p77"/>
          <p:cNvPicPr preferRelativeResize="0"/>
          <p:nvPr/>
        </p:nvPicPr>
        <p:blipFill rotWithShape="1">
          <a:blip r:embed="rId3">
            <a:alphaModFix/>
          </a:blip>
          <a:srcRect l="258" r="248"/>
          <a:stretch/>
        </p:blipFill>
        <p:spPr>
          <a:xfrm>
            <a:off x="6277650" y="1443196"/>
            <a:ext cx="722376" cy="666191"/>
          </a:xfrm>
          <a:prstGeom prst="rect">
            <a:avLst/>
          </a:prstGeom>
          <a:noFill/>
          <a:ln>
            <a:noFill/>
          </a:ln>
        </p:spPr>
      </p:pic>
    </p:spTree>
    <p:extLst>
      <p:ext uri="{BB962C8B-B14F-4D97-AF65-F5344CB8AC3E}">
        <p14:creationId xmlns:p14="http://schemas.microsoft.com/office/powerpoint/2010/main" val="326925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45DDBC3D-4297-4717-9B97-36DEB14B4BA1}"/>
              </a:ext>
            </a:extLst>
          </p:cNvPr>
          <p:cNvGraphicFramePr/>
          <p:nvPr>
            <p:extLst>
              <p:ext uri="{D42A27DB-BD31-4B8C-83A1-F6EECF244321}">
                <p14:modId xmlns:p14="http://schemas.microsoft.com/office/powerpoint/2010/main" val="4021445391"/>
              </p:ext>
            </p:extLst>
          </p:nvPr>
        </p:nvGraphicFramePr>
        <p:xfrm>
          <a:off x="439888" y="1251338"/>
          <a:ext cx="5111304" cy="321502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46683260-9566-4F22-BB23-1B2D537F5686}"/>
              </a:ext>
            </a:extLst>
          </p:cNvPr>
          <p:cNvCxnSpPr>
            <a:cxnSpLocks/>
          </p:cNvCxnSpPr>
          <p:nvPr/>
        </p:nvCxnSpPr>
        <p:spPr>
          <a:xfrm>
            <a:off x="2949404" y="620546"/>
            <a:ext cx="80799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89" name="Google Shape;2189;p135"/>
          <p:cNvSpPr txBox="1"/>
          <p:nvPr/>
        </p:nvSpPr>
        <p:spPr>
          <a:xfrm>
            <a:off x="6484627" y="1661371"/>
            <a:ext cx="2511495" cy="3093688"/>
          </a:xfrm>
          <a:prstGeom prst="rect">
            <a:avLst/>
          </a:prstGeom>
          <a:noFill/>
          <a:ln>
            <a:noFill/>
          </a:ln>
        </p:spPr>
        <p:txBody>
          <a:bodyPr spcFirstLastPara="1" wrap="square" lIns="0" tIns="45700" rIns="0" bIns="45700" anchor="t" anchorCtr="0">
            <a:noAutofit/>
          </a:bodyPr>
          <a:lstStyle/>
          <a:p>
            <a:r>
              <a:rPr lang="en-PH" b="1" dirty="0">
                <a:solidFill>
                  <a:schemeClr val="bg1"/>
                </a:solidFill>
                <a:latin typeface="Montserrat" panose="00000500000000000000" pitchFamily="2" charset="0"/>
              </a:rPr>
              <a:t>Despite rising grocery prices, the decline versus last month’s spending was deeper than last year. </a:t>
            </a:r>
          </a:p>
          <a:p>
            <a:endParaRPr lang="en-PH"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This indicates that shoppers have had to </a:t>
            </a:r>
            <a:r>
              <a:rPr lang="en-GB" b="1" dirty="0">
                <a:solidFill>
                  <a:schemeClr val="accent1"/>
                </a:solidFill>
                <a:latin typeface="Montserrat" panose="00000500000000000000" pitchFamily="2" charset="0"/>
              </a:rPr>
              <a:t>cut back </a:t>
            </a:r>
            <a:r>
              <a:rPr lang="en-GB" b="1" dirty="0">
                <a:solidFill>
                  <a:schemeClr val="bg1"/>
                </a:solidFill>
                <a:latin typeface="Montserrat" panose="00000500000000000000" pitchFamily="2" charset="0"/>
              </a:rPr>
              <a:t>more </a:t>
            </a:r>
            <a:r>
              <a:rPr lang="en-GB" b="1" dirty="0">
                <a:solidFill>
                  <a:schemeClr val="accent1"/>
                </a:solidFill>
                <a:latin typeface="Montserrat" panose="00000500000000000000" pitchFamily="2" charset="0"/>
              </a:rPr>
              <a:t>sharply</a:t>
            </a:r>
            <a:r>
              <a:rPr lang="en-GB" b="1" dirty="0">
                <a:solidFill>
                  <a:schemeClr val="bg1"/>
                </a:solidFill>
                <a:latin typeface="Montserrat" panose="00000500000000000000" pitchFamily="2" charset="0"/>
              </a:rPr>
              <a:t> in January, to help pay down debt or help </a:t>
            </a:r>
            <a:r>
              <a:rPr lang="en-GB" b="1" dirty="0">
                <a:solidFill>
                  <a:schemeClr val="accent1"/>
                </a:solidFill>
                <a:latin typeface="Montserrat" panose="00000500000000000000" pitchFamily="2" charset="0"/>
              </a:rPr>
              <a:t>manage wider </a:t>
            </a:r>
            <a:r>
              <a:rPr lang="en-GB" b="1" dirty="0">
                <a:solidFill>
                  <a:schemeClr val="bg1"/>
                </a:solidFill>
                <a:latin typeface="Montserrat" panose="00000500000000000000" pitchFamily="2" charset="0"/>
              </a:rPr>
              <a:t>household expenses.</a:t>
            </a: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5" name="Subtitle 4">
            <a:extLst>
              <a:ext uri="{FF2B5EF4-FFF2-40B4-BE49-F238E27FC236}">
                <a16:creationId xmlns:a16="http://schemas.microsoft.com/office/drawing/2014/main" id="{431FEDF8-4128-4E76-8DE8-CFD67FD31018}"/>
              </a:ext>
            </a:extLst>
          </p:cNvPr>
          <p:cNvSpPr>
            <a:spLocks noGrp="1"/>
          </p:cNvSpPr>
          <p:nvPr>
            <p:ph type="subTitle" idx="3"/>
          </p:nvPr>
        </p:nvSpPr>
        <p:spPr>
          <a:xfrm>
            <a:off x="351200" y="4828425"/>
            <a:ext cx="5550900" cy="184800"/>
          </a:xfrm>
        </p:spPr>
        <p:txBody>
          <a:bodyPr/>
          <a:lstStyle/>
          <a:p>
            <a:r>
              <a:rPr lang="en-PH" dirty="0">
                <a:latin typeface="Montserrat" panose="00000500000000000000" pitchFamily="2" charset="0"/>
              </a:rPr>
              <a:t>Source:  *NielsenIQ Scantrack Total Store Read Total Coverage and Grocery Multiples 4w/e value growth vs prior period</a:t>
            </a:r>
          </a:p>
        </p:txBody>
      </p:sp>
      <p:sp>
        <p:nvSpPr>
          <p:cNvPr id="2195" name="Google Shape;2195;p135"/>
          <p:cNvSpPr txBox="1">
            <a:spLocks noGrp="1"/>
          </p:cNvSpPr>
          <p:nvPr>
            <p:ph type="title"/>
          </p:nvPr>
        </p:nvSpPr>
        <p:spPr>
          <a:xfrm>
            <a:off x="300206" y="305400"/>
            <a:ext cx="5826266" cy="721575"/>
          </a:xfrm>
        </p:spPr>
        <p:txBody>
          <a:bodyPr spcFirstLastPara="1" wrap="square" lIns="0" tIns="91425" rIns="0" bIns="91425" anchor="t" anchorCtr="0">
            <a:noAutofit/>
          </a:bodyPr>
          <a:lstStyle/>
          <a:p>
            <a:pPr lvl="0"/>
            <a:r>
              <a:rPr lang="en-PH" sz="1820" dirty="0"/>
              <a:t>The January slump is deeper than last year</a:t>
            </a:r>
            <a:endParaRPr lang="da-DK" sz="1820" dirty="0">
              <a:latin typeface="Montserrat" panose="00000500000000000000" pitchFamily="2" charset="0"/>
            </a:endParaRPr>
          </a:p>
        </p:txBody>
      </p:sp>
    </p:spTree>
    <p:extLst>
      <p:ext uri="{BB962C8B-B14F-4D97-AF65-F5344CB8AC3E}">
        <p14:creationId xmlns:p14="http://schemas.microsoft.com/office/powerpoint/2010/main" val="360527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68"/>
          <p:cNvSpPr txBox="1"/>
          <p:nvPr/>
        </p:nvSpPr>
        <p:spPr>
          <a:xfrm>
            <a:off x="337852" y="224997"/>
            <a:ext cx="8640685" cy="393595"/>
          </a:xfrm>
          <a:prstGeom prst="rect">
            <a:avLst/>
          </a:prstGeom>
          <a:noFill/>
          <a:ln>
            <a:noFill/>
          </a:ln>
        </p:spPr>
        <p:txBody>
          <a:bodyPr spcFirstLastPara="1" wrap="square" lIns="0" tIns="91425" rIns="0" bIns="91425" anchor="t" anchorCtr="0">
            <a:noAutofit/>
          </a:bodyPr>
          <a:lstStyle/>
          <a:p>
            <a:r>
              <a:rPr lang="en-GB" sz="2000" b="1" dirty="0">
                <a:solidFill>
                  <a:srgbClr val="000000"/>
                </a:solidFill>
                <a:latin typeface="Montserrat" panose="00000500000000000000" pitchFamily="2" charset="0"/>
                <a:ea typeface="Montserrat"/>
                <a:cs typeface="Montserrat"/>
                <a:sym typeface="Montserrat"/>
              </a:rPr>
              <a:t>Shoppers are looking for cheaper alternatives</a:t>
            </a:r>
          </a:p>
        </p:txBody>
      </p:sp>
      <p:cxnSp>
        <p:nvCxnSpPr>
          <p:cNvPr id="23" name="Straight Connector 22">
            <a:extLst>
              <a:ext uri="{FF2B5EF4-FFF2-40B4-BE49-F238E27FC236}">
                <a16:creationId xmlns:a16="http://schemas.microsoft.com/office/drawing/2014/main" id="{E6731463-AED5-CD1D-7D93-172AC5E51342}"/>
              </a:ext>
            </a:extLst>
          </p:cNvPr>
          <p:cNvCxnSpPr>
            <a:cxnSpLocks/>
          </p:cNvCxnSpPr>
          <p:nvPr/>
        </p:nvCxnSpPr>
        <p:spPr>
          <a:xfrm>
            <a:off x="4866560" y="581045"/>
            <a:ext cx="154608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ubtitle 1"/>
          <p:cNvSpPr>
            <a:spLocks noGrp="1"/>
          </p:cNvSpPr>
          <p:nvPr>
            <p:ph type="subTitle" idx="4294967295"/>
          </p:nvPr>
        </p:nvSpPr>
        <p:spPr>
          <a:xfrm>
            <a:off x="338423" y="4872984"/>
            <a:ext cx="8159100" cy="184800"/>
          </a:xfrm>
        </p:spPr>
        <p:txBody>
          <a:bodyPr/>
          <a:lstStyle/>
          <a:p>
            <a:endParaRPr lang="en-GB" dirty="0">
              <a:latin typeface="Montserrat" panose="00000500000000000000" pitchFamily="2" charset="0"/>
            </a:endParaRPr>
          </a:p>
          <a:p>
            <a:pPr marL="146050" indent="0">
              <a:buNone/>
            </a:pPr>
            <a:endParaRPr lang="en-GB" dirty="0">
              <a:latin typeface="Montserrat" panose="00000500000000000000" pitchFamily="2" charset="0"/>
            </a:endParaRPr>
          </a:p>
        </p:txBody>
      </p:sp>
      <p:sp>
        <p:nvSpPr>
          <p:cNvPr id="790" name="Google Shape;790;p68"/>
          <p:cNvSpPr txBox="1"/>
          <p:nvPr/>
        </p:nvSpPr>
        <p:spPr>
          <a:xfrm>
            <a:off x="4577810" y="1430074"/>
            <a:ext cx="2175710" cy="3273641"/>
          </a:xfrm>
          <a:prstGeom prst="rect">
            <a:avLst/>
          </a:prstGeom>
          <a:noFill/>
          <a:ln>
            <a:noFill/>
          </a:ln>
        </p:spPr>
        <p:txBody>
          <a:bodyPr spcFirstLastPara="1" wrap="square" lIns="0" tIns="45700" rIns="0" bIns="45700" anchor="t" anchorCtr="0">
            <a:noAutofit/>
          </a:bodyPr>
          <a:lstStyle/>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Sales are </a:t>
            </a:r>
            <a:r>
              <a:rPr lang="en-GB" sz="1100" b="1" dirty="0">
                <a:latin typeface="Montserrat" panose="00000500000000000000" pitchFamily="2" charset="0"/>
                <a:ea typeface="Times New Roman" panose="02020603050405020304" pitchFamily="18" charset="0"/>
              </a:rPr>
              <a:t>typically softer </a:t>
            </a:r>
            <a:r>
              <a:rPr lang="en-GB" sz="1100" dirty="0">
                <a:latin typeface="Montserrat" panose="00000500000000000000" pitchFamily="2" charset="0"/>
                <a:ea typeface="Times New Roman" panose="02020603050405020304" pitchFamily="18" charset="0"/>
              </a:rPr>
              <a:t>in </a:t>
            </a:r>
            <a:r>
              <a:rPr lang="en-GB" sz="1100" b="1" dirty="0">
                <a:latin typeface="Montserrat" panose="00000500000000000000" pitchFamily="2" charset="0"/>
                <a:ea typeface="Times New Roman" panose="02020603050405020304" pitchFamily="18" charset="0"/>
              </a:rPr>
              <a:t>January</a:t>
            </a:r>
            <a:r>
              <a:rPr lang="en-GB" sz="1100" dirty="0">
                <a:latin typeface="Montserrat" panose="00000500000000000000" pitchFamily="2" charset="0"/>
                <a:ea typeface="Times New Roman" panose="02020603050405020304" pitchFamily="18" charset="0"/>
              </a:rPr>
              <a:t> and this year is no exception, with weekly sales £2.45Bn.</a:t>
            </a:r>
            <a:endParaRPr lang="en-GB" sz="1100" b="1"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b="1"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The </a:t>
            </a:r>
            <a:r>
              <a:rPr lang="en-GB" sz="1100" b="1" dirty="0">
                <a:latin typeface="Montserrat" panose="00000500000000000000" pitchFamily="2" charset="0"/>
                <a:ea typeface="Times New Roman" panose="02020603050405020304" pitchFamily="18" charset="0"/>
              </a:rPr>
              <a:t>core grocery </a:t>
            </a:r>
            <a:r>
              <a:rPr lang="en-GB" sz="1100" dirty="0">
                <a:latin typeface="Montserrat" panose="00000500000000000000" pitchFamily="2" charset="0"/>
                <a:ea typeface="Times New Roman" panose="02020603050405020304" pitchFamily="18" charset="0"/>
              </a:rPr>
              <a:t>categories continue to have the best growth including </a:t>
            </a:r>
            <a:r>
              <a:rPr lang="en-GB" sz="1100" b="1" dirty="0">
                <a:latin typeface="Montserrat" panose="00000500000000000000" pitchFamily="2" charset="0"/>
                <a:ea typeface="Times New Roman" panose="02020603050405020304" pitchFamily="18" charset="0"/>
              </a:rPr>
              <a:t>Frozen</a:t>
            </a:r>
            <a:r>
              <a:rPr lang="en-GB" sz="1100" dirty="0">
                <a:latin typeface="Montserrat" panose="00000500000000000000" pitchFamily="2" charset="0"/>
                <a:ea typeface="Times New Roman" panose="02020603050405020304" pitchFamily="18" charset="0"/>
              </a:rPr>
              <a:t>, </a:t>
            </a:r>
            <a:r>
              <a:rPr lang="en-GB" sz="1100" b="1" dirty="0">
                <a:latin typeface="Montserrat" panose="00000500000000000000" pitchFamily="2" charset="0"/>
                <a:ea typeface="Times New Roman" panose="02020603050405020304" pitchFamily="18" charset="0"/>
              </a:rPr>
              <a:t>Ambient Grocery </a:t>
            </a:r>
            <a:r>
              <a:rPr lang="en-GB" sz="1100" dirty="0">
                <a:latin typeface="Montserrat" panose="00000500000000000000" pitchFamily="2" charset="0"/>
                <a:ea typeface="Times New Roman" panose="02020603050405020304" pitchFamily="18" charset="0"/>
              </a:rPr>
              <a:t>as well as the </a:t>
            </a:r>
            <a:r>
              <a:rPr lang="en-GB" sz="1100" b="1" dirty="0">
                <a:latin typeface="Montserrat" panose="00000500000000000000" pitchFamily="2" charset="0"/>
                <a:ea typeface="Times New Roman" panose="02020603050405020304" pitchFamily="18" charset="0"/>
              </a:rPr>
              <a:t>Impulse categories, </a:t>
            </a:r>
            <a:r>
              <a:rPr lang="en-GB" sz="1100" dirty="0">
                <a:latin typeface="Montserrat" panose="00000500000000000000" pitchFamily="2" charset="0"/>
                <a:ea typeface="Times New Roman" panose="02020603050405020304" pitchFamily="18" charset="0"/>
              </a:rPr>
              <a:t> indicating shoppers may also be seeking out </a:t>
            </a:r>
            <a:r>
              <a:rPr lang="en-GB" sz="1100" b="1" dirty="0">
                <a:latin typeface="Montserrat" panose="00000500000000000000" pitchFamily="2" charset="0"/>
                <a:ea typeface="Times New Roman" panose="02020603050405020304" pitchFamily="18" charset="0"/>
              </a:rPr>
              <a:t>affordable treats</a:t>
            </a:r>
            <a:r>
              <a:rPr lang="en-GB" sz="1100" dirty="0">
                <a:latin typeface="Montserrat" panose="00000500000000000000" pitchFamily="2" charset="0"/>
                <a:ea typeface="Times New Roman" panose="02020603050405020304" pitchFamily="18" charset="0"/>
              </a:rPr>
              <a:t>.</a:t>
            </a:r>
          </a:p>
          <a:p>
            <a:pPr marL="171450" indent="-171450">
              <a:buClr>
                <a:schemeClr val="accent1"/>
              </a:buClr>
              <a:buFont typeface="Wingdings" panose="05000000000000000000" pitchFamily="2" charset="2"/>
              <a:buChar char="§"/>
            </a:pPr>
            <a:endParaRPr lang="en-GB" sz="110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Shoppers sought </a:t>
            </a:r>
            <a:r>
              <a:rPr lang="en-GB" sz="1100" b="1" dirty="0">
                <a:latin typeface="Montserrat" panose="00000500000000000000" pitchFamily="2" charset="0"/>
                <a:ea typeface="Times New Roman" panose="02020603050405020304" pitchFamily="18" charset="0"/>
              </a:rPr>
              <a:t>alternative</a:t>
            </a:r>
            <a:r>
              <a:rPr lang="en-GB" sz="1100" dirty="0">
                <a:latin typeface="Montserrat" panose="00000500000000000000" pitchFamily="2" charset="0"/>
                <a:ea typeface="Times New Roman" panose="02020603050405020304" pitchFamily="18" charset="0"/>
              </a:rPr>
              <a:t> ways to </a:t>
            </a:r>
            <a:r>
              <a:rPr lang="en-GB" sz="1100" b="1" dirty="0">
                <a:latin typeface="Montserrat" panose="00000500000000000000" pitchFamily="2" charset="0"/>
                <a:ea typeface="Times New Roman" panose="02020603050405020304" pitchFamily="18" charset="0"/>
              </a:rPr>
              <a:t>keep costs down</a:t>
            </a:r>
            <a:r>
              <a:rPr lang="en-GB" sz="1100" dirty="0">
                <a:latin typeface="Montserrat" panose="00000500000000000000" pitchFamily="2" charset="0"/>
                <a:ea typeface="Times New Roman" panose="02020603050405020304" pitchFamily="18" charset="0"/>
              </a:rPr>
              <a:t> boosting sales of </a:t>
            </a:r>
            <a:r>
              <a:rPr lang="en-GB" sz="1100" b="1" dirty="0">
                <a:latin typeface="Montserrat" panose="00000500000000000000" pitchFamily="2" charset="0"/>
                <a:ea typeface="Times New Roman" panose="02020603050405020304" pitchFamily="18" charset="0"/>
              </a:rPr>
              <a:t>firelighters</a:t>
            </a:r>
            <a:r>
              <a:rPr lang="en-GB" sz="1100" dirty="0">
                <a:latin typeface="Montserrat" panose="00000500000000000000" pitchFamily="2" charset="0"/>
                <a:ea typeface="Times New Roman" panose="02020603050405020304" pitchFamily="18" charset="0"/>
              </a:rPr>
              <a:t>, frozen and ambient alternatives including </a:t>
            </a:r>
            <a:r>
              <a:rPr lang="en-GB" sz="1100" b="1" dirty="0">
                <a:latin typeface="Montserrat" panose="00000500000000000000" pitchFamily="2" charset="0"/>
                <a:ea typeface="Times New Roman" panose="02020603050405020304" pitchFamily="18" charset="0"/>
              </a:rPr>
              <a:t>Frozen Poultry </a:t>
            </a:r>
            <a:r>
              <a:rPr lang="en-GB" sz="1100" dirty="0">
                <a:latin typeface="Montserrat" panose="00000500000000000000" pitchFamily="2" charset="0"/>
                <a:ea typeface="Times New Roman" panose="02020603050405020304" pitchFamily="18" charset="0"/>
              </a:rPr>
              <a:t>and </a:t>
            </a:r>
            <a:r>
              <a:rPr lang="en-GB" sz="1100" b="1" dirty="0">
                <a:latin typeface="Montserrat" panose="00000500000000000000" pitchFamily="2" charset="0"/>
                <a:ea typeface="Times New Roman" panose="02020603050405020304" pitchFamily="18" charset="0"/>
              </a:rPr>
              <a:t>Ambient Soup</a:t>
            </a:r>
            <a:r>
              <a:rPr lang="en-GB" sz="1100" dirty="0">
                <a:latin typeface="Montserrat" panose="00000500000000000000" pitchFamily="2" charset="0"/>
                <a:ea typeface="Times New Roman" panose="02020603050405020304" pitchFamily="18" charset="0"/>
              </a:rPr>
              <a:t>.</a:t>
            </a: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a:buClr>
                <a:schemeClr val="accent1"/>
              </a:buCl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endParaRPr lang="en-GB" sz="1100" spc="10" dirty="0">
              <a:effectLst/>
              <a:latin typeface="Montserrat" panose="00000500000000000000" pitchFamily="2" charset="0"/>
              <a:ea typeface="Times New Roman" panose="02020603050405020304" pitchFamily="18" charset="0"/>
            </a:endParaRPr>
          </a:p>
          <a:p>
            <a:endParaRPr lang="en-GB" sz="1100" spc="10" dirty="0">
              <a:effectLst/>
              <a:latin typeface="Montserrat" panose="00000500000000000000" pitchFamily="2" charset="0"/>
              <a:ea typeface="Times New Roman" panose="02020603050405020304" pitchFamily="18" charset="0"/>
            </a:endParaRPr>
          </a:p>
        </p:txBody>
      </p:sp>
      <p:cxnSp>
        <p:nvCxnSpPr>
          <p:cNvPr id="782" name="Google Shape;782;p68"/>
          <p:cNvCxnSpPr>
            <a:cxnSpLocks/>
          </p:cNvCxnSpPr>
          <p:nvPr/>
        </p:nvCxnSpPr>
        <p:spPr>
          <a:xfrm>
            <a:off x="354650" y="1397270"/>
            <a:ext cx="1960379" cy="0"/>
          </a:xfrm>
          <a:prstGeom prst="straightConnector1">
            <a:avLst/>
          </a:prstGeom>
          <a:noFill/>
          <a:ln w="9525" cap="flat" cmpd="sng">
            <a:solidFill>
              <a:srgbClr val="333333"/>
            </a:solidFill>
            <a:prstDash val="solid"/>
            <a:round/>
            <a:headEnd type="none" w="med" len="med"/>
            <a:tailEnd type="none" w="med" len="med"/>
          </a:ln>
        </p:spPr>
      </p:cxnSp>
      <p:cxnSp>
        <p:nvCxnSpPr>
          <p:cNvPr id="783" name="Google Shape;783;p68"/>
          <p:cNvCxnSpPr>
            <a:cxnSpLocks/>
          </p:cNvCxnSpPr>
          <p:nvPr/>
        </p:nvCxnSpPr>
        <p:spPr>
          <a:xfrm>
            <a:off x="2508025" y="1397270"/>
            <a:ext cx="1969291" cy="0"/>
          </a:xfrm>
          <a:prstGeom prst="straightConnector1">
            <a:avLst/>
          </a:prstGeom>
          <a:noFill/>
          <a:ln w="9525" cap="flat" cmpd="sng">
            <a:solidFill>
              <a:srgbClr val="333333"/>
            </a:solidFill>
            <a:prstDash val="solid"/>
            <a:round/>
            <a:headEnd type="none" w="med" len="med"/>
            <a:tailEnd type="none" w="med" len="med"/>
          </a:ln>
        </p:spPr>
      </p:cxnSp>
      <p:cxnSp>
        <p:nvCxnSpPr>
          <p:cNvPr id="784" name="Google Shape;784;p68"/>
          <p:cNvCxnSpPr>
            <a:cxnSpLocks/>
          </p:cNvCxnSpPr>
          <p:nvPr/>
        </p:nvCxnSpPr>
        <p:spPr>
          <a:xfrm>
            <a:off x="4662036" y="1397270"/>
            <a:ext cx="2177197" cy="0"/>
          </a:xfrm>
          <a:prstGeom prst="straightConnector1">
            <a:avLst/>
          </a:prstGeom>
          <a:noFill/>
          <a:ln w="9525" cap="flat" cmpd="sng">
            <a:solidFill>
              <a:srgbClr val="333333"/>
            </a:solidFill>
            <a:prstDash val="solid"/>
            <a:round/>
            <a:headEnd type="none" w="med" len="med"/>
            <a:tailEnd type="none" w="med" len="med"/>
          </a:ln>
        </p:spPr>
      </p:cxnSp>
      <p:cxnSp>
        <p:nvCxnSpPr>
          <p:cNvPr id="785" name="Google Shape;785;p68"/>
          <p:cNvCxnSpPr/>
          <p:nvPr/>
        </p:nvCxnSpPr>
        <p:spPr>
          <a:xfrm>
            <a:off x="6997541" y="1397270"/>
            <a:ext cx="1964700" cy="0"/>
          </a:xfrm>
          <a:prstGeom prst="straightConnector1">
            <a:avLst/>
          </a:prstGeom>
          <a:noFill/>
          <a:ln w="9525" cap="flat" cmpd="sng">
            <a:solidFill>
              <a:srgbClr val="333333"/>
            </a:solidFill>
            <a:prstDash val="solid"/>
            <a:round/>
            <a:headEnd type="none" w="med" len="med"/>
            <a:tailEnd type="none" w="med" len="med"/>
          </a:ln>
        </p:spPr>
      </p:cxnSp>
      <p:sp>
        <p:nvSpPr>
          <p:cNvPr id="786" name="Google Shape;786;p68"/>
          <p:cNvSpPr txBox="1"/>
          <p:nvPr/>
        </p:nvSpPr>
        <p:spPr>
          <a:xfrm>
            <a:off x="-211712" y="1435930"/>
            <a:ext cx="2634427" cy="2826697"/>
          </a:xfrm>
          <a:prstGeom prst="rect">
            <a:avLst/>
          </a:prstGeom>
          <a:noFill/>
          <a:ln>
            <a:noFill/>
          </a:ln>
        </p:spPr>
        <p:txBody>
          <a:bodyPr spcFirstLastPara="1" wrap="square" lIns="0" tIns="45700" rIns="0" bIns="45700" anchor="t" anchorCtr="0">
            <a:noAutofit/>
          </a:bodyPr>
          <a:lstStyle/>
          <a:p>
            <a:pPr marL="628650" indent="-171450">
              <a:lnSpc>
                <a:spcPts val="1175"/>
              </a:lnSpc>
              <a:spcAft>
                <a:spcPts val="800"/>
              </a:spcAft>
              <a:buClr>
                <a:schemeClr val="accent1"/>
              </a:buClr>
              <a:buFont typeface="Wingdings" panose="05000000000000000000" pitchFamily="2" charset="2"/>
              <a:buChar char="§"/>
            </a:pPr>
            <a:r>
              <a:rPr lang="en-GB" sz="1100" b="1" dirty="0">
                <a:solidFill>
                  <a:srgbClr val="000000"/>
                </a:solidFill>
                <a:effectLst/>
                <a:latin typeface="Montserrat" panose="00000500000000000000" pitchFamily="2" charset="0"/>
                <a:ea typeface="Times New Roman" panose="02020603050405020304" pitchFamily="18" charset="0"/>
              </a:rPr>
              <a:t>Bank Holidays </a:t>
            </a:r>
            <a:r>
              <a:rPr lang="en-GB" sz="1100" dirty="0">
                <a:solidFill>
                  <a:srgbClr val="000000"/>
                </a:solidFill>
                <a:effectLst/>
                <a:latin typeface="Montserrat" panose="00000500000000000000" pitchFamily="2" charset="0"/>
                <a:ea typeface="Times New Roman" panose="02020603050405020304" pitchFamily="18" charset="0"/>
              </a:rPr>
              <a:t>and </a:t>
            </a:r>
            <a:r>
              <a:rPr lang="en-GB" sz="1100" b="1" dirty="0">
                <a:solidFill>
                  <a:srgbClr val="000000"/>
                </a:solidFill>
                <a:effectLst/>
                <a:latin typeface="Montserrat" panose="00000500000000000000" pitchFamily="2" charset="0"/>
                <a:ea typeface="Times New Roman" panose="02020603050405020304" pitchFamily="18" charset="0"/>
              </a:rPr>
              <a:t>left over food </a:t>
            </a:r>
            <a:r>
              <a:rPr lang="en-GB" sz="1100" dirty="0">
                <a:solidFill>
                  <a:srgbClr val="000000"/>
                </a:solidFill>
                <a:effectLst/>
                <a:latin typeface="Montserrat" panose="00000500000000000000" pitchFamily="2" charset="0"/>
                <a:ea typeface="Times New Roman" panose="02020603050405020304" pitchFamily="18" charset="0"/>
              </a:rPr>
              <a:t>from Christmas will have contributed to the fall in sales this week.</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Double digit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food inflation</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was not enough to keep value sales positive.</a:t>
            </a:r>
          </a:p>
        </p:txBody>
      </p:sp>
      <p:sp>
        <p:nvSpPr>
          <p:cNvPr id="787" name="Google Shape;787;p68"/>
          <p:cNvSpPr txBox="1"/>
          <p:nvPr/>
        </p:nvSpPr>
        <p:spPr>
          <a:xfrm flipH="1">
            <a:off x="327301" y="1099876"/>
            <a:ext cx="222360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W</a:t>
            </a:r>
            <a:r>
              <a:rPr lang="en" sz="1300" b="1" dirty="0">
                <a:latin typeface="Montserrat" panose="00000500000000000000" pitchFamily="2" charset="0"/>
                <a:ea typeface="Montserrat"/>
                <a:cs typeface="Montserrat"/>
                <a:sym typeface="Montserrat"/>
              </a:rPr>
              <a:t>k 1: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A slow start to 2023</a:t>
            </a:r>
            <a:endParaRPr lang="en" sz="1300" b="1" dirty="0">
              <a:latin typeface="Montserrat" panose="00000500000000000000" pitchFamily="2" charset="0"/>
              <a:ea typeface="Montserrat"/>
              <a:cs typeface="Montserrat"/>
              <a:sym typeface="Montserrat"/>
            </a:endParaRPr>
          </a:p>
        </p:txBody>
      </p:sp>
      <p:sp>
        <p:nvSpPr>
          <p:cNvPr id="788" name="Google Shape;788;p68"/>
          <p:cNvSpPr txBox="1"/>
          <p:nvPr/>
        </p:nvSpPr>
        <p:spPr>
          <a:xfrm>
            <a:off x="2370627" y="1431513"/>
            <a:ext cx="2078927" cy="3577823"/>
          </a:xfrm>
          <a:prstGeom prst="rect">
            <a:avLst/>
          </a:prstGeom>
          <a:noFill/>
          <a:ln>
            <a:noFill/>
          </a:ln>
        </p:spPr>
        <p:txBody>
          <a:bodyPr spcFirstLastPara="1" wrap="square" lIns="0" tIns="45700" rIns="0" bIns="45700" anchor="t" anchorCtr="0">
            <a:noAutofit/>
          </a:bodyPr>
          <a:lstStyle/>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Shoppers will have had time to </a:t>
            </a:r>
            <a:r>
              <a:rPr lang="en-GB" sz="1100" b="1" dirty="0">
                <a:latin typeface="Montserrat" panose="00000500000000000000" pitchFamily="2" charset="0"/>
                <a:ea typeface="Montserrat"/>
                <a:cs typeface="Montserrat"/>
                <a:sym typeface="Montserrat"/>
              </a:rPr>
              <a:t>reflect</a:t>
            </a:r>
            <a:r>
              <a:rPr lang="en-GB" sz="1100" dirty="0">
                <a:latin typeface="Montserrat" panose="00000500000000000000" pitchFamily="2" charset="0"/>
                <a:ea typeface="Montserrat"/>
                <a:cs typeface="Montserrat"/>
                <a:sym typeface="Montserrat"/>
              </a:rPr>
              <a:t>.  Some will </a:t>
            </a:r>
            <a:r>
              <a:rPr lang="en-GB" sz="1100" dirty="0">
                <a:latin typeface="Montserrat" panose="00000500000000000000" pitchFamily="2" charset="0"/>
                <a:ea typeface="Montserrat"/>
                <a:cs typeface="Calibri" panose="020F0502020204030204" pitchFamily="34" charset="0"/>
                <a:sym typeface="Montserrat"/>
              </a:rPr>
              <a:t>have started the new year with </a:t>
            </a:r>
            <a:r>
              <a:rPr lang="en-GB" sz="1100" b="1" dirty="0">
                <a:latin typeface="Montserrat" panose="00000500000000000000" pitchFamily="2" charset="0"/>
                <a:ea typeface="Montserrat"/>
                <a:cs typeface="Calibri" panose="020F0502020204030204" pitchFamily="34" charset="0"/>
                <a:sym typeface="Montserrat"/>
              </a:rPr>
              <a:t>resolutions</a:t>
            </a:r>
            <a:r>
              <a:rPr lang="en-GB" sz="1100" dirty="0">
                <a:latin typeface="Montserrat" panose="00000500000000000000" pitchFamily="2" charset="0"/>
                <a:ea typeface="Montserrat"/>
                <a:cs typeface="Calibri" panose="020F0502020204030204" pitchFamily="34" charset="0"/>
                <a:sym typeface="Montserrat"/>
              </a:rPr>
              <a:t>, including </a:t>
            </a:r>
            <a:r>
              <a:rPr lang="en-GB" sz="1100" b="1" dirty="0">
                <a:latin typeface="Montserrat" panose="00000500000000000000" pitchFamily="2" charset="0"/>
                <a:ea typeface="Montserrat"/>
                <a:cs typeface="Calibri" panose="020F0502020204030204" pitchFamily="34" charset="0"/>
                <a:sym typeface="Montserrat"/>
              </a:rPr>
              <a:t>Veganuary</a:t>
            </a:r>
            <a:r>
              <a:rPr lang="en-GB" sz="1100" dirty="0">
                <a:latin typeface="Montserrat" panose="00000500000000000000" pitchFamily="2" charset="0"/>
                <a:ea typeface="Montserrat"/>
                <a:cs typeface="Calibri" panose="020F0502020204030204" pitchFamily="34" charset="0"/>
                <a:sym typeface="Montserrat"/>
              </a:rPr>
              <a:t> and </a:t>
            </a:r>
            <a:r>
              <a:rPr lang="en-GB" sz="1100" b="1" dirty="0">
                <a:latin typeface="Montserrat" panose="00000500000000000000" pitchFamily="2" charset="0"/>
                <a:ea typeface="Montserrat"/>
                <a:cs typeface="Calibri" panose="020F0502020204030204" pitchFamily="34" charset="0"/>
                <a:sym typeface="Montserrat"/>
              </a:rPr>
              <a:t>Dry January</a:t>
            </a:r>
            <a:r>
              <a:rPr lang="en-GB" sz="1100" dirty="0">
                <a:latin typeface="Montserrat" panose="00000500000000000000" pitchFamily="2" charset="0"/>
                <a:ea typeface="Montserrat"/>
                <a:cs typeface="Calibri" panose="020F0502020204030204" pitchFamily="34" charset="0"/>
                <a:sym typeface="Montserrat"/>
              </a:rPr>
              <a:t>.</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Calibri" panose="020F0502020204030204" pitchFamily="34" charset="0"/>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Calibri" panose="020F0502020204030204" pitchFamily="34" charset="0"/>
                <a:sym typeface="Montserrat"/>
              </a:rPr>
              <a:t>Some shoppers will have sought </a:t>
            </a:r>
            <a:r>
              <a:rPr lang="en-GB" sz="1100" b="1" dirty="0">
                <a:latin typeface="Montserrat" panose="00000500000000000000" pitchFamily="2" charset="0"/>
                <a:ea typeface="Montserrat"/>
                <a:cs typeface="Calibri" panose="020F0502020204030204" pitchFamily="34" charset="0"/>
                <a:sym typeface="Montserrat"/>
              </a:rPr>
              <a:t>winter sun</a:t>
            </a:r>
            <a:r>
              <a:rPr lang="en-GB" sz="1100" dirty="0">
                <a:latin typeface="Montserrat" panose="00000500000000000000" pitchFamily="2" charset="0"/>
                <a:ea typeface="Montserrat"/>
                <a:cs typeface="Calibri" panose="020F0502020204030204" pitchFamily="34" charset="0"/>
                <a:sym typeface="Montserrat"/>
              </a:rPr>
              <a:t> and others not so lucky continue to fight off </a:t>
            </a:r>
            <a:r>
              <a:rPr lang="en-GB" sz="1100" b="1" dirty="0">
                <a:latin typeface="Montserrat" panose="00000500000000000000" pitchFamily="2" charset="0"/>
                <a:ea typeface="Montserrat"/>
                <a:cs typeface="Calibri" panose="020F0502020204030204" pitchFamily="34" charset="0"/>
                <a:sym typeface="Montserrat"/>
              </a:rPr>
              <a:t>viruses</a:t>
            </a:r>
            <a:r>
              <a:rPr lang="en-GB" sz="1100" dirty="0">
                <a:latin typeface="Montserrat" panose="00000500000000000000" pitchFamily="2" charset="0"/>
                <a:ea typeface="Montserrat"/>
                <a:cs typeface="Calibri" panose="020F0502020204030204" pitchFamily="34" charset="0"/>
                <a:sym typeface="Montserrat"/>
              </a:rPr>
              <a:t>.</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Calibri" panose="020F0502020204030204" pitchFamily="34" charset="0"/>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Calibri" panose="020F0502020204030204" pitchFamily="34" charset="0"/>
                <a:sym typeface="Montserrat"/>
              </a:rPr>
              <a:t>Shoppers spent more on </a:t>
            </a:r>
            <a:r>
              <a:rPr lang="en-GB" sz="1100" b="1" dirty="0">
                <a:latin typeface="Montserrat" panose="00000500000000000000" pitchFamily="2" charset="0"/>
                <a:ea typeface="Montserrat"/>
                <a:cs typeface="Calibri" panose="020F0502020204030204" pitchFamily="34" charset="0"/>
                <a:sym typeface="Montserrat"/>
              </a:rPr>
              <a:t>Leisure</a:t>
            </a:r>
            <a:r>
              <a:rPr lang="en-GB" sz="1100" dirty="0">
                <a:latin typeface="Montserrat" panose="00000500000000000000" pitchFamily="2" charset="0"/>
                <a:ea typeface="Montserrat"/>
                <a:cs typeface="Calibri" panose="020F0502020204030204" pitchFamily="34" charset="0"/>
                <a:sym typeface="Montserrat"/>
              </a:rPr>
              <a:t> (</a:t>
            </a:r>
            <a:r>
              <a:rPr lang="en-GB" sz="1100" dirty="0" err="1">
                <a:latin typeface="Montserrat" panose="00000500000000000000" pitchFamily="2" charset="0"/>
                <a:ea typeface="Montserrat"/>
                <a:cs typeface="Calibri" panose="020F0502020204030204" pitchFamily="34" charset="0"/>
                <a:sym typeface="Montserrat"/>
              </a:rPr>
              <a:t>inc</a:t>
            </a:r>
            <a:r>
              <a:rPr lang="en-GB" sz="1100" dirty="0">
                <a:latin typeface="Montserrat" panose="00000500000000000000" pitchFamily="2" charset="0"/>
                <a:ea typeface="Montserrat"/>
                <a:cs typeface="Calibri" panose="020F0502020204030204" pitchFamily="34" charset="0"/>
                <a:sym typeface="Montserrat"/>
              </a:rPr>
              <a:t> bags/luggage), </a:t>
            </a:r>
            <a:r>
              <a:rPr lang="en-GB" sz="1100" b="1" dirty="0" err="1">
                <a:latin typeface="Montserrat" panose="00000500000000000000" pitchFamily="2" charset="0"/>
                <a:ea typeface="Montserrat"/>
                <a:cs typeface="Calibri" panose="020F0502020204030204" pitchFamily="34" charset="0"/>
                <a:sym typeface="Montserrat"/>
              </a:rPr>
              <a:t>Suncare</a:t>
            </a:r>
            <a:r>
              <a:rPr lang="en-GB" sz="1100" b="1" dirty="0">
                <a:latin typeface="Montserrat" panose="00000500000000000000" pitchFamily="2" charset="0"/>
                <a:ea typeface="Montserrat"/>
                <a:cs typeface="Calibri" panose="020F0502020204030204" pitchFamily="34" charset="0"/>
                <a:sym typeface="Montserrat"/>
              </a:rPr>
              <a:t>, </a:t>
            </a:r>
            <a:r>
              <a:rPr lang="en-GB" sz="1100" b="1" dirty="0" err="1">
                <a:latin typeface="Montserrat" panose="00000500000000000000" pitchFamily="2" charset="0"/>
                <a:ea typeface="Montserrat"/>
                <a:cs typeface="Calibri" panose="020F0502020204030204" pitchFamily="34" charset="0"/>
                <a:sym typeface="Montserrat"/>
              </a:rPr>
              <a:t>Throatcare</a:t>
            </a:r>
            <a:r>
              <a:rPr lang="en-GB" sz="1100" b="1" dirty="0">
                <a:latin typeface="Montserrat" panose="00000500000000000000" pitchFamily="2" charset="0"/>
                <a:ea typeface="Montserrat"/>
                <a:cs typeface="Calibri" panose="020F0502020204030204" pitchFamily="34" charset="0"/>
                <a:sym typeface="Montserrat"/>
              </a:rPr>
              <a:t>, Cough, Cold &amp; Flu</a:t>
            </a:r>
            <a:r>
              <a:rPr lang="en-GB" sz="1100" dirty="0">
                <a:latin typeface="Montserrat" panose="00000500000000000000" pitchFamily="2" charset="0"/>
                <a:ea typeface="Montserrat"/>
                <a:cs typeface="Calibri" panose="020F0502020204030204" pitchFamily="34" charset="0"/>
                <a:sym typeface="Montserrat"/>
              </a:rPr>
              <a:t>.</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b="1" dirty="0">
              <a:latin typeface="Montserrat" panose="00000500000000000000" pitchFamily="2" charset="0"/>
              <a:ea typeface="Montserrat"/>
              <a:cs typeface="Calibri" panose="020F0502020204030204" pitchFamily="34" charset="0"/>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b="1" dirty="0">
              <a:latin typeface="Montserrat" panose="00000500000000000000" pitchFamily="2" charset="0"/>
              <a:ea typeface="Montserrat"/>
              <a:cs typeface="Calibri" panose="020F0502020204030204" pitchFamily="34" charset="0"/>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ct val="100000"/>
            </a:pPr>
            <a:endParaRPr lang="en-GB" sz="1100" dirty="0">
              <a:solidFill>
                <a:schemeClr val="accent3"/>
              </a:solidFill>
              <a:latin typeface="Montserrat" panose="00000500000000000000" pitchFamily="2" charset="0"/>
              <a:ea typeface="Montserrat"/>
              <a:cs typeface="Montserrat"/>
              <a:sym typeface="Montserrat"/>
            </a:endParaRPr>
          </a:p>
        </p:txBody>
      </p:sp>
      <p:sp>
        <p:nvSpPr>
          <p:cNvPr id="791" name="Google Shape;791;p68"/>
          <p:cNvSpPr txBox="1"/>
          <p:nvPr/>
        </p:nvSpPr>
        <p:spPr>
          <a:xfrm flipH="1">
            <a:off x="4689077" y="1099876"/>
            <a:ext cx="2144166"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3: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Sales remain soft</a:t>
            </a:r>
          </a:p>
        </p:txBody>
      </p:sp>
      <p:sp>
        <p:nvSpPr>
          <p:cNvPr id="789" name="Google Shape;789;p68"/>
          <p:cNvSpPr txBox="1"/>
          <p:nvPr/>
        </p:nvSpPr>
        <p:spPr>
          <a:xfrm flipH="1">
            <a:off x="2470084" y="1113911"/>
            <a:ext cx="2286402"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2: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Britain remains cautious</a:t>
            </a:r>
            <a:endParaRPr sz="1300" b="1" dirty="0">
              <a:latin typeface="Montserrat" panose="00000500000000000000" pitchFamily="2" charset="0"/>
              <a:ea typeface="Montserrat"/>
              <a:cs typeface="Montserrat"/>
              <a:sym typeface="Montserrat"/>
            </a:endParaRPr>
          </a:p>
        </p:txBody>
      </p:sp>
      <p:sp>
        <p:nvSpPr>
          <p:cNvPr id="792" name="Google Shape;792;p68"/>
          <p:cNvSpPr txBox="1"/>
          <p:nvPr/>
        </p:nvSpPr>
        <p:spPr>
          <a:xfrm>
            <a:off x="6882296" y="1419456"/>
            <a:ext cx="2204278" cy="3273640"/>
          </a:xfrm>
          <a:prstGeom prst="rect">
            <a:avLst/>
          </a:prstGeom>
          <a:noFill/>
          <a:ln>
            <a:noFill/>
          </a:ln>
        </p:spPr>
        <p:txBody>
          <a:bodyPr spcFirstLastPara="1" wrap="square" lIns="0" tIns="45700" rIns="0" bIns="45700" anchor="t" anchorCtr="0">
            <a:noAutofit/>
          </a:bodyPr>
          <a:lstStyle/>
          <a:p>
            <a:pPr marL="228600" indent="-213359">
              <a:buClr>
                <a:schemeClr val="accent1"/>
              </a:buClr>
              <a:buSzPts val="1200"/>
              <a:buFont typeface="Wingdings" panose="05000000000000000000" pitchFamily="2" charset="2"/>
              <a:buChar char="§"/>
            </a:pPr>
            <a:r>
              <a:rPr lang="en-GB" sz="1100" b="1" dirty="0">
                <a:solidFill>
                  <a:schemeClr val="accent3"/>
                </a:solidFill>
                <a:latin typeface="Montserrat" panose="00000500000000000000" pitchFamily="2" charset="0"/>
                <a:ea typeface="Times New Roman" panose="02020603050405020304" pitchFamily="18" charset="0"/>
                <a:sym typeface="Montserrat"/>
              </a:rPr>
              <a:t>Sales did improve </a:t>
            </a:r>
            <a:r>
              <a:rPr lang="en-GB" sz="1100" dirty="0">
                <a:solidFill>
                  <a:schemeClr val="accent3"/>
                </a:solidFill>
                <a:latin typeface="Montserrat" panose="00000500000000000000" pitchFamily="2" charset="0"/>
                <a:ea typeface="Times New Roman" panose="02020603050405020304" pitchFamily="18" charset="0"/>
                <a:sym typeface="Montserrat"/>
              </a:rPr>
              <a:t>slightly, topping </a:t>
            </a:r>
            <a:r>
              <a:rPr lang="en-GB" sz="1100" b="1" dirty="0">
                <a:solidFill>
                  <a:schemeClr val="accent3"/>
                </a:solidFill>
                <a:latin typeface="Montserrat" panose="00000500000000000000" pitchFamily="2" charset="0"/>
                <a:ea typeface="Times New Roman" panose="02020603050405020304" pitchFamily="18" charset="0"/>
                <a:sym typeface="Montserrat"/>
              </a:rPr>
              <a:t>£2.5Bn</a:t>
            </a:r>
            <a:r>
              <a:rPr lang="en-GB" sz="1100" dirty="0">
                <a:solidFill>
                  <a:schemeClr val="accent3"/>
                </a:solidFill>
                <a:latin typeface="Montserrat" panose="00000500000000000000" pitchFamily="2" charset="0"/>
                <a:ea typeface="Times New Roman" panose="02020603050405020304" pitchFamily="18" charset="0"/>
                <a:sym typeface="Montserrat"/>
              </a:rPr>
              <a:t>, which may have co-</a:t>
            </a:r>
            <a:r>
              <a:rPr lang="en-GB" sz="1100" dirty="0" err="1">
                <a:solidFill>
                  <a:schemeClr val="accent3"/>
                </a:solidFill>
                <a:latin typeface="Montserrat" panose="00000500000000000000" pitchFamily="2" charset="0"/>
                <a:ea typeface="Times New Roman" panose="02020603050405020304" pitchFamily="18" charset="0"/>
                <a:sym typeface="Montserrat"/>
              </a:rPr>
              <a:t>incided</a:t>
            </a:r>
            <a:r>
              <a:rPr lang="en-GB" sz="1100" dirty="0">
                <a:solidFill>
                  <a:schemeClr val="accent3"/>
                </a:solidFill>
                <a:latin typeface="Montserrat" panose="00000500000000000000" pitchFamily="2" charset="0"/>
                <a:ea typeface="Times New Roman" panose="02020603050405020304" pitchFamily="18" charset="0"/>
                <a:sym typeface="Montserrat"/>
              </a:rPr>
              <a:t> with the first monthly payday in 2023.</a:t>
            </a:r>
            <a:endParaRPr lang="en-GB" sz="110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dirty="0">
                <a:latin typeface="Montserrat" panose="00000500000000000000" pitchFamily="2" charset="0"/>
                <a:ea typeface="Times New Roman" panose="02020603050405020304" pitchFamily="18" charset="0"/>
              </a:rPr>
              <a:t>Shoppers continue to seek cheaper alternatives including frozen and ambient food, to help mitigate the rising costs of everyday essentials including </a:t>
            </a:r>
            <a:r>
              <a:rPr lang="en-GB" sz="1100" b="1" dirty="0">
                <a:latin typeface="Montserrat" panose="00000500000000000000" pitchFamily="2" charset="0"/>
                <a:ea typeface="Times New Roman" panose="02020603050405020304" pitchFamily="18" charset="0"/>
              </a:rPr>
              <a:t>Eggs, Dry Pasta, Milk, Oil.</a:t>
            </a:r>
            <a:endParaRPr lang="en-GB" sz="110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b="1" dirty="0">
                <a:latin typeface="Montserrat" panose="00000500000000000000" pitchFamily="2" charset="0"/>
                <a:ea typeface="Times New Roman" panose="02020603050405020304" pitchFamily="18" charset="0"/>
              </a:rPr>
              <a:t>Biscuits</a:t>
            </a:r>
            <a:r>
              <a:rPr lang="en-GB" sz="1100" dirty="0">
                <a:latin typeface="Montserrat" panose="00000500000000000000" pitchFamily="2" charset="0"/>
                <a:ea typeface="Times New Roman" panose="02020603050405020304" pitchFamily="18" charset="0"/>
              </a:rPr>
              <a:t> is the fastest growing impulse category followed by </a:t>
            </a:r>
            <a:r>
              <a:rPr lang="en-GB" sz="1100" b="1" dirty="0">
                <a:latin typeface="Montserrat" panose="00000500000000000000" pitchFamily="2" charset="0"/>
                <a:ea typeface="Times New Roman" panose="02020603050405020304" pitchFamily="18" charset="0"/>
              </a:rPr>
              <a:t>Nuts &amp; Seeds</a:t>
            </a:r>
            <a:r>
              <a:rPr lang="en-GB" sz="1100" dirty="0">
                <a:latin typeface="Montserrat" panose="00000500000000000000" pitchFamily="2" charset="0"/>
                <a:ea typeface="Times New Roman" panose="02020603050405020304" pitchFamily="18" charset="0"/>
              </a:rPr>
              <a:t> which may suggest healthier alternatives are also on shopper’s agendas.</a:t>
            </a:r>
          </a:p>
        </p:txBody>
      </p:sp>
      <p:sp>
        <p:nvSpPr>
          <p:cNvPr id="793" name="Google Shape;793;p68"/>
          <p:cNvSpPr txBox="1"/>
          <p:nvPr/>
        </p:nvSpPr>
        <p:spPr>
          <a:xfrm flipH="1">
            <a:off x="6997541" y="1109729"/>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4: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End of month boost</a:t>
            </a:r>
            <a:endParaRPr lang="en" sz="1300" b="1" dirty="0">
              <a:latin typeface="Montserrat" panose="00000500000000000000" pitchFamily="2" charset="0"/>
              <a:ea typeface="Montserrat"/>
              <a:cs typeface="Montserrat"/>
              <a:sym typeface="Montserrat"/>
            </a:endParaRPr>
          </a:p>
        </p:txBody>
      </p:sp>
      <p:sp>
        <p:nvSpPr>
          <p:cNvPr id="20" name="TextBox 19">
            <a:extLst>
              <a:ext uri="{FF2B5EF4-FFF2-40B4-BE49-F238E27FC236}">
                <a16:creationId xmlns:a16="http://schemas.microsoft.com/office/drawing/2014/main" id="{735F69FB-BD78-40BB-BE7E-85973888726B}"/>
              </a:ext>
            </a:extLst>
          </p:cNvPr>
          <p:cNvSpPr txBox="1"/>
          <p:nvPr/>
        </p:nvSpPr>
        <p:spPr>
          <a:xfrm>
            <a:off x="338423" y="4740980"/>
            <a:ext cx="4714874" cy="230832"/>
          </a:xfrm>
          <a:prstGeom prst="rect">
            <a:avLst/>
          </a:prstGeom>
          <a:noFill/>
        </p:spPr>
        <p:txBody>
          <a:bodyPr wrap="square">
            <a:spAutoFit/>
          </a:bodyPr>
          <a:lstStyle/>
          <a:p>
            <a:r>
              <a:rPr lang="en-GB" sz="900" dirty="0">
                <a:latin typeface="Montserrat" panose="00000500000000000000" pitchFamily="2" charset="0"/>
              </a:rPr>
              <a:t>Source:  NielsenIQ Scantrack Grocery Multiples</a:t>
            </a:r>
            <a:endParaRPr lang="en-GB" sz="900" dirty="0"/>
          </a:p>
        </p:txBody>
      </p:sp>
    </p:spTree>
    <p:extLst>
      <p:ext uri="{BB962C8B-B14F-4D97-AF65-F5344CB8AC3E}">
        <p14:creationId xmlns:p14="http://schemas.microsoft.com/office/powerpoint/2010/main" val="62357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3" name="Google Shape;1743;p129"/>
          <p:cNvSpPr txBox="1"/>
          <p:nvPr/>
        </p:nvSpPr>
        <p:spPr>
          <a:xfrm>
            <a:off x="326801" y="903416"/>
            <a:ext cx="3804300" cy="49232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Grocery Multiples</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Weekly year on year value growth</a:t>
            </a:r>
            <a:endParaRPr sz="1000" dirty="0">
              <a:solidFill>
                <a:srgbClr val="000000"/>
              </a:solidFill>
              <a:latin typeface="Montserrat" panose="00000500000000000000" pitchFamily="2" charset="0"/>
              <a:ea typeface="Montserrat"/>
              <a:cs typeface="Montserrat"/>
              <a:sym typeface="Montserrat"/>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9737" y="4786310"/>
            <a:ext cx="8159100" cy="184800"/>
          </a:xfrm>
        </p:spPr>
        <p:txBody>
          <a:bodyPr/>
          <a:lstStyle/>
          <a:p>
            <a:pPr marL="146050" indent="0">
              <a:buNone/>
            </a:pPr>
            <a:r>
              <a:rPr lang="en-PH" sz="700" dirty="0">
                <a:latin typeface="Montserrat" panose="00000500000000000000" pitchFamily="2" charset="0"/>
              </a:rPr>
              <a:t>Source:  NielsenIQ Scantrack Total Store Read  Grocery Multiples</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2016895262"/>
              </p:ext>
            </p:extLst>
          </p:nvPr>
        </p:nvGraphicFramePr>
        <p:xfrm>
          <a:off x="359425" y="1618095"/>
          <a:ext cx="8425149" cy="335301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624B59C6-6E32-47FA-B93B-440759F12FDD}"/>
              </a:ext>
            </a:extLst>
          </p:cNvPr>
          <p:cNvCxnSpPr>
            <a:cxnSpLocks/>
          </p:cNvCxnSpPr>
          <p:nvPr/>
        </p:nvCxnSpPr>
        <p:spPr>
          <a:xfrm>
            <a:off x="3135919" y="1889567"/>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CEF0A4B-63F8-4632-AC83-5C2B3D473C1B}"/>
              </a:ext>
            </a:extLst>
          </p:cNvPr>
          <p:cNvCxnSpPr>
            <a:cxnSpLocks/>
          </p:cNvCxnSpPr>
          <p:nvPr/>
        </p:nvCxnSpPr>
        <p:spPr>
          <a:xfrm>
            <a:off x="5842120" y="1887053"/>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 name="Straight Connector 1">
            <a:extLst>
              <a:ext uri="{FF2B5EF4-FFF2-40B4-BE49-F238E27FC236}">
                <a16:creationId xmlns:a16="http://schemas.microsoft.com/office/drawing/2014/main" id="{20607725-F28A-1705-677B-7194AA74EF31}"/>
              </a:ext>
            </a:extLst>
          </p:cNvPr>
          <p:cNvCxnSpPr>
            <a:cxnSpLocks/>
          </p:cNvCxnSpPr>
          <p:nvPr/>
        </p:nvCxnSpPr>
        <p:spPr>
          <a:xfrm>
            <a:off x="3384123" y="788863"/>
            <a:ext cx="218540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8B3A777-4697-C7F2-B741-640676CCDB35}"/>
              </a:ext>
            </a:extLst>
          </p:cNvPr>
          <p:cNvCxnSpPr>
            <a:cxnSpLocks/>
          </p:cNvCxnSpPr>
          <p:nvPr/>
        </p:nvCxnSpPr>
        <p:spPr>
          <a:xfrm>
            <a:off x="6062668" y="793481"/>
            <a:ext cx="136798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44" name="Google Shape;1744;p129"/>
          <p:cNvSpPr txBox="1">
            <a:spLocks noGrp="1"/>
          </p:cNvSpPr>
          <p:nvPr>
            <p:ph type="title"/>
          </p:nvPr>
        </p:nvSpPr>
        <p:spPr>
          <a:xfrm>
            <a:off x="394203" y="187739"/>
            <a:ext cx="8658721" cy="393600"/>
          </a:xfrm>
        </p:spPr>
        <p:txBody>
          <a:bodyPr spcFirstLastPara="1" wrap="square" lIns="0" tIns="91425" rIns="0" bIns="91425" anchor="t" anchorCtr="0">
            <a:noAutofit/>
          </a:bodyPr>
          <a:lstStyle/>
          <a:p>
            <a:r>
              <a:rPr lang="en-GB" dirty="0">
                <a:solidFill>
                  <a:schemeClr val="tx1"/>
                </a:solidFill>
                <a:latin typeface="Montserrat" panose="00000500000000000000" pitchFamily="2" charset="0"/>
                <a:ea typeface="MS PGothic" pitchFamily="34" charset="-128"/>
                <a:cs typeface="Calibri" pitchFamily="34" charset="0"/>
              </a:rPr>
              <a:t>Value growth has increased but units have fallen further indicating shoppers are having to spend even more on buying less</a:t>
            </a:r>
            <a:endParaRPr lang="en-PH" dirty="0">
              <a:latin typeface="Montserrat" panose="00000500000000000000" pitchFamily="2" charset="0"/>
            </a:endParaRPr>
          </a:p>
        </p:txBody>
      </p:sp>
    </p:spTree>
    <p:extLst>
      <p:ext uri="{BB962C8B-B14F-4D97-AF65-F5344CB8AC3E}">
        <p14:creationId xmlns:p14="http://schemas.microsoft.com/office/powerpoint/2010/main" val="1867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1281218364"/>
              </p:ext>
            </p:extLst>
          </p:nvPr>
        </p:nvGraphicFramePr>
        <p:xfrm>
          <a:off x="360619" y="1186416"/>
          <a:ext cx="8644207" cy="337278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8F8BB722-3C58-28AC-18DC-134E513BF018}"/>
              </a:ext>
            </a:extLst>
          </p:cNvPr>
          <p:cNvCxnSpPr>
            <a:cxnSpLocks/>
          </p:cNvCxnSpPr>
          <p:nvPr/>
        </p:nvCxnSpPr>
        <p:spPr>
          <a:xfrm>
            <a:off x="1383778" y="625076"/>
            <a:ext cx="254895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20336" y="4703657"/>
            <a:ext cx="8159100" cy="184800"/>
          </a:xfrm>
        </p:spPr>
        <p:txBody>
          <a:bodyPr/>
          <a:lstStyle/>
          <a:p>
            <a:pPr marL="146050" indent="0">
              <a:buNone/>
            </a:pPr>
            <a:r>
              <a:rPr lang="en-PH" sz="900" dirty="0">
                <a:latin typeface="Montserrat" panose="00000500000000000000" pitchFamily="2" charset="0"/>
              </a:rPr>
              <a:t>Source:  BRC-NielsenIQ Shop Price Index</a:t>
            </a:r>
          </a:p>
        </p:txBody>
      </p:sp>
      <p:sp>
        <p:nvSpPr>
          <p:cNvPr id="1744" name="Google Shape;1744;p129"/>
          <p:cNvSpPr txBox="1">
            <a:spLocks noGrp="1"/>
          </p:cNvSpPr>
          <p:nvPr>
            <p:ph type="title"/>
          </p:nvPr>
        </p:nvSpPr>
        <p:spPr>
          <a:xfrm>
            <a:off x="371222" y="307485"/>
            <a:ext cx="8697017" cy="565030"/>
          </a:xfrm>
          <a:ln>
            <a:noFill/>
          </a:ln>
        </p:spPr>
        <p:txBody>
          <a:bodyPr spcFirstLastPara="1" wrap="square" lIns="0" tIns="91425" rIns="0" bIns="91425" anchor="t" anchorCtr="0">
            <a:noAutofit/>
          </a:bodyPr>
          <a:lstStyle/>
          <a:p>
            <a:r>
              <a:rPr lang="en-GB" sz="1800" dirty="0">
                <a:solidFill>
                  <a:schemeClr val="tx1"/>
                </a:solidFill>
                <a:ea typeface="MS PGothic" pitchFamily="34" charset="-128"/>
                <a:cs typeface="Calibri" pitchFamily="34" charset="0"/>
              </a:rPr>
              <a:t>There is no respite from rising food prices, as both Fresh and Ambient Food inflation continues to break new records </a:t>
            </a:r>
            <a:endParaRPr lang="en-PH" sz="1800" dirty="0">
              <a:latin typeface="Montserrat" panose="00000500000000000000" pitchFamily="2" charset="0"/>
            </a:endParaRPr>
          </a:p>
        </p:txBody>
      </p:sp>
    </p:spTree>
    <p:extLst>
      <p:ext uri="{BB962C8B-B14F-4D97-AF65-F5344CB8AC3E}">
        <p14:creationId xmlns:p14="http://schemas.microsoft.com/office/powerpoint/2010/main" val="2735908017"/>
      </p:ext>
    </p:extLst>
  </p:cSld>
  <p:clrMapOvr>
    <a:masterClrMapping/>
  </p:clrMapOvr>
</p:sld>
</file>

<file path=ppt/theme/theme1.xml><?xml version="1.0" encoding="utf-8"?>
<a:theme xmlns:a="http://schemas.openxmlformats.org/drawingml/2006/main" name="NIQ-presentation-template-v1">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IQ-presentation-template-v2">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 xsi:nil="true"/>
    <DocumentAdded xmlns="cebd32e3-9ab6-41ee-b1af-b8405a8d4e68">2023-02-22T00:00:00+00:00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January 2023 Grocery reports</DocumentSummary>
    <ContentStartDate xmlns="cebd32e3-9ab6-41ee-b1af-b8405a8d4e68" xsi:nil="true"/>
  </documentManagement>
</p:properties>
</file>

<file path=customXml/itemProps1.xml><?xml version="1.0" encoding="utf-8"?>
<ds:datastoreItem xmlns:ds="http://schemas.openxmlformats.org/officeDocument/2006/customXml" ds:itemID="{275C1854-B6EC-46DA-9685-59FDDB8CDA23}"/>
</file>

<file path=customXml/itemProps2.xml><?xml version="1.0" encoding="utf-8"?>
<ds:datastoreItem xmlns:ds="http://schemas.openxmlformats.org/officeDocument/2006/customXml" ds:itemID="{3A9C6A15-0132-4827-BEF7-2DDBCB72488D}"/>
</file>

<file path=customXml/itemProps3.xml><?xml version="1.0" encoding="utf-8"?>
<ds:datastoreItem xmlns:ds="http://schemas.openxmlformats.org/officeDocument/2006/customXml" ds:itemID="{D8E8199F-3AA4-4B49-A1B4-8E0A88CA8638}"/>
</file>

<file path=docProps/app.xml><?xml version="1.0" encoding="utf-8"?>
<Properties xmlns="http://schemas.openxmlformats.org/officeDocument/2006/extended-properties" xmlns:vt="http://schemas.openxmlformats.org/officeDocument/2006/docPropsVTypes">
  <TotalTime>51193</TotalTime>
  <Words>3916</Words>
  <Application>Microsoft Office PowerPoint</Application>
  <PresentationFormat>On-screen Show (16:9)</PresentationFormat>
  <Paragraphs>537</Paragraphs>
  <Slides>45</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Avenir Next</vt:lpstr>
      <vt:lpstr>Avenir Next LT Pro</vt:lpstr>
      <vt:lpstr>Calibri</vt:lpstr>
      <vt:lpstr>Montserrat</vt:lpstr>
      <vt:lpstr>Montserrat Light</vt:lpstr>
      <vt:lpstr>Symbol</vt:lpstr>
      <vt:lpstr>Wingdings</vt:lpstr>
      <vt:lpstr>NIQ-presentation-template-v1</vt:lpstr>
      <vt:lpstr>NIQ-presentation-template-v2</vt:lpstr>
      <vt:lpstr>NielsenIQ Total Till Executive Summary</vt:lpstr>
      <vt:lpstr>Five take outs from Total Till for the 4 weeks to 28th January 2023</vt:lpstr>
      <vt:lpstr>Market Overview</vt:lpstr>
      <vt:lpstr>Growth in January, is weak in the context of double digit inflation</vt:lpstr>
      <vt:lpstr>2023 started with a cautious mindset, with more sales in stores and at the Discounters </vt:lpstr>
      <vt:lpstr>The January slump is deeper than last year</vt:lpstr>
      <vt:lpstr>PowerPoint Presentation</vt:lpstr>
      <vt:lpstr>Value growth has increased but units have fallen further indicating shoppers are having to spend even more on buying less</vt:lpstr>
      <vt:lpstr>There is no respite from rising food prices, as both Fresh and Ambient Food inflation continues to break new records </vt:lpstr>
      <vt:lpstr>Whilst the increase in unleaded fuel has slowed rapidly, diesel prices are falling much more slowly</vt:lpstr>
      <vt:lpstr>Shoppers made 23m MORE shopping trips, spent £0.38 MORE per occasion but bought, on average, 1.0 FEWER fmcg items</vt:lpstr>
      <vt:lpstr>Shoppers will adjust behaviours in 2023, to manage household spend in an omnichannel environment and ‘little and often’ shopping is a favourite strategy</vt:lpstr>
      <vt:lpstr>Value sales are always softer in January after the December splurge but the month on month drop this year is steeper and this is despite more record breaking food inflation in January.  To manage household spend, shoppers are preferring ‘little &amp; often’ shopping, so retailers will need to adapt to maintain and grow market share …. </vt:lpstr>
      <vt:lpstr>Category</vt:lpstr>
      <vt:lpstr>Shoppers have been stricter with their household expenditure as we start 2023, making significant savings on BWS, Non Food and Impulse categories since Dec</vt:lpstr>
      <vt:lpstr>Shoppers are making choices as they spend more on everyday items, frozen and ambient alternatives and cheaper treats are creeping up the agenda</vt:lpstr>
      <vt:lpstr>The biggest unit uplifts were for some discretionary items, healthcare and convenience foods</vt:lpstr>
      <vt:lpstr>As shoppers focus more on till spend and typically buying just 10 items per basket, products will have to work harder to meet shopper expectations.  Shoppers will also focus on health and sustainability in 2023 and these are attributes that are likely to stimulate growth going forward.  </vt:lpstr>
      <vt:lpstr>What happened by channel? </vt:lpstr>
      <vt:lpstr>Shoppers favoured stores and smaller store formats including the discounters, whilst ongoing viruses stimulated sales at Chemists</vt:lpstr>
      <vt:lpstr>After a strong Christmas, all channels saw sales weaken in January, the depth however, was much shallower at the Discounters </vt:lpstr>
      <vt:lpstr>Despite a fall in sales against last year’s pandemic driven comparatives, online share is stabilising at around 11%</vt:lpstr>
      <vt:lpstr>Against last year’s omicron comparatives fewer shoppers shopped online and the average basket size is smaller</vt:lpstr>
      <vt:lpstr>Sales plunged after the Xmas boost in January and with more focus on ‘smaller baskets’ Convenience stores grew ahead of Supermarkets</vt:lpstr>
      <vt:lpstr>Healthier food, cheaper alternatives and emergency top ups were all on the shopper’s agenda in January</vt:lpstr>
      <vt:lpstr>PowerPoint Presentation</vt:lpstr>
      <vt:lpstr>Retailers are having to remain agile, adjusting to significant month on month differences in household expenditure as well as month on month fluctuations in category preferences.  Driving loyalty to store is becoming increasingly complex as shoppers adjust to smaller baskets, as well as cross channel and an omnishopping environment.</vt:lpstr>
      <vt:lpstr>Retailer News</vt:lpstr>
      <vt:lpstr>PowerPoint Presentation</vt:lpstr>
      <vt:lpstr>The big 4 supermarkets all lost market share </vt:lpstr>
      <vt:lpstr>PowerPoint Presentation</vt:lpstr>
      <vt:lpstr>As the Discounters and Co-op were less prone to the seasonal spikes, the post Christmas dip in January was more shallow than at other retailers</vt:lpstr>
      <vt:lpstr>Discounter share is edging closer to 20% which is significantly ahead of last year</vt:lpstr>
      <vt:lpstr>OL has continued to outperform brands across most categories</vt:lpstr>
      <vt:lpstr>Advertising and Promotions</vt:lpstr>
      <vt:lpstr>Retailer messages focused on Price, Price of Staples and Omni</vt:lpstr>
      <vt:lpstr>After the seasonal sales push for sales growth in December, sales on promotion dipped back to 19%, in line with other January’s</vt:lpstr>
      <vt:lpstr>Ocado, Iceland and M&amp;S all sold more on promotion than last year, with only ASDA and the Discounters selling less</vt:lpstr>
      <vt:lpstr>What’s next?</vt:lpstr>
      <vt:lpstr>If baskets are getting smaller, retailers will need to attract more shoppers and more occasions to drive overall spend</vt:lpstr>
      <vt:lpstr>The first quarter is expected to remain challenging, with inflation very much top of mind for shoppers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January NielsenIQ Total Till Exec Summary</dc:title>
  <dc:creator>Cowen, Sally F.</dc:creator>
  <cp:lastModifiedBy>Sally F Cowen</cp:lastModifiedBy>
  <cp:revision>1015</cp:revision>
  <dcterms:modified xsi:type="dcterms:W3CDTF">2023-02-09T14:58:04Z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