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41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1.xml" ContentType="application/vnd.openxmlformats-officedocument.presentationml.slide+xml"/>
  <Override PartName="/ppt/slides/slide40.xml" ContentType="application/vnd.openxmlformats-officedocument.presentationml.slide+xml"/>
  <Override PartName="/ppt/slides/slide29.xml" ContentType="application/vnd.openxmlformats-officedocument.presentationml.slide+xml"/>
  <Override PartName="/ppt/slides/slide27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73" r:id="rId1"/>
    <p:sldMasterId id="2147486290" r:id="rId2"/>
  </p:sldMasterIdLst>
  <p:notesMasterIdLst>
    <p:notesMasterId r:id="rId44"/>
  </p:notesMasterIdLst>
  <p:handoutMasterIdLst>
    <p:handoutMasterId r:id="rId45"/>
  </p:handoutMasterIdLst>
  <p:sldIdLst>
    <p:sldId id="525" r:id="rId3"/>
    <p:sldId id="448" r:id="rId4"/>
    <p:sldId id="470" r:id="rId5"/>
    <p:sldId id="458" r:id="rId6"/>
    <p:sldId id="459" r:id="rId7"/>
    <p:sldId id="471" r:id="rId8"/>
    <p:sldId id="472" r:id="rId9"/>
    <p:sldId id="505" r:id="rId10"/>
    <p:sldId id="473" r:id="rId11"/>
    <p:sldId id="460" r:id="rId12"/>
    <p:sldId id="474" r:id="rId13"/>
    <p:sldId id="483" r:id="rId14"/>
    <p:sldId id="506" r:id="rId15"/>
    <p:sldId id="482" r:id="rId16"/>
    <p:sldId id="461" r:id="rId17"/>
    <p:sldId id="518" r:id="rId18"/>
    <p:sldId id="464" r:id="rId19"/>
    <p:sldId id="519" r:id="rId20"/>
    <p:sldId id="465" r:id="rId21"/>
    <p:sldId id="521" r:id="rId22"/>
    <p:sldId id="467" r:id="rId23"/>
    <p:sldId id="520" r:id="rId24"/>
    <p:sldId id="466" r:id="rId25"/>
    <p:sldId id="449" r:id="rId26"/>
    <p:sldId id="496" r:id="rId27"/>
    <p:sldId id="450" r:id="rId28"/>
    <p:sldId id="451" r:id="rId29"/>
    <p:sldId id="452" r:id="rId30"/>
    <p:sldId id="453" r:id="rId31"/>
    <p:sldId id="477" r:id="rId32"/>
    <p:sldId id="478" r:id="rId33"/>
    <p:sldId id="479" r:id="rId34"/>
    <p:sldId id="517" r:id="rId35"/>
    <p:sldId id="480" r:id="rId36"/>
    <p:sldId id="481" r:id="rId37"/>
    <p:sldId id="454" r:id="rId38"/>
    <p:sldId id="455" r:id="rId39"/>
    <p:sldId id="456" r:id="rId40"/>
    <p:sldId id="457" r:id="rId41"/>
    <p:sldId id="524" r:id="rId42"/>
    <p:sldId id="397" r:id="rId43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3" autoAdjust="0"/>
    <p:restoredTop sz="88480" autoAdjust="0"/>
  </p:normalViewPr>
  <p:slideViewPr>
    <p:cSldViewPr snapToGrid="0">
      <p:cViewPr>
        <p:scale>
          <a:sx n="100" d="100"/>
          <a:sy n="100" d="100"/>
        </p:scale>
        <p:origin x="-29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944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customXml" Target="../customXml/item2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B20A192-BC7F-4F69-AC27-F0AE8D43DC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1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CC46D75-3D9F-43B9-BCAD-80D6E1DB1D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59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E9B555-1F41-47DC-BC3F-72A53C60E06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48D7F3-8416-4BA8-B6A2-2A0F57320C6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4A869A-ABC7-4604-8B9B-30AA4F9E976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AD3ACD-800B-4688-BE55-09DE28BC39F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5A4422-C75A-41F6-8664-7C987754BF94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53333A-011B-4305-A813-8362F48193F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D17CF-59C6-4EB8-9BAB-9A9EAEB28F4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CDF6CD-CEDD-4EC5-BFF4-E2963688552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C55E9F-70A0-496C-A919-DA3A2E08C46D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5243E1-45BC-494A-A050-7DD4D161B2D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1 July 2020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457089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151734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6681288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78486707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1001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7850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1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40699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2998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587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61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1 July 2020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97774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9814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247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637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6024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2340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6242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20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8143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974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07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8105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3694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1203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0415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28992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6036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679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77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84961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9767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7/1/2020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9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13917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40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75113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38999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08584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9081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1 July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8962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74" r:id="rId1"/>
    <p:sldLayoutId id="2147486275" r:id="rId2"/>
    <p:sldLayoutId id="2147486276" r:id="rId3"/>
    <p:sldLayoutId id="2147486277" r:id="rId4"/>
    <p:sldLayoutId id="2147486278" r:id="rId5"/>
    <p:sldLayoutId id="2147486279" r:id="rId6"/>
    <p:sldLayoutId id="2147486280" r:id="rId7"/>
    <p:sldLayoutId id="2147486281" r:id="rId8"/>
    <p:sldLayoutId id="2147486282" r:id="rId9"/>
    <p:sldLayoutId id="2147486283" r:id="rId10"/>
    <p:sldLayoutId id="2147486284" r:id="rId11"/>
    <p:sldLayoutId id="2147486285" r:id="rId12"/>
    <p:sldLayoutId id="2147486286" r:id="rId13"/>
    <p:sldLayoutId id="2147486287" r:id="rId14"/>
    <p:sldLayoutId id="2147486288" r:id="rId15"/>
    <p:sldLayoutId id="2147486289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7/1/2020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9AB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7971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91" r:id="rId1"/>
    <p:sldLayoutId id="2147486292" r:id="rId2"/>
    <p:sldLayoutId id="2147486293" r:id="rId3"/>
    <p:sldLayoutId id="2147486294" r:id="rId4"/>
    <p:sldLayoutId id="2147486295" r:id="rId5"/>
    <p:sldLayoutId id="2147486296" r:id="rId6"/>
    <p:sldLayoutId id="2147486297" r:id="rId7"/>
    <p:sldLayoutId id="2147486298" r:id="rId8"/>
    <p:sldLayoutId id="2147486299" r:id="rId9"/>
    <p:sldLayoutId id="2147486300" r:id="rId10"/>
    <p:sldLayoutId id="2147486301" r:id="rId11"/>
    <p:sldLayoutId id="2147486302" r:id="rId12"/>
    <p:sldLayoutId id="2147486303" r:id="rId13"/>
    <p:sldLayoutId id="2147486304" r:id="rId14"/>
    <p:sldLayoutId id="2147486305" r:id="rId15"/>
    <p:sldLayoutId id="2147486306" r:id="rId16"/>
    <p:sldLayoutId id="2147486307" r:id="rId17"/>
    <p:sldLayoutId id="2147486308" r:id="rId18"/>
    <p:sldLayoutId id="2147486309" r:id="rId19"/>
    <p:sldLayoutId id="2147486310" r:id="rId20"/>
    <p:sldLayoutId id="2147486311" r:id="rId21"/>
    <p:sldLayoutId id="2147486312" r:id="rId22"/>
    <p:sldLayoutId id="2147486313" r:id="rId2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emf"/><Relationship Id="rId4" Type="http://schemas.openxmlformats.org/officeDocument/2006/relationships/image" Target="../media/image5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emf"/><Relationship Id="rId4" Type="http://schemas.openxmlformats.org/officeDocument/2006/relationships/image" Target="../media/image5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emf"/><Relationship Id="rId4" Type="http://schemas.openxmlformats.org/officeDocument/2006/relationships/image" Target="../media/image6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emf"/><Relationship Id="rId4" Type="http://schemas.openxmlformats.org/officeDocument/2006/relationships/image" Target="../media/image6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emf"/><Relationship Id="rId4" Type="http://schemas.openxmlformats.org/officeDocument/2006/relationships/image" Target="../media/image6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61581" y="2504395"/>
            <a:ext cx="4219348" cy="101604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UK Context </a:t>
            </a:r>
            <a:r>
              <a:rPr lang="en-GB" dirty="0"/>
              <a:t>R</a:t>
            </a:r>
            <a:r>
              <a:rPr lang="en-GB" dirty="0" smtClean="0"/>
              <a:t>eport</a:t>
            </a:r>
          </a:p>
          <a:p>
            <a:r>
              <a:rPr lang="en-GB" dirty="0" smtClean="0"/>
              <a:t>Data to </a:t>
            </a:r>
            <a:r>
              <a:rPr lang="en-GB" dirty="0" smtClean="0"/>
              <a:t>13.06.20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61581" y="3669030"/>
            <a:ext cx="3656919" cy="2928321"/>
          </a:xfrm>
        </p:spPr>
        <p:txBody>
          <a:bodyPr anchor="t">
            <a:normAutofit lnSpcReduction="10000"/>
          </a:bodyPr>
          <a:lstStyle/>
          <a:p>
            <a:r>
              <a:rPr lang="en-GB" dirty="0" err="1"/>
              <a:t>ScanTrack</a:t>
            </a:r>
            <a:r>
              <a:rPr lang="en-GB" dirty="0"/>
              <a:t> data includes GB Total Coverage and the discounters, plus Northern Ireland Total Coverage and Musgraves.</a:t>
            </a:r>
          </a:p>
          <a:p>
            <a:endParaRPr lang="en-GB" dirty="0"/>
          </a:p>
          <a:p>
            <a:r>
              <a:rPr lang="en-GB" dirty="0" err="1"/>
              <a:t>HomeScan</a:t>
            </a:r>
            <a:r>
              <a:rPr lang="en-GB" dirty="0"/>
              <a:t> data is based upon a GB consumer panel and should only be used for trends, not absolute values.	</a:t>
            </a:r>
          </a:p>
          <a:p>
            <a:endParaRPr lang="en-GB" dirty="0"/>
          </a:p>
          <a:p>
            <a:r>
              <a:rPr lang="en-GB" dirty="0" smtClean="0"/>
              <a:t>All </a:t>
            </a:r>
            <a:r>
              <a:rPr lang="en-GB" dirty="0"/>
              <a:t>data released after w/e 26.03.16 is coded according to refined definitions available from </a:t>
            </a:r>
            <a:r>
              <a:rPr lang="en-GB" dirty="0" smtClean="0"/>
              <a:t>Seafish.</a:t>
            </a:r>
            <a:endParaRPr lang="en-GB" dirty="0"/>
          </a:p>
          <a:p>
            <a:endParaRPr lang="en-GB" dirty="0" smtClean="0"/>
          </a:p>
          <a:p>
            <a:r>
              <a:rPr lang="en-GB" dirty="0"/>
              <a:t>Species specific data now includes </a:t>
            </a:r>
            <a:r>
              <a:rPr lang="en-GB" dirty="0" smtClean="0"/>
              <a:t>Meals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05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996950"/>
            <a:ext cx="8642350" cy="434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Frozen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1261347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338" y="1595438"/>
            <a:ext cx="8532812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5445824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2400369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88" y="1250370"/>
            <a:ext cx="4154487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0" y="662995"/>
            <a:ext cx="8642350" cy="4826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Frozen Segments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4830441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9938" y="1271007"/>
            <a:ext cx="414813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4693446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4625" y="3741157"/>
            <a:ext cx="4148138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2459434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16450" y="3742745"/>
            <a:ext cx="414813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4386931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 txBox="1">
            <a:spLocks/>
          </p:cNvSpPr>
          <p:nvPr/>
        </p:nvSpPr>
        <p:spPr bwMode="auto">
          <a:xfrm>
            <a:off x="1588" y="801574"/>
            <a:ext cx="89884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5953403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000" y="1466737"/>
            <a:ext cx="415448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6409372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84700" y="1419112"/>
            <a:ext cx="415448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871380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61950" y="3806712"/>
            <a:ext cx="4154488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90416533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 txBox="1">
            <a:spLocks/>
          </p:cNvSpPr>
          <p:nvPr/>
        </p:nvSpPr>
        <p:spPr bwMode="auto">
          <a:xfrm>
            <a:off x="-22225" y="976313"/>
            <a:ext cx="89757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8931686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500" y="1808163"/>
            <a:ext cx="448627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7195126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49775" y="1798638"/>
            <a:ext cx="448627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4655309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 txBox="1">
            <a:spLocks/>
          </p:cNvSpPr>
          <p:nvPr/>
        </p:nvSpPr>
        <p:spPr bwMode="auto">
          <a:xfrm>
            <a:off x="84138" y="767176"/>
            <a:ext cx="86423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MAT KPI’s – Frozen Segments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6738494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90077655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9075" y="1519650"/>
            <a:ext cx="8724900" cy="49196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595312"/>
          </a:xfrm>
        </p:spPr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Ambient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9987951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550" y="1428750"/>
            <a:ext cx="8796338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2047367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588" y="557693"/>
            <a:ext cx="86423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6758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85450" y="6593579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110675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804666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758795"/>
              </p:ext>
            </p:extLst>
          </p:nvPr>
        </p:nvGraphicFramePr>
        <p:xfrm>
          <a:off x="61913" y="1265238"/>
          <a:ext cx="8990012" cy="493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4" name="Worksheet" r:id="rId3" imgW="8582014" imgH="5229375" progId="Excel.Sheet.8">
                  <p:embed/>
                </p:oleObj>
              </mc:Choice>
              <mc:Fallback>
                <p:oleObj name="Worksheet" r:id="rId3" imgW="8582014" imgH="5229375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" y="1265238"/>
                        <a:ext cx="8990012" cy="493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itle 1"/>
          <p:cNvSpPr txBox="1">
            <a:spLocks/>
          </p:cNvSpPr>
          <p:nvPr/>
        </p:nvSpPr>
        <p:spPr bwMode="auto">
          <a:xfrm>
            <a:off x="3175" y="509127"/>
            <a:ext cx="8642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0498294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 txBox="1">
            <a:spLocks/>
          </p:cNvSpPr>
          <p:nvPr/>
        </p:nvSpPr>
        <p:spPr bwMode="auto">
          <a:xfrm>
            <a:off x="1588" y="552810"/>
            <a:ext cx="8642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744636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785616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146367"/>
              </p:ext>
            </p:extLst>
          </p:nvPr>
        </p:nvGraphicFramePr>
        <p:xfrm>
          <a:off x="261938" y="1273175"/>
          <a:ext cx="8813800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2" name="Worksheet" r:id="rId3" imgW="8515282" imgH="4752893" progId="Excel.Sheet.8">
                  <p:embed/>
                </p:oleObj>
              </mc:Choice>
              <mc:Fallback>
                <p:oleObj name="Worksheet" r:id="rId3" imgW="8515282" imgH="4752893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1273175"/>
                        <a:ext cx="8813800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itle 1"/>
          <p:cNvSpPr txBox="1">
            <a:spLocks/>
          </p:cNvSpPr>
          <p:nvPr/>
        </p:nvSpPr>
        <p:spPr bwMode="auto">
          <a:xfrm>
            <a:off x="60325" y="531999"/>
            <a:ext cx="86423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7550147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175" y="600789"/>
            <a:ext cx="8642350" cy="508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Executive Overview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5145922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14450691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" y="1160463"/>
            <a:ext cx="8964613" cy="494823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1588" y="555045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3984799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5" y="663157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098800" y="6592241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</a:t>
            </a:r>
            <a:r>
              <a:rPr lang="en-GB" altLang="en-US" sz="1100" dirty="0" err="1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 MAT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776091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477503"/>
              </p:ext>
            </p:extLst>
          </p:nvPr>
        </p:nvGraphicFramePr>
        <p:xfrm>
          <a:off x="214313" y="1114363"/>
          <a:ext cx="8656637" cy="504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0" name="Worksheet" r:id="rId3" imgW="8572635" imgH="5134006" progId="Excel.Sheet.8">
                  <p:embed/>
                </p:oleObj>
              </mc:Choice>
              <mc:Fallback>
                <p:oleObj name="Worksheet" r:id="rId3" imgW="8572635" imgH="5134006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14363"/>
                        <a:ext cx="8656637" cy="504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itle 1"/>
          <p:cNvSpPr txBox="1">
            <a:spLocks/>
          </p:cNvSpPr>
          <p:nvPr/>
        </p:nvSpPr>
        <p:spPr bwMode="auto">
          <a:xfrm>
            <a:off x="73025" y="505072"/>
            <a:ext cx="86423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89341160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-7938" y="485668"/>
            <a:ext cx="8642351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6224375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766566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833413"/>
              </p:ext>
            </p:extLst>
          </p:nvPr>
        </p:nvGraphicFramePr>
        <p:xfrm>
          <a:off x="203200" y="1203325"/>
          <a:ext cx="8802688" cy="491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8" name="Worksheet" r:id="rId3" imgW="8505904" imgH="4990953" progId="Excel.Sheet.8">
                  <p:embed/>
                </p:oleObj>
              </mc:Choice>
              <mc:Fallback>
                <p:oleObj name="Worksheet" r:id="rId3" imgW="8505904" imgH="4990953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203325"/>
                        <a:ext cx="8802688" cy="491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itle 1"/>
          <p:cNvSpPr txBox="1">
            <a:spLocks/>
          </p:cNvSpPr>
          <p:nvPr/>
        </p:nvSpPr>
        <p:spPr bwMode="auto">
          <a:xfrm>
            <a:off x="1588" y="462503"/>
            <a:ext cx="86423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6673930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3025" y="592791"/>
            <a:ext cx="8642350" cy="5381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8724952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3825" y="1500841"/>
            <a:ext cx="898525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153412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-38100" y="514537"/>
            <a:ext cx="8642350" cy="53816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Total Fish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8590199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1384487"/>
            <a:ext cx="906462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7235991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9050" y="616017"/>
            <a:ext cx="8642350" cy="4984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Total Species – Chilled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2735344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163" y="1224029"/>
            <a:ext cx="9123362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1145709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-4763" y="500483"/>
            <a:ext cx="8642351" cy="47466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Frozen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5945679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137070"/>
            <a:ext cx="9143999" cy="4953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0196204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571860"/>
            <a:ext cx="8642350" cy="522288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- Ambient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1251321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338" y="1437048"/>
            <a:ext cx="907732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16730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588" y="874713"/>
            <a:ext cx="8642350" cy="587375"/>
          </a:xfrm>
        </p:spPr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MAT KPI’s – Top 6 Species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1230264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688" y="1951038"/>
            <a:ext cx="9066212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6732258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715029"/>
            <a:ext cx="8435975" cy="56991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Moving Annual Trends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5277212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07519389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0163" y="1250950"/>
            <a:ext cx="9083675" cy="48339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3175" y="725608"/>
            <a:ext cx="86423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Salmon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8794631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175" y="1525708"/>
            <a:ext cx="8937625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3204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/>
          </p:cNvSpPr>
          <p:nvPr/>
        </p:nvSpPr>
        <p:spPr bwMode="auto">
          <a:xfrm>
            <a:off x="1588" y="721492"/>
            <a:ext cx="86423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Cod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701134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675" y="1385067"/>
            <a:ext cx="8729663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4420940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 txBox="1">
            <a:spLocks/>
          </p:cNvSpPr>
          <p:nvPr/>
        </p:nvSpPr>
        <p:spPr bwMode="auto">
          <a:xfrm>
            <a:off x="3175" y="707852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Tuna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3543911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763" y="1284114"/>
            <a:ext cx="8904287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8374076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 txBox="1">
            <a:spLocks/>
          </p:cNvSpPr>
          <p:nvPr/>
        </p:nvSpPr>
        <p:spPr bwMode="auto">
          <a:xfrm>
            <a:off x="-68263" y="648941"/>
            <a:ext cx="86423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Cold Water Prawns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9621470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325" y="1260128"/>
            <a:ext cx="8904288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2235553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0147709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88" y="1357906"/>
            <a:ext cx="8951912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/>
          <p:cNvSpPr txBox="1">
            <a:spLocks/>
          </p:cNvSpPr>
          <p:nvPr/>
        </p:nvSpPr>
        <p:spPr bwMode="auto">
          <a:xfrm>
            <a:off x="1588" y="586381"/>
            <a:ext cx="86423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9106073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0842844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84480"/>
            <a:ext cx="89027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 txBox="1">
            <a:spLocks/>
          </p:cNvSpPr>
          <p:nvPr/>
        </p:nvSpPr>
        <p:spPr bwMode="auto">
          <a:xfrm>
            <a:off x="-104775" y="755830"/>
            <a:ext cx="8642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Warm Water Prawns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8775205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6702880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575" y="1531477"/>
            <a:ext cx="889635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1"/>
          <p:cNvSpPr txBox="1">
            <a:spLocks/>
          </p:cNvSpPr>
          <p:nvPr/>
        </p:nvSpPr>
        <p:spPr bwMode="auto">
          <a:xfrm>
            <a:off x="1588" y="526590"/>
            <a:ext cx="8642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Total Fish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4010153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4082658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8275" y="1508312"/>
            <a:ext cx="88868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1"/>
          <p:cNvSpPr txBox="1">
            <a:spLocks/>
          </p:cNvSpPr>
          <p:nvPr/>
        </p:nvSpPr>
        <p:spPr bwMode="auto">
          <a:xfrm>
            <a:off x="1588" y="570099"/>
            <a:ext cx="86423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Chilled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037297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 txBox="1">
            <a:spLocks/>
          </p:cNvSpPr>
          <p:nvPr/>
        </p:nvSpPr>
        <p:spPr bwMode="auto">
          <a:xfrm>
            <a:off x="1588" y="478378"/>
            <a:ext cx="864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Frozen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4142783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963" y="1581690"/>
            <a:ext cx="8728075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0755876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483847"/>
            <a:ext cx="7285038" cy="608013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latin typeface="Arial" pitchFamily="34" charset="0"/>
              </a:rPr>
              <a:t>Retailer Share of Trade £ -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5970301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800" y="1272835"/>
            <a:ext cx="8839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3543267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12813"/>
            <a:ext cx="8642350" cy="593725"/>
          </a:xfrm>
        </p:spPr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6415823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688" y="1458913"/>
            <a:ext cx="8686800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3758091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567513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1372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and </a:t>
            </a:r>
            <a:r>
              <a:rPr lang="en-GB" altLang="en-US" sz="100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903977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5250" y="950913"/>
            <a:ext cx="8642350" cy="56991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1605530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138" y="1568450"/>
            <a:ext cx="8710612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8145456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9790657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63" y="1323101"/>
            <a:ext cx="41529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4458132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9163" y="1342445"/>
            <a:ext cx="4154487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itle 3"/>
          <p:cNvSpPr>
            <a:spLocks noGrp="1"/>
          </p:cNvSpPr>
          <p:nvPr>
            <p:ph type="title"/>
          </p:nvPr>
        </p:nvSpPr>
        <p:spPr>
          <a:xfrm>
            <a:off x="0" y="692864"/>
            <a:ext cx="8642350" cy="588962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Chilled Segments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3214056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39725" y="3693532"/>
            <a:ext cx="414813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8182646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33925" y="3706232"/>
            <a:ext cx="414813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99309369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256327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250" y="1364023"/>
            <a:ext cx="4154488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0" y="744898"/>
            <a:ext cx="8642350" cy="635000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latin typeface="Arial" pitchFamily="34" charset="0"/>
              </a:rPr>
              <a:t>Long Term Trends – Chilled Segments </a:t>
            </a:r>
            <a:r>
              <a:rPr lang="en-GB" altLang="en-US" sz="2800" i="1" smtClean="0">
                <a:latin typeface="Arial" pitchFamily="34" charset="0"/>
              </a:rPr>
              <a:t>continued</a:t>
            </a:r>
            <a:endParaRPr lang="en-GB" altLang="en-US" sz="2800" smtClean="0"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032701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62488" y="1362435"/>
            <a:ext cx="4175125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7201499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5738" y="3667485"/>
            <a:ext cx="414813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12077089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97400" y="3680185"/>
            <a:ext cx="414972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09327126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1082675"/>
            <a:ext cx="9061450" cy="635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Chilled Segments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2753984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" y="2028825"/>
            <a:ext cx="447675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2186482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02163" y="2028825"/>
            <a:ext cx="447992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705844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>
          <a:xfrm>
            <a:off x="155575" y="841375"/>
            <a:ext cx="8642350" cy="547688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MAT KPI’s – Chilled Segments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2204357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29302985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47650" y="1606550"/>
            <a:ext cx="8677275" cy="48672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Seafish_PPT May 19">
  <a:themeElements>
    <a:clrScheme name="Seafish Final">
      <a:dk1>
        <a:srgbClr val="0069AB"/>
      </a:dk1>
      <a:lt1>
        <a:srgbClr val="FFFFFE"/>
      </a:lt1>
      <a:dk2>
        <a:srgbClr val="23292B"/>
      </a:dk2>
      <a:lt2>
        <a:srgbClr val="006FAB"/>
      </a:lt2>
      <a:accent1>
        <a:srgbClr val="DC5820"/>
      </a:accent1>
      <a:accent2>
        <a:srgbClr val="009096"/>
      </a:accent2>
      <a:accent3>
        <a:srgbClr val="FFE035"/>
      </a:accent3>
      <a:accent4>
        <a:srgbClr val="D0202F"/>
      </a:accent4>
      <a:accent5>
        <a:srgbClr val="B1CD29"/>
      </a:accent5>
      <a:accent6>
        <a:srgbClr val="D2372C"/>
      </a:accent6>
      <a:hlink>
        <a:srgbClr val="28A16D"/>
      </a:hlink>
      <a:folHlink>
        <a:srgbClr val="454A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1619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06 - June 2020</TermName>
          <TermId xmlns="http://schemas.microsoft.com/office/infopath/2007/PartnerControls">2f311db6-47b8-4c84-ac13-f4780df046c4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2FBB5894-2D7C-4A9D-A23B-525FD4D5BF96}"/>
</file>

<file path=customXml/itemProps2.xml><?xml version="1.0" encoding="utf-8"?>
<ds:datastoreItem xmlns:ds="http://schemas.openxmlformats.org/officeDocument/2006/customXml" ds:itemID="{CDD15200-972A-4730-B003-DE46DCB4EE56}"/>
</file>

<file path=customXml/itemProps3.xml><?xml version="1.0" encoding="utf-8"?>
<ds:datastoreItem xmlns:ds="http://schemas.openxmlformats.org/officeDocument/2006/customXml" ds:itemID="{B64A8E20-9AD3-4D03-B599-201DBAFC48E1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6736</TotalTime>
  <Words>803</Words>
  <Application>Microsoft Office PowerPoint</Application>
  <PresentationFormat>On-screen Show (4:3)</PresentationFormat>
  <Paragraphs>121</Paragraphs>
  <Slides>41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Seafish-PowerPoint-template</vt:lpstr>
      <vt:lpstr>Seafish_PPT May 19</vt:lpstr>
      <vt:lpstr>Microsoft Excel 97-2003 Worksheet</vt:lpstr>
      <vt:lpstr>PowerPoint Presentation</vt:lpstr>
      <vt:lpstr>Executive Overview</vt:lpstr>
      <vt:lpstr>Moving Annual Trends</vt:lpstr>
      <vt:lpstr>Long Term Trends – Total Fish</vt:lpstr>
      <vt:lpstr>Long Term Trends – Chilled</vt:lpstr>
      <vt:lpstr>Long Term Trends – Chilled Segments</vt:lpstr>
      <vt:lpstr>Long Term Trends – Chilled Segments continued</vt:lpstr>
      <vt:lpstr>Long Term Trends – Chilled Segments continued</vt:lpstr>
      <vt:lpstr>MAT KPI’s – Chilled Segments</vt:lpstr>
      <vt:lpstr>Long Term Trends – Frozen</vt:lpstr>
      <vt:lpstr>Long Term Trends – Frozen Segments</vt:lpstr>
      <vt:lpstr>PowerPoint Presentation</vt:lpstr>
      <vt:lpstr>PowerPoint Presentation</vt:lpstr>
      <vt:lpstr>PowerPoint Presentation</vt:lpstr>
      <vt:lpstr>Long Term Trends –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Species – Total Fish</vt:lpstr>
      <vt:lpstr>Top Species – Total Fish continued</vt:lpstr>
      <vt:lpstr>Total Species – Chilled </vt:lpstr>
      <vt:lpstr>Top Species – Frozen </vt:lpstr>
      <vt:lpstr>Top Species - Ambient</vt:lpstr>
      <vt:lpstr>MAT KPI’s – Top 6 Species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Retailer Share of Trade £ - Ambient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June Nielsen Context Report.pptx</dc:title>
  <dc:creator>anderi01</dc:creator>
  <cp:lastModifiedBy>Bishnoi, Ketki Arunkumar</cp:lastModifiedBy>
  <cp:revision>655</cp:revision>
  <dcterms:created xsi:type="dcterms:W3CDTF">2009-04-16T08:15:59Z</dcterms:created>
  <dcterms:modified xsi:type="dcterms:W3CDTF">2020-07-01T10:34:09Z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1619;#06 - June 2020|2f311db6-47b8-4c84-ac13-f4780df046c4</vt:lpwstr>
  </property>
</Properties>
</file>