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4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1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372" r:id="rId1"/>
    <p:sldMasterId id="2147486384" r:id="rId2"/>
  </p:sldMasterIdLst>
  <p:notesMasterIdLst>
    <p:notesMasterId r:id="rId44"/>
  </p:notesMasterIdLst>
  <p:handoutMasterIdLst>
    <p:handoutMasterId r:id="rId45"/>
  </p:handoutMasterIdLst>
  <p:sldIdLst>
    <p:sldId id="528" r:id="rId3"/>
    <p:sldId id="448" r:id="rId4"/>
    <p:sldId id="470" r:id="rId5"/>
    <p:sldId id="458" r:id="rId6"/>
    <p:sldId id="459" r:id="rId7"/>
    <p:sldId id="471" r:id="rId8"/>
    <p:sldId id="472" r:id="rId9"/>
    <p:sldId id="505" r:id="rId10"/>
    <p:sldId id="473" r:id="rId11"/>
    <p:sldId id="460" r:id="rId12"/>
    <p:sldId id="474" r:id="rId13"/>
    <p:sldId id="483" r:id="rId14"/>
    <p:sldId id="506" r:id="rId15"/>
    <p:sldId id="482" r:id="rId16"/>
    <p:sldId id="461" r:id="rId17"/>
    <p:sldId id="518" r:id="rId18"/>
    <p:sldId id="464" r:id="rId19"/>
    <p:sldId id="519" r:id="rId20"/>
    <p:sldId id="465" r:id="rId21"/>
    <p:sldId id="521" r:id="rId22"/>
    <p:sldId id="467" r:id="rId23"/>
    <p:sldId id="520" r:id="rId24"/>
    <p:sldId id="466" r:id="rId25"/>
    <p:sldId id="449" r:id="rId26"/>
    <p:sldId id="496" r:id="rId27"/>
    <p:sldId id="450" r:id="rId28"/>
    <p:sldId id="451" r:id="rId29"/>
    <p:sldId id="452" r:id="rId30"/>
    <p:sldId id="453" r:id="rId31"/>
    <p:sldId id="477" r:id="rId32"/>
    <p:sldId id="478" r:id="rId33"/>
    <p:sldId id="479" r:id="rId34"/>
    <p:sldId id="517" r:id="rId35"/>
    <p:sldId id="480" r:id="rId36"/>
    <p:sldId id="481" r:id="rId37"/>
    <p:sldId id="454" r:id="rId38"/>
    <p:sldId id="455" r:id="rId39"/>
    <p:sldId id="456" r:id="rId40"/>
    <p:sldId id="457" r:id="rId41"/>
    <p:sldId id="524" r:id="rId42"/>
    <p:sldId id="527" r:id="rId4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88480" autoAdjust="0"/>
  </p:normalViewPr>
  <p:slideViewPr>
    <p:cSldViewPr snapToGrid="0">
      <p:cViewPr varScale="1">
        <p:scale>
          <a:sx n="69" d="100"/>
          <a:sy n="69" d="100"/>
        </p:scale>
        <p:origin x="59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customXml" Target="../customXml/item2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4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2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F8AA-850D-4611-B472-EA46E775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995B8-7C34-4923-9CB0-321BBCCFE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B5238-285E-4634-A88E-46E5D70E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B8097-BA96-43BD-81B7-6D5565A3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D89D1-E1AC-42BE-88A9-9DAAD9C0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830837-469C-4F04-AC7E-6580C628C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E607E-DC1D-46BC-84B2-E7DC3E3F5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F4F1-CFF7-4B83-BDFE-B7488D08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4A7F9-F4E6-4AFE-BBAC-11FAA742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21E5D-C400-47CB-AD55-9981BC19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7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9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7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259748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76415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DA23-3AA8-4426-8FF2-73EEAB80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AA08-7D5F-4170-952C-A3673E5A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5326-C03F-43DD-BAF9-32B72B14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19D6-5D8D-4FCB-B08E-A4989F5E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8BBC4-BC8E-4538-9FB1-40CC1F24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1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42718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526714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1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B8CB-B82C-4647-9AB7-8309F461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73154-A506-45FD-8C53-108F31F02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2C82F-66B9-4606-8407-B6EF20CC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7FB8A-420A-40CA-8690-71849504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16AF6-7BBE-4746-A71E-80E28ED9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1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A4C3-196F-440C-BFBB-E24436C7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DCE6-1419-4E49-91CE-8C5DC9EAD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23954-168B-4DE4-A383-6E7CD8B65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5D410-B02C-4081-9D9B-F87A4754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4846C-5B22-45BE-80B2-7A0B7189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81D4B-B045-43A7-AA91-D55030CB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8902-C74E-46E5-A301-C761EFC5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80970-37B6-44DC-960C-47C8C2531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2A847-D4A0-41BB-B3A1-991D3F07B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03856-D3A5-4078-A1F8-F4E4831D1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D1B68-0CEF-4FEF-A468-547A60E0A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83C7BD-F517-40DB-B8BE-371CA2D1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D6374-CD9B-4FAC-9B59-37EA89E7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C989C-CD87-4566-A40F-E5413AC8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5417B-64FA-426A-94FB-A085AF31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4DC44-9AA9-4C85-BDBD-76388353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17E19-8D7C-46E8-9D70-09684689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F0FE-4CE4-4BCB-9EDB-B3419DC1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CEF2-07DD-4BD0-87A4-DD19206B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F92B0-DD38-46F6-8F62-48AC7FC09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8F628-601A-41E2-82C5-4CD9FDF4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25771-58DA-45F3-8193-8D196916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3E18D-7A93-46A9-88A5-380C96D8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6A49-34DC-4256-AA60-A6E36C54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1E7E0-F53B-4E0D-B194-8D0A058CF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4113F-8F5D-4A29-B537-FE1EE767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BFCD8-2BEA-4595-BCD4-F6BB3890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FF455-C416-4CE7-AB1E-7E27D98C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47496-AE04-4980-A065-439428ED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3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4FB83-C376-49CD-9211-93F0132B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5AC24-2E76-4F34-9C67-30EAEBA5D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EF60-78BE-4250-91E7-6293AD4AF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01CA5-6460-4AAA-A0A5-2F4CDF94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50E4F-17C2-4473-8FB7-88633A4EC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3" r:id="rId1"/>
    <p:sldLayoutId id="2147486374" r:id="rId2"/>
    <p:sldLayoutId id="2147486375" r:id="rId3"/>
    <p:sldLayoutId id="2147486376" r:id="rId4"/>
    <p:sldLayoutId id="2147486377" r:id="rId5"/>
    <p:sldLayoutId id="2147486378" r:id="rId6"/>
    <p:sldLayoutId id="2147486379" r:id="rId7"/>
    <p:sldLayoutId id="2147486380" r:id="rId8"/>
    <p:sldLayoutId id="2147486381" r:id="rId9"/>
    <p:sldLayoutId id="2147486382" r:id="rId10"/>
    <p:sldLayoutId id="2147486383" r:id="rId11"/>
    <p:sldLayoutId id="2147486364" r:id="rId12"/>
    <p:sldLayoutId id="2147486367" r:id="rId13"/>
    <p:sldLayoutId id="2147486368" r:id="rId14"/>
    <p:sldLayoutId id="21474863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10480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85" r:id="rId1"/>
    <p:sldLayoutId id="2147486386" r:id="rId2"/>
    <p:sldLayoutId id="2147486387" r:id="rId3"/>
    <p:sldLayoutId id="2147486388" r:id="rId4"/>
    <p:sldLayoutId id="2147486389" r:id="rId5"/>
    <p:sldLayoutId id="2147486390" r:id="rId6"/>
    <p:sldLayoutId id="2147486391" r:id="rId7"/>
    <p:sldLayoutId id="21474863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39" y="1657350"/>
            <a:ext cx="7498081" cy="602278"/>
          </a:xfrm>
        </p:spPr>
        <p:txBody>
          <a:bodyPr/>
          <a:lstStyle/>
          <a:p>
            <a:r>
              <a:rPr lang="en-GB" dirty="0"/>
              <a:t>UK Context Report Data to </a:t>
            </a:r>
            <a:r>
              <a:rPr lang="en-GB" dirty="0" smtClean="0"/>
              <a:t>23.04.22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39" y="2548890"/>
            <a:ext cx="8069581" cy="349758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/>
          </a:p>
          <a:p>
            <a:r>
              <a:rPr lang="en-GB" dirty="0" err="1"/>
              <a:t>HomeScan</a:t>
            </a:r>
            <a:r>
              <a:rPr lang="en-GB" dirty="0"/>
              <a:t> data is based upon a GB consumer panel and should only be used for trends, not absolute values.	</a:t>
            </a:r>
          </a:p>
          <a:p>
            <a:endParaRPr lang="en-GB" dirty="0"/>
          </a:p>
          <a:p>
            <a:r>
              <a:rPr lang="en-GB" dirty="0"/>
              <a:t>All data released after w/e 26.03.16 is coded according to refined definitions available from Seafish.</a:t>
            </a:r>
          </a:p>
          <a:p>
            <a:endParaRPr lang="en-GB" dirty="0"/>
          </a:p>
          <a:p>
            <a:r>
              <a:rPr lang="en-GB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85337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13377" y="-96693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3121453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9187" y="1034473"/>
            <a:ext cx="9265861" cy="546082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317374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1078313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600" y="885250"/>
            <a:ext cx="4157663" cy="26596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636588" y="99813"/>
            <a:ext cx="7886700" cy="78543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762321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9938" y="803564"/>
            <a:ext cx="4149725" cy="28448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2974496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3927" y="3485645"/>
            <a:ext cx="4151312" cy="293716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2067741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16450" y="3544888"/>
            <a:ext cx="4149725" cy="271736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3369609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90" y="1"/>
            <a:ext cx="8988425" cy="93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6081964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8" y="932873"/>
            <a:ext cx="4149725" cy="280727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6548160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7875" y="932873"/>
            <a:ext cx="4148138" cy="275965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4388079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7338" y="3740150"/>
            <a:ext cx="4149725" cy="25574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9726863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168275" y="412751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2744333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88" y="1833562"/>
            <a:ext cx="4481512" cy="30524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323743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52950" y="1824037"/>
            <a:ext cx="4479925" cy="306199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5333611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7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1068151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43223092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875" y="1603375"/>
            <a:ext cx="9132888" cy="47513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74832" y="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6948452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09" y="1006765"/>
            <a:ext cx="9091673" cy="540156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09865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30175" y="170344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7100232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51350" y="65913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0CB287-AE7B-413B-9704-6487FD4487B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665018"/>
            <a:ext cx="8765308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976812"/>
              </p:ext>
            </p:extLst>
          </p:nvPr>
        </p:nvGraphicFramePr>
        <p:xfrm>
          <a:off x="141287" y="951345"/>
          <a:ext cx="8928821" cy="5247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" name="Worksheet" r:id="rId3" imgW="7912174" imgH="5232575" progId="Excel.Sheet.8">
                  <p:embed/>
                </p:oleObj>
              </mc:Choice>
              <mc:Fallback>
                <p:oleObj name="Worksheet" r:id="rId3" imgW="7912174" imgH="5232575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" y="951345"/>
                        <a:ext cx="8928821" cy="5247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0" y="196057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3113678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261504" y="206591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1098588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13" y="836829"/>
            <a:ext cx="8723241" cy="55639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835795"/>
              </p:ext>
            </p:extLst>
          </p:nvPr>
        </p:nvGraphicFramePr>
        <p:xfrm>
          <a:off x="261938" y="863601"/>
          <a:ext cx="8734280" cy="531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0" name="Worksheet" r:id="rId3" imgW="7912174" imgH="4737144" progId="Excel.Sheet.8">
                  <p:embed/>
                </p:oleObj>
              </mc:Choice>
              <mc:Fallback>
                <p:oleObj name="Worksheet" r:id="rId3" imgW="7912174" imgH="4737144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863601"/>
                        <a:ext cx="8734280" cy="531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307903" y="225425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9948239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Executive Overview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7109556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35840958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91" y="1566207"/>
            <a:ext cx="8841193" cy="430026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19063" y="166541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431798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6294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2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1" y="886692"/>
            <a:ext cx="8990662" cy="54494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062595"/>
              </p:ext>
            </p:extLst>
          </p:nvPr>
        </p:nvGraphicFramePr>
        <p:xfrm>
          <a:off x="83128" y="785091"/>
          <a:ext cx="8950036" cy="539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8" name="Worksheet" r:id="rId3" imgW="7918487" imgH="5149806" progId="Excel.Sheet.8">
                  <p:embed/>
                </p:oleObj>
              </mc:Choice>
              <mc:Fallback>
                <p:oleObj name="Worksheet" r:id="rId3" imgW="7918487" imgH="514980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28" y="785091"/>
                        <a:ext cx="8950036" cy="5390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501650" y="90486"/>
            <a:ext cx="864235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2078786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119062" y="67145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7117683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BA4C4E-2890-4207-8F57-F4E3F5AA8D1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1" y="686271"/>
            <a:ext cx="8736836" cy="55667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919525"/>
              </p:ext>
            </p:extLst>
          </p:nvPr>
        </p:nvGraphicFramePr>
        <p:xfrm>
          <a:off x="203200" y="960582"/>
          <a:ext cx="8654473" cy="527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4" name="Worksheet" r:id="rId3" imgW="7924800" imgH="4984662" progId="Excel.Sheet.8">
                  <p:embed/>
                </p:oleObj>
              </mc:Choice>
              <mc:Fallback>
                <p:oleObj name="Worksheet" r:id="rId3" imgW="7924800" imgH="4984662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960582"/>
                        <a:ext cx="8654473" cy="527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19063" y="238558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1877447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83128"/>
            <a:ext cx="7886700" cy="11083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1682677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2352" y="1202603"/>
            <a:ext cx="8809782" cy="471755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7109961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11778" y="18278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4093272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237" y="1209964"/>
            <a:ext cx="8979339" cy="46557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2363479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7196" y="16158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7402389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560" y="1062182"/>
            <a:ext cx="8850155" cy="488855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3615960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4068" y="151834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Frozen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4673539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0578" y="1052945"/>
            <a:ext cx="8875857" cy="4942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8664939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8650" y="8803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811494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8894" y="1173018"/>
            <a:ext cx="8906212" cy="479684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4814063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142109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0350" y="1965325"/>
            <a:ext cx="8624888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5014123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1433662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46856813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5029" y="1553473"/>
            <a:ext cx="8732981" cy="433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578444" y="236080"/>
            <a:ext cx="8642350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6700270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232" y="822036"/>
            <a:ext cx="9242026" cy="549426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389869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501650" y="278147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176813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128" y="1052945"/>
            <a:ext cx="8868534" cy="521210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695370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3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3551345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5387" y="1324554"/>
            <a:ext cx="9298586" cy="523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345613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119062" y="270164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2551672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2874" y="852776"/>
            <a:ext cx="9296410" cy="558554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312649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913049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04" y="1025236"/>
            <a:ext cx="9165482" cy="53558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258762" y="179980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632460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2177242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3355" y="1047533"/>
            <a:ext cx="8757021" cy="54365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3358" y="90813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016588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952169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9268" y="1680344"/>
            <a:ext cx="9096172" cy="452649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1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3007847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34329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6175" y="1283855"/>
            <a:ext cx="9181750" cy="48768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7383528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9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1532336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296131"/>
              </p:ext>
            </p:extLst>
          </p:nvPr>
        </p:nvGraphicFramePr>
        <p:xfrm>
          <a:off x="3175" y="996950"/>
          <a:ext cx="9137650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Worksheet" r:id="rId5" imgW="9137687" imgH="4864056" progId="Excel.Sheet.8">
                  <p:embed/>
                </p:oleObj>
              </mc:Choice>
              <mc:Fallback>
                <p:oleObj name="Worksheet" r:id="rId5" imgW="9137687" imgH="486405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5" y="996950"/>
                        <a:ext cx="9137650" cy="486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67296" y="284167"/>
            <a:ext cx="8388000" cy="863999"/>
          </a:xfrm>
        </p:spPr>
        <p:txBody>
          <a:bodyPr/>
          <a:lstStyle/>
          <a:p>
            <a:pPr eaLnBrk="1" hangingPunct="1"/>
            <a:r>
              <a:rPr lang="en-GB" altLang="en-US" sz="280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91542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625" y="895927"/>
            <a:ext cx="8845550" cy="509529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707346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1168969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0964" y="1479260"/>
            <a:ext cx="9257665" cy="492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1480124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085060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3898" y="1466334"/>
            <a:ext cx="9282270" cy="500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190475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765895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25" y="923636"/>
            <a:ext cx="4371975" cy="267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2330901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19625" y="923637"/>
            <a:ext cx="4375150" cy="2633952"/>
          </a:xfrm>
          <a:prstGeom prst="rect">
            <a:avLst/>
          </a:prstGeom>
          <a:noFill/>
          <a:ln>
            <a:noFill/>
          </a:ln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785668" y="-9525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565631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0188" y="3557589"/>
            <a:ext cx="4368800" cy="265906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308561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24388" y="3568702"/>
            <a:ext cx="4370387" cy="272097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0376217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7184468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663" y="1127125"/>
            <a:ext cx="4157662" cy="25098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20436" y="166256"/>
            <a:ext cx="7794914" cy="1080653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itchFamily="34" charset="0"/>
              </a:rPr>
              <a:t>Long Term Trends – Chilled Segments </a:t>
            </a:r>
            <a:r>
              <a:rPr lang="en-GB" altLang="en-US" sz="2800" i="1" dirty="0">
                <a:latin typeface="Arial" pitchFamily="34" charset="0"/>
              </a:rPr>
              <a:t>continued</a:t>
            </a:r>
            <a:endParaRPr lang="en-GB" altLang="en-US" sz="2800" dirty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469959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52938" y="1019174"/>
            <a:ext cx="4595812" cy="274987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910616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4150" y="3806825"/>
            <a:ext cx="4151313" cy="252008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995639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97400" y="3703782"/>
            <a:ext cx="4151313" cy="262312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48251416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4762601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88" y="2054225"/>
            <a:ext cx="4711701" cy="271173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5424962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83100" y="2054224"/>
            <a:ext cx="4660900" cy="271173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0596490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3461663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82725012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9213" y="1698625"/>
            <a:ext cx="9072562" cy="46815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>2022-05-26T23:00:00+00:00</PublicationDate>
    <DocumentAdded xmlns="cebd32e3-9ab6-41ee-b1af-b8405a8d4e68" xsi:nil="true"/>
    <TaxCatchAll xmlns="cebd32e3-9ab6-41ee-b1af-b8405a8d4e68">
      <Value>1499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61a02389-8c0e-4b26-ab76-c23088ff913d</TermId>
        </TermInfo>
      </Terms>
    </j7c1b49d505545c2a69692ae734740bd>
    <DocumentSummary xmlns="cebd32e3-9ab6-41ee-b1af-b8405a8d4e68">Nielsen Monthly April Report</DocumentSummary>
    <ContentStartDate xmlns="cebd32e3-9ab6-41ee-b1af-b8405a8d4e68">2022-04-22T23:00:00+00:00</ContentStartDate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2E54A8EF-8485-40E1-95DD-2D74DEEFB756}"/>
</file>

<file path=customXml/itemProps2.xml><?xml version="1.0" encoding="utf-8"?>
<ds:datastoreItem xmlns:ds="http://schemas.openxmlformats.org/officeDocument/2006/customXml" ds:itemID="{A54275D0-B12A-4320-B5C0-067E7FF74FCA}"/>
</file>

<file path=customXml/itemProps3.xml><?xml version="1.0" encoding="utf-8"?>
<ds:datastoreItem xmlns:ds="http://schemas.openxmlformats.org/officeDocument/2006/customXml" ds:itemID="{3EDC475B-6978-4648-BD2C-8A835F80ED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7555</TotalTime>
  <Words>825</Words>
  <Application>Microsoft Office PowerPoint</Application>
  <PresentationFormat>On-screen Show (4:3)</PresentationFormat>
  <Paragraphs>116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9" baseType="lpstr">
      <vt:lpstr>ＭＳ Ｐゴシック</vt:lpstr>
      <vt:lpstr>Arial</vt:lpstr>
      <vt:lpstr>Arial Unicode MS</vt:lpstr>
      <vt:lpstr>Calibri</vt:lpstr>
      <vt:lpstr>Calibri Light</vt:lpstr>
      <vt:lpstr>Geneva</vt:lpstr>
      <vt:lpstr>Lucida Grande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Worksheet</vt:lpstr>
      <vt:lpstr>Microsoft Excel 97-2003 Worksheet</vt:lpstr>
      <vt:lpstr>UK Context Report Data to 23.04.22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April NielsenIQ Context Report (ammended)</dc:title>
  <dc:creator>anderi01</dc:creator>
  <cp:lastModifiedBy>Mehera, Harjyot Kaur P</cp:lastModifiedBy>
  <cp:revision>734</cp:revision>
  <dcterms:created xsi:type="dcterms:W3CDTF">2009-04-16T08:15:59Z</dcterms:created>
  <dcterms:modified xsi:type="dcterms:W3CDTF">2022-05-23T05:47:07Z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1499;#2022|61a02389-8c0e-4b26-ab76-c23088ff913d</vt:lpwstr>
  </property>
</Properties>
</file>