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14" r:id="rId2"/>
    <p:sldMasterId id="2147486339" r:id="rId3"/>
  </p:sldMasterIdLst>
  <p:notesMasterIdLst>
    <p:notesMasterId r:id="rId45"/>
  </p:notesMasterIdLst>
  <p:handoutMasterIdLst>
    <p:handoutMasterId r:id="rId46"/>
  </p:handoutMasterIdLst>
  <p:sldIdLst>
    <p:sldId id="526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>
        <p:scale>
          <a:sx n="100" d="100"/>
          <a:sy n="100" d="100"/>
        </p:scale>
        <p:origin x="-2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26 August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67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21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4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26 August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6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79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40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55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72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84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55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848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030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1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176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01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716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012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431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237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85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575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8/26/2020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0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26 August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26 August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26 August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cs typeface="Arial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8/26/2020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  <a:cs typeface="Arial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5" r:id="rId1"/>
    <p:sldLayoutId id="2147486316" r:id="rId2"/>
    <p:sldLayoutId id="2147486317" r:id="rId3"/>
    <p:sldLayoutId id="2147486318" r:id="rId4"/>
    <p:sldLayoutId id="2147486319" r:id="rId5"/>
    <p:sldLayoutId id="2147486320" r:id="rId6"/>
    <p:sldLayoutId id="2147486321" r:id="rId7"/>
    <p:sldLayoutId id="2147486322" r:id="rId8"/>
    <p:sldLayoutId id="2147486323" r:id="rId9"/>
    <p:sldLayoutId id="2147486324" r:id="rId10"/>
    <p:sldLayoutId id="2147486325" r:id="rId11"/>
    <p:sldLayoutId id="2147486326" r:id="rId12"/>
    <p:sldLayoutId id="2147486327" r:id="rId13"/>
    <p:sldLayoutId id="2147486328" r:id="rId14"/>
    <p:sldLayoutId id="2147486329" r:id="rId15"/>
    <p:sldLayoutId id="2147486330" r:id="rId16"/>
    <p:sldLayoutId id="2147486331" r:id="rId17"/>
    <p:sldLayoutId id="2147486332" r:id="rId18"/>
    <p:sldLayoutId id="2147486333" r:id="rId19"/>
    <p:sldLayoutId id="2147486334" r:id="rId20"/>
    <p:sldLayoutId id="2147486335" r:id="rId21"/>
    <p:sldLayoutId id="2147486336" r:id="rId22"/>
    <p:sldLayoutId id="2147486337" r:id="rId23"/>
    <p:sldLayoutId id="2147486338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26 August 2020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emf"/><Relationship Id="rId4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Context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08.08.20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6400" y="3668713"/>
            <a:ext cx="3657600" cy="2928937"/>
          </a:xfrm>
        </p:spPr>
        <p:txBody>
          <a:bodyPr anchor="t">
            <a:normAutofit fontScale="25000" lnSpcReduction="20000"/>
          </a:bodyPr>
          <a:lstStyle/>
          <a:p>
            <a:r>
              <a:rPr lang="en-GB" sz="5600" b="1" dirty="0" smtClean="0">
                <a:solidFill>
                  <a:schemeClr val="bg1"/>
                </a:solidFill>
              </a:rPr>
              <a:t>ScanTrack data includes GB Total Coverage and the discounters, plus Northern Ireland Total Coverage and Musgraves.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err="1" smtClean="0">
                <a:solidFill>
                  <a:schemeClr val="bg1"/>
                </a:solidFill>
              </a:rPr>
              <a:t>HomeScan</a:t>
            </a:r>
            <a:r>
              <a:rPr lang="en-GB" sz="5600" b="1" dirty="0" smtClean="0">
                <a:solidFill>
                  <a:schemeClr val="bg1"/>
                </a:solidFill>
              </a:rPr>
              <a:t> data is based upon a GB consumer panel and should only be used for trends, not absolute values.	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smtClean="0">
                <a:solidFill>
                  <a:schemeClr val="bg1"/>
                </a:solidFill>
              </a:rPr>
              <a:t>All data released after w/e 26.03.16 is coded according to refined definitions available from </a:t>
            </a:r>
            <a:r>
              <a:rPr lang="en-GB" sz="5600" b="1" dirty="0" err="1" smtClean="0">
                <a:solidFill>
                  <a:schemeClr val="bg1"/>
                </a:solidFill>
              </a:rPr>
              <a:t>Seafish</a:t>
            </a:r>
            <a:r>
              <a:rPr lang="en-GB" sz="5600" b="1" dirty="0" smtClean="0">
                <a:solidFill>
                  <a:schemeClr val="bg1"/>
                </a:solidFill>
              </a:rPr>
              <a:t>.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smtClean="0">
                <a:solidFill>
                  <a:schemeClr val="bg1"/>
                </a:solidFill>
              </a:rPr>
              <a:t>Species specific data now includes Meals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64235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70588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38" y="1595438"/>
            <a:ext cx="85328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4541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53255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250370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662995"/>
            <a:ext cx="8642350" cy="482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26922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1007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18423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41157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674942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42745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820361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88" y="801574"/>
            <a:ext cx="8988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18917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466737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02151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419112"/>
            <a:ext cx="41544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48191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1950" y="3806712"/>
            <a:ext cx="4154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89765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3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04457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08163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03009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798638"/>
            <a:ext cx="4486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30851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6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03430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77420316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0"/>
            <a:ext cx="8724900" cy="4919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595312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55236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50" y="1428750"/>
            <a:ext cx="87963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002843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79444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0" y="6593579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52742"/>
            <a:ext cx="8877300" cy="51525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63389"/>
              </p:ext>
            </p:extLst>
          </p:nvPr>
        </p:nvGraphicFramePr>
        <p:xfrm>
          <a:off x="61913" y="1265238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" name="Worksheet" r:id="rId3" imgW="8582014" imgH="5229375" progId="Excel.Sheet.8">
                  <p:embed/>
                </p:oleObj>
              </mc:Choice>
              <mc:Fallback>
                <p:oleObj name="Worksheet" r:id="rId3" imgW="8582014" imgH="52293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372781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0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35117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8561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39009"/>
              </p:ext>
            </p:extLst>
          </p:nvPr>
        </p:nvGraphicFramePr>
        <p:xfrm>
          <a:off x="261938" y="1273175"/>
          <a:ext cx="88138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" name="Worksheet" r:id="rId3" imgW="8515282" imgH="4752893" progId="Excel.Sheet.8">
                  <p:embed/>
                </p:oleObj>
              </mc:Choice>
              <mc:Fallback>
                <p:oleObj name="Worksheet" r:id="rId3" imgW="8515282" imgH="475289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138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1999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223024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" y="600789"/>
            <a:ext cx="8642350" cy="508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73919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6917305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3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5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1436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63157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1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6656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92304"/>
              </p:ext>
            </p:extLst>
          </p:nvPr>
        </p:nvGraphicFramePr>
        <p:xfrm>
          <a:off x="214313" y="1114425"/>
          <a:ext cx="8656637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" name="Worksheet" r:id="rId3" imgW="8572635" imgH="5134006" progId="Excel.Sheet.8">
                  <p:embed/>
                </p:oleObj>
              </mc:Choice>
              <mc:Fallback>
                <p:oleObj name="Worksheet" r:id="rId3" imgW="8572635" imgH="51340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8656637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2"/>
            <a:ext cx="8642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776085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69255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52742"/>
            <a:ext cx="8877300" cy="51525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23109"/>
              </p:ext>
            </p:extLst>
          </p:nvPr>
        </p:nvGraphicFramePr>
        <p:xfrm>
          <a:off x="203200" y="1203325"/>
          <a:ext cx="8802688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" name="Worksheet" r:id="rId3" imgW="8505904" imgH="4990953" progId="Excel.Sheet.8">
                  <p:embed/>
                </p:oleObj>
              </mc:Choice>
              <mc:Fallback>
                <p:oleObj name="Worksheet" r:id="rId3" imgW="8505904" imgH="499095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3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983187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3025" y="592791"/>
            <a:ext cx="8642350" cy="5381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75411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1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622402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38100" y="514537"/>
            <a:ext cx="8642350" cy="5381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95205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84487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96657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" y="616017"/>
            <a:ext cx="8642350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29450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29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87610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763" y="500483"/>
            <a:ext cx="8642351" cy="4746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84532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37070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24293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571860"/>
            <a:ext cx="8642350" cy="5222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09654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898315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8" y="874713"/>
            <a:ext cx="8642350" cy="5873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596977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88" y="1951038"/>
            <a:ext cx="90662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36759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715029"/>
            <a:ext cx="8435975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70185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7598195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3" y="1250950"/>
            <a:ext cx="9083675" cy="48339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3605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5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35046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71815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85067"/>
            <a:ext cx="8729663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35051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2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35044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3" y="1284114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41905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1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34107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8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32043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11287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6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1"/>
            <a:ext cx="8642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60389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18841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0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0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98963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98976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7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0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34616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20692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08312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772711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8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10866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3" y="1581690"/>
            <a:ext cx="87280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82654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483847"/>
            <a:ext cx="7285038" cy="60801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41736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02265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12813"/>
            <a:ext cx="8642350" cy="59372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1491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3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4979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567513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" y="950913"/>
            <a:ext cx="8642350" cy="5699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94349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50"/>
            <a:ext cx="87106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3271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21989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323101"/>
            <a:ext cx="41529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34947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3" y="1342445"/>
            <a:ext cx="41544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0" y="692864"/>
            <a:ext cx="8642350" cy="5889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418402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6935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97854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70623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198341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63636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64023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744898"/>
            <a:ext cx="8642350" cy="6350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smtClean="0">
                <a:latin typeface="Arial" pitchFamily="34" charset="0"/>
              </a:rPr>
              <a:t>continued</a:t>
            </a:r>
            <a:endParaRPr lang="en-GB" altLang="en-US" sz="2800" smtClean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31800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2488" y="1362435"/>
            <a:ext cx="41751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06536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38" y="36674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866003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680185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106693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082675"/>
            <a:ext cx="906145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39057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5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4378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3" y="2028825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029922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155575" y="841375"/>
            <a:ext cx="864235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31230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5" y="6596063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8539048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0" y="1606550"/>
            <a:ext cx="8677275" cy="4867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1617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2020</TermName>
          <TermId xmlns="http://schemas.microsoft.com/office/infopath/2007/PartnerControls">0b4a26b6-6a17-4196-84ac-3db649f1e439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CE448CF-A4E8-4AF3-9E90-351569BD461B}"/>
</file>

<file path=customXml/itemProps2.xml><?xml version="1.0" encoding="utf-8"?>
<ds:datastoreItem xmlns:ds="http://schemas.openxmlformats.org/officeDocument/2006/customXml" ds:itemID="{24ED2520-D768-4ADB-AC90-1E15F34D1A1A}"/>
</file>

<file path=customXml/itemProps3.xml><?xml version="1.0" encoding="utf-8"?>
<ds:datastoreItem xmlns:ds="http://schemas.openxmlformats.org/officeDocument/2006/customXml" ds:itemID="{685F27CD-6F48-485B-8D04-B7FB8E085701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6883</TotalTime>
  <Words>802</Words>
  <Application>Microsoft Office PowerPoint</Application>
  <PresentationFormat>On-screen Show (4:3)</PresentationFormat>
  <Paragraphs>119</Paragraphs>
  <Slides>41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Seafish-PowerPoint-template</vt:lpstr>
      <vt:lpstr>1_Seafish_PPT May 19</vt:lpstr>
      <vt:lpstr>1_Seafish-PowerPoint-template</vt:lpstr>
      <vt:lpstr>Microsoft Excel 97-2003 Worksheet</vt:lpstr>
      <vt:lpstr>UK Context Report Data to 08.08.20 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August Nielsen Context Report.pptx</dc:title>
  <dc:creator>anderi01</dc:creator>
  <cp:lastModifiedBy>Bishnoi, Ketki Arunkumar</cp:lastModifiedBy>
  <cp:revision>660</cp:revision>
  <dcterms:created xsi:type="dcterms:W3CDTF">2009-04-16T08:15:59Z</dcterms:created>
  <dcterms:modified xsi:type="dcterms:W3CDTF">2020-08-26T10:50:47Z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1617;#08 - August 2020|0b4a26b6-6a17-4196-84ac-3db649f1e439</vt:lpwstr>
  </property>
</Properties>
</file>