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notesSlides/notesSlide3.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notesSlides/notesSlide4.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notesSlides/notesSlide5.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ppt/theme/themeOverride3.xml" ContentType="application/vnd.openxmlformats-officedocument.themeOverride+xml"/>
  <Override PartName="/ppt/notesSlides/notesSlide6.xml" ContentType="application/vnd.openxmlformats-officedocument.presentationml.notesSlide+xml"/>
  <Override PartName="/ppt/charts/chart9.xml" ContentType="application/vnd.openxmlformats-officedocument.drawingml.chart+xml"/>
  <Override PartName="/ppt/charts/chart10.xml" ContentType="application/vnd.openxmlformats-officedocument.drawingml.chart+xml"/>
  <Override PartName="/ppt/theme/themeOverride4.xml" ContentType="application/vnd.openxmlformats-officedocument.themeOverride+xml"/>
  <Override PartName="/ppt/notesSlides/notesSlide7.xml" ContentType="application/vnd.openxmlformats-officedocument.presentationml.notesSlide+xml"/>
  <Override PartName="/ppt/charts/chart11.xml" ContentType="application/vnd.openxmlformats-officedocument.drawingml.chart+xml"/>
  <Override PartName="/ppt/theme/themeOverride5.xml" ContentType="application/vnd.openxmlformats-officedocument.themeOverride+xml"/>
  <Override PartName="/ppt/charts/chart12.xml" ContentType="application/vnd.openxmlformats-officedocument.drawingml.chart+xml"/>
  <Override PartName="/ppt/theme/themeOverride6.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3.xml" ContentType="application/vnd.openxmlformats-officedocument.drawingml.chart+xml"/>
  <Override PartName="/ppt/charts/chart14.xml" ContentType="application/vnd.openxmlformats-officedocument.drawingml.chart+xml"/>
  <Override PartName="/ppt/notesSlides/notesSlide10.xml" ContentType="application/vnd.openxmlformats-officedocument.presentationml.notesSlide+xml"/>
  <Override PartName="/ppt/charts/chart15.xml" ContentType="application/vnd.openxmlformats-officedocument.drawingml.chart+xml"/>
  <Override PartName="/ppt/notesSlides/notesSlide11.xml" ContentType="application/vnd.openxmlformats-officedocument.presentationml.notesSlide+xml"/>
  <Override PartName="/ppt/charts/chart16.xml" ContentType="application/vnd.openxmlformats-officedocument.drawingml.chart+xml"/>
  <Override PartName="/ppt/notesSlides/notesSlide12.xml" ContentType="application/vnd.openxmlformats-officedocument.presentationml.notesSlide+xml"/>
  <Override PartName="/ppt/charts/chart17.xml" ContentType="application/vnd.openxmlformats-officedocument.drawingml.chart+xml"/>
  <Override PartName="/ppt/theme/themeOverride7.xml" ContentType="application/vnd.openxmlformats-officedocument.themeOverride+xml"/>
  <Override PartName="/ppt/charts/chart18.xml" ContentType="application/vnd.openxmlformats-officedocument.drawingml.chart+xml"/>
  <Override PartName="/ppt/theme/themeOverride8.xml" ContentType="application/vnd.openxmlformats-officedocument.themeOverride+xml"/>
  <Override PartName="/ppt/notesSlides/notesSlide13.xml" ContentType="application/vnd.openxmlformats-officedocument.presentationml.notesSlide+xml"/>
  <Override PartName="/ppt/charts/chart19.xml" ContentType="application/vnd.openxmlformats-officedocument.drawingml.chart+xml"/>
  <Override PartName="/ppt/charts/chart20.xml" ContentType="application/vnd.openxmlformats-officedocument.drawingml.chart+xml"/>
  <Override PartName="/ppt/notesSlides/notesSlide14.xml" ContentType="application/vnd.openxmlformats-officedocument.presentationml.notesSlide+xml"/>
  <Override PartName="/ppt/charts/chart21.xml" ContentType="application/vnd.openxmlformats-officedocument.drawingml.chart+xml"/>
  <Override PartName="/ppt/charts/chart22.xml" ContentType="application/vnd.openxmlformats-officedocument.drawingml.chart+xml"/>
  <Override PartName="/ppt/notesSlides/notesSlide15.xml" ContentType="application/vnd.openxmlformats-officedocument.presentationml.notesSlide+xml"/>
  <Override PartName="/ppt/charts/chart23.xml" ContentType="application/vnd.openxmlformats-officedocument.drawingml.chart+xml"/>
  <Override PartName="/ppt/charts/chart24.xml" ContentType="application/vnd.openxmlformats-officedocument.drawingml.chart+xml"/>
  <Override PartName="/ppt/theme/themeOverride9.xml" ContentType="application/vnd.openxmlformats-officedocument.themeOverride+xml"/>
  <Override PartName="/ppt/notesSlides/notesSlide16.xml" ContentType="application/vnd.openxmlformats-officedocument.presentationml.notesSlide+xml"/>
  <Override PartName="/ppt/charts/chart25.xml" ContentType="application/vnd.openxmlformats-officedocument.drawingml.chart+xml"/>
  <Override PartName="/ppt/notesSlides/notesSlide17.xml" ContentType="application/vnd.openxmlformats-officedocument.presentationml.notesSlide+xml"/>
  <Override PartName="/ppt/charts/chart26.xml" ContentType="application/vnd.openxmlformats-officedocument.drawingml.chart+xml"/>
  <Override PartName="/ppt/charts/chart27.xml" ContentType="application/vnd.openxmlformats-officedocument.drawingml.chart+xml"/>
  <Override PartName="/ppt/theme/themeOverride10.xml" ContentType="application/vnd.openxmlformats-officedocument.themeOverride+xml"/>
  <Override PartName="/ppt/notesSlides/notesSlide18.xml" ContentType="application/vnd.openxmlformats-officedocument.presentationml.notesSlide+xml"/>
  <Override PartName="/ppt/charts/chart28.xml" ContentType="application/vnd.openxmlformats-officedocument.drawingml.chart+xml"/>
  <Override PartName="/ppt/theme/themeOverride11.xml" ContentType="application/vnd.openxmlformats-officedocument.themeOverride+xml"/>
  <Override PartName="/ppt/charts/chart29.xml" ContentType="application/vnd.openxmlformats-officedocument.drawingml.chart+xml"/>
  <Override PartName="/ppt/theme/themeOverride12.xml" ContentType="application/vnd.openxmlformats-officedocument.themeOverride+xml"/>
  <Override PartName="/ppt/notesSlides/notesSlide19.xml" ContentType="application/vnd.openxmlformats-officedocument.presentationml.notesSlide+xml"/>
  <Override PartName="/ppt/charts/chart30.xml" ContentType="application/vnd.openxmlformats-officedocument.drawingml.chart+xml"/>
  <Override PartName="/ppt/charts/chart31.xml" ContentType="application/vnd.openxmlformats-officedocument.drawingml.chart+xml"/>
  <Override PartName="/ppt/notesSlides/notesSlide20.xml" ContentType="application/vnd.openxmlformats-officedocument.presentationml.notesSlide+xml"/>
  <Override PartName="/ppt/charts/chart32.xml" ContentType="application/vnd.openxmlformats-officedocument.drawingml.chart+xml"/>
  <Override PartName="/ppt/charts/chart33.xml" ContentType="application/vnd.openxmlformats-officedocument.drawingml.chart+xml"/>
  <Override PartName="/ppt/notesSlides/notesSlide21.xml" ContentType="application/vnd.openxmlformats-officedocument.presentationml.notesSlide+xml"/>
  <Override PartName="/ppt/charts/chart34.xml" ContentType="application/vnd.openxmlformats-officedocument.drawingml.chart+xml"/>
  <Override PartName="/ppt/notesSlides/notesSlide22.xml" ContentType="application/vnd.openxmlformats-officedocument.presentationml.notesSlide+xml"/>
  <Override PartName="/ppt/charts/chart35.xml" ContentType="application/vnd.openxmlformats-officedocument.drawingml.chart+xml"/>
  <Override PartName="/ppt/charts/chart36.xml" ContentType="application/vnd.openxmlformats-officedocument.drawingml.chart+xml"/>
  <Override PartName="/ppt/theme/themeOverride13.xml" ContentType="application/vnd.openxmlformats-officedocument.themeOverride+xml"/>
  <Override PartName="/ppt/notesSlides/notesSlide23.xml" ContentType="application/vnd.openxmlformats-officedocument.presentationml.notesSlide+xml"/>
  <Override PartName="/ppt/charts/chart37.xml" ContentType="application/vnd.openxmlformats-officedocument.drawingml.chart+xml"/>
  <Override PartName="/ppt/charts/chart38.xml" ContentType="application/vnd.openxmlformats-officedocument.drawingml.chart+xml"/>
  <Override PartName="/ppt/theme/themeOverride14.xml" ContentType="application/vnd.openxmlformats-officedocument.themeOverride+xml"/>
  <Override PartName="/ppt/notesSlides/notesSlide24.xml" ContentType="application/vnd.openxmlformats-officedocument.presentationml.notesSlide+xml"/>
  <Override PartName="/ppt/charts/chart39.xml" ContentType="application/vnd.openxmlformats-officedocument.drawingml.chart+xml"/>
  <Override PartName="/ppt/theme/themeOverride15.xml" ContentType="application/vnd.openxmlformats-officedocument.themeOverride+xml"/>
  <Override PartName="/ppt/charts/chart40.xml" ContentType="application/vnd.openxmlformats-officedocument.drawingml.chart+xml"/>
  <Override PartName="/ppt/theme/themeOverride16.xml" ContentType="application/vnd.openxmlformats-officedocument.themeOverride+xml"/>
  <Override PartName="/ppt/notesSlides/notesSlide25.xml" ContentType="application/vnd.openxmlformats-officedocument.presentationml.notesSlide+xml"/>
  <Override PartName="/ppt/charts/chart41.xml" ContentType="application/vnd.openxmlformats-officedocument.drawingml.chart+xml"/>
  <Override PartName="/ppt/charts/chart42.xml" ContentType="application/vnd.openxmlformats-officedocument.drawingml.chart+xml"/>
  <Override PartName="/ppt/notesSlides/notesSlide26.xml" ContentType="application/vnd.openxmlformats-officedocument.presentationml.notesSlide+xml"/>
  <Override PartName="/ppt/charts/chart43.xml" ContentType="application/vnd.openxmlformats-officedocument.drawingml.chart+xml"/>
  <Override PartName="/ppt/charts/chart44.xml" ContentType="application/vnd.openxmlformats-officedocument.drawingml.chart+xml"/>
  <Override PartName="/ppt/notesSlides/notesSlide27.xml" ContentType="application/vnd.openxmlformats-officedocument.presentationml.notesSlide+xml"/>
  <Override PartName="/ppt/charts/chart45.xml" ContentType="application/vnd.openxmlformats-officedocument.drawingml.chart+xml"/>
  <Override PartName="/ppt/notesSlides/notesSlide28.xml" ContentType="application/vnd.openxmlformats-officedocument.presentationml.notesSlide+xml"/>
  <Override PartName="/ppt/charts/chart46.xml" ContentType="application/vnd.openxmlformats-officedocument.drawingml.chart+xml"/>
  <Override PartName="/ppt/charts/chart47.xml" ContentType="application/vnd.openxmlformats-officedocument.drawingml.chart+xml"/>
  <Override PartName="/ppt/theme/themeOverride17.xml" ContentType="application/vnd.openxmlformats-officedocument.themeOverride+xml"/>
  <Override PartName="/ppt/notesSlides/notesSlide29.xml" ContentType="application/vnd.openxmlformats-officedocument.presentationml.notesSlide+xml"/>
  <Override PartName="/ppt/charts/chart48.xml" ContentType="application/vnd.openxmlformats-officedocument.drawingml.chart+xml"/>
  <Override PartName="/ppt/charts/chart49.xml" ContentType="application/vnd.openxmlformats-officedocument.drawingml.chart+xml"/>
  <Override PartName="/ppt/theme/themeOverride18.xml" ContentType="application/vnd.openxmlformats-officedocument.themeOverride+xml"/>
  <Override PartName="/ppt/notesSlides/notesSlide30.xml" ContentType="application/vnd.openxmlformats-officedocument.presentationml.notesSlide+xml"/>
  <Override PartName="/ppt/charts/chart50.xml" ContentType="application/vnd.openxmlformats-officedocument.drawingml.chart+xml"/>
  <Override PartName="/ppt/theme/themeOverride19.xml" ContentType="application/vnd.openxmlformats-officedocument.themeOverride+xml"/>
  <Override PartName="/ppt/charts/chart51.xml" ContentType="application/vnd.openxmlformats-officedocument.drawingml.chart+xml"/>
  <Override PartName="/ppt/theme/themeOverride20.xml" ContentType="application/vnd.openxmlformats-officedocument.themeOverride+xml"/>
  <Override PartName="/ppt/notesSlides/notesSlide31.xml" ContentType="application/vnd.openxmlformats-officedocument.presentationml.notesSlide+xml"/>
  <Override PartName="/ppt/charts/chart52.xml" ContentType="application/vnd.openxmlformats-officedocument.drawingml.chart+xml"/>
  <Override PartName="/ppt/charts/chart53.xml" ContentType="application/vnd.openxmlformats-officedocument.drawingml.chart+xml"/>
  <Override PartName="/ppt/notesSlides/notesSlide32.xml" ContentType="application/vnd.openxmlformats-officedocument.presentationml.notesSlide+xml"/>
  <Override PartName="/ppt/charts/chart54.xml" ContentType="application/vnd.openxmlformats-officedocument.drawingml.chart+xml"/>
  <Override PartName="/ppt/charts/chart55.xml" ContentType="application/vnd.openxmlformats-officedocument.drawingml.chart+xml"/>
  <Override PartName="/ppt/notesSlides/notesSlide33.xml" ContentType="application/vnd.openxmlformats-officedocument.presentationml.notesSlide+xml"/>
  <Override PartName="/ppt/charts/chart56.xml" ContentType="application/vnd.openxmlformats-officedocument.drawingml.chart+xml"/>
  <Override PartName="/ppt/notesSlides/notesSlide34.xml" ContentType="application/vnd.openxmlformats-officedocument.presentationml.notesSlide+xml"/>
  <Override PartName="/ppt/charts/chart57.xml" ContentType="application/vnd.openxmlformats-officedocument.drawingml.chart+xml"/>
  <Override PartName="/ppt/charts/chart58.xml" ContentType="application/vnd.openxmlformats-officedocument.drawingml.chart+xml"/>
  <Override PartName="/ppt/theme/themeOverride21.xml" ContentType="application/vnd.openxmlformats-officedocument.themeOverride+xml"/>
  <Override PartName="/ppt/notesSlides/notesSlide35.xml" ContentType="application/vnd.openxmlformats-officedocument.presentationml.notesSlide+xml"/>
  <Override PartName="/ppt/charts/chart59.xml" ContentType="application/vnd.openxmlformats-officedocument.drawingml.chart+xml"/>
  <Override PartName="/ppt/charts/chart60.xml" ContentType="application/vnd.openxmlformats-officedocument.drawingml.chart+xml"/>
  <Override PartName="/ppt/theme/themeOverride22.xml" ContentType="application/vnd.openxmlformats-officedocument.themeOverride+xml"/>
  <Override PartName="/ppt/notesSlides/notesSlide36.xml" ContentType="application/vnd.openxmlformats-officedocument.presentationml.notesSlide+xml"/>
  <Override PartName="/ppt/charts/chart61.xml" ContentType="application/vnd.openxmlformats-officedocument.drawingml.chart+xml"/>
  <Override PartName="/ppt/theme/themeOverride23.xml" ContentType="application/vnd.openxmlformats-officedocument.themeOverride+xml"/>
  <Override PartName="/ppt/charts/chart62.xml" ContentType="application/vnd.openxmlformats-officedocument.drawingml.chart+xml"/>
  <Override PartName="/ppt/theme/themeOverride24.xml" ContentType="application/vnd.openxmlformats-officedocument.themeOverride+xml"/>
  <Override PartName="/ppt/notesSlides/notesSlide37.xml" ContentType="application/vnd.openxmlformats-officedocument.presentationml.notesSlide+xml"/>
  <Override PartName="/ppt/charts/chart63.xml" ContentType="application/vnd.openxmlformats-officedocument.drawingml.chart+xml"/>
  <Override PartName="/ppt/charts/chart64.xml" ContentType="application/vnd.openxmlformats-officedocument.drawingml.chart+xml"/>
  <Override PartName="/ppt/notesSlides/notesSlide38.xml" ContentType="application/vnd.openxmlformats-officedocument.presentationml.notesSlide+xml"/>
  <Override PartName="/ppt/charts/chart65.xml" ContentType="application/vnd.openxmlformats-officedocument.drawingml.chart+xml"/>
  <Override PartName="/ppt/charts/chart66.xml" ContentType="application/vnd.openxmlformats-officedocument.drawingml.chart+xml"/>
  <Override PartName="/ppt/notesSlides/notesSlide39.xml" ContentType="application/vnd.openxmlformats-officedocument.presentationml.notesSlide+xml"/>
  <Override PartName="/ppt/charts/chart67.xml" ContentType="application/vnd.openxmlformats-officedocument.drawingml.chart+xml"/>
  <Override PartName="/ppt/notesSlides/notesSlide40.xml" ContentType="application/vnd.openxmlformats-officedocument.presentationml.notesSlide+xml"/>
  <Override PartName="/ppt/charts/chart68.xml" ContentType="application/vnd.openxmlformats-officedocument.drawingml.chart+xml"/>
  <Override PartName="/ppt/charts/chart69.xml" ContentType="application/vnd.openxmlformats-officedocument.drawingml.chart+xml"/>
  <Override PartName="/ppt/theme/themeOverride25.xml" ContentType="application/vnd.openxmlformats-officedocument.themeOverride+xml"/>
  <Override PartName="/ppt/notesSlides/notesSlide41.xml" ContentType="application/vnd.openxmlformats-officedocument.presentationml.notesSlide+xml"/>
  <Override PartName="/ppt/charts/chart70.xml" ContentType="application/vnd.openxmlformats-officedocument.drawingml.chart+xml"/>
  <Override PartName="/ppt/charts/chart71.xml" ContentType="application/vnd.openxmlformats-officedocument.drawingml.chart+xml"/>
  <Override PartName="/ppt/theme/themeOverride26.xml" ContentType="application/vnd.openxmlformats-officedocument.themeOverride+xml"/>
  <Override PartName="/ppt/notesSlides/notesSlide42.xml" ContentType="application/vnd.openxmlformats-officedocument.presentationml.notesSlide+xml"/>
  <Override PartName="/ppt/charts/chart72.xml" ContentType="application/vnd.openxmlformats-officedocument.drawingml.chart+xml"/>
  <Override PartName="/ppt/theme/themeOverride27.xml" ContentType="application/vnd.openxmlformats-officedocument.themeOverride+xml"/>
  <Override PartName="/ppt/charts/chart73.xml" ContentType="application/vnd.openxmlformats-officedocument.drawingml.chart+xml"/>
  <Override PartName="/ppt/theme/themeOverride28.xml" ContentType="application/vnd.openxmlformats-officedocument.themeOverride+xml"/>
  <Override PartName="/ppt/notesSlides/notesSlide43.xml" ContentType="application/vnd.openxmlformats-officedocument.presentationml.notesSlide+xml"/>
  <Override PartName="/ppt/charts/chart74.xml" ContentType="application/vnd.openxmlformats-officedocument.drawingml.chart+xml"/>
  <Override PartName="/ppt/charts/chart75.xml" ContentType="application/vnd.openxmlformats-officedocument.drawingml.chart+xml"/>
  <Override PartName="/ppt/notesSlides/notesSlide44.xml" ContentType="application/vnd.openxmlformats-officedocument.presentationml.notesSlide+xml"/>
  <Override PartName="/ppt/charts/chart76.xml" ContentType="application/vnd.openxmlformats-officedocument.drawingml.chart+xml"/>
  <Override PartName="/ppt/charts/chart77.xml" ContentType="application/vnd.openxmlformats-officedocument.drawingml.chart+xml"/>
  <Override PartName="/ppt/notesSlides/notesSlide45.xml" ContentType="application/vnd.openxmlformats-officedocument.presentationml.notesSlide+xml"/>
  <Override PartName="/ppt/charts/chart78.xml" ContentType="application/vnd.openxmlformats-officedocument.drawingml.chart+xml"/>
  <Override PartName="/ppt/charts/chart79.xml" ContentType="application/vnd.openxmlformats-officedocument.drawingml.chart+xml"/>
  <Override PartName="/ppt/theme/themeOverride29.xml" ContentType="application/vnd.openxmlformats-officedocument.themeOverride+xml"/>
  <Override PartName="/ppt/notesSlides/notesSlide46.xml" ContentType="application/vnd.openxmlformats-officedocument.presentationml.notesSlide+xml"/>
  <Override PartName="/ppt/charts/chart80.xml" ContentType="application/vnd.openxmlformats-officedocument.drawingml.chart+xml"/>
  <Override PartName="/ppt/charts/chart81.xml" ContentType="application/vnd.openxmlformats-officedocument.drawingml.chart+xml"/>
  <Override PartName="/ppt/theme/themeOverride30.xml" ContentType="application/vnd.openxmlformats-officedocument.themeOverride+xml"/>
  <Override PartName="/ppt/notesSlides/notesSlide47.xml" ContentType="application/vnd.openxmlformats-officedocument.presentationml.notesSlide+xml"/>
  <Override PartName="/ppt/charts/chart82.xml" ContentType="application/vnd.openxmlformats-officedocument.drawingml.chart+xml"/>
  <Override PartName="/ppt/theme/themeOverride31.xml" ContentType="application/vnd.openxmlformats-officedocument.themeOverride+xml"/>
  <Override PartName="/ppt/charts/chart83.xml" ContentType="application/vnd.openxmlformats-officedocument.drawingml.chart+xml"/>
  <Override PartName="/ppt/theme/themeOverride32.xml" ContentType="application/vnd.openxmlformats-officedocument.themeOverride+xml"/>
  <Override PartName="/ppt/notesSlides/notesSlide48.xml" ContentType="application/vnd.openxmlformats-officedocument.presentationml.notesSlide+xml"/>
  <Override PartName="/ppt/charts/chart84.xml" ContentType="application/vnd.openxmlformats-officedocument.drawingml.chart+xml"/>
  <Override PartName="/ppt/charts/chart85.xml" ContentType="application/vnd.openxmlformats-officedocument.drawingml.chart+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charts/chart86.xml" ContentType="application/vnd.openxmlformats-officedocument.drawingml.chart+xml"/>
  <Override PartName="/ppt/notesSlides/notesSlide52.xml" ContentType="application/vnd.openxmlformats-officedocument.presentationml.notesSlide+xml"/>
  <Override PartName="/ppt/charts/chart87.xml" ContentType="application/vnd.openxmlformats-officedocument.drawingml.chart+xml"/>
  <Override PartName="/ppt/charts/chart88.xml" ContentType="application/vnd.openxmlformats-officedocument.drawingml.chart+xml"/>
  <Override PartName="/ppt/charts/chart89.xml" ContentType="application/vnd.openxmlformats-officedocument.drawingml.chart+xml"/>
  <Override PartName="/ppt/notesSlides/notesSlide53.xml" ContentType="application/vnd.openxmlformats-officedocument.presentationml.notesSlide+xml"/>
  <Override PartName="/ppt/charts/chart90.xml" ContentType="application/vnd.openxmlformats-officedocument.drawingml.chart+xml"/>
  <Override PartName="/ppt/notesSlides/notesSlide54.xml" ContentType="application/vnd.openxmlformats-officedocument.presentationml.notesSlide+xml"/>
  <Override PartName="/ppt/charts/chart91.xml" ContentType="application/vnd.openxmlformats-officedocument.drawingml.chart+xml"/>
  <Override PartName="/ppt/notesSlides/notesSlide55.xml" ContentType="application/vnd.openxmlformats-officedocument.presentationml.notesSlide+xml"/>
  <Override PartName="/ppt/charts/chart92.xml" ContentType="application/vnd.openxmlformats-officedocument.drawingml.chart+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67" r:id="rId2"/>
  </p:sldMasterIdLst>
  <p:notesMasterIdLst>
    <p:notesMasterId r:id="rId73"/>
  </p:notesMasterIdLst>
  <p:handoutMasterIdLst>
    <p:handoutMasterId r:id="rId74"/>
  </p:handoutMasterIdLst>
  <p:sldIdLst>
    <p:sldId id="279" r:id="rId3"/>
    <p:sldId id="368" r:id="rId4"/>
    <p:sldId id="377" r:id="rId5"/>
    <p:sldId id="300" r:id="rId6"/>
    <p:sldId id="369" r:id="rId7"/>
    <p:sldId id="302" r:id="rId8"/>
    <p:sldId id="303" r:id="rId9"/>
    <p:sldId id="304" r:id="rId10"/>
    <p:sldId id="305" r:id="rId11"/>
    <p:sldId id="307" r:id="rId12"/>
    <p:sldId id="308" r:id="rId13"/>
    <p:sldId id="309" r:id="rId14"/>
    <p:sldId id="371" r:id="rId15"/>
    <p:sldId id="310" r:id="rId16"/>
    <p:sldId id="311" r:id="rId17"/>
    <p:sldId id="312" r:id="rId18"/>
    <p:sldId id="313" r:id="rId19"/>
    <p:sldId id="314" r:id="rId20"/>
    <p:sldId id="372" r:id="rId21"/>
    <p:sldId id="316" r:id="rId22"/>
    <p:sldId id="317" r:id="rId23"/>
    <p:sldId id="318" r:id="rId24"/>
    <p:sldId id="319" r:id="rId25"/>
    <p:sldId id="320" r:id="rId26"/>
    <p:sldId id="321" r:id="rId27"/>
    <p:sldId id="322" r:id="rId28"/>
    <p:sldId id="323" r:id="rId29"/>
    <p:sldId id="324" r:id="rId30"/>
    <p:sldId id="325" r:id="rId31"/>
    <p:sldId id="326" r:id="rId32"/>
    <p:sldId id="327" r:id="rId33"/>
    <p:sldId id="328" r:id="rId34"/>
    <p:sldId id="329" r:id="rId35"/>
    <p:sldId id="330" r:id="rId36"/>
    <p:sldId id="331" r:id="rId37"/>
    <p:sldId id="332" r:id="rId38"/>
    <p:sldId id="333" r:id="rId39"/>
    <p:sldId id="334" r:id="rId40"/>
    <p:sldId id="335" r:id="rId41"/>
    <p:sldId id="373" r:id="rId42"/>
    <p:sldId id="337" r:id="rId43"/>
    <p:sldId id="338" r:id="rId44"/>
    <p:sldId id="339" r:id="rId45"/>
    <p:sldId id="340" r:id="rId46"/>
    <p:sldId id="341" r:id="rId47"/>
    <p:sldId id="342" r:id="rId48"/>
    <p:sldId id="374" r:id="rId49"/>
    <p:sldId id="344" r:id="rId50"/>
    <p:sldId id="345" r:id="rId51"/>
    <p:sldId id="346" r:id="rId52"/>
    <p:sldId id="347" r:id="rId53"/>
    <p:sldId id="348" r:id="rId54"/>
    <p:sldId id="349" r:id="rId55"/>
    <p:sldId id="375" r:id="rId56"/>
    <p:sldId id="351" r:id="rId57"/>
    <p:sldId id="352" r:id="rId58"/>
    <p:sldId id="353" r:id="rId59"/>
    <p:sldId id="354" r:id="rId60"/>
    <p:sldId id="355" r:id="rId61"/>
    <p:sldId id="356" r:id="rId62"/>
    <p:sldId id="357" r:id="rId63"/>
    <p:sldId id="358" r:id="rId64"/>
    <p:sldId id="359" r:id="rId65"/>
    <p:sldId id="360" r:id="rId66"/>
    <p:sldId id="361" r:id="rId67"/>
    <p:sldId id="376" r:id="rId68"/>
    <p:sldId id="363" r:id="rId69"/>
    <p:sldId id="370" r:id="rId70"/>
    <p:sldId id="366" r:id="rId71"/>
    <p:sldId id="367" r:id="rId72"/>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4585A"/>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69BD10E-F1E5-4DE0-BB96-E5B18B0B0FB8}" v="14" dt="2023-06-18T19:17:51.10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21" autoAdjust="0"/>
    <p:restoredTop sz="94660"/>
  </p:normalViewPr>
  <p:slideViewPr>
    <p:cSldViewPr snapToGrid="0" snapToObjects="1">
      <p:cViewPr varScale="1">
        <p:scale>
          <a:sx n="79" d="100"/>
          <a:sy n="79" d="100"/>
        </p:scale>
        <p:origin x="840" y="40"/>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handoutMaster" Target="handoutMasters/handoutMaster1.xml"/><Relationship Id="rId79" Type="http://schemas.microsoft.com/office/2016/11/relationships/changesInfo" Target="changesInfos/changesInfo1.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customXml" Target="../customXml/item2.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microsoft.com/office/2015/10/relationships/revisionInfo" Target="revisionInfo.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presProps" Target="presProps.xml"/><Relationship Id="rId83"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notesMaster" Target="notesMasters/notesMaster1.xml"/><Relationship Id="rId78" Type="http://schemas.openxmlformats.org/officeDocument/2006/relationships/tableStyles" Target="tableStyles.xml"/><Relationship Id="rId81" Type="http://schemas.openxmlformats.org/officeDocument/2006/relationships/customXml" Target="../customXml/item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viewProps" Target="viewProp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ergey Chekmarev" userId="ecf4f7c8-8817-4c18-82c2-4feb0afcf7b6" providerId="ADAL" clId="{D4DEC735-8AB6-4276-9E00-7421243E7204}"/>
    <pc:docChg chg="undo redo custSel addSld delSld modSld modMainMaster">
      <pc:chgData name="Sergey Chekmarev" userId="ecf4f7c8-8817-4c18-82c2-4feb0afcf7b6" providerId="ADAL" clId="{D4DEC735-8AB6-4276-9E00-7421243E7204}" dt="2023-05-23T14:34:30.409" v="5258" actId="20577"/>
      <pc:docMkLst>
        <pc:docMk/>
      </pc:docMkLst>
      <pc:sldChg chg="addSp delSp modSp del mod">
        <pc:chgData name="Sergey Chekmarev" userId="ecf4f7c8-8817-4c18-82c2-4feb0afcf7b6" providerId="ADAL" clId="{D4DEC735-8AB6-4276-9E00-7421243E7204}" dt="2023-05-23T13:59:20.831" v="4775" actId="47"/>
        <pc:sldMkLst>
          <pc:docMk/>
          <pc:sldMk cId="4127354295" sldId="299"/>
        </pc:sldMkLst>
        <pc:spChg chg="add del mod">
          <ac:chgData name="Sergey Chekmarev" userId="ecf4f7c8-8817-4c18-82c2-4feb0afcf7b6" providerId="ADAL" clId="{D4DEC735-8AB6-4276-9E00-7421243E7204}" dt="2023-05-23T13:59:00.816" v="4771" actId="478"/>
          <ac:spMkLst>
            <pc:docMk/>
            <pc:sldMk cId="4127354295" sldId="299"/>
            <ac:spMk id="4" creationId="{2D6CB84A-2418-37F2-77AF-234F8E51F91F}"/>
          </ac:spMkLst>
        </pc:spChg>
      </pc:sldChg>
      <pc:sldChg chg="addSp delSp modSp mod">
        <pc:chgData name="Sergey Chekmarev" userId="ecf4f7c8-8817-4c18-82c2-4feb0afcf7b6" providerId="ADAL" clId="{D4DEC735-8AB6-4276-9E00-7421243E7204}" dt="2023-05-23T13:33:15.632" v="3961" actId="20577"/>
        <pc:sldMkLst>
          <pc:docMk/>
          <pc:sldMk cId="2322409742" sldId="300"/>
        </pc:sldMkLst>
        <pc:spChg chg="add del mod">
          <ac:chgData name="Sergey Chekmarev" userId="ecf4f7c8-8817-4c18-82c2-4feb0afcf7b6" providerId="ADAL" clId="{D4DEC735-8AB6-4276-9E00-7421243E7204}" dt="2023-05-23T13:24:59.492" v="3687" actId="478"/>
          <ac:spMkLst>
            <pc:docMk/>
            <pc:sldMk cId="2322409742" sldId="300"/>
            <ac:spMk id="2" creationId="{75645A6F-51E2-D20D-5078-8EFAA2E02003}"/>
          </ac:spMkLst>
        </pc:spChg>
        <pc:spChg chg="mod">
          <ac:chgData name="Sergey Chekmarev" userId="ecf4f7c8-8817-4c18-82c2-4feb0afcf7b6" providerId="ADAL" clId="{D4DEC735-8AB6-4276-9E00-7421243E7204}" dt="2023-05-23T13:33:15.632" v="3961" actId="20577"/>
          <ac:spMkLst>
            <pc:docMk/>
            <pc:sldMk cId="2322409742" sldId="300"/>
            <ac:spMk id="6" creationId="{00000000-0000-0000-0000-000000000000}"/>
          </ac:spMkLst>
        </pc:spChg>
        <pc:spChg chg="mod">
          <ac:chgData name="Sergey Chekmarev" userId="ecf4f7c8-8817-4c18-82c2-4feb0afcf7b6" providerId="ADAL" clId="{D4DEC735-8AB6-4276-9E00-7421243E7204}" dt="2023-05-23T13:26:27.585" v="3766" actId="20577"/>
          <ac:spMkLst>
            <pc:docMk/>
            <pc:sldMk cId="2322409742" sldId="300"/>
            <ac:spMk id="12" creationId="{00000000-0000-0000-0000-000000000000}"/>
          </ac:spMkLst>
        </pc:spChg>
      </pc:sldChg>
      <pc:sldChg chg="del">
        <pc:chgData name="Sergey Chekmarev" userId="ecf4f7c8-8817-4c18-82c2-4feb0afcf7b6" providerId="ADAL" clId="{D4DEC735-8AB6-4276-9E00-7421243E7204}" dt="2023-05-23T08:21:17.648" v="12" actId="47"/>
        <pc:sldMkLst>
          <pc:docMk/>
          <pc:sldMk cId="555385582" sldId="301"/>
        </pc:sldMkLst>
      </pc:sldChg>
      <pc:sldChg chg="modSp mod">
        <pc:chgData name="Sergey Chekmarev" userId="ecf4f7c8-8817-4c18-82c2-4feb0afcf7b6" providerId="ADAL" clId="{D4DEC735-8AB6-4276-9E00-7421243E7204}" dt="2023-05-23T14:20:57.879" v="5116" actId="20577"/>
        <pc:sldMkLst>
          <pc:docMk/>
          <pc:sldMk cId="402852761" sldId="302"/>
        </pc:sldMkLst>
        <pc:spChg chg="mod">
          <ac:chgData name="Sergey Chekmarev" userId="ecf4f7c8-8817-4c18-82c2-4feb0afcf7b6" providerId="ADAL" clId="{D4DEC735-8AB6-4276-9E00-7421243E7204}" dt="2023-05-23T08:26:20.386" v="131" actId="6549"/>
          <ac:spMkLst>
            <pc:docMk/>
            <pc:sldMk cId="402852761" sldId="302"/>
            <ac:spMk id="3" creationId="{00000000-0000-0000-0000-000000000000}"/>
          </ac:spMkLst>
        </pc:spChg>
        <pc:graphicFrameChg chg="modGraphic">
          <ac:chgData name="Sergey Chekmarev" userId="ecf4f7c8-8817-4c18-82c2-4feb0afcf7b6" providerId="ADAL" clId="{D4DEC735-8AB6-4276-9E00-7421243E7204}" dt="2023-05-23T14:20:57.879" v="5116" actId="20577"/>
          <ac:graphicFrameMkLst>
            <pc:docMk/>
            <pc:sldMk cId="402852761" sldId="302"/>
            <ac:graphicFrameMk id="73" creationId="{00000000-0000-0000-0000-000000000000}"/>
          </ac:graphicFrameMkLst>
        </pc:graphicFrameChg>
      </pc:sldChg>
      <pc:sldChg chg="addSp delSp modSp mod">
        <pc:chgData name="Sergey Chekmarev" userId="ecf4f7c8-8817-4c18-82c2-4feb0afcf7b6" providerId="ADAL" clId="{D4DEC735-8AB6-4276-9E00-7421243E7204}" dt="2023-05-23T13:31:25.331" v="3959" actId="20577"/>
        <pc:sldMkLst>
          <pc:docMk/>
          <pc:sldMk cId="1661468931" sldId="303"/>
        </pc:sldMkLst>
        <pc:spChg chg="add del mod">
          <ac:chgData name="Sergey Chekmarev" userId="ecf4f7c8-8817-4c18-82c2-4feb0afcf7b6" providerId="ADAL" clId="{D4DEC735-8AB6-4276-9E00-7421243E7204}" dt="2023-05-23T13:30:13.388" v="3933" actId="478"/>
          <ac:spMkLst>
            <pc:docMk/>
            <pc:sldMk cId="1661468931" sldId="303"/>
            <ac:spMk id="2" creationId="{B986B061-3E20-E9C9-69E9-66CC5E758F8C}"/>
          </ac:spMkLst>
        </pc:spChg>
        <pc:spChg chg="mod">
          <ac:chgData name="Sergey Chekmarev" userId="ecf4f7c8-8817-4c18-82c2-4feb0afcf7b6" providerId="ADAL" clId="{D4DEC735-8AB6-4276-9E00-7421243E7204}" dt="2023-05-23T13:31:25.331" v="3959" actId="20577"/>
          <ac:spMkLst>
            <pc:docMk/>
            <pc:sldMk cId="1661468931" sldId="303"/>
            <ac:spMk id="6" creationId="{00000000-0000-0000-0000-000000000000}"/>
          </ac:spMkLst>
        </pc:spChg>
      </pc:sldChg>
      <pc:sldChg chg="addSp delSp modSp mod">
        <pc:chgData name="Sergey Chekmarev" userId="ecf4f7c8-8817-4c18-82c2-4feb0afcf7b6" providerId="ADAL" clId="{D4DEC735-8AB6-4276-9E00-7421243E7204}" dt="2023-05-23T08:27:19.819" v="166" actId="20577"/>
        <pc:sldMkLst>
          <pc:docMk/>
          <pc:sldMk cId="3156318850" sldId="304"/>
        </pc:sldMkLst>
        <pc:spChg chg="mod">
          <ac:chgData name="Sergey Chekmarev" userId="ecf4f7c8-8817-4c18-82c2-4feb0afcf7b6" providerId="ADAL" clId="{D4DEC735-8AB6-4276-9E00-7421243E7204}" dt="2023-05-23T08:27:19.819" v="166" actId="20577"/>
          <ac:spMkLst>
            <pc:docMk/>
            <pc:sldMk cId="3156318850" sldId="304"/>
            <ac:spMk id="2" creationId="{00000000-0000-0000-0000-000000000000}"/>
          </ac:spMkLst>
        </pc:spChg>
        <pc:spChg chg="add del mod">
          <ac:chgData name="Sergey Chekmarev" userId="ecf4f7c8-8817-4c18-82c2-4feb0afcf7b6" providerId="ADAL" clId="{D4DEC735-8AB6-4276-9E00-7421243E7204}" dt="2023-05-23T08:26:42.994" v="137" actId="478"/>
          <ac:spMkLst>
            <pc:docMk/>
            <pc:sldMk cId="3156318850" sldId="304"/>
            <ac:spMk id="4" creationId="{060578FC-8D9D-3BE9-B083-2695F05A2B3F}"/>
          </ac:spMkLst>
        </pc:spChg>
      </pc:sldChg>
      <pc:sldChg chg="addSp delSp modSp mod">
        <pc:chgData name="Sergey Chekmarev" userId="ecf4f7c8-8817-4c18-82c2-4feb0afcf7b6" providerId="ADAL" clId="{D4DEC735-8AB6-4276-9E00-7421243E7204}" dt="2023-05-23T08:28:09.751" v="193" actId="20577"/>
        <pc:sldMkLst>
          <pc:docMk/>
          <pc:sldMk cId="107732261" sldId="305"/>
        </pc:sldMkLst>
        <pc:spChg chg="mod">
          <ac:chgData name="Sergey Chekmarev" userId="ecf4f7c8-8817-4c18-82c2-4feb0afcf7b6" providerId="ADAL" clId="{D4DEC735-8AB6-4276-9E00-7421243E7204}" dt="2023-05-23T08:28:09.751" v="193" actId="20577"/>
          <ac:spMkLst>
            <pc:docMk/>
            <pc:sldMk cId="107732261" sldId="305"/>
            <ac:spMk id="2" creationId="{00000000-0000-0000-0000-000000000000}"/>
          </ac:spMkLst>
        </pc:spChg>
        <pc:spChg chg="add del mod">
          <ac:chgData name="Sergey Chekmarev" userId="ecf4f7c8-8817-4c18-82c2-4feb0afcf7b6" providerId="ADAL" clId="{D4DEC735-8AB6-4276-9E00-7421243E7204}" dt="2023-05-23T08:27:37.337" v="167" actId="478"/>
          <ac:spMkLst>
            <pc:docMk/>
            <pc:sldMk cId="107732261" sldId="305"/>
            <ac:spMk id="4" creationId="{8F6AAB61-1514-590D-45E0-5E80633D9F56}"/>
          </ac:spMkLst>
        </pc:spChg>
      </pc:sldChg>
      <pc:sldChg chg="addSp delSp modSp mod">
        <pc:chgData name="Sergey Chekmarev" userId="ecf4f7c8-8817-4c18-82c2-4feb0afcf7b6" providerId="ADAL" clId="{D4DEC735-8AB6-4276-9E00-7421243E7204}" dt="2023-05-23T08:30:14.380" v="227" actId="20577"/>
        <pc:sldMkLst>
          <pc:docMk/>
          <pc:sldMk cId="2609106520" sldId="307"/>
        </pc:sldMkLst>
        <pc:spChg chg="mod">
          <ac:chgData name="Sergey Chekmarev" userId="ecf4f7c8-8817-4c18-82c2-4feb0afcf7b6" providerId="ADAL" clId="{D4DEC735-8AB6-4276-9E00-7421243E7204}" dt="2023-05-23T08:30:14.380" v="227" actId="20577"/>
          <ac:spMkLst>
            <pc:docMk/>
            <pc:sldMk cId="2609106520" sldId="307"/>
            <ac:spMk id="2" creationId="{00000000-0000-0000-0000-000000000000}"/>
          </ac:spMkLst>
        </pc:spChg>
        <pc:spChg chg="add del mod">
          <ac:chgData name="Sergey Chekmarev" userId="ecf4f7c8-8817-4c18-82c2-4feb0afcf7b6" providerId="ADAL" clId="{D4DEC735-8AB6-4276-9E00-7421243E7204}" dt="2023-05-23T08:28:36.960" v="194" actId="478"/>
          <ac:spMkLst>
            <pc:docMk/>
            <pc:sldMk cId="2609106520" sldId="307"/>
            <ac:spMk id="4" creationId="{C807DD6A-0C44-ACDC-0923-21DBC9FFF03D}"/>
          </ac:spMkLst>
        </pc:spChg>
        <pc:graphicFrameChg chg="mod">
          <ac:chgData name="Sergey Chekmarev" userId="ecf4f7c8-8817-4c18-82c2-4feb0afcf7b6" providerId="ADAL" clId="{D4DEC735-8AB6-4276-9E00-7421243E7204}" dt="2023-05-23T08:29:37.345" v="204"/>
          <ac:graphicFrameMkLst>
            <pc:docMk/>
            <pc:sldMk cId="2609106520" sldId="307"/>
            <ac:graphicFrameMk id="5" creationId="{00000000-0000-0000-0000-000000000000}"/>
          </ac:graphicFrameMkLst>
        </pc:graphicFrameChg>
        <pc:cxnChg chg="mod">
          <ac:chgData name="Sergey Chekmarev" userId="ecf4f7c8-8817-4c18-82c2-4feb0afcf7b6" providerId="ADAL" clId="{D4DEC735-8AB6-4276-9E00-7421243E7204}" dt="2023-05-23T08:29:01.413" v="198" actId="1037"/>
          <ac:cxnSpMkLst>
            <pc:docMk/>
            <pc:sldMk cId="2609106520" sldId="307"/>
            <ac:cxnSpMk id="28" creationId="{00000000-0000-0000-0000-000000000000}"/>
          </ac:cxnSpMkLst>
        </pc:cxnChg>
      </pc:sldChg>
      <pc:sldChg chg="addSp delSp modSp mod">
        <pc:chgData name="Sergey Chekmarev" userId="ecf4f7c8-8817-4c18-82c2-4feb0afcf7b6" providerId="ADAL" clId="{D4DEC735-8AB6-4276-9E00-7421243E7204}" dt="2023-05-23T08:32:39.878" v="350" actId="20577"/>
        <pc:sldMkLst>
          <pc:docMk/>
          <pc:sldMk cId="4202189795" sldId="308"/>
        </pc:sldMkLst>
        <pc:spChg chg="mod">
          <ac:chgData name="Sergey Chekmarev" userId="ecf4f7c8-8817-4c18-82c2-4feb0afcf7b6" providerId="ADAL" clId="{D4DEC735-8AB6-4276-9E00-7421243E7204}" dt="2023-05-23T08:32:39.878" v="350" actId="20577"/>
          <ac:spMkLst>
            <pc:docMk/>
            <pc:sldMk cId="4202189795" sldId="308"/>
            <ac:spMk id="2" creationId="{00000000-0000-0000-0000-000000000000}"/>
          </ac:spMkLst>
        </pc:spChg>
        <pc:spChg chg="add del mod">
          <ac:chgData name="Sergey Chekmarev" userId="ecf4f7c8-8817-4c18-82c2-4feb0afcf7b6" providerId="ADAL" clId="{D4DEC735-8AB6-4276-9E00-7421243E7204}" dt="2023-05-23T08:30:19.280" v="228" actId="478"/>
          <ac:spMkLst>
            <pc:docMk/>
            <pc:sldMk cId="4202189795" sldId="308"/>
            <ac:spMk id="4" creationId="{8BF243F1-9ABE-730A-2A99-CA7321F37F85}"/>
          </ac:spMkLst>
        </pc:spChg>
        <pc:graphicFrameChg chg="mod">
          <ac:chgData name="Sergey Chekmarev" userId="ecf4f7c8-8817-4c18-82c2-4feb0afcf7b6" providerId="ADAL" clId="{D4DEC735-8AB6-4276-9E00-7421243E7204}" dt="2023-05-23T08:30:27.205" v="230"/>
          <ac:graphicFrameMkLst>
            <pc:docMk/>
            <pc:sldMk cId="4202189795" sldId="308"/>
            <ac:graphicFrameMk id="5" creationId="{00000000-0000-0000-0000-000000000000}"/>
          </ac:graphicFrameMkLst>
        </pc:graphicFrameChg>
        <pc:cxnChg chg="mod">
          <ac:chgData name="Sergey Chekmarev" userId="ecf4f7c8-8817-4c18-82c2-4feb0afcf7b6" providerId="ADAL" clId="{D4DEC735-8AB6-4276-9E00-7421243E7204}" dt="2023-05-23T08:30:23.150" v="229" actId="1076"/>
          <ac:cxnSpMkLst>
            <pc:docMk/>
            <pc:sldMk cId="4202189795" sldId="308"/>
            <ac:cxnSpMk id="28" creationId="{00000000-0000-0000-0000-000000000000}"/>
          </ac:cxnSpMkLst>
        </pc:cxnChg>
      </pc:sldChg>
      <pc:sldChg chg="addSp delSp modSp mod">
        <pc:chgData name="Sergey Chekmarev" userId="ecf4f7c8-8817-4c18-82c2-4feb0afcf7b6" providerId="ADAL" clId="{D4DEC735-8AB6-4276-9E00-7421243E7204}" dt="2023-05-23T14:30:55.540" v="5155" actId="20577"/>
        <pc:sldMkLst>
          <pc:docMk/>
          <pc:sldMk cId="3963056792" sldId="309"/>
        </pc:sldMkLst>
        <pc:spChg chg="add del mod">
          <ac:chgData name="Sergey Chekmarev" userId="ecf4f7c8-8817-4c18-82c2-4feb0afcf7b6" providerId="ADAL" clId="{D4DEC735-8AB6-4276-9E00-7421243E7204}" dt="2023-05-23T12:55:19.042" v="3282" actId="478"/>
          <ac:spMkLst>
            <pc:docMk/>
            <pc:sldMk cId="3963056792" sldId="309"/>
            <ac:spMk id="2" creationId="{F51A5CCD-841B-AF55-FB2F-2AD87AFB658B}"/>
          </ac:spMkLst>
        </pc:spChg>
        <pc:spChg chg="mod">
          <ac:chgData name="Sergey Chekmarev" userId="ecf4f7c8-8817-4c18-82c2-4feb0afcf7b6" providerId="ADAL" clId="{D4DEC735-8AB6-4276-9E00-7421243E7204}" dt="2023-05-23T14:30:55.540" v="5155" actId="20577"/>
          <ac:spMkLst>
            <pc:docMk/>
            <pc:sldMk cId="3963056792" sldId="309"/>
            <ac:spMk id="6" creationId="{00000000-0000-0000-0000-000000000000}"/>
          </ac:spMkLst>
        </pc:spChg>
      </pc:sldChg>
      <pc:sldChg chg="modSp mod">
        <pc:chgData name="Sergey Chekmarev" userId="ecf4f7c8-8817-4c18-82c2-4feb0afcf7b6" providerId="ADAL" clId="{D4DEC735-8AB6-4276-9E00-7421243E7204}" dt="2023-05-23T08:34:57.434" v="463" actId="6549"/>
        <pc:sldMkLst>
          <pc:docMk/>
          <pc:sldMk cId="2749873506" sldId="310"/>
        </pc:sldMkLst>
        <pc:spChg chg="mod">
          <ac:chgData name="Sergey Chekmarev" userId="ecf4f7c8-8817-4c18-82c2-4feb0afcf7b6" providerId="ADAL" clId="{D4DEC735-8AB6-4276-9E00-7421243E7204}" dt="2023-05-23T08:34:57.434" v="463" actId="6549"/>
          <ac:spMkLst>
            <pc:docMk/>
            <pc:sldMk cId="2749873506" sldId="310"/>
            <ac:spMk id="3" creationId="{00000000-0000-0000-0000-000000000000}"/>
          </ac:spMkLst>
        </pc:spChg>
      </pc:sldChg>
      <pc:sldChg chg="modSp mod">
        <pc:chgData name="Sergey Chekmarev" userId="ecf4f7c8-8817-4c18-82c2-4feb0afcf7b6" providerId="ADAL" clId="{D4DEC735-8AB6-4276-9E00-7421243E7204}" dt="2023-05-23T08:36:13.724" v="486" actId="20577"/>
        <pc:sldMkLst>
          <pc:docMk/>
          <pc:sldMk cId="2888849221" sldId="311"/>
        </pc:sldMkLst>
        <pc:spChg chg="mod">
          <ac:chgData name="Sergey Chekmarev" userId="ecf4f7c8-8817-4c18-82c2-4feb0afcf7b6" providerId="ADAL" clId="{D4DEC735-8AB6-4276-9E00-7421243E7204}" dt="2023-05-23T08:36:13.724" v="486" actId="20577"/>
          <ac:spMkLst>
            <pc:docMk/>
            <pc:sldMk cId="2888849221" sldId="311"/>
            <ac:spMk id="3" creationId="{00000000-0000-0000-0000-000000000000}"/>
          </ac:spMkLst>
        </pc:spChg>
        <pc:graphicFrameChg chg="mod">
          <ac:chgData name="Sergey Chekmarev" userId="ecf4f7c8-8817-4c18-82c2-4feb0afcf7b6" providerId="ADAL" clId="{D4DEC735-8AB6-4276-9E00-7421243E7204}" dt="2023-05-23T08:35:41.983" v="467"/>
          <ac:graphicFrameMkLst>
            <pc:docMk/>
            <pc:sldMk cId="2888849221" sldId="311"/>
            <ac:graphicFrameMk id="11" creationId="{00000000-0000-0000-0000-000000000000}"/>
          </ac:graphicFrameMkLst>
        </pc:graphicFrameChg>
      </pc:sldChg>
      <pc:sldChg chg="modSp mod">
        <pc:chgData name="Sergey Chekmarev" userId="ecf4f7c8-8817-4c18-82c2-4feb0afcf7b6" providerId="ADAL" clId="{D4DEC735-8AB6-4276-9E00-7421243E7204}" dt="2023-05-23T08:41:47.623" v="644" actId="1076"/>
        <pc:sldMkLst>
          <pc:docMk/>
          <pc:sldMk cId="3808911618" sldId="312"/>
        </pc:sldMkLst>
        <pc:spChg chg="mod">
          <ac:chgData name="Sergey Chekmarev" userId="ecf4f7c8-8817-4c18-82c2-4feb0afcf7b6" providerId="ADAL" clId="{D4DEC735-8AB6-4276-9E00-7421243E7204}" dt="2023-05-23T08:41:10.475" v="597" actId="20577"/>
          <ac:spMkLst>
            <pc:docMk/>
            <pc:sldMk cId="3808911618" sldId="312"/>
            <ac:spMk id="3" creationId="{00000000-0000-0000-0000-000000000000}"/>
          </ac:spMkLst>
        </pc:spChg>
        <pc:spChg chg="mod">
          <ac:chgData name="Sergey Chekmarev" userId="ecf4f7c8-8817-4c18-82c2-4feb0afcf7b6" providerId="ADAL" clId="{D4DEC735-8AB6-4276-9E00-7421243E7204}" dt="2023-05-23T08:41:47.623" v="644" actId="1076"/>
          <ac:spMkLst>
            <pc:docMk/>
            <pc:sldMk cId="3808911618" sldId="312"/>
            <ac:spMk id="7" creationId="{00000000-0000-0000-0000-000000000000}"/>
          </ac:spMkLst>
        </pc:spChg>
        <pc:graphicFrameChg chg="mod">
          <ac:chgData name="Sergey Chekmarev" userId="ecf4f7c8-8817-4c18-82c2-4feb0afcf7b6" providerId="ADAL" clId="{D4DEC735-8AB6-4276-9E00-7421243E7204}" dt="2023-05-23T08:39:11.684" v="534" actId="404"/>
          <ac:graphicFrameMkLst>
            <pc:docMk/>
            <pc:sldMk cId="3808911618" sldId="312"/>
            <ac:graphicFrameMk id="9" creationId="{00000000-0000-0000-0000-000000000000}"/>
          </ac:graphicFrameMkLst>
        </pc:graphicFrameChg>
      </pc:sldChg>
      <pc:sldChg chg="modSp mod">
        <pc:chgData name="Sergey Chekmarev" userId="ecf4f7c8-8817-4c18-82c2-4feb0afcf7b6" providerId="ADAL" clId="{D4DEC735-8AB6-4276-9E00-7421243E7204}" dt="2023-05-23T08:45:18.528" v="820" actId="20577"/>
        <pc:sldMkLst>
          <pc:docMk/>
          <pc:sldMk cId="744265168" sldId="313"/>
        </pc:sldMkLst>
        <pc:spChg chg="mod">
          <ac:chgData name="Sergey Chekmarev" userId="ecf4f7c8-8817-4c18-82c2-4feb0afcf7b6" providerId="ADAL" clId="{D4DEC735-8AB6-4276-9E00-7421243E7204}" dt="2023-05-23T08:45:18.528" v="820" actId="20577"/>
          <ac:spMkLst>
            <pc:docMk/>
            <pc:sldMk cId="744265168" sldId="313"/>
            <ac:spMk id="3" creationId="{00000000-0000-0000-0000-000000000000}"/>
          </ac:spMkLst>
        </pc:spChg>
      </pc:sldChg>
      <pc:sldChg chg="addSp delSp modSp mod">
        <pc:chgData name="Sergey Chekmarev" userId="ecf4f7c8-8817-4c18-82c2-4feb0afcf7b6" providerId="ADAL" clId="{D4DEC735-8AB6-4276-9E00-7421243E7204}" dt="2023-05-23T13:38:34.942" v="4191" actId="20577"/>
        <pc:sldMkLst>
          <pc:docMk/>
          <pc:sldMk cId="3643544907" sldId="314"/>
        </pc:sldMkLst>
        <pc:spChg chg="add del mod">
          <ac:chgData name="Sergey Chekmarev" userId="ecf4f7c8-8817-4c18-82c2-4feb0afcf7b6" providerId="ADAL" clId="{D4DEC735-8AB6-4276-9E00-7421243E7204}" dt="2023-05-23T13:37:17.003" v="4124" actId="478"/>
          <ac:spMkLst>
            <pc:docMk/>
            <pc:sldMk cId="3643544907" sldId="314"/>
            <ac:spMk id="2" creationId="{9725D16A-60E6-AC4E-F745-DDD01257269C}"/>
          </ac:spMkLst>
        </pc:spChg>
        <pc:spChg chg="mod">
          <ac:chgData name="Sergey Chekmarev" userId="ecf4f7c8-8817-4c18-82c2-4feb0afcf7b6" providerId="ADAL" clId="{D4DEC735-8AB6-4276-9E00-7421243E7204}" dt="2023-05-23T13:38:34.942" v="4191" actId="20577"/>
          <ac:spMkLst>
            <pc:docMk/>
            <pc:sldMk cId="3643544907" sldId="314"/>
            <ac:spMk id="13" creationId="{00000000-0000-0000-0000-000000000000}"/>
          </ac:spMkLst>
        </pc:spChg>
      </pc:sldChg>
      <pc:sldChg chg="del">
        <pc:chgData name="Sergey Chekmarev" userId="ecf4f7c8-8817-4c18-82c2-4feb0afcf7b6" providerId="ADAL" clId="{D4DEC735-8AB6-4276-9E00-7421243E7204}" dt="2023-05-23T08:22:26.202" v="19" actId="47"/>
        <pc:sldMkLst>
          <pc:docMk/>
          <pc:sldMk cId="3661078953" sldId="315"/>
        </pc:sldMkLst>
      </pc:sldChg>
      <pc:sldChg chg="modSp mod">
        <pc:chgData name="Sergey Chekmarev" userId="ecf4f7c8-8817-4c18-82c2-4feb0afcf7b6" providerId="ADAL" clId="{D4DEC735-8AB6-4276-9E00-7421243E7204}" dt="2023-05-23T08:46:42.979" v="880" actId="14100"/>
        <pc:sldMkLst>
          <pc:docMk/>
          <pc:sldMk cId="407340734" sldId="316"/>
        </pc:sldMkLst>
        <pc:spChg chg="mod">
          <ac:chgData name="Sergey Chekmarev" userId="ecf4f7c8-8817-4c18-82c2-4feb0afcf7b6" providerId="ADAL" clId="{D4DEC735-8AB6-4276-9E00-7421243E7204}" dt="2023-05-23T08:46:42.979" v="880" actId="14100"/>
          <ac:spMkLst>
            <pc:docMk/>
            <pc:sldMk cId="407340734" sldId="316"/>
            <ac:spMk id="2" creationId="{00000000-0000-0000-0000-000000000000}"/>
          </ac:spMkLst>
        </pc:spChg>
      </pc:sldChg>
      <pc:sldChg chg="modSp mod">
        <pc:chgData name="Sergey Chekmarev" userId="ecf4f7c8-8817-4c18-82c2-4feb0afcf7b6" providerId="ADAL" clId="{D4DEC735-8AB6-4276-9E00-7421243E7204}" dt="2023-05-23T08:48:54.595" v="935"/>
        <pc:sldMkLst>
          <pc:docMk/>
          <pc:sldMk cId="4069113862" sldId="317"/>
        </pc:sldMkLst>
        <pc:spChg chg="mod">
          <ac:chgData name="Sergey Chekmarev" userId="ecf4f7c8-8817-4c18-82c2-4feb0afcf7b6" providerId="ADAL" clId="{D4DEC735-8AB6-4276-9E00-7421243E7204}" dt="2023-05-23T08:48:15.946" v="931" actId="20577"/>
          <ac:spMkLst>
            <pc:docMk/>
            <pc:sldMk cId="4069113862" sldId="317"/>
            <ac:spMk id="2" creationId="{00000000-0000-0000-0000-000000000000}"/>
          </ac:spMkLst>
        </pc:spChg>
        <pc:graphicFrameChg chg="mod">
          <ac:chgData name="Sergey Chekmarev" userId="ecf4f7c8-8817-4c18-82c2-4feb0afcf7b6" providerId="ADAL" clId="{D4DEC735-8AB6-4276-9E00-7421243E7204}" dt="2023-05-23T08:48:54.595" v="935"/>
          <ac:graphicFrameMkLst>
            <pc:docMk/>
            <pc:sldMk cId="4069113862" sldId="317"/>
            <ac:graphicFrameMk id="15" creationId="{00000000-0000-0000-0000-000000000000}"/>
          </ac:graphicFrameMkLst>
        </pc:graphicFrameChg>
      </pc:sldChg>
      <pc:sldChg chg="modSp mod">
        <pc:chgData name="Sergey Chekmarev" userId="ecf4f7c8-8817-4c18-82c2-4feb0afcf7b6" providerId="ADAL" clId="{D4DEC735-8AB6-4276-9E00-7421243E7204}" dt="2023-05-23T08:49:51.124" v="950"/>
        <pc:sldMkLst>
          <pc:docMk/>
          <pc:sldMk cId="1865008468" sldId="318"/>
        </pc:sldMkLst>
        <pc:spChg chg="mod">
          <ac:chgData name="Sergey Chekmarev" userId="ecf4f7c8-8817-4c18-82c2-4feb0afcf7b6" providerId="ADAL" clId="{D4DEC735-8AB6-4276-9E00-7421243E7204}" dt="2023-05-23T08:49:35.093" v="947" actId="313"/>
          <ac:spMkLst>
            <pc:docMk/>
            <pc:sldMk cId="1865008468" sldId="318"/>
            <ac:spMk id="2" creationId="{00000000-0000-0000-0000-000000000000}"/>
          </ac:spMkLst>
        </pc:spChg>
        <pc:graphicFrameChg chg="mod">
          <ac:chgData name="Sergey Chekmarev" userId="ecf4f7c8-8817-4c18-82c2-4feb0afcf7b6" providerId="ADAL" clId="{D4DEC735-8AB6-4276-9E00-7421243E7204}" dt="2023-05-23T08:49:51.124" v="950"/>
          <ac:graphicFrameMkLst>
            <pc:docMk/>
            <pc:sldMk cId="1865008468" sldId="318"/>
            <ac:graphicFrameMk id="5" creationId="{00000000-0000-0000-0000-000000000000}"/>
          </ac:graphicFrameMkLst>
        </pc:graphicFrameChg>
        <pc:cxnChg chg="mod">
          <ac:chgData name="Sergey Chekmarev" userId="ecf4f7c8-8817-4c18-82c2-4feb0afcf7b6" providerId="ADAL" clId="{D4DEC735-8AB6-4276-9E00-7421243E7204}" dt="2023-05-23T08:49:08.712" v="942" actId="1037"/>
          <ac:cxnSpMkLst>
            <pc:docMk/>
            <pc:sldMk cId="1865008468" sldId="318"/>
            <ac:cxnSpMk id="28" creationId="{00000000-0000-0000-0000-000000000000}"/>
          </ac:cxnSpMkLst>
        </pc:cxnChg>
      </pc:sldChg>
      <pc:sldChg chg="modSp mod">
        <pc:chgData name="Sergey Chekmarev" userId="ecf4f7c8-8817-4c18-82c2-4feb0afcf7b6" providerId="ADAL" clId="{D4DEC735-8AB6-4276-9E00-7421243E7204}" dt="2023-05-23T08:51:01.595" v="979" actId="20577"/>
        <pc:sldMkLst>
          <pc:docMk/>
          <pc:sldMk cId="3173845205" sldId="319"/>
        </pc:sldMkLst>
        <pc:spChg chg="mod">
          <ac:chgData name="Sergey Chekmarev" userId="ecf4f7c8-8817-4c18-82c2-4feb0afcf7b6" providerId="ADAL" clId="{D4DEC735-8AB6-4276-9E00-7421243E7204}" dt="2023-05-23T08:51:01.595" v="979" actId="20577"/>
          <ac:spMkLst>
            <pc:docMk/>
            <pc:sldMk cId="3173845205" sldId="319"/>
            <ac:spMk id="2" creationId="{00000000-0000-0000-0000-000000000000}"/>
          </ac:spMkLst>
        </pc:spChg>
      </pc:sldChg>
      <pc:sldChg chg="modSp mod">
        <pc:chgData name="Sergey Chekmarev" userId="ecf4f7c8-8817-4c18-82c2-4feb0afcf7b6" providerId="ADAL" clId="{D4DEC735-8AB6-4276-9E00-7421243E7204}" dt="2023-05-23T08:53:02.307" v="1118" actId="14100"/>
        <pc:sldMkLst>
          <pc:docMk/>
          <pc:sldMk cId="4043271454" sldId="320"/>
        </pc:sldMkLst>
        <pc:spChg chg="mod">
          <ac:chgData name="Sergey Chekmarev" userId="ecf4f7c8-8817-4c18-82c2-4feb0afcf7b6" providerId="ADAL" clId="{D4DEC735-8AB6-4276-9E00-7421243E7204}" dt="2023-05-23T08:53:02.307" v="1118" actId="14100"/>
          <ac:spMkLst>
            <pc:docMk/>
            <pc:sldMk cId="4043271454" sldId="320"/>
            <ac:spMk id="2" creationId="{00000000-0000-0000-0000-000000000000}"/>
          </ac:spMkLst>
        </pc:spChg>
        <pc:graphicFrameChg chg="mod">
          <ac:chgData name="Sergey Chekmarev" userId="ecf4f7c8-8817-4c18-82c2-4feb0afcf7b6" providerId="ADAL" clId="{D4DEC735-8AB6-4276-9E00-7421243E7204}" dt="2023-05-23T08:51:30.424" v="983"/>
          <ac:graphicFrameMkLst>
            <pc:docMk/>
            <pc:sldMk cId="4043271454" sldId="320"/>
            <ac:graphicFrameMk id="5" creationId="{00000000-0000-0000-0000-000000000000}"/>
          </ac:graphicFrameMkLst>
        </pc:graphicFrameChg>
        <pc:cxnChg chg="mod">
          <ac:chgData name="Sergey Chekmarev" userId="ecf4f7c8-8817-4c18-82c2-4feb0afcf7b6" providerId="ADAL" clId="{D4DEC735-8AB6-4276-9E00-7421243E7204}" dt="2023-05-23T08:51:25.987" v="982" actId="1037"/>
          <ac:cxnSpMkLst>
            <pc:docMk/>
            <pc:sldMk cId="4043271454" sldId="320"/>
            <ac:cxnSpMk id="28" creationId="{00000000-0000-0000-0000-000000000000}"/>
          </ac:cxnSpMkLst>
        </pc:cxnChg>
      </pc:sldChg>
      <pc:sldChg chg="addSp delSp modSp mod">
        <pc:chgData name="Sergey Chekmarev" userId="ecf4f7c8-8817-4c18-82c2-4feb0afcf7b6" providerId="ADAL" clId="{D4DEC735-8AB6-4276-9E00-7421243E7204}" dt="2023-05-23T14:34:30.409" v="5258" actId="20577"/>
        <pc:sldMkLst>
          <pc:docMk/>
          <pc:sldMk cId="3100971494" sldId="321"/>
        </pc:sldMkLst>
        <pc:spChg chg="add del mod">
          <ac:chgData name="Sergey Chekmarev" userId="ecf4f7c8-8817-4c18-82c2-4feb0afcf7b6" providerId="ADAL" clId="{D4DEC735-8AB6-4276-9E00-7421243E7204}" dt="2023-05-23T09:03:08.418" v="1316" actId="478"/>
          <ac:spMkLst>
            <pc:docMk/>
            <pc:sldMk cId="3100971494" sldId="321"/>
            <ac:spMk id="4" creationId="{B2666043-B058-E021-826A-76FE0EB6F0CB}"/>
          </ac:spMkLst>
        </pc:spChg>
        <pc:spChg chg="mod">
          <ac:chgData name="Sergey Chekmarev" userId="ecf4f7c8-8817-4c18-82c2-4feb0afcf7b6" providerId="ADAL" clId="{D4DEC735-8AB6-4276-9E00-7421243E7204}" dt="2023-05-23T14:34:30.409" v="5258" actId="20577"/>
          <ac:spMkLst>
            <pc:docMk/>
            <pc:sldMk cId="3100971494" sldId="321"/>
            <ac:spMk id="6" creationId="{00000000-0000-0000-0000-000000000000}"/>
          </ac:spMkLst>
        </pc:spChg>
      </pc:sldChg>
      <pc:sldChg chg="modSp mod">
        <pc:chgData name="Sergey Chekmarev" userId="ecf4f7c8-8817-4c18-82c2-4feb0afcf7b6" providerId="ADAL" clId="{D4DEC735-8AB6-4276-9E00-7421243E7204}" dt="2023-05-23T09:10:52.466" v="1571" actId="20577"/>
        <pc:sldMkLst>
          <pc:docMk/>
          <pc:sldMk cId="4104376079" sldId="322"/>
        </pc:sldMkLst>
        <pc:spChg chg="mod">
          <ac:chgData name="Sergey Chekmarev" userId="ecf4f7c8-8817-4c18-82c2-4feb0afcf7b6" providerId="ADAL" clId="{D4DEC735-8AB6-4276-9E00-7421243E7204}" dt="2023-05-23T09:10:52.466" v="1571" actId="20577"/>
          <ac:spMkLst>
            <pc:docMk/>
            <pc:sldMk cId="4104376079" sldId="322"/>
            <ac:spMk id="4" creationId="{00000000-0000-0000-0000-000000000000}"/>
          </ac:spMkLst>
        </pc:spChg>
        <pc:graphicFrameChg chg="mod">
          <ac:chgData name="Sergey Chekmarev" userId="ecf4f7c8-8817-4c18-82c2-4feb0afcf7b6" providerId="ADAL" clId="{D4DEC735-8AB6-4276-9E00-7421243E7204}" dt="2023-05-23T08:55:35.719" v="1132"/>
          <ac:graphicFrameMkLst>
            <pc:docMk/>
            <pc:sldMk cId="4104376079" sldId="322"/>
            <ac:graphicFrameMk id="15" creationId="{00000000-0000-0000-0000-000000000000}"/>
          </ac:graphicFrameMkLst>
        </pc:graphicFrameChg>
        <pc:graphicFrameChg chg="mod">
          <ac:chgData name="Sergey Chekmarev" userId="ecf4f7c8-8817-4c18-82c2-4feb0afcf7b6" providerId="ADAL" clId="{D4DEC735-8AB6-4276-9E00-7421243E7204}" dt="2023-05-23T08:56:33.925" v="1145"/>
          <ac:graphicFrameMkLst>
            <pc:docMk/>
            <pc:sldMk cId="4104376079" sldId="322"/>
            <ac:graphicFrameMk id="23" creationId="{00000000-0000-0000-0000-000000000000}"/>
          </ac:graphicFrameMkLst>
        </pc:graphicFrameChg>
      </pc:sldChg>
      <pc:sldChg chg="modSp mod">
        <pc:chgData name="Sergey Chekmarev" userId="ecf4f7c8-8817-4c18-82c2-4feb0afcf7b6" providerId="ADAL" clId="{D4DEC735-8AB6-4276-9E00-7421243E7204}" dt="2023-05-23T08:57:44.292" v="1152" actId="27918"/>
        <pc:sldMkLst>
          <pc:docMk/>
          <pc:sldMk cId="2759225162" sldId="323"/>
        </pc:sldMkLst>
        <pc:spChg chg="mod">
          <ac:chgData name="Sergey Chekmarev" userId="ecf4f7c8-8817-4c18-82c2-4feb0afcf7b6" providerId="ADAL" clId="{D4DEC735-8AB6-4276-9E00-7421243E7204}" dt="2023-05-23T08:56:53.766" v="1146"/>
          <ac:spMkLst>
            <pc:docMk/>
            <pc:sldMk cId="2759225162" sldId="323"/>
            <ac:spMk id="2" creationId="{00000000-0000-0000-0000-000000000000}"/>
          </ac:spMkLst>
        </pc:spChg>
        <pc:graphicFrameChg chg="mod">
          <ac:chgData name="Sergey Chekmarev" userId="ecf4f7c8-8817-4c18-82c2-4feb0afcf7b6" providerId="ADAL" clId="{D4DEC735-8AB6-4276-9E00-7421243E7204}" dt="2023-05-23T08:57:03.520" v="1149"/>
          <ac:graphicFrameMkLst>
            <pc:docMk/>
            <pc:sldMk cId="2759225162" sldId="323"/>
            <ac:graphicFrameMk id="14" creationId="{00000000-0000-0000-0000-000000000000}"/>
          </ac:graphicFrameMkLst>
        </pc:graphicFrameChg>
        <pc:graphicFrameChg chg="mod">
          <ac:chgData name="Sergey Chekmarev" userId="ecf4f7c8-8817-4c18-82c2-4feb0afcf7b6" providerId="ADAL" clId="{D4DEC735-8AB6-4276-9E00-7421243E7204}" dt="2023-05-23T08:57:20.443" v="1150"/>
          <ac:graphicFrameMkLst>
            <pc:docMk/>
            <pc:sldMk cId="2759225162" sldId="323"/>
            <ac:graphicFrameMk id="15" creationId="{00000000-0000-0000-0000-000000000000}"/>
          </ac:graphicFrameMkLst>
        </pc:graphicFrameChg>
      </pc:sldChg>
      <pc:sldChg chg="modSp mod">
        <pc:chgData name="Sergey Chekmarev" userId="ecf4f7c8-8817-4c18-82c2-4feb0afcf7b6" providerId="ADAL" clId="{D4DEC735-8AB6-4276-9E00-7421243E7204}" dt="2023-05-23T08:58:41.928" v="1155" actId="20577"/>
        <pc:sldMkLst>
          <pc:docMk/>
          <pc:sldMk cId="1748641018" sldId="324"/>
        </pc:sldMkLst>
        <pc:spChg chg="mod">
          <ac:chgData name="Sergey Chekmarev" userId="ecf4f7c8-8817-4c18-82c2-4feb0afcf7b6" providerId="ADAL" clId="{D4DEC735-8AB6-4276-9E00-7421243E7204}" dt="2023-05-23T08:58:41.928" v="1155" actId="20577"/>
          <ac:spMkLst>
            <pc:docMk/>
            <pc:sldMk cId="1748641018" sldId="324"/>
            <ac:spMk id="2" creationId="{00000000-0000-0000-0000-000000000000}"/>
          </ac:spMkLst>
        </pc:spChg>
      </pc:sldChg>
      <pc:sldChg chg="modSp mod">
        <pc:chgData name="Sergey Chekmarev" userId="ecf4f7c8-8817-4c18-82c2-4feb0afcf7b6" providerId="ADAL" clId="{D4DEC735-8AB6-4276-9E00-7421243E7204}" dt="2023-05-23T08:59:24.922" v="1204" actId="20577"/>
        <pc:sldMkLst>
          <pc:docMk/>
          <pc:sldMk cId="184335508" sldId="325"/>
        </pc:sldMkLst>
        <pc:spChg chg="mod">
          <ac:chgData name="Sergey Chekmarev" userId="ecf4f7c8-8817-4c18-82c2-4feb0afcf7b6" providerId="ADAL" clId="{D4DEC735-8AB6-4276-9E00-7421243E7204}" dt="2023-05-23T08:59:24.922" v="1204" actId="20577"/>
          <ac:spMkLst>
            <pc:docMk/>
            <pc:sldMk cId="184335508" sldId="325"/>
            <ac:spMk id="2" creationId="{00000000-0000-0000-0000-000000000000}"/>
          </ac:spMkLst>
        </pc:spChg>
      </pc:sldChg>
      <pc:sldChg chg="modSp mod">
        <pc:chgData name="Sergey Chekmarev" userId="ecf4f7c8-8817-4c18-82c2-4feb0afcf7b6" providerId="ADAL" clId="{D4DEC735-8AB6-4276-9E00-7421243E7204}" dt="2023-05-23T09:05:29.264" v="1408" actId="20577"/>
        <pc:sldMkLst>
          <pc:docMk/>
          <pc:sldMk cId="3568275886" sldId="326"/>
        </pc:sldMkLst>
        <pc:spChg chg="mod">
          <ac:chgData name="Sergey Chekmarev" userId="ecf4f7c8-8817-4c18-82c2-4feb0afcf7b6" providerId="ADAL" clId="{D4DEC735-8AB6-4276-9E00-7421243E7204}" dt="2023-05-23T09:05:29.264" v="1408" actId="20577"/>
          <ac:spMkLst>
            <pc:docMk/>
            <pc:sldMk cId="3568275886" sldId="326"/>
            <ac:spMk id="2" creationId="{00000000-0000-0000-0000-000000000000}"/>
          </ac:spMkLst>
        </pc:spChg>
        <pc:cxnChg chg="mod">
          <ac:chgData name="Sergey Chekmarev" userId="ecf4f7c8-8817-4c18-82c2-4feb0afcf7b6" providerId="ADAL" clId="{D4DEC735-8AB6-4276-9E00-7421243E7204}" dt="2023-05-23T09:00:03.781" v="1210" actId="1076"/>
          <ac:cxnSpMkLst>
            <pc:docMk/>
            <pc:sldMk cId="3568275886" sldId="326"/>
            <ac:cxnSpMk id="28" creationId="{00000000-0000-0000-0000-000000000000}"/>
          </ac:cxnSpMkLst>
        </pc:cxnChg>
      </pc:sldChg>
      <pc:sldChg chg="modSp mod">
        <pc:chgData name="Sergey Chekmarev" userId="ecf4f7c8-8817-4c18-82c2-4feb0afcf7b6" providerId="ADAL" clId="{D4DEC735-8AB6-4276-9E00-7421243E7204}" dt="2023-05-23T09:02:56.808" v="1315" actId="20577"/>
        <pc:sldMkLst>
          <pc:docMk/>
          <pc:sldMk cId="3673727299" sldId="327"/>
        </pc:sldMkLst>
        <pc:spChg chg="mod">
          <ac:chgData name="Sergey Chekmarev" userId="ecf4f7c8-8817-4c18-82c2-4feb0afcf7b6" providerId="ADAL" clId="{D4DEC735-8AB6-4276-9E00-7421243E7204}" dt="2023-05-23T09:02:56.808" v="1315" actId="20577"/>
          <ac:spMkLst>
            <pc:docMk/>
            <pc:sldMk cId="3673727299" sldId="327"/>
            <ac:spMk id="2" creationId="{00000000-0000-0000-0000-000000000000}"/>
          </ac:spMkLst>
        </pc:spChg>
        <pc:graphicFrameChg chg="mod">
          <ac:chgData name="Sergey Chekmarev" userId="ecf4f7c8-8817-4c18-82c2-4feb0afcf7b6" providerId="ADAL" clId="{D4DEC735-8AB6-4276-9E00-7421243E7204}" dt="2023-05-23T09:01:44.351" v="1271"/>
          <ac:graphicFrameMkLst>
            <pc:docMk/>
            <pc:sldMk cId="3673727299" sldId="327"/>
            <ac:graphicFrameMk id="5" creationId="{00000000-0000-0000-0000-000000000000}"/>
          </ac:graphicFrameMkLst>
        </pc:graphicFrameChg>
        <pc:cxnChg chg="mod">
          <ac:chgData name="Sergey Chekmarev" userId="ecf4f7c8-8817-4c18-82c2-4feb0afcf7b6" providerId="ADAL" clId="{D4DEC735-8AB6-4276-9E00-7421243E7204}" dt="2023-05-23T09:01:41.051" v="1270" actId="1037"/>
          <ac:cxnSpMkLst>
            <pc:docMk/>
            <pc:sldMk cId="3673727299" sldId="327"/>
            <ac:cxnSpMk id="28" creationId="{00000000-0000-0000-0000-000000000000}"/>
          </ac:cxnSpMkLst>
        </pc:cxnChg>
      </pc:sldChg>
      <pc:sldChg chg="addSp delSp modSp mod">
        <pc:chgData name="Sergey Chekmarev" userId="ecf4f7c8-8817-4c18-82c2-4feb0afcf7b6" providerId="ADAL" clId="{D4DEC735-8AB6-4276-9E00-7421243E7204}" dt="2023-05-23T10:09:19.771" v="1925"/>
        <pc:sldMkLst>
          <pc:docMk/>
          <pc:sldMk cId="934142463" sldId="328"/>
        </pc:sldMkLst>
        <pc:spChg chg="add del mod">
          <ac:chgData name="Sergey Chekmarev" userId="ecf4f7c8-8817-4c18-82c2-4feb0afcf7b6" providerId="ADAL" clId="{D4DEC735-8AB6-4276-9E00-7421243E7204}" dt="2023-05-23T10:08:46.947" v="1922" actId="478"/>
          <ac:spMkLst>
            <pc:docMk/>
            <pc:sldMk cId="934142463" sldId="328"/>
            <ac:spMk id="2" creationId="{2DD735F2-4D6C-4417-F2FC-69E67622CBBA}"/>
          </ac:spMkLst>
        </pc:spChg>
        <pc:spChg chg="mod">
          <ac:chgData name="Sergey Chekmarev" userId="ecf4f7c8-8817-4c18-82c2-4feb0afcf7b6" providerId="ADAL" clId="{D4DEC735-8AB6-4276-9E00-7421243E7204}" dt="2023-05-23T10:09:19.771" v="1925"/>
          <ac:spMkLst>
            <pc:docMk/>
            <pc:sldMk cId="934142463" sldId="328"/>
            <ac:spMk id="6" creationId="{00000000-0000-0000-0000-000000000000}"/>
          </ac:spMkLst>
        </pc:spChg>
      </pc:sldChg>
      <pc:sldChg chg="modSp mod">
        <pc:chgData name="Sergey Chekmarev" userId="ecf4f7c8-8817-4c18-82c2-4feb0afcf7b6" providerId="ADAL" clId="{D4DEC735-8AB6-4276-9E00-7421243E7204}" dt="2023-05-23T09:10:23.786" v="1544" actId="20577"/>
        <pc:sldMkLst>
          <pc:docMk/>
          <pc:sldMk cId="3096947351" sldId="329"/>
        </pc:sldMkLst>
        <pc:spChg chg="mod">
          <ac:chgData name="Sergey Chekmarev" userId="ecf4f7c8-8817-4c18-82c2-4feb0afcf7b6" providerId="ADAL" clId="{D4DEC735-8AB6-4276-9E00-7421243E7204}" dt="2023-05-23T09:10:23.786" v="1544" actId="20577"/>
          <ac:spMkLst>
            <pc:docMk/>
            <pc:sldMk cId="3096947351" sldId="329"/>
            <ac:spMk id="4" creationId="{00000000-0000-0000-0000-000000000000}"/>
          </ac:spMkLst>
        </pc:spChg>
        <pc:graphicFrameChg chg="mod">
          <ac:chgData name="Sergey Chekmarev" userId="ecf4f7c8-8817-4c18-82c2-4feb0afcf7b6" providerId="ADAL" clId="{D4DEC735-8AB6-4276-9E00-7421243E7204}" dt="2023-05-23T09:07:20.664" v="1428"/>
          <ac:graphicFrameMkLst>
            <pc:docMk/>
            <pc:sldMk cId="3096947351" sldId="329"/>
            <ac:graphicFrameMk id="14" creationId="{00000000-0000-0000-0000-000000000000}"/>
          </ac:graphicFrameMkLst>
        </pc:graphicFrameChg>
        <pc:graphicFrameChg chg="mod">
          <ac:chgData name="Sergey Chekmarev" userId="ecf4f7c8-8817-4c18-82c2-4feb0afcf7b6" providerId="ADAL" clId="{D4DEC735-8AB6-4276-9E00-7421243E7204}" dt="2023-05-23T09:08:26.400" v="1447" actId="207"/>
          <ac:graphicFrameMkLst>
            <pc:docMk/>
            <pc:sldMk cId="3096947351" sldId="329"/>
            <ac:graphicFrameMk id="16" creationId="{00000000-0000-0000-0000-000000000000}"/>
          </ac:graphicFrameMkLst>
        </pc:graphicFrameChg>
      </pc:sldChg>
      <pc:sldChg chg="modSp mod">
        <pc:chgData name="Sergey Chekmarev" userId="ecf4f7c8-8817-4c18-82c2-4feb0afcf7b6" providerId="ADAL" clId="{D4DEC735-8AB6-4276-9E00-7421243E7204}" dt="2023-05-23T10:04:19.109" v="1688" actId="20577"/>
        <pc:sldMkLst>
          <pc:docMk/>
          <pc:sldMk cId="3996761955" sldId="330"/>
        </pc:sldMkLst>
        <pc:spChg chg="mod">
          <ac:chgData name="Sergey Chekmarev" userId="ecf4f7c8-8817-4c18-82c2-4feb0afcf7b6" providerId="ADAL" clId="{D4DEC735-8AB6-4276-9E00-7421243E7204}" dt="2023-05-23T10:04:19.109" v="1688" actId="20577"/>
          <ac:spMkLst>
            <pc:docMk/>
            <pc:sldMk cId="3996761955" sldId="330"/>
            <ac:spMk id="2" creationId="{00000000-0000-0000-0000-000000000000}"/>
          </ac:spMkLst>
        </pc:spChg>
      </pc:sldChg>
      <pc:sldChg chg="modSp mod">
        <pc:chgData name="Sergey Chekmarev" userId="ecf4f7c8-8817-4c18-82c2-4feb0afcf7b6" providerId="ADAL" clId="{D4DEC735-8AB6-4276-9E00-7421243E7204}" dt="2023-05-23T10:05:39.185" v="1784" actId="20577"/>
        <pc:sldMkLst>
          <pc:docMk/>
          <pc:sldMk cId="663521893" sldId="331"/>
        </pc:sldMkLst>
        <pc:spChg chg="mod">
          <ac:chgData name="Sergey Chekmarev" userId="ecf4f7c8-8817-4c18-82c2-4feb0afcf7b6" providerId="ADAL" clId="{D4DEC735-8AB6-4276-9E00-7421243E7204}" dt="2023-05-23T10:05:39.185" v="1784" actId="20577"/>
          <ac:spMkLst>
            <pc:docMk/>
            <pc:sldMk cId="663521893" sldId="331"/>
            <ac:spMk id="2" creationId="{00000000-0000-0000-0000-000000000000}"/>
          </ac:spMkLst>
        </pc:spChg>
      </pc:sldChg>
      <pc:sldChg chg="modSp mod">
        <pc:chgData name="Sergey Chekmarev" userId="ecf4f7c8-8817-4c18-82c2-4feb0afcf7b6" providerId="ADAL" clId="{D4DEC735-8AB6-4276-9E00-7421243E7204}" dt="2023-05-23T10:05:59.532" v="1792" actId="20577"/>
        <pc:sldMkLst>
          <pc:docMk/>
          <pc:sldMk cId="4261090456" sldId="332"/>
        </pc:sldMkLst>
        <pc:spChg chg="mod">
          <ac:chgData name="Sergey Chekmarev" userId="ecf4f7c8-8817-4c18-82c2-4feb0afcf7b6" providerId="ADAL" clId="{D4DEC735-8AB6-4276-9E00-7421243E7204}" dt="2023-05-23T10:05:59.532" v="1792" actId="20577"/>
          <ac:spMkLst>
            <pc:docMk/>
            <pc:sldMk cId="4261090456" sldId="332"/>
            <ac:spMk id="2" creationId="{00000000-0000-0000-0000-000000000000}"/>
          </ac:spMkLst>
        </pc:spChg>
      </pc:sldChg>
      <pc:sldChg chg="modSp mod">
        <pc:chgData name="Sergey Chekmarev" userId="ecf4f7c8-8817-4c18-82c2-4feb0afcf7b6" providerId="ADAL" clId="{D4DEC735-8AB6-4276-9E00-7421243E7204}" dt="2023-05-23T10:06:57.799" v="1807" actId="6549"/>
        <pc:sldMkLst>
          <pc:docMk/>
          <pc:sldMk cId="2120148067" sldId="333"/>
        </pc:sldMkLst>
        <pc:spChg chg="mod">
          <ac:chgData name="Sergey Chekmarev" userId="ecf4f7c8-8817-4c18-82c2-4feb0afcf7b6" providerId="ADAL" clId="{D4DEC735-8AB6-4276-9E00-7421243E7204}" dt="2023-05-23T10:06:57.799" v="1807" actId="6549"/>
          <ac:spMkLst>
            <pc:docMk/>
            <pc:sldMk cId="2120148067" sldId="333"/>
            <ac:spMk id="2" creationId="{00000000-0000-0000-0000-000000000000}"/>
          </ac:spMkLst>
        </pc:spChg>
        <pc:graphicFrameChg chg="mod">
          <ac:chgData name="Sergey Chekmarev" userId="ecf4f7c8-8817-4c18-82c2-4feb0afcf7b6" providerId="ADAL" clId="{D4DEC735-8AB6-4276-9E00-7421243E7204}" dt="2023-05-23T10:06:27.732" v="1798"/>
          <ac:graphicFrameMkLst>
            <pc:docMk/>
            <pc:sldMk cId="2120148067" sldId="333"/>
            <ac:graphicFrameMk id="5" creationId="{00000000-0000-0000-0000-000000000000}"/>
          </ac:graphicFrameMkLst>
        </pc:graphicFrameChg>
        <pc:cxnChg chg="mod">
          <ac:chgData name="Sergey Chekmarev" userId="ecf4f7c8-8817-4c18-82c2-4feb0afcf7b6" providerId="ADAL" clId="{D4DEC735-8AB6-4276-9E00-7421243E7204}" dt="2023-05-23T10:06:09.305" v="1793" actId="1076"/>
          <ac:cxnSpMkLst>
            <pc:docMk/>
            <pc:sldMk cId="2120148067" sldId="333"/>
            <ac:cxnSpMk id="28" creationId="{00000000-0000-0000-0000-000000000000}"/>
          </ac:cxnSpMkLst>
        </pc:cxnChg>
      </pc:sldChg>
      <pc:sldChg chg="modSp mod">
        <pc:chgData name="Sergey Chekmarev" userId="ecf4f7c8-8817-4c18-82c2-4feb0afcf7b6" providerId="ADAL" clId="{D4DEC735-8AB6-4276-9E00-7421243E7204}" dt="2023-05-23T10:08:36.334" v="1921" actId="14100"/>
        <pc:sldMkLst>
          <pc:docMk/>
          <pc:sldMk cId="1410982234" sldId="334"/>
        </pc:sldMkLst>
        <pc:spChg chg="mod">
          <ac:chgData name="Sergey Chekmarev" userId="ecf4f7c8-8817-4c18-82c2-4feb0afcf7b6" providerId="ADAL" clId="{D4DEC735-8AB6-4276-9E00-7421243E7204}" dt="2023-05-23T10:08:36.334" v="1921" actId="14100"/>
          <ac:spMkLst>
            <pc:docMk/>
            <pc:sldMk cId="1410982234" sldId="334"/>
            <ac:spMk id="2" creationId="{00000000-0000-0000-0000-000000000000}"/>
          </ac:spMkLst>
        </pc:spChg>
        <pc:graphicFrameChg chg="mod">
          <ac:chgData name="Sergey Chekmarev" userId="ecf4f7c8-8817-4c18-82c2-4feb0afcf7b6" providerId="ADAL" clId="{D4DEC735-8AB6-4276-9E00-7421243E7204}" dt="2023-05-23T10:07:25.656" v="1814"/>
          <ac:graphicFrameMkLst>
            <pc:docMk/>
            <pc:sldMk cId="1410982234" sldId="334"/>
            <ac:graphicFrameMk id="5" creationId="{00000000-0000-0000-0000-000000000000}"/>
          </ac:graphicFrameMkLst>
        </pc:graphicFrameChg>
        <pc:cxnChg chg="mod">
          <ac:chgData name="Sergey Chekmarev" userId="ecf4f7c8-8817-4c18-82c2-4feb0afcf7b6" providerId="ADAL" clId="{D4DEC735-8AB6-4276-9E00-7421243E7204}" dt="2023-05-23T10:07:31.987" v="1815" actId="14100"/>
          <ac:cxnSpMkLst>
            <pc:docMk/>
            <pc:sldMk cId="1410982234" sldId="334"/>
            <ac:cxnSpMk id="28" creationId="{00000000-0000-0000-0000-000000000000}"/>
          </ac:cxnSpMkLst>
        </pc:cxnChg>
      </pc:sldChg>
      <pc:sldChg chg="addSp delSp modSp mod">
        <pc:chgData name="Sergey Chekmarev" userId="ecf4f7c8-8817-4c18-82c2-4feb0afcf7b6" providerId="ADAL" clId="{D4DEC735-8AB6-4276-9E00-7421243E7204}" dt="2023-05-23T13:45:09.665" v="4406" actId="20577"/>
        <pc:sldMkLst>
          <pc:docMk/>
          <pc:sldMk cId="4083319061" sldId="335"/>
        </pc:sldMkLst>
        <pc:spChg chg="add del mod">
          <ac:chgData name="Sergey Chekmarev" userId="ecf4f7c8-8817-4c18-82c2-4feb0afcf7b6" providerId="ADAL" clId="{D4DEC735-8AB6-4276-9E00-7421243E7204}" dt="2023-05-23T13:42:41.758" v="4229" actId="478"/>
          <ac:spMkLst>
            <pc:docMk/>
            <pc:sldMk cId="4083319061" sldId="335"/>
            <ac:spMk id="2" creationId="{33F9C8A7-0A9F-F854-64AC-B7261BA3BEB2}"/>
          </ac:spMkLst>
        </pc:spChg>
        <pc:spChg chg="mod">
          <ac:chgData name="Sergey Chekmarev" userId="ecf4f7c8-8817-4c18-82c2-4feb0afcf7b6" providerId="ADAL" clId="{D4DEC735-8AB6-4276-9E00-7421243E7204}" dt="2023-05-23T13:45:09.665" v="4406" actId="20577"/>
          <ac:spMkLst>
            <pc:docMk/>
            <pc:sldMk cId="4083319061" sldId="335"/>
            <ac:spMk id="6" creationId="{00000000-0000-0000-0000-000000000000}"/>
          </ac:spMkLst>
        </pc:spChg>
      </pc:sldChg>
      <pc:sldChg chg="del">
        <pc:chgData name="Sergey Chekmarev" userId="ecf4f7c8-8817-4c18-82c2-4feb0afcf7b6" providerId="ADAL" clId="{D4DEC735-8AB6-4276-9E00-7421243E7204}" dt="2023-05-23T08:23:03.853" v="21" actId="47"/>
        <pc:sldMkLst>
          <pc:docMk/>
          <pc:sldMk cId="2497189096" sldId="336"/>
        </pc:sldMkLst>
      </pc:sldChg>
      <pc:sldChg chg="modSp mod">
        <pc:chgData name="Sergey Chekmarev" userId="ecf4f7c8-8817-4c18-82c2-4feb0afcf7b6" providerId="ADAL" clId="{D4DEC735-8AB6-4276-9E00-7421243E7204}" dt="2023-05-23T13:43:45.953" v="4307" actId="1076"/>
        <pc:sldMkLst>
          <pc:docMk/>
          <pc:sldMk cId="3723211209" sldId="337"/>
        </pc:sldMkLst>
        <pc:spChg chg="mod">
          <ac:chgData name="Sergey Chekmarev" userId="ecf4f7c8-8817-4c18-82c2-4feb0afcf7b6" providerId="ADAL" clId="{D4DEC735-8AB6-4276-9E00-7421243E7204}" dt="2023-05-23T13:43:45.953" v="4307" actId="1076"/>
          <ac:spMkLst>
            <pc:docMk/>
            <pc:sldMk cId="3723211209" sldId="337"/>
            <ac:spMk id="2" creationId="{00000000-0000-0000-0000-000000000000}"/>
          </ac:spMkLst>
        </pc:spChg>
      </pc:sldChg>
      <pc:sldChg chg="modSp mod">
        <pc:chgData name="Sergey Chekmarev" userId="ecf4f7c8-8817-4c18-82c2-4feb0afcf7b6" providerId="ADAL" clId="{D4DEC735-8AB6-4276-9E00-7421243E7204}" dt="2023-05-23T10:11:41.134" v="2068" actId="14100"/>
        <pc:sldMkLst>
          <pc:docMk/>
          <pc:sldMk cId="512485207" sldId="338"/>
        </pc:sldMkLst>
        <pc:spChg chg="mod">
          <ac:chgData name="Sergey Chekmarev" userId="ecf4f7c8-8817-4c18-82c2-4feb0afcf7b6" providerId="ADAL" clId="{D4DEC735-8AB6-4276-9E00-7421243E7204}" dt="2023-05-23T10:11:41.134" v="2068" actId="14100"/>
          <ac:spMkLst>
            <pc:docMk/>
            <pc:sldMk cId="512485207" sldId="338"/>
            <ac:spMk id="2" creationId="{00000000-0000-0000-0000-000000000000}"/>
          </ac:spMkLst>
        </pc:spChg>
      </pc:sldChg>
      <pc:sldChg chg="modSp mod">
        <pc:chgData name="Sergey Chekmarev" userId="ecf4f7c8-8817-4c18-82c2-4feb0afcf7b6" providerId="ADAL" clId="{D4DEC735-8AB6-4276-9E00-7421243E7204}" dt="2023-05-23T10:12:35.885" v="2090" actId="1076"/>
        <pc:sldMkLst>
          <pc:docMk/>
          <pc:sldMk cId="3449822240" sldId="339"/>
        </pc:sldMkLst>
        <pc:spChg chg="mod">
          <ac:chgData name="Sergey Chekmarev" userId="ecf4f7c8-8817-4c18-82c2-4feb0afcf7b6" providerId="ADAL" clId="{D4DEC735-8AB6-4276-9E00-7421243E7204}" dt="2023-05-23T10:12:35.885" v="2090" actId="1076"/>
          <ac:spMkLst>
            <pc:docMk/>
            <pc:sldMk cId="3449822240" sldId="339"/>
            <ac:spMk id="2" creationId="{00000000-0000-0000-0000-000000000000}"/>
          </ac:spMkLst>
        </pc:spChg>
      </pc:sldChg>
      <pc:sldChg chg="modSp mod">
        <pc:chgData name="Sergey Chekmarev" userId="ecf4f7c8-8817-4c18-82c2-4feb0afcf7b6" providerId="ADAL" clId="{D4DEC735-8AB6-4276-9E00-7421243E7204}" dt="2023-05-23T10:14:21.291" v="2143" actId="20577"/>
        <pc:sldMkLst>
          <pc:docMk/>
          <pc:sldMk cId="103776328" sldId="340"/>
        </pc:sldMkLst>
        <pc:spChg chg="mod">
          <ac:chgData name="Sergey Chekmarev" userId="ecf4f7c8-8817-4c18-82c2-4feb0afcf7b6" providerId="ADAL" clId="{D4DEC735-8AB6-4276-9E00-7421243E7204}" dt="2023-05-23T10:14:21.291" v="2143" actId="20577"/>
          <ac:spMkLst>
            <pc:docMk/>
            <pc:sldMk cId="103776328" sldId="340"/>
            <ac:spMk id="2" creationId="{00000000-0000-0000-0000-000000000000}"/>
          </ac:spMkLst>
        </pc:spChg>
        <pc:graphicFrameChg chg="mod">
          <ac:chgData name="Sergey Chekmarev" userId="ecf4f7c8-8817-4c18-82c2-4feb0afcf7b6" providerId="ADAL" clId="{D4DEC735-8AB6-4276-9E00-7421243E7204}" dt="2023-05-23T10:13:04.766" v="2097"/>
          <ac:graphicFrameMkLst>
            <pc:docMk/>
            <pc:sldMk cId="103776328" sldId="340"/>
            <ac:graphicFrameMk id="5" creationId="{00000000-0000-0000-0000-000000000000}"/>
          </ac:graphicFrameMkLst>
        </pc:graphicFrameChg>
        <pc:graphicFrameChg chg="mod">
          <ac:chgData name="Sergey Chekmarev" userId="ecf4f7c8-8817-4c18-82c2-4feb0afcf7b6" providerId="ADAL" clId="{D4DEC735-8AB6-4276-9E00-7421243E7204}" dt="2023-05-23T10:13:12.203" v="2098"/>
          <ac:graphicFrameMkLst>
            <pc:docMk/>
            <pc:sldMk cId="103776328" sldId="340"/>
            <ac:graphicFrameMk id="6" creationId="{00000000-0000-0000-0000-000000000000}"/>
          </ac:graphicFrameMkLst>
        </pc:graphicFrameChg>
        <pc:cxnChg chg="mod">
          <ac:chgData name="Sergey Chekmarev" userId="ecf4f7c8-8817-4c18-82c2-4feb0afcf7b6" providerId="ADAL" clId="{D4DEC735-8AB6-4276-9E00-7421243E7204}" dt="2023-05-23T10:12:44.125" v="2094" actId="1037"/>
          <ac:cxnSpMkLst>
            <pc:docMk/>
            <pc:sldMk cId="103776328" sldId="340"/>
            <ac:cxnSpMk id="28" creationId="{00000000-0000-0000-0000-000000000000}"/>
          </ac:cxnSpMkLst>
        </pc:cxnChg>
      </pc:sldChg>
      <pc:sldChg chg="modSp mod">
        <pc:chgData name="Sergey Chekmarev" userId="ecf4f7c8-8817-4c18-82c2-4feb0afcf7b6" providerId="ADAL" clId="{D4DEC735-8AB6-4276-9E00-7421243E7204}" dt="2023-05-23T10:15:17.114" v="2161" actId="20577"/>
        <pc:sldMkLst>
          <pc:docMk/>
          <pc:sldMk cId="2650720627" sldId="341"/>
        </pc:sldMkLst>
        <pc:spChg chg="mod">
          <ac:chgData name="Sergey Chekmarev" userId="ecf4f7c8-8817-4c18-82c2-4feb0afcf7b6" providerId="ADAL" clId="{D4DEC735-8AB6-4276-9E00-7421243E7204}" dt="2023-05-23T10:15:17.114" v="2161" actId="20577"/>
          <ac:spMkLst>
            <pc:docMk/>
            <pc:sldMk cId="2650720627" sldId="341"/>
            <ac:spMk id="2" creationId="{00000000-0000-0000-0000-000000000000}"/>
          </ac:spMkLst>
        </pc:spChg>
        <pc:graphicFrameChg chg="mod">
          <ac:chgData name="Sergey Chekmarev" userId="ecf4f7c8-8817-4c18-82c2-4feb0afcf7b6" providerId="ADAL" clId="{D4DEC735-8AB6-4276-9E00-7421243E7204}" dt="2023-05-23T10:14:46.503" v="2148"/>
          <ac:graphicFrameMkLst>
            <pc:docMk/>
            <pc:sldMk cId="2650720627" sldId="341"/>
            <ac:graphicFrameMk id="5" creationId="{00000000-0000-0000-0000-000000000000}"/>
          </ac:graphicFrameMkLst>
        </pc:graphicFrameChg>
        <pc:cxnChg chg="mod">
          <ac:chgData name="Sergey Chekmarev" userId="ecf4f7c8-8817-4c18-82c2-4feb0afcf7b6" providerId="ADAL" clId="{D4DEC735-8AB6-4276-9E00-7421243E7204}" dt="2023-05-23T10:14:51.099" v="2149" actId="1037"/>
          <ac:cxnSpMkLst>
            <pc:docMk/>
            <pc:sldMk cId="2650720627" sldId="341"/>
            <ac:cxnSpMk id="28" creationId="{00000000-0000-0000-0000-000000000000}"/>
          </ac:cxnSpMkLst>
        </pc:cxnChg>
      </pc:sldChg>
      <pc:sldChg chg="addSp delSp modSp mod">
        <pc:chgData name="Sergey Chekmarev" userId="ecf4f7c8-8817-4c18-82c2-4feb0afcf7b6" providerId="ADAL" clId="{D4DEC735-8AB6-4276-9E00-7421243E7204}" dt="2023-05-23T13:51:09.795" v="4601" actId="20577"/>
        <pc:sldMkLst>
          <pc:docMk/>
          <pc:sldMk cId="2306476209" sldId="342"/>
        </pc:sldMkLst>
        <pc:spChg chg="add del mod">
          <ac:chgData name="Sergey Chekmarev" userId="ecf4f7c8-8817-4c18-82c2-4feb0afcf7b6" providerId="ADAL" clId="{D4DEC735-8AB6-4276-9E00-7421243E7204}" dt="2023-05-23T13:49:17.897" v="4505" actId="478"/>
          <ac:spMkLst>
            <pc:docMk/>
            <pc:sldMk cId="2306476209" sldId="342"/>
            <ac:spMk id="2" creationId="{0A0867A3-077E-EAD3-4D03-19A5D3C50484}"/>
          </ac:spMkLst>
        </pc:spChg>
        <pc:spChg chg="mod">
          <ac:chgData name="Sergey Chekmarev" userId="ecf4f7c8-8817-4c18-82c2-4feb0afcf7b6" providerId="ADAL" clId="{D4DEC735-8AB6-4276-9E00-7421243E7204}" dt="2023-05-23T13:51:09.795" v="4601" actId="20577"/>
          <ac:spMkLst>
            <pc:docMk/>
            <pc:sldMk cId="2306476209" sldId="342"/>
            <ac:spMk id="6" creationId="{00000000-0000-0000-0000-000000000000}"/>
          </ac:spMkLst>
        </pc:spChg>
      </pc:sldChg>
      <pc:sldChg chg="del">
        <pc:chgData name="Sergey Chekmarev" userId="ecf4f7c8-8817-4c18-82c2-4feb0afcf7b6" providerId="ADAL" clId="{D4DEC735-8AB6-4276-9E00-7421243E7204}" dt="2023-05-23T08:23:33.631" v="26" actId="47"/>
        <pc:sldMkLst>
          <pc:docMk/>
          <pc:sldMk cId="3846948846" sldId="343"/>
        </pc:sldMkLst>
      </pc:sldChg>
      <pc:sldChg chg="modSp mod">
        <pc:chgData name="Sergey Chekmarev" userId="ecf4f7c8-8817-4c18-82c2-4feb0afcf7b6" providerId="ADAL" clId="{D4DEC735-8AB6-4276-9E00-7421243E7204}" dt="2023-05-23T10:15:50.706" v="2163"/>
        <pc:sldMkLst>
          <pc:docMk/>
          <pc:sldMk cId="2627719072" sldId="344"/>
        </pc:sldMkLst>
        <pc:spChg chg="mod">
          <ac:chgData name="Sergey Chekmarev" userId="ecf4f7c8-8817-4c18-82c2-4feb0afcf7b6" providerId="ADAL" clId="{D4DEC735-8AB6-4276-9E00-7421243E7204}" dt="2023-05-23T10:15:41.458" v="2162"/>
          <ac:spMkLst>
            <pc:docMk/>
            <pc:sldMk cId="2627719072" sldId="344"/>
            <ac:spMk id="2" creationId="{00000000-0000-0000-0000-000000000000}"/>
          </ac:spMkLst>
        </pc:spChg>
        <pc:graphicFrameChg chg="mod">
          <ac:chgData name="Sergey Chekmarev" userId="ecf4f7c8-8817-4c18-82c2-4feb0afcf7b6" providerId="ADAL" clId="{D4DEC735-8AB6-4276-9E00-7421243E7204}" dt="2023-05-23T10:15:50.706" v="2163"/>
          <ac:graphicFrameMkLst>
            <pc:docMk/>
            <pc:sldMk cId="2627719072" sldId="344"/>
            <ac:graphicFrameMk id="14" creationId="{00000000-0000-0000-0000-000000000000}"/>
          </ac:graphicFrameMkLst>
        </pc:graphicFrameChg>
      </pc:sldChg>
      <pc:sldChg chg="modSp mod">
        <pc:chgData name="Sergey Chekmarev" userId="ecf4f7c8-8817-4c18-82c2-4feb0afcf7b6" providerId="ADAL" clId="{D4DEC735-8AB6-4276-9E00-7421243E7204}" dt="2023-05-23T10:17:30.540" v="2231" actId="20577"/>
        <pc:sldMkLst>
          <pc:docMk/>
          <pc:sldMk cId="618513531" sldId="345"/>
        </pc:sldMkLst>
        <pc:spChg chg="mod">
          <ac:chgData name="Sergey Chekmarev" userId="ecf4f7c8-8817-4c18-82c2-4feb0afcf7b6" providerId="ADAL" clId="{D4DEC735-8AB6-4276-9E00-7421243E7204}" dt="2023-05-23T10:17:30.540" v="2231" actId="20577"/>
          <ac:spMkLst>
            <pc:docMk/>
            <pc:sldMk cId="618513531" sldId="345"/>
            <ac:spMk id="2" creationId="{00000000-0000-0000-0000-000000000000}"/>
          </ac:spMkLst>
        </pc:spChg>
        <pc:graphicFrameChg chg="mod">
          <ac:chgData name="Sergey Chekmarev" userId="ecf4f7c8-8817-4c18-82c2-4feb0afcf7b6" providerId="ADAL" clId="{D4DEC735-8AB6-4276-9E00-7421243E7204}" dt="2023-05-23T10:16:14.883" v="2165"/>
          <ac:graphicFrameMkLst>
            <pc:docMk/>
            <pc:sldMk cId="618513531" sldId="345"/>
            <ac:graphicFrameMk id="14" creationId="{00000000-0000-0000-0000-000000000000}"/>
          </ac:graphicFrameMkLst>
        </pc:graphicFrameChg>
        <pc:graphicFrameChg chg="mod">
          <ac:chgData name="Sergey Chekmarev" userId="ecf4f7c8-8817-4c18-82c2-4feb0afcf7b6" providerId="ADAL" clId="{D4DEC735-8AB6-4276-9E00-7421243E7204}" dt="2023-05-23T10:16:32.125" v="2167"/>
          <ac:graphicFrameMkLst>
            <pc:docMk/>
            <pc:sldMk cId="618513531" sldId="345"/>
            <ac:graphicFrameMk id="15" creationId="{00000000-0000-0000-0000-000000000000}"/>
          </ac:graphicFrameMkLst>
        </pc:graphicFrameChg>
      </pc:sldChg>
      <pc:sldChg chg="modSp mod">
        <pc:chgData name="Sergey Chekmarev" userId="ecf4f7c8-8817-4c18-82c2-4feb0afcf7b6" providerId="ADAL" clId="{D4DEC735-8AB6-4276-9E00-7421243E7204}" dt="2023-05-23T10:18:18.584" v="2243" actId="20577"/>
        <pc:sldMkLst>
          <pc:docMk/>
          <pc:sldMk cId="2060017193" sldId="346"/>
        </pc:sldMkLst>
        <pc:spChg chg="mod">
          <ac:chgData name="Sergey Chekmarev" userId="ecf4f7c8-8817-4c18-82c2-4feb0afcf7b6" providerId="ADAL" clId="{D4DEC735-8AB6-4276-9E00-7421243E7204}" dt="2023-05-23T10:18:18.584" v="2243" actId="20577"/>
          <ac:spMkLst>
            <pc:docMk/>
            <pc:sldMk cId="2060017193" sldId="346"/>
            <ac:spMk id="2" creationId="{00000000-0000-0000-0000-000000000000}"/>
          </ac:spMkLst>
        </pc:spChg>
      </pc:sldChg>
      <pc:sldChg chg="modSp mod">
        <pc:chgData name="Sergey Chekmarev" userId="ecf4f7c8-8817-4c18-82c2-4feb0afcf7b6" providerId="ADAL" clId="{D4DEC735-8AB6-4276-9E00-7421243E7204}" dt="2023-05-23T10:20:12.599" v="2349" actId="20577"/>
        <pc:sldMkLst>
          <pc:docMk/>
          <pc:sldMk cId="1420095927" sldId="347"/>
        </pc:sldMkLst>
        <pc:spChg chg="mod">
          <ac:chgData name="Sergey Chekmarev" userId="ecf4f7c8-8817-4c18-82c2-4feb0afcf7b6" providerId="ADAL" clId="{D4DEC735-8AB6-4276-9E00-7421243E7204}" dt="2023-05-23T10:20:12.599" v="2349" actId="20577"/>
          <ac:spMkLst>
            <pc:docMk/>
            <pc:sldMk cId="1420095927" sldId="347"/>
            <ac:spMk id="2" creationId="{00000000-0000-0000-0000-000000000000}"/>
          </ac:spMkLst>
        </pc:spChg>
        <pc:graphicFrameChg chg="mod">
          <ac:chgData name="Sergey Chekmarev" userId="ecf4f7c8-8817-4c18-82c2-4feb0afcf7b6" providerId="ADAL" clId="{D4DEC735-8AB6-4276-9E00-7421243E7204}" dt="2023-05-23T10:18:35.038" v="2248"/>
          <ac:graphicFrameMkLst>
            <pc:docMk/>
            <pc:sldMk cId="1420095927" sldId="347"/>
            <ac:graphicFrameMk id="5" creationId="{00000000-0000-0000-0000-000000000000}"/>
          </ac:graphicFrameMkLst>
        </pc:graphicFrameChg>
        <pc:cxnChg chg="mod">
          <ac:chgData name="Sergey Chekmarev" userId="ecf4f7c8-8817-4c18-82c2-4feb0afcf7b6" providerId="ADAL" clId="{D4DEC735-8AB6-4276-9E00-7421243E7204}" dt="2023-05-23T10:18:27.808" v="2246" actId="1037"/>
          <ac:cxnSpMkLst>
            <pc:docMk/>
            <pc:sldMk cId="1420095927" sldId="347"/>
            <ac:cxnSpMk id="28" creationId="{00000000-0000-0000-0000-000000000000}"/>
          </ac:cxnSpMkLst>
        </pc:cxnChg>
      </pc:sldChg>
      <pc:sldChg chg="modSp mod">
        <pc:chgData name="Sergey Chekmarev" userId="ecf4f7c8-8817-4c18-82c2-4feb0afcf7b6" providerId="ADAL" clId="{D4DEC735-8AB6-4276-9E00-7421243E7204}" dt="2023-05-23T10:20:56.114" v="2378"/>
        <pc:sldMkLst>
          <pc:docMk/>
          <pc:sldMk cId="135570066" sldId="348"/>
        </pc:sldMkLst>
        <pc:spChg chg="mod">
          <ac:chgData name="Sergey Chekmarev" userId="ecf4f7c8-8817-4c18-82c2-4feb0afcf7b6" providerId="ADAL" clId="{D4DEC735-8AB6-4276-9E00-7421243E7204}" dt="2023-05-23T10:20:44.818" v="2374" actId="20577"/>
          <ac:spMkLst>
            <pc:docMk/>
            <pc:sldMk cId="135570066" sldId="348"/>
            <ac:spMk id="2" creationId="{00000000-0000-0000-0000-000000000000}"/>
          </ac:spMkLst>
        </pc:spChg>
        <pc:graphicFrameChg chg="mod">
          <ac:chgData name="Sergey Chekmarev" userId="ecf4f7c8-8817-4c18-82c2-4feb0afcf7b6" providerId="ADAL" clId="{D4DEC735-8AB6-4276-9E00-7421243E7204}" dt="2023-05-23T10:20:56.114" v="2378"/>
          <ac:graphicFrameMkLst>
            <pc:docMk/>
            <pc:sldMk cId="135570066" sldId="348"/>
            <ac:graphicFrameMk id="5" creationId="{00000000-0000-0000-0000-000000000000}"/>
          </ac:graphicFrameMkLst>
        </pc:graphicFrameChg>
        <pc:graphicFrameChg chg="mod">
          <ac:chgData name="Sergey Chekmarev" userId="ecf4f7c8-8817-4c18-82c2-4feb0afcf7b6" providerId="ADAL" clId="{D4DEC735-8AB6-4276-9E00-7421243E7204}" dt="2023-05-23T10:20:26.889" v="2351"/>
          <ac:graphicFrameMkLst>
            <pc:docMk/>
            <pc:sldMk cId="135570066" sldId="348"/>
            <ac:graphicFrameMk id="6" creationId="{00000000-0000-0000-0000-000000000000}"/>
          </ac:graphicFrameMkLst>
        </pc:graphicFrameChg>
        <pc:cxnChg chg="mod">
          <ac:chgData name="Sergey Chekmarev" userId="ecf4f7c8-8817-4c18-82c2-4feb0afcf7b6" providerId="ADAL" clId="{D4DEC735-8AB6-4276-9E00-7421243E7204}" dt="2023-05-23T10:20:50.004" v="2376" actId="1037"/>
          <ac:cxnSpMkLst>
            <pc:docMk/>
            <pc:sldMk cId="135570066" sldId="348"/>
            <ac:cxnSpMk id="28" creationId="{00000000-0000-0000-0000-000000000000}"/>
          </ac:cxnSpMkLst>
        </pc:cxnChg>
      </pc:sldChg>
      <pc:sldChg chg="addSp delSp modSp mod">
        <pc:chgData name="Sergey Chekmarev" userId="ecf4f7c8-8817-4c18-82c2-4feb0afcf7b6" providerId="ADAL" clId="{D4DEC735-8AB6-4276-9E00-7421243E7204}" dt="2023-05-23T13:58:46.672" v="4770" actId="20577"/>
        <pc:sldMkLst>
          <pc:docMk/>
          <pc:sldMk cId="1261521974" sldId="349"/>
        </pc:sldMkLst>
        <pc:spChg chg="add del mod">
          <ac:chgData name="Sergey Chekmarev" userId="ecf4f7c8-8817-4c18-82c2-4feb0afcf7b6" providerId="ADAL" clId="{D4DEC735-8AB6-4276-9E00-7421243E7204}" dt="2023-05-23T13:58:06.305" v="4766" actId="478"/>
          <ac:spMkLst>
            <pc:docMk/>
            <pc:sldMk cId="1261521974" sldId="349"/>
            <ac:spMk id="2" creationId="{CA30D88A-1946-9B5A-26B7-7CDFE9CBFF2C}"/>
          </ac:spMkLst>
        </pc:spChg>
        <pc:spChg chg="mod">
          <ac:chgData name="Sergey Chekmarev" userId="ecf4f7c8-8817-4c18-82c2-4feb0afcf7b6" providerId="ADAL" clId="{D4DEC735-8AB6-4276-9E00-7421243E7204}" dt="2023-05-23T13:58:46.672" v="4770" actId="20577"/>
          <ac:spMkLst>
            <pc:docMk/>
            <pc:sldMk cId="1261521974" sldId="349"/>
            <ac:spMk id="13" creationId="{00000000-0000-0000-0000-000000000000}"/>
          </ac:spMkLst>
        </pc:spChg>
      </pc:sldChg>
      <pc:sldChg chg="del">
        <pc:chgData name="Sergey Chekmarev" userId="ecf4f7c8-8817-4c18-82c2-4feb0afcf7b6" providerId="ADAL" clId="{D4DEC735-8AB6-4276-9E00-7421243E7204}" dt="2023-05-23T08:23:53.391" v="30" actId="47"/>
        <pc:sldMkLst>
          <pc:docMk/>
          <pc:sldMk cId="3910946133" sldId="350"/>
        </pc:sldMkLst>
      </pc:sldChg>
      <pc:sldChg chg="modSp mod">
        <pc:chgData name="Sergey Chekmarev" userId="ecf4f7c8-8817-4c18-82c2-4feb0afcf7b6" providerId="ADAL" clId="{D4DEC735-8AB6-4276-9E00-7421243E7204}" dt="2023-05-23T10:21:47.331" v="2413" actId="6549"/>
        <pc:sldMkLst>
          <pc:docMk/>
          <pc:sldMk cId="948821049" sldId="351"/>
        </pc:sldMkLst>
        <pc:spChg chg="mod">
          <ac:chgData name="Sergey Chekmarev" userId="ecf4f7c8-8817-4c18-82c2-4feb0afcf7b6" providerId="ADAL" clId="{D4DEC735-8AB6-4276-9E00-7421243E7204}" dt="2023-05-23T10:21:47.331" v="2413" actId="6549"/>
          <ac:spMkLst>
            <pc:docMk/>
            <pc:sldMk cId="948821049" sldId="351"/>
            <ac:spMk id="2" creationId="{00000000-0000-0000-0000-000000000000}"/>
          </ac:spMkLst>
        </pc:spChg>
      </pc:sldChg>
      <pc:sldChg chg="modSp mod">
        <pc:chgData name="Sergey Chekmarev" userId="ecf4f7c8-8817-4c18-82c2-4feb0afcf7b6" providerId="ADAL" clId="{D4DEC735-8AB6-4276-9E00-7421243E7204}" dt="2023-05-23T10:22:51.007" v="2426" actId="20577"/>
        <pc:sldMkLst>
          <pc:docMk/>
          <pc:sldMk cId="2927649897" sldId="352"/>
        </pc:sldMkLst>
        <pc:spChg chg="mod">
          <ac:chgData name="Sergey Chekmarev" userId="ecf4f7c8-8817-4c18-82c2-4feb0afcf7b6" providerId="ADAL" clId="{D4DEC735-8AB6-4276-9E00-7421243E7204}" dt="2023-05-23T10:22:51.007" v="2426" actId="20577"/>
          <ac:spMkLst>
            <pc:docMk/>
            <pc:sldMk cId="2927649897" sldId="352"/>
            <ac:spMk id="2" creationId="{00000000-0000-0000-0000-000000000000}"/>
          </ac:spMkLst>
        </pc:spChg>
        <pc:graphicFrameChg chg="mod">
          <ac:chgData name="Sergey Chekmarev" userId="ecf4f7c8-8817-4c18-82c2-4feb0afcf7b6" providerId="ADAL" clId="{D4DEC735-8AB6-4276-9E00-7421243E7204}" dt="2023-05-23T10:22:28.936" v="2418" actId="404"/>
          <ac:graphicFrameMkLst>
            <pc:docMk/>
            <pc:sldMk cId="2927649897" sldId="352"/>
            <ac:graphicFrameMk id="14" creationId="{00000000-0000-0000-0000-000000000000}"/>
          </ac:graphicFrameMkLst>
        </pc:graphicFrameChg>
      </pc:sldChg>
      <pc:sldChg chg="modSp mod">
        <pc:chgData name="Sergey Chekmarev" userId="ecf4f7c8-8817-4c18-82c2-4feb0afcf7b6" providerId="ADAL" clId="{D4DEC735-8AB6-4276-9E00-7421243E7204}" dt="2023-05-23T10:23:54.711" v="2438" actId="1076"/>
        <pc:sldMkLst>
          <pc:docMk/>
          <pc:sldMk cId="3886348832" sldId="353"/>
        </pc:sldMkLst>
        <pc:spChg chg="mod">
          <ac:chgData name="Sergey Chekmarev" userId="ecf4f7c8-8817-4c18-82c2-4feb0afcf7b6" providerId="ADAL" clId="{D4DEC735-8AB6-4276-9E00-7421243E7204}" dt="2023-05-23T10:23:54.711" v="2438" actId="1076"/>
          <ac:spMkLst>
            <pc:docMk/>
            <pc:sldMk cId="3886348832" sldId="353"/>
            <ac:spMk id="2" creationId="{00000000-0000-0000-0000-000000000000}"/>
          </ac:spMkLst>
        </pc:spChg>
        <pc:graphicFrameChg chg="mod">
          <ac:chgData name="Sergey Chekmarev" userId="ecf4f7c8-8817-4c18-82c2-4feb0afcf7b6" providerId="ADAL" clId="{D4DEC735-8AB6-4276-9E00-7421243E7204}" dt="2023-05-23T10:23:11.208" v="2429"/>
          <ac:graphicFrameMkLst>
            <pc:docMk/>
            <pc:sldMk cId="3886348832" sldId="353"/>
            <ac:graphicFrameMk id="5" creationId="{00000000-0000-0000-0000-000000000000}"/>
          </ac:graphicFrameMkLst>
        </pc:graphicFrameChg>
        <pc:cxnChg chg="mod">
          <ac:chgData name="Sergey Chekmarev" userId="ecf4f7c8-8817-4c18-82c2-4feb0afcf7b6" providerId="ADAL" clId="{D4DEC735-8AB6-4276-9E00-7421243E7204}" dt="2023-05-23T10:23:05.390" v="2427" actId="1076"/>
          <ac:cxnSpMkLst>
            <pc:docMk/>
            <pc:sldMk cId="3886348832" sldId="353"/>
            <ac:cxnSpMk id="28" creationId="{00000000-0000-0000-0000-000000000000}"/>
          </ac:cxnSpMkLst>
        </pc:cxnChg>
      </pc:sldChg>
      <pc:sldChg chg="modSp mod">
        <pc:chgData name="Sergey Chekmarev" userId="ecf4f7c8-8817-4c18-82c2-4feb0afcf7b6" providerId="ADAL" clId="{D4DEC735-8AB6-4276-9E00-7421243E7204}" dt="2023-05-23T10:25:32.528" v="2498" actId="20577"/>
        <pc:sldMkLst>
          <pc:docMk/>
          <pc:sldMk cId="1342627254" sldId="354"/>
        </pc:sldMkLst>
        <pc:spChg chg="mod">
          <ac:chgData name="Sergey Chekmarev" userId="ecf4f7c8-8817-4c18-82c2-4feb0afcf7b6" providerId="ADAL" clId="{D4DEC735-8AB6-4276-9E00-7421243E7204}" dt="2023-05-23T10:25:32.528" v="2498" actId="20577"/>
          <ac:spMkLst>
            <pc:docMk/>
            <pc:sldMk cId="1342627254" sldId="354"/>
            <ac:spMk id="2" creationId="{00000000-0000-0000-0000-000000000000}"/>
          </ac:spMkLst>
        </pc:spChg>
        <pc:graphicFrameChg chg="mod">
          <ac:chgData name="Sergey Chekmarev" userId="ecf4f7c8-8817-4c18-82c2-4feb0afcf7b6" providerId="ADAL" clId="{D4DEC735-8AB6-4276-9E00-7421243E7204}" dt="2023-05-23T10:24:43.107" v="2454"/>
          <ac:graphicFrameMkLst>
            <pc:docMk/>
            <pc:sldMk cId="1342627254" sldId="354"/>
            <ac:graphicFrameMk id="5" creationId="{00000000-0000-0000-0000-000000000000}"/>
          </ac:graphicFrameMkLst>
        </pc:graphicFrameChg>
        <pc:cxnChg chg="mod">
          <ac:chgData name="Sergey Chekmarev" userId="ecf4f7c8-8817-4c18-82c2-4feb0afcf7b6" providerId="ADAL" clId="{D4DEC735-8AB6-4276-9E00-7421243E7204}" dt="2023-05-23T10:24:36.062" v="2452" actId="1037"/>
          <ac:cxnSpMkLst>
            <pc:docMk/>
            <pc:sldMk cId="1342627254" sldId="354"/>
            <ac:cxnSpMk id="28" creationId="{00000000-0000-0000-0000-000000000000}"/>
          </ac:cxnSpMkLst>
        </pc:cxnChg>
      </pc:sldChg>
      <pc:sldChg chg="addSp delSp modSp mod">
        <pc:chgData name="Sergey Chekmarev" userId="ecf4f7c8-8817-4c18-82c2-4feb0afcf7b6" providerId="ADAL" clId="{D4DEC735-8AB6-4276-9E00-7421243E7204}" dt="2023-05-23T10:30:57.019" v="2626"/>
        <pc:sldMkLst>
          <pc:docMk/>
          <pc:sldMk cId="583042609" sldId="355"/>
        </pc:sldMkLst>
        <pc:spChg chg="add del mod">
          <ac:chgData name="Sergey Chekmarev" userId="ecf4f7c8-8817-4c18-82c2-4feb0afcf7b6" providerId="ADAL" clId="{D4DEC735-8AB6-4276-9E00-7421243E7204}" dt="2023-05-23T10:30:46.446" v="2624" actId="478"/>
          <ac:spMkLst>
            <pc:docMk/>
            <pc:sldMk cId="583042609" sldId="355"/>
            <ac:spMk id="2" creationId="{3B5B92EF-021E-E654-46B1-654C8B18BB94}"/>
          </ac:spMkLst>
        </pc:spChg>
        <pc:spChg chg="mod">
          <ac:chgData name="Sergey Chekmarev" userId="ecf4f7c8-8817-4c18-82c2-4feb0afcf7b6" providerId="ADAL" clId="{D4DEC735-8AB6-4276-9E00-7421243E7204}" dt="2023-05-23T10:30:57.019" v="2626"/>
          <ac:spMkLst>
            <pc:docMk/>
            <pc:sldMk cId="583042609" sldId="355"/>
            <ac:spMk id="13" creationId="{00000000-0000-0000-0000-000000000000}"/>
          </ac:spMkLst>
        </pc:spChg>
      </pc:sldChg>
      <pc:sldChg chg="modSp mod">
        <pc:chgData name="Sergey Chekmarev" userId="ecf4f7c8-8817-4c18-82c2-4feb0afcf7b6" providerId="ADAL" clId="{D4DEC735-8AB6-4276-9E00-7421243E7204}" dt="2023-05-23T10:30:24.606" v="2622" actId="20577"/>
        <pc:sldMkLst>
          <pc:docMk/>
          <pc:sldMk cId="561082894" sldId="356"/>
        </pc:sldMkLst>
        <pc:spChg chg="mod">
          <ac:chgData name="Sergey Chekmarev" userId="ecf4f7c8-8817-4c18-82c2-4feb0afcf7b6" providerId="ADAL" clId="{D4DEC735-8AB6-4276-9E00-7421243E7204}" dt="2023-05-23T10:30:24.606" v="2622" actId="20577"/>
          <ac:spMkLst>
            <pc:docMk/>
            <pc:sldMk cId="561082894" sldId="356"/>
            <ac:spMk id="4" creationId="{00000000-0000-0000-0000-000000000000}"/>
          </ac:spMkLst>
        </pc:spChg>
        <pc:graphicFrameChg chg="mod">
          <ac:chgData name="Sergey Chekmarev" userId="ecf4f7c8-8817-4c18-82c2-4feb0afcf7b6" providerId="ADAL" clId="{D4DEC735-8AB6-4276-9E00-7421243E7204}" dt="2023-05-23T10:29:03.098" v="2544"/>
          <ac:graphicFrameMkLst>
            <pc:docMk/>
            <pc:sldMk cId="561082894" sldId="356"/>
            <ac:graphicFrameMk id="8" creationId="{00000000-0000-0000-0000-000000000000}"/>
          </ac:graphicFrameMkLst>
        </pc:graphicFrameChg>
        <pc:graphicFrameChg chg="mod">
          <ac:chgData name="Sergey Chekmarev" userId="ecf4f7c8-8817-4c18-82c2-4feb0afcf7b6" providerId="ADAL" clId="{D4DEC735-8AB6-4276-9E00-7421243E7204}" dt="2023-05-23T10:29:13.341" v="2547"/>
          <ac:graphicFrameMkLst>
            <pc:docMk/>
            <pc:sldMk cId="561082894" sldId="356"/>
            <ac:graphicFrameMk id="12" creationId="{00000000-0000-0000-0000-000000000000}"/>
          </ac:graphicFrameMkLst>
        </pc:graphicFrameChg>
      </pc:sldChg>
      <pc:sldChg chg="modSp mod">
        <pc:chgData name="Sergey Chekmarev" userId="ecf4f7c8-8817-4c18-82c2-4feb0afcf7b6" providerId="ADAL" clId="{D4DEC735-8AB6-4276-9E00-7421243E7204}" dt="2023-05-23T10:29:50.459" v="2566" actId="20577"/>
        <pc:sldMkLst>
          <pc:docMk/>
          <pc:sldMk cId="1583287792" sldId="357"/>
        </pc:sldMkLst>
        <pc:spChg chg="mod">
          <ac:chgData name="Sergey Chekmarev" userId="ecf4f7c8-8817-4c18-82c2-4feb0afcf7b6" providerId="ADAL" clId="{D4DEC735-8AB6-4276-9E00-7421243E7204}" dt="2023-05-23T10:29:50.459" v="2566" actId="20577"/>
          <ac:spMkLst>
            <pc:docMk/>
            <pc:sldMk cId="1583287792" sldId="357"/>
            <ac:spMk id="2" creationId="{00000000-0000-0000-0000-000000000000}"/>
          </ac:spMkLst>
        </pc:spChg>
      </pc:sldChg>
      <pc:sldChg chg="modSp mod">
        <pc:chgData name="Sergey Chekmarev" userId="ecf4f7c8-8817-4c18-82c2-4feb0afcf7b6" providerId="ADAL" clId="{D4DEC735-8AB6-4276-9E00-7421243E7204}" dt="2023-05-23T14:05:01.865" v="4907" actId="207"/>
        <pc:sldMkLst>
          <pc:docMk/>
          <pc:sldMk cId="1351158678" sldId="358"/>
        </pc:sldMkLst>
        <pc:spChg chg="mod">
          <ac:chgData name="Sergey Chekmarev" userId="ecf4f7c8-8817-4c18-82c2-4feb0afcf7b6" providerId="ADAL" clId="{D4DEC735-8AB6-4276-9E00-7421243E7204}" dt="2023-05-23T14:05:01.865" v="4907" actId="207"/>
          <ac:spMkLst>
            <pc:docMk/>
            <pc:sldMk cId="1351158678" sldId="358"/>
            <ac:spMk id="9" creationId="{00000000-0000-0000-0000-000000000000}"/>
          </ac:spMkLst>
        </pc:spChg>
      </pc:sldChg>
      <pc:sldChg chg="modSp mod">
        <pc:chgData name="Sergey Chekmarev" userId="ecf4f7c8-8817-4c18-82c2-4feb0afcf7b6" providerId="ADAL" clId="{D4DEC735-8AB6-4276-9E00-7421243E7204}" dt="2023-05-23T10:32:51.432" v="2699" actId="20577"/>
        <pc:sldMkLst>
          <pc:docMk/>
          <pc:sldMk cId="1902484331" sldId="359"/>
        </pc:sldMkLst>
        <pc:spChg chg="mod">
          <ac:chgData name="Sergey Chekmarev" userId="ecf4f7c8-8817-4c18-82c2-4feb0afcf7b6" providerId="ADAL" clId="{D4DEC735-8AB6-4276-9E00-7421243E7204}" dt="2023-05-23T10:32:51.432" v="2699" actId="20577"/>
          <ac:spMkLst>
            <pc:docMk/>
            <pc:sldMk cId="1902484331" sldId="359"/>
            <ac:spMk id="2" creationId="{00000000-0000-0000-0000-000000000000}"/>
          </ac:spMkLst>
        </pc:spChg>
        <pc:graphicFrameChg chg="modGraphic">
          <ac:chgData name="Sergey Chekmarev" userId="ecf4f7c8-8817-4c18-82c2-4feb0afcf7b6" providerId="ADAL" clId="{D4DEC735-8AB6-4276-9E00-7421243E7204}" dt="2023-05-23T10:31:22.200" v="2628" actId="255"/>
          <ac:graphicFrameMkLst>
            <pc:docMk/>
            <pc:sldMk cId="1902484331" sldId="359"/>
            <ac:graphicFrameMk id="12" creationId="{00000000-0000-0000-0000-000000000000}"/>
          </ac:graphicFrameMkLst>
        </pc:graphicFrameChg>
      </pc:sldChg>
      <pc:sldChg chg="modSp mod">
        <pc:chgData name="Sergey Chekmarev" userId="ecf4f7c8-8817-4c18-82c2-4feb0afcf7b6" providerId="ADAL" clId="{D4DEC735-8AB6-4276-9E00-7421243E7204}" dt="2023-05-23T11:40:16.876" v="2800" actId="20577"/>
        <pc:sldMkLst>
          <pc:docMk/>
          <pc:sldMk cId="1875962476" sldId="360"/>
        </pc:sldMkLst>
        <pc:spChg chg="mod">
          <ac:chgData name="Sergey Chekmarev" userId="ecf4f7c8-8817-4c18-82c2-4feb0afcf7b6" providerId="ADAL" clId="{D4DEC735-8AB6-4276-9E00-7421243E7204}" dt="2023-05-23T11:40:16.876" v="2800" actId="20577"/>
          <ac:spMkLst>
            <pc:docMk/>
            <pc:sldMk cId="1875962476" sldId="360"/>
            <ac:spMk id="2" creationId="{00000000-0000-0000-0000-000000000000}"/>
          </ac:spMkLst>
        </pc:spChg>
        <pc:graphicFrameChg chg="mod">
          <ac:chgData name="Sergey Chekmarev" userId="ecf4f7c8-8817-4c18-82c2-4feb0afcf7b6" providerId="ADAL" clId="{D4DEC735-8AB6-4276-9E00-7421243E7204}" dt="2023-05-23T11:39:01.910" v="2718"/>
          <ac:graphicFrameMkLst>
            <pc:docMk/>
            <pc:sldMk cId="1875962476" sldId="360"/>
            <ac:graphicFrameMk id="8" creationId="{00000000-0000-0000-0000-000000000000}"/>
          </ac:graphicFrameMkLst>
        </pc:graphicFrameChg>
      </pc:sldChg>
      <pc:sldChg chg="modSp mod">
        <pc:chgData name="Sergey Chekmarev" userId="ecf4f7c8-8817-4c18-82c2-4feb0afcf7b6" providerId="ADAL" clId="{D4DEC735-8AB6-4276-9E00-7421243E7204}" dt="2023-05-23T11:44:52.238" v="2892"/>
        <pc:sldMkLst>
          <pc:docMk/>
          <pc:sldMk cId="3247141447" sldId="361"/>
        </pc:sldMkLst>
        <pc:spChg chg="mod">
          <ac:chgData name="Sergey Chekmarev" userId="ecf4f7c8-8817-4c18-82c2-4feb0afcf7b6" providerId="ADAL" clId="{D4DEC735-8AB6-4276-9E00-7421243E7204}" dt="2023-05-23T11:42:43.181" v="2866" actId="20577"/>
          <ac:spMkLst>
            <pc:docMk/>
            <pc:sldMk cId="3247141447" sldId="361"/>
            <ac:spMk id="2" creationId="{00000000-0000-0000-0000-000000000000}"/>
          </ac:spMkLst>
        </pc:spChg>
        <pc:graphicFrameChg chg="mod">
          <ac:chgData name="Sergey Chekmarev" userId="ecf4f7c8-8817-4c18-82c2-4feb0afcf7b6" providerId="ADAL" clId="{D4DEC735-8AB6-4276-9E00-7421243E7204}" dt="2023-05-23T11:42:03.423" v="2843"/>
          <ac:graphicFrameMkLst>
            <pc:docMk/>
            <pc:sldMk cId="3247141447" sldId="361"/>
            <ac:graphicFrameMk id="18" creationId="{00000000-0000-0000-0000-000000000000}"/>
          </ac:graphicFrameMkLst>
        </pc:graphicFrameChg>
        <pc:graphicFrameChg chg="mod">
          <ac:chgData name="Sergey Chekmarev" userId="ecf4f7c8-8817-4c18-82c2-4feb0afcf7b6" providerId="ADAL" clId="{D4DEC735-8AB6-4276-9E00-7421243E7204}" dt="2023-05-23T11:44:52.238" v="2892"/>
          <ac:graphicFrameMkLst>
            <pc:docMk/>
            <pc:sldMk cId="3247141447" sldId="361"/>
            <ac:graphicFrameMk id="19" creationId="{00000000-0000-0000-0000-000000000000}"/>
          </ac:graphicFrameMkLst>
        </pc:graphicFrameChg>
        <pc:graphicFrameChg chg="mod">
          <ac:chgData name="Sergey Chekmarev" userId="ecf4f7c8-8817-4c18-82c2-4feb0afcf7b6" providerId="ADAL" clId="{D4DEC735-8AB6-4276-9E00-7421243E7204}" dt="2023-05-23T11:44:39.874" v="2889"/>
          <ac:graphicFrameMkLst>
            <pc:docMk/>
            <pc:sldMk cId="3247141447" sldId="361"/>
            <ac:graphicFrameMk id="21" creationId="{00000000-0000-0000-0000-000000000000}"/>
          </ac:graphicFrameMkLst>
        </pc:graphicFrameChg>
        <pc:cxnChg chg="mod">
          <ac:chgData name="Sergey Chekmarev" userId="ecf4f7c8-8817-4c18-82c2-4feb0afcf7b6" providerId="ADAL" clId="{D4DEC735-8AB6-4276-9E00-7421243E7204}" dt="2023-05-23T11:41:42.874" v="2837" actId="14100"/>
          <ac:cxnSpMkLst>
            <pc:docMk/>
            <pc:sldMk cId="3247141447" sldId="361"/>
            <ac:cxnSpMk id="17" creationId="{00000000-0000-0000-0000-000000000000}"/>
          </ac:cxnSpMkLst>
        </pc:cxnChg>
        <pc:cxnChg chg="mod">
          <ac:chgData name="Sergey Chekmarev" userId="ecf4f7c8-8817-4c18-82c2-4feb0afcf7b6" providerId="ADAL" clId="{D4DEC735-8AB6-4276-9E00-7421243E7204}" dt="2023-05-23T11:41:37.278" v="2836" actId="14100"/>
          <ac:cxnSpMkLst>
            <pc:docMk/>
            <pc:sldMk cId="3247141447" sldId="361"/>
            <ac:cxnSpMk id="26" creationId="{00000000-0000-0000-0000-000000000000}"/>
          </ac:cxnSpMkLst>
        </pc:cxnChg>
      </pc:sldChg>
      <pc:sldChg chg="del">
        <pc:chgData name="Sergey Chekmarev" userId="ecf4f7c8-8817-4c18-82c2-4feb0afcf7b6" providerId="ADAL" clId="{D4DEC735-8AB6-4276-9E00-7421243E7204}" dt="2023-05-23T11:45:43.835" v="2896" actId="47"/>
        <pc:sldMkLst>
          <pc:docMk/>
          <pc:sldMk cId="3392792290" sldId="362"/>
        </pc:sldMkLst>
      </pc:sldChg>
      <pc:sldChg chg="modSp mod">
        <pc:chgData name="Sergey Chekmarev" userId="ecf4f7c8-8817-4c18-82c2-4feb0afcf7b6" providerId="ADAL" clId="{D4DEC735-8AB6-4276-9E00-7421243E7204}" dt="2023-05-23T11:48:51.305" v="2906"/>
        <pc:sldMkLst>
          <pc:docMk/>
          <pc:sldMk cId="3937969117" sldId="363"/>
        </pc:sldMkLst>
        <pc:spChg chg="mod">
          <ac:chgData name="Sergey Chekmarev" userId="ecf4f7c8-8817-4c18-82c2-4feb0afcf7b6" providerId="ADAL" clId="{D4DEC735-8AB6-4276-9E00-7421243E7204}" dt="2023-05-23T11:48:51.305" v="2906"/>
          <ac:spMkLst>
            <pc:docMk/>
            <pc:sldMk cId="3937969117" sldId="363"/>
            <ac:spMk id="2" creationId="{00000000-0000-0000-0000-000000000000}"/>
          </ac:spMkLst>
        </pc:spChg>
      </pc:sldChg>
      <pc:sldChg chg="del">
        <pc:chgData name="Sergey Chekmarev" userId="ecf4f7c8-8817-4c18-82c2-4feb0afcf7b6" providerId="ADAL" clId="{D4DEC735-8AB6-4276-9E00-7421243E7204}" dt="2023-05-23T11:49:34.299" v="2910" actId="47"/>
        <pc:sldMkLst>
          <pc:docMk/>
          <pc:sldMk cId="2462688349" sldId="364"/>
        </pc:sldMkLst>
      </pc:sldChg>
      <pc:sldChg chg="del">
        <pc:chgData name="Sergey Chekmarev" userId="ecf4f7c8-8817-4c18-82c2-4feb0afcf7b6" providerId="ADAL" clId="{D4DEC735-8AB6-4276-9E00-7421243E7204}" dt="2023-05-22T15:44:52.724" v="0" actId="47"/>
        <pc:sldMkLst>
          <pc:docMk/>
          <pc:sldMk cId="4217418137" sldId="365"/>
        </pc:sldMkLst>
      </pc:sldChg>
      <pc:sldChg chg="modSp mod">
        <pc:chgData name="Sergey Chekmarev" userId="ecf4f7c8-8817-4c18-82c2-4feb0afcf7b6" providerId="ADAL" clId="{D4DEC735-8AB6-4276-9E00-7421243E7204}" dt="2023-05-23T14:14:01.972" v="5040" actId="20577"/>
        <pc:sldMkLst>
          <pc:docMk/>
          <pc:sldMk cId="1000167593" sldId="368"/>
        </pc:sldMkLst>
        <pc:spChg chg="mod">
          <ac:chgData name="Sergey Chekmarev" userId="ecf4f7c8-8817-4c18-82c2-4feb0afcf7b6" providerId="ADAL" clId="{D4DEC735-8AB6-4276-9E00-7421243E7204}" dt="2023-05-23T14:14:01.972" v="5040" actId="20577"/>
          <ac:spMkLst>
            <pc:docMk/>
            <pc:sldMk cId="1000167593" sldId="368"/>
            <ac:spMk id="7" creationId="{00000000-0000-0000-0000-000000000000}"/>
          </ac:spMkLst>
        </pc:spChg>
      </pc:sldChg>
      <pc:sldChg chg="addSp delSp modSp add mod">
        <pc:chgData name="Sergey Chekmarev" userId="ecf4f7c8-8817-4c18-82c2-4feb0afcf7b6" providerId="ADAL" clId="{D4DEC735-8AB6-4276-9E00-7421243E7204}" dt="2023-05-23T13:24:54.057" v="3686" actId="20577"/>
        <pc:sldMkLst>
          <pc:docMk/>
          <pc:sldMk cId="2649245824" sldId="369"/>
        </pc:sldMkLst>
        <pc:spChg chg="mod">
          <ac:chgData name="Sergey Chekmarev" userId="ecf4f7c8-8817-4c18-82c2-4feb0afcf7b6" providerId="ADAL" clId="{D4DEC735-8AB6-4276-9E00-7421243E7204}" dt="2023-05-23T13:24:54.057" v="3686" actId="20577"/>
          <ac:spMkLst>
            <pc:docMk/>
            <pc:sldMk cId="2649245824" sldId="369"/>
            <ac:spMk id="5" creationId="{00000000-0000-0000-0000-000000000000}"/>
          </ac:spMkLst>
        </pc:spChg>
        <pc:spChg chg="add del mod">
          <ac:chgData name="Sergey Chekmarev" userId="ecf4f7c8-8817-4c18-82c2-4feb0afcf7b6" providerId="ADAL" clId="{D4DEC735-8AB6-4276-9E00-7421243E7204}" dt="2023-05-23T13:17:51.616" v="3525" actId="478"/>
          <ac:spMkLst>
            <pc:docMk/>
            <pc:sldMk cId="2649245824" sldId="369"/>
            <ac:spMk id="8" creationId="{679A7D98-91E6-4A30-E2D5-4A340381E4A4}"/>
          </ac:spMkLst>
        </pc:spChg>
        <pc:graphicFrameChg chg="mod">
          <ac:chgData name="Sergey Chekmarev" userId="ecf4f7c8-8817-4c18-82c2-4feb0afcf7b6" providerId="ADAL" clId="{D4DEC735-8AB6-4276-9E00-7421243E7204}" dt="2023-05-23T13:23:06.268" v="3562"/>
          <ac:graphicFrameMkLst>
            <pc:docMk/>
            <pc:sldMk cId="2649245824" sldId="369"/>
            <ac:graphicFrameMk id="3" creationId="{B1B07A9B-844D-D29E-7B49-A769E83106EF}"/>
          </ac:graphicFrameMkLst>
        </pc:graphicFrameChg>
        <pc:graphicFrameChg chg="del">
          <ac:chgData name="Sergey Chekmarev" userId="ecf4f7c8-8817-4c18-82c2-4feb0afcf7b6" providerId="ADAL" clId="{D4DEC735-8AB6-4276-9E00-7421243E7204}" dt="2023-05-23T13:18:33.818" v="3527" actId="478"/>
          <ac:graphicFrameMkLst>
            <pc:docMk/>
            <pc:sldMk cId="2649245824" sldId="369"/>
            <ac:graphicFrameMk id="4" creationId="{159F4793-5BF5-B541-E392-795786ABADCA}"/>
          </ac:graphicFrameMkLst>
        </pc:graphicFrameChg>
        <pc:graphicFrameChg chg="del">
          <ac:chgData name="Sergey Chekmarev" userId="ecf4f7c8-8817-4c18-82c2-4feb0afcf7b6" providerId="ADAL" clId="{D4DEC735-8AB6-4276-9E00-7421243E7204}" dt="2023-05-23T13:18:32.087" v="3526" actId="478"/>
          <ac:graphicFrameMkLst>
            <pc:docMk/>
            <pc:sldMk cId="2649245824" sldId="369"/>
            <ac:graphicFrameMk id="6" creationId="{EFB15DD2-51FC-1E93-96CB-85973A4FA25D}"/>
          </ac:graphicFrameMkLst>
        </pc:graphicFrameChg>
        <pc:graphicFrameChg chg="mod">
          <ac:chgData name="Sergey Chekmarev" userId="ecf4f7c8-8817-4c18-82c2-4feb0afcf7b6" providerId="ADAL" clId="{D4DEC735-8AB6-4276-9E00-7421243E7204}" dt="2023-05-23T13:22:30.149" v="3551" actId="207"/>
          <ac:graphicFrameMkLst>
            <pc:docMk/>
            <pc:sldMk cId="2649245824" sldId="369"/>
            <ac:graphicFrameMk id="7" creationId="{83D22ECC-251E-B35D-0FC6-E26C429C88E2}"/>
          </ac:graphicFrameMkLst>
        </pc:graphicFrameChg>
        <pc:graphicFrameChg chg="add del mod">
          <ac:chgData name="Sergey Chekmarev" userId="ecf4f7c8-8817-4c18-82c2-4feb0afcf7b6" providerId="ADAL" clId="{D4DEC735-8AB6-4276-9E00-7421243E7204}" dt="2023-05-23T13:18:37.436" v="3529"/>
          <ac:graphicFrameMkLst>
            <pc:docMk/>
            <pc:sldMk cId="2649245824" sldId="369"/>
            <ac:graphicFrameMk id="9" creationId="{3E908CC7-50AA-3ED4-EA84-25614AD5EE2E}"/>
          </ac:graphicFrameMkLst>
        </pc:graphicFrameChg>
        <pc:graphicFrameChg chg="add del mod">
          <ac:chgData name="Sergey Chekmarev" userId="ecf4f7c8-8817-4c18-82c2-4feb0afcf7b6" providerId="ADAL" clId="{D4DEC735-8AB6-4276-9E00-7421243E7204}" dt="2023-05-23T13:20:46.781" v="3532" actId="478"/>
          <ac:graphicFrameMkLst>
            <pc:docMk/>
            <pc:sldMk cId="2649245824" sldId="369"/>
            <ac:graphicFrameMk id="10" creationId="{5EA66B53-9897-F6D8-235A-17E9C173ECF2}"/>
          </ac:graphicFrameMkLst>
        </pc:graphicFrameChg>
        <pc:graphicFrameChg chg="add mod">
          <ac:chgData name="Sergey Chekmarev" userId="ecf4f7c8-8817-4c18-82c2-4feb0afcf7b6" providerId="ADAL" clId="{D4DEC735-8AB6-4276-9E00-7421243E7204}" dt="2023-05-23T13:21:01.012" v="3535" actId="1076"/>
          <ac:graphicFrameMkLst>
            <pc:docMk/>
            <pc:sldMk cId="2649245824" sldId="369"/>
            <ac:graphicFrameMk id="11" creationId="{A535893E-1816-D694-D509-4CB65BF6A076}"/>
          </ac:graphicFrameMkLst>
        </pc:graphicFrameChg>
      </pc:sldChg>
      <pc:sldChg chg="addSp delSp modSp add mod">
        <pc:chgData name="Sergey Chekmarev" userId="ecf4f7c8-8817-4c18-82c2-4feb0afcf7b6" providerId="ADAL" clId="{D4DEC735-8AB6-4276-9E00-7421243E7204}" dt="2023-05-23T12:14:33.220" v="3252" actId="20577"/>
        <pc:sldMkLst>
          <pc:docMk/>
          <pc:sldMk cId="2922183811" sldId="370"/>
        </pc:sldMkLst>
        <pc:spChg chg="mod">
          <ac:chgData name="Sergey Chekmarev" userId="ecf4f7c8-8817-4c18-82c2-4feb0afcf7b6" providerId="ADAL" clId="{D4DEC735-8AB6-4276-9E00-7421243E7204}" dt="2023-05-23T12:14:33.220" v="3252" actId="20577"/>
          <ac:spMkLst>
            <pc:docMk/>
            <pc:sldMk cId="2922183811" sldId="370"/>
            <ac:spMk id="4" creationId="{00000000-0000-0000-0000-000000000000}"/>
          </ac:spMkLst>
        </pc:spChg>
        <pc:spChg chg="mod ord">
          <ac:chgData name="Sergey Chekmarev" userId="ecf4f7c8-8817-4c18-82c2-4feb0afcf7b6" providerId="ADAL" clId="{D4DEC735-8AB6-4276-9E00-7421243E7204}" dt="2023-05-23T11:56:14.082" v="2994" actId="14100"/>
          <ac:spMkLst>
            <pc:docMk/>
            <pc:sldMk cId="2922183811" sldId="370"/>
            <ac:spMk id="13" creationId="{00000000-0000-0000-0000-000000000000}"/>
          </ac:spMkLst>
        </pc:spChg>
        <pc:spChg chg="mod ord">
          <ac:chgData name="Sergey Chekmarev" userId="ecf4f7c8-8817-4c18-82c2-4feb0afcf7b6" providerId="ADAL" clId="{D4DEC735-8AB6-4276-9E00-7421243E7204}" dt="2023-05-23T11:56:59.777" v="3003" actId="1076"/>
          <ac:spMkLst>
            <pc:docMk/>
            <pc:sldMk cId="2922183811" sldId="370"/>
            <ac:spMk id="16" creationId="{00000000-0000-0000-0000-000000000000}"/>
          </ac:spMkLst>
        </pc:spChg>
        <pc:spChg chg="mod">
          <ac:chgData name="Sergey Chekmarev" userId="ecf4f7c8-8817-4c18-82c2-4feb0afcf7b6" providerId="ADAL" clId="{D4DEC735-8AB6-4276-9E00-7421243E7204}" dt="2023-05-23T11:56:53.775" v="3002" actId="1076"/>
          <ac:spMkLst>
            <pc:docMk/>
            <pc:sldMk cId="2922183811" sldId="370"/>
            <ac:spMk id="17" creationId="{00000000-0000-0000-0000-000000000000}"/>
          </ac:spMkLst>
        </pc:spChg>
        <pc:spChg chg="mod ord">
          <ac:chgData name="Sergey Chekmarev" userId="ecf4f7c8-8817-4c18-82c2-4feb0afcf7b6" providerId="ADAL" clId="{D4DEC735-8AB6-4276-9E00-7421243E7204}" dt="2023-05-23T11:56:18.684" v="2996" actId="14100"/>
          <ac:spMkLst>
            <pc:docMk/>
            <pc:sldMk cId="2922183811" sldId="370"/>
            <ac:spMk id="18" creationId="{00000000-0000-0000-0000-000000000000}"/>
          </ac:spMkLst>
        </pc:spChg>
        <pc:graphicFrameChg chg="add mod">
          <ac:chgData name="Sergey Chekmarev" userId="ecf4f7c8-8817-4c18-82c2-4feb0afcf7b6" providerId="ADAL" clId="{D4DEC735-8AB6-4276-9E00-7421243E7204}" dt="2023-05-23T12:10:32.502" v="3131"/>
          <ac:graphicFrameMkLst>
            <pc:docMk/>
            <pc:sldMk cId="2922183811" sldId="370"/>
            <ac:graphicFrameMk id="2" creationId="{EEBFB352-67EC-305D-B8A7-B96DF88013E7}"/>
          </ac:graphicFrameMkLst>
        </pc:graphicFrameChg>
        <pc:graphicFrameChg chg="del">
          <ac:chgData name="Sergey Chekmarev" userId="ecf4f7c8-8817-4c18-82c2-4feb0afcf7b6" providerId="ADAL" clId="{D4DEC735-8AB6-4276-9E00-7421243E7204}" dt="2023-05-23T11:49:28.178" v="2908" actId="478"/>
          <ac:graphicFrameMkLst>
            <pc:docMk/>
            <pc:sldMk cId="2922183811" sldId="370"/>
            <ac:graphicFrameMk id="9" creationId="{00000000-0000-0000-0000-000000000000}"/>
          </ac:graphicFrameMkLst>
        </pc:graphicFrameChg>
      </pc:sldChg>
      <pc:sldChg chg="addSp delSp modSp add mod">
        <pc:chgData name="Sergey Chekmarev" userId="ecf4f7c8-8817-4c18-82c2-4feb0afcf7b6" providerId="ADAL" clId="{D4DEC735-8AB6-4276-9E00-7421243E7204}" dt="2023-05-23T14:30:23.762" v="5153" actId="20577"/>
        <pc:sldMkLst>
          <pc:docMk/>
          <pc:sldMk cId="3636783028" sldId="371"/>
        </pc:sldMkLst>
        <pc:spChg chg="add del mod">
          <ac:chgData name="Sergey Chekmarev" userId="ecf4f7c8-8817-4c18-82c2-4feb0afcf7b6" providerId="ADAL" clId="{D4DEC735-8AB6-4276-9E00-7421243E7204}" dt="2023-05-23T12:51:18.049" v="3253" actId="478"/>
          <ac:spMkLst>
            <pc:docMk/>
            <pc:sldMk cId="3636783028" sldId="371"/>
            <ac:spMk id="3" creationId="{111017D3-FFBF-F6DA-1DB5-96FB7F49D0FF}"/>
          </ac:spMkLst>
        </pc:spChg>
        <pc:spChg chg="mod">
          <ac:chgData name="Sergey Chekmarev" userId="ecf4f7c8-8817-4c18-82c2-4feb0afcf7b6" providerId="ADAL" clId="{D4DEC735-8AB6-4276-9E00-7421243E7204}" dt="2023-05-23T14:30:23.762" v="5153" actId="20577"/>
          <ac:spMkLst>
            <pc:docMk/>
            <pc:sldMk cId="3636783028" sldId="371"/>
            <ac:spMk id="5" creationId="{00000000-0000-0000-0000-000000000000}"/>
          </ac:spMkLst>
        </pc:spChg>
        <pc:graphicFrameChg chg="add del mod">
          <ac:chgData name="Sergey Chekmarev" userId="ecf4f7c8-8817-4c18-82c2-4feb0afcf7b6" providerId="ADAL" clId="{D4DEC735-8AB6-4276-9E00-7421243E7204}" dt="2023-05-23T12:54:39.290" v="3278"/>
          <ac:graphicFrameMkLst>
            <pc:docMk/>
            <pc:sldMk cId="3636783028" sldId="371"/>
            <ac:graphicFrameMk id="4" creationId="{D961FDFF-C8B5-BC27-4303-F1B47F7DA1EE}"/>
          </ac:graphicFrameMkLst>
        </pc:graphicFrameChg>
        <pc:graphicFrameChg chg="del mod modGraphic">
          <ac:chgData name="Sergey Chekmarev" userId="ecf4f7c8-8817-4c18-82c2-4feb0afcf7b6" providerId="ADAL" clId="{D4DEC735-8AB6-4276-9E00-7421243E7204}" dt="2023-05-23T12:54:36.704" v="3276" actId="478"/>
          <ac:graphicFrameMkLst>
            <pc:docMk/>
            <pc:sldMk cId="3636783028" sldId="371"/>
            <ac:graphicFrameMk id="6" creationId="{CE12C46E-4055-77A2-B895-A2EE018BFF39}"/>
          </ac:graphicFrameMkLst>
        </pc:graphicFrameChg>
        <pc:graphicFrameChg chg="add mod">
          <ac:chgData name="Sergey Chekmarev" userId="ecf4f7c8-8817-4c18-82c2-4feb0afcf7b6" providerId="ADAL" clId="{D4DEC735-8AB6-4276-9E00-7421243E7204}" dt="2023-05-23T12:55:16.076" v="3281" actId="1076"/>
          <ac:graphicFrameMkLst>
            <pc:docMk/>
            <pc:sldMk cId="3636783028" sldId="371"/>
            <ac:graphicFrameMk id="7" creationId="{7D35CA25-10BF-1D0E-EFA1-2356A306DCCC}"/>
          </ac:graphicFrameMkLst>
        </pc:graphicFrameChg>
        <pc:graphicFrameChg chg="mod">
          <ac:chgData name="Sergey Chekmarev" userId="ecf4f7c8-8817-4c18-82c2-4feb0afcf7b6" providerId="ADAL" clId="{D4DEC735-8AB6-4276-9E00-7421243E7204}" dt="2023-05-23T12:53:17.184" v="3267"/>
          <ac:graphicFrameMkLst>
            <pc:docMk/>
            <pc:sldMk cId="3636783028" sldId="371"/>
            <ac:graphicFrameMk id="20" creationId="{00000000-0000-0000-0000-000000000000}"/>
          </ac:graphicFrameMkLst>
        </pc:graphicFrameChg>
      </pc:sldChg>
      <pc:sldChg chg="addSp delSp modSp add mod">
        <pc:chgData name="Sergey Chekmarev" userId="ecf4f7c8-8817-4c18-82c2-4feb0afcf7b6" providerId="ADAL" clId="{D4DEC735-8AB6-4276-9E00-7421243E7204}" dt="2023-05-23T13:37:06.014" v="4123" actId="20577"/>
        <pc:sldMkLst>
          <pc:docMk/>
          <pc:sldMk cId="438918160" sldId="372"/>
        </pc:sldMkLst>
        <pc:spChg chg="mod">
          <ac:chgData name="Sergey Chekmarev" userId="ecf4f7c8-8817-4c18-82c2-4feb0afcf7b6" providerId="ADAL" clId="{D4DEC735-8AB6-4276-9E00-7421243E7204}" dt="2023-05-23T13:36:56.801" v="4120" actId="20577"/>
          <ac:spMkLst>
            <pc:docMk/>
            <pc:sldMk cId="438918160" sldId="372"/>
            <ac:spMk id="5" creationId="{00000000-0000-0000-0000-000000000000}"/>
          </ac:spMkLst>
        </pc:spChg>
        <pc:spChg chg="add del mod">
          <ac:chgData name="Sergey Chekmarev" userId="ecf4f7c8-8817-4c18-82c2-4feb0afcf7b6" providerId="ADAL" clId="{D4DEC735-8AB6-4276-9E00-7421243E7204}" dt="2023-05-23T13:33:23.540" v="3962" actId="478"/>
          <ac:spMkLst>
            <pc:docMk/>
            <pc:sldMk cId="438918160" sldId="372"/>
            <ac:spMk id="8" creationId="{A79BC914-8EF8-2C8B-F4BE-DF41C87AAC8C}"/>
          </ac:spMkLst>
        </pc:spChg>
        <pc:graphicFrameChg chg="mod">
          <ac:chgData name="Sergey Chekmarev" userId="ecf4f7c8-8817-4c18-82c2-4feb0afcf7b6" providerId="ADAL" clId="{D4DEC735-8AB6-4276-9E00-7421243E7204}" dt="2023-05-23T13:35:15.877" v="3988"/>
          <ac:graphicFrameMkLst>
            <pc:docMk/>
            <pc:sldMk cId="438918160" sldId="372"/>
            <ac:graphicFrameMk id="3" creationId="{5A9E5764-46BC-C693-B528-ED8BC627E492}"/>
          </ac:graphicFrameMkLst>
        </pc:graphicFrameChg>
        <pc:graphicFrameChg chg="del">
          <ac:chgData name="Sergey Chekmarev" userId="ecf4f7c8-8817-4c18-82c2-4feb0afcf7b6" providerId="ADAL" clId="{D4DEC735-8AB6-4276-9E00-7421243E7204}" dt="2023-05-23T13:33:31.233" v="3964" actId="478"/>
          <ac:graphicFrameMkLst>
            <pc:docMk/>
            <pc:sldMk cId="438918160" sldId="372"/>
            <ac:graphicFrameMk id="4" creationId="{599AFCC5-25C0-C8E1-CD7C-15845E5B48EA}"/>
          </ac:graphicFrameMkLst>
        </pc:graphicFrameChg>
        <pc:graphicFrameChg chg="del">
          <ac:chgData name="Sergey Chekmarev" userId="ecf4f7c8-8817-4c18-82c2-4feb0afcf7b6" providerId="ADAL" clId="{D4DEC735-8AB6-4276-9E00-7421243E7204}" dt="2023-05-23T13:33:29.658" v="3963" actId="478"/>
          <ac:graphicFrameMkLst>
            <pc:docMk/>
            <pc:sldMk cId="438918160" sldId="372"/>
            <ac:graphicFrameMk id="6" creationId="{0C446F51-E6C3-69EF-2CEA-3103FBD4D56C}"/>
          </ac:graphicFrameMkLst>
        </pc:graphicFrameChg>
        <pc:graphicFrameChg chg="mod">
          <ac:chgData name="Sergey Chekmarev" userId="ecf4f7c8-8817-4c18-82c2-4feb0afcf7b6" providerId="ADAL" clId="{D4DEC735-8AB6-4276-9E00-7421243E7204}" dt="2023-05-23T13:35:26.115" v="3990"/>
          <ac:graphicFrameMkLst>
            <pc:docMk/>
            <pc:sldMk cId="438918160" sldId="372"/>
            <ac:graphicFrameMk id="7" creationId="{0D66CDFA-EA41-B08B-6711-DC280903647D}"/>
          </ac:graphicFrameMkLst>
        </pc:graphicFrameChg>
        <pc:graphicFrameChg chg="add mod modGraphic">
          <ac:chgData name="Sergey Chekmarev" userId="ecf4f7c8-8817-4c18-82c2-4feb0afcf7b6" providerId="ADAL" clId="{D4DEC735-8AB6-4276-9E00-7421243E7204}" dt="2023-05-23T13:37:06.014" v="4123" actId="20577"/>
          <ac:graphicFrameMkLst>
            <pc:docMk/>
            <pc:sldMk cId="438918160" sldId="372"/>
            <ac:graphicFrameMk id="9" creationId="{857F22F4-36BC-3EAD-F362-0F5F621EC64C}"/>
          </ac:graphicFrameMkLst>
        </pc:graphicFrameChg>
      </pc:sldChg>
      <pc:sldChg chg="addSp delSp modSp add mod">
        <pc:chgData name="Sergey Chekmarev" userId="ecf4f7c8-8817-4c18-82c2-4feb0afcf7b6" providerId="ADAL" clId="{D4DEC735-8AB6-4276-9E00-7421243E7204}" dt="2023-05-23T13:43:20.084" v="4303" actId="20577"/>
        <pc:sldMkLst>
          <pc:docMk/>
          <pc:sldMk cId="1330421622" sldId="373"/>
        </pc:sldMkLst>
        <pc:spChg chg="mod">
          <ac:chgData name="Sergey Chekmarev" userId="ecf4f7c8-8817-4c18-82c2-4feb0afcf7b6" providerId="ADAL" clId="{D4DEC735-8AB6-4276-9E00-7421243E7204}" dt="2023-05-23T13:43:20.084" v="4303" actId="20577"/>
          <ac:spMkLst>
            <pc:docMk/>
            <pc:sldMk cId="1330421622" sldId="373"/>
            <ac:spMk id="5" creationId="{00000000-0000-0000-0000-000000000000}"/>
          </ac:spMkLst>
        </pc:spChg>
        <pc:spChg chg="add del mod">
          <ac:chgData name="Sergey Chekmarev" userId="ecf4f7c8-8817-4c18-82c2-4feb0afcf7b6" providerId="ADAL" clId="{D4DEC735-8AB6-4276-9E00-7421243E7204}" dt="2023-05-23T13:40:12.229" v="4192" actId="478"/>
          <ac:spMkLst>
            <pc:docMk/>
            <pc:sldMk cId="1330421622" sldId="373"/>
            <ac:spMk id="8" creationId="{C47306AC-B729-5EF5-CDC9-313A1BF04DCB}"/>
          </ac:spMkLst>
        </pc:spChg>
        <pc:graphicFrameChg chg="mod">
          <ac:chgData name="Sergey Chekmarev" userId="ecf4f7c8-8817-4c18-82c2-4feb0afcf7b6" providerId="ADAL" clId="{D4DEC735-8AB6-4276-9E00-7421243E7204}" dt="2023-05-23T13:42:27.107" v="4226"/>
          <ac:graphicFrameMkLst>
            <pc:docMk/>
            <pc:sldMk cId="1330421622" sldId="373"/>
            <ac:graphicFrameMk id="3" creationId="{BCF73670-40D8-63EB-4FB7-3DE35ACFA243}"/>
          </ac:graphicFrameMkLst>
        </pc:graphicFrameChg>
        <pc:graphicFrameChg chg="del">
          <ac:chgData name="Sergey Chekmarev" userId="ecf4f7c8-8817-4c18-82c2-4feb0afcf7b6" providerId="ADAL" clId="{D4DEC735-8AB6-4276-9E00-7421243E7204}" dt="2023-05-23T13:40:13.574" v="4194" actId="478"/>
          <ac:graphicFrameMkLst>
            <pc:docMk/>
            <pc:sldMk cId="1330421622" sldId="373"/>
            <ac:graphicFrameMk id="4" creationId="{F1865EF5-0D4B-248D-3769-4DA302520024}"/>
          </ac:graphicFrameMkLst>
        </pc:graphicFrameChg>
        <pc:graphicFrameChg chg="del">
          <ac:chgData name="Sergey Chekmarev" userId="ecf4f7c8-8817-4c18-82c2-4feb0afcf7b6" providerId="ADAL" clId="{D4DEC735-8AB6-4276-9E00-7421243E7204}" dt="2023-05-23T13:40:12.973" v="4193" actId="478"/>
          <ac:graphicFrameMkLst>
            <pc:docMk/>
            <pc:sldMk cId="1330421622" sldId="373"/>
            <ac:graphicFrameMk id="6" creationId="{CD478818-AEB8-4877-06FD-065B5244F473}"/>
          </ac:graphicFrameMkLst>
        </pc:graphicFrameChg>
        <pc:graphicFrameChg chg="mod">
          <ac:chgData name="Sergey Chekmarev" userId="ecf4f7c8-8817-4c18-82c2-4feb0afcf7b6" providerId="ADAL" clId="{D4DEC735-8AB6-4276-9E00-7421243E7204}" dt="2023-05-23T13:42:31.630" v="4228"/>
          <ac:graphicFrameMkLst>
            <pc:docMk/>
            <pc:sldMk cId="1330421622" sldId="373"/>
            <ac:graphicFrameMk id="7" creationId="{E2587386-0653-81EE-4641-657B4177194F}"/>
          </ac:graphicFrameMkLst>
        </pc:graphicFrameChg>
        <pc:graphicFrameChg chg="add mod">
          <ac:chgData name="Sergey Chekmarev" userId="ecf4f7c8-8817-4c18-82c2-4feb0afcf7b6" providerId="ADAL" clId="{D4DEC735-8AB6-4276-9E00-7421243E7204}" dt="2023-05-23T13:40:26.262" v="4196" actId="1076"/>
          <ac:graphicFrameMkLst>
            <pc:docMk/>
            <pc:sldMk cId="1330421622" sldId="373"/>
            <ac:graphicFrameMk id="9" creationId="{6B02E433-507A-E694-4D98-6540F695B4C7}"/>
          </ac:graphicFrameMkLst>
        </pc:graphicFrameChg>
      </pc:sldChg>
      <pc:sldChg chg="addSp delSp modSp add mod">
        <pc:chgData name="Sergey Chekmarev" userId="ecf4f7c8-8817-4c18-82c2-4feb0afcf7b6" providerId="ADAL" clId="{D4DEC735-8AB6-4276-9E00-7421243E7204}" dt="2023-05-23T13:49:11.334" v="4504" actId="20577"/>
        <pc:sldMkLst>
          <pc:docMk/>
          <pc:sldMk cId="709868020" sldId="374"/>
        </pc:sldMkLst>
        <pc:spChg chg="mod">
          <ac:chgData name="Sergey Chekmarev" userId="ecf4f7c8-8817-4c18-82c2-4feb0afcf7b6" providerId="ADAL" clId="{D4DEC735-8AB6-4276-9E00-7421243E7204}" dt="2023-05-23T13:49:11.334" v="4504" actId="20577"/>
          <ac:spMkLst>
            <pc:docMk/>
            <pc:sldMk cId="709868020" sldId="374"/>
            <ac:spMk id="5" creationId="{00000000-0000-0000-0000-000000000000}"/>
          </ac:spMkLst>
        </pc:spChg>
        <pc:spChg chg="add del mod">
          <ac:chgData name="Sergey Chekmarev" userId="ecf4f7c8-8817-4c18-82c2-4feb0afcf7b6" providerId="ADAL" clId="{D4DEC735-8AB6-4276-9E00-7421243E7204}" dt="2023-05-23T13:46:07.863" v="4407" actId="478"/>
          <ac:spMkLst>
            <pc:docMk/>
            <pc:sldMk cId="709868020" sldId="374"/>
            <ac:spMk id="8" creationId="{5C057337-09A6-7070-0561-1BA9B8271EB8}"/>
          </ac:spMkLst>
        </pc:spChg>
        <pc:graphicFrameChg chg="mod">
          <ac:chgData name="Sergey Chekmarev" userId="ecf4f7c8-8817-4c18-82c2-4feb0afcf7b6" providerId="ADAL" clId="{D4DEC735-8AB6-4276-9E00-7421243E7204}" dt="2023-05-23T13:48:03.228" v="4427"/>
          <ac:graphicFrameMkLst>
            <pc:docMk/>
            <pc:sldMk cId="709868020" sldId="374"/>
            <ac:graphicFrameMk id="3" creationId="{CEBFACD9-9B02-D503-E738-DE7989B24FB1}"/>
          </ac:graphicFrameMkLst>
        </pc:graphicFrameChg>
        <pc:graphicFrameChg chg="del">
          <ac:chgData name="Sergey Chekmarev" userId="ecf4f7c8-8817-4c18-82c2-4feb0afcf7b6" providerId="ADAL" clId="{D4DEC735-8AB6-4276-9E00-7421243E7204}" dt="2023-05-23T13:46:16.108" v="4409" actId="478"/>
          <ac:graphicFrameMkLst>
            <pc:docMk/>
            <pc:sldMk cId="709868020" sldId="374"/>
            <ac:graphicFrameMk id="4" creationId="{16F8D683-DCF0-EAFD-9116-D8667F016F33}"/>
          </ac:graphicFrameMkLst>
        </pc:graphicFrameChg>
        <pc:graphicFrameChg chg="mod">
          <ac:chgData name="Sergey Chekmarev" userId="ecf4f7c8-8817-4c18-82c2-4feb0afcf7b6" providerId="ADAL" clId="{D4DEC735-8AB6-4276-9E00-7421243E7204}" dt="2023-05-23T13:48:31.405" v="4431"/>
          <ac:graphicFrameMkLst>
            <pc:docMk/>
            <pc:sldMk cId="709868020" sldId="374"/>
            <ac:graphicFrameMk id="6" creationId="{3B60CBB1-A77C-2D76-6D3D-314E1FB1123C}"/>
          </ac:graphicFrameMkLst>
        </pc:graphicFrameChg>
        <pc:graphicFrameChg chg="del">
          <ac:chgData name="Sergey Chekmarev" userId="ecf4f7c8-8817-4c18-82c2-4feb0afcf7b6" providerId="ADAL" clId="{D4DEC735-8AB6-4276-9E00-7421243E7204}" dt="2023-05-23T13:46:15.599" v="4408" actId="478"/>
          <ac:graphicFrameMkLst>
            <pc:docMk/>
            <pc:sldMk cId="709868020" sldId="374"/>
            <ac:graphicFrameMk id="7" creationId="{E0DF3156-D405-F6DD-F9C9-E9A636A045A8}"/>
          </ac:graphicFrameMkLst>
        </pc:graphicFrameChg>
        <pc:graphicFrameChg chg="add mod">
          <ac:chgData name="Sergey Chekmarev" userId="ecf4f7c8-8817-4c18-82c2-4feb0afcf7b6" providerId="ADAL" clId="{D4DEC735-8AB6-4276-9E00-7421243E7204}" dt="2023-05-23T13:46:33.465" v="4411" actId="1076"/>
          <ac:graphicFrameMkLst>
            <pc:docMk/>
            <pc:sldMk cId="709868020" sldId="374"/>
            <ac:graphicFrameMk id="9" creationId="{BF88A98E-720E-9F85-4559-0A629E982DA0}"/>
          </ac:graphicFrameMkLst>
        </pc:graphicFrameChg>
      </pc:sldChg>
      <pc:sldChg chg="addSp delSp modSp add mod">
        <pc:chgData name="Sergey Chekmarev" userId="ecf4f7c8-8817-4c18-82c2-4feb0afcf7b6" providerId="ADAL" clId="{D4DEC735-8AB6-4276-9E00-7421243E7204}" dt="2023-05-23T13:57:58.896" v="4765" actId="14100"/>
        <pc:sldMkLst>
          <pc:docMk/>
          <pc:sldMk cId="3199647205" sldId="375"/>
        </pc:sldMkLst>
        <pc:spChg chg="mod">
          <ac:chgData name="Sergey Chekmarev" userId="ecf4f7c8-8817-4c18-82c2-4feb0afcf7b6" providerId="ADAL" clId="{D4DEC735-8AB6-4276-9E00-7421243E7204}" dt="2023-05-23T13:57:45.915" v="4761" actId="20577"/>
          <ac:spMkLst>
            <pc:docMk/>
            <pc:sldMk cId="3199647205" sldId="375"/>
            <ac:spMk id="5" creationId="{00000000-0000-0000-0000-000000000000}"/>
          </ac:spMkLst>
        </pc:spChg>
        <pc:spChg chg="add del mod">
          <ac:chgData name="Sergey Chekmarev" userId="ecf4f7c8-8817-4c18-82c2-4feb0afcf7b6" providerId="ADAL" clId="{D4DEC735-8AB6-4276-9E00-7421243E7204}" dt="2023-05-23T13:53:32.307" v="4602" actId="478"/>
          <ac:spMkLst>
            <pc:docMk/>
            <pc:sldMk cId="3199647205" sldId="375"/>
            <ac:spMk id="8" creationId="{2DA614B0-5EFB-B53B-DBD8-0BEBF26E323C}"/>
          </ac:spMkLst>
        </pc:spChg>
        <pc:graphicFrameChg chg="mod">
          <ac:chgData name="Sergey Chekmarev" userId="ecf4f7c8-8817-4c18-82c2-4feb0afcf7b6" providerId="ADAL" clId="{D4DEC735-8AB6-4276-9E00-7421243E7204}" dt="2023-05-23T13:57:58.896" v="4765" actId="14100"/>
          <ac:graphicFrameMkLst>
            <pc:docMk/>
            <pc:sldMk cId="3199647205" sldId="375"/>
            <ac:graphicFrameMk id="3" creationId="{E5046BE9-4C31-E01C-81F6-0C83B9180562}"/>
          </ac:graphicFrameMkLst>
        </pc:graphicFrameChg>
        <pc:graphicFrameChg chg="del">
          <ac:chgData name="Sergey Chekmarev" userId="ecf4f7c8-8817-4c18-82c2-4feb0afcf7b6" providerId="ADAL" clId="{D4DEC735-8AB6-4276-9E00-7421243E7204}" dt="2023-05-23T13:53:34.567" v="4604" actId="478"/>
          <ac:graphicFrameMkLst>
            <pc:docMk/>
            <pc:sldMk cId="3199647205" sldId="375"/>
            <ac:graphicFrameMk id="4" creationId="{F5309E4E-608D-7F65-7E2D-9F946CDE0DA1}"/>
          </ac:graphicFrameMkLst>
        </pc:graphicFrameChg>
        <pc:graphicFrameChg chg="del">
          <ac:chgData name="Sergey Chekmarev" userId="ecf4f7c8-8817-4c18-82c2-4feb0afcf7b6" providerId="ADAL" clId="{D4DEC735-8AB6-4276-9E00-7421243E7204}" dt="2023-05-23T13:53:34.074" v="4603" actId="478"/>
          <ac:graphicFrameMkLst>
            <pc:docMk/>
            <pc:sldMk cId="3199647205" sldId="375"/>
            <ac:graphicFrameMk id="6" creationId="{2D818922-8419-FA3E-F5AF-7269CF57CCBF}"/>
          </ac:graphicFrameMkLst>
        </pc:graphicFrameChg>
        <pc:graphicFrameChg chg="mod">
          <ac:chgData name="Sergey Chekmarev" userId="ecf4f7c8-8817-4c18-82c2-4feb0afcf7b6" providerId="ADAL" clId="{D4DEC735-8AB6-4276-9E00-7421243E7204}" dt="2023-05-23T13:57:56.375" v="4764" actId="14100"/>
          <ac:graphicFrameMkLst>
            <pc:docMk/>
            <pc:sldMk cId="3199647205" sldId="375"/>
            <ac:graphicFrameMk id="7" creationId="{C18618EB-04D6-623D-1C29-EA3F47FF3F3C}"/>
          </ac:graphicFrameMkLst>
        </pc:graphicFrameChg>
        <pc:graphicFrameChg chg="add mod">
          <ac:chgData name="Sergey Chekmarev" userId="ecf4f7c8-8817-4c18-82c2-4feb0afcf7b6" providerId="ADAL" clId="{D4DEC735-8AB6-4276-9E00-7421243E7204}" dt="2023-05-23T13:53:49.139" v="4606" actId="1076"/>
          <ac:graphicFrameMkLst>
            <pc:docMk/>
            <pc:sldMk cId="3199647205" sldId="375"/>
            <ac:graphicFrameMk id="9" creationId="{4905E2D6-A717-FFCF-4F4C-303F66EBE27D}"/>
          </ac:graphicFrameMkLst>
        </pc:graphicFrameChg>
      </pc:sldChg>
      <pc:sldChg chg="addSp delSp modSp add mod">
        <pc:chgData name="Sergey Chekmarev" userId="ecf4f7c8-8817-4c18-82c2-4feb0afcf7b6" providerId="ADAL" clId="{D4DEC735-8AB6-4276-9E00-7421243E7204}" dt="2023-05-23T11:48:27.119" v="2905" actId="20577"/>
        <pc:sldMkLst>
          <pc:docMk/>
          <pc:sldMk cId="2612137137" sldId="376"/>
        </pc:sldMkLst>
        <pc:spChg chg="mod">
          <ac:chgData name="Sergey Chekmarev" userId="ecf4f7c8-8817-4c18-82c2-4feb0afcf7b6" providerId="ADAL" clId="{D4DEC735-8AB6-4276-9E00-7421243E7204}" dt="2023-05-23T11:48:27.119" v="2905" actId="20577"/>
          <ac:spMkLst>
            <pc:docMk/>
            <pc:sldMk cId="2612137137" sldId="376"/>
            <ac:spMk id="2" creationId="{00000000-0000-0000-0000-000000000000}"/>
          </ac:spMkLst>
        </pc:spChg>
        <pc:graphicFrameChg chg="add mod">
          <ac:chgData name="Sergey Chekmarev" userId="ecf4f7c8-8817-4c18-82c2-4feb0afcf7b6" providerId="ADAL" clId="{D4DEC735-8AB6-4276-9E00-7421243E7204}" dt="2023-05-23T11:47:17.802" v="2903"/>
          <ac:graphicFrameMkLst>
            <pc:docMk/>
            <pc:sldMk cId="2612137137" sldId="376"/>
            <ac:graphicFrameMk id="4" creationId="{BCFDB70E-3D96-E41E-5B6E-35D7EF0F09FA}"/>
          </ac:graphicFrameMkLst>
        </pc:graphicFrameChg>
        <pc:graphicFrameChg chg="del">
          <ac:chgData name="Sergey Chekmarev" userId="ecf4f7c8-8817-4c18-82c2-4feb0afcf7b6" providerId="ADAL" clId="{D4DEC735-8AB6-4276-9E00-7421243E7204}" dt="2023-05-23T11:45:27.609" v="2894" actId="478"/>
          <ac:graphicFrameMkLst>
            <pc:docMk/>
            <pc:sldMk cId="2612137137" sldId="376"/>
            <ac:graphicFrameMk id="19" creationId="{00000000-0000-0000-0000-000000000000}"/>
          </ac:graphicFrameMkLst>
        </pc:graphicFrameChg>
      </pc:sldChg>
      <pc:sldChg chg="modSp add mod">
        <pc:chgData name="Sergey Chekmarev" userId="ecf4f7c8-8817-4c18-82c2-4feb0afcf7b6" providerId="ADAL" clId="{D4DEC735-8AB6-4276-9E00-7421243E7204}" dt="2023-05-23T14:26:01.244" v="5124" actId="20577"/>
        <pc:sldMkLst>
          <pc:docMk/>
          <pc:sldMk cId="91951299" sldId="377"/>
        </pc:sldMkLst>
        <pc:spChg chg="mod">
          <ac:chgData name="Sergey Chekmarev" userId="ecf4f7c8-8817-4c18-82c2-4feb0afcf7b6" providerId="ADAL" clId="{D4DEC735-8AB6-4276-9E00-7421243E7204}" dt="2023-05-23T13:59:35.188" v="4782" actId="790"/>
          <ac:spMkLst>
            <pc:docMk/>
            <pc:sldMk cId="91951299" sldId="377"/>
            <ac:spMk id="2" creationId="{00000000-0000-0000-0000-000000000000}"/>
          </ac:spMkLst>
        </pc:spChg>
        <pc:spChg chg="mod">
          <ac:chgData name="Sergey Chekmarev" userId="ecf4f7c8-8817-4c18-82c2-4feb0afcf7b6" providerId="ADAL" clId="{D4DEC735-8AB6-4276-9E00-7421243E7204}" dt="2023-05-23T14:25:37.263" v="5123" actId="20577"/>
          <ac:spMkLst>
            <pc:docMk/>
            <pc:sldMk cId="91951299" sldId="377"/>
            <ac:spMk id="5" creationId="{00000000-0000-0000-0000-000000000000}"/>
          </ac:spMkLst>
        </pc:spChg>
        <pc:spChg chg="mod">
          <ac:chgData name="Sergey Chekmarev" userId="ecf4f7c8-8817-4c18-82c2-4feb0afcf7b6" providerId="ADAL" clId="{D4DEC735-8AB6-4276-9E00-7421243E7204}" dt="2023-05-23T14:26:01.244" v="5124" actId="20577"/>
          <ac:spMkLst>
            <pc:docMk/>
            <pc:sldMk cId="91951299" sldId="377"/>
            <ac:spMk id="20" creationId="{00000000-0000-0000-0000-000000000000}"/>
          </ac:spMkLst>
        </pc:spChg>
        <pc:spChg chg="mod">
          <ac:chgData name="Sergey Chekmarev" userId="ecf4f7c8-8817-4c18-82c2-4feb0afcf7b6" providerId="ADAL" clId="{D4DEC735-8AB6-4276-9E00-7421243E7204}" dt="2023-05-23T14:08:53.231" v="4964" actId="20577"/>
          <ac:spMkLst>
            <pc:docMk/>
            <pc:sldMk cId="91951299" sldId="377"/>
            <ac:spMk id="25" creationId="{00000000-0000-0000-0000-000000000000}"/>
          </ac:spMkLst>
        </pc:spChg>
        <pc:spChg chg="mod">
          <ac:chgData name="Sergey Chekmarev" userId="ecf4f7c8-8817-4c18-82c2-4feb0afcf7b6" providerId="ADAL" clId="{D4DEC735-8AB6-4276-9E00-7421243E7204}" dt="2023-05-23T14:09:10.536" v="4982" actId="20577"/>
          <ac:spMkLst>
            <pc:docMk/>
            <pc:sldMk cId="91951299" sldId="377"/>
            <ac:spMk id="26" creationId="{00000000-0000-0000-0000-000000000000}"/>
          </ac:spMkLst>
        </pc:spChg>
        <pc:spChg chg="mod">
          <ac:chgData name="Sergey Chekmarev" userId="ecf4f7c8-8817-4c18-82c2-4feb0afcf7b6" providerId="ADAL" clId="{D4DEC735-8AB6-4276-9E00-7421243E7204}" dt="2023-05-23T14:10:31.080" v="5015" actId="20577"/>
          <ac:spMkLst>
            <pc:docMk/>
            <pc:sldMk cId="91951299" sldId="377"/>
            <ac:spMk id="35" creationId="{00000000-0000-0000-0000-000000000000}"/>
          </ac:spMkLst>
        </pc:spChg>
      </pc:sldChg>
      <pc:sldChg chg="modSp add del">
        <pc:chgData name="Sergey Chekmarev" userId="ecf4f7c8-8817-4c18-82c2-4feb0afcf7b6" providerId="ADAL" clId="{D4DEC735-8AB6-4276-9E00-7421243E7204}" dt="2023-05-23T13:59:17.590" v="4773"/>
        <pc:sldMkLst>
          <pc:docMk/>
          <pc:sldMk cId="1444925831" sldId="377"/>
        </pc:sldMkLst>
        <pc:spChg chg="mod">
          <ac:chgData name="Sergey Chekmarev" userId="ecf4f7c8-8817-4c18-82c2-4feb0afcf7b6" providerId="ADAL" clId="{D4DEC735-8AB6-4276-9E00-7421243E7204}" dt="2023-05-23T13:59:15.626" v="4772"/>
          <ac:spMkLst>
            <pc:docMk/>
            <pc:sldMk cId="1444925831" sldId="377"/>
            <ac:spMk id="3" creationId="{00000000-0000-0000-0000-000000000000}"/>
          </ac:spMkLst>
        </pc:spChg>
      </pc:sldChg>
      <pc:sldMasterChg chg="addSp delSp modSp mod">
        <pc:chgData name="Sergey Chekmarev" userId="ecf4f7c8-8817-4c18-82c2-4feb0afcf7b6" providerId="ADAL" clId="{D4DEC735-8AB6-4276-9E00-7421243E7204}" dt="2023-05-23T14:14:25.073" v="5080"/>
        <pc:sldMasterMkLst>
          <pc:docMk/>
          <pc:sldMasterMk cId="693301624" sldId="2147483648"/>
        </pc:sldMasterMkLst>
        <pc:spChg chg="add mod ord modVis">
          <ac:chgData name="Sergey Chekmarev" userId="ecf4f7c8-8817-4c18-82c2-4feb0afcf7b6" providerId="ADAL" clId="{D4DEC735-8AB6-4276-9E00-7421243E7204}" dt="2023-05-23T14:14:25.064" v="5064"/>
          <ac:spMkLst>
            <pc:docMk/>
            <pc:sldMasterMk cId="693301624" sldId="2147483648"/>
            <ac:spMk id="4" creationId="{B2495573-23CF-744B-5CDC-8E4B1585BEA6}"/>
          </ac:spMkLst>
        </pc:spChg>
        <pc:spChg chg="add mod ord modVis">
          <ac:chgData name="Sergey Chekmarev" userId="ecf4f7c8-8817-4c18-82c2-4feb0afcf7b6" providerId="ADAL" clId="{D4DEC735-8AB6-4276-9E00-7421243E7204}" dt="2023-05-23T14:14:25.073" v="5080"/>
          <ac:spMkLst>
            <pc:docMk/>
            <pc:sldMasterMk cId="693301624" sldId="2147483648"/>
            <ac:spMk id="5" creationId="{705A8BC1-2CEC-A731-7284-81887DCA16DB}"/>
          </ac:spMkLst>
        </pc:spChg>
        <pc:spChg chg="del">
          <ac:chgData name="Sergey Chekmarev" userId="ecf4f7c8-8817-4c18-82c2-4feb0afcf7b6" providerId="ADAL" clId="{D4DEC735-8AB6-4276-9E00-7421243E7204}" dt="2023-05-23T14:14:25.006" v="5042"/>
          <ac:spMkLst>
            <pc:docMk/>
            <pc:sldMasterMk cId="693301624" sldId="2147483648"/>
            <ac:spMk id="8" creationId="{00000000-0000-0000-0000-000000000000}"/>
          </ac:spMkLst>
        </pc:spChg>
        <pc:spChg chg="del">
          <ac:chgData name="Sergey Chekmarev" userId="ecf4f7c8-8817-4c18-82c2-4feb0afcf7b6" providerId="ADAL" clId="{D4DEC735-8AB6-4276-9E00-7421243E7204}" dt="2023-05-23T14:14:25.008" v="5044"/>
          <ac:spMkLst>
            <pc:docMk/>
            <pc:sldMasterMk cId="693301624" sldId="2147483648"/>
            <ac:spMk id="9" creationId="{00000000-0000-0000-0000-000000000000}"/>
          </ac:spMkLst>
        </pc:spChg>
      </pc:sldMasterChg>
      <pc:sldMasterChg chg="addSp delSp modSp mod">
        <pc:chgData name="Sergey Chekmarev" userId="ecf4f7c8-8817-4c18-82c2-4feb0afcf7b6" providerId="ADAL" clId="{D4DEC735-8AB6-4276-9E00-7421243E7204}" dt="2023-05-23T14:14:25.082" v="5112"/>
        <pc:sldMasterMkLst>
          <pc:docMk/>
          <pc:sldMasterMk cId="3961373372" sldId="2147483667"/>
        </pc:sldMasterMkLst>
        <pc:spChg chg="add mod ord modVis">
          <ac:chgData name="Sergey Chekmarev" userId="ecf4f7c8-8817-4c18-82c2-4feb0afcf7b6" providerId="ADAL" clId="{D4DEC735-8AB6-4276-9E00-7421243E7204}" dt="2023-05-23T14:14:25.078" v="5096"/>
          <ac:spMkLst>
            <pc:docMk/>
            <pc:sldMasterMk cId="3961373372" sldId="2147483667"/>
            <ac:spMk id="4" creationId="{463FC754-EA8C-823F-6F43-24B6F0DB74BB}"/>
          </ac:spMkLst>
        </pc:spChg>
        <pc:spChg chg="add mod ord modVis">
          <ac:chgData name="Sergey Chekmarev" userId="ecf4f7c8-8817-4c18-82c2-4feb0afcf7b6" providerId="ADAL" clId="{D4DEC735-8AB6-4276-9E00-7421243E7204}" dt="2023-05-23T14:14:25.082" v="5112"/>
          <ac:spMkLst>
            <pc:docMk/>
            <pc:sldMasterMk cId="3961373372" sldId="2147483667"/>
            <ac:spMk id="5" creationId="{E565E176-32E6-EB99-05A0-D59CBF8A794C}"/>
          </ac:spMkLst>
        </pc:spChg>
        <pc:spChg chg="del">
          <ac:chgData name="Sergey Chekmarev" userId="ecf4f7c8-8817-4c18-82c2-4feb0afcf7b6" providerId="ADAL" clId="{D4DEC735-8AB6-4276-9E00-7421243E7204}" dt="2023-05-23T14:14:25.009" v="5046"/>
          <ac:spMkLst>
            <pc:docMk/>
            <pc:sldMasterMk cId="3961373372" sldId="2147483667"/>
            <ac:spMk id="7" creationId="{00000000-0000-0000-0000-000000000000}"/>
          </ac:spMkLst>
        </pc:spChg>
        <pc:spChg chg="del">
          <ac:chgData name="Sergey Chekmarev" userId="ecf4f7c8-8817-4c18-82c2-4feb0afcf7b6" providerId="ADAL" clId="{D4DEC735-8AB6-4276-9E00-7421243E7204}" dt="2023-05-23T14:14:25.010" v="5048"/>
          <ac:spMkLst>
            <pc:docMk/>
            <pc:sldMasterMk cId="3961373372" sldId="2147483667"/>
            <ac:spMk id="8" creationId="{00000000-0000-0000-0000-000000000000}"/>
          </ac:spMkLst>
        </pc:spChg>
      </pc:sldMasterChg>
    </pc:docChg>
  </pc:docChgLst>
  <pc:docChgLst>
    <pc:chgData name="Sergey Chekmarev" userId="ecf4f7c8-8817-4c18-82c2-4feb0afcf7b6" providerId="ADAL" clId="{E69BD10E-F1E5-4DE0-BB96-E5B18B0B0FB8}"/>
    <pc:docChg chg="custSel addSld delSld modSld">
      <pc:chgData name="Sergey Chekmarev" userId="ecf4f7c8-8817-4c18-82c2-4feb0afcf7b6" providerId="ADAL" clId="{E69BD10E-F1E5-4DE0-BB96-E5B18B0B0FB8}" dt="2023-06-18T19:20:51.517" v="55" actId="14100"/>
      <pc:docMkLst>
        <pc:docMk/>
      </pc:docMkLst>
      <pc:sldChg chg="addSp delSp modSp mod">
        <pc:chgData name="Sergey Chekmarev" userId="ecf4f7c8-8817-4c18-82c2-4feb0afcf7b6" providerId="ADAL" clId="{E69BD10E-F1E5-4DE0-BB96-E5B18B0B0FB8}" dt="2023-06-18T19:20:51.517" v="55" actId="14100"/>
        <pc:sldMkLst>
          <pc:docMk/>
          <pc:sldMk cId="4104376079" sldId="322"/>
        </pc:sldMkLst>
        <pc:spChg chg="mod">
          <ac:chgData name="Sergey Chekmarev" userId="ecf4f7c8-8817-4c18-82c2-4feb0afcf7b6" providerId="ADAL" clId="{E69BD10E-F1E5-4DE0-BB96-E5B18B0B0FB8}" dt="2023-06-18T19:19:38.175" v="41" actId="27636"/>
          <ac:spMkLst>
            <pc:docMk/>
            <pc:sldMk cId="4104376079" sldId="322"/>
            <ac:spMk id="19" creationId="{00000000-0000-0000-0000-000000000000}"/>
          </ac:spMkLst>
        </pc:spChg>
        <pc:graphicFrameChg chg="add mod modGraphic">
          <ac:chgData name="Sergey Chekmarev" userId="ecf4f7c8-8817-4c18-82c2-4feb0afcf7b6" providerId="ADAL" clId="{E69BD10E-F1E5-4DE0-BB96-E5B18B0B0FB8}" dt="2023-06-18T19:20:39.543" v="52" actId="14100"/>
          <ac:graphicFrameMkLst>
            <pc:docMk/>
            <pc:sldMk cId="4104376079" sldId="322"/>
            <ac:graphicFrameMk id="2" creationId="{732AF3F5-3023-7233-B13D-CBCFDC296F1C}"/>
          </ac:graphicFrameMkLst>
        </pc:graphicFrameChg>
        <pc:graphicFrameChg chg="add del mod">
          <ac:chgData name="Sergey Chekmarev" userId="ecf4f7c8-8817-4c18-82c2-4feb0afcf7b6" providerId="ADAL" clId="{E69BD10E-F1E5-4DE0-BB96-E5B18B0B0FB8}" dt="2023-06-18T19:16:40.117" v="21"/>
          <ac:graphicFrameMkLst>
            <pc:docMk/>
            <pc:sldMk cId="4104376079" sldId="322"/>
            <ac:graphicFrameMk id="5" creationId="{C6334CC8-D07A-42FD-8AA1-06AC965651E9}"/>
          </ac:graphicFrameMkLst>
        </pc:graphicFrameChg>
        <pc:graphicFrameChg chg="add mod modGraphic">
          <ac:chgData name="Sergey Chekmarev" userId="ecf4f7c8-8817-4c18-82c2-4feb0afcf7b6" providerId="ADAL" clId="{E69BD10E-F1E5-4DE0-BB96-E5B18B0B0FB8}" dt="2023-06-18T19:20:51.517" v="55" actId="14100"/>
          <ac:graphicFrameMkLst>
            <pc:docMk/>
            <pc:sldMk cId="4104376079" sldId="322"/>
            <ac:graphicFrameMk id="6" creationId="{65AA3701-FA68-42AB-4467-377185B03299}"/>
          </ac:graphicFrameMkLst>
        </pc:graphicFrameChg>
        <pc:graphicFrameChg chg="del">
          <ac:chgData name="Sergey Chekmarev" userId="ecf4f7c8-8817-4c18-82c2-4feb0afcf7b6" providerId="ADAL" clId="{E69BD10E-F1E5-4DE0-BB96-E5B18B0B0FB8}" dt="2023-06-18T19:16:34.807" v="19" actId="478"/>
          <ac:graphicFrameMkLst>
            <pc:docMk/>
            <pc:sldMk cId="4104376079" sldId="322"/>
            <ac:graphicFrameMk id="21" creationId="{00000000-0000-0000-0000-000000000000}"/>
          </ac:graphicFrameMkLst>
        </pc:graphicFrameChg>
        <pc:graphicFrameChg chg="del mod">
          <ac:chgData name="Sergey Chekmarev" userId="ecf4f7c8-8817-4c18-82c2-4feb0afcf7b6" providerId="ADAL" clId="{E69BD10E-F1E5-4DE0-BB96-E5B18B0B0FB8}" dt="2023-06-18T19:14:28.114" v="4" actId="478"/>
          <ac:graphicFrameMkLst>
            <pc:docMk/>
            <pc:sldMk cId="4104376079" sldId="322"/>
            <ac:graphicFrameMk id="22" creationId="{00000000-0000-0000-0000-000000000000}"/>
          </ac:graphicFrameMkLst>
        </pc:graphicFrameChg>
      </pc:sldChg>
      <pc:sldChg chg="modSp mod">
        <pc:chgData name="Sergey Chekmarev" userId="ecf4f7c8-8817-4c18-82c2-4feb0afcf7b6" providerId="ADAL" clId="{E69BD10E-F1E5-4DE0-BB96-E5B18B0B0FB8}" dt="2023-06-18T19:19:21.738" v="39" actId="2711"/>
        <pc:sldMkLst>
          <pc:docMk/>
          <pc:sldMk cId="438918160" sldId="372"/>
        </pc:sldMkLst>
        <pc:spChg chg="mod">
          <ac:chgData name="Sergey Chekmarev" userId="ecf4f7c8-8817-4c18-82c2-4feb0afcf7b6" providerId="ADAL" clId="{E69BD10E-F1E5-4DE0-BB96-E5B18B0B0FB8}" dt="2023-06-18T19:19:06.599" v="38" actId="403"/>
          <ac:spMkLst>
            <pc:docMk/>
            <pc:sldMk cId="438918160" sldId="372"/>
            <ac:spMk id="5" creationId="{00000000-0000-0000-0000-000000000000}"/>
          </ac:spMkLst>
        </pc:spChg>
        <pc:spChg chg="mod">
          <ac:chgData name="Sergey Chekmarev" userId="ecf4f7c8-8817-4c18-82c2-4feb0afcf7b6" providerId="ADAL" clId="{E69BD10E-F1E5-4DE0-BB96-E5B18B0B0FB8}" dt="2023-06-18T19:19:21.738" v="39" actId="2711"/>
          <ac:spMkLst>
            <pc:docMk/>
            <pc:sldMk cId="438918160" sldId="372"/>
            <ac:spMk id="25" creationId="{00000000-0000-0000-0000-000000000000}"/>
          </ac:spMkLst>
        </pc:spChg>
      </pc:sldChg>
      <pc:sldChg chg="add del">
        <pc:chgData name="Sergey Chekmarev" userId="ecf4f7c8-8817-4c18-82c2-4feb0afcf7b6" providerId="ADAL" clId="{E69BD10E-F1E5-4DE0-BB96-E5B18B0B0FB8}" dt="2023-06-18T19:02:45.982" v="1" actId="47"/>
        <pc:sldMkLst>
          <pc:docMk/>
          <pc:sldMk cId="1139820291" sldId="378"/>
        </pc:sldMkLst>
      </pc:sldChg>
    </pc:docChg>
  </pc:docChgLst>
</pc:chgInfo>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4.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themeOverride" Target="../theme/themeOverride5.xml"/></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themeOverride" Target="../theme/themeOverride6.xml"/></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themeOverride" Target="../theme/themeOverride7.xml"/></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themeOverride" Target="../theme/themeOverride8.xml"/></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themeOverride" Target="../theme/themeOverride9.xml"/></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themeOverride" Target="../theme/themeOverride10.xml"/></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themeOverride" Target="../theme/themeOverride11.xml"/></Relationships>
</file>

<file path=ppt/charts/_rels/chart29.xml.rels><?xml version="1.0" encoding="UTF-8" standalone="yes"?>
<Relationships xmlns="http://schemas.openxmlformats.org/package/2006/relationships"><Relationship Id="rId2" Type="http://schemas.openxmlformats.org/officeDocument/2006/relationships/package" Target="../embeddings/Microsoft_Excel_Worksheet28.xlsx"/><Relationship Id="rId1" Type="http://schemas.openxmlformats.org/officeDocument/2006/relationships/themeOverride" Target="../theme/themeOverride12.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Worksheet30.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Worksheet31.xlsx"/></Relationships>
</file>

<file path=ppt/charts/_rels/chart33.xml.rels><?xml version="1.0" encoding="UTF-8" standalone="yes"?>
<Relationships xmlns="http://schemas.openxmlformats.org/package/2006/relationships"><Relationship Id="rId1" Type="http://schemas.openxmlformats.org/officeDocument/2006/relationships/package" Target="../embeddings/Microsoft_Excel_Worksheet32.xlsx"/></Relationships>
</file>

<file path=ppt/charts/_rels/chart34.xml.rels><?xml version="1.0" encoding="UTF-8" standalone="yes"?>
<Relationships xmlns="http://schemas.openxmlformats.org/package/2006/relationships"><Relationship Id="rId1" Type="http://schemas.openxmlformats.org/officeDocument/2006/relationships/package" Target="../embeddings/Microsoft_Excel_Worksheet33.xlsx"/></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Excel_Worksheet34.xlsx"/></Relationships>
</file>

<file path=ppt/charts/_rels/chart36.xml.rels><?xml version="1.0" encoding="UTF-8" standalone="yes"?>
<Relationships xmlns="http://schemas.openxmlformats.org/package/2006/relationships"><Relationship Id="rId2" Type="http://schemas.openxmlformats.org/officeDocument/2006/relationships/package" Target="../embeddings/Microsoft_Excel_Worksheet35.xlsx"/><Relationship Id="rId1" Type="http://schemas.openxmlformats.org/officeDocument/2006/relationships/themeOverride" Target="../theme/themeOverride13.xml"/></Relationships>
</file>

<file path=ppt/charts/_rels/chart37.xml.rels><?xml version="1.0" encoding="UTF-8" standalone="yes"?>
<Relationships xmlns="http://schemas.openxmlformats.org/package/2006/relationships"><Relationship Id="rId1" Type="http://schemas.openxmlformats.org/officeDocument/2006/relationships/package" Target="../embeddings/Microsoft_Excel_Worksheet36.xlsx"/></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themeOverride" Target="../theme/themeOverride14.xml"/></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40.xlsx"/><Relationship Id="rId1" Type="http://schemas.openxmlformats.org/officeDocument/2006/relationships/themeOverride" Target="../theme/themeOverride15.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41.xlsx"/><Relationship Id="rId1" Type="http://schemas.openxmlformats.org/officeDocument/2006/relationships/themeOverride" Target="../theme/themeOverride16.xml"/></Relationships>
</file>

<file path=ppt/charts/_rels/chart41.xml.rels><?xml version="1.0" encoding="UTF-8" standalone="yes"?>
<Relationships xmlns="http://schemas.openxmlformats.org/package/2006/relationships"><Relationship Id="rId1" Type="http://schemas.openxmlformats.org/officeDocument/2006/relationships/package" Target="../embeddings/Microsoft_Excel_Worksheet42.xlsx"/></Relationships>
</file>

<file path=ppt/charts/_rels/chart42.xml.rels><?xml version="1.0" encoding="UTF-8" standalone="yes"?>
<Relationships xmlns="http://schemas.openxmlformats.org/package/2006/relationships"><Relationship Id="rId1" Type="http://schemas.openxmlformats.org/officeDocument/2006/relationships/package" Target="../embeddings/Microsoft_Excel_Worksheet43.xlsx"/></Relationships>
</file>

<file path=ppt/charts/_rels/chart43.xml.rels><?xml version="1.0" encoding="UTF-8" standalone="yes"?>
<Relationships xmlns="http://schemas.openxmlformats.org/package/2006/relationships"><Relationship Id="rId1" Type="http://schemas.openxmlformats.org/officeDocument/2006/relationships/package" Target="../embeddings/Microsoft_Excel_Worksheet44.xlsx"/></Relationships>
</file>

<file path=ppt/charts/_rels/chart44.xml.rels><?xml version="1.0" encoding="UTF-8" standalone="yes"?>
<Relationships xmlns="http://schemas.openxmlformats.org/package/2006/relationships"><Relationship Id="rId1" Type="http://schemas.openxmlformats.org/officeDocument/2006/relationships/package" Target="../embeddings/Microsoft_Excel_Worksheet45.xlsx"/></Relationships>
</file>

<file path=ppt/charts/_rels/chart45.xml.rels><?xml version="1.0" encoding="UTF-8" standalone="yes"?>
<Relationships xmlns="http://schemas.openxmlformats.org/package/2006/relationships"><Relationship Id="rId1" Type="http://schemas.openxmlformats.org/officeDocument/2006/relationships/package" Target="../embeddings/Microsoft_Excel_Worksheet46.xlsx"/></Relationships>
</file>

<file path=ppt/charts/_rels/chart46.xml.rels><?xml version="1.0" encoding="UTF-8" standalone="yes"?>
<Relationships xmlns="http://schemas.openxmlformats.org/package/2006/relationships"><Relationship Id="rId1" Type="http://schemas.openxmlformats.org/officeDocument/2006/relationships/package" Target="../embeddings/Microsoft_Excel_Worksheet47.xlsx"/></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8.xlsx"/><Relationship Id="rId1" Type="http://schemas.openxmlformats.org/officeDocument/2006/relationships/themeOverride" Target="../theme/themeOverride17.xml"/></Relationships>
</file>

<file path=ppt/charts/_rels/chart48.xml.rels><?xml version="1.0" encoding="UTF-8" standalone="yes"?>
<Relationships xmlns="http://schemas.openxmlformats.org/package/2006/relationships"><Relationship Id="rId1" Type="http://schemas.openxmlformats.org/officeDocument/2006/relationships/package" Target="../embeddings/Microsoft_Excel_Worksheet49.xlsx"/></Relationships>
</file>

<file path=ppt/charts/_rels/chart49.xml.rels><?xml version="1.0" encoding="UTF-8" standalone="yes"?>
<Relationships xmlns="http://schemas.openxmlformats.org/package/2006/relationships"><Relationship Id="rId2" Type="http://schemas.openxmlformats.org/officeDocument/2006/relationships/package" Target="../embeddings/Microsoft_Excel_Worksheet50.xlsx"/><Relationship Id="rId1" Type="http://schemas.openxmlformats.org/officeDocument/2006/relationships/themeOverride" Target="../theme/themeOverride18.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2" Type="http://schemas.openxmlformats.org/officeDocument/2006/relationships/package" Target="../embeddings/Microsoft_Excel_Worksheet51.xlsx"/><Relationship Id="rId1" Type="http://schemas.openxmlformats.org/officeDocument/2006/relationships/themeOverride" Target="../theme/themeOverride19.xml"/></Relationships>
</file>

<file path=ppt/charts/_rels/chart51.xml.rels><?xml version="1.0" encoding="UTF-8" standalone="yes"?>
<Relationships xmlns="http://schemas.openxmlformats.org/package/2006/relationships"><Relationship Id="rId2" Type="http://schemas.openxmlformats.org/officeDocument/2006/relationships/package" Target="../embeddings/Microsoft_Excel_Worksheet52.xlsx"/><Relationship Id="rId1" Type="http://schemas.openxmlformats.org/officeDocument/2006/relationships/themeOverride" Target="../theme/themeOverride20.xml"/></Relationships>
</file>

<file path=ppt/charts/_rels/chart52.xml.rels><?xml version="1.0" encoding="UTF-8" standalone="yes"?>
<Relationships xmlns="http://schemas.openxmlformats.org/package/2006/relationships"><Relationship Id="rId1" Type="http://schemas.openxmlformats.org/officeDocument/2006/relationships/package" Target="../embeddings/Microsoft_Excel_Worksheet53.xlsx"/></Relationships>
</file>

<file path=ppt/charts/_rels/chart53.xml.rels><?xml version="1.0" encoding="UTF-8" standalone="yes"?>
<Relationships xmlns="http://schemas.openxmlformats.org/package/2006/relationships"><Relationship Id="rId1" Type="http://schemas.openxmlformats.org/officeDocument/2006/relationships/package" Target="../embeddings/Microsoft_Excel_Worksheet54.xlsx"/></Relationships>
</file>

<file path=ppt/charts/_rels/chart54.xml.rels><?xml version="1.0" encoding="UTF-8" standalone="yes"?>
<Relationships xmlns="http://schemas.openxmlformats.org/package/2006/relationships"><Relationship Id="rId1" Type="http://schemas.openxmlformats.org/officeDocument/2006/relationships/package" Target="../embeddings/Microsoft_Excel_Worksheet55.xlsx"/></Relationships>
</file>

<file path=ppt/charts/_rels/chart55.xml.rels><?xml version="1.0" encoding="UTF-8" standalone="yes"?>
<Relationships xmlns="http://schemas.openxmlformats.org/package/2006/relationships"><Relationship Id="rId1" Type="http://schemas.openxmlformats.org/officeDocument/2006/relationships/package" Target="../embeddings/Microsoft_Excel_Worksheet56.xlsx"/></Relationships>
</file>

<file path=ppt/charts/_rels/chart56.xml.rels><?xml version="1.0" encoding="UTF-8" standalone="yes"?>
<Relationships xmlns="http://schemas.openxmlformats.org/package/2006/relationships"><Relationship Id="rId1" Type="http://schemas.openxmlformats.org/officeDocument/2006/relationships/package" Target="../embeddings/Microsoft_Excel_Worksheet57.xlsx"/></Relationships>
</file>

<file path=ppt/charts/_rels/chart57.xml.rels><?xml version="1.0" encoding="UTF-8" standalone="yes"?>
<Relationships xmlns="http://schemas.openxmlformats.org/package/2006/relationships"><Relationship Id="rId1" Type="http://schemas.openxmlformats.org/officeDocument/2006/relationships/package" Target="../embeddings/Microsoft_Excel_Worksheet58.xlsx"/></Relationships>
</file>

<file path=ppt/charts/_rels/chart58.xml.rels><?xml version="1.0" encoding="UTF-8" standalone="yes"?>
<Relationships xmlns="http://schemas.openxmlformats.org/package/2006/relationships"><Relationship Id="rId2" Type="http://schemas.openxmlformats.org/officeDocument/2006/relationships/package" Target="../embeddings/Microsoft_Excel_Worksheet59.xlsx"/><Relationship Id="rId1" Type="http://schemas.openxmlformats.org/officeDocument/2006/relationships/themeOverride" Target="../theme/themeOverride21.xml"/></Relationships>
</file>

<file path=ppt/charts/_rels/chart59.xml.rels><?xml version="1.0" encoding="UTF-8" standalone="yes"?>
<Relationships xmlns="http://schemas.openxmlformats.org/package/2006/relationships"><Relationship Id="rId1" Type="http://schemas.openxmlformats.org/officeDocument/2006/relationships/package" Target="../embeddings/Microsoft_Excel_Worksheet60.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2" Type="http://schemas.openxmlformats.org/officeDocument/2006/relationships/package" Target="../embeddings/Microsoft_Excel_Worksheet61.xlsx"/><Relationship Id="rId1" Type="http://schemas.openxmlformats.org/officeDocument/2006/relationships/themeOverride" Target="../theme/themeOverride22.xml"/></Relationships>
</file>

<file path=ppt/charts/_rels/chart61.xml.rels><?xml version="1.0" encoding="UTF-8" standalone="yes"?>
<Relationships xmlns="http://schemas.openxmlformats.org/package/2006/relationships"><Relationship Id="rId2" Type="http://schemas.openxmlformats.org/officeDocument/2006/relationships/package" Target="../embeddings/Microsoft_Excel_Worksheet62.xlsx"/><Relationship Id="rId1" Type="http://schemas.openxmlformats.org/officeDocument/2006/relationships/themeOverride" Target="../theme/themeOverride23.xml"/></Relationships>
</file>

<file path=ppt/charts/_rels/chart62.xml.rels><?xml version="1.0" encoding="UTF-8" standalone="yes"?>
<Relationships xmlns="http://schemas.openxmlformats.org/package/2006/relationships"><Relationship Id="rId2" Type="http://schemas.openxmlformats.org/officeDocument/2006/relationships/package" Target="../embeddings/Microsoft_Excel_Worksheet63.xlsx"/><Relationship Id="rId1" Type="http://schemas.openxmlformats.org/officeDocument/2006/relationships/themeOverride" Target="../theme/themeOverride24.xml"/></Relationships>
</file>

<file path=ppt/charts/_rels/chart63.xml.rels><?xml version="1.0" encoding="UTF-8" standalone="yes"?>
<Relationships xmlns="http://schemas.openxmlformats.org/package/2006/relationships"><Relationship Id="rId1" Type="http://schemas.openxmlformats.org/officeDocument/2006/relationships/package" Target="../embeddings/Microsoft_Excel_Worksheet64.xlsx"/></Relationships>
</file>

<file path=ppt/charts/_rels/chart64.xml.rels><?xml version="1.0" encoding="UTF-8" standalone="yes"?>
<Relationships xmlns="http://schemas.openxmlformats.org/package/2006/relationships"><Relationship Id="rId1" Type="http://schemas.openxmlformats.org/officeDocument/2006/relationships/package" Target="../embeddings/Microsoft_Excel_Worksheet65.xlsx"/></Relationships>
</file>

<file path=ppt/charts/_rels/chart65.xml.rels><?xml version="1.0" encoding="UTF-8" standalone="yes"?>
<Relationships xmlns="http://schemas.openxmlformats.org/package/2006/relationships"><Relationship Id="rId1" Type="http://schemas.openxmlformats.org/officeDocument/2006/relationships/package" Target="../embeddings/Microsoft_Excel_Worksheet66.xlsx"/></Relationships>
</file>

<file path=ppt/charts/_rels/chart66.xml.rels><?xml version="1.0" encoding="UTF-8" standalone="yes"?>
<Relationships xmlns="http://schemas.openxmlformats.org/package/2006/relationships"><Relationship Id="rId1" Type="http://schemas.openxmlformats.org/officeDocument/2006/relationships/package" Target="../embeddings/Microsoft_Excel_Worksheet67.xlsx"/></Relationships>
</file>

<file path=ppt/charts/_rels/chart67.xml.rels><?xml version="1.0" encoding="UTF-8" standalone="yes"?>
<Relationships xmlns="http://schemas.openxmlformats.org/package/2006/relationships"><Relationship Id="rId1" Type="http://schemas.openxmlformats.org/officeDocument/2006/relationships/package" Target="../embeddings/Microsoft_Excel_Worksheet68.xlsx"/></Relationships>
</file>

<file path=ppt/charts/_rels/chart68.xml.rels><?xml version="1.0" encoding="UTF-8" standalone="yes"?>
<Relationships xmlns="http://schemas.openxmlformats.org/package/2006/relationships"><Relationship Id="rId1" Type="http://schemas.openxmlformats.org/officeDocument/2006/relationships/package" Target="../embeddings/Microsoft_Excel_Worksheet69.xlsx"/></Relationships>
</file>

<file path=ppt/charts/_rels/chart69.xml.rels><?xml version="1.0" encoding="UTF-8" standalone="yes"?>
<Relationships xmlns="http://schemas.openxmlformats.org/package/2006/relationships"><Relationship Id="rId2" Type="http://schemas.openxmlformats.org/officeDocument/2006/relationships/package" Target="../embeddings/Microsoft_Excel_Worksheet70.xlsx"/><Relationship Id="rId1" Type="http://schemas.openxmlformats.org/officeDocument/2006/relationships/themeOverride" Target="../theme/themeOverride25.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1" Type="http://schemas.openxmlformats.org/officeDocument/2006/relationships/package" Target="../embeddings/Microsoft_Excel_Worksheet71.xlsx"/></Relationships>
</file>

<file path=ppt/charts/_rels/chart71.xml.rels><?xml version="1.0" encoding="UTF-8" standalone="yes"?>
<Relationships xmlns="http://schemas.openxmlformats.org/package/2006/relationships"><Relationship Id="rId2" Type="http://schemas.openxmlformats.org/officeDocument/2006/relationships/package" Target="../embeddings/Microsoft_Excel_Worksheet72.xlsx"/><Relationship Id="rId1" Type="http://schemas.openxmlformats.org/officeDocument/2006/relationships/themeOverride" Target="../theme/themeOverride26.xml"/></Relationships>
</file>

<file path=ppt/charts/_rels/chart72.xml.rels><?xml version="1.0" encoding="UTF-8" standalone="yes"?>
<Relationships xmlns="http://schemas.openxmlformats.org/package/2006/relationships"><Relationship Id="rId2" Type="http://schemas.openxmlformats.org/officeDocument/2006/relationships/package" Target="../embeddings/Microsoft_Excel_Worksheet73.xlsx"/><Relationship Id="rId1" Type="http://schemas.openxmlformats.org/officeDocument/2006/relationships/themeOverride" Target="../theme/themeOverride27.xml"/></Relationships>
</file>

<file path=ppt/charts/_rels/chart73.xml.rels><?xml version="1.0" encoding="UTF-8" standalone="yes"?>
<Relationships xmlns="http://schemas.openxmlformats.org/package/2006/relationships"><Relationship Id="rId2" Type="http://schemas.openxmlformats.org/officeDocument/2006/relationships/package" Target="../embeddings/Microsoft_Excel_Worksheet74.xlsx"/><Relationship Id="rId1" Type="http://schemas.openxmlformats.org/officeDocument/2006/relationships/themeOverride" Target="../theme/themeOverride28.xml"/></Relationships>
</file>

<file path=ppt/charts/_rels/chart74.xml.rels><?xml version="1.0" encoding="UTF-8" standalone="yes"?>
<Relationships xmlns="http://schemas.openxmlformats.org/package/2006/relationships"><Relationship Id="rId1" Type="http://schemas.openxmlformats.org/officeDocument/2006/relationships/package" Target="../embeddings/Microsoft_Excel_Worksheet75.xlsx"/></Relationships>
</file>

<file path=ppt/charts/_rels/chart75.xml.rels><?xml version="1.0" encoding="UTF-8" standalone="yes"?>
<Relationships xmlns="http://schemas.openxmlformats.org/package/2006/relationships"><Relationship Id="rId1" Type="http://schemas.openxmlformats.org/officeDocument/2006/relationships/package" Target="../embeddings/Microsoft_Excel_Worksheet76.xlsx"/></Relationships>
</file>

<file path=ppt/charts/_rels/chart76.xml.rels><?xml version="1.0" encoding="UTF-8" standalone="yes"?>
<Relationships xmlns="http://schemas.openxmlformats.org/package/2006/relationships"><Relationship Id="rId1" Type="http://schemas.openxmlformats.org/officeDocument/2006/relationships/package" Target="../embeddings/Microsoft_Excel_Worksheet77.xlsx"/></Relationships>
</file>

<file path=ppt/charts/_rels/chart77.xml.rels><?xml version="1.0" encoding="UTF-8" standalone="yes"?>
<Relationships xmlns="http://schemas.openxmlformats.org/package/2006/relationships"><Relationship Id="rId1" Type="http://schemas.openxmlformats.org/officeDocument/2006/relationships/package" Target="../embeddings/Microsoft_Excel_Worksheet78.xlsx"/></Relationships>
</file>

<file path=ppt/charts/_rels/chart78.xml.rels><?xml version="1.0" encoding="UTF-8" standalone="yes"?>
<Relationships xmlns="http://schemas.openxmlformats.org/package/2006/relationships"><Relationship Id="rId1" Type="http://schemas.openxmlformats.org/officeDocument/2006/relationships/package" Target="../embeddings/Microsoft_Excel_Worksheet79.xlsx"/></Relationships>
</file>

<file path=ppt/charts/_rels/chart79.xml.rels><?xml version="1.0" encoding="UTF-8" standalone="yes"?>
<Relationships xmlns="http://schemas.openxmlformats.org/package/2006/relationships"><Relationship Id="rId2" Type="http://schemas.openxmlformats.org/officeDocument/2006/relationships/package" Target="../embeddings/Microsoft_Excel_Worksheet80.xlsx"/><Relationship Id="rId1" Type="http://schemas.openxmlformats.org/officeDocument/2006/relationships/themeOverride" Target="../theme/themeOverride29.xm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3.xml"/></Relationships>
</file>

<file path=ppt/charts/_rels/chart80.xml.rels><?xml version="1.0" encoding="UTF-8" standalone="yes"?>
<Relationships xmlns="http://schemas.openxmlformats.org/package/2006/relationships"><Relationship Id="rId1" Type="http://schemas.openxmlformats.org/officeDocument/2006/relationships/package" Target="../embeddings/Microsoft_Excel_Worksheet81.xlsx"/></Relationships>
</file>

<file path=ppt/charts/_rels/chart81.xml.rels><?xml version="1.0" encoding="UTF-8" standalone="yes"?>
<Relationships xmlns="http://schemas.openxmlformats.org/package/2006/relationships"><Relationship Id="rId2" Type="http://schemas.openxmlformats.org/officeDocument/2006/relationships/package" Target="../embeddings/Microsoft_Excel_Worksheet82.xlsx"/><Relationship Id="rId1" Type="http://schemas.openxmlformats.org/officeDocument/2006/relationships/themeOverride" Target="../theme/themeOverride30.xml"/></Relationships>
</file>

<file path=ppt/charts/_rels/chart82.xml.rels><?xml version="1.0" encoding="UTF-8" standalone="yes"?>
<Relationships xmlns="http://schemas.openxmlformats.org/package/2006/relationships"><Relationship Id="rId2" Type="http://schemas.openxmlformats.org/officeDocument/2006/relationships/package" Target="../embeddings/Microsoft_Excel_Worksheet83.xlsx"/><Relationship Id="rId1" Type="http://schemas.openxmlformats.org/officeDocument/2006/relationships/themeOverride" Target="../theme/themeOverride31.xml"/></Relationships>
</file>

<file path=ppt/charts/_rels/chart83.xml.rels><?xml version="1.0" encoding="UTF-8" standalone="yes"?>
<Relationships xmlns="http://schemas.openxmlformats.org/package/2006/relationships"><Relationship Id="rId2" Type="http://schemas.openxmlformats.org/officeDocument/2006/relationships/package" Target="../embeddings/Microsoft_Excel_Worksheet86.xlsx"/><Relationship Id="rId1" Type="http://schemas.openxmlformats.org/officeDocument/2006/relationships/themeOverride" Target="../theme/themeOverride32.xml"/></Relationships>
</file>

<file path=ppt/charts/_rels/chart84.xml.rels><?xml version="1.0" encoding="UTF-8" standalone="yes"?>
<Relationships xmlns="http://schemas.openxmlformats.org/package/2006/relationships"><Relationship Id="rId1" Type="http://schemas.openxmlformats.org/officeDocument/2006/relationships/package" Target="../embeddings/Microsoft_Excel_Worksheet87.xlsx"/></Relationships>
</file>

<file path=ppt/charts/_rels/chart85.xml.rels><?xml version="1.0" encoding="UTF-8" standalone="yes"?>
<Relationships xmlns="http://schemas.openxmlformats.org/package/2006/relationships"><Relationship Id="rId1" Type="http://schemas.openxmlformats.org/officeDocument/2006/relationships/package" Target="../embeddings/Microsoft_Excel_Worksheet88.xlsx"/></Relationships>
</file>

<file path=ppt/charts/_rels/chart86.xml.rels><?xml version="1.0" encoding="UTF-8" standalone="yes"?>
<Relationships xmlns="http://schemas.openxmlformats.org/package/2006/relationships"><Relationship Id="rId1" Type="http://schemas.openxmlformats.org/officeDocument/2006/relationships/package" Target="../embeddings/Microsoft_Excel_Worksheet89.xlsx"/></Relationships>
</file>

<file path=ppt/charts/_rels/chart87.xml.rels><?xml version="1.0" encoding="UTF-8" standalone="yes"?>
<Relationships xmlns="http://schemas.openxmlformats.org/package/2006/relationships"><Relationship Id="rId1" Type="http://schemas.openxmlformats.org/officeDocument/2006/relationships/package" Target="../embeddings/Microsoft_Excel_Worksheet90.xlsx"/></Relationships>
</file>

<file path=ppt/charts/_rels/chart88.xml.rels><?xml version="1.0" encoding="UTF-8" standalone="yes"?>
<Relationships xmlns="http://schemas.openxmlformats.org/package/2006/relationships"><Relationship Id="rId1" Type="http://schemas.openxmlformats.org/officeDocument/2006/relationships/package" Target="../embeddings/Microsoft_Excel_Worksheet91.xlsx"/></Relationships>
</file>

<file path=ppt/charts/_rels/chart89.xml.rels><?xml version="1.0" encoding="UTF-8" standalone="yes"?>
<Relationships xmlns="http://schemas.openxmlformats.org/package/2006/relationships"><Relationship Id="rId1" Type="http://schemas.openxmlformats.org/officeDocument/2006/relationships/package" Target="../embeddings/Microsoft_Excel_Worksheet92.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0.xml.rels><?xml version="1.0" encoding="UTF-8" standalone="yes"?>
<Relationships xmlns="http://schemas.openxmlformats.org/package/2006/relationships"><Relationship Id="rId1" Type="http://schemas.openxmlformats.org/officeDocument/2006/relationships/package" Target="../embeddings/Microsoft_Excel_Worksheet93.xlsx"/></Relationships>
</file>

<file path=ppt/charts/_rels/chart91.xml.rels><?xml version="1.0" encoding="UTF-8" standalone="yes"?>
<Relationships xmlns="http://schemas.openxmlformats.org/package/2006/relationships"><Relationship Id="rId1" Type="http://schemas.openxmlformats.org/officeDocument/2006/relationships/package" Target="../embeddings/Microsoft_Excel_Worksheet94.xlsx"/></Relationships>
</file>

<file path=ppt/charts/_rels/chart92.xml.rels><?xml version="1.0" encoding="UTF-8" standalone="yes"?>
<Relationships xmlns="http://schemas.openxmlformats.org/package/2006/relationships"><Relationship Id="rId1" Type="http://schemas.openxmlformats.org/officeDocument/2006/relationships/package" Target="../embeddings/Microsoft_Excel_Worksheet95.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4298245614035101E-2"/>
          <c:y val="0.29624173946974192"/>
          <c:w val="0.95526315789473704"/>
          <c:h val="0.54418365747974662"/>
        </c:manualLayout>
      </c:layout>
      <c:barChart>
        <c:barDir val="col"/>
        <c:grouping val="stacked"/>
        <c:varyColors val="0"/>
        <c:ser>
          <c:idx val="1"/>
          <c:order val="0"/>
          <c:tx>
            <c:strRef>
              <c:f>Sheet1!$A$2</c:f>
              <c:strCache>
                <c:ptCount val="1"/>
                <c:pt idx="0">
                  <c:v>Avg. Eater Check</c:v>
                </c:pt>
              </c:strCache>
            </c:strRef>
          </c:tx>
          <c:spPr>
            <a:solidFill>
              <a:srgbClr val="99CC00"/>
            </a:solidFill>
          </c:spPr>
          <c:invertIfNegative val="0"/>
          <c:cat>
            <c:strRef>
              <c:f>Sheet1!$B$1:$J$1</c:f>
              <c:strCache>
                <c:ptCount val="9"/>
                <c:pt idx="0">
                  <c:v>Q1 21</c:v>
                </c:pt>
                <c:pt idx="1">
                  <c:v>Q2 21</c:v>
                </c:pt>
                <c:pt idx="2">
                  <c:v>Q3 21</c:v>
                </c:pt>
                <c:pt idx="3">
                  <c:v>Q4 21</c:v>
                </c:pt>
                <c:pt idx="4">
                  <c:v>Q1 22</c:v>
                </c:pt>
                <c:pt idx="5">
                  <c:v>Q2 22</c:v>
                </c:pt>
                <c:pt idx="6">
                  <c:v>Q3 22</c:v>
                </c:pt>
                <c:pt idx="7">
                  <c:v>Q4 22</c:v>
                </c:pt>
                <c:pt idx="8">
                  <c:v>Q1 23</c:v>
                </c:pt>
              </c:strCache>
            </c:strRef>
          </c:cat>
          <c:val>
            <c:numRef>
              <c:f>Sheet1!$B$2:$J$2</c:f>
              <c:numCache>
                <c:formatCode>0.0%</c:formatCode>
                <c:ptCount val="9"/>
                <c:pt idx="0">
                  <c:v>0.1670259024258709</c:v>
                </c:pt>
                <c:pt idx="1">
                  <c:v>6.5533795021623709E-2</c:v>
                </c:pt>
                <c:pt idx="2">
                  <c:v>4.7634170574146317E-2</c:v>
                </c:pt>
                <c:pt idx="3">
                  <c:v>0.11530667064742484</c:v>
                </c:pt>
                <c:pt idx="4">
                  <c:v>5.6323542716123276E-2</c:v>
                </c:pt>
                <c:pt idx="5">
                  <c:v>-4.024993681107536E-2</c:v>
                </c:pt>
                <c:pt idx="6">
                  <c:v>-4.8650716143138872E-2</c:v>
                </c:pt>
                <c:pt idx="7">
                  <c:v>-3.6457676510852743E-2</c:v>
                </c:pt>
                <c:pt idx="8">
                  <c:v>1.3825176341415446E-2</c:v>
                </c:pt>
              </c:numCache>
            </c:numRef>
          </c:val>
          <c:extLst>
            <c:ext xmlns:c16="http://schemas.microsoft.com/office/drawing/2014/chart" uri="{C3380CC4-5D6E-409C-BE32-E72D297353CC}">
              <c16:uniqueId val="{00000000-A25A-4DB0-B890-A69734FE0194}"/>
            </c:ext>
          </c:extLst>
        </c:ser>
        <c:ser>
          <c:idx val="2"/>
          <c:order val="1"/>
          <c:tx>
            <c:strRef>
              <c:f>Sheet1!$A$3</c:f>
              <c:strCache>
                <c:ptCount val="1"/>
                <c:pt idx="0">
                  <c:v>Visits</c:v>
                </c:pt>
              </c:strCache>
            </c:strRef>
          </c:tx>
          <c:spPr>
            <a:solidFill>
              <a:srgbClr val="003C69"/>
            </a:solidFill>
          </c:spPr>
          <c:invertIfNegative val="0"/>
          <c:dLbls>
            <c:dLbl>
              <c:idx val="6"/>
              <c:layout>
                <c:manualLayout>
                  <c:x val="4.2561748047856831E-3"/>
                  <c:y val="6.096565354411157E-2"/>
                </c:manualLayout>
              </c:layout>
              <c:numFmt formatCode="0.0%" sourceLinked="0"/>
              <c:spPr>
                <a:noFill/>
                <a:ln>
                  <a:noFill/>
                </a:ln>
                <a:effectLst/>
              </c:spPr>
              <c:txPr>
                <a:bodyPr/>
                <a:lstStyle/>
                <a:p>
                  <a:pPr>
                    <a:defRPr sz="1000">
                      <a:solidFill>
                        <a:schemeClr val="tx1"/>
                      </a:solidFill>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8FC-4E35-A34E-92CBF144E0E5}"/>
                </c:ext>
              </c:extLst>
            </c:dLbl>
            <c:dLbl>
              <c:idx val="7"/>
              <c:layout>
                <c:manualLayout>
                  <c:x val="-4.2561748047858393E-3"/>
                  <c:y val="-4.3546405552818267E-2"/>
                </c:manualLayout>
              </c:layout>
              <c:numFmt formatCode="0.0%" sourceLinked="0"/>
              <c:spPr>
                <a:noFill/>
                <a:ln>
                  <a:noFill/>
                </a:ln>
                <a:effectLst/>
              </c:spPr>
              <c:txPr>
                <a:bodyPr/>
                <a:lstStyle/>
                <a:p>
                  <a:pPr>
                    <a:defRPr sz="1000">
                      <a:solidFill>
                        <a:schemeClr val="tx1"/>
                      </a:solidFill>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25A-4DB0-B890-A69734FE0194}"/>
                </c:ext>
              </c:extLst>
            </c:dLbl>
            <c:dLbl>
              <c:idx val="8"/>
              <c:layout>
                <c:manualLayout>
                  <c:x val="0"/>
                  <c:y val="6.0964967773945306E-2"/>
                </c:manualLayout>
              </c:layout>
              <c:numFmt formatCode="0.0%" sourceLinked="0"/>
              <c:spPr>
                <a:noFill/>
                <a:ln>
                  <a:noFill/>
                </a:ln>
                <a:effectLst/>
              </c:spPr>
              <c:txPr>
                <a:bodyPr/>
                <a:lstStyle/>
                <a:p>
                  <a:pPr>
                    <a:defRPr sz="1000">
                      <a:solidFill>
                        <a:schemeClr val="tx1"/>
                      </a:solidFill>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A25A-4DB0-B890-A69734FE0194}"/>
                </c:ext>
              </c:extLst>
            </c:dLbl>
            <c:numFmt formatCode="0.0%" sourceLinked="0"/>
            <c:spPr>
              <a:noFill/>
              <a:ln>
                <a:noFill/>
              </a:ln>
              <a:effectLst/>
            </c:spPr>
            <c:txPr>
              <a:bodyPr/>
              <a:lstStyle/>
              <a:p>
                <a:pPr>
                  <a:defRPr sz="1000">
                    <a:solidFill>
                      <a:schemeClr val="bg2"/>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Sheet1!$B$1:$J$1</c:f>
              <c:strCache>
                <c:ptCount val="9"/>
                <c:pt idx="0">
                  <c:v>Q1 21</c:v>
                </c:pt>
                <c:pt idx="1">
                  <c:v>Q2 21</c:v>
                </c:pt>
                <c:pt idx="2">
                  <c:v>Q3 21</c:v>
                </c:pt>
                <c:pt idx="3">
                  <c:v>Q4 21</c:v>
                </c:pt>
                <c:pt idx="4">
                  <c:v>Q1 22</c:v>
                </c:pt>
                <c:pt idx="5">
                  <c:v>Q2 22</c:v>
                </c:pt>
                <c:pt idx="6">
                  <c:v>Q3 22</c:v>
                </c:pt>
                <c:pt idx="7">
                  <c:v>Q4 22</c:v>
                </c:pt>
                <c:pt idx="8">
                  <c:v>Q1 23</c:v>
                </c:pt>
              </c:strCache>
            </c:strRef>
          </c:cat>
          <c:val>
            <c:numRef>
              <c:f>Sheet1!$B$3:$J$3</c:f>
              <c:numCache>
                <c:formatCode>0.0%</c:formatCode>
                <c:ptCount val="9"/>
                <c:pt idx="0">
                  <c:v>-0.52418280548925034</c:v>
                </c:pt>
                <c:pt idx="1">
                  <c:v>1.5821111455967576</c:v>
                </c:pt>
                <c:pt idx="2">
                  <c:v>0.35341079029103883</c:v>
                </c:pt>
                <c:pt idx="3">
                  <c:v>0.38172767362624738</c:v>
                </c:pt>
                <c:pt idx="4">
                  <c:v>0.80453252906743722</c:v>
                </c:pt>
                <c:pt idx="5">
                  <c:v>0.30789684896850233</c:v>
                </c:pt>
                <c:pt idx="6">
                  <c:v>-1.1306183676870973E-2</c:v>
                </c:pt>
                <c:pt idx="7">
                  <c:v>4.9054726901740286E-2</c:v>
                </c:pt>
                <c:pt idx="8">
                  <c:v>3.3934186536283661E-2</c:v>
                </c:pt>
              </c:numCache>
            </c:numRef>
          </c:val>
          <c:extLst>
            <c:ext xmlns:c16="http://schemas.microsoft.com/office/drawing/2014/chart" uri="{C3380CC4-5D6E-409C-BE32-E72D297353CC}">
              <c16:uniqueId val="{00000001-A25A-4DB0-B890-A69734FE0194}"/>
            </c:ext>
          </c:extLst>
        </c:ser>
        <c:dLbls>
          <c:showLegendKey val="0"/>
          <c:showVal val="0"/>
          <c:showCatName val="0"/>
          <c:showSerName val="0"/>
          <c:showPercent val="0"/>
          <c:showBubbleSize val="0"/>
        </c:dLbls>
        <c:gapWidth val="40"/>
        <c:overlap val="100"/>
        <c:axId val="189445632"/>
        <c:axId val="189447552"/>
      </c:barChart>
      <c:lineChart>
        <c:grouping val="standard"/>
        <c:varyColors val="0"/>
        <c:ser>
          <c:idx val="3"/>
          <c:order val="2"/>
          <c:tx>
            <c:strRef>
              <c:f>Sheet1!$A$4</c:f>
              <c:strCache>
                <c:ptCount val="1"/>
                <c:pt idx="0">
                  <c:v>Total Spend</c:v>
                </c:pt>
              </c:strCache>
            </c:strRef>
          </c:tx>
          <c:marker>
            <c:spPr>
              <a:ln cap="rnd">
                <a:round/>
              </a:ln>
            </c:spPr>
          </c:marker>
          <c:dLbls>
            <c:dLbl>
              <c:idx val="0"/>
              <c:layout>
                <c:manualLayout>
                  <c:x val="-5.9245953282616712E-2"/>
                  <c:y val="6.423094819040667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A25A-4DB0-B890-A69734FE0194}"/>
                </c:ext>
              </c:extLst>
            </c:dLbl>
            <c:dLbl>
              <c:idx val="1"/>
              <c:layout>
                <c:manualLayout>
                  <c:x val="-5.9245953282616712E-2"/>
                  <c:y val="7.729486985625229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A25A-4DB0-B890-A69734FE0194}"/>
                </c:ext>
              </c:extLst>
            </c:dLbl>
            <c:dLbl>
              <c:idx val="2"/>
              <c:layout>
                <c:manualLayout>
                  <c:x val="-3.4421897516672809E-2"/>
                  <c:y val="-7.511754957861145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8FC-4E35-A34E-92CBF144E0E5}"/>
                </c:ext>
              </c:extLst>
            </c:dLbl>
            <c:dLbl>
              <c:idx val="3"/>
              <c:layout>
                <c:manualLayout>
                  <c:x val="-3.6549984919065651E-2"/>
                  <c:y val="-7.076290902332964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A25A-4DB0-B890-A69734FE0194}"/>
                </c:ext>
              </c:extLst>
            </c:dLbl>
            <c:dLbl>
              <c:idx val="6"/>
              <c:layout>
                <c:manualLayout>
                  <c:x val="-4.9073695499178852E-2"/>
                  <c:y val="6.423094819040690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8FC-4E35-A34E-92CBF144E0E5}"/>
                </c:ext>
              </c:extLst>
            </c:dLbl>
            <c:dLbl>
              <c:idx val="7"/>
              <c:layout>
                <c:manualLayout>
                  <c:x val="-5.3329870303964612E-2"/>
                  <c:y val="6.423094819040675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A25A-4DB0-B890-A69734FE0194}"/>
                </c:ext>
              </c:extLst>
            </c:dLbl>
            <c:dLbl>
              <c:idx val="8"/>
              <c:layout>
                <c:manualLayout>
                  <c:x val="-3.5643620764770935E-2"/>
                  <c:y val="-4.028042513635682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A25A-4DB0-B890-A69734FE0194}"/>
                </c:ext>
              </c:extLst>
            </c:dLbl>
            <c:spPr>
              <a:noFill/>
              <a:ln>
                <a:noFill/>
              </a:ln>
              <a:effectLst/>
            </c:spPr>
            <c:txPr>
              <a:bodyPr/>
              <a:lstStyle/>
              <a:p>
                <a:pPr>
                  <a:defRPr sz="1000" b="1">
                    <a:solidFill>
                      <a:srgbClr val="FFC000"/>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Sheet1!$B$1:$J$1</c:f>
              <c:strCache>
                <c:ptCount val="9"/>
                <c:pt idx="0">
                  <c:v>Q1 21</c:v>
                </c:pt>
                <c:pt idx="1">
                  <c:v>Q2 21</c:v>
                </c:pt>
                <c:pt idx="2">
                  <c:v>Q3 21</c:v>
                </c:pt>
                <c:pt idx="3">
                  <c:v>Q4 21</c:v>
                </c:pt>
                <c:pt idx="4">
                  <c:v>Q1 22</c:v>
                </c:pt>
                <c:pt idx="5">
                  <c:v>Q2 22</c:v>
                </c:pt>
                <c:pt idx="6">
                  <c:v>Q3 22</c:v>
                </c:pt>
                <c:pt idx="7">
                  <c:v>Q4 22</c:v>
                </c:pt>
                <c:pt idx="8">
                  <c:v>Q1 23</c:v>
                </c:pt>
              </c:strCache>
            </c:strRef>
          </c:cat>
          <c:val>
            <c:numRef>
              <c:f>Sheet1!$B$4:$J$4</c:f>
              <c:numCache>
                <c:formatCode>0.0%</c:formatCode>
                <c:ptCount val="9"/>
                <c:pt idx="0">
                  <c:v>-0.44470900918634637</c:v>
                </c:pt>
                <c:pt idx="1">
                  <c:v>1.7513266881353453</c:v>
                </c:pt>
                <c:pt idx="2">
                  <c:v>0.41787939073265234</c:v>
                </c:pt>
                <c:pt idx="3">
                  <c:v>0.54105009141350169</c:v>
                </c:pt>
                <c:pt idx="4">
                  <c:v>0.90617019405100119</c:v>
                </c:pt>
                <c:pt idx="5">
                  <c:v>0.25525408344211598</c:v>
                </c:pt>
                <c:pt idx="6">
                  <c:v>-5.9406845887284176E-2</c:v>
                </c:pt>
                <c:pt idx="7">
                  <c:v>1.0808629026175964E-2</c:v>
                </c:pt>
                <c:pt idx="8">
                  <c:v>4.8228508990565633E-2</c:v>
                </c:pt>
              </c:numCache>
            </c:numRef>
          </c:val>
          <c:smooth val="0"/>
          <c:extLst>
            <c:ext xmlns:c16="http://schemas.microsoft.com/office/drawing/2014/chart" uri="{C3380CC4-5D6E-409C-BE32-E72D297353CC}">
              <c16:uniqueId val="{00000002-A25A-4DB0-B890-A69734FE0194}"/>
            </c:ext>
          </c:extLst>
        </c:ser>
        <c:dLbls>
          <c:showLegendKey val="0"/>
          <c:showVal val="0"/>
          <c:showCatName val="0"/>
          <c:showSerName val="0"/>
          <c:showPercent val="0"/>
          <c:showBubbleSize val="0"/>
        </c:dLbls>
        <c:marker val="1"/>
        <c:smooth val="0"/>
        <c:axId val="189445632"/>
        <c:axId val="189447552"/>
      </c:lineChart>
      <c:catAx>
        <c:axId val="189445632"/>
        <c:scaling>
          <c:orientation val="minMax"/>
        </c:scaling>
        <c:delete val="0"/>
        <c:axPos val="b"/>
        <c:numFmt formatCode="General" sourceLinked="0"/>
        <c:majorTickMark val="out"/>
        <c:minorTickMark val="none"/>
        <c:tickLblPos val="low"/>
        <c:txPr>
          <a:bodyPr/>
          <a:lstStyle/>
          <a:p>
            <a:pPr>
              <a:defRPr sz="1000"/>
            </a:pPr>
            <a:endParaRPr lang="en-US"/>
          </a:p>
        </c:txPr>
        <c:crossAx val="189447552"/>
        <c:crosses val="autoZero"/>
        <c:auto val="0"/>
        <c:lblAlgn val="ctr"/>
        <c:lblOffset val="100"/>
        <c:noMultiLvlLbl val="0"/>
      </c:catAx>
      <c:valAx>
        <c:axId val="189447552"/>
        <c:scaling>
          <c:orientation val="minMax"/>
        </c:scaling>
        <c:delete val="0"/>
        <c:axPos val="l"/>
        <c:numFmt formatCode="0.0%" sourceLinked="1"/>
        <c:majorTickMark val="none"/>
        <c:minorTickMark val="none"/>
        <c:tickLblPos val="none"/>
        <c:crossAx val="189445632"/>
        <c:crosses val="autoZero"/>
        <c:crossBetween val="between"/>
      </c:valAx>
    </c:plotArea>
    <c:legend>
      <c:legendPos val="t"/>
      <c:layout>
        <c:manualLayout>
          <c:xMode val="edge"/>
          <c:yMode val="edge"/>
          <c:x val="5.3056787449053212E-2"/>
          <c:y val="0.12951039716096893"/>
          <c:w val="0.92392071447392254"/>
          <c:h val="6.9058296249934675E-2"/>
        </c:manualLayout>
      </c:layout>
      <c:overlay val="0"/>
    </c:legend>
    <c:plotVisOnly val="1"/>
    <c:dispBlanksAs val="gap"/>
    <c:showDLblsOverMax val="0"/>
  </c:chart>
  <c:txPr>
    <a:bodyPr/>
    <a:lstStyle/>
    <a:p>
      <a:pPr>
        <a:defRPr sz="1200">
          <a:latin typeface="+mj-lt"/>
        </a:defRPr>
      </a:pPr>
      <a:endParaRPr lang="en-US"/>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777002285374356"/>
          <c:y val="4.6603887638260427E-2"/>
          <c:w val="0.85500134278587947"/>
          <c:h val="0.81358444944695851"/>
        </c:manualLayout>
      </c:layout>
      <c:barChart>
        <c:barDir val="bar"/>
        <c:grouping val="clustered"/>
        <c:varyColors val="0"/>
        <c:ser>
          <c:idx val="0"/>
          <c:order val="0"/>
          <c:tx>
            <c:strRef>
              <c:f>Sheet1!$B$1</c:f>
              <c:strCache>
                <c:ptCount val="1"/>
                <c:pt idx="0">
                  <c:v>Deal Rt Chg</c:v>
                </c:pt>
              </c:strCache>
            </c:strRef>
          </c:tx>
          <c:invertIfNegative val="0"/>
          <c:dPt>
            <c:idx val="4"/>
            <c:invertIfNegative val="0"/>
            <c:bubble3D val="0"/>
            <c:spPr>
              <a:solidFill>
                <a:srgbClr val="00517D"/>
              </a:solidFill>
            </c:spPr>
            <c:extLst>
              <c:ext xmlns:c16="http://schemas.microsoft.com/office/drawing/2014/chart" uri="{C3380CC4-5D6E-409C-BE32-E72D297353CC}">
                <c16:uniqueId val="{00000001-78E6-49F9-99E5-5F3555D77B0A}"/>
              </c:ext>
            </c:extLst>
          </c:dPt>
          <c:dPt>
            <c:idx val="6"/>
            <c:invertIfNegative val="0"/>
            <c:bubble3D val="0"/>
            <c:spPr>
              <a:solidFill>
                <a:srgbClr val="0077C8">
                  <a:lumMod val="50000"/>
                </a:srgbClr>
              </a:solidFill>
            </c:spPr>
            <c:extLst>
              <c:ext xmlns:c16="http://schemas.microsoft.com/office/drawing/2014/chart" uri="{C3380CC4-5D6E-409C-BE32-E72D297353CC}">
                <c16:uniqueId val="{00000003-78E6-49F9-99E5-5F3555D77B0A}"/>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    Total Visits</c:v>
                </c:pt>
                <c:pt idx="1">
                  <c:v>    Total Protein</c:v>
                </c:pt>
                <c:pt idx="2">
                  <c:v>    Total Poultry</c:v>
                </c:pt>
                <c:pt idx="3">
                  <c:v>    Total Beef &amp; Veal</c:v>
                </c:pt>
                <c:pt idx="4">
                  <c:v>    Total Lamb</c:v>
                </c:pt>
                <c:pt idx="5">
                  <c:v>    Total Pork</c:v>
                </c:pt>
                <c:pt idx="6">
                  <c:v>    Total Seafood</c:v>
                </c:pt>
              </c:strCache>
            </c:strRef>
          </c:cat>
          <c:val>
            <c:numRef>
              <c:f>Sheet1!$B$2:$B$8</c:f>
              <c:numCache>
                <c:formatCode>0.0%</c:formatCode>
                <c:ptCount val="7"/>
                <c:pt idx="0">
                  <c:v>-2.200000000000003E-2</c:v>
                </c:pt>
                <c:pt idx="1">
                  <c:v>-1.4999999999999999E-2</c:v>
                </c:pt>
                <c:pt idx="2">
                  <c:v>-1.0000000000000141E-3</c:v>
                </c:pt>
                <c:pt idx="3">
                  <c:v>-3.9999999999999862E-3</c:v>
                </c:pt>
                <c:pt idx="4">
                  <c:v>-2.7999999999999973E-2</c:v>
                </c:pt>
                <c:pt idx="5">
                  <c:v>-3.0999999999999944E-2</c:v>
                </c:pt>
                <c:pt idx="6">
                  <c:v>-3.5000000000000003E-2</c:v>
                </c:pt>
              </c:numCache>
            </c:numRef>
          </c:val>
          <c:extLst>
            <c:ext xmlns:c16="http://schemas.microsoft.com/office/drawing/2014/chart" uri="{C3380CC4-5D6E-409C-BE32-E72D297353CC}">
              <c16:uniqueId val="{00000004-78E6-49F9-99E5-5F3555D77B0A}"/>
            </c:ext>
          </c:extLst>
        </c:ser>
        <c:dLbls>
          <c:dLblPos val="outEnd"/>
          <c:showLegendKey val="0"/>
          <c:showVal val="1"/>
          <c:showCatName val="0"/>
          <c:showSerName val="0"/>
          <c:showPercent val="0"/>
          <c:showBubbleSize val="0"/>
        </c:dLbls>
        <c:gapWidth val="75"/>
        <c:axId val="222688768"/>
        <c:axId val="235406464"/>
      </c:barChart>
      <c:catAx>
        <c:axId val="222688768"/>
        <c:scaling>
          <c:orientation val="maxMin"/>
        </c:scaling>
        <c:delete val="0"/>
        <c:axPos val="l"/>
        <c:numFmt formatCode="General" sourceLinked="0"/>
        <c:majorTickMark val="none"/>
        <c:minorTickMark val="none"/>
        <c:tickLblPos val="none"/>
        <c:crossAx val="235406464"/>
        <c:crosses val="autoZero"/>
        <c:auto val="1"/>
        <c:lblAlgn val="ctr"/>
        <c:lblOffset val="100"/>
        <c:noMultiLvlLbl val="0"/>
      </c:catAx>
      <c:valAx>
        <c:axId val="235406464"/>
        <c:scaling>
          <c:orientation val="minMax"/>
        </c:scaling>
        <c:delete val="1"/>
        <c:axPos val="t"/>
        <c:numFmt formatCode="0%" sourceLinked="0"/>
        <c:majorTickMark val="none"/>
        <c:minorTickMark val="none"/>
        <c:tickLblPos val="high"/>
        <c:crossAx val="222688768"/>
        <c:crosses val="autoZero"/>
        <c:crossBetween val="between"/>
      </c:valAx>
      <c:spPr>
        <a:ln>
          <a:noFill/>
        </a:ln>
      </c:spPr>
    </c:plotArea>
    <c:plotVisOnly val="1"/>
    <c:dispBlanksAs val="gap"/>
    <c:showDLblsOverMax val="0"/>
  </c:chart>
  <c:spPr>
    <a:noFill/>
    <a:ln>
      <a:noFill/>
    </a:ln>
  </c:spPr>
  <c:txPr>
    <a:bodyPr/>
    <a:lstStyle/>
    <a:p>
      <a:pPr>
        <a:defRPr sz="1400">
          <a:latin typeface="Calibri" pitchFamily="34" charset="0"/>
          <a:cs typeface="Calibri" pitchFamily="34" charset="0"/>
        </a:defRPr>
      </a:pPr>
      <a:endParaRPr lang="en-US"/>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1018044076815671E-4"/>
          <c:y val="0.21106341191800879"/>
          <c:w val="0.99945125169951254"/>
          <c:h val="0.5931685436535451"/>
        </c:manualLayout>
      </c:layout>
      <c:barChart>
        <c:barDir val="col"/>
        <c:grouping val="stacked"/>
        <c:varyColors val="0"/>
        <c:ser>
          <c:idx val="1"/>
          <c:order val="0"/>
          <c:tx>
            <c:strRef>
              <c:f>Sheet1!$A$2</c:f>
              <c:strCache>
                <c:ptCount val="1"/>
                <c:pt idx="0">
                  <c:v>Avg. Eater Check</c:v>
                </c:pt>
              </c:strCache>
            </c:strRef>
          </c:tx>
          <c:spPr>
            <a:solidFill>
              <a:srgbClr val="99CC00"/>
            </a:solidFill>
          </c:spPr>
          <c:invertIfNegative val="0"/>
          <c:cat>
            <c:strRef>
              <c:f>Sheet1!$B$1:$J$1</c:f>
              <c:strCache>
                <c:ptCount val="9"/>
                <c:pt idx="0">
                  <c:v>Q1 2021</c:v>
                </c:pt>
                <c:pt idx="1">
                  <c:v>Q2 2021</c:v>
                </c:pt>
                <c:pt idx="2">
                  <c:v>Q3 2021</c:v>
                </c:pt>
                <c:pt idx="3">
                  <c:v>Q4 2021</c:v>
                </c:pt>
                <c:pt idx="4">
                  <c:v>Q1 2022</c:v>
                </c:pt>
                <c:pt idx="5">
                  <c:v>Q2 2022</c:v>
                </c:pt>
                <c:pt idx="6">
                  <c:v>Q3 2022</c:v>
                </c:pt>
                <c:pt idx="7">
                  <c:v>Q4 2022</c:v>
                </c:pt>
                <c:pt idx="8">
                  <c:v>Q1 2023</c:v>
                </c:pt>
              </c:strCache>
            </c:strRef>
          </c:cat>
          <c:val>
            <c:numRef>
              <c:f>Sheet1!$B$2:$J$2</c:f>
              <c:numCache>
                <c:formatCode>0.0%</c:formatCode>
                <c:ptCount val="9"/>
                <c:pt idx="0">
                  <c:v>0.58433969517614837</c:v>
                </c:pt>
                <c:pt idx="1">
                  <c:v>-0.15443979122314333</c:v>
                </c:pt>
                <c:pt idx="2">
                  <c:v>-0.17388275653176366</c:v>
                </c:pt>
                <c:pt idx="3">
                  <c:v>0.18840302377487461</c:v>
                </c:pt>
                <c:pt idx="4">
                  <c:v>-7.7972137952328935E-2</c:v>
                </c:pt>
                <c:pt idx="5">
                  <c:v>0.42629390431616754</c:v>
                </c:pt>
                <c:pt idx="6">
                  <c:v>0.40275299538006504</c:v>
                </c:pt>
                <c:pt idx="7">
                  <c:v>-0.13440335921171187</c:v>
                </c:pt>
                <c:pt idx="8">
                  <c:v>8.7694016324398882E-2</c:v>
                </c:pt>
              </c:numCache>
            </c:numRef>
          </c:val>
          <c:extLst>
            <c:ext xmlns:c16="http://schemas.microsoft.com/office/drawing/2014/chart" uri="{C3380CC4-5D6E-409C-BE32-E72D297353CC}">
              <c16:uniqueId val="{00000000-87D8-4D7D-BA2F-AAE894332CD2}"/>
            </c:ext>
          </c:extLst>
        </c:ser>
        <c:ser>
          <c:idx val="2"/>
          <c:order val="1"/>
          <c:tx>
            <c:strRef>
              <c:f>Sheet1!$A$3</c:f>
              <c:strCache>
                <c:ptCount val="1"/>
                <c:pt idx="0">
                  <c:v>Visits</c:v>
                </c:pt>
              </c:strCache>
            </c:strRef>
          </c:tx>
          <c:spPr>
            <a:solidFill>
              <a:srgbClr val="003C69"/>
            </a:solidFill>
          </c:spPr>
          <c:invertIfNegative val="0"/>
          <c:dLbls>
            <c:dLbl>
              <c:idx val="1"/>
              <c:layout>
                <c:manualLayout>
                  <c:x val="0"/>
                  <c:y val="4.333112065347727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E07-4A41-AE33-19AF098CE8D8}"/>
                </c:ext>
              </c:extLst>
            </c:dLbl>
            <c:dLbl>
              <c:idx val="7"/>
              <c:layout>
                <c:manualLayout>
                  <c:x val="4.2083957827235077E-3"/>
                  <c:y val="-7.2218534422461955E-2"/>
                </c:manualLayout>
              </c:layout>
              <c:spPr>
                <a:noFill/>
                <a:ln>
                  <a:noFill/>
                </a:ln>
                <a:effectLst/>
              </c:spPr>
              <c:txPr>
                <a:bodyPr wrap="square" lIns="38100" tIns="19050" rIns="38100" bIns="19050" anchor="ctr">
                  <a:spAutoFit/>
                </a:bodyPr>
                <a:lstStyle/>
                <a:p>
                  <a:pPr>
                    <a:defRPr sz="1000" b="1">
                      <a:solidFill>
                        <a:schemeClr val="tx1"/>
                      </a:solidFil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B0E-4D2A-903C-CD80D3CD4D94}"/>
                </c:ext>
              </c:extLst>
            </c:dLbl>
            <c:dLbl>
              <c:idx val="8"/>
              <c:layout>
                <c:manualLayout>
                  <c:x val="-2.1041978913619083E-3"/>
                  <c:y val="-7.2218534422462122E-2"/>
                </c:manualLayout>
              </c:layout>
              <c:spPr>
                <a:noFill/>
                <a:ln>
                  <a:noFill/>
                </a:ln>
                <a:effectLst/>
              </c:spPr>
              <c:txPr>
                <a:bodyPr wrap="square" lIns="38100" tIns="19050" rIns="38100" bIns="19050" anchor="ctr">
                  <a:spAutoFit/>
                </a:bodyPr>
                <a:lstStyle/>
                <a:p>
                  <a:pPr>
                    <a:defRPr sz="1000" b="1">
                      <a:solidFill>
                        <a:schemeClr val="tx1"/>
                      </a:solidFil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B0E-4D2A-903C-CD80D3CD4D94}"/>
                </c:ext>
              </c:extLst>
            </c:dLbl>
            <c:spPr>
              <a:noFill/>
              <a:ln>
                <a:noFill/>
              </a:ln>
              <a:effectLst/>
            </c:spPr>
            <c:txPr>
              <a:bodyPr wrap="square" lIns="38100" tIns="19050" rIns="38100" bIns="19050" anchor="ctr">
                <a:spAutoFit/>
              </a:bodyPr>
              <a:lstStyle/>
              <a:p>
                <a:pPr>
                  <a:defRPr sz="1000" b="1">
                    <a:solidFill>
                      <a:schemeClr val="bg2"/>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Sheet1!$B$1:$J$1</c:f>
              <c:strCache>
                <c:ptCount val="9"/>
                <c:pt idx="0">
                  <c:v>Q1 2021</c:v>
                </c:pt>
                <c:pt idx="1">
                  <c:v>Q2 2021</c:v>
                </c:pt>
                <c:pt idx="2">
                  <c:v>Q3 2021</c:v>
                </c:pt>
                <c:pt idx="3">
                  <c:v>Q4 2021</c:v>
                </c:pt>
                <c:pt idx="4">
                  <c:v>Q1 2022</c:v>
                </c:pt>
                <c:pt idx="5">
                  <c:v>Q2 2022</c:v>
                </c:pt>
                <c:pt idx="6">
                  <c:v>Q3 2022</c:v>
                </c:pt>
                <c:pt idx="7">
                  <c:v>Q4 2022</c:v>
                </c:pt>
                <c:pt idx="8">
                  <c:v>Q1 2023</c:v>
                </c:pt>
              </c:strCache>
            </c:strRef>
          </c:cat>
          <c:val>
            <c:numRef>
              <c:f>Sheet1!$B$3:$J$3</c:f>
              <c:numCache>
                <c:formatCode>0.0%</c:formatCode>
                <c:ptCount val="9"/>
                <c:pt idx="0">
                  <c:v>-0.45533804671666467</c:v>
                </c:pt>
                <c:pt idx="1">
                  <c:v>2.0311991690673565</c:v>
                </c:pt>
                <c:pt idx="2">
                  <c:v>0.45078727079457881</c:v>
                </c:pt>
                <c:pt idx="3">
                  <c:v>0.29974029629250576</c:v>
                </c:pt>
                <c:pt idx="4">
                  <c:v>0.51722038839113482</c:v>
                </c:pt>
                <c:pt idx="5">
                  <c:v>0.23027936356054379</c:v>
                </c:pt>
                <c:pt idx="6">
                  <c:v>-0.13763561498509813</c:v>
                </c:pt>
                <c:pt idx="7">
                  <c:v>-2.2245079752548635E-3</c:v>
                </c:pt>
                <c:pt idx="8">
                  <c:v>0.18346415311848374</c:v>
                </c:pt>
              </c:numCache>
            </c:numRef>
          </c:val>
          <c:extLst>
            <c:ext xmlns:c16="http://schemas.microsoft.com/office/drawing/2014/chart" uri="{C3380CC4-5D6E-409C-BE32-E72D297353CC}">
              <c16:uniqueId val="{00000002-87D8-4D7D-BA2F-AAE894332CD2}"/>
            </c:ext>
          </c:extLst>
        </c:ser>
        <c:dLbls>
          <c:showLegendKey val="0"/>
          <c:showVal val="0"/>
          <c:showCatName val="0"/>
          <c:showSerName val="0"/>
          <c:showPercent val="0"/>
          <c:showBubbleSize val="0"/>
        </c:dLbls>
        <c:gapWidth val="40"/>
        <c:overlap val="100"/>
        <c:axId val="212702336"/>
        <c:axId val="212704256"/>
      </c:barChart>
      <c:lineChart>
        <c:grouping val="standard"/>
        <c:varyColors val="0"/>
        <c:ser>
          <c:idx val="3"/>
          <c:order val="2"/>
          <c:tx>
            <c:strRef>
              <c:f>Sheet1!$A$4</c:f>
              <c:strCache>
                <c:ptCount val="1"/>
                <c:pt idx="0">
                  <c:v>Total Spend</c:v>
                </c:pt>
              </c:strCache>
            </c:strRef>
          </c:tx>
          <c:marker>
            <c:spPr>
              <a:ln cap="rnd">
                <a:round/>
              </a:ln>
            </c:spPr>
          </c:marker>
          <c:dLbls>
            <c:dLbl>
              <c:idx val="0"/>
              <c:layout>
                <c:manualLayout>
                  <c:x val="-5.6813343066767358E-2"/>
                  <c:y val="9.629137922994941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524-4370-9400-37D13BE05FCF}"/>
                </c:ext>
              </c:extLst>
            </c:dLbl>
            <c:dLbl>
              <c:idx val="1"/>
              <c:layout>
                <c:manualLayout>
                  <c:x val="-5.6813343066767358E-2"/>
                  <c:y val="-0.1059205171529444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524-4370-9400-37D13BE05FCF}"/>
                </c:ext>
              </c:extLst>
            </c:dLbl>
            <c:dLbl>
              <c:idx val="2"/>
              <c:layout>
                <c:manualLayout>
                  <c:x val="-5.4709145175405607E-2"/>
                  <c:y val="-0.1155496550759393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524-4370-9400-37D13BE05FCF}"/>
                </c:ext>
              </c:extLst>
            </c:dLbl>
            <c:dLbl>
              <c:idx val="3"/>
              <c:layout>
                <c:manualLayout>
                  <c:x val="-5.4709145175405607E-2"/>
                  <c:y val="-0.1059205171529444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524-4370-9400-37D13BE05FCF}"/>
                </c:ext>
              </c:extLst>
            </c:dLbl>
            <c:dLbl>
              <c:idx val="4"/>
              <c:layout>
                <c:manualLayout>
                  <c:x val="-4.4188155718596911E-2"/>
                  <c:y val="-8.184767234545715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524-4370-9400-37D13BE05FCF}"/>
                </c:ext>
              </c:extLst>
            </c:dLbl>
            <c:dLbl>
              <c:idx val="5"/>
              <c:layout>
                <c:manualLayout>
                  <c:x val="-4.4188155718596835E-2"/>
                  <c:y val="-7.22185344224621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524-4370-9400-37D13BE05FCF}"/>
                </c:ext>
              </c:extLst>
            </c:dLbl>
            <c:dLbl>
              <c:idx val="6"/>
              <c:layout>
                <c:manualLayout>
                  <c:x val="-5.6813343066767434E-2"/>
                  <c:y val="-7.22185344224621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1524-4370-9400-37D13BE05FCF}"/>
                </c:ext>
              </c:extLst>
            </c:dLbl>
            <c:dLbl>
              <c:idx val="7"/>
              <c:layout>
                <c:manualLayout>
                  <c:x val="-4.8396551501320342E-2"/>
                  <c:y val="-8.184767234545715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1524-4370-9400-37D13BE05FCF}"/>
                </c:ext>
              </c:extLst>
            </c:dLbl>
            <c:dLbl>
              <c:idx val="8"/>
              <c:layout>
                <c:manualLayout>
                  <c:x val="-1.5430606280972361E-16"/>
                  <c:y val="-9.6291379229949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1524-4370-9400-37D13BE05FCF}"/>
                </c:ext>
              </c:extLst>
            </c:dLbl>
            <c:spPr>
              <a:noFill/>
              <a:ln>
                <a:noFill/>
              </a:ln>
              <a:effectLst/>
            </c:spPr>
            <c:txPr>
              <a:bodyPr/>
              <a:lstStyle/>
              <a:p>
                <a:pPr>
                  <a:defRPr sz="1000" b="1">
                    <a:solidFill>
                      <a:srgbClr val="FFC00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Sheet1!$B$1:$J$1</c:f>
              <c:strCache>
                <c:ptCount val="9"/>
                <c:pt idx="0">
                  <c:v>Q1 2021</c:v>
                </c:pt>
                <c:pt idx="1">
                  <c:v>Q2 2021</c:v>
                </c:pt>
                <c:pt idx="2">
                  <c:v>Q3 2021</c:v>
                </c:pt>
                <c:pt idx="3">
                  <c:v>Q4 2021</c:v>
                </c:pt>
                <c:pt idx="4">
                  <c:v>Q1 2022</c:v>
                </c:pt>
                <c:pt idx="5">
                  <c:v>Q2 2022</c:v>
                </c:pt>
                <c:pt idx="6">
                  <c:v>Q3 2022</c:v>
                </c:pt>
                <c:pt idx="7">
                  <c:v>Q4 2022</c:v>
                </c:pt>
                <c:pt idx="8">
                  <c:v>Q1 2023</c:v>
                </c:pt>
              </c:strCache>
            </c:strRef>
          </c:cat>
          <c:val>
            <c:numRef>
              <c:f>Sheet1!$B$4:$J$4</c:f>
              <c:numCache>
                <c:formatCode>0.0%</c:formatCode>
                <c:ptCount val="9"/>
                <c:pt idx="0">
                  <c:v>-0.13707044696103488</c:v>
                </c:pt>
                <c:pt idx="1">
                  <c:v>1.563061402240828</c:v>
                </c:pt>
                <c:pt idx="2">
                  <c:v>0.19852038100762326</c:v>
                </c:pt>
                <c:pt idx="3">
                  <c:v>0.54461529823606547</c:v>
                </c:pt>
                <c:pt idx="4">
                  <c:v>0.3989194709634154</c:v>
                </c:pt>
                <c:pt idx="5">
                  <c:v>0.75473995685237782</c:v>
                </c:pt>
                <c:pt idx="6">
                  <c:v>0.20968422418874133</c:v>
                </c:pt>
                <c:pt idx="7">
                  <c:v>-0.13632888584249925</c:v>
                </c:pt>
                <c:pt idx="8">
                  <c:v>0.28724687788139702</c:v>
                </c:pt>
              </c:numCache>
            </c:numRef>
          </c:val>
          <c:smooth val="0"/>
          <c:extLst>
            <c:ext xmlns:c16="http://schemas.microsoft.com/office/drawing/2014/chart" uri="{C3380CC4-5D6E-409C-BE32-E72D297353CC}">
              <c16:uniqueId val="{00000003-87D8-4D7D-BA2F-AAE894332CD2}"/>
            </c:ext>
          </c:extLst>
        </c:ser>
        <c:dLbls>
          <c:showLegendKey val="0"/>
          <c:showVal val="0"/>
          <c:showCatName val="0"/>
          <c:showSerName val="0"/>
          <c:showPercent val="0"/>
          <c:showBubbleSize val="0"/>
        </c:dLbls>
        <c:marker val="1"/>
        <c:smooth val="0"/>
        <c:axId val="212702336"/>
        <c:axId val="212704256"/>
      </c:lineChart>
      <c:catAx>
        <c:axId val="212702336"/>
        <c:scaling>
          <c:orientation val="minMax"/>
        </c:scaling>
        <c:delete val="0"/>
        <c:axPos val="b"/>
        <c:numFmt formatCode="General" sourceLinked="0"/>
        <c:majorTickMark val="out"/>
        <c:minorTickMark val="none"/>
        <c:tickLblPos val="low"/>
        <c:txPr>
          <a:bodyPr/>
          <a:lstStyle/>
          <a:p>
            <a:pPr>
              <a:defRPr sz="1000"/>
            </a:pPr>
            <a:endParaRPr lang="en-US"/>
          </a:p>
        </c:txPr>
        <c:crossAx val="212704256"/>
        <c:crosses val="autoZero"/>
        <c:auto val="0"/>
        <c:lblAlgn val="ctr"/>
        <c:lblOffset val="100"/>
        <c:noMultiLvlLbl val="0"/>
      </c:catAx>
      <c:valAx>
        <c:axId val="212704256"/>
        <c:scaling>
          <c:orientation val="minMax"/>
        </c:scaling>
        <c:delete val="1"/>
        <c:axPos val="l"/>
        <c:numFmt formatCode="0.0%" sourceLinked="1"/>
        <c:majorTickMark val="out"/>
        <c:minorTickMark val="none"/>
        <c:tickLblPos val="nextTo"/>
        <c:crossAx val="212702336"/>
        <c:crosses val="autoZero"/>
        <c:crossBetween val="between"/>
      </c:valAx>
    </c:plotArea>
    <c:legend>
      <c:legendPos val="t"/>
      <c:layout>
        <c:manualLayout>
          <c:xMode val="edge"/>
          <c:yMode val="edge"/>
          <c:x val="5.3056787449053212E-2"/>
          <c:y val="0.12951039716096893"/>
          <c:w val="0.92392071447392254"/>
          <c:h val="6.9058296249934675E-2"/>
        </c:manualLayout>
      </c:layout>
      <c:overlay val="0"/>
    </c:legend>
    <c:plotVisOnly val="1"/>
    <c:dispBlanksAs val="gap"/>
    <c:showDLblsOverMax val="0"/>
  </c:chart>
  <c:txPr>
    <a:bodyPr/>
    <a:lstStyle/>
    <a:p>
      <a:pPr>
        <a:defRPr sz="1200">
          <a:latin typeface="+mn-lt"/>
          <a:cs typeface="Calibri" panose="020F0502020204030204" pitchFamily="34" charset="0"/>
        </a:defRPr>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4298245614035101E-2"/>
          <c:y val="0.45482077176606284"/>
          <c:w val="0.95526315789473704"/>
          <c:h val="0.38560474231435943"/>
        </c:manualLayout>
      </c:layout>
      <c:barChart>
        <c:barDir val="col"/>
        <c:grouping val="stacked"/>
        <c:varyColors val="0"/>
        <c:ser>
          <c:idx val="1"/>
          <c:order val="0"/>
          <c:tx>
            <c:strRef>
              <c:f>Sheet1!$A$2</c:f>
              <c:strCache>
                <c:ptCount val="1"/>
                <c:pt idx="0">
                  <c:v>Avg. Eater Check</c:v>
                </c:pt>
              </c:strCache>
            </c:strRef>
          </c:tx>
          <c:spPr>
            <a:solidFill>
              <a:srgbClr val="99CC00"/>
            </a:solidFill>
          </c:spPr>
          <c:invertIfNegative val="0"/>
          <c:cat>
            <c:strRef>
              <c:f>Sheet1!$B$1:$D$1</c:f>
              <c:strCache>
                <c:ptCount val="3"/>
                <c:pt idx="0">
                  <c:v>YE Mar'21</c:v>
                </c:pt>
                <c:pt idx="1">
                  <c:v>YE Mar'22</c:v>
                </c:pt>
                <c:pt idx="2">
                  <c:v>YE Mar'23</c:v>
                </c:pt>
              </c:strCache>
            </c:strRef>
          </c:cat>
          <c:val>
            <c:numRef>
              <c:f>Sheet1!$B$2:$D$2</c:f>
              <c:numCache>
                <c:formatCode>0.0%</c:formatCode>
                <c:ptCount val="3"/>
                <c:pt idx="0">
                  <c:v>0.20533196195680281</c:v>
                </c:pt>
                <c:pt idx="1">
                  <c:v>-6.609407424868019E-2</c:v>
                </c:pt>
                <c:pt idx="2">
                  <c:v>0.18817690535975085</c:v>
                </c:pt>
              </c:numCache>
            </c:numRef>
          </c:val>
          <c:extLst>
            <c:ext xmlns:c16="http://schemas.microsoft.com/office/drawing/2014/chart" uri="{C3380CC4-5D6E-409C-BE32-E72D297353CC}">
              <c16:uniqueId val="{00000000-46D2-4B01-B948-1E76FC351072}"/>
            </c:ext>
          </c:extLst>
        </c:ser>
        <c:ser>
          <c:idx val="2"/>
          <c:order val="1"/>
          <c:tx>
            <c:strRef>
              <c:f>Sheet1!$A$3</c:f>
              <c:strCache>
                <c:ptCount val="1"/>
                <c:pt idx="0">
                  <c:v>Visits</c:v>
                </c:pt>
              </c:strCache>
            </c:strRef>
          </c:tx>
          <c:spPr>
            <a:solidFill>
              <a:srgbClr val="003C69"/>
            </a:solidFill>
          </c:spPr>
          <c:invertIfNegative val="0"/>
          <c:dLbls>
            <c:dLbl>
              <c:idx val="0"/>
              <c:spPr>
                <a:noFill/>
                <a:ln>
                  <a:noFill/>
                </a:ln>
                <a:effectLst/>
              </c:spPr>
              <c:txPr>
                <a:bodyPr wrap="square" lIns="38100" tIns="19050" rIns="38100" bIns="19050" anchor="ctr">
                  <a:spAutoFit/>
                </a:bodyPr>
                <a:lstStyle/>
                <a:p>
                  <a:pPr>
                    <a:defRPr sz="1000" b="1">
                      <a:solidFill>
                        <a:schemeClr val="bg2"/>
                      </a:solidFill>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2359053701042618"/>
                      <c:h val="0.19960117484937187"/>
                    </c:manualLayout>
                  </c15:layout>
                </c:ext>
                <c:ext xmlns:c16="http://schemas.microsoft.com/office/drawing/2014/chart" uri="{C3380CC4-5D6E-409C-BE32-E72D297353CC}">
                  <c16:uniqueId val="{00000000-4E8C-4900-8A20-1FBC66656C02}"/>
                </c:ext>
              </c:extLst>
            </c:dLbl>
            <c:dLbl>
              <c:idx val="1"/>
              <c:spPr>
                <a:noFill/>
                <a:ln>
                  <a:noFill/>
                </a:ln>
                <a:effectLst/>
              </c:spPr>
              <c:txPr>
                <a:bodyPr wrap="square" lIns="38100" tIns="19050" rIns="38100" bIns="19050" anchor="ctr">
                  <a:spAutoFit/>
                </a:bodyPr>
                <a:lstStyle/>
                <a:p>
                  <a:pPr>
                    <a:defRPr sz="1000" b="1">
                      <a:solidFill>
                        <a:schemeClr val="bg2"/>
                      </a:solidFill>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21258303989128483"/>
                      <c:h val="0.13839014789556447"/>
                    </c:manualLayout>
                  </c15:layout>
                </c:ext>
                <c:ext xmlns:c16="http://schemas.microsoft.com/office/drawing/2014/chart" uri="{C3380CC4-5D6E-409C-BE32-E72D297353CC}">
                  <c16:uniqueId val="{00000001-4E8C-4900-8A20-1FBC66656C02}"/>
                </c:ext>
              </c:extLst>
            </c:dLbl>
            <c:dLbl>
              <c:idx val="2"/>
              <c:layout>
                <c:manualLayout>
                  <c:x val="8.1628155745419317E-2"/>
                  <c:y val="-7.4517771943765493E-2"/>
                </c:manualLayout>
              </c:layout>
              <c:spPr>
                <a:noFill/>
                <a:ln>
                  <a:noFill/>
                </a:ln>
                <a:effectLst/>
              </c:spPr>
              <c:txPr>
                <a:bodyPr wrap="square" lIns="38100" tIns="19050" rIns="38100" bIns="19050" anchor="ctr">
                  <a:spAutoFit/>
                </a:bodyPr>
                <a:lstStyle/>
                <a:p>
                  <a:pPr>
                    <a:defRPr sz="1000" b="1">
                      <a:solidFill>
                        <a:schemeClr val="tx1"/>
                      </a:solidFil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E8C-4900-8A20-1FBC66656C02}"/>
                </c:ext>
              </c:extLst>
            </c:dLbl>
            <c:spPr>
              <a:noFill/>
              <a:ln>
                <a:noFill/>
              </a:ln>
              <a:effectLst/>
            </c:spPr>
            <c:txPr>
              <a:bodyPr wrap="square" lIns="38100" tIns="19050" rIns="38100" bIns="19050" anchor="ctr">
                <a:spAutoFit/>
              </a:bodyPr>
              <a:lstStyle/>
              <a:p>
                <a:pPr>
                  <a:defRPr sz="10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Sheet1!$B$1:$D$1</c:f>
              <c:strCache>
                <c:ptCount val="3"/>
                <c:pt idx="0">
                  <c:v>YE Mar'21</c:v>
                </c:pt>
                <c:pt idx="1">
                  <c:v>YE Mar'22</c:v>
                </c:pt>
                <c:pt idx="2">
                  <c:v>YE Mar'23</c:v>
                </c:pt>
              </c:strCache>
            </c:strRef>
          </c:cat>
          <c:val>
            <c:numRef>
              <c:f>Sheet1!$B$3:$D$3</c:f>
              <c:numCache>
                <c:formatCode>0.0%</c:formatCode>
                <c:ptCount val="3"/>
                <c:pt idx="0">
                  <c:v>-0.5063445929354955</c:v>
                </c:pt>
                <c:pt idx="1">
                  <c:v>0.57915575909745765</c:v>
                </c:pt>
                <c:pt idx="2">
                  <c:v>3.9611129516409216E-2</c:v>
                </c:pt>
              </c:numCache>
            </c:numRef>
          </c:val>
          <c:extLst>
            <c:ext xmlns:c16="http://schemas.microsoft.com/office/drawing/2014/chart" uri="{C3380CC4-5D6E-409C-BE32-E72D297353CC}">
              <c16:uniqueId val="{00000002-46D2-4B01-B948-1E76FC351072}"/>
            </c:ext>
          </c:extLst>
        </c:ser>
        <c:dLbls>
          <c:showLegendKey val="0"/>
          <c:showVal val="0"/>
          <c:showCatName val="0"/>
          <c:showSerName val="0"/>
          <c:showPercent val="0"/>
          <c:showBubbleSize val="0"/>
        </c:dLbls>
        <c:gapWidth val="40"/>
        <c:overlap val="100"/>
        <c:axId val="212919424"/>
        <c:axId val="212921344"/>
      </c:barChart>
      <c:lineChart>
        <c:grouping val="standard"/>
        <c:varyColors val="0"/>
        <c:ser>
          <c:idx val="3"/>
          <c:order val="2"/>
          <c:tx>
            <c:strRef>
              <c:f>Sheet1!$A$4</c:f>
              <c:strCache>
                <c:ptCount val="1"/>
                <c:pt idx="0">
                  <c:v>Total Spend</c:v>
                </c:pt>
              </c:strCache>
            </c:strRef>
          </c:tx>
          <c:marker>
            <c:spPr>
              <a:ln cap="rnd">
                <a:round/>
              </a:ln>
            </c:spPr>
          </c:marker>
          <c:dLbls>
            <c:dLbl>
              <c:idx val="0"/>
              <c:layout>
                <c:manualLayout>
                  <c:x val="3.4983495319465367E-2"/>
                  <c:y val="3.1936187975899491E-2"/>
                </c:manualLayout>
              </c:layout>
              <c:showLegendKey val="0"/>
              <c:showVal val="1"/>
              <c:showCatName val="0"/>
              <c:showSerName val="0"/>
              <c:showPercent val="0"/>
              <c:showBubbleSize val="0"/>
              <c:extLst>
                <c:ext xmlns:c15="http://schemas.microsoft.com/office/drawing/2012/chart" uri="{CE6537A1-D6FC-4f65-9D91-7224C49458BB}">
                  <c15:layout>
                    <c:manualLayout>
                      <c:w val="0.28838061308345997"/>
                      <c:h val="0.13572879889757286"/>
                    </c:manualLayout>
                  </c15:layout>
                </c:ext>
                <c:ext xmlns:c16="http://schemas.microsoft.com/office/drawing/2014/chart" uri="{C3380CC4-5D6E-409C-BE32-E72D297353CC}">
                  <c16:uniqueId val="{00000000-4891-4AE3-AA73-ACADED83CEB8}"/>
                </c:ext>
              </c:extLst>
            </c:dLbl>
            <c:dLbl>
              <c:idx val="1"/>
              <c:layout>
                <c:manualLayout>
                  <c:x val="-0.10786554768452422"/>
                  <c:y val="-7.9840469939748734E-2"/>
                </c:manualLayout>
              </c:layout>
              <c:showLegendKey val="0"/>
              <c:showVal val="1"/>
              <c:showCatName val="0"/>
              <c:showSerName val="0"/>
              <c:showPercent val="0"/>
              <c:showBubbleSize val="0"/>
              <c:extLst>
                <c:ext xmlns:c15="http://schemas.microsoft.com/office/drawing/2012/chart" uri="{CE6537A1-D6FC-4f65-9D91-7224C49458BB}">
                  <c15:layout>
                    <c:manualLayout>
                      <c:w val="0.22424420499777331"/>
                      <c:h val="0.13839014789556447"/>
                    </c:manualLayout>
                  </c15:layout>
                </c:ext>
                <c:ext xmlns:c16="http://schemas.microsoft.com/office/drawing/2014/chart" uri="{C3380CC4-5D6E-409C-BE32-E72D297353CC}">
                  <c16:uniqueId val="{00000001-4891-4AE3-AA73-ACADED83CEB8}"/>
                </c:ext>
              </c:extLst>
            </c:dLbl>
            <c:dLbl>
              <c:idx val="2"/>
              <c:layout>
                <c:manualLayout>
                  <c:x val="-6.4136408085686603E-2"/>
                  <c:y val="-0.11443800691363991"/>
                </c:manualLayout>
              </c:layout>
              <c:showLegendKey val="0"/>
              <c:showVal val="1"/>
              <c:showCatName val="0"/>
              <c:showSerName val="0"/>
              <c:showPercent val="0"/>
              <c:showBubbleSize val="0"/>
              <c:extLst>
                <c:ext xmlns:c15="http://schemas.microsoft.com/office/drawing/2012/chart" uri="{CE6537A1-D6FC-4f65-9D91-7224C49458BB}">
                  <c15:layout>
                    <c:manualLayout>
                      <c:w val="0.27671944797697151"/>
                      <c:h val="9.0485865931715231E-2"/>
                    </c:manualLayout>
                  </c15:layout>
                </c:ext>
                <c:ext xmlns:c16="http://schemas.microsoft.com/office/drawing/2014/chart" uri="{C3380CC4-5D6E-409C-BE32-E72D297353CC}">
                  <c16:uniqueId val="{00000002-4891-4AE3-AA73-ACADED83CEB8}"/>
                </c:ext>
              </c:extLst>
            </c:dLbl>
            <c:spPr>
              <a:noFill/>
              <a:ln>
                <a:noFill/>
              </a:ln>
              <a:effectLst/>
            </c:spPr>
            <c:txPr>
              <a:bodyPr/>
              <a:lstStyle/>
              <a:p>
                <a:pPr>
                  <a:defRPr sz="1000" b="1">
                    <a:solidFill>
                      <a:srgbClr val="FFC00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Sheet1!$B$1:$D$1</c:f>
              <c:strCache>
                <c:ptCount val="3"/>
                <c:pt idx="0">
                  <c:v>YE Mar'21</c:v>
                </c:pt>
                <c:pt idx="1">
                  <c:v>YE Mar'22</c:v>
                </c:pt>
                <c:pt idx="2">
                  <c:v>YE Mar'23</c:v>
                </c:pt>
              </c:strCache>
            </c:strRef>
          </c:cat>
          <c:val>
            <c:numRef>
              <c:f>Sheet1!$B$4:$D$4</c:f>
              <c:numCache>
                <c:formatCode>0.0%</c:formatCode>
                <c:ptCount val="3"/>
                <c:pt idx="0">
                  <c:v>-0.40498135967235671</c:v>
                </c:pt>
                <c:pt idx="1">
                  <c:v>0.47478292110543907</c:v>
                </c:pt>
                <c:pt idx="2">
                  <c:v>0.23524193464636234</c:v>
                </c:pt>
              </c:numCache>
            </c:numRef>
          </c:val>
          <c:smooth val="0"/>
          <c:extLst>
            <c:ext xmlns:c16="http://schemas.microsoft.com/office/drawing/2014/chart" uri="{C3380CC4-5D6E-409C-BE32-E72D297353CC}">
              <c16:uniqueId val="{00000003-46D2-4B01-B948-1E76FC351072}"/>
            </c:ext>
          </c:extLst>
        </c:ser>
        <c:dLbls>
          <c:showLegendKey val="0"/>
          <c:showVal val="0"/>
          <c:showCatName val="0"/>
          <c:showSerName val="0"/>
          <c:showPercent val="0"/>
          <c:showBubbleSize val="0"/>
        </c:dLbls>
        <c:marker val="1"/>
        <c:smooth val="0"/>
        <c:axId val="212919424"/>
        <c:axId val="212921344"/>
      </c:lineChart>
      <c:catAx>
        <c:axId val="212919424"/>
        <c:scaling>
          <c:orientation val="minMax"/>
        </c:scaling>
        <c:delete val="0"/>
        <c:axPos val="b"/>
        <c:numFmt formatCode="General" sourceLinked="0"/>
        <c:majorTickMark val="out"/>
        <c:minorTickMark val="none"/>
        <c:tickLblPos val="low"/>
        <c:txPr>
          <a:bodyPr/>
          <a:lstStyle/>
          <a:p>
            <a:pPr>
              <a:defRPr sz="1000"/>
            </a:pPr>
            <a:endParaRPr lang="en-US"/>
          </a:p>
        </c:txPr>
        <c:crossAx val="212921344"/>
        <c:crosses val="autoZero"/>
        <c:auto val="0"/>
        <c:lblAlgn val="ctr"/>
        <c:lblOffset val="100"/>
        <c:noMultiLvlLbl val="0"/>
      </c:catAx>
      <c:valAx>
        <c:axId val="212921344"/>
        <c:scaling>
          <c:orientation val="minMax"/>
        </c:scaling>
        <c:delete val="0"/>
        <c:axPos val="l"/>
        <c:numFmt formatCode="0.0%" sourceLinked="1"/>
        <c:majorTickMark val="none"/>
        <c:minorTickMark val="none"/>
        <c:tickLblPos val="none"/>
        <c:crossAx val="212919424"/>
        <c:crosses val="autoZero"/>
        <c:crossBetween val="between"/>
      </c:valAx>
    </c:plotArea>
    <c:plotVisOnly val="1"/>
    <c:dispBlanksAs val="gap"/>
    <c:showDLblsOverMax val="0"/>
  </c:chart>
  <c:txPr>
    <a:bodyPr/>
    <a:lstStyle/>
    <a:p>
      <a:pPr>
        <a:defRPr sz="1200">
          <a:latin typeface="+mn-lt"/>
          <a:cs typeface="Calibri" panose="020F0502020204030204" pitchFamily="34" charset="0"/>
        </a:defRPr>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6998835848285663E-2"/>
          <c:y val="0"/>
          <c:w val="0.63656700906268004"/>
          <c:h val="0.99970367438499275"/>
        </c:manualLayout>
      </c:layout>
      <c:barChart>
        <c:barDir val="col"/>
        <c:grouping val="stacked"/>
        <c:varyColors val="0"/>
        <c:ser>
          <c:idx val="0"/>
          <c:order val="0"/>
          <c:tx>
            <c:strRef>
              <c:f>Sheet1!$B$1</c:f>
              <c:strCache>
                <c:ptCount val="1"/>
                <c:pt idx="0">
                  <c:v>Pubs</c:v>
                </c:pt>
              </c:strCache>
            </c:strRef>
          </c:tx>
          <c:invertIfNegative val="0"/>
          <c:dLbls>
            <c:numFmt formatCode="#,##0.0" sourceLinked="0"/>
            <c:spPr>
              <a:noFill/>
              <a:ln>
                <a:noFill/>
              </a:ln>
              <a:effectLst/>
            </c:spPr>
            <c:txPr>
              <a:bodyPr wrap="square" lIns="38100" tIns="19050" rIns="38100" bIns="19050" anchor="ctr">
                <a:spAutoFit/>
              </a:bodyPr>
              <a:lstStyle/>
              <a:p>
                <a:pPr>
                  <a:defRPr>
                    <a:solidFill>
                      <a:schemeClr val="tx1">
                        <a:lumMod val="50000"/>
                      </a:schemeClr>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 Total OOH Sales £</c:v>
                </c:pt>
                <c:pt idx="1">
                  <c:v>% Total OOH Visit</c:v>
                </c:pt>
                <c:pt idx="2">
                  <c:v>% Total Seafood Servings</c:v>
                </c:pt>
              </c:strCache>
            </c:strRef>
          </c:cat>
          <c:val>
            <c:numRef>
              <c:f>Sheet1!$B$2:$B$4</c:f>
              <c:numCache>
                <c:formatCode>0.0</c:formatCode>
                <c:ptCount val="3"/>
                <c:pt idx="0">
                  <c:v>20.3</c:v>
                </c:pt>
                <c:pt idx="1">
                  <c:v>12.2</c:v>
                </c:pt>
                <c:pt idx="2">
                  <c:v>16.8</c:v>
                </c:pt>
              </c:numCache>
            </c:numRef>
          </c:val>
          <c:extLst>
            <c:ext xmlns:c16="http://schemas.microsoft.com/office/drawing/2014/chart" uri="{C3380CC4-5D6E-409C-BE32-E72D297353CC}">
              <c16:uniqueId val="{00000000-81C9-4668-BACE-C845CE86EC61}"/>
            </c:ext>
          </c:extLst>
        </c:ser>
        <c:ser>
          <c:idx val="1"/>
          <c:order val="1"/>
          <c:tx>
            <c:strRef>
              <c:f>Sheet1!$C$1</c:f>
              <c:strCache>
                <c:ptCount val="1"/>
                <c:pt idx="0">
                  <c:v>FSR</c:v>
                </c:pt>
              </c:strCache>
            </c:strRef>
          </c:tx>
          <c:invertIfNegative val="0"/>
          <c:dLbls>
            <c:numFmt formatCode="#,##0.0" sourceLinked="0"/>
            <c:spPr>
              <a:noFill/>
              <a:ln>
                <a:noFill/>
              </a:ln>
              <a:effectLst/>
            </c:spPr>
            <c:txPr>
              <a:bodyPr wrap="square" lIns="38100" tIns="19050" rIns="38100" bIns="19050" anchor="ctr">
                <a:spAutoFit/>
              </a:bodyPr>
              <a:lstStyle/>
              <a:p>
                <a:pPr>
                  <a:defRPr>
                    <a:solidFill>
                      <a:schemeClr val="tx1">
                        <a:lumMod val="50000"/>
                      </a:schemeClr>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 Total OOH Sales £</c:v>
                </c:pt>
                <c:pt idx="1">
                  <c:v>% Total OOH Visit</c:v>
                </c:pt>
                <c:pt idx="2">
                  <c:v>% Total Seafood Servings</c:v>
                </c:pt>
              </c:strCache>
            </c:strRef>
          </c:cat>
          <c:val>
            <c:numRef>
              <c:f>Sheet1!$C$2:$C$4</c:f>
              <c:numCache>
                <c:formatCode>0.0</c:formatCode>
                <c:ptCount val="3"/>
                <c:pt idx="0">
                  <c:v>24.8</c:v>
                </c:pt>
                <c:pt idx="1">
                  <c:v>12.1</c:v>
                </c:pt>
                <c:pt idx="2">
                  <c:v>17.2</c:v>
                </c:pt>
              </c:numCache>
            </c:numRef>
          </c:val>
          <c:extLst>
            <c:ext xmlns:c16="http://schemas.microsoft.com/office/drawing/2014/chart" uri="{C3380CC4-5D6E-409C-BE32-E72D297353CC}">
              <c16:uniqueId val="{00000001-81C9-4668-BACE-C845CE86EC61}"/>
            </c:ext>
          </c:extLst>
        </c:ser>
        <c:ser>
          <c:idx val="2"/>
          <c:order val="2"/>
          <c:tx>
            <c:strRef>
              <c:f>Sheet1!$D$1</c:f>
              <c:strCache>
                <c:ptCount val="1"/>
                <c:pt idx="0">
                  <c:v>Travel &amp; Leisure</c:v>
                </c:pt>
              </c:strCache>
            </c:strRef>
          </c:tx>
          <c:invertIfNegative val="0"/>
          <c:dLbls>
            <c:numFmt formatCode="#,##0.0" sourceLinked="0"/>
            <c:spPr>
              <a:noFill/>
              <a:ln>
                <a:noFill/>
              </a:ln>
              <a:effectLst/>
            </c:spPr>
            <c:txPr>
              <a:bodyPr wrap="square" lIns="38100" tIns="19050" rIns="38100" bIns="19050" anchor="ctr">
                <a:spAutoFit/>
              </a:bodyPr>
              <a:lstStyle/>
              <a:p>
                <a:pPr>
                  <a:defRPr>
                    <a:solidFill>
                      <a:schemeClr val="tx1">
                        <a:lumMod val="50000"/>
                      </a:schemeClr>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 Total OOH Sales £</c:v>
                </c:pt>
                <c:pt idx="1">
                  <c:v>% Total OOH Visit</c:v>
                </c:pt>
                <c:pt idx="2">
                  <c:v>% Total Seafood Servings</c:v>
                </c:pt>
              </c:strCache>
            </c:strRef>
          </c:cat>
          <c:val>
            <c:numRef>
              <c:f>Sheet1!$D$2:$D$4</c:f>
              <c:numCache>
                <c:formatCode>0.0</c:formatCode>
                <c:ptCount val="3"/>
                <c:pt idx="0">
                  <c:v>8.9</c:v>
                </c:pt>
                <c:pt idx="1">
                  <c:v>7.1</c:v>
                </c:pt>
                <c:pt idx="2">
                  <c:v>9</c:v>
                </c:pt>
              </c:numCache>
            </c:numRef>
          </c:val>
          <c:extLst>
            <c:ext xmlns:c16="http://schemas.microsoft.com/office/drawing/2014/chart" uri="{C3380CC4-5D6E-409C-BE32-E72D297353CC}">
              <c16:uniqueId val="{00000002-81C9-4668-BACE-C845CE86EC61}"/>
            </c:ext>
          </c:extLst>
        </c:ser>
        <c:ser>
          <c:idx val="3"/>
          <c:order val="3"/>
          <c:tx>
            <c:strRef>
              <c:f>Sheet1!$E$1</c:f>
              <c:strCache>
                <c:ptCount val="1"/>
                <c:pt idx="0">
                  <c:v>Workplace/College/Uni</c:v>
                </c:pt>
              </c:strCache>
            </c:strRef>
          </c:tx>
          <c:invertIfNegative val="0"/>
          <c:dLbls>
            <c:dLbl>
              <c:idx val="0"/>
              <c:layout>
                <c:manualLayout>
                  <c:x val="9.434924077233918E-2"/>
                  <c:y val="-6.12732537062728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1C9-4668-BACE-C845CE86EC61}"/>
                </c:ext>
              </c:extLst>
            </c:dLbl>
            <c:numFmt formatCode="#,##0.0" sourceLinked="0"/>
            <c:spPr>
              <a:noFill/>
              <a:ln>
                <a:noFill/>
              </a:ln>
              <a:effectLst/>
            </c:spPr>
            <c:txPr>
              <a:bodyPr wrap="square" lIns="38100" tIns="19050" rIns="38100" bIns="19050" anchor="ctr">
                <a:spAutoFit/>
              </a:bodyPr>
              <a:lstStyle/>
              <a:p>
                <a:pPr>
                  <a:defRPr>
                    <a:solidFill>
                      <a:schemeClr val="tx1">
                        <a:lumMod val="50000"/>
                      </a:schemeClr>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 Total OOH Sales £</c:v>
                </c:pt>
                <c:pt idx="1">
                  <c:v>% Total OOH Visit</c:v>
                </c:pt>
                <c:pt idx="2">
                  <c:v>% Total Seafood Servings</c:v>
                </c:pt>
              </c:strCache>
            </c:strRef>
          </c:cat>
          <c:val>
            <c:numRef>
              <c:f>Sheet1!$E$2:$E$4</c:f>
              <c:numCache>
                <c:formatCode>0.0</c:formatCode>
                <c:ptCount val="3"/>
                <c:pt idx="0">
                  <c:v>1.6</c:v>
                </c:pt>
                <c:pt idx="1">
                  <c:v>12.1</c:v>
                </c:pt>
                <c:pt idx="2">
                  <c:v>11.4</c:v>
                </c:pt>
              </c:numCache>
            </c:numRef>
          </c:val>
          <c:extLst>
            <c:ext xmlns:c16="http://schemas.microsoft.com/office/drawing/2014/chart" uri="{C3380CC4-5D6E-409C-BE32-E72D297353CC}">
              <c16:uniqueId val="{00000004-81C9-4668-BACE-C845CE86EC61}"/>
            </c:ext>
          </c:extLst>
        </c:ser>
        <c:ser>
          <c:idx val="4"/>
          <c:order val="4"/>
          <c:tx>
            <c:strRef>
              <c:f>Sheet1!$F$1</c:f>
              <c:strCache>
                <c:ptCount val="1"/>
                <c:pt idx="0">
                  <c:v>Fish &amp; Chips</c:v>
                </c:pt>
              </c:strCache>
            </c:strRef>
          </c:tx>
          <c:invertIfNegative val="0"/>
          <c:dLbls>
            <c:dLbl>
              <c:idx val="0"/>
              <c:layout>
                <c:manualLayout>
                  <c:x val="-9.6356671427069829E-2"/>
                  <c:y val="-6.684432168014052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1C9-4668-BACE-C845CE86EC61}"/>
                </c:ext>
              </c:extLst>
            </c:dLbl>
            <c:dLbl>
              <c:idx val="1"/>
              <c:layout>
                <c:manualLayout>
                  <c:x val="9.434924077233918E-2"/>
                  <c:y val="-3.342216084006934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81C9-4668-BACE-C845CE86EC61}"/>
                </c:ext>
              </c:extLst>
            </c:dLbl>
            <c:numFmt formatCode="#,##0.0" sourceLinked="0"/>
            <c:spPr>
              <a:noFill/>
              <a:ln>
                <a:noFill/>
              </a:ln>
              <a:effectLst/>
            </c:spPr>
            <c:txPr>
              <a:bodyPr wrap="square" lIns="38100" tIns="19050" rIns="38100" bIns="19050" anchor="ctr">
                <a:spAutoFit/>
              </a:bodyPr>
              <a:lstStyle/>
              <a:p>
                <a:pPr>
                  <a:defRPr>
                    <a:solidFill>
                      <a:schemeClr val="tx1">
                        <a:lumMod val="50000"/>
                      </a:schemeClr>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 Total OOH Sales £</c:v>
                </c:pt>
                <c:pt idx="1">
                  <c:v>% Total OOH Visit</c:v>
                </c:pt>
                <c:pt idx="2">
                  <c:v>% Total Seafood Servings</c:v>
                </c:pt>
              </c:strCache>
            </c:strRef>
          </c:cat>
          <c:val>
            <c:numRef>
              <c:f>Sheet1!$F$2:$F$4</c:f>
              <c:numCache>
                <c:formatCode>0.0</c:formatCode>
                <c:ptCount val="3"/>
                <c:pt idx="0">
                  <c:v>1.5</c:v>
                </c:pt>
                <c:pt idx="1">
                  <c:v>2.6</c:v>
                </c:pt>
                <c:pt idx="2">
                  <c:v>15.9</c:v>
                </c:pt>
              </c:numCache>
            </c:numRef>
          </c:val>
          <c:extLst>
            <c:ext xmlns:c16="http://schemas.microsoft.com/office/drawing/2014/chart" uri="{C3380CC4-5D6E-409C-BE32-E72D297353CC}">
              <c16:uniqueId val="{00000007-81C9-4668-BACE-C845CE86EC61}"/>
            </c:ext>
          </c:extLst>
        </c:ser>
        <c:ser>
          <c:idx val="5"/>
          <c:order val="5"/>
          <c:tx>
            <c:strRef>
              <c:f>Sheet1!$G$1</c:f>
              <c:strCache>
                <c:ptCount val="1"/>
                <c:pt idx="0">
                  <c:v>QSR excl Fish &amp; Chips</c:v>
                </c:pt>
              </c:strCache>
            </c:strRef>
          </c:tx>
          <c:invertIfNegative val="0"/>
          <c:dLbls>
            <c:numFmt formatCode="#,##0.0" sourceLinked="0"/>
            <c:spPr>
              <a:noFill/>
              <a:ln>
                <a:noFill/>
              </a:ln>
              <a:effectLst/>
            </c:spPr>
            <c:txPr>
              <a:bodyPr wrap="square" lIns="38100" tIns="19050" rIns="38100" bIns="19050" anchor="ctr">
                <a:spAutoFit/>
              </a:bodyPr>
              <a:lstStyle/>
              <a:p>
                <a:pPr>
                  <a:defRPr>
                    <a:solidFill>
                      <a:schemeClr val="tx1">
                        <a:lumMod val="50000"/>
                      </a:schemeClr>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 Total OOH Sales £</c:v>
                </c:pt>
                <c:pt idx="1">
                  <c:v>% Total OOH Visit</c:v>
                </c:pt>
                <c:pt idx="2">
                  <c:v>% Total Seafood Servings</c:v>
                </c:pt>
              </c:strCache>
            </c:strRef>
          </c:cat>
          <c:val>
            <c:numRef>
              <c:f>Sheet1!$G$2:$G$4</c:f>
              <c:numCache>
                <c:formatCode>0.0</c:formatCode>
                <c:ptCount val="3"/>
                <c:pt idx="0">
                  <c:v>42.8</c:v>
                </c:pt>
                <c:pt idx="1">
                  <c:v>53.4</c:v>
                </c:pt>
                <c:pt idx="2">
                  <c:v>29.4</c:v>
                </c:pt>
              </c:numCache>
            </c:numRef>
          </c:val>
          <c:extLst>
            <c:ext xmlns:c16="http://schemas.microsoft.com/office/drawing/2014/chart" uri="{C3380CC4-5D6E-409C-BE32-E72D297353CC}">
              <c16:uniqueId val="{00000008-81C9-4668-BACE-C845CE86EC61}"/>
            </c:ext>
          </c:extLst>
        </c:ser>
        <c:dLbls>
          <c:showLegendKey val="0"/>
          <c:showVal val="0"/>
          <c:showCatName val="0"/>
          <c:showSerName val="0"/>
          <c:showPercent val="0"/>
          <c:showBubbleSize val="0"/>
        </c:dLbls>
        <c:gapWidth val="50"/>
        <c:overlap val="100"/>
        <c:axId val="196376832"/>
        <c:axId val="196724224"/>
      </c:barChart>
      <c:catAx>
        <c:axId val="196376832"/>
        <c:scaling>
          <c:orientation val="minMax"/>
        </c:scaling>
        <c:delete val="0"/>
        <c:axPos val="b"/>
        <c:numFmt formatCode="General" sourceLinked="1"/>
        <c:majorTickMark val="out"/>
        <c:minorTickMark val="none"/>
        <c:tickLblPos val="nextTo"/>
        <c:txPr>
          <a:bodyPr rot="0"/>
          <a:lstStyle/>
          <a:p>
            <a:pPr>
              <a:defRPr/>
            </a:pPr>
            <a:endParaRPr lang="en-US"/>
          </a:p>
        </c:txPr>
        <c:crossAx val="196724224"/>
        <c:crosses val="autoZero"/>
        <c:auto val="1"/>
        <c:lblAlgn val="ctr"/>
        <c:lblOffset val="100"/>
        <c:noMultiLvlLbl val="0"/>
      </c:catAx>
      <c:valAx>
        <c:axId val="196724224"/>
        <c:scaling>
          <c:orientation val="minMax"/>
          <c:min val="-40"/>
        </c:scaling>
        <c:delete val="1"/>
        <c:axPos val="l"/>
        <c:numFmt formatCode="0.0" sourceLinked="1"/>
        <c:majorTickMark val="out"/>
        <c:minorTickMark val="none"/>
        <c:tickLblPos val="nextTo"/>
        <c:crossAx val="196376832"/>
        <c:crosses val="autoZero"/>
        <c:crossBetween val="between"/>
      </c:valAx>
    </c:plotArea>
    <c:legend>
      <c:legendPos val="r"/>
      <c:layout>
        <c:manualLayout>
          <c:xMode val="edge"/>
          <c:yMode val="edge"/>
          <c:x val="0.66189893793940047"/>
          <c:y val="0.14899520352516951"/>
          <c:w val="0.31609137554335942"/>
          <c:h val="0.50262035004318562"/>
        </c:manualLayout>
      </c:layout>
      <c:overlay val="0"/>
    </c:legend>
    <c:plotVisOnly val="1"/>
    <c:dispBlanksAs val="gap"/>
    <c:showDLblsOverMax val="0"/>
  </c:chart>
  <c:txPr>
    <a:bodyPr/>
    <a:lstStyle/>
    <a:p>
      <a:pPr>
        <a:defRPr sz="1400">
          <a:latin typeface="+mn-lt"/>
          <a:cs typeface="Calibri" pitchFamily="34" charset="0"/>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7214129766193734E-2"/>
          <c:y val="4.4885855943070471E-2"/>
          <c:w val="0.90557174046761257"/>
          <c:h val="0.80223285025188473"/>
        </c:manualLayout>
      </c:layout>
      <c:barChart>
        <c:barDir val="col"/>
        <c:grouping val="clustered"/>
        <c:varyColors val="0"/>
        <c:ser>
          <c:idx val="0"/>
          <c:order val="0"/>
          <c:tx>
            <c:strRef>
              <c:f>Sheet1!$B$1</c:f>
              <c:strCache>
                <c:ptCount val="1"/>
                <c:pt idx="0">
                  <c:v>Pubs</c:v>
                </c:pt>
              </c:strCache>
            </c:strRef>
          </c:tx>
          <c:invertIfNegative val="0"/>
          <c:dLbls>
            <c:dLbl>
              <c:idx val="0"/>
              <c:layout>
                <c:manualLayout>
                  <c:x val="-1.7168774460434084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870-4C63-9F88-DAF720BCBCAB}"/>
                </c:ext>
              </c:extLst>
            </c:dLbl>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c:f>
              <c:numCache>
                <c:formatCode>General</c:formatCode>
                <c:ptCount val="1"/>
              </c:numCache>
            </c:numRef>
          </c:cat>
          <c:val>
            <c:numRef>
              <c:f>Sheet1!$B$2</c:f>
              <c:numCache>
                <c:formatCode>_(* #,##0.00_);_(* \(#,##0.00\);_(* "-"??_);_(@_)</c:formatCode>
                <c:ptCount val="1"/>
                <c:pt idx="0">
                  <c:v>4.8000000000000001E-2</c:v>
                </c:pt>
              </c:numCache>
            </c:numRef>
          </c:val>
          <c:extLst>
            <c:ext xmlns:c16="http://schemas.microsoft.com/office/drawing/2014/chart" uri="{C3380CC4-5D6E-409C-BE32-E72D297353CC}">
              <c16:uniqueId val="{00000001-9870-4C63-9F88-DAF720BCBCAB}"/>
            </c:ext>
          </c:extLst>
        </c:ser>
        <c:ser>
          <c:idx val="1"/>
          <c:order val="1"/>
          <c:tx>
            <c:strRef>
              <c:f>Sheet1!$C$1</c:f>
              <c:strCache>
                <c:ptCount val="1"/>
                <c:pt idx="0">
                  <c:v>FSR</c:v>
                </c:pt>
              </c:strCache>
            </c:strRef>
          </c:tx>
          <c:invertIfNegative val="0"/>
          <c:dLbls>
            <c:dLbl>
              <c:idx val="0"/>
              <c:numFmt formatCode="0%" sourceLinked="0"/>
              <c:spPr/>
              <c:txPr>
                <a:bodyPr/>
                <a:lstStyle/>
                <a:p>
                  <a:pPr>
                    <a:defRPr/>
                  </a:pPr>
                  <a:endParaRPr lang="en-US"/>
                </a:p>
              </c:txPr>
              <c:showLegendKey val="0"/>
              <c:showVal val="1"/>
              <c:showCatName val="0"/>
              <c:showSerName val="0"/>
              <c:showPercent val="0"/>
              <c:showBubbleSize val="0"/>
              <c:extLst>
                <c:ext xmlns:c16="http://schemas.microsoft.com/office/drawing/2014/chart" uri="{C3380CC4-5D6E-409C-BE32-E72D297353CC}">
                  <c16:uniqueId val="{00000000-EE47-48B3-BCCB-9AB70E69D8BA}"/>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c:f>
              <c:numCache>
                <c:formatCode>General</c:formatCode>
                <c:ptCount val="1"/>
              </c:numCache>
            </c:numRef>
          </c:cat>
          <c:val>
            <c:numRef>
              <c:f>Sheet1!$C$2</c:f>
              <c:numCache>
                <c:formatCode>_(* #,##0.00_);_(* \(#,##0.00\);_(* "-"??_);_(@_)</c:formatCode>
                <c:ptCount val="1"/>
                <c:pt idx="0">
                  <c:v>0.05</c:v>
                </c:pt>
              </c:numCache>
            </c:numRef>
          </c:val>
          <c:extLst>
            <c:ext xmlns:c16="http://schemas.microsoft.com/office/drawing/2014/chart" uri="{C3380CC4-5D6E-409C-BE32-E72D297353CC}">
              <c16:uniqueId val="{00000003-9870-4C63-9F88-DAF720BCBCAB}"/>
            </c:ext>
          </c:extLst>
        </c:ser>
        <c:ser>
          <c:idx val="2"/>
          <c:order val="2"/>
          <c:tx>
            <c:strRef>
              <c:f>Sheet1!$D$1</c:f>
              <c:strCache>
                <c:ptCount val="1"/>
                <c:pt idx="0">
                  <c:v>Travel &amp; Leisure</c:v>
                </c:pt>
              </c:strCache>
            </c:strRef>
          </c:tx>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c:f>
              <c:numCache>
                <c:formatCode>General</c:formatCode>
                <c:ptCount val="1"/>
              </c:numCache>
            </c:numRef>
          </c:cat>
          <c:val>
            <c:numRef>
              <c:f>Sheet1!$D$2</c:f>
              <c:numCache>
                <c:formatCode>_(* #,##0.00_);_(* \(#,##0.00\);_(* "-"??_);_(@_)</c:formatCode>
                <c:ptCount val="1"/>
                <c:pt idx="0">
                  <c:v>5.0999999999999997E-2</c:v>
                </c:pt>
              </c:numCache>
            </c:numRef>
          </c:val>
          <c:extLst>
            <c:ext xmlns:c16="http://schemas.microsoft.com/office/drawing/2014/chart" uri="{C3380CC4-5D6E-409C-BE32-E72D297353CC}">
              <c16:uniqueId val="{00000004-9870-4C63-9F88-DAF720BCBCAB}"/>
            </c:ext>
          </c:extLst>
        </c:ser>
        <c:ser>
          <c:idx val="3"/>
          <c:order val="3"/>
          <c:tx>
            <c:strRef>
              <c:f>Sheet1!$E$1</c:f>
              <c:strCache>
                <c:ptCount val="1"/>
                <c:pt idx="0">
                  <c:v>Workplace/College/Uni</c:v>
                </c:pt>
              </c:strCache>
            </c:strRef>
          </c:tx>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c:f>
              <c:numCache>
                <c:formatCode>General</c:formatCode>
                <c:ptCount val="1"/>
              </c:numCache>
            </c:numRef>
          </c:cat>
          <c:val>
            <c:numRef>
              <c:f>Sheet1!$E$2</c:f>
              <c:numCache>
                <c:formatCode>_(* #,##0.00_);_(* \(#,##0.00\);_(* "-"??_);_(@_)</c:formatCode>
                <c:ptCount val="1"/>
                <c:pt idx="0">
                  <c:v>0.04</c:v>
                </c:pt>
              </c:numCache>
            </c:numRef>
          </c:val>
          <c:extLst>
            <c:ext xmlns:c16="http://schemas.microsoft.com/office/drawing/2014/chart" uri="{C3380CC4-5D6E-409C-BE32-E72D297353CC}">
              <c16:uniqueId val="{00000005-9870-4C63-9F88-DAF720BCBCAB}"/>
            </c:ext>
          </c:extLst>
        </c:ser>
        <c:ser>
          <c:idx val="4"/>
          <c:order val="4"/>
          <c:tx>
            <c:strRef>
              <c:f>Sheet1!$F$1</c:f>
              <c:strCache>
                <c:ptCount val="1"/>
                <c:pt idx="0">
                  <c:v>Fish &amp; Chips</c:v>
                </c:pt>
              </c:strCache>
            </c:strRef>
          </c:tx>
          <c:invertIfNegative val="0"/>
          <c:dLbls>
            <c:dLbl>
              <c:idx val="0"/>
              <c:numFmt formatCode="0%" sourceLinked="0"/>
              <c:spPr/>
              <c:txPr>
                <a:bodyPr/>
                <a:lstStyle/>
                <a:p>
                  <a:pPr>
                    <a:defRPr/>
                  </a:pPr>
                  <a:endParaRPr lang="en-US"/>
                </a:p>
              </c:txPr>
              <c:showLegendKey val="0"/>
              <c:showVal val="1"/>
              <c:showCatName val="0"/>
              <c:showSerName val="0"/>
              <c:showPercent val="0"/>
              <c:showBubbleSize val="0"/>
              <c:extLst>
                <c:ext xmlns:c16="http://schemas.microsoft.com/office/drawing/2014/chart" uri="{C3380CC4-5D6E-409C-BE32-E72D297353CC}">
                  <c16:uniqueId val="{00000001-EE47-48B3-BCCB-9AB70E69D8BA}"/>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c:f>
              <c:numCache>
                <c:formatCode>General</c:formatCode>
                <c:ptCount val="1"/>
              </c:numCache>
            </c:numRef>
          </c:cat>
          <c:val>
            <c:numRef>
              <c:f>Sheet1!$F$2</c:f>
              <c:numCache>
                <c:formatCode>_(* #,##0.00_);_(* \(#,##0.00\);_(* "-"??_);_(@_)</c:formatCode>
                <c:ptCount val="1"/>
                <c:pt idx="0">
                  <c:v>0.27500000000000002</c:v>
                </c:pt>
              </c:numCache>
            </c:numRef>
          </c:val>
          <c:extLst>
            <c:ext xmlns:c16="http://schemas.microsoft.com/office/drawing/2014/chart" uri="{C3380CC4-5D6E-409C-BE32-E72D297353CC}">
              <c16:uniqueId val="{00000007-9870-4C63-9F88-DAF720BCBCAB}"/>
            </c:ext>
          </c:extLst>
        </c:ser>
        <c:ser>
          <c:idx val="5"/>
          <c:order val="5"/>
          <c:tx>
            <c:strRef>
              <c:f>Sheet1!$G$1</c:f>
              <c:strCache>
                <c:ptCount val="1"/>
                <c:pt idx="0">
                  <c:v>QSR excl Fish &amp; Chips</c:v>
                </c:pt>
              </c:strCache>
            </c:strRef>
          </c:tx>
          <c:invertIfNegative val="0"/>
          <c:dLbls>
            <c:dLbl>
              <c:idx val="0"/>
              <c:numFmt formatCode="0%" sourceLinked="0"/>
              <c:spPr/>
              <c:txPr>
                <a:bodyPr/>
                <a:lstStyle/>
                <a:p>
                  <a:pPr>
                    <a:defRPr/>
                  </a:pPr>
                  <a:endParaRPr lang="en-US"/>
                </a:p>
              </c:txPr>
              <c:showLegendKey val="0"/>
              <c:showVal val="1"/>
              <c:showCatName val="0"/>
              <c:showSerName val="0"/>
              <c:showPercent val="0"/>
              <c:showBubbleSize val="0"/>
              <c:extLst>
                <c:ext xmlns:c16="http://schemas.microsoft.com/office/drawing/2014/chart" uri="{C3380CC4-5D6E-409C-BE32-E72D297353CC}">
                  <c16:uniqueId val="{00000002-EE47-48B3-BCCB-9AB70E69D8BA}"/>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c:f>
              <c:numCache>
                <c:formatCode>General</c:formatCode>
                <c:ptCount val="1"/>
              </c:numCache>
            </c:numRef>
          </c:cat>
          <c:val>
            <c:numRef>
              <c:f>Sheet1!$G$2</c:f>
              <c:numCache>
                <c:formatCode>_(* #,##0.00_);_(* \(#,##0.00\);_(* "-"??_);_(@_)</c:formatCode>
                <c:ptCount val="1"/>
                <c:pt idx="0">
                  <c:v>2.5000000000000001E-2</c:v>
                </c:pt>
              </c:numCache>
            </c:numRef>
          </c:val>
          <c:extLst>
            <c:ext xmlns:c16="http://schemas.microsoft.com/office/drawing/2014/chart" uri="{C3380CC4-5D6E-409C-BE32-E72D297353CC}">
              <c16:uniqueId val="{00000009-9870-4C63-9F88-DAF720BCBCAB}"/>
            </c:ext>
          </c:extLst>
        </c:ser>
        <c:dLbls>
          <c:showLegendKey val="0"/>
          <c:showVal val="0"/>
          <c:showCatName val="0"/>
          <c:showSerName val="0"/>
          <c:showPercent val="0"/>
          <c:showBubbleSize val="0"/>
        </c:dLbls>
        <c:gapWidth val="150"/>
        <c:axId val="208279808"/>
        <c:axId val="208429056"/>
      </c:barChart>
      <c:catAx>
        <c:axId val="208279808"/>
        <c:scaling>
          <c:orientation val="minMax"/>
        </c:scaling>
        <c:delete val="0"/>
        <c:axPos val="b"/>
        <c:numFmt formatCode="General" sourceLinked="0"/>
        <c:majorTickMark val="out"/>
        <c:minorTickMark val="none"/>
        <c:tickLblPos val="nextTo"/>
        <c:crossAx val="208429056"/>
        <c:crosses val="autoZero"/>
        <c:auto val="1"/>
        <c:lblAlgn val="ctr"/>
        <c:lblOffset val="100"/>
        <c:noMultiLvlLbl val="0"/>
      </c:catAx>
      <c:valAx>
        <c:axId val="208429056"/>
        <c:scaling>
          <c:orientation val="minMax"/>
        </c:scaling>
        <c:delete val="1"/>
        <c:axPos val="l"/>
        <c:numFmt formatCode="_(* #,##0.00_);_(* \(#,##0.00\);_(* &quot;-&quot;??_);_(@_)" sourceLinked="1"/>
        <c:majorTickMark val="none"/>
        <c:minorTickMark val="none"/>
        <c:tickLblPos val="none"/>
        <c:crossAx val="208279808"/>
        <c:crosses val="autoZero"/>
        <c:crossBetween val="between"/>
      </c:valAx>
    </c:plotArea>
    <c:plotVisOnly val="1"/>
    <c:dispBlanksAs val="gap"/>
    <c:showDLblsOverMax val="0"/>
  </c:chart>
  <c:txPr>
    <a:bodyPr/>
    <a:lstStyle/>
    <a:p>
      <a:pPr>
        <a:defRPr sz="1400">
          <a:latin typeface="+mn-lt"/>
          <a:cs typeface="Calibri" pitchFamily="34" charset="0"/>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5876329261711736E-2"/>
          <c:y val="0.11537012069887824"/>
          <c:w val="0.68639342919222024"/>
          <c:h val="0.60598179379357808"/>
        </c:manualLayout>
      </c:layout>
      <c:barChart>
        <c:barDir val="col"/>
        <c:grouping val="stacked"/>
        <c:varyColors val="0"/>
        <c:ser>
          <c:idx val="0"/>
          <c:order val="0"/>
          <c:tx>
            <c:strRef>
              <c:f>Sheet1!$A$2</c:f>
              <c:strCache>
                <c:ptCount val="1"/>
                <c:pt idx="0">
                  <c:v>   Breakfast</c:v>
                </c:pt>
              </c:strCache>
            </c:strRef>
          </c:tx>
          <c:invertIfNegative val="0"/>
          <c:dLbls>
            <c:dLbl>
              <c:idx val="1"/>
              <c:numFmt formatCode="#,##0.0" sourceLinked="0"/>
              <c:spPr>
                <a:noFill/>
                <a:ln>
                  <a:noFill/>
                </a:ln>
                <a:effectLst/>
              </c:spPr>
              <c:txPr>
                <a:bodyPr wrap="square" lIns="38100" tIns="19050" rIns="38100" bIns="19050" anchor="ctr">
                  <a:spAutoFit/>
                </a:bodyPr>
                <a:lstStyle/>
                <a:p>
                  <a:pPr>
                    <a:defRPr sz="1050">
                      <a:solidFill>
                        <a:schemeClr val="bg1"/>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5-D319-42F2-B24F-2A558A2E7C8F}"/>
                </c:ext>
              </c:extLst>
            </c:dLbl>
            <c:dLbl>
              <c:idx val="4"/>
              <c:numFmt formatCode="#,##0.0" sourceLinked="0"/>
              <c:spPr>
                <a:noFill/>
                <a:ln>
                  <a:noFill/>
                </a:ln>
                <a:effectLst/>
              </c:spPr>
              <c:txPr>
                <a:bodyPr wrap="square" lIns="38100" tIns="19050" rIns="38100" bIns="19050" anchor="ctr">
                  <a:spAutoFit/>
                </a:bodyPr>
                <a:lstStyle/>
                <a:p>
                  <a:pPr>
                    <a:defRPr sz="1050">
                      <a:solidFill>
                        <a:schemeClr val="bg1"/>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6-D319-42F2-B24F-2A558A2E7C8F}"/>
                </c:ext>
              </c:extLst>
            </c:dLbl>
            <c:dLbl>
              <c:idx val="5"/>
              <c:delete val="1"/>
              <c:extLst>
                <c:ext xmlns:c15="http://schemas.microsoft.com/office/drawing/2012/chart" uri="{CE6537A1-D6FC-4f65-9D91-7224C49458BB}"/>
                <c:ext xmlns:c16="http://schemas.microsoft.com/office/drawing/2014/chart" uri="{C3380CC4-5D6E-409C-BE32-E72D297353CC}">
                  <c16:uniqueId val="{00000008-D319-42F2-B24F-2A558A2E7C8F}"/>
                </c:ext>
              </c:extLst>
            </c:dLbl>
            <c:numFmt formatCode="#,##0.0" sourceLinked="0"/>
            <c:spPr>
              <a:noFill/>
              <a:ln>
                <a:noFill/>
              </a:ln>
              <a:effectLst/>
            </c:spPr>
            <c:txPr>
              <a:bodyPr wrap="square" lIns="38100" tIns="19050" rIns="38100" bIns="19050" anchor="ctr">
                <a:spAutoFit/>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Sheet1!$B$1:$I$1</c:f>
              <c:strCache>
                <c:ptCount val="8"/>
                <c:pt idx="0">
                  <c:v>Total OOH</c:v>
                </c:pt>
                <c:pt idx="1">
                  <c:v>Pubs</c:v>
                </c:pt>
                <c:pt idx="2">
                  <c:v>FSR</c:v>
                </c:pt>
                <c:pt idx="3">
                  <c:v>QSR</c:v>
                </c:pt>
                <c:pt idx="4">
                  <c:v>Travel &amp; Leisure</c:v>
                </c:pt>
                <c:pt idx="5">
                  <c:v>Workplace/College/Uni</c:v>
                </c:pt>
                <c:pt idx="6">
                  <c:v>Fish &amp; Chips</c:v>
                </c:pt>
                <c:pt idx="7">
                  <c:v>QSR excl Fish &amp; Chips</c:v>
                </c:pt>
              </c:strCache>
            </c:strRef>
          </c:cat>
          <c:val>
            <c:numRef>
              <c:f>Sheet1!$B$2:$I$2</c:f>
              <c:numCache>
                <c:formatCode>0.0</c:formatCode>
                <c:ptCount val="8"/>
                <c:pt idx="0" formatCode="General">
                  <c:v>7.5</c:v>
                </c:pt>
                <c:pt idx="1">
                  <c:v>3.6</c:v>
                </c:pt>
                <c:pt idx="2">
                  <c:v>8.5</c:v>
                </c:pt>
                <c:pt idx="3" formatCode="General">
                  <c:v>17.899999999999999</c:v>
                </c:pt>
                <c:pt idx="4" formatCode="General">
                  <c:v>2.6</c:v>
                </c:pt>
                <c:pt idx="5" formatCode="General">
                  <c:v>0.1</c:v>
                </c:pt>
                <c:pt idx="6">
                  <c:v>11.9</c:v>
                </c:pt>
                <c:pt idx="7">
                  <c:v>13</c:v>
                </c:pt>
              </c:numCache>
            </c:numRef>
          </c:val>
          <c:extLst>
            <c:ext xmlns:c16="http://schemas.microsoft.com/office/drawing/2014/chart" uri="{C3380CC4-5D6E-409C-BE32-E72D297353CC}">
              <c16:uniqueId val="{00000000-7777-4741-BA89-173790762F4A}"/>
            </c:ext>
          </c:extLst>
        </c:ser>
        <c:ser>
          <c:idx val="1"/>
          <c:order val="1"/>
          <c:tx>
            <c:strRef>
              <c:f>Sheet1!$A$3</c:f>
              <c:strCache>
                <c:ptCount val="1"/>
                <c:pt idx="0">
                  <c:v>   Morning Snack/Drink</c:v>
                </c:pt>
              </c:strCache>
            </c:strRef>
          </c:tx>
          <c:invertIfNegative val="0"/>
          <c:dLbls>
            <c:dLbl>
              <c:idx val="0"/>
              <c:numFmt formatCode="#,##0.0" sourceLinked="0"/>
              <c:spPr>
                <a:noFill/>
                <a:ln>
                  <a:noFill/>
                </a:ln>
                <a:effectLst/>
              </c:spPr>
              <c:txPr>
                <a:bodyPr wrap="square" lIns="38100" tIns="19050" rIns="38100" bIns="19050" anchor="ctr">
                  <a:spAutoFit/>
                </a:bodyPr>
                <a:lstStyle/>
                <a:p>
                  <a:pPr>
                    <a:defRPr sz="1050">
                      <a:solidFill>
                        <a:schemeClr val="bg1"/>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1-D319-42F2-B24F-2A558A2E7C8F}"/>
                </c:ext>
              </c:extLst>
            </c:dLbl>
            <c:dLbl>
              <c:idx val="1"/>
              <c:layout>
                <c:manualLayout>
                  <c:x val="4.0128655448548343E-2"/>
                  <c:y val="0"/>
                </c:manualLayout>
              </c:layout>
              <c:numFmt formatCode="#,##0.0" sourceLinked="0"/>
              <c:spPr>
                <a:noFill/>
                <a:ln>
                  <a:noFill/>
                </a:ln>
                <a:effectLst/>
              </c:spPr>
              <c:txPr>
                <a:bodyPr wrap="square" lIns="38100" tIns="19050" rIns="38100" bIns="19050" anchor="ctr">
                  <a:spAutoFit/>
                </a:bodyPr>
                <a:lstStyle/>
                <a:p>
                  <a:pPr>
                    <a:defRPr sz="1000">
                      <a:solidFill>
                        <a:schemeClr val="tx1"/>
                      </a:solidFil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319-42F2-B24F-2A558A2E7C8F}"/>
                </c:ext>
              </c:extLst>
            </c:dLbl>
            <c:dLbl>
              <c:idx val="2"/>
              <c:numFmt formatCode="#,##0.0" sourceLinked="0"/>
              <c:spPr>
                <a:noFill/>
                <a:ln>
                  <a:noFill/>
                </a:ln>
                <a:effectLst/>
              </c:spPr>
              <c:txPr>
                <a:bodyPr wrap="square" lIns="38100" tIns="19050" rIns="38100" bIns="19050" anchor="ctr">
                  <a:spAutoFit/>
                </a:bodyPr>
                <a:lstStyle/>
                <a:p>
                  <a:pPr>
                    <a:defRPr sz="1050">
                      <a:solidFill>
                        <a:schemeClr val="bg1"/>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3-D319-42F2-B24F-2A558A2E7C8F}"/>
                </c:ext>
              </c:extLst>
            </c:dLbl>
            <c:dLbl>
              <c:idx val="4"/>
              <c:layout>
                <c:manualLayout>
                  <c:x val="4.4428154246607066E-2"/>
                  <c:y val="-3.6368884729537105E-3"/>
                </c:manualLayout>
              </c:layout>
              <c:numFmt formatCode="#,##0.0" sourceLinked="0"/>
              <c:spPr>
                <a:noFill/>
                <a:ln>
                  <a:noFill/>
                </a:ln>
                <a:effectLst/>
              </c:spPr>
              <c:txPr>
                <a:bodyPr wrap="square" lIns="38100" tIns="19050" rIns="38100" bIns="19050" anchor="ctr">
                  <a:spAutoFit/>
                </a:bodyPr>
                <a:lstStyle/>
                <a:p>
                  <a:pPr>
                    <a:defRPr sz="1050">
                      <a:solidFill>
                        <a:schemeClr val="tx1"/>
                      </a:solidFil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319-42F2-B24F-2A558A2E7C8F}"/>
                </c:ext>
              </c:extLst>
            </c:dLbl>
            <c:dLbl>
              <c:idx val="5"/>
              <c:delete val="1"/>
              <c:extLst>
                <c:ext xmlns:c15="http://schemas.microsoft.com/office/drawing/2012/chart" uri="{CE6537A1-D6FC-4f65-9D91-7224C49458BB}"/>
                <c:ext xmlns:c16="http://schemas.microsoft.com/office/drawing/2014/chart" uri="{C3380CC4-5D6E-409C-BE32-E72D297353CC}">
                  <c16:uniqueId val="{00000007-D319-42F2-B24F-2A558A2E7C8F}"/>
                </c:ext>
              </c:extLst>
            </c:dLbl>
            <c:dLbl>
              <c:idx val="6"/>
              <c:layout>
                <c:manualLayout>
                  <c:x val="-1.4331662660196879E-3"/>
                  <c:y val="-3.636888472953644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777-4741-BA89-173790762F4A}"/>
                </c:ext>
              </c:extLst>
            </c:dLbl>
            <c:numFmt formatCode="#,##0.0" sourceLinked="0"/>
            <c:spPr>
              <a:noFill/>
              <a:ln>
                <a:noFill/>
              </a:ln>
              <a:effectLst/>
            </c:spPr>
            <c:txPr>
              <a:bodyPr wrap="square" lIns="38100" tIns="19050" rIns="38100" bIns="19050" anchor="ctr">
                <a:spAutoFit/>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Sheet1!$B$1:$I$1</c:f>
              <c:strCache>
                <c:ptCount val="8"/>
                <c:pt idx="0">
                  <c:v>Total OOH</c:v>
                </c:pt>
                <c:pt idx="1">
                  <c:v>Pubs</c:v>
                </c:pt>
                <c:pt idx="2">
                  <c:v>FSR</c:v>
                </c:pt>
                <c:pt idx="3">
                  <c:v>QSR</c:v>
                </c:pt>
                <c:pt idx="4">
                  <c:v>Travel &amp; Leisure</c:v>
                </c:pt>
                <c:pt idx="5">
                  <c:v>Workplace/College/Uni</c:v>
                </c:pt>
                <c:pt idx="6">
                  <c:v>Fish &amp; Chips</c:v>
                </c:pt>
                <c:pt idx="7">
                  <c:v>QSR excl Fish &amp; Chips</c:v>
                </c:pt>
              </c:strCache>
            </c:strRef>
          </c:cat>
          <c:val>
            <c:numRef>
              <c:f>Sheet1!$B$3:$I$3</c:f>
              <c:numCache>
                <c:formatCode>0.0</c:formatCode>
                <c:ptCount val="8"/>
                <c:pt idx="0" formatCode="General">
                  <c:v>4.9000000000000004</c:v>
                </c:pt>
                <c:pt idx="1">
                  <c:v>2.9</c:v>
                </c:pt>
                <c:pt idx="2">
                  <c:v>4</c:v>
                </c:pt>
                <c:pt idx="3" formatCode="General">
                  <c:v>16.2</c:v>
                </c:pt>
                <c:pt idx="4" formatCode="General">
                  <c:v>3.8</c:v>
                </c:pt>
                <c:pt idx="5" formatCode="General">
                  <c:v>0.1</c:v>
                </c:pt>
                <c:pt idx="6">
                  <c:v>6.3</c:v>
                </c:pt>
                <c:pt idx="7">
                  <c:v>7.1</c:v>
                </c:pt>
              </c:numCache>
            </c:numRef>
          </c:val>
          <c:extLst>
            <c:ext xmlns:c16="http://schemas.microsoft.com/office/drawing/2014/chart" uri="{C3380CC4-5D6E-409C-BE32-E72D297353CC}">
              <c16:uniqueId val="{00000002-7777-4741-BA89-173790762F4A}"/>
            </c:ext>
          </c:extLst>
        </c:ser>
        <c:ser>
          <c:idx val="2"/>
          <c:order val="2"/>
          <c:tx>
            <c:strRef>
              <c:f>Sheet1!$A$4</c:f>
              <c:strCache>
                <c:ptCount val="1"/>
                <c:pt idx="0">
                  <c:v>   Lunch</c:v>
                </c:pt>
              </c:strCache>
            </c:strRef>
          </c:tx>
          <c:invertIfNegative val="0"/>
          <c:dLbls>
            <c:numFmt formatCode="#,##0.0" sourceLinked="0"/>
            <c:spPr>
              <a:noFill/>
              <a:ln>
                <a:noFill/>
              </a:ln>
              <a:effectLst/>
            </c:spPr>
            <c:txPr>
              <a:bodyPr wrap="square" lIns="38100" tIns="19050" rIns="38100" bIns="19050" anchor="ctr">
                <a:spAutoFit/>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Sheet1!$B$1:$I$1</c:f>
              <c:strCache>
                <c:ptCount val="8"/>
                <c:pt idx="0">
                  <c:v>Total OOH</c:v>
                </c:pt>
                <c:pt idx="1">
                  <c:v>Pubs</c:v>
                </c:pt>
                <c:pt idx="2">
                  <c:v>FSR</c:v>
                </c:pt>
                <c:pt idx="3">
                  <c:v>QSR</c:v>
                </c:pt>
                <c:pt idx="4">
                  <c:v>Travel &amp; Leisure</c:v>
                </c:pt>
                <c:pt idx="5">
                  <c:v>Workplace/College/Uni</c:v>
                </c:pt>
                <c:pt idx="6">
                  <c:v>Fish &amp; Chips</c:v>
                </c:pt>
                <c:pt idx="7">
                  <c:v>QSR excl Fish &amp; Chips</c:v>
                </c:pt>
              </c:strCache>
            </c:strRef>
          </c:cat>
          <c:val>
            <c:numRef>
              <c:f>Sheet1!$B$4:$I$4</c:f>
              <c:numCache>
                <c:formatCode>0.0</c:formatCode>
                <c:ptCount val="8"/>
                <c:pt idx="0" formatCode="General">
                  <c:v>35.799999999999997</c:v>
                </c:pt>
                <c:pt idx="1">
                  <c:v>39.700000000000003</c:v>
                </c:pt>
                <c:pt idx="2">
                  <c:v>37.700000000000003</c:v>
                </c:pt>
                <c:pt idx="3" formatCode="General">
                  <c:v>27.2</c:v>
                </c:pt>
                <c:pt idx="4" formatCode="General">
                  <c:v>40.6</c:v>
                </c:pt>
                <c:pt idx="5" formatCode="General">
                  <c:v>21.5</c:v>
                </c:pt>
                <c:pt idx="6">
                  <c:v>41</c:v>
                </c:pt>
                <c:pt idx="7">
                  <c:v>29.5</c:v>
                </c:pt>
              </c:numCache>
            </c:numRef>
          </c:val>
          <c:extLst>
            <c:ext xmlns:c16="http://schemas.microsoft.com/office/drawing/2014/chart" uri="{C3380CC4-5D6E-409C-BE32-E72D297353CC}">
              <c16:uniqueId val="{00000003-7777-4741-BA89-173790762F4A}"/>
            </c:ext>
          </c:extLst>
        </c:ser>
        <c:ser>
          <c:idx val="3"/>
          <c:order val="3"/>
          <c:tx>
            <c:strRef>
              <c:f>Sheet1!$A$5</c:f>
              <c:strCache>
                <c:ptCount val="1"/>
                <c:pt idx="0">
                  <c:v>   Afternoon Snack/Drink</c:v>
                </c:pt>
              </c:strCache>
            </c:strRef>
          </c:tx>
          <c:invertIfNegative val="0"/>
          <c:dLbls>
            <c:dLbl>
              <c:idx val="5"/>
              <c:numFmt formatCode="#,##0.0" sourceLinked="0"/>
              <c:spPr>
                <a:noFill/>
                <a:ln>
                  <a:noFill/>
                </a:ln>
                <a:effectLst/>
              </c:spPr>
              <c:txPr>
                <a:bodyPr wrap="square" lIns="38100" tIns="19050" rIns="38100" bIns="19050" anchor="ctr">
                  <a:spAutoFit/>
                </a:bodyPr>
                <a:lstStyle/>
                <a:p>
                  <a:pPr>
                    <a:defRPr sz="1050">
                      <a:solidFill>
                        <a:schemeClr val="bg1"/>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9-D319-42F2-B24F-2A558A2E7C8F}"/>
                </c:ext>
              </c:extLst>
            </c:dLbl>
            <c:numFmt formatCode="#,##0.0" sourceLinked="0"/>
            <c:spPr>
              <a:noFill/>
              <a:ln>
                <a:noFill/>
              </a:ln>
              <a:effectLst/>
            </c:spPr>
            <c:txPr>
              <a:bodyPr wrap="square" lIns="38100" tIns="19050" rIns="38100" bIns="19050" anchor="ctr">
                <a:spAutoFit/>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Sheet1!$B$1:$I$1</c:f>
              <c:strCache>
                <c:ptCount val="8"/>
                <c:pt idx="0">
                  <c:v>Total OOH</c:v>
                </c:pt>
                <c:pt idx="1">
                  <c:v>Pubs</c:v>
                </c:pt>
                <c:pt idx="2">
                  <c:v>FSR</c:v>
                </c:pt>
                <c:pt idx="3">
                  <c:v>QSR</c:v>
                </c:pt>
                <c:pt idx="4">
                  <c:v>Travel &amp; Leisure</c:v>
                </c:pt>
                <c:pt idx="5">
                  <c:v>Workplace/College/Uni</c:v>
                </c:pt>
                <c:pt idx="6">
                  <c:v>Fish &amp; Chips</c:v>
                </c:pt>
                <c:pt idx="7">
                  <c:v>QSR excl Fish &amp; Chips</c:v>
                </c:pt>
              </c:strCache>
            </c:strRef>
          </c:cat>
          <c:val>
            <c:numRef>
              <c:f>Sheet1!$B$5:$I$5</c:f>
              <c:numCache>
                <c:formatCode>0.0</c:formatCode>
                <c:ptCount val="8"/>
                <c:pt idx="0" formatCode="General">
                  <c:v>7.4</c:v>
                </c:pt>
                <c:pt idx="1">
                  <c:v>5.5</c:v>
                </c:pt>
                <c:pt idx="2">
                  <c:v>2.8</c:v>
                </c:pt>
                <c:pt idx="3" formatCode="General">
                  <c:v>11.8</c:v>
                </c:pt>
                <c:pt idx="4" formatCode="General">
                  <c:v>19.2</c:v>
                </c:pt>
                <c:pt idx="5" formatCode="General">
                  <c:v>1.2</c:v>
                </c:pt>
                <c:pt idx="6">
                  <c:v>8.5</c:v>
                </c:pt>
                <c:pt idx="7">
                  <c:v>10.1</c:v>
                </c:pt>
              </c:numCache>
            </c:numRef>
          </c:val>
          <c:extLst>
            <c:ext xmlns:c16="http://schemas.microsoft.com/office/drawing/2014/chart" uri="{C3380CC4-5D6E-409C-BE32-E72D297353CC}">
              <c16:uniqueId val="{00000004-7777-4741-BA89-173790762F4A}"/>
            </c:ext>
          </c:extLst>
        </c:ser>
        <c:ser>
          <c:idx val="4"/>
          <c:order val="4"/>
          <c:tx>
            <c:strRef>
              <c:f>Sheet1!$A$6</c:f>
              <c:strCache>
                <c:ptCount val="1"/>
                <c:pt idx="0">
                  <c:v>   Dinner</c:v>
                </c:pt>
              </c:strCache>
            </c:strRef>
          </c:tx>
          <c:invertIfNegative val="0"/>
          <c:dLbls>
            <c:numFmt formatCode="#,##0.0" sourceLinked="0"/>
            <c:spPr>
              <a:noFill/>
              <a:ln>
                <a:noFill/>
              </a:ln>
              <a:effectLst/>
            </c:spPr>
            <c:txPr>
              <a:bodyPr wrap="square" lIns="38100" tIns="19050" rIns="38100" bIns="19050" anchor="ctr">
                <a:spAutoFit/>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Sheet1!$B$1:$I$1</c:f>
              <c:strCache>
                <c:ptCount val="8"/>
                <c:pt idx="0">
                  <c:v>Total OOH</c:v>
                </c:pt>
                <c:pt idx="1">
                  <c:v>Pubs</c:v>
                </c:pt>
                <c:pt idx="2">
                  <c:v>FSR</c:v>
                </c:pt>
                <c:pt idx="3">
                  <c:v>QSR</c:v>
                </c:pt>
                <c:pt idx="4">
                  <c:v>Travel &amp; Leisure</c:v>
                </c:pt>
                <c:pt idx="5">
                  <c:v>Workplace/College/Uni</c:v>
                </c:pt>
                <c:pt idx="6">
                  <c:v>Fish &amp; Chips</c:v>
                </c:pt>
                <c:pt idx="7">
                  <c:v>QSR excl Fish &amp; Chips</c:v>
                </c:pt>
              </c:strCache>
            </c:strRef>
          </c:cat>
          <c:val>
            <c:numRef>
              <c:f>Sheet1!$B$6:$I$6</c:f>
              <c:numCache>
                <c:formatCode>0.0</c:formatCode>
                <c:ptCount val="8"/>
                <c:pt idx="0" formatCode="General">
                  <c:v>40.9</c:v>
                </c:pt>
                <c:pt idx="1">
                  <c:v>47.5</c:v>
                </c:pt>
                <c:pt idx="2">
                  <c:v>45.8</c:v>
                </c:pt>
                <c:pt idx="3" formatCode="General">
                  <c:v>21.5</c:v>
                </c:pt>
                <c:pt idx="4" formatCode="General">
                  <c:v>20.3</c:v>
                </c:pt>
                <c:pt idx="5" formatCode="General">
                  <c:v>75.5</c:v>
                </c:pt>
                <c:pt idx="6">
                  <c:v>29.6</c:v>
                </c:pt>
                <c:pt idx="7">
                  <c:v>36.299999999999997</c:v>
                </c:pt>
              </c:numCache>
            </c:numRef>
          </c:val>
          <c:extLst>
            <c:ext xmlns:c16="http://schemas.microsoft.com/office/drawing/2014/chart" uri="{C3380CC4-5D6E-409C-BE32-E72D297353CC}">
              <c16:uniqueId val="{00000005-7777-4741-BA89-173790762F4A}"/>
            </c:ext>
          </c:extLst>
        </c:ser>
        <c:ser>
          <c:idx val="5"/>
          <c:order val="5"/>
          <c:tx>
            <c:strRef>
              <c:f>Sheet1!$A$7</c:f>
              <c:strCache>
                <c:ptCount val="1"/>
                <c:pt idx="0">
                  <c:v>   Late Snack/Drink</c:v>
                </c:pt>
              </c:strCache>
            </c:strRef>
          </c:tx>
          <c:invertIfNegative val="0"/>
          <c:dLbls>
            <c:dLbl>
              <c:idx val="0"/>
              <c:layout>
                <c:manualLayout>
                  <c:x val="6.5686028381959131E-18"/>
                  <c:y val="-3.727524315606319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777-4741-BA89-173790762F4A}"/>
                </c:ext>
              </c:extLst>
            </c:dLbl>
            <c:dLbl>
              <c:idx val="3"/>
              <c:layout>
                <c:manualLayout>
                  <c:x val="-5.2548822705567304E-17"/>
                  <c:y val="-4.1548157558026988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319-42F2-B24F-2A558A2E7C8F}"/>
                </c:ext>
              </c:extLst>
            </c:dLbl>
            <c:dLbl>
              <c:idx val="4"/>
              <c:layout>
                <c:manualLayout>
                  <c:x val="-5.2548822705567304E-17"/>
                  <c:y val="9.47595587165621E-4"/>
                </c:manualLayout>
              </c:layout>
              <c:numFmt formatCode="#,##0.0" sourceLinked="0"/>
              <c:spPr>
                <a:noFill/>
                <a:ln>
                  <a:noFill/>
                </a:ln>
                <a:effectLst/>
              </c:spPr>
              <c:txPr>
                <a:bodyPr wrap="square" lIns="38100" tIns="19050" rIns="38100" bIns="19050" anchor="ctr">
                  <a:spAutoFit/>
                </a:bodyPr>
                <a:lstStyle/>
                <a:p>
                  <a:pPr>
                    <a:defRPr>
                      <a:solidFill>
                        <a:schemeClr val="bg1"/>
                      </a:solidFill>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777-4741-BA89-173790762F4A}"/>
                </c:ext>
              </c:extLst>
            </c:dLbl>
            <c:dLbl>
              <c:idx val="5"/>
              <c:numFmt formatCode="#,##0.0" sourceLinked="0"/>
              <c:spPr/>
              <c:txPr>
                <a:bodyPr/>
                <a:lstStyle/>
                <a:p>
                  <a:pPr>
                    <a:defRPr>
                      <a:solidFill>
                        <a:schemeClr val="tx1">
                          <a:lumMod val="50000"/>
                        </a:schemeClr>
                      </a:solidFill>
                    </a:defRPr>
                  </a:pPr>
                  <a:endParaRPr lang="en-US"/>
                </a:p>
              </c:txPr>
              <c:dLblPos val="inBase"/>
              <c:showLegendKey val="0"/>
              <c:showVal val="1"/>
              <c:showCatName val="0"/>
              <c:showSerName val="0"/>
              <c:showPercent val="0"/>
              <c:showBubbleSize val="0"/>
              <c:extLst>
                <c:ext xmlns:c16="http://schemas.microsoft.com/office/drawing/2014/chart" uri="{C3380CC4-5D6E-409C-BE32-E72D297353CC}">
                  <c16:uniqueId val="{00000000-6C78-43E0-A2F5-12F25FFA1D00}"/>
                </c:ext>
              </c:extLst>
            </c:dLbl>
            <c:dLbl>
              <c:idx val="7"/>
              <c:layout>
                <c:manualLayout>
                  <c:x val="0"/>
                  <c:y val="-4.349604065984039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7777-4741-BA89-173790762F4A}"/>
                </c:ext>
              </c:extLst>
            </c:dLbl>
            <c:numFmt formatCode="#,##0.0" sourceLinked="0"/>
            <c:spPr>
              <a:noFill/>
              <a:ln>
                <a:noFill/>
              </a:ln>
              <a:effectLst/>
            </c:spPr>
            <c:txPr>
              <a:bodyPr wrap="square" lIns="38100" tIns="19050" rIns="38100" bIns="19050" anchor="ctr">
                <a:spAutoFit/>
              </a:bodyPr>
              <a:lstStyle/>
              <a:p>
                <a:pPr>
                  <a:defRPr>
                    <a:solidFill>
                      <a:schemeClr val="tx1">
                        <a:lumMod val="50000"/>
                      </a:schemeClr>
                    </a:solidFill>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Sheet1!$B$1:$I$1</c:f>
              <c:strCache>
                <c:ptCount val="8"/>
                <c:pt idx="0">
                  <c:v>Total OOH</c:v>
                </c:pt>
                <c:pt idx="1">
                  <c:v>Pubs</c:v>
                </c:pt>
                <c:pt idx="2">
                  <c:v>FSR</c:v>
                </c:pt>
                <c:pt idx="3">
                  <c:v>QSR</c:v>
                </c:pt>
                <c:pt idx="4">
                  <c:v>Travel &amp; Leisure</c:v>
                </c:pt>
                <c:pt idx="5">
                  <c:v>Workplace/College/Uni</c:v>
                </c:pt>
                <c:pt idx="6">
                  <c:v>Fish &amp; Chips</c:v>
                </c:pt>
                <c:pt idx="7">
                  <c:v>QSR excl Fish &amp; Chips</c:v>
                </c:pt>
              </c:strCache>
            </c:strRef>
          </c:cat>
          <c:val>
            <c:numRef>
              <c:f>Sheet1!$B$7:$I$7</c:f>
              <c:numCache>
                <c:formatCode>0.0</c:formatCode>
                <c:ptCount val="8"/>
                <c:pt idx="0" formatCode="General">
                  <c:v>3.5</c:v>
                </c:pt>
                <c:pt idx="1">
                  <c:v>0.8</c:v>
                </c:pt>
                <c:pt idx="2">
                  <c:v>1.1000000000000001</c:v>
                </c:pt>
                <c:pt idx="3" formatCode="General">
                  <c:v>5.4</c:v>
                </c:pt>
                <c:pt idx="4" formatCode="General">
                  <c:v>13.5</c:v>
                </c:pt>
                <c:pt idx="5" formatCode="General">
                  <c:v>1.6</c:v>
                </c:pt>
                <c:pt idx="6">
                  <c:v>2.7</c:v>
                </c:pt>
                <c:pt idx="7">
                  <c:v>4</c:v>
                </c:pt>
              </c:numCache>
            </c:numRef>
          </c:val>
          <c:extLst>
            <c:ext xmlns:c16="http://schemas.microsoft.com/office/drawing/2014/chart" uri="{C3380CC4-5D6E-409C-BE32-E72D297353CC}">
              <c16:uniqueId val="{0000000A-7777-4741-BA89-173790762F4A}"/>
            </c:ext>
          </c:extLst>
        </c:ser>
        <c:dLbls>
          <c:showLegendKey val="0"/>
          <c:showVal val="0"/>
          <c:showCatName val="0"/>
          <c:showSerName val="0"/>
          <c:showPercent val="0"/>
          <c:showBubbleSize val="0"/>
        </c:dLbls>
        <c:gapWidth val="50"/>
        <c:overlap val="100"/>
        <c:axId val="235207680"/>
        <c:axId val="240075520"/>
      </c:barChart>
      <c:catAx>
        <c:axId val="235207680"/>
        <c:scaling>
          <c:orientation val="minMax"/>
        </c:scaling>
        <c:delete val="0"/>
        <c:axPos val="b"/>
        <c:numFmt formatCode="General" sourceLinked="0"/>
        <c:majorTickMark val="out"/>
        <c:minorTickMark val="none"/>
        <c:tickLblPos val="nextTo"/>
        <c:txPr>
          <a:bodyPr rot="-1500000" vert="horz"/>
          <a:lstStyle/>
          <a:p>
            <a:pPr>
              <a:defRPr/>
            </a:pPr>
            <a:endParaRPr lang="en-US"/>
          </a:p>
        </c:txPr>
        <c:crossAx val="240075520"/>
        <c:crosses val="autoZero"/>
        <c:auto val="1"/>
        <c:lblAlgn val="ctr"/>
        <c:lblOffset val="100"/>
        <c:noMultiLvlLbl val="0"/>
      </c:catAx>
      <c:valAx>
        <c:axId val="240075520"/>
        <c:scaling>
          <c:orientation val="minMax"/>
          <c:max val="100"/>
        </c:scaling>
        <c:delete val="1"/>
        <c:axPos val="l"/>
        <c:numFmt formatCode="General" sourceLinked="1"/>
        <c:majorTickMark val="out"/>
        <c:minorTickMark val="none"/>
        <c:tickLblPos val="nextTo"/>
        <c:crossAx val="235207680"/>
        <c:crosses val="autoZero"/>
        <c:crossBetween val="between"/>
      </c:valAx>
    </c:plotArea>
    <c:legend>
      <c:legendPos val="r"/>
      <c:layout>
        <c:manualLayout>
          <c:xMode val="edge"/>
          <c:yMode val="edge"/>
          <c:x val="0.74147361992295213"/>
          <c:y val="0.10228791785557602"/>
          <c:w val="0.25852638007704798"/>
          <c:h val="0.58377844648161104"/>
        </c:manualLayout>
      </c:layout>
      <c:overlay val="0"/>
    </c:legend>
    <c:plotVisOnly val="1"/>
    <c:dispBlanksAs val="gap"/>
    <c:showDLblsOverMax val="0"/>
  </c:chart>
  <c:txPr>
    <a:bodyPr/>
    <a:lstStyle/>
    <a:p>
      <a:pPr>
        <a:defRPr sz="1400">
          <a:latin typeface="+mn-lt"/>
          <a:cs typeface="Calibri" pitchFamily="34" charset="0"/>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8664902931761655E-2"/>
          <c:y val="3.5358543457516281E-2"/>
          <c:w val="0.76941786470673801"/>
          <c:h val="0.68214889059689665"/>
        </c:manualLayout>
      </c:layout>
      <c:barChart>
        <c:barDir val="col"/>
        <c:grouping val="stacked"/>
        <c:varyColors val="0"/>
        <c:ser>
          <c:idx val="0"/>
          <c:order val="0"/>
          <c:tx>
            <c:strRef>
              <c:f>Sheet1!$A$2</c:f>
              <c:strCache>
                <c:ptCount val="1"/>
                <c:pt idx="0">
                  <c:v>Monday</c:v>
                </c:pt>
              </c:strCache>
            </c:strRef>
          </c:tx>
          <c:invertIfNegative val="0"/>
          <c:dLbls>
            <c:numFmt formatCode="#,##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Sheet1!$B$1:$I$1</c:f>
              <c:strCache>
                <c:ptCount val="8"/>
                <c:pt idx="0">
                  <c:v>Total OOH</c:v>
                </c:pt>
                <c:pt idx="1">
                  <c:v>Pubs</c:v>
                </c:pt>
                <c:pt idx="2">
                  <c:v>FSR</c:v>
                </c:pt>
                <c:pt idx="3">
                  <c:v>QSR</c:v>
                </c:pt>
                <c:pt idx="4">
                  <c:v>Travel &amp; Leisure</c:v>
                </c:pt>
                <c:pt idx="5">
                  <c:v>Workplace/College/Uni</c:v>
                </c:pt>
                <c:pt idx="6">
                  <c:v>Fish &amp; Chips</c:v>
                </c:pt>
                <c:pt idx="7">
                  <c:v>QSR excl Fish &amp; Chips</c:v>
                </c:pt>
              </c:strCache>
            </c:strRef>
          </c:cat>
          <c:val>
            <c:numRef>
              <c:f>Sheet1!$B$2:$I$2</c:f>
              <c:numCache>
                <c:formatCode>0.0</c:formatCode>
                <c:ptCount val="8"/>
                <c:pt idx="0" formatCode="General">
                  <c:v>11.7</c:v>
                </c:pt>
                <c:pt idx="1">
                  <c:v>10.6</c:v>
                </c:pt>
                <c:pt idx="2">
                  <c:v>10.1</c:v>
                </c:pt>
                <c:pt idx="3" formatCode="General">
                  <c:v>10.3</c:v>
                </c:pt>
                <c:pt idx="4" formatCode="General">
                  <c:v>19.100000000000001</c:v>
                </c:pt>
                <c:pt idx="5" formatCode="General">
                  <c:v>7.7</c:v>
                </c:pt>
                <c:pt idx="6">
                  <c:v>12.9</c:v>
                </c:pt>
                <c:pt idx="7" formatCode="General">
                  <c:v>12.4</c:v>
                </c:pt>
              </c:numCache>
            </c:numRef>
          </c:val>
          <c:extLst>
            <c:ext xmlns:c16="http://schemas.microsoft.com/office/drawing/2014/chart" uri="{C3380CC4-5D6E-409C-BE32-E72D297353CC}">
              <c16:uniqueId val="{00000000-8EFD-45D8-998A-F1F3ADC2F81F}"/>
            </c:ext>
          </c:extLst>
        </c:ser>
        <c:ser>
          <c:idx val="1"/>
          <c:order val="1"/>
          <c:tx>
            <c:strRef>
              <c:f>Sheet1!$A$3</c:f>
              <c:strCache>
                <c:ptCount val="1"/>
                <c:pt idx="0">
                  <c:v>Tuesday</c:v>
                </c:pt>
              </c:strCache>
            </c:strRef>
          </c:tx>
          <c:invertIfNegative val="0"/>
          <c:dLbls>
            <c:numFmt formatCode="#,##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Sheet1!$B$1:$I$1</c:f>
              <c:strCache>
                <c:ptCount val="8"/>
                <c:pt idx="0">
                  <c:v>Total OOH</c:v>
                </c:pt>
                <c:pt idx="1">
                  <c:v>Pubs</c:v>
                </c:pt>
                <c:pt idx="2">
                  <c:v>FSR</c:v>
                </c:pt>
                <c:pt idx="3">
                  <c:v>QSR</c:v>
                </c:pt>
                <c:pt idx="4">
                  <c:v>Travel &amp; Leisure</c:v>
                </c:pt>
                <c:pt idx="5">
                  <c:v>Workplace/College/Uni</c:v>
                </c:pt>
                <c:pt idx="6">
                  <c:v>Fish &amp; Chips</c:v>
                </c:pt>
                <c:pt idx="7">
                  <c:v>QSR excl Fish &amp; Chips</c:v>
                </c:pt>
              </c:strCache>
            </c:strRef>
          </c:cat>
          <c:val>
            <c:numRef>
              <c:f>Sheet1!$B$3:$I$3</c:f>
              <c:numCache>
                <c:formatCode>0.0</c:formatCode>
                <c:ptCount val="8"/>
                <c:pt idx="0" formatCode="General">
                  <c:v>12.6</c:v>
                </c:pt>
                <c:pt idx="1">
                  <c:v>11</c:v>
                </c:pt>
                <c:pt idx="2">
                  <c:v>12</c:v>
                </c:pt>
                <c:pt idx="3" formatCode="General">
                  <c:v>18</c:v>
                </c:pt>
                <c:pt idx="4" formatCode="General">
                  <c:v>13</c:v>
                </c:pt>
                <c:pt idx="5" formatCode="General">
                  <c:v>10.5</c:v>
                </c:pt>
                <c:pt idx="6">
                  <c:v>13.3</c:v>
                </c:pt>
                <c:pt idx="7" formatCode="General">
                  <c:v>12.1</c:v>
                </c:pt>
              </c:numCache>
            </c:numRef>
          </c:val>
          <c:extLst>
            <c:ext xmlns:c16="http://schemas.microsoft.com/office/drawing/2014/chart" uri="{C3380CC4-5D6E-409C-BE32-E72D297353CC}">
              <c16:uniqueId val="{00000001-8EFD-45D8-998A-F1F3ADC2F81F}"/>
            </c:ext>
          </c:extLst>
        </c:ser>
        <c:ser>
          <c:idx val="2"/>
          <c:order val="2"/>
          <c:tx>
            <c:strRef>
              <c:f>Sheet1!$A$4</c:f>
              <c:strCache>
                <c:ptCount val="1"/>
                <c:pt idx="0">
                  <c:v>Wednesday</c:v>
                </c:pt>
              </c:strCache>
            </c:strRef>
          </c:tx>
          <c:invertIfNegative val="0"/>
          <c:dLbls>
            <c:numFmt formatCode="#,##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Sheet1!$B$1:$I$1</c:f>
              <c:strCache>
                <c:ptCount val="8"/>
                <c:pt idx="0">
                  <c:v>Total OOH</c:v>
                </c:pt>
                <c:pt idx="1">
                  <c:v>Pubs</c:v>
                </c:pt>
                <c:pt idx="2">
                  <c:v>FSR</c:v>
                </c:pt>
                <c:pt idx="3">
                  <c:v>QSR</c:v>
                </c:pt>
                <c:pt idx="4">
                  <c:v>Travel &amp; Leisure</c:v>
                </c:pt>
                <c:pt idx="5">
                  <c:v>Workplace/College/Uni</c:v>
                </c:pt>
                <c:pt idx="6">
                  <c:v>Fish &amp; Chips</c:v>
                </c:pt>
                <c:pt idx="7">
                  <c:v>QSR excl Fish &amp; Chips</c:v>
                </c:pt>
              </c:strCache>
            </c:strRef>
          </c:cat>
          <c:val>
            <c:numRef>
              <c:f>Sheet1!$B$4:$I$4</c:f>
              <c:numCache>
                <c:formatCode>0.0</c:formatCode>
                <c:ptCount val="8"/>
                <c:pt idx="0" formatCode="General">
                  <c:v>16.2</c:v>
                </c:pt>
                <c:pt idx="1">
                  <c:v>20</c:v>
                </c:pt>
                <c:pt idx="2">
                  <c:v>15.5</c:v>
                </c:pt>
                <c:pt idx="3" formatCode="General">
                  <c:v>18.100000000000001</c:v>
                </c:pt>
                <c:pt idx="4" formatCode="General">
                  <c:v>13.1</c:v>
                </c:pt>
                <c:pt idx="5" formatCode="General">
                  <c:v>13.6</c:v>
                </c:pt>
                <c:pt idx="6">
                  <c:v>16.5</c:v>
                </c:pt>
                <c:pt idx="7" formatCode="General">
                  <c:v>12.7</c:v>
                </c:pt>
              </c:numCache>
            </c:numRef>
          </c:val>
          <c:extLst>
            <c:ext xmlns:c16="http://schemas.microsoft.com/office/drawing/2014/chart" uri="{C3380CC4-5D6E-409C-BE32-E72D297353CC}">
              <c16:uniqueId val="{00000002-8EFD-45D8-998A-F1F3ADC2F81F}"/>
            </c:ext>
          </c:extLst>
        </c:ser>
        <c:ser>
          <c:idx val="3"/>
          <c:order val="3"/>
          <c:tx>
            <c:strRef>
              <c:f>Sheet1!$A$5</c:f>
              <c:strCache>
                <c:ptCount val="1"/>
                <c:pt idx="0">
                  <c:v>Thursday</c:v>
                </c:pt>
              </c:strCache>
            </c:strRef>
          </c:tx>
          <c:invertIfNegative val="0"/>
          <c:dLbls>
            <c:numFmt formatCode="#,##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Sheet1!$B$1:$I$1</c:f>
              <c:strCache>
                <c:ptCount val="8"/>
                <c:pt idx="0">
                  <c:v>Total OOH</c:v>
                </c:pt>
                <c:pt idx="1">
                  <c:v>Pubs</c:v>
                </c:pt>
                <c:pt idx="2">
                  <c:v>FSR</c:v>
                </c:pt>
                <c:pt idx="3">
                  <c:v>QSR</c:v>
                </c:pt>
                <c:pt idx="4">
                  <c:v>Travel &amp; Leisure</c:v>
                </c:pt>
                <c:pt idx="5">
                  <c:v>Workplace/College/Uni</c:v>
                </c:pt>
                <c:pt idx="6">
                  <c:v>Fish &amp; Chips</c:v>
                </c:pt>
                <c:pt idx="7">
                  <c:v>QSR excl Fish &amp; Chips</c:v>
                </c:pt>
              </c:strCache>
            </c:strRef>
          </c:cat>
          <c:val>
            <c:numRef>
              <c:f>Sheet1!$B$5:$I$5</c:f>
              <c:numCache>
                <c:formatCode>0.0</c:formatCode>
                <c:ptCount val="8"/>
                <c:pt idx="0" formatCode="General">
                  <c:v>11.4</c:v>
                </c:pt>
                <c:pt idx="1">
                  <c:v>10.199999999999999</c:v>
                </c:pt>
                <c:pt idx="2">
                  <c:v>11.6</c:v>
                </c:pt>
                <c:pt idx="3" formatCode="General">
                  <c:v>10.5</c:v>
                </c:pt>
                <c:pt idx="4" formatCode="General">
                  <c:v>9.4</c:v>
                </c:pt>
                <c:pt idx="5" formatCode="General">
                  <c:v>12.4</c:v>
                </c:pt>
                <c:pt idx="6">
                  <c:v>12.5</c:v>
                </c:pt>
                <c:pt idx="7" formatCode="General">
                  <c:v>12.8</c:v>
                </c:pt>
              </c:numCache>
            </c:numRef>
          </c:val>
          <c:extLst>
            <c:ext xmlns:c16="http://schemas.microsoft.com/office/drawing/2014/chart" uri="{C3380CC4-5D6E-409C-BE32-E72D297353CC}">
              <c16:uniqueId val="{00000003-8EFD-45D8-998A-F1F3ADC2F81F}"/>
            </c:ext>
          </c:extLst>
        </c:ser>
        <c:ser>
          <c:idx val="4"/>
          <c:order val="4"/>
          <c:tx>
            <c:strRef>
              <c:f>Sheet1!$A$6</c:f>
              <c:strCache>
                <c:ptCount val="1"/>
                <c:pt idx="0">
                  <c:v>Friday</c:v>
                </c:pt>
              </c:strCache>
            </c:strRef>
          </c:tx>
          <c:invertIfNegative val="0"/>
          <c:dLbls>
            <c:numFmt formatCode="#,##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Sheet1!$B$1:$I$1</c:f>
              <c:strCache>
                <c:ptCount val="8"/>
                <c:pt idx="0">
                  <c:v>Total OOH</c:v>
                </c:pt>
                <c:pt idx="1">
                  <c:v>Pubs</c:v>
                </c:pt>
                <c:pt idx="2">
                  <c:v>FSR</c:v>
                </c:pt>
                <c:pt idx="3">
                  <c:v>QSR</c:v>
                </c:pt>
                <c:pt idx="4">
                  <c:v>Travel &amp; Leisure</c:v>
                </c:pt>
                <c:pt idx="5">
                  <c:v>Workplace/College/Uni</c:v>
                </c:pt>
                <c:pt idx="6">
                  <c:v>Fish &amp; Chips</c:v>
                </c:pt>
                <c:pt idx="7">
                  <c:v>QSR excl Fish &amp; Chips</c:v>
                </c:pt>
              </c:strCache>
            </c:strRef>
          </c:cat>
          <c:val>
            <c:numRef>
              <c:f>Sheet1!$B$6:$I$6</c:f>
              <c:numCache>
                <c:formatCode>0.0</c:formatCode>
                <c:ptCount val="8"/>
                <c:pt idx="0" formatCode="General">
                  <c:v>18.100000000000001</c:v>
                </c:pt>
                <c:pt idx="1">
                  <c:v>16.600000000000001</c:v>
                </c:pt>
                <c:pt idx="2">
                  <c:v>18.7</c:v>
                </c:pt>
                <c:pt idx="3" formatCode="General">
                  <c:v>14</c:v>
                </c:pt>
                <c:pt idx="4" formatCode="General">
                  <c:v>23.5</c:v>
                </c:pt>
                <c:pt idx="5" formatCode="General">
                  <c:v>20.8</c:v>
                </c:pt>
                <c:pt idx="6">
                  <c:v>16.600000000000001</c:v>
                </c:pt>
                <c:pt idx="7" formatCode="General">
                  <c:v>17.100000000000001</c:v>
                </c:pt>
              </c:numCache>
            </c:numRef>
          </c:val>
          <c:extLst>
            <c:ext xmlns:c16="http://schemas.microsoft.com/office/drawing/2014/chart" uri="{C3380CC4-5D6E-409C-BE32-E72D297353CC}">
              <c16:uniqueId val="{00000004-8EFD-45D8-998A-F1F3ADC2F81F}"/>
            </c:ext>
          </c:extLst>
        </c:ser>
        <c:ser>
          <c:idx val="5"/>
          <c:order val="5"/>
          <c:tx>
            <c:strRef>
              <c:f>Sheet1!$A$7</c:f>
              <c:strCache>
                <c:ptCount val="1"/>
                <c:pt idx="0">
                  <c:v>Saturday</c:v>
                </c:pt>
              </c:strCache>
            </c:strRef>
          </c:tx>
          <c:invertIfNegative val="0"/>
          <c:dLbls>
            <c:numFmt formatCode="#,##0.0" sourceLinked="0"/>
            <c:spPr>
              <a:noFill/>
              <a:ln>
                <a:noFill/>
              </a:ln>
              <a:effectLst/>
            </c:spPr>
            <c:txPr>
              <a:bodyPr/>
              <a:lstStyle/>
              <a:p>
                <a:pPr>
                  <a:defRPr>
                    <a:solidFill>
                      <a:schemeClr val="tx1">
                        <a:lumMod val="50000"/>
                      </a:schemeClr>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Sheet1!$B$1:$I$1</c:f>
              <c:strCache>
                <c:ptCount val="8"/>
                <c:pt idx="0">
                  <c:v>Total OOH</c:v>
                </c:pt>
                <c:pt idx="1">
                  <c:v>Pubs</c:v>
                </c:pt>
                <c:pt idx="2">
                  <c:v>FSR</c:v>
                </c:pt>
                <c:pt idx="3">
                  <c:v>QSR</c:v>
                </c:pt>
                <c:pt idx="4">
                  <c:v>Travel &amp; Leisure</c:v>
                </c:pt>
                <c:pt idx="5">
                  <c:v>Workplace/College/Uni</c:v>
                </c:pt>
                <c:pt idx="6">
                  <c:v>Fish &amp; Chips</c:v>
                </c:pt>
                <c:pt idx="7">
                  <c:v>QSR excl Fish &amp; Chips</c:v>
                </c:pt>
              </c:strCache>
            </c:strRef>
          </c:cat>
          <c:val>
            <c:numRef>
              <c:f>Sheet1!$B$7:$I$7</c:f>
              <c:numCache>
                <c:formatCode>0.0</c:formatCode>
                <c:ptCount val="8"/>
                <c:pt idx="0" formatCode="General">
                  <c:v>18.2</c:v>
                </c:pt>
                <c:pt idx="1">
                  <c:v>18.2</c:v>
                </c:pt>
                <c:pt idx="2">
                  <c:v>19.3</c:v>
                </c:pt>
                <c:pt idx="3" formatCode="General">
                  <c:v>16.100000000000001</c:v>
                </c:pt>
                <c:pt idx="4" formatCode="General">
                  <c:v>9.9</c:v>
                </c:pt>
                <c:pt idx="5" formatCode="General">
                  <c:v>26.5</c:v>
                </c:pt>
                <c:pt idx="6">
                  <c:v>16.899999999999999</c:v>
                </c:pt>
                <c:pt idx="7" formatCode="General">
                  <c:v>18.899999999999999</c:v>
                </c:pt>
              </c:numCache>
            </c:numRef>
          </c:val>
          <c:extLst>
            <c:ext xmlns:c16="http://schemas.microsoft.com/office/drawing/2014/chart" uri="{C3380CC4-5D6E-409C-BE32-E72D297353CC}">
              <c16:uniqueId val="{00000005-8EFD-45D8-998A-F1F3ADC2F81F}"/>
            </c:ext>
          </c:extLst>
        </c:ser>
        <c:ser>
          <c:idx val="6"/>
          <c:order val="6"/>
          <c:tx>
            <c:strRef>
              <c:f>Sheet1!$A$8</c:f>
              <c:strCache>
                <c:ptCount val="1"/>
                <c:pt idx="0">
                  <c:v>Sunday</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Sheet1!$B$1:$I$1</c:f>
              <c:strCache>
                <c:ptCount val="8"/>
                <c:pt idx="0">
                  <c:v>Total OOH</c:v>
                </c:pt>
                <c:pt idx="1">
                  <c:v>Pubs</c:v>
                </c:pt>
                <c:pt idx="2">
                  <c:v>FSR</c:v>
                </c:pt>
                <c:pt idx="3">
                  <c:v>QSR</c:v>
                </c:pt>
                <c:pt idx="4">
                  <c:v>Travel &amp; Leisure</c:v>
                </c:pt>
                <c:pt idx="5">
                  <c:v>Workplace/College/Uni</c:v>
                </c:pt>
                <c:pt idx="6">
                  <c:v>Fish &amp; Chips</c:v>
                </c:pt>
                <c:pt idx="7">
                  <c:v>QSR excl Fish &amp; Chips</c:v>
                </c:pt>
              </c:strCache>
            </c:strRef>
          </c:cat>
          <c:val>
            <c:numRef>
              <c:f>Sheet1!$B$8:$I$8</c:f>
              <c:numCache>
                <c:formatCode>0.0</c:formatCode>
                <c:ptCount val="8"/>
                <c:pt idx="0" formatCode="General">
                  <c:v>11.7</c:v>
                </c:pt>
                <c:pt idx="1">
                  <c:v>13.3</c:v>
                </c:pt>
                <c:pt idx="2">
                  <c:v>12.8</c:v>
                </c:pt>
                <c:pt idx="3" formatCode="General">
                  <c:v>13</c:v>
                </c:pt>
                <c:pt idx="4" formatCode="General">
                  <c:v>11.9</c:v>
                </c:pt>
                <c:pt idx="5" formatCode="General">
                  <c:v>8.5</c:v>
                </c:pt>
                <c:pt idx="6">
                  <c:v>11.3</c:v>
                </c:pt>
                <c:pt idx="7" formatCode="General">
                  <c:v>14</c:v>
                </c:pt>
              </c:numCache>
            </c:numRef>
          </c:val>
          <c:extLst>
            <c:ext xmlns:c16="http://schemas.microsoft.com/office/drawing/2014/chart" uri="{C3380CC4-5D6E-409C-BE32-E72D297353CC}">
              <c16:uniqueId val="{00000006-8EFD-45D8-998A-F1F3ADC2F81F}"/>
            </c:ext>
          </c:extLst>
        </c:ser>
        <c:dLbls>
          <c:showLegendKey val="0"/>
          <c:showVal val="0"/>
          <c:showCatName val="0"/>
          <c:showSerName val="0"/>
          <c:showPercent val="0"/>
          <c:showBubbleSize val="0"/>
        </c:dLbls>
        <c:gapWidth val="50"/>
        <c:overlap val="100"/>
        <c:axId val="242877952"/>
        <c:axId val="242879488"/>
      </c:barChart>
      <c:catAx>
        <c:axId val="242877952"/>
        <c:scaling>
          <c:orientation val="minMax"/>
        </c:scaling>
        <c:delete val="0"/>
        <c:axPos val="b"/>
        <c:numFmt formatCode="General" sourceLinked="0"/>
        <c:majorTickMark val="out"/>
        <c:minorTickMark val="none"/>
        <c:tickLblPos val="nextTo"/>
        <c:txPr>
          <a:bodyPr rot="-1560000" vert="horz"/>
          <a:lstStyle/>
          <a:p>
            <a:pPr>
              <a:defRPr/>
            </a:pPr>
            <a:endParaRPr lang="en-US"/>
          </a:p>
        </c:txPr>
        <c:crossAx val="242879488"/>
        <c:crosses val="autoZero"/>
        <c:auto val="1"/>
        <c:lblAlgn val="ctr"/>
        <c:lblOffset val="100"/>
        <c:noMultiLvlLbl val="0"/>
      </c:catAx>
      <c:valAx>
        <c:axId val="242879488"/>
        <c:scaling>
          <c:orientation val="minMax"/>
          <c:max val="100"/>
        </c:scaling>
        <c:delete val="1"/>
        <c:axPos val="l"/>
        <c:numFmt formatCode="General" sourceLinked="1"/>
        <c:majorTickMark val="out"/>
        <c:minorTickMark val="none"/>
        <c:tickLblPos val="nextTo"/>
        <c:crossAx val="242877952"/>
        <c:crosses val="autoZero"/>
        <c:crossBetween val="between"/>
      </c:valAx>
    </c:plotArea>
    <c:legend>
      <c:legendPos val="r"/>
      <c:layout>
        <c:manualLayout>
          <c:xMode val="edge"/>
          <c:yMode val="edge"/>
          <c:x val="0.82148382962499578"/>
          <c:y val="4.3001003091114376E-2"/>
          <c:w val="0.14475171127951506"/>
          <c:h val="0.6500540363389502"/>
        </c:manualLayout>
      </c:layout>
      <c:overlay val="0"/>
    </c:legend>
    <c:plotVisOnly val="1"/>
    <c:dispBlanksAs val="gap"/>
    <c:showDLblsOverMax val="0"/>
  </c:chart>
  <c:txPr>
    <a:bodyPr/>
    <a:lstStyle/>
    <a:p>
      <a:pPr>
        <a:defRPr sz="1400">
          <a:latin typeface="+mn-lt"/>
          <a:cs typeface="Calibri" pitchFamily="34" charset="0"/>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4298274216094113E-2"/>
          <c:y val="0.28927881625901197"/>
          <c:w val="0.95526315789473704"/>
          <c:h val="0.55114683269457831"/>
        </c:manualLayout>
      </c:layout>
      <c:barChart>
        <c:barDir val="col"/>
        <c:grouping val="stacked"/>
        <c:varyColors val="0"/>
        <c:ser>
          <c:idx val="1"/>
          <c:order val="0"/>
          <c:tx>
            <c:strRef>
              <c:f>Sheet1!$A$2</c:f>
              <c:strCache>
                <c:ptCount val="1"/>
                <c:pt idx="0">
                  <c:v>Avg. Eater Check</c:v>
                </c:pt>
              </c:strCache>
            </c:strRef>
          </c:tx>
          <c:spPr>
            <a:solidFill>
              <a:srgbClr val="99CC00"/>
            </a:solidFill>
          </c:spPr>
          <c:invertIfNegative val="0"/>
          <c:cat>
            <c:strRef>
              <c:f>Sheet1!$B$1:$J$1</c:f>
              <c:strCache>
                <c:ptCount val="9"/>
                <c:pt idx="0">
                  <c:v>Q1 21</c:v>
                </c:pt>
                <c:pt idx="1">
                  <c:v>Q2 21</c:v>
                </c:pt>
                <c:pt idx="2">
                  <c:v>Q3 21</c:v>
                </c:pt>
                <c:pt idx="3">
                  <c:v>Q4 21</c:v>
                </c:pt>
                <c:pt idx="4">
                  <c:v>Q1 22</c:v>
                </c:pt>
                <c:pt idx="5">
                  <c:v>Q2 22</c:v>
                </c:pt>
                <c:pt idx="6">
                  <c:v>Q3 22</c:v>
                </c:pt>
                <c:pt idx="7">
                  <c:v>Q4 22</c:v>
                </c:pt>
                <c:pt idx="8">
                  <c:v>Q1 23</c:v>
                </c:pt>
              </c:strCache>
            </c:strRef>
          </c:cat>
          <c:val>
            <c:numRef>
              <c:f>Sheet1!$B$2:$J$2</c:f>
              <c:numCache>
                <c:formatCode>0.0%</c:formatCode>
                <c:ptCount val="9"/>
                <c:pt idx="0">
                  <c:v>0.32101166130209036</c:v>
                </c:pt>
                <c:pt idx="1">
                  <c:v>-0.10743493507049617</c:v>
                </c:pt>
                <c:pt idx="2">
                  <c:v>-1.2745732608339111E-3</c:v>
                </c:pt>
                <c:pt idx="3">
                  <c:v>-7.9233457741664237E-3</c:v>
                </c:pt>
                <c:pt idx="4">
                  <c:v>-6.6584792672367943E-2</c:v>
                </c:pt>
                <c:pt idx="5">
                  <c:v>-7.2243664000760877E-2</c:v>
                </c:pt>
                <c:pt idx="6">
                  <c:v>-2.8478948195166054E-2</c:v>
                </c:pt>
                <c:pt idx="7">
                  <c:v>-5.2932438003645776E-2</c:v>
                </c:pt>
                <c:pt idx="8">
                  <c:v>5.5966378421712371E-4</c:v>
                </c:pt>
              </c:numCache>
            </c:numRef>
          </c:val>
          <c:extLst>
            <c:ext xmlns:c16="http://schemas.microsoft.com/office/drawing/2014/chart" uri="{C3380CC4-5D6E-409C-BE32-E72D297353CC}">
              <c16:uniqueId val="{00000000-E16F-4EAF-8BE0-43C8CCBE68B5}"/>
            </c:ext>
          </c:extLst>
        </c:ser>
        <c:ser>
          <c:idx val="2"/>
          <c:order val="1"/>
          <c:tx>
            <c:strRef>
              <c:f>Sheet1!$A$3</c:f>
              <c:strCache>
                <c:ptCount val="1"/>
                <c:pt idx="0">
                  <c:v>Visits</c:v>
                </c:pt>
              </c:strCache>
            </c:strRef>
          </c:tx>
          <c:spPr>
            <a:solidFill>
              <a:srgbClr val="003C69"/>
            </a:solidFill>
          </c:spPr>
          <c:invertIfNegative val="0"/>
          <c:dLbls>
            <c:dLbl>
              <c:idx val="2"/>
              <c:layout>
                <c:manualLayout>
                  <c:x val="4.3936404303483913E-3"/>
                  <c:y val="1.6766495525193971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E16F-4EAF-8BE0-43C8CCBE68B5}"/>
                </c:ext>
              </c:extLst>
            </c:dLbl>
            <c:dLbl>
              <c:idx val="6"/>
              <c:layout>
                <c:manualLayout>
                  <c:x val="-6.5904606455226469E-3"/>
                  <c:y val="7.8244085849737868E-2"/>
                </c:manualLayout>
              </c:layout>
              <c:numFmt formatCode="0.0%" sourceLinked="0"/>
              <c:spPr>
                <a:noFill/>
                <a:ln>
                  <a:noFill/>
                </a:ln>
                <a:effectLst/>
              </c:spPr>
              <c:txPr>
                <a:bodyPr/>
                <a:lstStyle/>
                <a:p>
                  <a:pPr>
                    <a:defRPr>
                      <a:solidFill>
                        <a:schemeClr val="tx1"/>
                      </a:solidFill>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812-4ACF-98AD-C18A4BEFE37C}"/>
                </c:ext>
              </c:extLst>
            </c:dLbl>
            <c:dLbl>
              <c:idx val="7"/>
              <c:layout>
                <c:manualLayout>
                  <c:x val="-6.5904606455226469E-3"/>
                  <c:y val="-8.9420869402201925E-2"/>
                </c:manualLayout>
              </c:layout>
              <c:numFmt formatCode="0.0%" sourceLinked="0"/>
              <c:spPr>
                <a:noFill/>
                <a:ln>
                  <a:noFill/>
                </a:ln>
                <a:effectLst/>
              </c:spPr>
              <c:txPr>
                <a:bodyPr/>
                <a:lstStyle/>
                <a:p>
                  <a:pPr>
                    <a:defRPr>
                      <a:solidFill>
                        <a:schemeClr val="tx1"/>
                      </a:solidFill>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16F-4EAF-8BE0-43C8CCBE68B5}"/>
                </c:ext>
              </c:extLst>
            </c:dLbl>
            <c:dLbl>
              <c:idx val="8"/>
              <c:layout>
                <c:manualLayout>
                  <c:x val="2.1968202151742156E-3"/>
                  <c:y val="-5.5888318417313336E-2"/>
                </c:manualLayout>
              </c:layout>
              <c:numFmt formatCode="0.0%" sourceLinked="0"/>
              <c:spPr>
                <a:noFill/>
                <a:ln>
                  <a:noFill/>
                </a:ln>
                <a:effectLst/>
              </c:spPr>
              <c:txPr>
                <a:bodyPr/>
                <a:lstStyle/>
                <a:p>
                  <a:pPr>
                    <a:defRPr>
                      <a:solidFill>
                        <a:schemeClr val="tx1"/>
                      </a:solidFill>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16F-4EAF-8BE0-43C8CCBE68B5}"/>
                </c:ext>
              </c:extLst>
            </c:dLbl>
            <c:numFmt formatCode="0.0%" sourceLinked="0"/>
            <c:spPr>
              <a:noFill/>
              <a:ln>
                <a:noFill/>
              </a:ln>
              <a:effectLst/>
            </c:spPr>
            <c:txPr>
              <a:bodyPr/>
              <a:lstStyle/>
              <a:p>
                <a:pPr>
                  <a:defRPr>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Sheet1!$B$1:$J$1</c:f>
              <c:strCache>
                <c:ptCount val="9"/>
                <c:pt idx="0">
                  <c:v>Q1 21</c:v>
                </c:pt>
                <c:pt idx="1">
                  <c:v>Q2 21</c:v>
                </c:pt>
                <c:pt idx="2">
                  <c:v>Q3 21</c:v>
                </c:pt>
                <c:pt idx="3">
                  <c:v>Q4 21</c:v>
                </c:pt>
                <c:pt idx="4">
                  <c:v>Q1 22</c:v>
                </c:pt>
                <c:pt idx="5">
                  <c:v>Q2 22</c:v>
                </c:pt>
                <c:pt idx="6">
                  <c:v>Q3 22</c:v>
                </c:pt>
                <c:pt idx="7">
                  <c:v>Q4 22</c:v>
                </c:pt>
                <c:pt idx="8">
                  <c:v>Q1 23</c:v>
                </c:pt>
              </c:strCache>
            </c:strRef>
          </c:cat>
          <c:val>
            <c:numRef>
              <c:f>Sheet1!$B$3:$J$3</c:f>
              <c:numCache>
                <c:formatCode>0.0%</c:formatCode>
                <c:ptCount val="9"/>
                <c:pt idx="0">
                  <c:v>-0.23511401616363514</c:v>
                </c:pt>
                <c:pt idx="1">
                  <c:v>1.1174772709403231</c:v>
                </c:pt>
                <c:pt idx="2">
                  <c:v>0.27065375399944491</c:v>
                </c:pt>
                <c:pt idx="3">
                  <c:v>0.14544115139080094</c:v>
                </c:pt>
                <c:pt idx="4">
                  <c:v>0.14463468231948284</c:v>
                </c:pt>
                <c:pt idx="5">
                  <c:v>0.10048261595632524</c:v>
                </c:pt>
                <c:pt idx="6">
                  <c:v>-4.4213001389089457E-2</c:v>
                </c:pt>
                <c:pt idx="7">
                  <c:v>3.6889712292938137E-2</c:v>
                </c:pt>
                <c:pt idx="8">
                  <c:v>3.5684839454107165E-2</c:v>
                </c:pt>
              </c:numCache>
            </c:numRef>
          </c:val>
          <c:extLst>
            <c:ext xmlns:c16="http://schemas.microsoft.com/office/drawing/2014/chart" uri="{C3380CC4-5D6E-409C-BE32-E72D297353CC}">
              <c16:uniqueId val="{00000001-E16F-4EAF-8BE0-43C8CCBE68B5}"/>
            </c:ext>
          </c:extLst>
        </c:ser>
        <c:dLbls>
          <c:showLegendKey val="0"/>
          <c:showVal val="0"/>
          <c:showCatName val="0"/>
          <c:showSerName val="0"/>
          <c:showPercent val="0"/>
          <c:showBubbleSize val="0"/>
        </c:dLbls>
        <c:gapWidth val="40"/>
        <c:overlap val="100"/>
        <c:axId val="189445632"/>
        <c:axId val="189447552"/>
      </c:barChart>
      <c:lineChart>
        <c:grouping val="standard"/>
        <c:varyColors val="0"/>
        <c:ser>
          <c:idx val="3"/>
          <c:order val="2"/>
          <c:tx>
            <c:strRef>
              <c:f>Sheet1!$A$4</c:f>
              <c:strCache>
                <c:ptCount val="1"/>
                <c:pt idx="0">
                  <c:v>Total Spend</c:v>
                </c:pt>
              </c:strCache>
            </c:strRef>
          </c:tx>
          <c:marker>
            <c:spPr>
              <a:ln cap="rnd">
                <a:round/>
              </a:ln>
            </c:spPr>
          </c:marker>
          <c:dLbls>
            <c:dLbl>
              <c:idx val="0"/>
              <c:layout>
                <c:manualLayout>
                  <c:x val="-5.7249134807440059E-2"/>
                  <c:y val="-0.17465099505410386"/>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16F-4EAF-8BE0-43C8CCBE68B5}"/>
                </c:ext>
              </c:extLst>
            </c:dLbl>
            <c:dLbl>
              <c:idx val="1"/>
              <c:layout>
                <c:manualLayout>
                  <c:x val="-4.9197875207811388E-2"/>
                  <c:y val="-0.1355291721619846"/>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16F-4EAF-8BE0-43C8CCBE68B5}"/>
                </c:ext>
              </c:extLst>
            </c:dLbl>
            <c:dLbl>
              <c:idx val="2"/>
              <c:layout>
                <c:manualLayout>
                  <c:x val="-5.3108215190821512E-2"/>
                  <c:y val="-0.12994034032025326"/>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16F-4EAF-8BE0-43C8CCBE68B5}"/>
                </c:ext>
              </c:extLst>
            </c:dLbl>
            <c:dLbl>
              <c:idx val="3"/>
              <c:layout>
                <c:manualLayout>
                  <c:x val="-3.553365346942787E-2"/>
                  <c:y val="-8.522968558640267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E16F-4EAF-8BE0-43C8CCBE68B5}"/>
                </c:ext>
              </c:extLst>
            </c:dLbl>
            <c:dLbl>
              <c:idx val="6"/>
              <c:layout>
                <c:manualLayout>
                  <c:x val="-5.2855494377091548E-2"/>
                  <c:y val="9.361293334899967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812-4ACF-98AD-C18A4BEFE37C}"/>
                </c:ext>
              </c:extLst>
            </c:dLbl>
            <c:dLbl>
              <c:idx val="7"/>
              <c:layout>
                <c:manualLayout>
                  <c:x val="-5.2855494377091625E-2"/>
                  <c:y val="7.125760598207436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E16F-4EAF-8BE0-43C8CCBE68B5}"/>
                </c:ext>
              </c:extLst>
            </c:dLbl>
            <c:dLbl>
              <c:idx val="8"/>
              <c:layout>
                <c:manualLayout>
                  <c:x val="-2.042454675015061E-2"/>
                  <c:y val="7.684643782380559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E16F-4EAF-8BE0-43C8CCBE68B5}"/>
                </c:ext>
              </c:extLst>
            </c:dLbl>
            <c:spPr>
              <a:noFill/>
              <a:ln>
                <a:noFill/>
              </a:ln>
              <a:effectLst/>
            </c:spPr>
            <c:txPr>
              <a:bodyPr wrap="square" lIns="38100" tIns="19050" rIns="38100" bIns="19050" anchor="ctr">
                <a:spAutoFit/>
              </a:bodyPr>
              <a:lstStyle/>
              <a:p>
                <a:pPr>
                  <a:defRPr b="1">
                    <a:solidFill>
                      <a:srgbClr val="FFC000"/>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Sheet1!$B$1:$J$1</c:f>
              <c:strCache>
                <c:ptCount val="9"/>
                <c:pt idx="0">
                  <c:v>Q1 21</c:v>
                </c:pt>
                <c:pt idx="1">
                  <c:v>Q2 21</c:v>
                </c:pt>
                <c:pt idx="2">
                  <c:v>Q3 21</c:v>
                </c:pt>
                <c:pt idx="3">
                  <c:v>Q4 21</c:v>
                </c:pt>
                <c:pt idx="4">
                  <c:v>Q1 22</c:v>
                </c:pt>
                <c:pt idx="5">
                  <c:v>Q2 22</c:v>
                </c:pt>
                <c:pt idx="6">
                  <c:v>Q3 22</c:v>
                </c:pt>
                <c:pt idx="7">
                  <c:v>Q4 22</c:v>
                </c:pt>
                <c:pt idx="8">
                  <c:v>Q1 23</c:v>
                </c:pt>
              </c:strCache>
            </c:strRef>
          </c:cat>
          <c:val>
            <c:numRef>
              <c:f>Sheet1!$B$4:$J$4</c:f>
              <c:numCache>
                <c:formatCode>0.0%</c:formatCode>
                <c:ptCount val="9"/>
                <c:pt idx="0">
                  <c:v>1.0423304214359996E-2</c:v>
                </c:pt>
                <c:pt idx="1">
                  <c:v>0.88998623782359765</c:v>
                </c:pt>
                <c:pt idx="2">
                  <c:v>0.26903421270081873</c:v>
                </c:pt>
                <c:pt idx="3">
                  <c:v>0.13636542508437222</c:v>
                </c:pt>
                <c:pt idx="4">
                  <c:v>6.841941931163853E-2</c:v>
                </c:pt>
                <c:pt idx="5">
                  <c:v>2.097971961049816E-2</c:v>
                </c:pt>
                <c:pt idx="6">
                  <c:v>-7.1432809808142705E-2</c:v>
                </c:pt>
                <c:pt idx="7">
                  <c:v>-1.7995388119625866E-2</c:v>
                </c:pt>
                <c:pt idx="8">
                  <c:v>3.6264474750612674E-2</c:v>
                </c:pt>
              </c:numCache>
            </c:numRef>
          </c:val>
          <c:smooth val="0"/>
          <c:extLst>
            <c:ext xmlns:c16="http://schemas.microsoft.com/office/drawing/2014/chart" uri="{C3380CC4-5D6E-409C-BE32-E72D297353CC}">
              <c16:uniqueId val="{00000002-E16F-4EAF-8BE0-43C8CCBE68B5}"/>
            </c:ext>
          </c:extLst>
        </c:ser>
        <c:dLbls>
          <c:showLegendKey val="0"/>
          <c:showVal val="0"/>
          <c:showCatName val="0"/>
          <c:showSerName val="0"/>
          <c:showPercent val="0"/>
          <c:showBubbleSize val="0"/>
        </c:dLbls>
        <c:marker val="1"/>
        <c:smooth val="0"/>
        <c:axId val="189445632"/>
        <c:axId val="189447552"/>
      </c:lineChart>
      <c:catAx>
        <c:axId val="189445632"/>
        <c:scaling>
          <c:orientation val="minMax"/>
        </c:scaling>
        <c:delete val="0"/>
        <c:axPos val="b"/>
        <c:numFmt formatCode="General" sourceLinked="0"/>
        <c:majorTickMark val="out"/>
        <c:minorTickMark val="none"/>
        <c:tickLblPos val="low"/>
        <c:crossAx val="189447552"/>
        <c:crosses val="autoZero"/>
        <c:auto val="0"/>
        <c:lblAlgn val="ctr"/>
        <c:lblOffset val="100"/>
        <c:noMultiLvlLbl val="0"/>
      </c:catAx>
      <c:valAx>
        <c:axId val="189447552"/>
        <c:scaling>
          <c:orientation val="minMax"/>
        </c:scaling>
        <c:delete val="0"/>
        <c:axPos val="l"/>
        <c:numFmt formatCode="0.0%" sourceLinked="1"/>
        <c:majorTickMark val="none"/>
        <c:minorTickMark val="none"/>
        <c:tickLblPos val="none"/>
        <c:crossAx val="189445632"/>
        <c:crosses val="autoZero"/>
        <c:crossBetween val="between"/>
      </c:valAx>
    </c:plotArea>
    <c:legend>
      <c:legendPos val="t"/>
      <c:layout>
        <c:manualLayout>
          <c:xMode val="edge"/>
          <c:yMode val="edge"/>
          <c:x val="5.3056787449053212E-2"/>
          <c:y val="0.12951039716096893"/>
          <c:w val="0.92392071447392254"/>
          <c:h val="6.9058296249934675E-2"/>
        </c:manualLayout>
      </c:layout>
      <c:overlay val="0"/>
    </c:legend>
    <c:plotVisOnly val="1"/>
    <c:dispBlanksAs val="gap"/>
    <c:showDLblsOverMax val="0"/>
  </c:chart>
  <c:txPr>
    <a:bodyPr/>
    <a:lstStyle/>
    <a:p>
      <a:pPr>
        <a:defRPr sz="1000">
          <a:latin typeface="+mn-lt"/>
        </a:defRPr>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4298245614035101E-2"/>
          <c:y val="0.22221294517605639"/>
          <c:w val="0.95526315789473704"/>
          <c:h val="0.61821265454248797"/>
        </c:manualLayout>
      </c:layout>
      <c:barChart>
        <c:barDir val="col"/>
        <c:grouping val="stacked"/>
        <c:varyColors val="0"/>
        <c:ser>
          <c:idx val="1"/>
          <c:order val="0"/>
          <c:tx>
            <c:strRef>
              <c:f>Sheet1!$A$2</c:f>
              <c:strCache>
                <c:ptCount val="1"/>
                <c:pt idx="0">
                  <c:v>Avg. Eater Check</c:v>
                </c:pt>
              </c:strCache>
            </c:strRef>
          </c:tx>
          <c:spPr>
            <a:solidFill>
              <a:srgbClr val="99CC00"/>
            </a:solidFill>
          </c:spPr>
          <c:invertIfNegative val="0"/>
          <c:cat>
            <c:strRef>
              <c:f>Sheet1!$B$1:$D$1</c:f>
              <c:strCache>
                <c:ptCount val="3"/>
                <c:pt idx="0">
                  <c:v>YE Mar'21</c:v>
                </c:pt>
                <c:pt idx="1">
                  <c:v>YE Mar'22</c:v>
                </c:pt>
                <c:pt idx="2">
                  <c:v>YE Mar'23</c:v>
                </c:pt>
              </c:strCache>
            </c:strRef>
          </c:cat>
          <c:val>
            <c:numRef>
              <c:f>Sheet1!$B$2:$D$2</c:f>
              <c:numCache>
                <c:formatCode>0.0%</c:formatCode>
                <c:ptCount val="3"/>
                <c:pt idx="0">
                  <c:v>0.32212523801263626</c:v>
                </c:pt>
                <c:pt idx="1">
                  <c:v>-3.3198245361659828E-2</c:v>
                </c:pt>
                <c:pt idx="2">
                  <c:v>-3.7446144521088409E-2</c:v>
                </c:pt>
              </c:numCache>
            </c:numRef>
          </c:val>
          <c:extLst>
            <c:ext xmlns:c16="http://schemas.microsoft.com/office/drawing/2014/chart" uri="{C3380CC4-5D6E-409C-BE32-E72D297353CC}">
              <c16:uniqueId val="{00000000-C372-410C-9C96-97A5D9D1660C}"/>
            </c:ext>
          </c:extLst>
        </c:ser>
        <c:ser>
          <c:idx val="2"/>
          <c:order val="1"/>
          <c:tx>
            <c:strRef>
              <c:f>Sheet1!$A$3</c:f>
              <c:strCache>
                <c:ptCount val="1"/>
                <c:pt idx="0">
                  <c:v>Visits</c:v>
                </c:pt>
              </c:strCache>
            </c:strRef>
          </c:tx>
          <c:spPr>
            <a:solidFill>
              <a:srgbClr val="003C69"/>
            </a:solidFill>
          </c:spPr>
          <c:invertIfNegative val="0"/>
          <c:dLbls>
            <c:dLbl>
              <c:idx val="1"/>
              <c:layout>
                <c:manualLayout>
                  <c:x val="1.53690632455105E-2"/>
                  <c:y val="2.4122081689199475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372-410C-9C96-97A5D9D1660C}"/>
                </c:ext>
              </c:extLst>
            </c:dLbl>
            <c:dLbl>
              <c:idx val="2"/>
              <c:layout>
                <c:manualLayout>
                  <c:x val="2.0492084327347237E-2"/>
                  <c:y val="-6.9588203772598028E-2"/>
                </c:manualLayout>
              </c:layout>
              <c:numFmt formatCode="0.0%" sourceLinked="0"/>
              <c:spPr>
                <a:noFill/>
                <a:ln>
                  <a:noFill/>
                </a:ln>
                <a:effectLst/>
              </c:spPr>
              <c:txPr>
                <a:bodyPr/>
                <a:lstStyle/>
                <a:p>
                  <a:pPr>
                    <a:defRPr>
                      <a:solidFill>
                        <a:schemeClr val="tx1"/>
                      </a:solidFill>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372-410C-9C96-97A5D9D1660C}"/>
                </c:ext>
              </c:extLst>
            </c:dLbl>
            <c:numFmt formatCode="0.0%" sourceLinked="0"/>
            <c:spPr>
              <a:noFill/>
              <a:ln>
                <a:noFill/>
              </a:ln>
              <a:effectLst/>
            </c:spPr>
            <c:txPr>
              <a:bodyPr/>
              <a:lstStyle/>
              <a:p>
                <a:pPr>
                  <a:defRPr>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YE Mar'21</c:v>
                </c:pt>
                <c:pt idx="1">
                  <c:v>YE Mar'22</c:v>
                </c:pt>
                <c:pt idx="2">
                  <c:v>YE Mar'23</c:v>
                </c:pt>
              </c:strCache>
            </c:strRef>
          </c:cat>
          <c:val>
            <c:numRef>
              <c:f>Sheet1!$B$3:$D$3</c:f>
              <c:numCache>
                <c:formatCode>0.0%</c:formatCode>
                <c:ptCount val="3"/>
                <c:pt idx="0">
                  <c:v>-0.3731917013294096</c:v>
                </c:pt>
                <c:pt idx="1">
                  <c:v>0.30756119866653142</c:v>
                </c:pt>
                <c:pt idx="2">
                  <c:v>2.6827075421231417E-2</c:v>
                </c:pt>
              </c:numCache>
            </c:numRef>
          </c:val>
          <c:extLst>
            <c:ext xmlns:c16="http://schemas.microsoft.com/office/drawing/2014/chart" uri="{C3380CC4-5D6E-409C-BE32-E72D297353CC}">
              <c16:uniqueId val="{00000001-C372-410C-9C96-97A5D9D1660C}"/>
            </c:ext>
          </c:extLst>
        </c:ser>
        <c:dLbls>
          <c:showLegendKey val="0"/>
          <c:showVal val="0"/>
          <c:showCatName val="0"/>
          <c:showSerName val="0"/>
          <c:showPercent val="0"/>
          <c:showBubbleSize val="0"/>
        </c:dLbls>
        <c:gapWidth val="40"/>
        <c:overlap val="100"/>
        <c:axId val="189985920"/>
        <c:axId val="189987840"/>
      </c:barChart>
      <c:lineChart>
        <c:grouping val="standard"/>
        <c:varyColors val="0"/>
        <c:ser>
          <c:idx val="3"/>
          <c:order val="2"/>
          <c:tx>
            <c:strRef>
              <c:f>Sheet1!$A$4</c:f>
              <c:strCache>
                <c:ptCount val="1"/>
                <c:pt idx="0">
                  <c:v>Total Spend</c:v>
                </c:pt>
              </c:strCache>
            </c:strRef>
          </c:tx>
          <c:marker>
            <c:spPr>
              <a:ln cap="rnd">
                <a:round/>
              </a:ln>
            </c:spPr>
          </c:marker>
          <c:dLbls>
            <c:dLbl>
              <c:idx val="0"/>
              <c:layout>
                <c:manualLayout>
                  <c:x val="8.2788020682483227E-2"/>
                  <c:y val="9.4973031504979617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372-410C-9C96-97A5D9D1660C}"/>
                </c:ext>
              </c:extLst>
            </c:dLbl>
            <c:dLbl>
              <c:idx val="2"/>
              <c:layout>
                <c:manualLayout>
                  <c:x val="-8.761939261139344E-2"/>
                  <c:y val="9.090275872619478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372-410C-9C96-97A5D9D1660C}"/>
                </c:ext>
              </c:extLst>
            </c:dLbl>
            <c:spPr>
              <a:noFill/>
              <a:ln>
                <a:noFill/>
              </a:ln>
              <a:effectLst/>
            </c:spPr>
            <c:txPr>
              <a:bodyPr wrap="square" lIns="38100" tIns="19050" rIns="38100" bIns="19050" anchor="ctr">
                <a:spAutoFit/>
              </a:bodyPr>
              <a:lstStyle/>
              <a:p>
                <a:pPr>
                  <a:defRPr b="1">
                    <a:solidFill>
                      <a:srgbClr val="FFC000"/>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Sheet1!$B$1:$D$1</c:f>
              <c:strCache>
                <c:ptCount val="3"/>
                <c:pt idx="0">
                  <c:v>YE Mar'21</c:v>
                </c:pt>
                <c:pt idx="1">
                  <c:v>YE Mar'22</c:v>
                </c:pt>
                <c:pt idx="2">
                  <c:v>YE Mar'23</c:v>
                </c:pt>
              </c:strCache>
            </c:strRef>
          </c:cat>
          <c:val>
            <c:numRef>
              <c:f>Sheet1!$B$4:$D$4</c:f>
              <c:numCache>
                <c:formatCode>0.0%</c:formatCode>
                <c:ptCount val="3"/>
                <c:pt idx="0">
                  <c:v>-0.17128092893184999</c:v>
                </c:pt>
                <c:pt idx="1">
                  <c:v>0.26415246116781388</c:v>
                </c:pt>
                <c:pt idx="2">
                  <c:v>-1.1623639643158601E-2</c:v>
                </c:pt>
              </c:numCache>
            </c:numRef>
          </c:val>
          <c:smooth val="0"/>
          <c:extLst>
            <c:ext xmlns:c16="http://schemas.microsoft.com/office/drawing/2014/chart" uri="{C3380CC4-5D6E-409C-BE32-E72D297353CC}">
              <c16:uniqueId val="{00000002-C372-410C-9C96-97A5D9D1660C}"/>
            </c:ext>
          </c:extLst>
        </c:ser>
        <c:dLbls>
          <c:showLegendKey val="0"/>
          <c:showVal val="0"/>
          <c:showCatName val="0"/>
          <c:showSerName val="0"/>
          <c:showPercent val="0"/>
          <c:showBubbleSize val="0"/>
        </c:dLbls>
        <c:marker val="1"/>
        <c:smooth val="0"/>
        <c:axId val="189985920"/>
        <c:axId val="189987840"/>
      </c:lineChart>
      <c:catAx>
        <c:axId val="189985920"/>
        <c:scaling>
          <c:orientation val="minMax"/>
        </c:scaling>
        <c:delete val="0"/>
        <c:axPos val="b"/>
        <c:numFmt formatCode="General" sourceLinked="0"/>
        <c:majorTickMark val="out"/>
        <c:minorTickMark val="none"/>
        <c:tickLblPos val="low"/>
        <c:crossAx val="189987840"/>
        <c:crosses val="autoZero"/>
        <c:auto val="0"/>
        <c:lblAlgn val="ctr"/>
        <c:lblOffset val="100"/>
        <c:noMultiLvlLbl val="0"/>
      </c:catAx>
      <c:valAx>
        <c:axId val="189987840"/>
        <c:scaling>
          <c:orientation val="minMax"/>
        </c:scaling>
        <c:delete val="0"/>
        <c:axPos val="l"/>
        <c:numFmt formatCode="0.0%" sourceLinked="1"/>
        <c:majorTickMark val="none"/>
        <c:minorTickMark val="none"/>
        <c:tickLblPos val="none"/>
        <c:crossAx val="189985920"/>
        <c:crosses val="autoZero"/>
        <c:crossBetween val="between"/>
      </c:valAx>
    </c:plotArea>
    <c:plotVisOnly val="1"/>
    <c:dispBlanksAs val="gap"/>
    <c:showDLblsOverMax val="0"/>
  </c:chart>
  <c:txPr>
    <a:bodyPr/>
    <a:lstStyle/>
    <a:p>
      <a:pPr>
        <a:defRPr sz="1000">
          <a:latin typeface="+mn-lt"/>
        </a:defRPr>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plotArea>
      <c:layout>
        <c:manualLayout>
          <c:layoutTarget val="inner"/>
          <c:xMode val="edge"/>
          <c:yMode val="edge"/>
          <c:x val="0.30237498478721581"/>
          <c:y val="1.6746210295141679E-2"/>
          <c:w val="0.6477309542595433"/>
          <c:h val="0.93631358929014685"/>
        </c:manualLayout>
      </c:layout>
      <c:barChart>
        <c:barDir val="bar"/>
        <c:grouping val="clustered"/>
        <c:varyColors val="0"/>
        <c:ser>
          <c:idx val="0"/>
          <c:order val="0"/>
          <c:tx>
            <c:strRef>
              <c:f>Sheet1!$B$1</c:f>
              <c:strCache>
                <c:ptCount val="1"/>
              </c:strCache>
            </c:strRef>
          </c:tx>
          <c:spPr>
            <a:solidFill>
              <a:srgbClr val="99CC00"/>
            </a:solidFill>
          </c:spPr>
          <c:invertIfNegative val="1"/>
          <c:dPt>
            <c:idx val="0"/>
            <c:invertIfNegative val="1"/>
            <c:bubble3D val="0"/>
            <c:extLst>
              <c:ext xmlns:c16="http://schemas.microsoft.com/office/drawing/2014/chart" uri="{C3380CC4-5D6E-409C-BE32-E72D297353CC}">
                <c16:uniqueId val="{00000000-CFD7-4C91-86C0-298CCA20F733}"/>
              </c:ext>
            </c:extLst>
          </c:dPt>
          <c:dPt>
            <c:idx val="1"/>
            <c:invertIfNegative val="1"/>
            <c:bubble3D val="0"/>
            <c:extLst>
              <c:ext xmlns:c16="http://schemas.microsoft.com/office/drawing/2014/chart" uri="{C3380CC4-5D6E-409C-BE32-E72D297353CC}">
                <c16:uniqueId val="{00000001-CFD7-4C91-86C0-298CCA20F733}"/>
              </c:ext>
            </c:extLst>
          </c:dPt>
          <c:dPt>
            <c:idx val="2"/>
            <c:invertIfNegative val="1"/>
            <c:bubble3D val="0"/>
            <c:extLst>
              <c:ext xmlns:c16="http://schemas.microsoft.com/office/drawing/2014/chart" uri="{C3380CC4-5D6E-409C-BE32-E72D297353CC}">
                <c16:uniqueId val="{00000002-CFD7-4C91-86C0-298CCA20F733}"/>
              </c:ext>
            </c:extLst>
          </c:dPt>
          <c:dPt>
            <c:idx val="3"/>
            <c:invertIfNegative val="1"/>
            <c:bubble3D val="0"/>
            <c:extLst>
              <c:ext xmlns:c16="http://schemas.microsoft.com/office/drawing/2014/chart" uri="{C3380CC4-5D6E-409C-BE32-E72D297353CC}">
                <c16:uniqueId val="{00000003-CFD7-4C91-86C0-298CCA20F733}"/>
              </c:ext>
            </c:extLst>
          </c:dPt>
          <c:dPt>
            <c:idx val="4"/>
            <c:invertIfNegative val="1"/>
            <c:bubble3D val="0"/>
            <c:extLst>
              <c:ext xmlns:c16="http://schemas.microsoft.com/office/drawing/2014/chart" uri="{C3380CC4-5D6E-409C-BE32-E72D297353CC}">
                <c16:uniqueId val="{00000004-CFD7-4C91-86C0-298CCA20F733}"/>
              </c:ext>
            </c:extLst>
          </c:dPt>
          <c:dLbls>
            <c:numFmt formatCode="#,##0.000_);[Red]\(#,##0.000\)" sourceLinked="0"/>
            <c:spPr>
              <a:noFill/>
              <a:ln w="25542">
                <a:noFill/>
              </a:ln>
            </c:spPr>
            <c:txPr>
              <a:bodyPr wrap="square" lIns="38100" tIns="19050" rIns="38100" bIns="19050" anchor="ctr">
                <a:spAutoFit/>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Seafood</c:v>
                </c:pt>
                <c:pt idx="1">
                  <c:v>Pork</c:v>
                </c:pt>
                <c:pt idx="2">
                  <c:v>Lamb</c:v>
                </c:pt>
                <c:pt idx="3">
                  <c:v>Beef and Veal</c:v>
                </c:pt>
                <c:pt idx="4">
                  <c:v>Poultry</c:v>
                </c:pt>
              </c:strCache>
            </c:strRef>
          </c:cat>
          <c:val>
            <c:numRef>
              <c:f>Sheet1!$B$2:$B$6</c:f>
              <c:numCache>
                <c:formatCode>_-* #,##0_-;\-* #,##0_-;_-* "-"??_-;_-@_-</c:formatCode>
                <c:ptCount val="5"/>
                <c:pt idx="0">
                  <c:v>-42218</c:v>
                </c:pt>
                <c:pt idx="1">
                  <c:v>67405</c:v>
                </c:pt>
                <c:pt idx="2">
                  <c:v>-1250</c:v>
                </c:pt>
                <c:pt idx="3">
                  <c:v>-11825</c:v>
                </c:pt>
                <c:pt idx="4">
                  <c:v>11800</c:v>
                </c:pt>
              </c:numCache>
            </c:numRef>
          </c:val>
          <c:extLst>
            <c:ext xmlns:c14="http://schemas.microsoft.com/office/drawing/2007/8/2/chart" uri="{6F2FDCE9-48DA-4B69-8628-5D25D57E5C99}">
              <c14:invertSolidFillFmt>
                <c14:spPr xmlns:c14="http://schemas.microsoft.com/office/drawing/2007/8/2/chart">
                  <a:solidFill>
                    <a:srgbClr val="6E273D"/>
                  </a:solidFill>
                </c14:spPr>
              </c14:invertSolidFillFmt>
            </c:ext>
            <c:ext xmlns:c16="http://schemas.microsoft.com/office/drawing/2014/chart" uri="{C3380CC4-5D6E-409C-BE32-E72D297353CC}">
              <c16:uniqueId val="{00000005-CFD7-4C91-86C0-298CCA20F733}"/>
            </c:ext>
          </c:extLst>
        </c:ser>
        <c:dLbls>
          <c:showLegendKey val="0"/>
          <c:showVal val="0"/>
          <c:showCatName val="0"/>
          <c:showSerName val="0"/>
          <c:showPercent val="0"/>
          <c:showBubbleSize val="0"/>
        </c:dLbls>
        <c:gapWidth val="20"/>
        <c:axId val="243004160"/>
        <c:axId val="243005696"/>
      </c:barChart>
      <c:catAx>
        <c:axId val="243004160"/>
        <c:scaling>
          <c:orientation val="maxMin"/>
        </c:scaling>
        <c:delete val="0"/>
        <c:axPos val="l"/>
        <c:numFmt formatCode="General" sourceLinked="1"/>
        <c:majorTickMark val="none"/>
        <c:minorTickMark val="none"/>
        <c:tickLblPos val="none"/>
        <c:spPr>
          <a:ln w="9578">
            <a:noFill/>
          </a:ln>
        </c:spPr>
        <c:crossAx val="243005696"/>
        <c:crosses val="autoZero"/>
        <c:auto val="1"/>
        <c:lblAlgn val="ctr"/>
        <c:lblOffset val="100"/>
        <c:tickLblSkip val="1"/>
        <c:tickMarkSkip val="1"/>
        <c:noMultiLvlLbl val="0"/>
      </c:catAx>
      <c:valAx>
        <c:axId val="243005696"/>
        <c:scaling>
          <c:orientation val="minMax"/>
        </c:scaling>
        <c:delete val="0"/>
        <c:axPos val="t"/>
        <c:numFmt formatCode="_-* #,##0_-;\-* #,##0_-;_-* &quot;-&quot;??_-;_-@_-" sourceLinked="1"/>
        <c:majorTickMark val="none"/>
        <c:minorTickMark val="none"/>
        <c:tickLblPos val="none"/>
        <c:spPr>
          <a:ln w="9578">
            <a:noFill/>
          </a:ln>
        </c:spPr>
        <c:crossAx val="243004160"/>
        <c:crosses val="autoZero"/>
        <c:crossBetween val="between"/>
        <c:dispUnits>
          <c:builtInUnit val="thousands"/>
        </c:dispUnits>
      </c:valAx>
      <c:spPr>
        <a:noFill/>
        <a:ln w="25400">
          <a:noFill/>
        </a:ln>
      </c:spPr>
    </c:plotArea>
    <c:plotVisOnly val="1"/>
    <c:dispBlanksAs val="gap"/>
    <c:showDLblsOverMax val="0"/>
  </c:chart>
  <c:spPr>
    <a:noFill/>
    <a:ln>
      <a:noFill/>
    </a:ln>
  </c:spPr>
  <c:txPr>
    <a:bodyPr/>
    <a:lstStyle/>
    <a:p>
      <a:pPr>
        <a:defRPr sz="1400" b="1" i="0" u="none" strike="noStrike" baseline="0">
          <a:solidFill>
            <a:srgbClr val="000000"/>
          </a:solidFill>
          <a:latin typeface="+mn-lt"/>
          <a:ea typeface="Arial Narrow"/>
          <a:cs typeface="Calibri" pitchFamily="34" charset="0"/>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4298245614035101E-2"/>
          <c:y val="0.46099773994159288"/>
          <c:w val="0.95526315789473704"/>
          <c:h val="0.38347505968823176"/>
        </c:manualLayout>
      </c:layout>
      <c:barChart>
        <c:barDir val="col"/>
        <c:grouping val="stacked"/>
        <c:varyColors val="0"/>
        <c:ser>
          <c:idx val="1"/>
          <c:order val="0"/>
          <c:tx>
            <c:strRef>
              <c:f>Sheet1!$A$2</c:f>
              <c:strCache>
                <c:ptCount val="1"/>
                <c:pt idx="0">
                  <c:v>Avg. Eater Check</c:v>
                </c:pt>
              </c:strCache>
            </c:strRef>
          </c:tx>
          <c:spPr>
            <a:solidFill>
              <a:srgbClr val="99CC00"/>
            </a:solidFill>
          </c:spPr>
          <c:invertIfNegative val="0"/>
          <c:cat>
            <c:strRef>
              <c:f>Sheet1!$B$1:$D$1</c:f>
              <c:strCache>
                <c:ptCount val="3"/>
                <c:pt idx="0">
                  <c:v>YE Dec 20</c:v>
                </c:pt>
                <c:pt idx="1">
                  <c:v>YE Dec 21</c:v>
                </c:pt>
                <c:pt idx="2">
                  <c:v>YE Dec 22</c:v>
                </c:pt>
              </c:strCache>
            </c:strRef>
          </c:cat>
          <c:val>
            <c:numRef>
              <c:f>Sheet1!$B$2:$D$2</c:f>
              <c:numCache>
                <c:formatCode>0.0%</c:formatCode>
                <c:ptCount val="3"/>
                <c:pt idx="0">
                  <c:v>0.17159636529688971</c:v>
                </c:pt>
                <c:pt idx="1">
                  <c:v>7.7000063946494723E-2</c:v>
                </c:pt>
                <c:pt idx="2">
                  <c:v>-2.572713487771161E-2</c:v>
                </c:pt>
              </c:numCache>
            </c:numRef>
          </c:val>
          <c:extLst>
            <c:ext xmlns:c16="http://schemas.microsoft.com/office/drawing/2014/chart" uri="{C3380CC4-5D6E-409C-BE32-E72D297353CC}">
              <c16:uniqueId val="{00000000-F239-4755-B589-A4ECE4E3F882}"/>
            </c:ext>
          </c:extLst>
        </c:ser>
        <c:ser>
          <c:idx val="2"/>
          <c:order val="1"/>
          <c:tx>
            <c:strRef>
              <c:f>Sheet1!$A$3</c:f>
              <c:strCache>
                <c:ptCount val="1"/>
                <c:pt idx="0">
                  <c:v>Visits</c:v>
                </c:pt>
              </c:strCache>
            </c:strRef>
          </c:tx>
          <c:spPr>
            <a:solidFill>
              <a:srgbClr val="003C69"/>
            </a:solidFill>
          </c:spPr>
          <c:invertIfNegative val="0"/>
          <c:dLbls>
            <c:dLbl>
              <c:idx val="0"/>
              <c:layout>
                <c:manualLayout>
                  <c:x val="0"/>
                  <c:y val="5.2613598846643628E-2"/>
                </c:manualLayout>
              </c:layout>
              <c:dLblPos val="ctr"/>
              <c:showLegendKey val="0"/>
              <c:showVal val="1"/>
              <c:showCatName val="0"/>
              <c:showSerName val="0"/>
              <c:showPercent val="0"/>
              <c:showBubbleSize val="0"/>
              <c:extLst>
                <c:ext xmlns:c15="http://schemas.microsoft.com/office/drawing/2012/chart" uri="{CE6537A1-D6FC-4f65-9D91-7224C49458BB}">
                  <c15:layout>
                    <c:manualLayout>
                      <c:w val="0.33062150295538362"/>
                      <c:h val="8.7014798092526005E-2"/>
                    </c:manualLayout>
                  </c15:layout>
                </c:ext>
                <c:ext xmlns:c16="http://schemas.microsoft.com/office/drawing/2014/chart" uri="{C3380CC4-5D6E-409C-BE32-E72D297353CC}">
                  <c16:uniqueId val="{00000006-F239-4755-B589-A4ECE4E3F882}"/>
                </c:ext>
              </c:extLst>
            </c:dLbl>
            <c:dLbl>
              <c:idx val="1"/>
              <c:layout>
                <c:manualLayout>
                  <c:x val="1.8212954929503405E-2"/>
                  <c:y val="8.0943998225605218E-3"/>
                </c:manualLayout>
              </c:layout>
              <c:dLblPos val="ctr"/>
              <c:showLegendKey val="0"/>
              <c:showVal val="1"/>
              <c:showCatName val="0"/>
              <c:showSerName val="0"/>
              <c:showPercent val="0"/>
              <c:showBubbleSize val="0"/>
              <c:extLst>
                <c:ext xmlns:c15="http://schemas.microsoft.com/office/drawing/2012/chart" uri="{CE6537A1-D6FC-4f65-9D91-7224C49458BB}">
                  <c15:layout>
                    <c:manualLayout>
                      <c:w val="0.24562882867379399"/>
                      <c:h val="0.10522719769328726"/>
                    </c:manualLayout>
                  </c15:layout>
                </c:ext>
                <c:ext xmlns:c16="http://schemas.microsoft.com/office/drawing/2014/chart" uri="{C3380CC4-5D6E-409C-BE32-E72D297353CC}">
                  <c16:uniqueId val="{00000007-F239-4755-B589-A4ECE4E3F882}"/>
                </c:ext>
              </c:extLst>
            </c:dLbl>
            <c:dLbl>
              <c:idx val="2"/>
              <c:layout>
                <c:manualLayout>
                  <c:x val="1.2142049623675575E-2"/>
                  <c:y val="8.4991198136885868E-2"/>
                </c:manualLayout>
              </c:layout>
              <c:numFmt formatCode="0.0%" sourceLinked="0"/>
              <c:spPr>
                <a:noFill/>
                <a:ln>
                  <a:noFill/>
                </a:ln>
                <a:effectLst/>
              </c:spPr>
              <c:txPr>
                <a:bodyPr/>
                <a:lstStyle/>
                <a:p>
                  <a:pPr>
                    <a:defRPr>
                      <a:solidFill>
                        <a:schemeClr val="tx1"/>
                      </a:solidFill>
                    </a:defRPr>
                  </a:pPr>
                  <a:endParaRPr lang="en-US"/>
                </a:p>
              </c:txPr>
              <c:dLblPos val="ctr"/>
              <c:showLegendKey val="0"/>
              <c:showVal val="1"/>
              <c:showCatName val="0"/>
              <c:showSerName val="0"/>
              <c:showPercent val="0"/>
              <c:showBubbleSize val="0"/>
              <c:extLst>
                <c:ext xmlns:c15="http://schemas.microsoft.com/office/drawing/2012/chart" uri="{CE6537A1-D6FC-4f65-9D91-7224C49458BB}">
                  <c15:layout>
                    <c:manualLayout>
                      <c:w val="0.25169973397962175"/>
                      <c:h val="0.10522719769328726"/>
                    </c:manualLayout>
                  </c15:layout>
                </c:ext>
                <c:ext xmlns:c16="http://schemas.microsoft.com/office/drawing/2014/chart" uri="{C3380CC4-5D6E-409C-BE32-E72D297353CC}">
                  <c16:uniqueId val="{00000008-F239-4755-B589-A4ECE4E3F882}"/>
                </c:ext>
              </c:extLst>
            </c:dLbl>
            <c:numFmt formatCode="0.0%" sourceLinked="0"/>
            <c:spPr>
              <a:noFill/>
              <a:ln>
                <a:noFill/>
              </a:ln>
              <a:effectLst/>
            </c:spPr>
            <c:txPr>
              <a:bodyPr/>
              <a:lstStyle/>
              <a:p>
                <a:pPr>
                  <a:defRPr>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YE Dec 20</c:v>
                </c:pt>
                <c:pt idx="1">
                  <c:v>YE Dec 21</c:v>
                </c:pt>
                <c:pt idx="2">
                  <c:v>YE Dec 22</c:v>
                </c:pt>
              </c:strCache>
            </c:strRef>
          </c:cat>
          <c:val>
            <c:numRef>
              <c:f>Sheet1!$B$3:$D$3</c:f>
              <c:numCache>
                <c:formatCode>0.0%</c:formatCode>
                <c:ptCount val="3"/>
                <c:pt idx="0">
                  <c:v>-0.53528788461607602</c:v>
                </c:pt>
                <c:pt idx="1">
                  <c:v>0.60820066439708498</c:v>
                </c:pt>
                <c:pt idx="2">
                  <c:v>7.668496817039161E-2</c:v>
                </c:pt>
              </c:numCache>
            </c:numRef>
          </c:val>
          <c:extLst>
            <c:ext xmlns:c16="http://schemas.microsoft.com/office/drawing/2014/chart" uri="{C3380CC4-5D6E-409C-BE32-E72D297353CC}">
              <c16:uniqueId val="{00000001-F239-4755-B589-A4ECE4E3F882}"/>
            </c:ext>
          </c:extLst>
        </c:ser>
        <c:dLbls>
          <c:showLegendKey val="0"/>
          <c:showVal val="0"/>
          <c:showCatName val="0"/>
          <c:showSerName val="0"/>
          <c:showPercent val="0"/>
          <c:showBubbleSize val="0"/>
        </c:dLbls>
        <c:gapWidth val="40"/>
        <c:overlap val="100"/>
        <c:axId val="189985920"/>
        <c:axId val="189987840"/>
      </c:barChart>
      <c:lineChart>
        <c:grouping val="standard"/>
        <c:varyColors val="0"/>
        <c:ser>
          <c:idx val="3"/>
          <c:order val="2"/>
          <c:tx>
            <c:strRef>
              <c:f>Sheet1!$A$4</c:f>
              <c:strCache>
                <c:ptCount val="1"/>
                <c:pt idx="0">
                  <c:v>Total Spend</c:v>
                </c:pt>
              </c:strCache>
            </c:strRef>
          </c:tx>
          <c:marker>
            <c:spPr>
              <a:ln cap="rnd">
                <a:round/>
              </a:ln>
            </c:spPr>
          </c:marker>
          <c:dLbls>
            <c:dLbl>
              <c:idx val="0"/>
              <c:layout>
                <c:manualLayout>
                  <c:x val="7.7525460755421396E-2"/>
                  <c:y val="-1.0113219620825171E-3"/>
                </c:manualLayout>
              </c:layout>
              <c:spPr>
                <a:noFill/>
                <a:ln>
                  <a:noFill/>
                </a:ln>
                <a:effectLst/>
              </c:spPr>
              <c:txPr>
                <a:bodyPr wrap="square" lIns="38100" tIns="19050" rIns="38100" bIns="19050" anchor="ctr">
                  <a:noAutofit/>
                </a:bodyPr>
                <a:lstStyle/>
                <a:p>
                  <a:pPr>
                    <a:defRPr b="1">
                      <a:solidFill>
                        <a:srgbClr val="FFC000"/>
                      </a:solidFill>
                    </a:defRPr>
                  </a:pPr>
                  <a:endParaRPr lang="en-US"/>
                </a:p>
              </c:txPr>
              <c:dLblPos val="r"/>
              <c:showLegendKey val="0"/>
              <c:showVal val="1"/>
              <c:showCatName val="0"/>
              <c:showSerName val="0"/>
              <c:showPercent val="0"/>
              <c:showBubbleSize val="0"/>
              <c:extLst>
                <c:ext xmlns:c15="http://schemas.microsoft.com/office/drawing/2012/chart" uri="{CE6537A1-D6FC-4f65-9D91-7224C49458BB}">
                  <c15:layout>
                    <c:manualLayout>
                      <c:w val="0.24562882867379401"/>
                      <c:h val="8.2967598181245716E-2"/>
                    </c:manualLayout>
                  </c15:layout>
                </c:ext>
                <c:ext xmlns:c16="http://schemas.microsoft.com/office/drawing/2014/chart" uri="{C3380CC4-5D6E-409C-BE32-E72D297353CC}">
                  <c16:uniqueId val="{00000003-F239-4755-B589-A4ECE4E3F882}"/>
                </c:ext>
              </c:extLst>
            </c:dLbl>
            <c:dLbl>
              <c:idx val="1"/>
              <c:dLblPos val="t"/>
              <c:showLegendKey val="0"/>
              <c:showVal val="1"/>
              <c:showCatName val="0"/>
              <c:showSerName val="0"/>
              <c:showPercent val="0"/>
              <c:showBubbleSize val="0"/>
              <c:extLst>
                <c:ext xmlns:c15="http://schemas.microsoft.com/office/drawing/2012/chart" uri="{CE6537A1-D6FC-4f65-9D91-7224C49458BB}">
                  <c15:layout>
                    <c:manualLayout>
                      <c:w val="0.23348701806213829"/>
                      <c:h val="0.10522719769328726"/>
                    </c:manualLayout>
                  </c15:layout>
                </c:ext>
                <c:ext xmlns:c16="http://schemas.microsoft.com/office/drawing/2014/chart" uri="{C3380CC4-5D6E-409C-BE32-E72D297353CC}">
                  <c16:uniqueId val="{00000004-F239-4755-B589-A4ECE4E3F882}"/>
                </c:ext>
              </c:extLst>
            </c:dLbl>
            <c:dLbl>
              <c:idx val="2"/>
              <c:dLblPos val="t"/>
              <c:showLegendKey val="0"/>
              <c:showVal val="1"/>
              <c:showCatName val="0"/>
              <c:showSerName val="0"/>
              <c:showPercent val="0"/>
              <c:showBubbleSize val="0"/>
              <c:extLst>
                <c:ext xmlns:c15="http://schemas.microsoft.com/office/drawing/2012/chart" uri="{CE6537A1-D6FC-4f65-9D91-7224C49458BB}">
                  <c15:layout>
                    <c:manualLayout>
                      <c:w val="0.21527430214465482"/>
                      <c:h val="0.10522719769328726"/>
                    </c:manualLayout>
                  </c15:layout>
                </c:ext>
                <c:ext xmlns:c16="http://schemas.microsoft.com/office/drawing/2014/chart" uri="{C3380CC4-5D6E-409C-BE32-E72D297353CC}">
                  <c16:uniqueId val="{00000005-F239-4755-B589-A4ECE4E3F882}"/>
                </c:ext>
              </c:extLst>
            </c:dLbl>
            <c:spPr>
              <a:noFill/>
              <a:ln>
                <a:noFill/>
              </a:ln>
              <a:effectLst/>
            </c:spPr>
            <c:txPr>
              <a:bodyPr wrap="square" lIns="38100" tIns="19050" rIns="38100" bIns="19050" anchor="ctr">
                <a:spAutoFit/>
              </a:bodyPr>
              <a:lstStyle/>
              <a:p>
                <a:pPr>
                  <a:defRPr b="1">
                    <a:solidFill>
                      <a:srgbClr val="FFC000"/>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Sheet1!$B$1:$D$1</c:f>
              <c:strCache>
                <c:ptCount val="3"/>
                <c:pt idx="0">
                  <c:v>YE Dec 20</c:v>
                </c:pt>
                <c:pt idx="1">
                  <c:v>YE Dec 21</c:v>
                </c:pt>
                <c:pt idx="2">
                  <c:v>YE Dec 22</c:v>
                </c:pt>
              </c:strCache>
            </c:strRef>
          </c:cat>
          <c:val>
            <c:numRef>
              <c:f>Sheet1!$B$4:$D$4</c:f>
              <c:numCache>
                <c:formatCode>0.0%</c:formatCode>
                <c:ptCount val="3"/>
                <c:pt idx="0">
                  <c:v>-0.45554497470676569</c:v>
                </c:pt>
                <c:pt idx="1">
                  <c:v>0.73203221839445543</c:v>
                </c:pt>
                <c:pt idx="2">
                  <c:v>4.8984948773467263E-2</c:v>
                </c:pt>
              </c:numCache>
            </c:numRef>
          </c:val>
          <c:smooth val="0"/>
          <c:extLst>
            <c:ext xmlns:c16="http://schemas.microsoft.com/office/drawing/2014/chart" uri="{C3380CC4-5D6E-409C-BE32-E72D297353CC}">
              <c16:uniqueId val="{00000002-F239-4755-B589-A4ECE4E3F882}"/>
            </c:ext>
          </c:extLst>
        </c:ser>
        <c:dLbls>
          <c:showLegendKey val="0"/>
          <c:showVal val="0"/>
          <c:showCatName val="0"/>
          <c:showSerName val="0"/>
          <c:showPercent val="0"/>
          <c:showBubbleSize val="0"/>
        </c:dLbls>
        <c:marker val="1"/>
        <c:smooth val="0"/>
        <c:axId val="189985920"/>
        <c:axId val="189987840"/>
      </c:lineChart>
      <c:catAx>
        <c:axId val="189985920"/>
        <c:scaling>
          <c:orientation val="minMax"/>
        </c:scaling>
        <c:delete val="0"/>
        <c:axPos val="b"/>
        <c:numFmt formatCode="General" sourceLinked="0"/>
        <c:majorTickMark val="out"/>
        <c:minorTickMark val="none"/>
        <c:tickLblPos val="low"/>
        <c:crossAx val="189987840"/>
        <c:crosses val="autoZero"/>
        <c:auto val="0"/>
        <c:lblAlgn val="ctr"/>
        <c:lblOffset val="100"/>
        <c:noMultiLvlLbl val="0"/>
      </c:catAx>
      <c:valAx>
        <c:axId val="189987840"/>
        <c:scaling>
          <c:orientation val="minMax"/>
        </c:scaling>
        <c:delete val="0"/>
        <c:axPos val="l"/>
        <c:numFmt formatCode="0.0%" sourceLinked="1"/>
        <c:majorTickMark val="none"/>
        <c:minorTickMark val="none"/>
        <c:tickLblPos val="none"/>
        <c:crossAx val="189985920"/>
        <c:crosses val="autoZero"/>
        <c:crossBetween val="between"/>
      </c:valAx>
    </c:plotArea>
    <c:plotVisOnly val="1"/>
    <c:dispBlanksAs val="gap"/>
    <c:showDLblsOverMax val="0"/>
  </c:chart>
  <c:txPr>
    <a:bodyPr/>
    <a:lstStyle/>
    <a:p>
      <a:pPr>
        <a:defRPr sz="1000">
          <a:latin typeface="+mn-lt"/>
        </a:defRPr>
      </a:pPr>
      <a:endParaRPr lang="en-US"/>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4461868475267265E-2"/>
          <c:y val="3.5358543457516281E-2"/>
          <c:w val="0.72666239237006991"/>
          <c:h val="0.86128698374558976"/>
        </c:manualLayout>
      </c:layout>
      <c:barChart>
        <c:barDir val="col"/>
        <c:grouping val="stacked"/>
        <c:varyColors val="0"/>
        <c:ser>
          <c:idx val="0"/>
          <c:order val="0"/>
          <c:tx>
            <c:strRef>
              <c:f>Sheet1!$A$2</c:f>
              <c:strCache>
                <c:ptCount val="1"/>
                <c:pt idx="0">
                  <c:v>Poultry</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 Protein Servings</c:v>
                </c:pt>
              </c:strCache>
            </c:strRef>
          </c:cat>
          <c:val>
            <c:numRef>
              <c:f>Sheet1!$B$2</c:f>
              <c:numCache>
                <c:formatCode>0.0</c:formatCode>
                <c:ptCount val="1"/>
                <c:pt idx="0">
                  <c:v>38.299999999999997</c:v>
                </c:pt>
              </c:numCache>
            </c:numRef>
          </c:val>
          <c:extLst>
            <c:ext xmlns:c16="http://schemas.microsoft.com/office/drawing/2014/chart" uri="{C3380CC4-5D6E-409C-BE32-E72D297353CC}">
              <c16:uniqueId val="{00000000-0717-4471-B0AC-8E9AA1A93EBC}"/>
            </c:ext>
          </c:extLst>
        </c:ser>
        <c:ser>
          <c:idx val="1"/>
          <c:order val="1"/>
          <c:tx>
            <c:strRef>
              <c:f>Sheet1!$A$3</c:f>
              <c:strCache>
                <c:ptCount val="1"/>
                <c:pt idx="0">
                  <c:v>Beef &amp; Veal</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 Protein Servings</c:v>
                </c:pt>
              </c:strCache>
            </c:strRef>
          </c:cat>
          <c:val>
            <c:numRef>
              <c:f>Sheet1!$B$3</c:f>
              <c:numCache>
                <c:formatCode>0.0</c:formatCode>
                <c:ptCount val="1"/>
                <c:pt idx="0">
                  <c:v>23.4</c:v>
                </c:pt>
              </c:numCache>
            </c:numRef>
          </c:val>
          <c:extLst>
            <c:ext xmlns:c16="http://schemas.microsoft.com/office/drawing/2014/chart" uri="{C3380CC4-5D6E-409C-BE32-E72D297353CC}">
              <c16:uniqueId val="{00000001-0717-4471-B0AC-8E9AA1A93EBC}"/>
            </c:ext>
          </c:extLst>
        </c:ser>
        <c:ser>
          <c:idx val="2"/>
          <c:order val="2"/>
          <c:tx>
            <c:strRef>
              <c:f>Sheet1!$A$4</c:f>
              <c:strCache>
                <c:ptCount val="1"/>
                <c:pt idx="0">
                  <c:v>Lamb</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 Protein Servings</c:v>
                </c:pt>
              </c:strCache>
            </c:strRef>
          </c:cat>
          <c:val>
            <c:numRef>
              <c:f>Sheet1!$B$4</c:f>
              <c:numCache>
                <c:formatCode>0.0</c:formatCode>
                <c:ptCount val="1"/>
                <c:pt idx="0">
                  <c:v>0.7</c:v>
                </c:pt>
              </c:numCache>
            </c:numRef>
          </c:val>
          <c:extLst>
            <c:ext xmlns:c16="http://schemas.microsoft.com/office/drawing/2014/chart" uri="{C3380CC4-5D6E-409C-BE32-E72D297353CC}">
              <c16:uniqueId val="{00000002-0717-4471-B0AC-8E9AA1A93EBC}"/>
            </c:ext>
          </c:extLst>
        </c:ser>
        <c:ser>
          <c:idx val="3"/>
          <c:order val="3"/>
          <c:tx>
            <c:strRef>
              <c:f>Sheet1!$A$5</c:f>
              <c:strCache>
                <c:ptCount val="1"/>
                <c:pt idx="0">
                  <c:v>Pork</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 Protein Servings</c:v>
                </c:pt>
              </c:strCache>
            </c:strRef>
          </c:cat>
          <c:val>
            <c:numRef>
              <c:f>Sheet1!$B$5</c:f>
              <c:numCache>
                <c:formatCode>0.0</c:formatCode>
                <c:ptCount val="1"/>
                <c:pt idx="0">
                  <c:v>23.1</c:v>
                </c:pt>
              </c:numCache>
            </c:numRef>
          </c:val>
          <c:extLst>
            <c:ext xmlns:c16="http://schemas.microsoft.com/office/drawing/2014/chart" uri="{C3380CC4-5D6E-409C-BE32-E72D297353CC}">
              <c16:uniqueId val="{00000003-0717-4471-B0AC-8E9AA1A93EBC}"/>
            </c:ext>
          </c:extLst>
        </c:ser>
        <c:ser>
          <c:idx val="4"/>
          <c:order val="4"/>
          <c:tx>
            <c:strRef>
              <c:f>Sheet1!$A$6</c:f>
              <c:strCache>
                <c:ptCount val="1"/>
                <c:pt idx="0">
                  <c:v>Seafood</c:v>
                </c:pt>
              </c:strCache>
            </c:strRef>
          </c:tx>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717-4471-B0AC-8E9AA1A93EBC}"/>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Sheet1!$B$1</c:f>
              <c:strCache>
                <c:ptCount val="1"/>
                <c:pt idx="0">
                  <c:v>% Protein Servings</c:v>
                </c:pt>
              </c:strCache>
            </c:strRef>
          </c:cat>
          <c:val>
            <c:numRef>
              <c:f>Sheet1!$B$6</c:f>
              <c:numCache>
                <c:formatCode>0.0</c:formatCode>
                <c:ptCount val="1"/>
                <c:pt idx="0">
                  <c:v>11.5</c:v>
                </c:pt>
              </c:numCache>
            </c:numRef>
          </c:val>
          <c:extLst>
            <c:ext xmlns:c16="http://schemas.microsoft.com/office/drawing/2014/chart" uri="{C3380CC4-5D6E-409C-BE32-E72D297353CC}">
              <c16:uniqueId val="{00000005-0717-4471-B0AC-8E9AA1A93EBC}"/>
            </c:ext>
          </c:extLst>
        </c:ser>
        <c:dLbls>
          <c:showLegendKey val="0"/>
          <c:showVal val="0"/>
          <c:showCatName val="0"/>
          <c:showSerName val="0"/>
          <c:showPercent val="0"/>
          <c:showBubbleSize val="0"/>
        </c:dLbls>
        <c:gapWidth val="150"/>
        <c:overlap val="100"/>
        <c:axId val="243046656"/>
        <c:axId val="243056640"/>
      </c:barChart>
      <c:catAx>
        <c:axId val="243046656"/>
        <c:scaling>
          <c:orientation val="minMax"/>
        </c:scaling>
        <c:delete val="0"/>
        <c:axPos val="b"/>
        <c:numFmt formatCode="General" sourceLinked="0"/>
        <c:majorTickMark val="out"/>
        <c:minorTickMark val="none"/>
        <c:tickLblPos val="nextTo"/>
        <c:txPr>
          <a:bodyPr/>
          <a:lstStyle/>
          <a:p>
            <a:pPr algn="ctr">
              <a:defRPr/>
            </a:pPr>
            <a:endParaRPr lang="en-US"/>
          </a:p>
        </c:txPr>
        <c:crossAx val="243056640"/>
        <c:crosses val="autoZero"/>
        <c:auto val="1"/>
        <c:lblAlgn val="ctr"/>
        <c:lblOffset val="100"/>
        <c:noMultiLvlLbl val="0"/>
      </c:catAx>
      <c:valAx>
        <c:axId val="243056640"/>
        <c:scaling>
          <c:orientation val="minMax"/>
          <c:max val="100"/>
        </c:scaling>
        <c:delete val="1"/>
        <c:axPos val="l"/>
        <c:numFmt formatCode="0.0" sourceLinked="1"/>
        <c:majorTickMark val="out"/>
        <c:minorTickMark val="none"/>
        <c:tickLblPos val="nextTo"/>
        <c:crossAx val="243046656"/>
        <c:crosses val="autoZero"/>
        <c:crossBetween val="between"/>
      </c:valAx>
    </c:plotArea>
    <c:legend>
      <c:legendPos val="r"/>
      <c:layout>
        <c:manualLayout>
          <c:xMode val="edge"/>
          <c:yMode val="edge"/>
          <c:x val="0.60250771024117888"/>
          <c:y val="0.11129187010197064"/>
          <c:w val="0.31688467543863424"/>
          <c:h val="0.8120277336557894"/>
        </c:manualLayout>
      </c:layout>
      <c:overlay val="0"/>
    </c:legend>
    <c:plotVisOnly val="1"/>
    <c:dispBlanksAs val="gap"/>
    <c:showDLblsOverMax val="0"/>
  </c:chart>
  <c:txPr>
    <a:bodyPr/>
    <a:lstStyle/>
    <a:p>
      <a:pPr>
        <a:defRPr sz="1400">
          <a:latin typeface="+mn-lt"/>
          <a:cs typeface="Calibri" pitchFamily="34" charset="0"/>
        </a:defRPr>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
          <c:y val="7.2205739094782312E-2"/>
          <c:w val="0.55946427411296085"/>
          <c:h val="0.81688578543470691"/>
        </c:manualLayout>
      </c:layout>
      <c:barChart>
        <c:barDir val="col"/>
        <c:grouping val="stacked"/>
        <c:varyColors val="0"/>
        <c:ser>
          <c:idx val="0"/>
          <c:order val="0"/>
          <c:tx>
            <c:strRef>
              <c:f>Sheet1!$A$2</c:f>
              <c:strCache>
                <c:ptCount val="1"/>
                <c:pt idx="0">
                  <c:v>Non-Fried Fish</c:v>
                </c:pt>
              </c:strCache>
            </c:strRef>
          </c:tx>
          <c:invertIfNegative val="0"/>
          <c:dLbls>
            <c:numFmt formatCode="#,##0" sourceLinked="0"/>
            <c:spPr>
              <a:noFill/>
              <a:ln>
                <a:noFill/>
              </a:ln>
              <a:effectLst/>
            </c:spPr>
            <c:txPr>
              <a:bodyPr/>
              <a:lstStyle/>
              <a:p>
                <a:pPr algn="ct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YE Mar 22</c:v>
                </c:pt>
                <c:pt idx="1">
                  <c:v>YE Mar 23</c:v>
                </c:pt>
              </c:strCache>
            </c:strRef>
          </c:cat>
          <c:val>
            <c:numRef>
              <c:f>Sheet1!$B$2:$C$2</c:f>
              <c:numCache>
                <c:formatCode>General</c:formatCode>
                <c:ptCount val="2"/>
                <c:pt idx="0" formatCode="0.0">
                  <c:v>21.3</c:v>
                </c:pt>
                <c:pt idx="1">
                  <c:v>24.1</c:v>
                </c:pt>
              </c:numCache>
            </c:numRef>
          </c:val>
          <c:extLst>
            <c:ext xmlns:c16="http://schemas.microsoft.com/office/drawing/2014/chart" uri="{C3380CC4-5D6E-409C-BE32-E72D297353CC}">
              <c16:uniqueId val="{00000000-35B4-40B3-A3F5-2E2EE34020B8}"/>
            </c:ext>
          </c:extLst>
        </c:ser>
        <c:ser>
          <c:idx val="1"/>
          <c:order val="1"/>
          <c:tx>
            <c:strRef>
              <c:f>Sheet1!$A$3</c:f>
              <c:strCache>
                <c:ptCount val="1"/>
                <c:pt idx="0">
                  <c:v>Fried Fish</c:v>
                </c:pt>
              </c:strCache>
            </c:strRef>
          </c:tx>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YE Mar 22</c:v>
                </c:pt>
                <c:pt idx="1">
                  <c:v>YE Mar 23</c:v>
                </c:pt>
              </c:strCache>
            </c:strRef>
          </c:cat>
          <c:val>
            <c:numRef>
              <c:f>Sheet1!$B$3:$C$3</c:f>
              <c:numCache>
                <c:formatCode>General</c:formatCode>
                <c:ptCount val="2"/>
                <c:pt idx="0" formatCode="0.0">
                  <c:v>41</c:v>
                </c:pt>
                <c:pt idx="1">
                  <c:v>40.9</c:v>
                </c:pt>
              </c:numCache>
            </c:numRef>
          </c:val>
          <c:extLst>
            <c:ext xmlns:c16="http://schemas.microsoft.com/office/drawing/2014/chart" uri="{C3380CC4-5D6E-409C-BE32-E72D297353CC}">
              <c16:uniqueId val="{00000001-35B4-40B3-A3F5-2E2EE34020B8}"/>
            </c:ext>
          </c:extLst>
        </c:ser>
        <c:ser>
          <c:idx val="2"/>
          <c:order val="2"/>
          <c:tx>
            <c:strRef>
              <c:f>Sheet1!$A$4</c:f>
              <c:strCache>
                <c:ptCount val="1"/>
                <c:pt idx="0">
                  <c:v>Fish Burger</c:v>
                </c:pt>
              </c:strCache>
            </c:strRef>
          </c:tx>
          <c:invertIfNegative val="0"/>
          <c:dLbls>
            <c:numFmt formatCode="#,##0" sourceLinked="0"/>
            <c:spPr>
              <a:noFill/>
              <a:ln>
                <a:noFill/>
              </a:ln>
              <a:effectLst/>
            </c:spPr>
            <c:txPr>
              <a:bodyPr/>
              <a:lstStyle/>
              <a:p>
                <a:pPr algn="ct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YE Mar 22</c:v>
                </c:pt>
                <c:pt idx="1">
                  <c:v>YE Mar 23</c:v>
                </c:pt>
              </c:strCache>
            </c:strRef>
          </c:cat>
          <c:val>
            <c:numRef>
              <c:f>Sheet1!$B$4:$C$4</c:f>
              <c:numCache>
                <c:formatCode>General</c:formatCode>
                <c:ptCount val="2"/>
                <c:pt idx="0" formatCode="0.0">
                  <c:v>9</c:v>
                </c:pt>
                <c:pt idx="1">
                  <c:v>7.9</c:v>
                </c:pt>
              </c:numCache>
            </c:numRef>
          </c:val>
          <c:extLst>
            <c:ext xmlns:c16="http://schemas.microsoft.com/office/drawing/2014/chart" uri="{C3380CC4-5D6E-409C-BE32-E72D297353CC}">
              <c16:uniqueId val="{00000002-35B4-40B3-A3F5-2E2EE34020B8}"/>
            </c:ext>
          </c:extLst>
        </c:ser>
        <c:ser>
          <c:idx val="3"/>
          <c:order val="3"/>
          <c:tx>
            <c:strRef>
              <c:f>Sheet1!$A$5</c:f>
              <c:strCache>
                <c:ptCount val="1"/>
                <c:pt idx="0">
                  <c:v>Fish Filling Other</c:v>
                </c:pt>
              </c:strCache>
            </c:strRef>
          </c:tx>
          <c:invertIfNegative val="0"/>
          <c:dLbls>
            <c:dLbl>
              <c:idx val="0"/>
              <c:numFmt formatCode="#,##0" sourceLinked="0"/>
              <c:spPr/>
              <c:txPr>
                <a:bodyPr/>
                <a:lstStyle/>
                <a:p>
                  <a:pPr algn="ctr">
                    <a:defRPr/>
                  </a:pPr>
                  <a:endParaRPr lang="en-US"/>
                </a:p>
              </c:txPr>
              <c:showLegendKey val="0"/>
              <c:showVal val="1"/>
              <c:showCatName val="0"/>
              <c:showSerName val="0"/>
              <c:showPercent val="0"/>
              <c:showBubbleSize val="0"/>
              <c:extLst>
                <c:ext xmlns:c16="http://schemas.microsoft.com/office/drawing/2014/chart" uri="{C3380CC4-5D6E-409C-BE32-E72D297353CC}">
                  <c16:uniqueId val="{00000000-AFFF-4FCA-BD1E-44337F4F64F7}"/>
                </c:ext>
              </c:extLst>
            </c:dLbl>
            <c:dLbl>
              <c:idx val="1"/>
              <c:numFmt formatCode="#,##0" sourceLinked="0"/>
              <c:spPr/>
              <c:txPr>
                <a:bodyPr/>
                <a:lstStyle/>
                <a:p>
                  <a:pPr algn="ctr">
                    <a:defRPr/>
                  </a:pPr>
                  <a:endParaRPr lang="en-US"/>
                </a:p>
              </c:txPr>
              <c:showLegendKey val="0"/>
              <c:showVal val="1"/>
              <c:showCatName val="0"/>
              <c:showSerName val="0"/>
              <c:showPercent val="0"/>
              <c:showBubbleSize val="0"/>
              <c:extLst>
                <c:ext xmlns:c16="http://schemas.microsoft.com/office/drawing/2014/chart" uri="{C3380CC4-5D6E-409C-BE32-E72D297353CC}">
                  <c16:uniqueId val="{00000001-AFFF-4FCA-BD1E-44337F4F64F7}"/>
                </c:ext>
              </c:extLst>
            </c:dLbl>
            <c:spPr>
              <a:noFill/>
              <a:ln>
                <a:noFill/>
              </a:ln>
              <a:effectLst/>
            </c:spPr>
            <c:txPr>
              <a:bodyPr/>
              <a:lstStyle/>
              <a:p>
                <a:pPr algn="ct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YE Mar 22</c:v>
                </c:pt>
                <c:pt idx="1">
                  <c:v>YE Mar 23</c:v>
                </c:pt>
              </c:strCache>
            </c:strRef>
          </c:cat>
          <c:val>
            <c:numRef>
              <c:f>Sheet1!$B$5:$C$5</c:f>
              <c:numCache>
                <c:formatCode>General</c:formatCode>
                <c:ptCount val="2"/>
                <c:pt idx="0" formatCode="0.0">
                  <c:v>7.7</c:v>
                </c:pt>
                <c:pt idx="1">
                  <c:v>7.7</c:v>
                </c:pt>
              </c:numCache>
            </c:numRef>
          </c:val>
          <c:extLst>
            <c:ext xmlns:c16="http://schemas.microsoft.com/office/drawing/2014/chart" uri="{C3380CC4-5D6E-409C-BE32-E72D297353CC}">
              <c16:uniqueId val="{00000005-35B4-40B3-A3F5-2E2EE34020B8}"/>
            </c:ext>
          </c:extLst>
        </c:ser>
        <c:ser>
          <c:idx val="4"/>
          <c:order val="4"/>
          <c:tx>
            <c:strRef>
              <c:f>Sheet1!$A$6</c:f>
              <c:strCache>
                <c:ptCount val="1"/>
                <c:pt idx="0">
                  <c:v>Fish Other</c:v>
                </c:pt>
              </c:strCache>
            </c:strRef>
          </c:tx>
          <c:invertIfNegative val="0"/>
          <c:cat>
            <c:strRef>
              <c:f>Sheet1!$B$1:$C$1</c:f>
              <c:strCache>
                <c:ptCount val="2"/>
                <c:pt idx="0">
                  <c:v>YE Mar 22</c:v>
                </c:pt>
                <c:pt idx="1">
                  <c:v>YE Mar 23</c:v>
                </c:pt>
              </c:strCache>
            </c:strRef>
          </c:cat>
          <c:val>
            <c:numRef>
              <c:f>Sheet1!$B$6:$C$6</c:f>
              <c:numCache>
                <c:formatCode>0.0</c:formatCode>
                <c:ptCount val="2"/>
                <c:pt idx="0">
                  <c:v>0.2</c:v>
                </c:pt>
                <c:pt idx="1">
                  <c:v>0</c:v>
                </c:pt>
              </c:numCache>
            </c:numRef>
          </c:val>
          <c:extLst>
            <c:ext xmlns:c16="http://schemas.microsoft.com/office/drawing/2014/chart" uri="{C3380CC4-5D6E-409C-BE32-E72D297353CC}">
              <c16:uniqueId val="{00000006-35B4-40B3-A3F5-2E2EE34020B8}"/>
            </c:ext>
          </c:extLst>
        </c:ser>
        <c:ser>
          <c:idx val="5"/>
          <c:order val="5"/>
          <c:tx>
            <c:strRef>
              <c:f>Sheet1!$A$7</c:f>
              <c:strCache>
                <c:ptCount val="1"/>
                <c:pt idx="0">
                  <c:v>Total Shellfish</c:v>
                </c:pt>
              </c:strCache>
            </c:strRef>
          </c:tx>
          <c:invertIfNegative val="0"/>
          <c:dLbls>
            <c:numFmt formatCode="#,##0" sourceLinked="0"/>
            <c:spPr>
              <a:noFill/>
              <a:ln>
                <a:noFill/>
              </a:ln>
              <a:effectLst/>
            </c:spPr>
            <c:txPr>
              <a:bodyPr/>
              <a:lstStyle/>
              <a:p>
                <a:pPr algn="ct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YE Mar 22</c:v>
                </c:pt>
                <c:pt idx="1">
                  <c:v>YE Mar 23</c:v>
                </c:pt>
              </c:strCache>
            </c:strRef>
          </c:cat>
          <c:val>
            <c:numRef>
              <c:f>Sheet1!$B$7:$C$7</c:f>
              <c:numCache>
                <c:formatCode>0.0</c:formatCode>
                <c:ptCount val="2"/>
                <c:pt idx="0">
                  <c:v>17.100000000000001</c:v>
                </c:pt>
                <c:pt idx="1">
                  <c:v>16</c:v>
                </c:pt>
              </c:numCache>
            </c:numRef>
          </c:val>
          <c:extLst>
            <c:ext xmlns:c16="http://schemas.microsoft.com/office/drawing/2014/chart" uri="{C3380CC4-5D6E-409C-BE32-E72D297353CC}">
              <c16:uniqueId val="{00000007-35B4-40B3-A3F5-2E2EE34020B8}"/>
            </c:ext>
          </c:extLst>
        </c:ser>
        <c:ser>
          <c:idx val="6"/>
          <c:order val="6"/>
          <c:tx>
            <c:strRef>
              <c:f>Sheet1!$A$8</c:f>
              <c:strCache>
                <c:ptCount val="1"/>
                <c:pt idx="0">
                  <c:v>Seafood Other</c:v>
                </c:pt>
              </c:strCache>
            </c:strRef>
          </c:tx>
          <c:invertIfNegative val="0"/>
          <c:dLbls>
            <c:dLbl>
              <c:idx val="0"/>
              <c:layout>
                <c:manualLayout>
                  <c:x val="0"/>
                  <c:y val="-6.458348893864727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35B4-40B3-A3F5-2E2EE34020B8}"/>
                </c:ext>
              </c:extLst>
            </c:dLbl>
            <c:dLbl>
              <c:idx val="1"/>
              <c:layout>
                <c:manualLayout>
                  <c:x val="3.2104522212663892E-3"/>
                  <c:y val="-4.843761670398545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35B4-40B3-A3F5-2E2EE34020B8}"/>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YE Mar 22</c:v>
                </c:pt>
                <c:pt idx="1">
                  <c:v>YE Mar 23</c:v>
                </c:pt>
              </c:strCache>
            </c:strRef>
          </c:cat>
          <c:val>
            <c:numRef>
              <c:f>Sheet1!$B$8:$C$8</c:f>
              <c:numCache>
                <c:formatCode>0.0</c:formatCode>
                <c:ptCount val="2"/>
                <c:pt idx="0">
                  <c:v>3.7</c:v>
                </c:pt>
                <c:pt idx="1">
                  <c:v>3.4</c:v>
                </c:pt>
              </c:numCache>
            </c:numRef>
          </c:val>
          <c:extLst>
            <c:ext xmlns:c16="http://schemas.microsoft.com/office/drawing/2014/chart" uri="{C3380CC4-5D6E-409C-BE32-E72D297353CC}">
              <c16:uniqueId val="{0000000A-35B4-40B3-A3F5-2E2EE34020B8}"/>
            </c:ext>
          </c:extLst>
        </c:ser>
        <c:dLbls>
          <c:showLegendKey val="0"/>
          <c:showVal val="0"/>
          <c:showCatName val="0"/>
          <c:showSerName val="0"/>
          <c:showPercent val="0"/>
          <c:showBubbleSize val="0"/>
        </c:dLbls>
        <c:gapWidth val="82"/>
        <c:overlap val="100"/>
        <c:axId val="244322304"/>
        <c:axId val="244323840"/>
      </c:barChart>
      <c:catAx>
        <c:axId val="244322304"/>
        <c:scaling>
          <c:orientation val="minMax"/>
        </c:scaling>
        <c:delete val="0"/>
        <c:axPos val="b"/>
        <c:numFmt formatCode="General" sourceLinked="0"/>
        <c:majorTickMark val="out"/>
        <c:minorTickMark val="none"/>
        <c:tickLblPos val="nextTo"/>
        <c:txPr>
          <a:bodyPr/>
          <a:lstStyle/>
          <a:p>
            <a:pPr algn="ctr">
              <a:defRPr/>
            </a:pPr>
            <a:endParaRPr lang="en-US"/>
          </a:p>
        </c:txPr>
        <c:crossAx val="244323840"/>
        <c:crosses val="autoZero"/>
        <c:auto val="1"/>
        <c:lblAlgn val="ctr"/>
        <c:lblOffset val="100"/>
        <c:noMultiLvlLbl val="0"/>
      </c:catAx>
      <c:valAx>
        <c:axId val="244323840"/>
        <c:scaling>
          <c:orientation val="minMax"/>
          <c:max val="100"/>
        </c:scaling>
        <c:delete val="1"/>
        <c:axPos val="l"/>
        <c:numFmt formatCode="0.0" sourceLinked="1"/>
        <c:majorTickMark val="out"/>
        <c:minorTickMark val="none"/>
        <c:tickLblPos val="nextTo"/>
        <c:crossAx val="244322304"/>
        <c:crosses val="autoZero"/>
        <c:crossBetween val="between"/>
      </c:valAx>
    </c:plotArea>
    <c:legend>
      <c:legendPos val="r"/>
      <c:legendEntry>
        <c:idx val="5"/>
        <c:txPr>
          <a:bodyPr/>
          <a:lstStyle/>
          <a:p>
            <a:pPr algn="ctr">
              <a:defRPr/>
            </a:pPr>
            <a:endParaRPr lang="en-US"/>
          </a:p>
        </c:txPr>
      </c:legendEntry>
      <c:legendEntry>
        <c:idx val="6"/>
        <c:txPr>
          <a:bodyPr/>
          <a:lstStyle/>
          <a:p>
            <a:pPr algn="ctr">
              <a:defRPr/>
            </a:pPr>
            <a:endParaRPr lang="en-US"/>
          </a:p>
        </c:txPr>
      </c:legendEntry>
      <c:layout>
        <c:manualLayout>
          <c:xMode val="edge"/>
          <c:yMode val="edge"/>
          <c:x val="0.58118563770071963"/>
          <c:y val="6.595493458220171E-2"/>
          <c:w val="0.40196884142363082"/>
          <c:h val="0.8135339277853616"/>
        </c:manualLayout>
      </c:layout>
      <c:overlay val="0"/>
      <c:txPr>
        <a:bodyPr/>
        <a:lstStyle/>
        <a:p>
          <a:pPr algn="ctr">
            <a:defRPr/>
          </a:pPr>
          <a:endParaRPr lang="en-US"/>
        </a:p>
      </c:txPr>
    </c:legend>
    <c:plotVisOnly val="1"/>
    <c:dispBlanksAs val="gap"/>
    <c:showDLblsOverMax val="0"/>
  </c:chart>
  <c:txPr>
    <a:bodyPr/>
    <a:lstStyle/>
    <a:p>
      <a:pPr>
        <a:defRPr sz="1400">
          <a:latin typeface="+mn-lt"/>
          <a:cs typeface="Calibri" pitchFamily="34" charset="0"/>
        </a:defRPr>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8335795261842324E-2"/>
          <c:y val="0"/>
          <c:w val="0.46636314261239253"/>
          <c:h val="1"/>
        </c:manualLayout>
      </c:layout>
      <c:barChart>
        <c:barDir val="col"/>
        <c:grouping val="stacked"/>
        <c:varyColors val="0"/>
        <c:ser>
          <c:idx val="0"/>
          <c:order val="0"/>
          <c:tx>
            <c:strRef>
              <c:f>Sheet1!$A$2</c:f>
              <c:strCache>
                <c:ptCount val="1"/>
                <c:pt idx="0">
                  <c:v>Non-Fried Fish</c:v>
                </c:pt>
              </c:strCache>
            </c:strRef>
          </c:tx>
          <c:invertIfNegative val="0"/>
          <c:dLbls>
            <c:numFmt formatCode="#,##0.0" sourceLinked="0"/>
            <c:spPr>
              <a:noFill/>
              <a:ln>
                <a:noFill/>
              </a:ln>
              <a:effectLst/>
            </c:spPr>
            <c:txPr>
              <a:bodyPr/>
              <a:lstStyle/>
              <a:p>
                <a:pPr algn="ct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Contribution to Growth %</c:v>
                </c:pt>
              </c:strCache>
            </c:strRef>
          </c:cat>
          <c:val>
            <c:numRef>
              <c:f>Sheet1!$B$2</c:f>
              <c:numCache>
                <c:formatCode>0.0</c:formatCode>
                <c:ptCount val="1"/>
                <c:pt idx="0">
                  <c:v>0.7</c:v>
                </c:pt>
              </c:numCache>
            </c:numRef>
          </c:val>
          <c:extLst>
            <c:ext xmlns:c16="http://schemas.microsoft.com/office/drawing/2014/chart" uri="{C3380CC4-5D6E-409C-BE32-E72D297353CC}">
              <c16:uniqueId val="{00000000-3E98-4A3A-8AF7-21C8AFC7CDED}"/>
            </c:ext>
          </c:extLst>
        </c:ser>
        <c:ser>
          <c:idx val="1"/>
          <c:order val="1"/>
          <c:tx>
            <c:strRef>
              <c:f>Sheet1!$A$3</c:f>
              <c:strCache>
                <c:ptCount val="1"/>
                <c:pt idx="0">
                  <c:v>Fried Fish</c:v>
                </c:pt>
              </c:strCache>
            </c:strRef>
          </c:tx>
          <c:invertIfNegative val="0"/>
          <c:dLbls>
            <c:numFmt formatCode="#,##0.0" sourceLinked="0"/>
            <c:spPr>
              <a:noFill/>
              <a:ln>
                <a:noFill/>
              </a:ln>
              <a:effectLst/>
            </c:spPr>
            <c:txPr>
              <a:bodyPr/>
              <a:lstStyle/>
              <a:p>
                <a:pPr algn="ct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Contribution to Growth %</c:v>
                </c:pt>
              </c:strCache>
            </c:strRef>
          </c:cat>
          <c:val>
            <c:numRef>
              <c:f>Sheet1!$B$3</c:f>
              <c:numCache>
                <c:formatCode>0.0</c:formatCode>
                <c:ptCount val="1"/>
                <c:pt idx="0">
                  <c:v>-3.7</c:v>
                </c:pt>
              </c:numCache>
            </c:numRef>
          </c:val>
          <c:extLst>
            <c:ext xmlns:c16="http://schemas.microsoft.com/office/drawing/2014/chart" uri="{C3380CC4-5D6E-409C-BE32-E72D297353CC}">
              <c16:uniqueId val="{00000001-3E98-4A3A-8AF7-21C8AFC7CDED}"/>
            </c:ext>
          </c:extLst>
        </c:ser>
        <c:ser>
          <c:idx val="2"/>
          <c:order val="2"/>
          <c:tx>
            <c:strRef>
              <c:f>Sheet1!$A$4</c:f>
              <c:strCache>
                <c:ptCount val="1"/>
                <c:pt idx="0">
                  <c:v>Fish Burger</c:v>
                </c:pt>
              </c:strCache>
            </c:strRef>
          </c:tx>
          <c:invertIfNegative val="0"/>
          <c:dLbls>
            <c:numFmt formatCode="#,##0.0" sourceLinked="0"/>
            <c:spPr>
              <a:noFill/>
              <a:ln>
                <a:noFill/>
              </a:ln>
              <a:effectLst/>
            </c:spPr>
            <c:txPr>
              <a:bodyPr/>
              <a:lstStyle/>
              <a:p>
                <a:pPr algn="ct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Contribution to Growth %</c:v>
                </c:pt>
              </c:strCache>
            </c:strRef>
          </c:cat>
          <c:val>
            <c:numRef>
              <c:f>Sheet1!$B$4</c:f>
              <c:numCache>
                <c:formatCode>0.0</c:formatCode>
                <c:ptCount val="1"/>
                <c:pt idx="0">
                  <c:v>-1.8</c:v>
                </c:pt>
              </c:numCache>
            </c:numRef>
          </c:val>
          <c:extLst>
            <c:ext xmlns:c16="http://schemas.microsoft.com/office/drawing/2014/chart" uri="{C3380CC4-5D6E-409C-BE32-E72D297353CC}">
              <c16:uniqueId val="{00000002-3E98-4A3A-8AF7-21C8AFC7CDED}"/>
            </c:ext>
          </c:extLst>
        </c:ser>
        <c:ser>
          <c:idx val="3"/>
          <c:order val="3"/>
          <c:tx>
            <c:strRef>
              <c:f>Sheet1!$A$5</c:f>
              <c:strCache>
                <c:ptCount val="1"/>
                <c:pt idx="0">
                  <c:v>Fish Filling Other</c:v>
                </c:pt>
              </c:strCache>
            </c:strRef>
          </c:tx>
          <c:invertIfNegative val="0"/>
          <c:dLbls>
            <c:numFmt formatCode="#,##0.0" sourceLinked="0"/>
            <c:spPr>
              <a:noFill/>
              <a:ln>
                <a:noFill/>
              </a:ln>
              <a:effectLst/>
            </c:spPr>
            <c:txPr>
              <a:bodyPr/>
              <a:lstStyle/>
              <a:p>
                <a:pPr algn="ct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Contribution to Growth %</c:v>
                </c:pt>
              </c:strCache>
            </c:strRef>
          </c:cat>
          <c:val>
            <c:numRef>
              <c:f>Sheet1!$B$5</c:f>
              <c:numCache>
                <c:formatCode>0.0</c:formatCode>
                <c:ptCount val="1"/>
                <c:pt idx="0">
                  <c:v>-0.7</c:v>
                </c:pt>
              </c:numCache>
            </c:numRef>
          </c:val>
          <c:extLst>
            <c:ext xmlns:c16="http://schemas.microsoft.com/office/drawing/2014/chart" uri="{C3380CC4-5D6E-409C-BE32-E72D297353CC}">
              <c16:uniqueId val="{00000003-3E98-4A3A-8AF7-21C8AFC7CDED}"/>
            </c:ext>
          </c:extLst>
        </c:ser>
        <c:ser>
          <c:idx val="4"/>
          <c:order val="4"/>
          <c:tx>
            <c:strRef>
              <c:f>Sheet1!$A$6</c:f>
              <c:strCache>
                <c:ptCount val="1"/>
                <c:pt idx="0">
                  <c:v>Fish Other</c:v>
                </c:pt>
              </c:strCache>
            </c:strRef>
          </c:tx>
          <c:invertIfNegative val="0"/>
          <c:cat>
            <c:strRef>
              <c:f>Sheet1!$B$1</c:f>
              <c:strCache>
                <c:ptCount val="1"/>
                <c:pt idx="0">
                  <c:v>Contribution to Growth %</c:v>
                </c:pt>
              </c:strCache>
            </c:strRef>
          </c:cat>
          <c:val>
            <c:numRef>
              <c:f>Sheet1!$B$6</c:f>
              <c:numCache>
                <c:formatCode>0.0</c:formatCode>
                <c:ptCount val="1"/>
                <c:pt idx="0">
                  <c:v>-0.2</c:v>
                </c:pt>
              </c:numCache>
            </c:numRef>
          </c:val>
          <c:extLst>
            <c:ext xmlns:c16="http://schemas.microsoft.com/office/drawing/2014/chart" uri="{C3380CC4-5D6E-409C-BE32-E72D297353CC}">
              <c16:uniqueId val="{00000004-3E98-4A3A-8AF7-21C8AFC7CDED}"/>
            </c:ext>
          </c:extLst>
        </c:ser>
        <c:ser>
          <c:idx val="5"/>
          <c:order val="5"/>
          <c:tx>
            <c:strRef>
              <c:f>Sheet1!$A$7</c:f>
              <c:strCache>
                <c:ptCount val="1"/>
                <c:pt idx="0">
                  <c:v>Total Shellfish</c:v>
                </c:pt>
              </c:strCache>
            </c:strRef>
          </c:tx>
          <c:invertIfNegative val="0"/>
          <c:dLbls>
            <c:dLbl>
              <c:idx val="0"/>
              <c:numFmt formatCode="#,##0.0" sourceLinked="0"/>
              <c:spPr/>
              <c:txPr>
                <a:bodyPr/>
                <a:lstStyle/>
                <a:p>
                  <a:pPr algn="ctr">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0-F0A8-4BC0-9575-72CE99F4B0A5}"/>
                </c:ext>
              </c:extLst>
            </c:dLbl>
            <c:spPr>
              <a:noFill/>
              <a:ln>
                <a:noFill/>
              </a:ln>
              <a:effectLst/>
            </c:spPr>
            <c:txPr>
              <a:bodyPr/>
              <a:lstStyle/>
              <a:p>
                <a:pPr algn="ctr">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Contribution to Growth %</c:v>
                </c:pt>
              </c:strCache>
            </c:strRef>
          </c:cat>
          <c:val>
            <c:numRef>
              <c:f>Sheet1!$B$7</c:f>
              <c:numCache>
                <c:formatCode>0.0</c:formatCode>
                <c:ptCount val="1"/>
                <c:pt idx="0">
                  <c:v>-2.5</c:v>
                </c:pt>
              </c:numCache>
            </c:numRef>
          </c:val>
          <c:extLst>
            <c:ext xmlns:c16="http://schemas.microsoft.com/office/drawing/2014/chart" uri="{C3380CC4-5D6E-409C-BE32-E72D297353CC}">
              <c16:uniqueId val="{00000006-3E98-4A3A-8AF7-21C8AFC7CDED}"/>
            </c:ext>
          </c:extLst>
        </c:ser>
        <c:ser>
          <c:idx val="6"/>
          <c:order val="6"/>
          <c:tx>
            <c:strRef>
              <c:f>Sheet1!$A$8</c:f>
              <c:strCache>
                <c:ptCount val="1"/>
                <c:pt idx="0">
                  <c:v>Seafood Other</c:v>
                </c:pt>
              </c:strCache>
            </c:strRef>
          </c:tx>
          <c:invertIfNegative val="0"/>
          <c:dLbls>
            <c:dLbl>
              <c:idx val="0"/>
              <c:layout>
                <c:manualLayout>
                  <c:x val="0"/>
                  <c:y val="-1.666140146933141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E98-4A3A-8AF7-21C8AFC7CDED}"/>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Sheet1!$B$1</c:f>
              <c:strCache>
                <c:ptCount val="1"/>
                <c:pt idx="0">
                  <c:v>Contribution to Growth %</c:v>
                </c:pt>
              </c:strCache>
            </c:strRef>
          </c:cat>
          <c:val>
            <c:numRef>
              <c:f>Sheet1!$B$8</c:f>
              <c:numCache>
                <c:formatCode>0.0</c:formatCode>
                <c:ptCount val="1"/>
                <c:pt idx="0">
                  <c:v>-0.5</c:v>
                </c:pt>
              </c:numCache>
            </c:numRef>
          </c:val>
          <c:extLst>
            <c:ext xmlns:c16="http://schemas.microsoft.com/office/drawing/2014/chart" uri="{C3380CC4-5D6E-409C-BE32-E72D297353CC}">
              <c16:uniqueId val="{00000008-3E98-4A3A-8AF7-21C8AFC7CDED}"/>
            </c:ext>
          </c:extLst>
        </c:ser>
        <c:dLbls>
          <c:showLegendKey val="0"/>
          <c:showVal val="0"/>
          <c:showCatName val="0"/>
          <c:showSerName val="0"/>
          <c:showPercent val="0"/>
          <c:showBubbleSize val="0"/>
        </c:dLbls>
        <c:gapWidth val="82"/>
        <c:overlap val="100"/>
        <c:axId val="244393088"/>
        <c:axId val="244394624"/>
      </c:barChart>
      <c:catAx>
        <c:axId val="244393088"/>
        <c:scaling>
          <c:orientation val="minMax"/>
        </c:scaling>
        <c:delete val="1"/>
        <c:axPos val="b"/>
        <c:numFmt formatCode="General" sourceLinked="0"/>
        <c:majorTickMark val="out"/>
        <c:minorTickMark val="none"/>
        <c:tickLblPos val="none"/>
        <c:crossAx val="244394624"/>
        <c:crosses val="autoZero"/>
        <c:auto val="1"/>
        <c:lblAlgn val="ctr"/>
        <c:lblOffset val="100"/>
        <c:noMultiLvlLbl val="0"/>
      </c:catAx>
      <c:valAx>
        <c:axId val="244394624"/>
        <c:scaling>
          <c:orientation val="minMax"/>
        </c:scaling>
        <c:delete val="1"/>
        <c:axPos val="l"/>
        <c:numFmt formatCode="0.0" sourceLinked="1"/>
        <c:majorTickMark val="out"/>
        <c:minorTickMark val="none"/>
        <c:tickLblPos val="none"/>
        <c:crossAx val="244393088"/>
        <c:crosses val="autoZero"/>
        <c:crossBetween val="between"/>
      </c:valAx>
    </c:plotArea>
    <c:legend>
      <c:legendPos val="r"/>
      <c:legendEntry>
        <c:idx val="5"/>
        <c:txPr>
          <a:bodyPr/>
          <a:lstStyle/>
          <a:p>
            <a:pPr algn="ctr">
              <a:defRPr/>
            </a:pPr>
            <a:endParaRPr lang="en-US"/>
          </a:p>
        </c:txPr>
      </c:legendEntry>
      <c:legendEntry>
        <c:idx val="6"/>
        <c:txPr>
          <a:bodyPr/>
          <a:lstStyle/>
          <a:p>
            <a:pPr algn="ctr">
              <a:defRPr/>
            </a:pPr>
            <a:endParaRPr lang="en-US"/>
          </a:p>
        </c:txPr>
      </c:legendEntry>
      <c:layout>
        <c:manualLayout>
          <c:xMode val="edge"/>
          <c:yMode val="edge"/>
          <c:x val="0.52972350145958469"/>
          <c:y val="6.8752098579389756E-2"/>
          <c:w val="0.34154800286246356"/>
          <c:h val="0.86068722307286016"/>
        </c:manualLayout>
      </c:layout>
      <c:overlay val="0"/>
      <c:txPr>
        <a:bodyPr/>
        <a:lstStyle/>
        <a:p>
          <a:pPr algn="ctr">
            <a:defRPr/>
          </a:pPr>
          <a:endParaRPr lang="en-US"/>
        </a:p>
      </c:txPr>
    </c:legend>
    <c:plotVisOnly val="1"/>
    <c:dispBlanksAs val="gap"/>
    <c:showDLblsOverMax val="0"/>
  </c:chart>
  <c:txPr>
    <a:bodyPr/>
    <a:lstStyle/>
    <a:p>
      <a:pPr>
        <a:defRPr sz="1400">
          <a:latin typeface="+mn-lt"/>
          <a:cs typeface="Calibri" pitchFamily="34" charset="0"/>
        </a:defRPr>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Avg Tckts</c:v>
                </c:pt>
              </c:strCache>
            </c:strRef>
          </c:tx>
          <c:spPr>
            <a:solidFill>
              <a:schemeClr val="tx2">
                <a:lumMod val="60000"/>
                <a:lumOff val="40000"/>
              </a:schemeClr>
            </a:solidFill>
          </c:spPr>
          <c:invertIfNegative val="0"/>
          <c:dPt>
            <c:idx val="4"/>
            <c:invertIfNegative val="0"/>
            <c:bubble3D val="0"/>
            <c:extLst>
              <c:ext xmlns:c16="http://schemas.microsoft.com/office/drawing/2014/chart" uri="{C3380CC4-5D6E-409C-BE32-E72D297353CC}">
                <c16:uniqueId val="{00000000-AF8D-4C64-80DC-92A8D1A5003A}"/>
              </c:ext>
            </c:extLst>
          </c:dPt>
          <c:dPt>
            <c:idx val="6"/>
            <c:invertIfNegative val="0"/>
            <c:bubble3D val="0"/>
            <c:extLst>
              <c:ext xmlns:c16="http://schemas.microsoft.com/office/drawing/2014/chart" uri="{C3380CC4-5D6E-409C-BE32-E72D297353CC}">
                <c16:uniqueId val="{00000002-AF8D-4C64-80DC-92A8D1A5003A}"/>
              </c:ext>
            </c:extLst>
          </c:dPt>
          <c:dLbls>
            <c:dLbl>
              <c:idx val="0"/>
              <c:layout>
                <c:manualLayout>
                  <c:x val="2.0298987558001889E-2"/>
                  <c:y val="4.248150026155840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580-42B4-AE73-069F780CB3AC}"/>
                </c:ext>
              </c:extLst>
            </c:dLbl>
            <c:dLbl>
              <c:idx val="5"/>
              <c:layout>
                <c:manualLayout>
                  <c:x val="8.6270647173703474E-2"/>
                  <c:y val="1.3378946622016663E-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F8D-4C64-80DC-92A8D1A5003A}"/>
                </c:ext>
              </c:extLst>
            </c:dLbl>
            <c:dLbl>
              <c:idx val="6"/>
              <c:layout>
                <c:manualLayout>
                  <c:x val="3.8060227062719484E-2"/>
                  <c:y val="1.274344665747087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F8D-4C64-80DC-92A8D1A5003A}"/>
                </c:ext>
              </c:extLst>
            </c:dLbl>
            <c:numFmt formatCode="[$£-809]#,##0.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    Total Visits</c:v>
                </c:pt>
                <c:pt idx="1">
                  <c:v>    Total Protein</c:v>
                </c:pt>
                <c:pt idx="2">
                  <c:v>    Total Poultry</c:v>
                </c:pt>
                <c:pt idx="3">
                  <c:v>    Total Beef &amp; Veal</c:v>
                </c:pt>
                <c:pt idx="4">
                  <c:v>    Total Lamb</c:v>
                </c:pt>
                <c:pt idx="5">
                  <c:v>    Total Pork</c:v>
                </c:pt>
                <c:pt idx="6">
                  <c:v>    Total Seafood</c:v>
                </c:pt>
              </c:strCache>
            </c:strRef>
          </c:cat>
          <c:val>
            <c:numRef>
              <c:f>Sheet1!$B$2:$B$8</c:f>
              <c:numCache>
                <c:formatCode>"£"#,##0.00</c:formatCode>
                <c:ptCount val="7"/>
                <c:pt idx="0">
                  <c:v>4.92</c:v>
                </c:pt>
                <c:pt idx="1">
                  <c:v>5.3</c:v>
                </c:pt>
                <c:pt idx="2">
                  <c:v>5.95</c:v>
                </c:pt>
                <c:pt idx="3">
                  <c:v>6.05</c:v>
                </c:pt>
                <c:pt idx="4">
                  <c:v>6.31</c:v>
                </c:pt>
                <c:pt idx="5">
                  <c:v>4.05</c:v>
                </c:pt>
                <c:pt idx="6">
                  <c:v>4.6399999999999997</c:v>
                </c:pt>
              </c:numCache>
            </c:numRef>
          </c:val>
          <c:extLst>
            <c:ext xmlns:c16="http://schemas.microsoft.com/office/drawing/2014/chart" uri="{C3380CC4-5D6E-409C-BE32-E72D297353CC}">
              <c16:uniqueId val="{00000004-AF8D-4C64-80DC-92A8D1A5003A}"/>
            </c:ext>
          </c:extLst>
        </c:ser>
        <c:dLbls>
          <c:showLegendKey val="0"/>
          <c:showVal val="0"/>
          <c:showCatName val="0"/>
          <c:showSerName val="0"/>
          <c:showPercent val="0"/>
          <c:showBubbleSize val="0"/>
        </c:dLbls>
        <c:gapWidth val="75"/>
        <c:axId val="244488448"/>
        <c:axId val="244490240"/>
      </c:barChart>
      <c:catAx>
        <c:axId val="244488448"/>
        <c:scaling>
          <c:orientation val="maxMin"/>
        </c:scaling>
        <c:delete val="0"/>
        <c:axPos val="r"/>
        <c:numFmt formatCode="General" sourceLinked="0"/>
        <c:majorTickMark val="none"/>
        <c:minorTickMark val="none"/>
        <c:tickLblPos val="low"/>
        <c:crossAx val="244490240"/>
        <c:crosses val="autoZero"/>
        <c:auto val="1"/>
        <c:lblAlgn val="ctr"/>
        <c:lblOffset val="100"/>
        <c:noMultiLvlLbl val="0"/>
      </c:catAx>
      <c:valAx>
        <c:axId val="244490240"/>
        <c:scaling>
          <c:orientation val="maxMin"/>
        </c:scaling>
        <c:delete val="0"/>
        <c:axPos val="t"/>
        <c:numFmt formatCode="[$£-809]#,##0_);[Red]\([$£-809]#,##0\)" sourceLinked="0"/>
        <c:majorTickMark val="none"/>
        <c:minorTickMark val="none"/>
        <c:tickLblPos val="high"/>
        <c:spPr>
          <a:ln>
            <a:noFill/>
          </a:ln>
        </c:spPr>
        <c:crossAx val="244488448"/>
        <c:crosses val="autoZero"/>
        <c:crossBetween val="between"/>
      </c:valAx>
      <c:spPr>
        <a:ln>
          <a:noFill/>
        </a:ln>
      </c:spPr>
    </c:plotArea>
    <c:plotVisOnly val="1"/>
    <c:dispBlanksAs val="gap"/>
    <c:showDLblsOverMax val="0"/>
  </c:chart>
  <c:txPr>
    <a:bodyPr/>
    <a:lstStyle/>
    <a:p>
      <a:pPr>
        <a:defRPr sz="1400">
          <a:solidFill>
            <a:schemeClr val="tx1">
              <a:lumMod val="75000"/>
            </a:schemeClr>
          </a:solidFill>
          <a:latin typeface="+mn-lt"/>
          <a:cs typeface="Calibri" pitchFamily="34" charset="0"/>
        </a:defRPr>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4466535838051082E-2"/>
          <c:y val="3.4952918643766706E-2"/>
          <c:w val="0.8175292578904898"/>
          <c:h val="0.8279575954662457"/>
        </c:manualLayout>
      </c:layout>
      <c:barChart>
        <c:barDir val="bar"/>
        <c:grouping val="clustered"/>
        <c:varyColors val="0"/>
        <c:ser>
          <c:idx val="0"/>
          <c:order val="0"/>
          <c:tx>
            <c:strRef>
              <c:f>Sheet1!$B$1</c:f>
              <c:strCache>
                <c:ptCount val="1"/>
                <c:pt idx="0">
                  <c:v>Spd Chg</c:v>
                </c:pt>
              </c:strCache>
            </c:strRef>
          </c:tx>
          <c:spPr>
            <a:solidFill>
              <a:srgbClr val="00517D"/>
            </a:solidFill>
          </c:spPr>
          <c:invertIfNegative val="0"/>
          <c:dPt>
            <c:idx val="4"/>
            <c:invertIfNegative val="0"/>
            <c:bubble3D val="0"/>
            <c:extLst>
              <c:ext xmlns:c16="http://schemas.microsoft.com/office/drawing/2014/chart" uri="{C3380CC4-5D6E-409C-BE32-E72D297353CC}">
                <c16:uniqueId val="{00000000-0EB5-410E-A3BE-AC2B88055111}"/>
              </c:ext>
            </c:extLst>
          </c:dPt>
          <c:dPt>
            <c:idx val="6"/>
            <c:invertIfNegative val="0"/>
            <c:bubble3D val="0"/>
            <c:extLst>
              <c:ext xmlns:c16="http://schemas.microsoft.com/office/drawing/2014/chart" uri="{C3380CC4-5D6E-409C-BE32-E72D297353CC}">
                <c16:uniqueId val="{00000001-0EB5-410E-A3BE-AC2B88055111}"/>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    Total Visits</c:v>
                </c:pt>
                <c:pt idx="1">
                  <c:v>    Total Protein</c:v>
                </c:pt>
                <c:pt idx="2">
                  <c:v>    Total Poultry</c:v>
                </c:pt>
                <c:pt idx="3">
                  <c:v>    Total Beef &amp; Veal</c:v>
                </c:pt>
                <c:pt idx="4">
                  <c:v>    Total Lamb</c:v>
                </c:pt>
                <c:pt idx="5">
                  <c:v>    Total Pork</c:v>
                </c:pt>
                <c:pt idx="6">
                  <c:v>    Total Seafood</c:v>
                </c:pt>
              </c:strCache>
            </c:strRef>
          </c:cat>
          <c:val>
            <c:numRef>
              <c:f>Sheet1!$B$2:$B$8</c:f>
              <c:numCache>
                <c:formatCode>"£"#,##0.00</c:formatCode>
                <c:ptCount val="7"/>
                <c:pt idx="0">
                  <c:v>-0.19000000000000039</c:v>
                </c:pt>
                <c:pt idx="1">
                  <c:v>-0.16999999999999993</c:v>
                </c:pt>
                <c:pt idx="2">
                  <c:v>-0.16999999999999993</c:v>
                </c:pt>
                <c:pt idx="3">
                  <c:v>-0.12000000000000011</c:v>
                </c:pt>
                <c:pt idx="4">
                  <c:v>-0.54</c:v>
                </c:pt>
                <c:pt idx="5">
                  <c:v>-0.29999999999999982</c:v>
                </c:pt>
                <c:pt idx="6">
                  <c:v>-0.12000000000000011</c:v>
                </c:pt>
              </c:numCache>
            </c:numRef>
          </c:val>
          <c:extLst>
            <c:ext xmlns:c16="http://schemas.microsoft.com/office/drawing/2014/chart" uri="{C3380CC4-5D6E-409C-BE32-E72D297353CC}">
              <c16:uniqueId val="{00000002-0EB5-410E-A3BE-AC2B88055111}"/>
            </c:ext>
          </c:extLst>
        </c:ser>
        <c:dLbls>
          <c:showLegendKey val="0"/>
          <c:showVal val="0"/>
          <c:showCatName val="0"/>
          <c:showSerName val="0"/>
          <c:showPercent val="0"/>
          <c:showBubbleSize val="0"/>
        </c:dLbls>
        <c:gapWidth val="75"/>
        <c:axId val="245125888"/>
        <c:axId val="245127424"/>
      </c:barChart>
      <c:catAx>
        <c:axId val="245125888"/>
        <c:scaling>
          <c:orientation val="maxMin"/>
        </c:scaling>
        <c:delete val="0"/>
        <c:axPos val="l"/>
        <c:numFmt formatCode="General" sourceLinked="0"/>
        <c:majorTickMark val="none"/>
        <c:minorTickMark val="none"/>
        <c:tickLblPos val="none"/>
        <c:crossAx val="245127424"/>
        <c:crosses val="autoZero"/>
        <c:auto val="1"/>
        <c:lblAlgn val="ctr"/>
        <c:lblOffset val="100"/>
        <c:noMultiLvlLbl val="0"/>
      </c:catAx>
      <c:valAx>
        <c:axId val="245127424"/>
        <c:scaling>
          <c:orientation val="minMax"/>
        </c:scaling>
        <c:delete val="1"/>
        <c:axPos val="t"/>
        <c:numFmt formatCode="[$£-809]#,##0.00" sourceLinked="0"/>
        <c:majorTickMark val="none"/>
        <c:minorTickMark val="none"/>
        <c:tickLblPos val="high"/>
        <c:crossAx val="245125888"/>
        <c:crosses val="autoZero"/>
        <c:crossBetween val="between"/>
      </c:valAx>
      <c:spPr>
        <a:ln>
          <a:noFill/>
        </a:ln>
      </c:spPr>
    </c:plotArea>
    <c:plotVisOnly val="1"/>
    <c:dispBlanksAs val="gap"/>
    <c:showDLblsOverMax val="0"/>
  </c:chart>
  <c:spPr>
    <a:noFill/>
    <a:ln>
      <a:noFill/>
    </a:ln>
  </c:spPr>
  <c:txPr>
    <a:bodyPr/>
    <a:lstStyle/>
    <a:p>
      <a:pPr>
        <a:defRPr sz="1400">
          <a:latin typeface="+mn-lt"/>
          <a:cs typeface="Calibri" pitchFamily="34" charset="0"/>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0.37507103018372706"/>
          <c:y val="0.14010949803149605"/>
          <c:w val="0.57473966535433074"/>
          <c:h val="0.82551550196850398"/>
        </c:manualLayout>
      </c:layout>
      <c:barChart>
        <c:barDir val="bar"/>
        <c:grouping val="clustered"/>
        <c:varyColors val="0"/>
        <c:ser>
          <c:idx val="0"/>
          <c:order val="0"/>
          <c:tx>
            <c:strRef>
              <c:f>Sheet1!$B$1</c:f>
              <c:strCache>
                <c:ptCount val="1"/>
                <c:pt idx="0">
                  <c:v>Column2</c:v>
                </c:pt>
              </c:strCache>
            </c:strRef>
          </c:tx>
          <c:invertIfNegative val="0"/>
          <c:dPt>
            <c:idx val="0"/>
            <c:invertIfNegative val="0"/>
            <c:bubble3D val="0"/>
            <c:spPr>
              <a:solidFill>
                <a:srgbClr val="FF0000"/>
              </a:solidFill>
            </c:spPr>
            <c:extLst>
              <c:ext xmlns:c16="http://schemas.microsoft.com/office/drawing/2014/chart" uri="{C3380CC4-5D6E-409C-BE32-E72D297353CC}">
                <c16:uniqueId val="{00000001-3756-4567-9D4D-8B3393039F20}"/>
              </c:ext>
            </c:extLst>
          </c:dPt>
          <c:dPt>
            <c:idx val="1"/>
            <c:invertIfNegative val="0"/>
            <c:bubble3D val="0"/>
            <c:spPr>
              <a:solidFill>
                <a:srgbClr val="FF0000"/>
              </a:solidFill>
            </c:spPr>
            <c:extLst>
              <c:ext xmlns:c16="http://schemas.microsoft.com/office/drawing/2014/chart" uri="{C3380CC4-5D6E-409C-BE32-E72D297353CC}">
                <c16:uniqueId val="{00000003-3756-4567-9D4D-8B3393039F20}"/>
              </c:ext>
            </c:extLst>
          </c:dPt>
          <c:dPt>
            <c:idx val="2"/>
            <c:invertIfNegative val="0"/>
            <c:bubble3D val="0"/>
            <c:extLst>
              <c:ext xmlns:c16="http://schemas.microsoft.com/office/drawing/2014/chart" uri="{C3380CC4-5D6E-409C-BE32-E72D297353CC}">
                <c16:uniqueId val="{00000004-3756-4567-9D4D-8B3393039F20}"/>
              </c:ext>
            </c:extLst>
          </c:dPt>
          <c:dPt>
            <c:idx val="3"/>
            <c:invertIfNegative val="0"/>
            <c:bubble3D val="0"/>
            <c:spPr>
              <a:solidFill>
                <a:srgbClr val="FF0000"/>
              </a:solidFill>
            </c:spPr>
            <c:extLst>
              <c:ext xmlns:c16="http://schemas.microsoft.com/office/drawing/2014/chart" uri="{C3380CC4-5D6E-409C-BE32-E72D297353CC}">
                <c16:uniqueId val="{00000005-3756-4567-9D4D-8B3393039F20}"/>
              </c:ext>
            </c:extLst>
          </c:dPt>
          <c:dPt>
            <c:idx val="4"/>
            <c:invertIfNegative val="0"/>
            <c:bubble3D val="0"/>
            <c:spPr>
              <a:solidFill>
                <a:srgbClr val="FF0000"/>
              </a:solidFill>
            </c:spPr>
            <c:extLst>
              <c:ext xmlns:c16="http://schemas.microsoft.com/office/drawing/2014/chart" uri="{C3380CC4-5D6E-409C-BE32-E72D297353CC}">
                <c16:uniqueId val="{00000007-3756-4567-9D4D-8B3393039F20}"/>
              </c:ext>
            </c:extLst>
          </c:dPt>
          <c:dPt>
            <c:idx val="5"/>
            <c:invertIfNegative val="0"/>
            <c:bubble3D val="0"/>
            <c:spPr>
              <a:solidFill>
                <a:srgbClr val="FF0000"/>
              </a:solidFill>
            </c:spPr>
            <c:extLst>
              <c:ext xmlns:c16="http://schemas.microsoft.com/office/drawing/2014/chart" uri="{C3380CC4-5D6E-409C-BE32-E72D297353CC}">
                <c16:uniqueId val="{00000008-3756-4567-9D4D-8B3393039F20}"/>
              </c:ext>
            </c:extLst>
          </c:dPt>
          <c:dPt>
            <c:idx val="6"/>
            <c:invertIfNegative val="0"/>
            <c:bubble3D val="0"/>
            <c:spPr>
              <a:solidFill>
                <a:srgbClr val="FF0000"/>
              </a:solidFill>
            </c:spPr>
            <c:extLst>
              <c:ext xmlns:c16="http://schemas.microsoft.com/office/drawing/2014/chart" uri="{C3380CC4-5D6E-409C-BE32-E72D297353CC}">
                <c16:uniqueId val="{00000009-3756-4567-9D4D-8B3393039F20}"/>
              </c:ext>
            </c:extLst>
          </c:dPt>
          <c:dPt>
            <c:idx val="7"/>
            <c:invertIfNegative val="0"/>
            <c:bubble3D val="0"/>
            <c:spPr>
              <a:solidFill>
                <a:srgbClr val="FF0000"/>
              </a:solidFill>
            </c:spPr>
            <c:extLst>
              <c:ext xmlns:c16="http://schemas.microsoft.com/office/drawing/2014/chart" uri="{C3380CC4-5D6E-409C-BE32-E72D297353CC}">
                <c16:uniqueId val="{0000000D-14E6-4AD0-8142-30B61BFE8DC9}"/>
              </c:ext>
            </c:extLst>
          </c:dPt>
          <c:dPt>
            <c:idx val="8"/>
            <c:invertIfNegative val="0"/>
            <c:bubble3D val="0"/>
            <c:spPr>
              <a:solidFill>
                <a:srgbClr val="FF0000"/>
              </a:solidFill>
              <a:ln>
                <a:solidFill>
                  <a:srgbClr val="FF0000"/>
                </a:solidFill>
              </a:ln>
            </c:spPr>
            <c:extLst>
              <c:ext xmlns:c16="http://schemas.microsoft.com/office/drawing/2014/chart" uri="{C3380CC4-5D6E-409C-BE32-E72D297353CC}">
                <c16:uniqueId val="{0000000B-3756-4567-9D4D-8B3393039F20}"/>
              </c:ext>
            </c:extLst>
          </c:dPt>
          <c:dPt>
            <c:idx val="9"/>
            <c:invertIfNegative val="0"/>
            <c:bubble3D val="0"/>
            <c:spPr>
              <a:solidFill>
                <a:srgbClr val="FF0000"/>
              </a:solidFill>
            </c:spPr>
            <c:extLst>
              <c:ext xmlns:c16="http://schemas.microsoft.com/office/drawing/2014/chart" uri="{C3380CC4-5D6E-409C-BE32-E72D297353CC}">
                <c16:uniqueId val="{0000000C-14E6-4AD0-8142-30B61BFE8DC9}"/>
              </c:ext>
            </c:extLst>
          </c:dPt>
          <c:dLbls>
            <c:numFmt formatCode="#,##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Seafood</c:v>
                </c:pt>
                <c:pt idx="1">
                  <c:v>Total Fish</c:v>
                </c:pt>
                <c:pt idx="2">
                  <c:v>Mackerel</c:v>
                </c:pt>
                <c:pt idx="3">
                  <c:v>Fish Fingers</c:v>
                </c:pt>
                <c:pt idx="4">
                  <c:v>Fish Burger</c:v>
                </c:pt>
                <c:pt idx="5">
                  <c:v>Total Shellfish</c:v>
                </c:pt>
                <c:pt idx="6">
                  <c:v>Prawn</c:v>
                </c:pt>
                <c:pt idx="7">
                  <c:v>Seafood Sandwich</c:v>
                </c:pt>
                <c:pt idx="8">
                  <c:v>Total Cod</c:v>
                </c:pt>
                <c:pt idx="9">
                  <c:v>Total Haddock</c:v>
                </c:pt>
              </c:strCache>
            </c:strRef>
          </c:cat>
          <c:val>
            <c:numRef>
              <c:f>Sheet1!$B$2:$B$11</c:f>
              <c:numCache>
                <c:formatCode>General</c:formatCode>
                <c:ptCount val="10"/>
                <c:pt idx="0">
                  <c:v>7.9</c:v>
                </c:pt>
                <c:pt idx="1">
                  <c:v>6.6</c:v>
                </c:pt>
                <c:pt idx="2">
                  <c:v>0</c:v>
                </c:pt>
                <c:pt idx="3">
                  <c:v>0.3</c:v>
                </c:pt>
                <c:pt idx="4">
                  <c:v>0.7</c:v>
                </c:pt>
                <c:pt idx="5">
                  <c:v>1.3</c:v>
                </c:pt>
                <c:pt idx="6">
                  <c:v>0.8</c:v>
                </c:pt>
                <c:pt idx="7">
                  <c:v>2.5</c:v>
                </c:pt>
                <c:pt idx="8">
                  <c:v>2.2000000000000002</c:v>
                </c:pt>
                <c:pt idx="9">
                  <c:v>0.8</c:v>
                </c:pt>
              </c:numCache>
            </c:numRef>
          </c:val>
          <c:extLst>
            <c:ext xmlns:c16="http://schemas.microsoft.com/office/drawing/2014/chart" uri="{C3380CC4-5D6E-409C-BE32-E72D297353CC}">
              <c16:uniqueId val="{0000000C-3756-4567-9D4D-8B3393039F20}"/>
            </c:ext>
          </c:extLst>
        </c:ser>
        <c:dLbls>
          <c:showLegendKey val="0"/>
          <c:showVal val="0"/>
          <c:showCatName val="0"/>
          <c:showSerName val="0"/>
          <c:showPercent val="0"/>
          <c:showBubbleSize val="0"/>
        </c:dLbls>
        <c:gapWidth val="28"/>
        <c:axId val="244892800"/>
        <c:axId val="244894336"/>
      </c:barChart>
      <c:catAx>
        <c:axId val="244892800"/>
        <c:scaling>
          <c:orientation val="maxMin"/>
        </c:scaling>
        <c:delete val="0"/>
        <c:axPos val="l"/>
        <c:numFmt formatCode="General" sourceLinked="0"/>
        <c:majorTickMark val="out"/>
        <c:minorTickMark val="none"/>
        <c:tickLblPos val="low"/>
        <c:crossAx val="244894336"/>
        <c:crosses val="autoZero"/>
        <c:auto val="1"/>
        <c:lblAlgn val="ctr"/>
        <c:lblOffset val="100"/>
        <c:tickLblSkip val="1"/>
        <c:noMultiLvlLbl val="0"/>
      </c:catAx>
      <c:valAx>
        <c:axId val="244894336"/>
        <c:scaling>
          <c:orientation val="minMax"/>
        </c:scaling>
        <c:delete val="1"/>
        <c:axPos val="t"/>
        <c:numFmt formatCode="General" sourceLinked="1"/>
        <c:majorTickMark val="out"/>
        <c:minorTickMark val="none"/>
        <c:tickLblPos val="nextTo"/>
        <c:crossAx val="24489280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Avg Tckts</c:v>
                </c:pt>
              </c:strCache>
            </c:strRef>
          </c:tx>
          <c:spPr>
            <a:solidFill>
              <a:schemeClr val="accent2"/>
            </a:solidFill>
          </c:spPr>
          <c:invertIfNegative val="0"/>
          <c:dPt>
            <c:idx val="4"/>
            <c:invertIfNegative val="0"/>
            <c:bubble3D val="0"/>
            <c:extLst>
              <c:ext xmlns:c16="http://schemas.microsoft.com/office/drawing/2014/chart" uri="{C3380CC4-5D6E-409C-BE32-E72D297353CC}">
                <c16:uniqueId val="{00000000-2C0D-492D-BDD5-4AE6D8C825EC}"/>
              </c:ext>
            </c:extLst>
          </c:dPt>
          <c:dPt>
            <c:idx val="6"/>
            <c:invertIfNegative val="0"/>
            <c:bubble3D val="0"/>
            <c:extLst>
              <c:ext xmlns:c16="http://schemas.microsoft.com/office/drawing/2014/chart" uri="{C3380CC4-5D6E-409C-BE32-E72D297353CC}">
                <c16:uniqueId val="{00000001-2C0D-492D-BDD5-4AE6D8C825EC}"/>
              </c:ext>
            </c:extLst>
          </c:dPt>
          <c:dLbls>
            <c:dLbl>
              <c:idx val="0"/>
              <c:layout>
                <c:manualLayout>
                  <c:x val="5.5387636615568267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C0D-492D-BDD5-4AE6D8C825EC}"/>
                </c:ext>
              </c:extLst>
            </c:dLbl>
            <c:dLbl>
              <c:idx val="4"/>
              <c:layout>
                <c:manualLayout>
                  <c:x val="5.2758437217169446E-3"/>
                  <c:y val="4.249153447152569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C0D-492D-BDD5-4AE6D8C825EC}"/>
                </c:ext>
              </c:extLst>
            </c:dLbl>
            <c:dLbl>
              <c:idx val="5"/>
              <c:layout>
                <c:manualLayout>
                  <c:x val="3.1650078066039013E-2"/>
                  <c:y val="7.7875718835372612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C0D-492D-BDD5-4AE6D8C825EC}"/>
                </c:ext>
              </c:extLst>
            </c:dLbl>
            <c:dLbl>
              <c:idx val="6"/>
              <c:layout>
                <c:manualLayout>
                  <c:x val="6.8575376820762118E-2"/>
                  <c:y val="3.3447366555041658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C0D-492D-BDD5-4AE6D8C825EC}"/>
                </c:ext>
              </c:extLst>
            </c:dLbl>
            <c:numFmt formatCode="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    Total Visits</c:v>
                </c:pt>
                <c:pt idx="1">
                  <c:v>    Total Protein</c:v>
                </c:pt>
                <c:pt idx="2">
                  <c:v>    Total Poultry</c:v>
                </c:pt>
                <c:pt idx="3">
                  <c:v>    Total Beef &amp; Veal</c:v>
                </c:pt>
                <c:pt idx="4">
                  <c:v>    Total Lamb</c:v>
                </c:pt>
                <c:pt idx="5">
                  <c:v>    Total Pork</c:v>
                </c:pt>
                <c:pt idx="6">
                  <c:v>    Total Seafood</c:v>
                </c:pt>
              </c:strCache>
            </c:strRef>
          </c:cat>
          <c:val>
            <c:numRef>
              <c:f>Sheet1!$B$2:$B$8</c:f>
              <c:numCache>
                <c:formatCode>General</c:formatCode>
                <c:ptCount val="7"/>
                <c:pt idx="0">
                  <c:v>0.309</c:v>
                </c:pt>
                <c:pt idx="1">
                  <c:v>0.36499999999999999</c:v>
                </c:pt>
                <c:pt idx="2">
                  <c:v>0.40100000000000002</c:v>
                </c:pt>
                <c:pt idx="3">
                  <c:v>0.41899999999999998</c:v>
                </c:pt>
                <c:pt idx="4">
                  <c:v>0.14000000000000001</c:v>
                </c:pt>
                <c:pt idx="5">
                  <c:v>0.34899999999999998</c:v>
                </c:pt>
                <c:pt idx="6">
                  <c:v>0.30599999999999999</c:v>
                </c:pt>
              </c:numCache>
            </c:numRef>
          </c:val>
          <c:extLst>
            <c:ext xmlns:c16="http://schemas.microsoft.com/office/drawing/2014/chart" uri="{C3380CC4-5D6E-409C-BE32-E72D297353CC}">
              <c16:uniqueId val="{00000002-2C0D-492D-BDD5-4AE6D8C825EC}"/>
            </c:ext>
          </c:extLst>
        </c:ser>
        <c:dLbls>
          <c:showLegendKey val="0"/>
          <c:showVal val="0"/>
          <c:showCatName val="0"/>
          <c:showSerName val="0"/>
          <c:showPercent val="0"/>
          <c:showBubbleSize val="0"/>
        </c:dLbls>
        <c:gapWidth val="75"/>
        <c:axId val="244964352"/>
        <c:axId val="244966144"/>
      </c:barChart>
      <c:catAx>
        <c:axId val="244964352"/>
        <c:scaling>
          <c:orientation val="maxMin"/>
        </c:scaling>
        <c:delete val="0"/>
        <c:axPos val="r"/>
        <c:numFmt formatCode="General" sourceLinked="0"/>
        <c:majorTickMark val="none"/>
        <c:minorTickMark val="none"/>
        <c:tickLblPos val="low"/>
        <c:crossAx val="244966144"/>
        <c:crosses val="autoZero"/>
        <c:auto val="1"/>
        <c:lblAlgn val="ctr"/>
        <c:lblOffset val="100"/>
        <c:noMultiLvlLbl val="0"/>
      </c:catAx>
      <c:valAx>
        <c:axId val="244966144"/>
        <c:scaling>
          <c:orientation val="maxMin"/>
        </c:scaling>
        <c:delete val="0"/>
        <c:axPos val="t"/>
        <c:numFmt formatCode="0%" sourceLinked="0"/>
        <c:majorTickMark val="none"/>
        <c:minorTickMark val="none"/>
        <c:tickLblPos val="high"/>
        <c:spPr>
          <a:ln>
            <a:noFill/>
          </a:ln>
        </c:spPr>
        <c:crossAx val="244964352"/>
        <c:crosses val="autoZero"/>
        <c:crossBetween val="between"/>
      </c:valAx>
      <c:spPr>
        <a:ln>
          <a:noFill/>
        </a:ln>
      </c:spPr>
    </c:plotArea>
    <c:plotVisOnly val="1"/>
    <c:dispBlanksAs val="gap"/>
    <c:showDLblsOverMax val="0"/>
  </c:chart>
  <c:txPr>
    <a:bodyPr/>
    <a:lstStyle/>
    <a:p>
      <a:pPr>
        <a:defRPr sz="1400">
          <a:latin typeface="+mn-lt"/>
          <a:cs typeface="Calibri" pitchFamily="34" charset="0"/>
        </a:defRPr>
      </a:pPr>
      <a:endParaRPr lang="en-US"/>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214553955078385"/>
          <c:y val="4.6603887638260427E-2"/>
          <c:w val="0.82062586675734406"/>
          <c:h val="0.82205788356300569"/>
        </c:manualLayout>
      </c:layout>
      <c:barChart>
        <c:barDir val="bar"/>
        <c:grouping val="clustered"/>
        <c:varyColors val="0"/>
        <c:ser>
          <c:idx val="0"/>
          <c:order val="0"/>
          <c:tx>
            <c:strRef>
              <c:f>Sheet1!$B$1</c:f>
              <c:strCache>
                <c:ptCount val="1"/>
                <c:pt idx="0">
                  <c:v>Deal Rt Chg</c:v>
                </c:pt>
              </c:strCache>
            </c:strRef>
          </c:tx>
          <c:invertIfNegative val="0"/>
          <c:dPt>
            <c:idx val="4"/>
            <c:invertIfNegative val="0"/>
            <c:bubble3D val="0"/>
            <c:extLst>
              <c:ext xmlns:c16="http://schemas.microsoft.com/office/drawing/2014/chart" uri="{C3380CC4-5D6E-409C-BE32-E72D297353CC}">
                <c16:uniqueId val="{00000001-73E1-4701-B7EE-898F0654EF7C}"/>
              </c:ext>
            </c:extLst>
          </c:dPt>
          <c:dPt>
            <c:idx val="6"/>
            <c:invertIfNegative val="0"/>
            <c:bubble3D val="0"/>
            <c:extLst>
              <c:ext xmlns:c16="http://schemas.microsoft.com/office/drawing/2014/chart" uri="{C3380CC4-5D6E-409C-BE32-E72D297353CC}">
                <c16:uniqueId val="{00000003-73E1-4701-B7EE-898F0654EF7C}"/>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    Total Visits</c:v>
                </c:pt>
                <c:pt idx="1">
                  <c:v>    Total Protein</c:v>
                </c:pt>
                <c:pt idx="2">
                  <c:v>    Total Poultry</c:v>
                </c:pt>
                <c:pt idx="3">
                  <c:v>    Total Beef &amp; Veal</c:v>
                </c:pt>
                <c:pt idx="4">
                  <c:v>    Total Lamb</c:v>
                </c:pt>
                <c:pt idx="5">
                  <c:v>    Total Pork</c:v>
                </c:pt>
                <c:pt idx="6">
                  <c:v>    Total Seafood</c:v>
                </c:pt>
              </c:strCache>
            </c:strRef>
          </c:cat>
          <c:val>
            <c:numRef>
              <c:f>Sheet1!$B$2:$B$8</c:f>
              <c:numCache>
                <c:formatCode>0.0%</c:formatCode>
                <c:ptCount val="7"/>
                <c:pt idx="0">
                  <c:v>-1.1000000000000015E-2</c:v>
                </c:pt>
                <c:pt idx="1">
                  <c:v>-5.0000000000000001E-3</c:v>
                </c:pt>
                <c:pt idx="2">
                  <c:v>0</c:v>
                </c:pt>
                <c:pt idx="3">
                  <c:v>-1.4999999999999999E-2</c:v>
                </c:pt>
                <c:pt idx="4">
                  <c:v>-5.1000000000000018E-2</c:v>
                </c:pt>
                <c:pt idx="5">
                  <c:v>-1.0000000000000141E-3</c:v>
                </c:pt>
                <c:pt idx="6">
                  <c:v>-1.6999999999999956E-2</c:v>
                </c:pt>
              </c:numCache>
            </c:numRef>
          </c:val>
          <c:extLst>
            <c:ext xmlns:c16="http://schemas.microsoft.com/office/drawing/2014/chart" uri="{C3380CC4-5D6E-409C-BE32-E72D297353CC}">
              <c16:uniqueId val="{00000004-73E1-4701-B7EE-898F0654EF7C}"/>
            </c:ext>
          </c:extLst>
        </c:ser>
        <c:dLbls>
          <c:showLegendKey val="0"/>
          <c:showVal val="0"/>
          <c:showCatName val="0"/>
          <c:showSerName val="0"/>
          <c:showPercent val="0"/>
          <c:showBubbleSize val="0"/>
        </c:dLbls>
        <c:gapWidth val="75"/>
        <c:axId val="245175808"/>
        <c:axId val="245177344"/>
      </c:barChart>
      <c:catAx>
        <c:axId val="245175808"/>
        <c:scaling>
          <c:orientation val="maxMin"/>
        </c:scaling>
        <c:delete val="0"/>
        <c:axPos val="l"/>
        <c:numFmt formatCode="General" sourceLinked="0"/>
        <c:majorTickMark val="none"/>
        <c:minorTickMark val="none"/>
        <c:tickLblPos val="none"/>
        <c:crossAx val="245177344"/>
        <c:crosses val="autoZero"/>
        <c:auto val="1"/>
        <c:lblAlgn val="ctr"/>
        <c:lblOffset val="100"/>
        <c:noMultiLvlLbl val="0"/>
      </c:catAx>
      <c:valAx>
        <c:axId val="245177344"/>
        <c:scaling>
          <c:orientation val="minMax"/>
        </c:scaling>
        <c:delete val="1"/>
        <c:axPos val="t"/>
        <c:numFmt formatCode="0%" sourceLinked="0"/>
        <c:majorTickMark val="none"/>
        <c:minorTickMark val="none"/>
        <c:tickLblPos val="high"/>
        <c:crossAx val="245175808"/>
        <c:crosses val="autoZero"/>
        <c:crossBetween val="between"/>
      </c:valAx>
      <c:spPr>
        <a:ln>
          <a:noFill/>
        </a:ln>
      </c:spPr>
    </c:plotArea>
    <c:plotVisOnly val="1"/>
    <c:dispBlanksAs val="gap"/>
    <c:showDLblsOverMax val="0"/>
  </c:chart>
  <c:spPr>
    <a:noFill/>
    <a:ln>
      <a:noFill/>
    </a:ln>
  </c:spPr>
  <c:txPr>
    <a:bodyPr/>
    <a:lstStyle/>
    <a:p>
      <a:pPr>
        <a:defRPr sz="1400">
          <a:latin typeface="+mn-lt"/>
          <a:cs typeface="Calibri" pitchFamily="34" charset="0"/>
        </a:defRPr>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4298272430524442E-2"/>
          <c:y val="0.14935178390467202"/>
          <c:w val="0.95526315789473704"/>
          <c:h val="0.55197489854428472"/>
        </c:manualLayout>
      </c:layout>
      <c:barChart>
        <c:barDir val="col"/>
        <c:grouping val="stacked"/>
        <c:varyColors val="0"/>
        <c:ser>
          <c:idx val="1"/>
          <c:order val="0"/>
          <c:tx>
            <c:strRef>
              <c:f>Sheet1!$A$2</c:f>
              <c:strCache>
                <c:ptCount val="1"/>
                <c:pt idx="0">
                  <c:v>Avg. Eater Check</c:v>
                </c:pt>
              </c:strCache>
            </c:strRef>
          </c:tx>
          <c:spPr>
            <a:solidFill>
              <a:srgbClr val="99CC00"/>
            </a:solidFill>
          </c:spPr>
          <c:invertIfNegative val="0"/>
          <c:cat>
            <c:strRef>
              <c:f>Sheet1!$B$1:$J$1</c:f>
              <c:strCache>
                <c:ptCount val="9"/>
                <c:pt idx="0">
                  <c:v>Q1 21</c:v>
                </c:pt>
                <c:pt idx="1">
                  <c:v>Q2 21</c:v>
                </c:pt>
                <c:pt idx="2">
                  <c:v>Q3 21</c:v>
                </c:pt>
                <c:pt idx="3">
                  <c:v>Q4 21</c:v>
                </c:pt>
                <c:pt idx="4">
                  <c:v>Q1 22</c:v>
                </c:pt>
                <c:pt idx="5">
                  <c:v>Q2 22</c:v>
                </c:pt>
                <c:pt idx="6">
                  <c:v>Q3 22</c:v>
                </c:pt>
                <c:pt idx="7">
                  <c:v>Q4 22</c:v>
                </c:pt>
                <c:pt idx="8">
                  <c:v>Q1 23</c:v>
                </c:pt>
              </c:strCache>
            </c:strRef>
          </c:cat>
          <c:val>
            <c:numRef>
              <c:f>Sheet1!$B$2:$J$2</c:f>
              <c:numCache>
                <c:formatCode>0.0%</c:formatCode>
                <c:ptCount val="9"/>
                <c:pt idx="0">
                  <c:v>0.10100000000000001</c:v>
                </c:pt>
                <c:pt idx="1">
                  <c:v>2.1999999999999999E-2</c:v>
                </c:pt>
                <c:pt idx="2">
                  <c:v>1.2E-2</c:v>
                </c:pt>
                <c:pt idx="3">
                  <c:v>-1.2999999999999999E-2</c:v>
                </c:pt>
                <c:pt idx="4">
                  <c:v>-7.3999999999999996E-2</c:v>
                </c:pt>
                <c:pt idx="5">
                  <c:v>-5.8000000000000003E-2</c:v>
                </c:pt>
                <c:pt idx="6">
                  <c:v>2.3E-2</c:v>
                </c:pt>
                <c:pt idx="7">
                  <c:v>-9.6000000000000002E-2</c:v>
                </c:pt>
                <c:pt idx="8">
                  <c:v>-3.0000000000000001E-3</c:v>
                </c:pt>
              </c:numCache>
            </c:numRef>
          </c:val>
          <c:extLst>
            <c:ext xmlns:c16="http://schemas.microsoft.com/office/drawing/2014/chart" uri="{C3380CC4-5D6E-409C-BE32-E72D297353CC}">
              <c16:uniqueId val="{00000001-4806-4CBD-A291-A5783252DCF3}"/>
            </c:ext>
          </c:extLst>
        </c:ser>
        <c:ser>
          <c:idx val="2"/>
          <c:order val="1"/>
          <c:tx>
            <c:strRef>
              <c:f>Sheet1!$A$3</c:f>
              <c:strCache>
                <c:ptCount val="1"/>
                <c:pt idx="0">
                  <c:v>Visits</c:v>
                </c:pt>
              </c:strCache>
            </c:strRef>
          </c:tx>
          <c:spPr>
            <a:solidFill>
              <a:srgbClr val="003C69"/>
            </a:solidFill>
          </c:spPr>
          <c:invertIfNegative val="0"/>
          <c:dLbls>
            <c:dLbl>
              <c:idx val="1"/>
              <c:numFmt formatCode="0.0%" sourceLinked="0"/>
              <c:spPr>
                <a:noFill/>
                <a:ln>
                  <a:noFill/>
                </a:ln>
                <a:effectLst/>
              </c:spPr>
              <c:txPr>
                <a:bodyPr wrap="square" lIns="38100" tIns="19050" rIns="38100" bIns="19050" anchor="ctr">
                  <a:spAutoFit/>
                </a:bodyPr>
                <a:lstStyle/>
                <a:p>
                  <a:pPr>
                    <a:defRPr sz="1000">
                      <a:solidFill>
                        <a:schemeClr val="bg1"/>
                      </a:solidFill>
                    </a:defRPr>
                  </a:pPr>
                  <a:endParaRPr lang="en-US"/>
                </a:p>
              </c:txPr>
              <c:dLblPos val="inBase"/>
              <c:showLegendKey val="0"/>
              <c:showVal val="1"/>
              <c:showCatName val="0"/>
              <c:showSerName val="0"/>
              <c:showPercent val="0"/>
              <c:showBubbleSize val="0"/>
              <c:extLst>
                <c:ext xmlns:c16="http://schemas.microsoft.com/office/drawing/2014/chart" uri="{C3380CC4-5D6E-409C-BE32-E72D297353CC}">
                  <c16:uniqueId val="{00000000-3AF3-43FA-9DD6-2D8075F13FE9}"/>
                </c:ext>
              </c:extLst>
            </c:dLbl>
            <c:dLbl>
              <c:idx val="2"/>
              <c:layout>
                <c:manualLayout>
                  <c:x val="-4.2494439063067946E-17"/>
                  <c:y val="5.6301989371728214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AF3-43FA-9DD6-2D8075F13FE9}"/>
                </c:ext>
              </c:extLst>
            </c:dLbl>
            <c:dLbl>
              <c:idx val="3"/>
              <c:layout>
                <c:manualLayout>
                  <c:x val="9.2716210827171932E-3"/>
                  <c:y val="-7.8105123820044337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AF3-43FA-9DD6-2D8075F13FE9}"/>
                </c:ext>
              </c:extLst>
            </c:dLbl>
            <c:dLbl>
              <c:idx val="4"/>
              <c:numFmt formatCode="0.0%" sourceLinked="0"/>
              <c:spPr>
                <a:noFill/>
                <a:ln>
                  <a:noFill/>
                </a:ln>
                <a:effectLst/>
              </c:spPr>
              <c:txPr>
                <a:bodyPr wrap="square" lIns="38100" tIns="19050" rIns="38100" bIns="19050" anchor="ctr">
                  <a:spAutoFit/>
                </a:bodyPr>
                <a:lstStyle/>
                <a:p>
                  <a:pPr>
                    <a:defRPr sz="1000">
                      <a:solidFill>
                        <a:schemeClr val="bg1"/>
                      </a:solidFill>
                    </a:defRPr>
                  </a:pPr>
                  <a:endParaRPr lang="en-US"/>
                </a:p>
              </c:txPr>
              <c:dLblPos val="inBase"/>
              <c:showLegendKey val="0"/>
              <c:showVal val="1"/>
              <c:showCatName val="0"/>
              <c:showSerName val="0"/>
              <c:showPercent val="0"/>
              <c:showBubbleSize val="0"/>
              <c:extLst>
                <c:ext xmlns:c16="http://schemas.microsoft.com/office/drawing/2014/chart" uri="{C3380CC4-5D6E-409C-BE32-E72D297353CC}">
                  <c16:uniqueId val="{00000000-E73E-4EBD-B7BA-7BC4BE169D4D}"/>
                </c:ext>
              </c:extLst>
            </c:dLbl>
            <c:dLbl>
              <c:idx val="5"/>
              <c:numFmt formatCode="0.0%" sourceLinked="0"/>
              <c:spPr>
                <a:noFill/>
                <a:ln>
                  <a:noFill/>
                </a:ln>
                <a:effectLst/>
              </c:spPr>
              <c:txPr>
                <a:bodyPr wrap="square" lIns="38100" tIns="19050" rIns="38100" bIns="19050" anchor="ctr">
                  <a:spAutoFit/>
                </a:bodyPr>
                <a:lstStyle/>
                <a:p>
                  <a:pPr>
                    <a:defRPr sz="1000">
                      <a:solidFill>
                        <a:schemeClr val="bg1"/>
                      </a:solidFill>
                    </a:defRPr>
                  </a:pPr>
                  <a:endParaRPr lang="en-US"/>
                </a:p>
              </c:txPr>
              <c:dLblPos val="inBase"/>
              <c:showLegendKey val="0"/>
              <c:showVal val="1"/>
              <c:showCatName val="0"/>
              <c:showSerName val="0"/>
              <c:showPercent val="0"/>
              <c:showBubbleSize val="0"/>
              <c:extLst>
                <c:ext xmlns:c16="http://schemas.microsoft.com/office/drawing/2014/chart" uri="{C3380CC4-5D6E-409C-BE32-E72D297353CC}">
                  <c16:uniqueId val="{00000004-3AF3-43FA-9DD6-2D8075F13FE9}"/>
                </c:ext>
              </c:extLst>
            </c:dLbl>
            <c:dLbl>
              <c:idx val="8"/>
              <c:layout>
                <c:manualLayout>
                  <c:x val="-1.6997775625227178E-16"/>
                  <c:y val="5.68537958076271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806-4CBD-A291-A5783252DCF3}"/>
                </c:ext>
              </c:extLst>
            </c:dLbl>
            <c:numFmt formatCode="0.0%" sourceLinked="0"/>
            <c:spPr>
              <a:noFill/>
              <a:ln>
                <a:noFill/>
              </a:ln>
              <a:effectLst/>
            </c:spPr>
            <c:txPr>
              <a:bodyPr wrap="square" lIns="38100" tIns="19050" rIns="38100" bIns="19050" anchor="ctr">
                <a:spAutoFit/>
              </a:bodyPr>
              <a:lstStyle/>
              <a:p>
                <a:pPr>
                  <a:defRPr sz="1000">
                    <a:solidFill>
                      <a:schemeClr val="tx1">
                        <a:lumMod val="50000"/>
                      </a:schemeClr>
                    </a:solidFill>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Sheet1!$B$1:$J$1</c:f>
              <c:strCache>
                <c:ptCount val="9"/>
                <c:pt idx="0">
                  <c:v>Q1 21</c:v>
                </c:pt>
                <c:pt idx="1">
                  <c:v>Q2 21</c:v>
                </c:pt>
                <c:pt idx="2">
                  <c:v>Q3 21</c:v>
                </c:pt>
                <c:pt idx="3">
                  <c:v>Q4 21</c:v>
                </c:pt>
                <c:pt idx="4">
                  <c:v>Q1 22</c:v>
                </c:pt>
                <c:pt idx="5">
                  <c:v>Q2 22</c:v>
                </c:pt>
                <c:pt idx="6">
                  <c:v>Q3 22</c:v>
                </c:pt>
                <c:pt idx="7">
                  <c:v>Q4 22</c:v>
                </c:pt>
                <c:pt idx="8">
                  <c:v>Q1 23</c:v>
                </c:pt>
              </c:strCache>
            </c:strRef>
          </c:cat>
          <c:val>
            <c:numRef>
              <c:f>Sheet1!$B$3:$J$3</c:f>
              <c:numCache>
                <c:formatCode>0.0%</c:formatCode>
                <c:ptCount val="9"/>
                <c:pt idx="0">
                  <c:v>-2E-3</c:v>
                </c:pt>
                <c:pt idx="1">
                  <c:v>0.89300000000000002</c:v>
                </c:pt>
                <c:pt idx="2">
                  <c:v>3.5999999999999997E-2</c:v>
                </c:pt>
                <c:pt idx="3">
                  <c:v>-7.0000000000000007E-2</c:v>
                </c:pt>
                <c:pt idx="4">
                  <c:v>-0.317</c:v>
                </c:pt>
                <c:pt idx="5">
                  <c:v>0.33600000000000002</c:v>
                </c:pt>
                <c:pt idx="6">
                  <c:v>-4.4999999999999998E-2</c:v>
                </c:pt>
                <c:pt idx="7">
                  <c:v>-9.1999999999999998E-2</c:v>
                </c:pt>
                <c:pt idx="8">
                  <c:v>8.7999999999999995E-2</c:v>
                </c:pt>
              </c:numCache>
            </c:numRef>
          </c:val>
          <c:extLst>
            <c:ext xmlns:c16="http://schemas.microsoft.com/office/drawing/2014/chart" uri="{C3380CC4-5D6E-409C-BE32-E72D297353CC}">
              <c16:uniqueId val="{00000003-4806-4CBD-A291-A5783252DCF3}"/>
            </c:ext>
          </c:extLst>
        </c:ser>
        <c:dLbls>
          <c:showLegendKey val="0"/>
          <c:showVal val="0"/>
          <c:showCatName val="0"/>
          <c:showSerName val="0"/>
          <c:showPercent val="0"/>
          <c:showBubbleSize val="0"/>
        </c:dLbls>
        <c:gapWidth val="40"/>
        <c:overlap val="100"/>
        <c:axId val="244685440"/>
        <c:axId val="244699904"/>
      </c:barChart>
      <c:lineChart>
        <c:grouping val="standard"/>
        <c:varyColors val="0"/>
        <c:ser>
          <c:idx val="3"/>
          <c:order val="2"/>
          <c:tx>
            <c:strRef>
              <c:f>Sheet1!$A$4</c:f>
              <c:strCache>
                <c:ptCount val="1"/>
                <c:pt idx="0">
                  <c:v>Total Spend</c:v>
                </c:pt>
              </c:strCache>
            </c:strRef>
          </c:tx>
          <c:marker>
            <c:spPr>
              <a:ln cap="rnd">
                <a:round/>
              </a:ln>
            </c:spPr>
          </c:marker>
          <c:dLbls>
            <c:dLbl>
              <c:idx val="2"/>
              <c:layout>
                <c:manualLayout>
                  <c:x val="-4.2637958710259147E-2"/>
                  <c:y val="-9.438862924083847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AF3-43FA-9DD6-2D8075F13FE9}"/>
                </c:ext>
              </c:extLst>
            </c:dLbl>
            <c:spPr>
              <a:noFill/>
              <a:ln>
                <a:noFill/>
              </a:ln>
              <a:effectLst/>
            </c:spPr>
            <c:txPr>
              <a:bodyPr wrap="square" lIns="38100" tIns="19050" rIns="38100" bIns="19050" anchor="ctr">
                <a:spAutoFit/>
              </a:bodyPr>
              <a:lstStyle/>
              <a:p>
                <a:pPr>
                  <a:defRPr sz="1000" b="1">
                    <a:solidFill>
                      <a:schemeClr val="accent4"/>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Sheet1!$B$1:$J$1</c:f>
              <c:strCache>
                <c:ptCount val="9"/>
                <c:pt idx="0">
                  <c:v>Q1 21</c:v>
                </c:pt>
                <c:pt idx="1">
                  <c:v>Q2 21</c:v>
                </c:pt>
                <c:pt idx="2">
                  <c:v>Q3 21</c:v>
                </c:pt>
                <c:pt idx="3">
                  <c:v>Q4 21</c:v>
                </c:pt>
                <c:pt idx="4">
                  <c:v>Q1 22</c:v>
                </c:pt>
                <c:pt idx="5">
                  <c:v>Q2 22</c:v>
                </c:pt>
                <c:pt idx="6">
                  <c:v>Q3 22</c:v>
                </c:pt>
                <c:pt idx="7">
                  <c:v>Q4 22</c:v>
                </c:pt>
                <c:pt idx="8">
                  <c:v>Q1 23</c:v>
                </c:pt>
              </c:strCache>
            </c:strRef>
          </c:cat>
          <c:val>
            <c:numRef>
              <c:f>Sheet1!$B$4:$J$4</c:f>
              <c:numCache>
                <c:formatCode>0.0%</c:formatCode>
                <c:ptCount val="9"/>
                <c:pt idx="0">
                  <c:v>9.9000000000000005E-2</c:v>
                </c:pt>
                <c:pt idx="1">
                  <c:v>0.93899999999999995</c:v>
                </c:pt>
                <c:pt idx="2">
                  <c:v>0.05</c:v>
                </c:pt>
                <c:pt idx="3">
                  <c:v>-0.08</c:v>
                </c:pt>
                <c:pt idx="4">
                  <c:v>-0.36799999999999999</c:v>
                </c:pt>
                <c:pt idx="5">
                  <c:v>0.25700000000000001</c:v>
                </c:pt>
                <c:pt idx="6">
                  <c:v>-2.4E-2</c:v>
                </c:pt>
                <c:pt idx="7">
                  <c:v>-0.18</c:v>
                </c:pt>
                <c:pt idx="8">
                  <c:v>8.4000000000000005E-2</c:v>
                </c:pt>
              </c:numCache>
            </c:numRef>
          </c:val>
          <c:smooth val="0"/>
          <c:extLst>
            <c:ext xmlns:c16="http://schemas.microsoft.com/office/drawing/2014/chart" uri="{C3380CC4-5D6E-409C-BE32-E72D297353CC}">
              <c16:uniqueId val="{00000004-4806-4CBD-A291-A5783252DCF3}"/>
            </c:ext>
          </c:extLst>
        </c:ser>
        <c:dLbls>
          <c:showLegendKey val="0"/>
          <c:showVal val="0"/>
          <c:showCatName val="0"/>
          <c:showSerName val="0"/>
          <c:showPercent val="0"/>
          <c:showBubbleSize val="0"/>
        </c:dLbls>
        <c:marker val="1"/>
        <c:smooth val="0"/>
        <c:axId val="244685440"/>
        <c:axId val="244699904"/>
      </c:lineChart>
      <c:catAx>
        <c:axId val="244685440"/>
        <c:scaling>
          <c:orientation val="minMax"/>
        </c:scaling>
        <c:delete val="0"/>
        <c:axPos val="b"/>
        <c:numFmt formatCode="General" sourceLinked="0"/>
        <c:majorTickMark val="out"/>
        <c:minorTickMark val="none"/>
        <c:tickLblPos val="low"/>
        <c:crossAx val="244699904"/>
        <c:crosses val="autoZero"/>
        <c:auto val="0"/>
        <c:lblAlgn val="ctr"/>
        <c:lblOffset val="100"/>
        <c:noMultiLvlLbl val="0"/>
      </c:catAx>
      <c:valAx>
        <c:axId val="244699904"/>
        <c:scaling>
          <c:orientation val="minMax"/>
        </c:scaling>
        <c:delete val="0"/>
        <c:axPos val="l"/>
        <c:numFmt formatCode="0.0%" sourceLinked="1"/>
        <c:majorTickMark val="none"/>
        <c:minorTickMark val="none"/>
        <c:tickLblPos val="none"/>
        <c:crossAx val="244685440"/>
        <c:crosses val="autoZero"/>
        <c:crossBetween val="between"/>
      </c:valAx>
    </c:plotArea>
    <c:legend>
      <c:legendPos val="t"/>
      <c:layout>
        <c:manualLayout>
          <c:xMode val="edge"/>
          <c:yMode val="edge"/>
          <c:x val="7.1600093811284182E-2"/>
          <c:y val="5.00250607743336E-2"/>
          <c:w val="0.92392071447392254"/>
          <c:h val="6.9058296249934675E-2"/>
        </c:manualLayout>
      </c:layout>
      <c:overlay val="0"/>
    </c:legend>
    <c:plotVisOnly val="1"/>
    <c:dispBlanksAs val="gap"/>
    <c:showDLblsOverMax val="0"/>
  </c:chart>
  <c:txPr>
    <a:bodyPr/>
    <a:lstStyle/>
    <a:p>
      <a:pPr>
        <a:defRPr sz="1200">
          <a:latin typeface="+mn-lt"/>
          <a:cs typeface="Calibri" pitchFamily="34" charset="0"/>
        </a:defRPr>
      </a:pPr>
      <a:endParaRPr lang="en-US"/>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4298245614035101E-2"/>
          <c:y val="0.36436379912317451"/>
          <c:w val="0.95526315789473704"/>
          <c:h val="0.46024286878633286"/>
        </c:manualLayout>
      </c:layout>
      <c:barChart>
        <c:barDir val="col"/>
        <c:grouping val="stacked"/>
        <c:varyColors val="0"/>
        <c:ser>
          <c:idx val="1"/>
          <c:order val="0"/>
          <c:tx>
            <c:strRef>
              <c:f>Sheet1!$A$2</c:f>
              <c:strCache>
                <c:ptCount val="1"/>
                <c:pt idx="0">
                  <c:v>Avg. Eater Check</c:v>
                </c:pt>
              </c:strCache>
            </c:strRef>
          </c:tx>
          <c:spPr>
            <a:solidFill>
              <a:srgbClr val="99CC00"/>
            </a:solidFill>
          </c:spPr>
          <c:invertIfNegative val="0"/>
          <c:cat>
            <c:strRef>
              <c:f>Sheet1!$B$1:$D$1</c:f>
              <c:strCache>
                <c:ptCount val="3"/>
                <c:pt idx="0">
                  <c:v>YE Mar 21</c:v>
                </c:pt>
                <c:pt idx="1">
                  <c:v>YE Mar 22</c:v>
                </c:pt>
                <c:pt idx="2">
                  <c:v>YE Mar 23</c:v>
                </c:pt>
              </c:strCache>
            </c:strRef>
          </c:cat>
          <c:val>
            <c:numRef>
              <c:f>Sheet1!$B$2:$D$2</c:f>
              <c:numCache>
                <c:formatCode>0.0%</c:formatCode>
                <c:ptCount val="3"/>
                <c:pt idx="0">
                  <c:v>8.3000000000000004E-2</c:v>
                </c:pt>
                <c:pt idx="1">
                  <c:v>-1.2999999999999999E-2</c:v>
                </c:pt>
                <c:pt idx="2">
                  <c:v>-2.9000000000000001E-2</c:v>
                </c:pt>
              </c:numCache>
            </c:numRef>
          </c:val>
          <c:extLst>
            <c:ext xmlns:c16="http://schemas.microsoft.com/office/drawing/2014/chart" uri="{C3380CC4-5D6E-409C-BE32-E72D297353CC}">
              <c16:uniqueId val="{00000002-360C-4333-87E9-930F610410FD}"/>
            </c:ext>
          </c:extLst>
        </c:ser>
        <c:ser>
          <c:idx val="2"/>
          <c:order val="1"/>
          <c:tx>
            <c:strRef>
              <c:f>Sheet1!$A$3</c:f>
              <c:strCache>
                <c:ptCount val="1"/>
                <c:pt idx="0">
                  <c:v>Visits</c:v>
                </c:pt>
              </c:strCache>
            </c:strRef>
          </c:tx>
          <c:spPr>
            <a:solidFill>
              <a:srgbClr val="003C69"/>
            </a:solidFill>
          </c:spPr>
          <c:invertIfNegative val="0"/>
          <c:dLbls>
            <c:dLbl>
              <c:idx val="0"/>
              <c:layout>
                <c:manualLayout>
                  <c:x val="-3.1102130476025874E-3"/>
                  <c:y val="6.6270120213696632E-2"/>
                </c:manualLayout>
              </c:layout>
              <c:numFmt formatCode="0.0%" sourceLinked="0"/>
              <c:spPr>
                <a:noFill/>
                <a:ln>
                  <a:noFill/>
                </a:ln>
                <a:effectLst/>
              </c:spPr>
              <c:txPr>
                <a:bodyPr/>
                <a:lstStyle/>
                <a:p>
                  <a:pPr algn="ctr">
                    <a:defRPr sz="1000">
                      <a:solidFill>
                        <a:schemeClr val="bg1"/>
                      </a:solidFill>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60C-4333-87E9-930F610410FD}"/>
                </c:ext>
              </c:extLst>
            </c:dLbl>
            <c:dLbl>
              <c:idx val="1"/>
              <c:layout>
                <c:manualLayout>
                  <c:x val="-5.5633388316271674E-2"/>
                  <c:y val="-0.10643601868579138"/>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60C-4333-87E9-930F610410FD}"/>
                </c:ext>
              </c:extLst>
            </c:dLbl>
            <c:dLbl>
              <c:idx val="2"/>
              <c:layout>
                <c:manualLayout>
                  <c:x val="1.0114962394696695E-2"/>
                  <c:y val="-8.237687884503829E-2"/>
                </c:manualLayout>
              </c:layout>
              <c:numFmt formatCode="0.0%" sourceLinked="0"/>
              <c:spPr>
                <a:noFill/>
                <a:ln>
                  <a:noFill/>
                </a:ln>
                <a:effectLst/>
              </c:spPr>
              <c:txPr>
                <a:bodyPr/>
                <a:lstStyle/>
                <a:p>
                  <a:pPr algn="ctr">
                    <a:defRPr sz="1000">
                      <a:solidFill>
                        <a:schemeClr val="tx1">
                          <a:lumMod val="50000"/>
                        </a:schemeClr>
                      </a:solidFill>
                    </a:defRPr>
                  </a:pPr>
                  <a:endParaRPr lang="en-US"/>
                </a:p>
              </c:txPr>
              <c:dLblPos val="ctr"/>
              <c:showLegendKey val="0"/>
              <c:showVal val="1"/>
              <c:showCatName val="0"/>
              <c:showSerName val="0"/>
              <c:showPercent val="0"/>
              <c:showBubbleSize val="0"/>
              <c:extLst>
                <c:ext xmlns:c15="http://schemas.microsoft.com/office/drawing/2012/chart" uri="{CE6537A1-D6FC-4f65-9D91-7224C49458BB}">
                  <c15:layout>
                    <c:manualLayout>
                      <c:w val="0.26903780919938092"/>
                      <c:h val="0.14922807552208647"/>
                    </c:manualLayout>
                  </c15:layout>
                </c:ext>
                <c:ext xmlns:c16="http://schemas.microsoft.com/office/drawing/2014/chart" uri="{C3380CC4-5D6E-409C-BE32-E72D297353CC}">
                  <c16:uniqueId val="{00000005-360C-4333-87E9-930F610410FD}"/>
                </c:ext>
              </c:extLst>
            </c:dLbl>
            <c:numFmt formatCode="0.0%" sourceLinked="0"/>
            <c:spPr>
              <a:noFill/>
              <a:ln>
                <a:noFill/>
              </a:ln>
              <a:effectLst/>
            </c:spPr>
            <c:txPr>
              <a:bodyPr/>
              <a:lstStyle/>
              <a:p>
                <a:pPr algn="ctr">
                  <a:defRPr sz="1000"/>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YE Mar 21</c:v>
                </c:pt>
                <c:pt idx="1">
                  <c:v>YE Mar 22</c:v>
                </c:pt>
                <c:pt idx="2">
                  <c:v>YE Mar 23</c:v>
                </c:pt>
              </c:strCache>
            </c:strRef>
          </c:cat>
          <c:val>
            <c:numRef>
              <c:f>Sheet1!$B$3:$D$3</c:f>
              <c:numCache>
                <c:formatCode>0.0%</c:formatCode>
                <c:ptCount val="3"/>
                <c:pt idx="0">
                  <c:v>-0.247</c:v>
                </c:pt>
                <c:pt idx="1">
                  <c:v>-3.5999999999999997E-2</c:v>
                </c:pt>
                <c:pt idx="2">
                  <c:v>2.7E-2</c:v>
                </c:pt>
              </c:numCache>
            </c:numRef>
          </c:val>
          <c:extLst>
            <c:ext xmlns:c16="http://schemas.microsoft.com/office/drawing/2014/chart" uri="{C3380CC4-5D6E-409C-BE32-E72D297353CC}">
              <c16:uniqueId val="{00000006-360C-4333-87E9-930F610410FD}"/>
            </c:ext>
          </c:extLst>
        </c:ser>
        <c:dLbls>
          <c:showLegendKey val="0"/>
          <c:showVal val="0"/>
          <c:showCatName val="0"/>
          <c:showSerName val="0"/>
          <c:showPercent val="0"/>
          <c:showBubbleSize val="0"/>
        </c:dLbls>
        <c:gapWidth val="40"/>
        <c:overlap val="100"/>
        <c:axId val="245803648"/>
        <c:axId val="245818112"/>
      </c:barChart>
      <c:lineChart>
        <c:grouping val="standard"/>
        <c:varyColors val="0"/>
        <c:ser>
          <c:idx val="3"/>
          <c:order val="2"/>
          <c:tx>
            <c:strRef>
              <c:f>Sheet1!$A$4</c:f>
              <c:strCache>
                <c:ptCount val="1"/>
                <c:pt idx="0">
                  <c:v>Total Spend</c:v>
                </c:pt>
              </c:strCache>
            </c:strRef>
          </c:tx>
          <c:marker>
            <c:spPr>
              <a:ln cap="rnd">
                <a:round/>
              </a:ln>
            </c:spPr>
          </c:marker>
          <c:dLbls>
            <c:dLbl>
              <c:idx val="0"/>
              <c:layout>
                <c:manualLayout>
                  <c:x val="-0.12138193814459267"/>
                  <c:y val="0.1212807680921552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5CE-4356-BBB4-227F26C25C2A}"/>
                </c:ext>
              </c:extLst>
            </c:dLbl>
            <c:dLbl>
              <c:idx val="1"/>
              <c:layout>
                <c:manualLayout>
                  <c:x val="-3.0345484536148163E-2"/>
                  <c:y val="4.745769186214765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5CE-4356-BBB4-227F26C25C2A}"/>
                </c:ext>
              </c:extLst>
            </c:dLbl>
            <c:dLbl>
              <c:idx val="2"/>
              <c:layout>
                <c:manualLayout>
                  <c:x val="-7.5863711340370316E-2"/>
                  <c:y val="6.854999935643550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5CE-4356-BBB4-227F26C25C2A}"/>
                </c:ext>
              </c:extLst>
            </c:dLbl>
            <c:spPr>
              <a:noFill/>
              <a:ln>
                <a:noFill/>
              </a:ln>
              <a:effectLst/>
            </c:spPr>
            <c:txPr>
              <a:bodyPr wrap="square" lIns="38100" tIns="19050" rIns="38100" bIns="19050" anchor="ctr">
                <a:spAutoFit/>
              </a:bodyPr>
              <a:lstStyle/>
              <a:p>
                <a:pPr>
                  <a:defRPr sz="1000" b="1">
                    <a:solidFill>
                      <a:schemeClr val="accent4"/>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Sheet1!$B$1:$D$1</c:f>
              <c:strCache>
                <c:ptCount val="3"/>
                <c:pt idx="0">
                  <c:v>YE Mar 21</c:v>
                </c:pt>
                <c:pt idx="1">
                  <c:v>YE Mar 22</c:v>
                </c:pt>
                <c:pt idx="2">
                  <c:v>YE Mar 23</c:v>
                </c:pt>
              </c:strCache>
            </c:strRef>
          </c:cat>
          <c:val>
            <c:numRef>
              <c:f>Sheet1!$B$4:$D$4</c:f>
              <c:numCache>
                <c:formatCode>0.0%</c:formatCode>
                <c:ptCount val="3"/>
                <c:pt idx="0">
                  <c:v>-0.186</c:v>
                </c:pt>
                <c:pt idx="1">
                  <c:v>-4.9000000000000002E-2</c:v>
                </c:pt>
                <c:pt idx="2">
                  <c:v>-2E-3</c:v>
                </c:pt>
              </c:numCache>
            </c:numRef>
          </c:val>
          <c:smooth val="0"/>
          <c:extLst>
            <c:ext xmlns:c16="http://schemas.microsoft.com/office/drawing/2014/chart" uri="{C3380CC4-5D6E-409C-BE32-E72D297353CC}">
              <c16:uniqueId val="{00000007-360C-4333-87E9-930F610410FD}"/>
            </c:ext>
          </c:extLst>
        </c:ser>
        <c:dLbls>
          <c:showLegendKey val="0"/>
          <c:showVal val="0"/>
          <c:showCatName val="0"/>
          <c:showSerName val="0"/>
          <c:showPercent val="0"/>
          <c:showBubbleSize val="0"/>
        </c:dLbls>
        <c:marker val="1"/>
        <c:smooth val="0"/>
        <c:axId val="245803648"/>
        <c:axId val="245818112"/>
      </c:lineChart>
      <c:catAx>
        <c:axId val="245803648"/>
        <c:scaling>
          <c:orientation val="minMax"/>
        </c:scaling>
        <c:delete val="0"/>
        <c:axPos val="b"/>
        <c:numFmt formatCode="General" sourceLinked="0"/>
        <c:majorTickMark val="out"/>
        <c:minorTickMark val="none"/>
        <c:tickLblPos val="low"/>
        <c:crossAx val="245818112"/>
        <c:crosses val="autoZero"/>
        <c:auto val="0"/>
        <c:lblAlgn val="ctr"/>
        <c:lblOffset val="100"/>
        <c:noMultiLvlLbl val="0"/>
      </c:catAx>
      <c:valAx>
        <c:axId val="245818112"/>
        <c:scaling>
          <c:orientation val="minMax"/>
        </c:scaling>
        <c:delete val="0"/>
        <c:axPos val="l"/>
        <c:numFmt formatCode="0.0%" sourceLinked="1"/>
        <c:majorTickMark val="none"/>
        <c:minorTickMark val="none"/>
        <c:tickLblPos val="none"/>
        <c:crossAx val="245803648"/>
        <c:crosses val="autoZero"/>
        <c:crossBetween val="between"/>
      </c:valAx>
    </c:plotArea>
    <c:plotVisOnly val="1"/>
    <c:dispBlanksAs val="gap"/>
    <c:showDLblsOverMax val="0"/>
  </c:chart>
  <c:txPr>
    <a:bodyPr/>
    <a:lstStyle/>
    <a:p>
      <a:pPr>
        <a:defRPr sz="1200">
          <a:latin typeface="+mn-lt"/>
          <a:cs typeface="Calibri" pitchFamily="34" charset="0"/>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4461868475267265E-2"/>
          <c:y val="8.6225260195623113E-2"/>
          <c:w val="0.65256739487389159"/>
          <c:h val="0.8104202104240924"/>
        </c:manualLayout>
      </c:layout>
      <c:barChart>
        <c:barDir val="col"/>
        <c:grouping val="stacked"/>
        <c:varyColors val="0"/>
        <c:ser>
          <c:idx val="0"/>
          <c:order val="0"/>
          <c:tx>
            <c:strRef>
              <c:f>Sheet1!$A$2</c:f>
              <c:strCache>
                <c:ptCount val="1"/>
                <c:pt idx="0">
                  <c:v>Protein</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YE Mar 22</c:v>
                </c:pt>
                <c:pt idx="1">
                  <c:v>YE Mar 23</c:v>
                </c:pt>
              </c:strCache>
            </c:strRef>
          </c:cat>
          <c:val>
            <c:numRef>
              <c:f>Sheet1!$B$2:$C$2</c:f>
              <c:numCache>
                <c:formatCode>0.0</c:formatCode>
                <c:ptCount val="2"/>
                <c:pt idx="0">
                  <c:v>44.8</c:v>
                </c:pt>
                <c:pt idx="1">
                  <c:v>44.5</c:v>
                </c:pt>
              </c:numCache>
            </c:numRef>
          </c:val>
          <c:extLst>
            <c:ext xmlns:c16="http://schemas.microsoft.com/office/drawing/2014/chart" uri="{C3380CC4-5D6E-409C-BE32-E72D297353CC}">
              <c16:uniqueId val="{00000000-75FA-4092-A1EE-6DE0C4E3A13E}"/>
            </c:ext>
          </c:extLst>
        </c:ser>
        <c:ser>
          <c:idx val="1"/>
          <c:order val="1"/>
          <c:tx>
            <c:strRef>
              <c:f>Sheet1!$A$3</c:f>
              <c:strCache>
                <c:ptCount val="1"/>
                <c:pt idx="0">
                  <c:v>Non-Protein</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YE Mar 22</c:v>
                </c:pt>
                <c:pt idx="1">
                  <c:v>YE Mar 23</c:v>
                </c:pt>
              </c:strCache>
            </c:strRef>
          </c:cat>
          <c:val>
            <c:numRef>
              <c:f>Sheet1!$B$3:$C$3</c:f>
              <c:numCache>
                <c:formatCode>0.0</c:formatCode>
                <c:ptCount val="2"/>
                <c:pt idx="0">
                  <c:v>55.2</c:v>
                </c:pt>
                <c:pt idx="1">
                  <c:v>55.5</c:v>
                </c:pt>
              </c:numCache>
            </c:numRef>
          </c:val>
          <c:extLst>
            <c:ext xmlns:c16="http://schemas.microsoft.com/office/drawing/2014/chart" uri="{C3380CC4-5D6E-409C-BE32-E72D297353CC}">
              <c16:uniqueId val="{00000001-75FA-4092-A1EE-6DE0C4E3A13E}"/>
            </c:ext>
          </c:extLst>
        </c:ser>
        <c:dLbls>
          <c:showLegendKey val="0"/>
          <c:showVal val="0"/>
          <c:showCatName val="0"/>
          <c:showSerName val="0"/>
          <c:showPercent val="0"/>
          <c:showBubbleSize val="0"/>
        </c:dLbls>
        <c:gapWidth val="82"/>
        <c:overlap val="100"/>
        <c:axId val="33059584"/>
        <c:axId val="33061120"/>
      </c:barChart>
      <c:catAx>
        <c:axId val="33059584"/>
        <c:scaling>
          <c:orientation val="minMax"/>
        </c:scaling>
        <c:delete val="0"/>
        <c:axPos val="b"/>
        <c:numFmt formatCode="General" sourceLinked="0"/>
        <c:majorTickMark val="out"/>
        <c:minorTickMark val="none"/>
        <c:tickLblPos val="nextTo"/>
        <c:crossAx val="33061120"/>
        <c:crosses val="autoZero"/>
        <c:auto val="1"/>
        <c:lblAlgn val="ctr"/>
        <c:lblOffset val="100"/>
        <c:noMultiLvlLbl val="0"/>
      </c:catAx>
      <c:valAx>
        <c:axId val="33061120"/>
        <c:scaling>
          <c:orientation val="minMax"/>
          <c:max val="100"/>
        </c:scaling>
        <c:delete val="1"/>
        <c:axPos val="l"/>
        <c:numFmt formatCode="0.0" sourceLinked="1"/>
        <c:majorTickMark val="out"/>
        <c:minorTickMark val="none"/>
        <c:tickLblPos val="nextTo"/>
        <c:crossAx val="33059584"/>
        <c:crosses val="autoZero"/>
        <c:crossBetween val="between"/>
      </c:valAx>
    </c:plotArea>
    <c:legend>
      <c:legendPos val="r"/>
      <c:layout>
        <c:manualLayout>
          <c:xMode val="edge"/>
          <c:yMode val="edge"/>
          <c:x val="0.63255294620911673"/>
          <c:y val="5.6578933990524785E-2"/>
          <c:w val="0.26259883840177689"/>
          <c:h val="0.84797230577641836"/>
        </c:manualLayout>
      </c:layout>
      <c:overlay val="0"/>
    </c:legend>
    <c:plotVisOnly val="1"/>
    <c:dispBlanksAs val="gap"/>
    <c:showDLblsOverMax val="0"/>
  </c:chart>
  <c:txPr>
    <a:bodyPr/>
    <a:lstStyle/>
    <a:p>
      <a:pPr>
        <a:defRPr sz="1400">
          <a:latin typeface="+mn-lt"/>
          <a:cs typeface="Calibri" pitchFamily="34" charset="0"/>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plotArea>
      <c:layout>
        <c:manualLayout>
          <c:layoutTarget val="inner"/>
          <c:xMode val="edge"/>
          <c:yMode val="edge"/>
          <c:x val="0.16721675050656773"/>
          <c:y val="1.6746210295141679E-2"/>
          <c:w val="0.74768138149339192"/>
          <c:h val="0.93631358929014685"/>
        </c:manualLayout>
      </c:layout>
      <c:barChart>
        <c:barDir val="bar"/>
        <c:grouping val="clustered"/>
        <c:varyColors val="0"/>
        <c:ser>
          <c:idx val="0"/>
          <c:order val="0"/>
          <c:tx>
            <c:strRef>
              <c:f>Sheet1!$B$1</c:f>
              <c:strCache>
                <c:ptCount val="1"/>
              </c:strCache>
            </c:strRef>
          </c:tx>
          <c:spPr>
            <a:solidFill>
              <a:srgbClr val="99CC00"/>
            </a:solidFill>
          </c:spPr>
          <c:invertIfNegative val="1"/>
          <c:dPt>
            <c:idx val="0"/>
            <c:invertIfNegative val="1"/>
            <c:bubble3D val="0"/>
            <c:extLst>
              <c:ext xmlns:c16="http://schemas.microsoft.com/office/drawing/2014/chart" uri="{C3380CC4-5D6E-409C-BE32-E72D297353CC}">
                <c16:uniqueId val="{00000000-F2F3-4EB2-94FB-7BA282BCC209}"/>
              </c:ext>
            </c:extLst>
          </c:dPt>
          <c:dPt>
            <c:idx val="1"/>
            <c:invertIfNegative val="1"/>
            <c:bubble3D val="0"/>
            <c:extLst>
              <c:ext xmlns:c16="http://schemas.microsoft.com/office/drawing/2014/chart" uri="{C3380CC4-5D6E-409C-BE32-E72D297353CC}">
                <c16:uniqueId val="{00000001-F2F3-4EB2-94FB-7BA282BCC209}"/>
              </c:ext>
            </c:extLst>
          </c:dPt>
          <c:dPt>
            <c:idx val="2"/>
            <c:invertIfNegative val="1"/>
            <c:bubble3D val="0"/>
            <c:extLst>
              <c:ext xmlns:c16="http://schemas.microsoft.com/office/drawing/2014/chart" uri="{C3380CC4-5D6E-409C-BE32-E72D297353CC}">
                <c16:uniqueId val="{00000002-F2F3-4EB2-94FB-7BA282BCC209}"/>
              </c:ext>
            </c:extLst>
          </c:dPt>
          <c:dPt>
            <c:idx val="3"/>
            <c:invertIfNegative val="1"/>
            <c:bubble3D val="0"/>
            <c:extLst>
              <c:ext xmlns:c16="http://schemas.microsoft.com/office/drawing/2014/chart" uri="{C3380CC4-5D6E-409C-BE32-E72D297353CC}">
                <c16:uniqueId val="{00000003-F2F3-4EB2-94FB-7BA282BCC209}"/>
              </c:ext>
            </c:extLst>
          </c:dPt>
          <c:dPt>
            <c:idx val="4"/>
            <c:invertIfNegative val="1"/>
            <c:bubble3D val="0"/>
            <c:extLst>
              <c:ext xmlns:c16="http://schemas.microsoft.com/office/drawing/2014/chart" uri="{C3380CC4-5D6E-409C-BE32-E72D297353CC}">
                <c16:uniqueId val="{00000004-F2F3-4EB2-94FB-7BA282BCC209}"/>
              </c:ext>
            </c:extLst>
          </c:dPt>
          <c:dLbls>
            <c:dLbl>
              <c:idx val="0"/>
              <c:layout>
                <c:manualLayout>
                  <c:x val="-7.5098093188455117E-3"/>
                  <c:y val="-6.419901492424895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2F3-4EB2-94FB-7BA282BCC209}"/>
                </c:ext>
              </c:extLst>
            </c:dLbl>
            <c:numFmt formatCode="#,##0_);[Red]\(#,##0\)" sourceLinked="0"/>
            <c:spPr>
              <a:noFill/>
              <a:ln w="25542">
                <a:noFill/>
              </a:ln>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Seafood</c:v>
                </c:pt>
                <c:pt idx="1">
                  <c:v>Pork</c:v>
                </c:pt>
                <c:pt idx="2">
                  <c:v>Lamb</c:v>
                </c:pt>
                <c:pt idx="3">
                  <c:v>Beef and Veal</c:v>
                </c:pt>
                <c:pt idx="4">
                  <c:v>Poultry</c:v>
                </c:pt>
              </c:strCache>
            </c:strRef>
          </c:cat>
          <c:val>
            <c:numRef>
              <c:f>Sheet1!$B$2:$B$6</c:f>
              <c:numCache>
                <c:formatCode>#,##0</c:formatCode>
                <c:ptCount val="5"/>
                <c:pt idx="0">
                  <c:v>-4340</c:v>
                </c:pt>
                <c:pt idx="1">
                  <c:v>8798</c:v>
                </c:pt>
                <c:pt idx="2">
                  <c:v>-111</c:v>
                </c:pt>
                <c:pt idx="3">
                  <c:v>1814</c:v>
                </c:pt>
                <c:pt idx="4">
                  <c:v>-1751</c:v>
                </c:pt>
              </c:numCache>
            </c:numRef>
          </c:val>
          <c:extLst>
            <c:ext xmlns:c14="http://schemas.microsoft.com/office/drawing/2007/8/2/chart" uri="{6F2FDCE9-48DA-4B69-8628-5D25D57E5C99}">
              <c14:invertSolidFillFmt>
                <c14:spPr xmlns:c14="http://schemas.microsoft.com/office/drawing/2007/8/2/chart">
                  <a:solidFill>
                    <a:srgbClr val="6E273D"/>
                  </a:solidFill>
                </c14:spPr>
              </c14:invertSolidFillFmt>
            </c:ext>
            <c:ext xmlns:c16="http://schemas.microsoft.com/office/drawing/2014/chart" uri="{C3380CC4-5D6E-409C-BE32-E72D297353CC}">
              <c16:uniqueId val="{00000005-F2F3-4EB2-94FB-7BA282BCC209}"/>
            </c:ext>
          </c:extLst>
        </c:ser>
        <c:dLbls>
          <c:showLegendKey val="0"/>
          <c:showVal val="0"/>
          <c:showCatName val="0"/>
          <c:showSerName val="0"/>
          <c:showPercent val="0"/>
          <c:showBubbleSize val="0"/>
        </c:dLbls>
        <c:gapWidth val="20"/>
        <c:axId val="245579136"/>
        <c:axId val="245585024"/>
      </c:barChart>
      <c:catAx>
        <c:axId val="245579136"/>
        <c:scaling>
          <c:orientation val="maxMin"/>
        </c:scaling>
        <c:delete val="0"/>
        <c:axPos val="l"/>
        <c:numFmt formatCode="General" sourceLinked="1"/>
        <c:majorTickMark val="none"/>
        <c:minorTickMark val="none"/>
        <c:tickLblPos val="none"/>
        <c:spPr>
          <a:ln w="9578">
            <a:noFill/>
          </a:ln>
        </c:spPr>
        <c:crossAx val="245585024"/>
        <c:crosses val="autoZero"/>
        <c:auto val="1"/>
        <c:lblAlgn val="ctr"/>
        <c:lblOffset val="100"/>
        <c:tickLblSkip val="1"/>
        <c:tickMarkSkip val="1"/>
        <c:noMultiLvlLbl val="0"/>
      </c:catAx>
      <c:valAx>
        <c:axId val="245585024"/>
        <c:scaling>
          <c:orientation val="minMax"/>
        </c:scaling>
        <c:delete val="0"/>
        <c:axPos val="t"/>
        <c:numFmt formatCode="#,##0" sourceLinked="1"/>
        <c:majorTickMark val="none"/>
        <c:minorTickMark val="none"/>
        <c:tickLblPos val="none"/>
        <c:spPr>
          <a:ln w="9578">
            <a:noFill/>
          </a:ln>
        </c:spPr>
        <c:crossAx val="245579136"/>
        <c:crosses val="autoZero"/>
        <c:crossBetween val="between"/>
      </c:valAx>
      <c:spPr>
        <a:noFill/>
        <a:ln w="25405">
          <a:noFill/>
        </a:ln>
      </c:spPr>
    </c:plotArea>
    <c:plotVisOnly val="1"/>
    <c:dispBlanksAs val="gap"/>
    <c:showDLblsOverMax val="0"/>
  </c:chart>
  <c:spPr>
    <a:noFill/>
    <a:ln>
      <a:noFill/>
    </a:ln>
  </c:spPr>
  <c:txPr>
    <a:bodyPr/>
    <a:lstStyle/>
    <a:p>
      <a:pPr>
        <a:defRPr sz="1400" b="1" i="0" u="none" strike="noStrike" baseline="0">
          <a:solidFill>
            <a:srgbClr val="000000"/>
          </a:solidFill>
          <a:latin typeface="+mn-lt"/>
          <a:ea typeface="Arial Narrow"/>
          <a:cs typeface="Calibri" pitchFamily="34" charset="0"/>
        </a:defRPr>
      </a:pPr>
      <a:endParaRPr lang="en-US"/>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4461868475267265E-2"/>
          <c:y val="3.5358543457516281E-2"/>
          <c:w val="0.72666239237006991"/>
          <c:h val="0.86128698374558976"/>
        </c:manualLayout>
      </c:layout>
      <c:barChart>
        <c:barDir val="col"/>
        <c:grouping val="stacked"/>
        <c:varyColors val="0"/>
        <c:ser>
          <c:idx val="0"/>
          <c:order val="0"/>
          <c:tx>
            <c:strRef>
              <c:f>Sheet1!$A$2</c:f>
              <c:strCache>
                <c:ptCount val="1"/>
                <c:pt idx="0">
                  <c:v>Poultry</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 Protein Servings</c:v>
                </c:pt>
              </c:strCache>
            </c:strRef>
          </c:cat>
          <c:val>
            <c:numRef>
              <c:f>Sheet1!$B$2</c:f>
              <c:numCache>
                <c:formatCode>General</c:formatCode>
                <c:ptCount val="1"/>
                <c:pt idx="0">
                  <c:v>8.4</c:v>
                </c:pt>
              </c:numCache>
            </c:numRef>
          </c:val>
          <c:extLst>
            <c:ext xmlns:c16="http://schemas.microsoft.com/office/drawing/2014/chart" uri="{C3380CC4-5D6E-409C-BE32-E72D297353CC}">
              <c16:uniqueId val="{00000000-2730-4D65-BA9C-60A0E81A853A}"/>
            </c:ext>
          </c:extLst>
        </c:ser>
        <c:ser>
          <c:idx val="1"/>
          <c:order val="1"/>
          <c:tx>
            <c:strRef>
              <c:f>Sheet1!$A$3</c:f>
              <c:strCache>
                <c:ptCount val="1"/>
                <c:pt idx="0">
                  <c:v>Beef and Veal</c:v>
                </c:pt>
              </c:strCache>
            </c:strRef>
          </c:tx>
          <c:invertIfNegative val="0"/>
          <c:dLbls>
            <c:dLbl>
              <c:idx val="0"/>
              <c:layout>
                <c:manualLayout>
                  <c:x val="-9.5747956697609618E-2"/>
                  <c:y val="-1.3483772877779411E-1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7C1-4BE8-B172-6FF8FF1E8E8B}"/>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 Protein Servings</c:v>
                </c:pt>
              </c:strCache>
            </c:strRef>
          </c:cat>
          <c:val>
            <c:numRef>
              <c:f>Sheet1!$B$3</c:f>
              <c:numCache>
                <c:formatCode>0.0</c:formatCode>
                <c:ptCount val="1"/>
                <c:pt idx="0">
                  <c:v>2.7</c:v>
                </c:pt>
              </c:numCache>
            </c:numRef>
          </c:val>
          <c:extLst>
            <c:ext xmlns:c16="http://schemas.microsoft.com/office/drawing/2014/chart" uri="{C3380CC4-5D6E-409C-BE32-E72D297353CC}">
              <c16:uniqueId val="{00000001-2730-4D65-BA9C-60A0E81A853A}"/>
            </c:ext>
          </c:extLst>
        </c:ser>
        <c:ser>
          <c:idx val="2"/>
          <c:order val="2"/>
          <c:tx>
            <c:strRef>
              <c:f>Sheet1!$A$4</c:f>
              <c:strCache>
                <c:ptCount val="1"/>
                <c:pt idx="0">
                  <c:v>Lamb</c:v>
                </c:pt>
              </c:strCache>
            </c:strRef>
          </c:tx>
          <c:invertIfNegative val="0"/>
          <c:dLbls>
            <c:dLbl>
              <c:idx val="0"/>
              <c:layout>
                <c:manualLayout>
                  <c:x val="8.9763709404008962E-2"/>
                  <c:y val="-1.3483772877779411E-1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730-4D65-BA9C-60A0E81A853A}"/>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 Protein Servings</c:v>
                </c:pt>
              </c:strCache>
            </c:strRef>
          </c:cat>
          <c:val>
            <c:numRef>
              <c:f>Sheet1!$B$4</c:f>
              <c:numCache>
                <c:formatCode>0.0</c:formatCode>
                <c:ptCount val="1"/>
                <c:pt idx="0">
                  <c:v>0.2</c:v>
                </c:pt>
              </c:numCache>
            </c:numRef>
          </c:val>
          <c:extLst>
            <c:ext xmlns:c16="http://schemas.microsoft.com/office/drawing/2014/chart" uri="{C3380CC4-5D6E-409C-BE32-E72D297353CC}">
              <c16:uniqueId val="{00000003-2730-4D65-BA9C-60A0E81A853A}"/>
            </c:ext>
          </c:extLst>
        </c:ser>
        <c:ser>
          <c:idx val="3"/>
          <c:order val="3"/>
          <c:tx>
            <c:strRef>
              <c:f>Sheet1!$A$5</c:f>
              <c:strCache>
                <c:ptCount val="1"/>
                <c:pt idx="0">
                  <c:v>Pork</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 Protein Servings</c:v>
                </c:pt>
              </c:strCache>
            </c:strRef>
          </c:cat>
          <c:val>
            <c:numRef>
              <c:f>Sheet1!$B$5</c:f>
              <c:numCache>
                <c:formatCode>0.0</c:formatCode>
                <c:ptCount val="1"/>
                <c:pt idx="0">
                  <c:v>15.7</c:v>
                </c:pt>
              </c:numCache>
            </c:numRef>
          </c:val>
          <c:extLst>
            <c:ext xmlns:c16="http://schemas.microsoft.com/office/drawing/2014/chart" uri="{C3380CC4-5D6E-409C-BE32-E72D297353CC}">
              <c16:uniqueId val="{00000004-2730-4D65-BA9C-60A0E81A853A}"/>
            </c:ext>
          </c:extLst>
        </c:ser>
        <c:ser>
          <c:idx val="4"/>
          <c:order val="4"/>
          <c:tx>
            <c:strRef>
              <c:f>Sheet1!$A$6</c:f>
              <c:strCache>
                <c:ptCount val="1"/>
                <c:pt idx="0">
                  <c:v>Seafood</c:v>
                </c:pt>
              </c:strCache>
            </c:strRef>
          </c:tx>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730-4D65-BA9C-60A0E81A853A}"/>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Sheet1!$B$1</c:f>
              <c:strCache>
                <c:ptCount val="1"/>
                <c:pt idx="0">
                  <c:v>% Protein Servings</c:v>
                </c:pt>
              </c:strCache>
            </c:strRef>
          </c:cat>
          <c:val>
            <c:numRef>
              <c:f>Sheet1!$B$6</c:f>
              <c:numCache>
                <c:formatCode>0.0</c:formatCode>
                <c:ptCount val="1"/>
                <c:pt idx="0">
                  <c:v>69.7</c:v>
                </c:pt>
              </c:numCache>
            </c:numRef>
          </c:val>
          <c:extLst>
            <c:ext xmlns:c16="http://schemas.microsoft.com/office/drawing/2014/chart" uri="{C3380CC4-5D6E-409C-BE32-E72D297353CC}">
              <c16:uniqueId val="{00000006-2730-4D65-BA9C-60A0E81A853A}"/>
            </c:ext>
          </c:extLst>
        </c:ser>
        <c:dLbls>
          <c:showLegendKey val="0"/>
          <c:showVal val="0"/>
          <c:showCatName val="0"/>
          <c:showSerName val="0"/>
          <c:showPercent val="0"/>
          <c:showBubbleSize val="0"/>
        </c:dLbls>
        <c:gapWidth val="150"/>
        <c:overlap val="100"/>
        <c:axId val="245642368"/>
        <c:axId val="245643904"/>
      </c:barChart>
      <c:catAx>
        <c:axId val="245642368"/>
        <c:scaling>
          <c:orientation val="minMax"/>
        </c:scaling>
        <c:delete val="0"/>
        <c:axPos val="b"/>
        <c:numFmt formatCode="General" sourceLinked="0"/>
        <c:majorTickMark val="out"/>
        <c:minorTickMark val="none"/>
        <c:tickLblPos val="nextTo"/>
        <c:txPr>
          <a:bodyPr/>
          <a:lstStyle/>
          <a:p>
            <a:pPr algn="ctr">
              <a:defRPr/>
            </a:pPr>
            <a:endParaRPr lang="en-US"/>
          </a:p>
        </c:txPr>
        <c:crossAx val="245643904"/>
        <c:crosses val="autoZero"/>
        <c:auto val="1"/>
        <c:lblAlgn val="ctr"/>
        <c:lblOffset val="100"/>
        <c:noMultiLvlLbl val="0"/>
      </c:catAx>
      <c:valAx>
        <c:axId val="245643904"/>
        <c:scaling>
          <c:orientation val="minMax"/>
          <c:max val="100"/>
        </c:scaling>
        <c:delete val="1"/>
        <c:axPos val="l"/>
        <c:numFmt formatCode="General" sourceLinked="1"/>
        <c:majorTickMark val="out"/>
        <c:minorTickMark val="none"/>
        <c:tickLblPos val="nextTo"/>
        <c:crossAx val="245642368"/>
        <c:crosses val="autoZero"/>
        <c:crossBetween val="between"/>
      </c:valAx>
    </c:plotArea>
    <c:legend>
      <c:legendPos val="r"/>
      <c:layout>
        <c:manualLayout>
          <c:xMode val="edge"/>
          <c:yMode val="edge"/>
          <c:x val="0.60250771024117888"/>
          <c:y val="0.11129187010197064"/>
          <c:w val="0.31688467543863424"/>
          <c:h val="0.8120277336557894"/>
        </c:manualLayout>
      </c:layout>
      <c:overlay val="0"/>
    </c:legend>
    <c:plotVisOnly val="1"/>
    <c:dispBlanksAs val="gap"/>
    <c:showDLblsOverMax val="0"/>
  </c:chart>
  <c:txPr>
    <a:bodyPr/>
    <a:lstStyle/>
    <a:p>
      <a:pPr>
        <a:defRPr sz="1400">
          <a:latin typeface="+mn-lt"/>
          <a:cs typeface="Calibri" pitchFamily="34" charset="0"/>
        </a:defRPr>
      </a:pPr>
      <a:endParaRPr lang="en-US"/>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
          <c:y val="0.11258481989544501"/>
          <c:w val="0.55946427411296085"/>
          <c:h val="0.72889919600265707"/>
        </c:manualLayout>
      </c:layout>
      <c:barChart>
        <c:barDir val="col"/>
        <c:grouping val="stacked"/>
        <c:varyColors val="0"/>
        <c:ser>
          <c:idx val="0"/>
          <c:order val="0"/>
          <c:tx>
            <c:strRef>
              <c:f>Sheet1!$A$2</c:f>
              <c:strCache>
                <c:ptCount val="1"/>
                <c:pt idx="0">
                  <c:v>Non-Fried Fish</c:v>
                </c:pt>
              </c:strCache>
            </c:strRef>
          </c:tx>
          <c:invertIfNegative val="0"/>
          <c:dLbls>
            <c:dLbl>
              <c:idx val="0"/>
              <c:layout>
                <c:manualLayout>
                  <c:x val="1.2841808885065573E-2"/>
                  <c:y val="-3.309691576125512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07C-46A6-B866-985FCD8F97FB}"/>
                </c:ext>
              </c:extLst>
            </c:dLbl>
            <c:dLbl>
              <c:idx val="1"/>
              <c:layout>
                <c:manualLayout>
                  <c:x val="-3.2104522212664482E-3"/>
                  <c:y val="-2.574204559208731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07C-46A6-B866-985FCD8F97FB}"/>
                </c:ext>
              </c:extLst>
            </c:dLbl>
            <c:numFmt formatCode="#,##0" sourceLinked="0"/>
            <c:spPr>
              <a:noFill/>
              <a:ln>
                <a:noFill/>
              </a:ln>
              <a:effectLst/>
            </c:spPr>
            <c:txPr>
              <a:bodyPr/>
              <a:lstStyle/>
              <a:p>
                <a:pPr algn="ct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YE Mar 22</c:v>
                </c:pt>
                <c:pt idx="1">
                  <c:v>YE Mar 23</c:v>
                </c:pt>
              </c:strCache>
            </c:strRef>
          </c:cat>
          <c:val>
            <c:numRef>
              <c:f>Sheet1!$B$2:$C$2</c:f>
              <c:numCache>
                <c:formatCode>General</c:formatCode>
                <c:ptCount val="2"/>
                <c:pt idx="0">
                  <c:v>2.9</c:v>
                </c:pt>
                <c:pt idx="1">
                  <c:v>2.8</c:v>
                </c:pt>
              </c:numCache>
            </c:numRef>
          </c:val>
          <c:extLst>
            <c:ext xmlns:c16="http://schemas.microsoft.com/office/drawing/2014/chart" uri="{C3380CC4-5D6E-409C-BE32-E72D297353CC}">
              <c16:uniqueId val="{00000002-E07C-46A6-B866-985FCD8F97FB}"/>
            </c:ext>
          </c:extLst>
        </c:ser>
        <c:ser>
          <c:idx val="1"/>
          <c:order val="1"/>
          <c:tx>
            <c:strRef>
              <c:f>Sheet1!$A$3</c:f>
              <c:strCache>
                <c:ptCount val="1"/>
                <c:pt idx="0">
                  <c:v>Fried Fish</c:v>
                </c:pt>
              </c:strCache>
            </c:strRef>
          </c:tx>
          <c:invertIfNegative val="0"/>
          <c:dLbls>
            <c:numFmt formatCode="#,##0" sourceLinked="0"/>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YE Mar 22</c:v>
                </c:pt>
                <c:pt idx="1">
                  <c:v>YE Mar 23</c:v>
                </c:pt>
              </c:strCache>
            </c:strRef>
          </c:cat>
          <c:val>
            <c:numRef>
              <c:f>Sheet1!$B$3:$C$3</c:f>
              <c:numCache>
                <c:formatCode>General</c:formatCode>
                <c:ptCount val="2"/>
                <c:pt idx="0">
                  <c:v>91.7</c:v>
                </c:pt>
                <c:pt idx="1">
                  <c:v>90.4</c:v>
                </c:pt>
              </c:numCache>
            </c:numRef>
          </c:val>
          <c:extLst>
            <c:ext xmlns:c16="http://schemas.microsoft.com/office/drawing/2014/chart" uri="{C3380CC4-5D6E-409C-BE32-E72D297353CC}">
              <c16:uniqueId val="{00000003-E07C-46A6-B866-985FCD8F97FB}"/>
            </c:ext>
          </c:extLst>
        </c:ser>
        <c:ser>
          <c:idx val="2"/>
          <c:order val="2"/>
          <c:tx>
            <c:strRef>
              <c:f>Sheet1!$A$4</c:f>
              <c:strCache>
                <c:ptCount val="1"/>
                <c:pt idx="0">
                  <c:v>Fish Burger</c:v>
                </c:pt>
              </c:strCache>
            </c:strRef>
          </c:tx>
          <c:invertIfNegative val="0"/>
          <c:cat>
            <c:strRef>
              <c:f>Sheet1!$B$1:$C$1</c:f>
              <c:strCache>
                <c:ptCount val="2"/>
                <c:pt idx="0">
                  <c:v>YE Mar 22</c:v>
                </c:pt>
                <c:pt idx="1">
                  <c:v>YE Mar 23</c:v>
                </c:pt>
              </c:strCache>
            </c:strRef>
          </c:cat>
          <c:val>
            <c:numRef>
              <c:f>Sheet1!$B$4:$C$4</c:f>
              <c:numCache>
                <c:formatCode>General</c:formatCode>
                <c:ptCount val="2"/>
                <c:pt idx="0">
                  <c:v>0</c:v>
                </c:pt>
                <c:pt idx="1">
                  <c:v>0</c:v>
                </c:pt>
              </c:numCache>
            </c:numRef>
          </c:val>
          <c:extLst>
            <c:ext xmlns:c16="http://schemas.microsoft.com/office/drawing/2014/chart" uri="{C3380CC4-5D6E-409C-BE32-E72D297353CC}">
              <c16:uniqueId val="{00000004-E07C-46A6-B866-985FCD8F97FB}"/>
            </c:ext>
          </c:extLst>
        </c:ser>
        <c:ser>
          <c:idx val="3"/>
          <c:order val="3"/>
          <c:tx>
            <c:strRef>
              <c:f>Sheet1!$A$5</c:f>
              <c:strCache>
                <c:ptCount val="1"/>
                <c:pt idx="0">
                  <c:v>Total Shellfish</c:v>
                </c:pt>
              </c:strCache>
            </c:strRef>
          </c:tx>
          <c:invertIfNegative val="0"/>
          <c:dLbls>
            <c:dLbl>
              <c:idx val="0"/>
              <c:layout>
                <c:manualLayout>
                  <c:x val="0"/>
                  <c:y val="2.574204559208730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07C-46A6-B866-985FCD8F97FB}"/>
                </c:ext>
              </c:extLst>
            </c:dLbl>
            <c:dLbl>
              <c:idx val="1"/>
              <c:layout>
                <c:manualLayout>
                  <c:x val="-5.8857610795074721E-17"/>
                  <c:y val="1.10323052537517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07C-46A6-B866-985FCD8F97FB}"/>
                </c:ext>
              </c:extLst>
            </c:dLbl>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YE Mar 22</c:v>
                </c:pt>
                <c:pt idx="1">
                  <c:v>YE Mar 23</c:v>
                </c:pt>
              </c:strCache>
            </c:strRef>
          </c:cat>
          <c:val>
            <c:numRef>
              <c:f>Sheet1!$B$5:$C$5</c:f>
              <c:numCache>
                <c:formatCode>General</c:formatCode>
                <c:ptCount val="2"/>
                <c:pt idx="0">
                  <c:v>3.4</c:v>
                </c:pt>
                <c:pt idx="1">
                  <c:v>3.4</c:v>
                </c:pt>
              </c:numCache>
            </c:numRef>
          </c:val>
          <c:extLst>
            <c:ext xmlns:c16="http://schemas.microsoft.com/office/drawing/2014/chart" uri="{C3380CC4-5D6E-409C-BE32-E72D297353CC}">
              <c16:uniqueId val="{00000007-E07C-46A6-B866-985FCD8F97FB}"/>
            </c:ext>
          </c:extLst>
        </c:ser>
        <c:ser>
          <c:idx val="4"/>
          <c:order val="4"/>
          <c:tx>
            <c:strRef>
              <c:f>Sheet1!$A$6</c:f>
              <c:strCache>
                <c:ptCount val="1"/>
                <c:pt idx="0">
                  <c:v>Seafood Other</c:v>
                </c:pt>
              </c:strCache>
            </c:strRef>
          </c:tx>
          <c:invertIfNegative val="0"/>
          <c:dLbls>
            <c:dLbl>
              <c:idx val="0"/>
              <c:layout>
                <c:manualLayout>
                  <c:x val="0"/>
                  <c:y val="-4.412922101500683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E07C-46A6-B866-985FCD8F97FB}"/>
                </c:ext>
              </c:extLst>
            </c:dLbl>
            <c:dLbl>
              <c:idx val="1"/>
              <c:layout>
                <c:manualLayout>
                  <c:x val="-5.8857610795074721E-17"/>
                  <c:y val="-4.412922101500683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E07C-46A6-B866-985FCD8F97FB}"/>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YE Mar 22</c:v>
                </c:pt>
                <c:pt idx="1">
                  <c:v>YE Mar 23</c:v>
                </c:pt>
              </c:strCache>
            </c:strRef>
          </c:cat>
          <c:val>
            <c:numRef>
              <c:f>Sheet1!$B$6:$C$6</c:f>
              <c:numCache>
                <c:formatCode>General</c:formatCode>
                <c:ptCount val="2"/>
                <c:pt idx="0">
                  <c:v>1.8</c:v>
                </c:pt>
                <c:pt idx="1">
                  <c:v>3.4</c:v>
                </c:pt>
              </c:numCache>
            </c:numRef>
          </c:val>
          <c:extLst>
            <c:ext xmlns:c16="http://schemas.microsoft.com/office/drawing/2014/chart" uri="{C3380CC4-5D6E-409C-BE32-E72D297353CC}">
              <c16:uniqueId val="{0000000A-E07C-46A6-B866-985FCD8F97FB}"/>
            </c:ext>
          </c:extLst>
        </c:ser>
        <c:dLbls>
          <c:showLegendKey val="0"/>
          <c:showVal val="0"/>
          <c:showCatName val="0"/>
          <c:showSerName val="0"/>
          <c:showPercent val="0"/>
          <c:showBubbleSize val="0"/>
        </c:dLbls>
        <c:gapWidth val="82"/>
        <c:overlap val="100"/>
        <c:axId val="245334016"/>
        <c:axId val="245335552"/>
      </c:barChart>
      <c:catAx>
        <c:axId val="245334016"/>
        <c:scaling>
          <c:orientation val="minMax"/>
        </c:scaling>
        <c:delete val="0"/>
        <c:axPos val="b"/>
        <c:numFmt formatCode="General" sourceLinked="0"/>
        <c:majorTickMark val="out"/>
        <c:minorTickMark val="none"/>
        <c:tickLblPos val="nextTo"/>
        <c:txPr>
          <a:bodyPr/>
          <a:lstStyle/>
          <a:p>
            <a:pPr algn="ctr">
              <a:defRPr/>
            </a:pPr>
            <a:endParaRPr lang="en-US"/>
          </a:p>
        </c:txPr>
        <c:crossAx val="245335552"/>
        <c:crosses val="autoZero"/>
        <c:auto val="1"/>
        <c:lblAlgn val="ctr"/>
        <c:lblOffset val="100"/>
        <c:noMultiLvlLbl val="0"/>
      </c:catAx>
      <c:valAx>
        <c:axId val="245335552"/>
        <c:scaling>
          <c:orientation val="minMax"/>
          <c:max val="100"/>
        </c:scaling>
        <c:delete val="1"/>
        <c:axPos val="l"/>
        <c:numFmt formatCode="General" sourceLinked="1"/>
        <c:majorTickMark val="out"/>
        <c:minorTickMark val="none"/>
        <c:tickLblPos val="nextTo"/>
        <c:crossAx val="245334016"/>
        <c:crosses val="autoZero"/>
        <c:crossBetween val="between"/>
      </c:valAx>
    </c:plotArea>
    <c:legend>
      <c:legendPos val="r"/>
      <c:legendEntry>
        <c:idx val="3"/>
        <c:txPr>
          <a:bodyPr/>
          <a:lstStyle/>
          <a:p>
            <a:pPr algn="ctr">
              <a:defRPr/>
            </a:pPr>
            <a:endParaRPr lang="en-US"/>
          </a:p>
        </c:txPr>
      </c:legendEntry>
      <c:legendEntry>
        <c:idx val="4"/>
        <c:txPr>
          <a:bodyPr/>
          <a:lstStyle/>
          <a:p>
            <a:pPr algn="ctr">
              <a:defRPr/>
            </a:pPr>
            <a:endParaRPr lang="en-US"/>
          </a:p>
        </c:txPr>
      </c:legendEntry>
      <c:layout>
        <c:manualLayout>
          <c:xMode val="edge"/>
          <c:yMode val="edge"/>
          <c:x val="0.51055568883285907"/>
          <c:y val="9.6880159177945425E-4"/>
          <c:w val="0.48944431116714093"/>
          <c:h val="0.88222317488074042"/>
        </c:manualLayout>
      </c:layout>
      <c:overlay val="0"/>
      <c:txPr>
        <a:bodyPr/>
        <a:lstStyle/>
        <a:p>
          <a:pPr algn="ctr">
            <a:defRPr/>
          </a:pPr>
          <a:endParaRPr lang="en-US"/>
        </a:p>
      </c:txPr>
    </c:legend>
    <c:plotVisOnly val="1"/>
    <c:dispBlanksAs val="gap"/>
    <c:showDLblsOverMax val="0"/>
  </c:chart>
  <c:txPr>
    <a:bodyPr/>
    <a:lstStyle/>
    <a:p>
      <a:pPr>
        <a:defRPr sz="1400">
          <a:latin typeface="+mn-lt"/>
          <a:cs typeface="Calibri" pitchFamily="34" charset="0"/>
        </a:defRPr>
      </a:pPr>
      <a:endParaRPr lang="en-US"/>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6550608532237102E-2"/>
          <c:y val="3.5358543457516281E-2"/>
          <c:w val="0.41981253408015551"/>
          <c:h val="0.87599659938601315"/>
        </c:manualLayout>
      </c:layout>
      <c:barChart>
        <c:barDir val="col"/>
        <c:grouping val="stacked"/>
        <c:varyColors val="0"/>
        <c:ser>
          <c:idx val="0"/>
          <c:order val="0"/>
          <c:tx>
            <c:strRef>
              <c:f>Sheet1!$A$2</c:f>
              <c:strCache>
                <c:ptCount val="1"/>
                <c:pt idx="0">
                  <c:v>Non-Fried Fish</c:v>
                </c:pt>
              </c:strCache>
            </c:strRef>
          </c:tx>
          <c:invertIfNegative val="0"/>
          <c:dLbls>
            <c:dLbl>
              <c:idx val="0"/>
              <c:layout>
                <c:manualLayout>
                  <c:x val="-2.5100528362760724E-17"/>
                  <c:y val="-2.206461050750341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D46-4E61-B4A9-B932355C3216}"/>
                </c:ext>
              </c:extLst>
            </c:dLbl>
            <c:numFmt formatCode="#,##0.0" sourceLinked="0"/>
            <c:spPr>
              <a:noFill/>
              <a:ln>
                <a:noFill/>
              </a:ln>
              <a:effectLst/>
            </c:spPr>
            <c:txPr>
              <a:bodyPr/>
              <a:lstStyle/>
              <a:p>
                <a:pPr algn="ct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Contribution to Growth %</c:v>
                </c:pt>
              </c:strCache>
            </c:strRef>
          </c:cat>
          <c:val>
            <c:numRef>
              <c:f>Sheet1!$B$2</c:f>
              <c:numCache>
                <c:formatCode>0</c:formatCode>
                <c:ptCount val="1"/>
                <c:pt idx="0">
                  <c:v>-0.2</c:v>
                </c:pt>
              </c:numCache>
            </c:numRef>
          </c:val>
          <c:extLst>
            <c:ext xmlns:c16="http://schemas.microsoft.com/office/drawing/2014/chart" uri="{C3380CC4-5D6E-409C-BE32-E72D297353CC}">
              <c16:uniqueId val="{00000001-FD46-4E61-B4A9-B932355C3216}"/>
            </c:ext>
          </c:extLst>
        </c:ser>
        <c:ser>
          <c:idx val="1"/>
          <c:order val="1"/>
          <c:tx>
            <c:strRef>
              <c:f>Sheet1!$A$3</c:f>
              <c:strCache>
                <c:ptCount val="1"/>
                <c:pt idx="0">
                  <c:v>Fried Fish</c:v>
                </c:pt>
              </c:strCache>
            </c:strRef>
          </c:tx>
          <c:invertIfNegative val="0"/>
          <c:dLbls>
            <c:numFmt formatCode="#,##0.0" sourceLinked="0"/>
            <c:spPr>
              <a:noFill/>
              <a:ln>
                <a:noFill/>
              </a:ln>
              <a:effectLst/>
            </c:spPr>
            <c:txPr>
              <a:bodyPr/>
              <a:lstStyle/>
              <a:p>
                <a:pPr algn="ct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Contribution to Growth %</c:v>
                </c:pt>
              </c:strCache>
            </c:strRef>
          </c:cat>
          <c:val>
            <c:numRef>
              <c:f>Sheet1!$B$3</c:f>
              <c:numCache>
                <c:formatCode>0</c:formatCode>
                <c:ptCount val="1"/>
                <c:pt idx="0">
                  <c:v>-3.7</c:v>
                </c:pt>
              </c:numCache>
            </c:numRef>
          </c:val>
          <c:extLst>
            <c:ext xmlns:c16="http://schemas.microsoft.com/office/drawing/2014/chart" uri="{C3380CC4-5D6E-409C-BE32-E72D297353CC}">
              <c16:uniqueId val="{00000002-FD46-4E61-B4A9-B932355C3216}"/>
            </c:ext>
          </c:extLst>
        </c:ser>
        <c:ser>
          <c:idx val="2"/>
          <c:order val="2"/>
          <c:tx>
            <c:strRef>
              <c:f>Sheet1!$A$4</c:f>
              <c:strCache>
                <c:ptCount val="1"/>
                <c:pt idx="0">
                  <c:v>Fish Burger</c:v>
                </c:pt>
              </c:strCache>
            </c:strRef>
          </c:tx>
          <c:invertIfNegative val="0"/>
          <c:cat>
            <c:strRef>
              <c:f>Sheet1!$B$1</c:f>
              <c:strCache>
                <c:ptCount val="1"/>
                <c:pt idx="0">
                  <c:v>Contribution to Growth %</c:v>
                </c:pt>
              </c:strCache>
            </c:strRef>
          </c:cat>
          <c:val>
            <c:numRef>
              <c:f>Sheet1!$B$4</c:f>
              <c:numCache>
                <c:formatCode>0</c:formatCode>
                <c:ptCount val="1"/>
                <c:pt idx="0">
                  <c:v>0</c:v>
                </c:pt>
              </c:numCache>
            </c:numRef>
          </c:val>
          <c:extLst>
            <c:ext xmlns:c16="http://schemas.microsoft.com/office/drawing/2014/chart" uri="{C3380CC4-5D6E-409C-BE32-E72D297353CC}">
              <c16:uniqueId val="{00000004-FD46-4E61-B4A9-B932355C3216}"/>
            </c:ext>
          </c:extLst>
        </c:ser>
        <c:ser>
          <c:idx val="3"/>
          <c:order val="3"/>
          <c:tx>
            <c:strRef>
              <c:f>Sheet1!$A$5</c:f>
              <c:strCache>
                <c:ptCount val="1"/>
                <c:pt idx="0">
                  <c:v>Total Shellfish</c:v>
                </c:pt>
              </c:strCache>
            </c:strRef>
          </c:tx>
          <c:invertIfNegative val="0"/>
          <c:dLbls>
            <c:dLbl>
              <c:idx val="0"/>
              <c:layout>
                <c:manualLayout>
                  <c:x val="0.1697728075881588"/>
                  <c:y val="3.6777246464015862E-3"/>
                </c:manualLayout>
              </c:layout>
              <c:numFmt formatCode="#,##0.0" sourceLinked="0"/>
              <c:spPr>
                <a:noFill/>
                <a:ln>
                  <a:noFill/>
                </a:ln>
                <a:effectLst/>
              </c:spPr>
              <c:txPr>
                <a:bodyPr/>
                <a:lstStyle/>
                <a:p>
                  <a:pPr algn="ctr">
                    <a:defRPr>
                      <a:solidFill>
                        <a:schemeClr val="tx1"/>
                      </a:solidFil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D46-4E61-B4A9-B932355C3216}"/>
                </c:ext>
              </c:extLst>
            </c:dLbl>
            <c:numFmt formatCode="#,##0.0" sourceLinked="0"/>
            <c:spPr>
              <a:noFill/>
              <a:ln>
                <a:noFill/>
              </a:ln>
              <a:effectLst/>
            </c:spPr>
            <c:txPr>
              <a:bodyPr/>
              <a:lstStyle/>
              <a:p>
                <a:pPr algn="ct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Contribution to Growth %</c:v>
                </c:pt>
              </c:strCache>
            </c:strRef>
          </c:cat>
          <c:val>
            <c:numRef>
              <c:f>Sheet1!$B$5</c:f>
              <c:numCache>
                <c:formatCode>0</c:formatCode>
                <c:ptCount val="1"/>
                <c:pt idx="0">
                  <c:v>-0.1</c:v>
                </c:pt>
              </c:numCache>
            </c:numRef>
          </c:val>
          <c:extLst>
            <c:ext xmlns:c16="http://schemas.microsoft.com/office/drawing/2014/chart" uri="{C3380CC4-5D6E-409C-BE32-E72D297353CC}">
              <c16:uniqueId val="{00000006-FD46-4E61-B4A9-B932355C3216}"/>
            </c:ext>
          </c:extLst>
        </c:ser>
        <c:ser>
          <c:idx val="4"/>
          <c:order val="4"/>
          <c:tx>
            <c:strRef>
              <c:f>Sheet1!$A$6</c:f>
              <c:strCache>
                <c:ptCount val="1"/>
                <c:pt idx="0">
                  <c:v>Seafood Other</c:v>
                </c:pt>
              </c:strCache>
            </c:strRef>
          </c:tx>
          <c:invertIfNegative val="0"/>
          <c:dLbls>
            <c:numFmt formatCode="#,##0.0" sourceLinked="0"/>
            <c:spPr>
              <a:noFill/>
              <a:ln>
                <a:noFill/>
              </a:ln>
              <a:effectLst/>
            </c:spPr>
            <c:txPr>
              <a:bodyPr/>
              <a:lstStyle/>
              <a:p>
                <a:pPr algn="ct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Contribution to Growth %</c:v>
                </c:pt>
              </c:strCache>
            </c:strRef>
          </c:cat>
          <c:val>
            <c:numRef>
              <c:f>Sheet1!$B$6</c:f>
              <c:numCache>
                <c:formatCode>0</c:formatCode>
                <c:ptCount val="1"/>
                <c:pt idx="0">
                  <c:v>1.5</c:v>
                </c:pt>
              </c:numCache>
            </c:numRef>
          </c:val>
          <c:extLst>
            <c:ext xmlns:c16="http://schemas.microsoft.com/office/drawing/2014/chart" uri="{C3380CC4-5D6E-409C-BE32-E72D297353CC}">
              <c16:uniqueId val="{00000007-FD46-4E61-B4A9-B932355C3216}"/>
            </c:ext>
          </c:extLst>
        </c:ser>
        <c:dLbls>
          <c:showLegendKey val="0"/>
          <c:showVal val="0"/>
          <c:showCatName val="0"/>
          <c:showSerName val="0"/>
          <c:showPercent val="0"/>
          <c:showBubbleSize val="0"/>
        </c:dLbls>
        <c:gapWidth val="82"/>
        <c:overlap val="100"/>
        <c:axId val="245410816"/>
        <c:axId val="245420800"/>
      </c:barChart>
      <c:catAx>
        <c:axId val="245410816"/>
        <c:scaling>
          <c:orientation val="minMax"/>
        </c:scaling>
        <c:delete val="0"/>
        <c:axPos val="b"/>
        <c:numFmt formatCode="General" sourceLinked="0"/>
        <c:majorTickMark val="out"/>
        <c:minorTickMark val="none"/>
        <c:tickLblPos val="none"/>
        <c:crossAx val="245420800"/>
        <c:crosses val="autoZero"/>
        <c:auto val="1"/>
        <c:lblAlgn val="ctr"/>
        <c:lblOffset val="100"/>
        <c:noMultiLvlLbl val="0"/>
      </c:catAx>
      <c:valAx>
        <c:axId val="245420800"/>
        <c:scaling>
          <c:orientation val="minMax"/>
        </c:scaling>
        <c:delete val="1"/>
        <c:axPos val="l"/>
        <c:numFmt formatCode="0" sourceLinked="1"/>
        <c:majorTickMark val="out"/>
        <c:minorTickMark val="none"/>
        <c:tickLblPos val="none"/>
        <c:crossAx val="245410816"/>
        <c:crosses val="autoZero"/>
        <c:crossBetween val="between"/>
      </c:valAx>
    </c:plotArea>
    <c:legend>
      <c:legendPos val="r"/>
      <c:legendEntry>
        <c:idx val="3"/>
        <c:txPr>
          <a:bodyPr/>
          <a:lstStyle/>
          <a:p>
            <a:pPr algn="ctr">
              <a:defRPr/>
            </a:pPr>
            <a:endParaRPr lang="en-US"/>
          </a:p>
        </c:txPr>
      </c:legendEntry>
      <c:legendEntry>
        <c:idx val="4"/>
        <c:txPr>
          <a:bodyPr/>
          <a:lstStyle/>
          <a:p>
            <a:pPr algn="ctr">
              <a:defRPr/>
            </a:pPr>
            <a:endParaRPr lang="en-US"/>
          </a:p>
        </c:txPr>
      </c:legendEntry>
      <c:layout>
        <c:manualLayout>
          <c:xMode val="edge"/>
          <c:yMode val="edge"/>
          <c:x val="0.52698523036945311"/>
          <c:y val="9.6880159177945425E-4"/>
          <c:w val="0.32288916492003061"/>
          <c:h val="0.86240932551342575"/>
        </c:manualLayout>
      </c:layout>
      <c:overlay val="0"/>
      <c:txPr>
        <a:bodyPr/>
        <a:lstStyle/>
        <a:p>
          <a:pPr algn="ctr">
            <a:defRPr/>
          </a:pPr>
          <a:endParaRPr lang="en-US"/>
        </a:p>
      </c:txPr>
    </c:legend>
    <c:plotVisOnly val="1"/>
    <c:dispBlanksAs val="gap"/>
    <c:showDLblsOverMax val="0"/>
  </c:chart>
  <c:txPr>
    <a:bodyPr/>
    <a:lstStyle/>
    <a:p>
      <a:pPr>
        <a:defRPr sz="1400">
          <a:latin typeface="+mn-lt"/>
          <a:cs typeface="Calibri" pitchFamily="34" charset="0"/>
        </a:defRPr>
      </a:pPr>
      <a:endParaRPr lang="en-US"/>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0.37507103018372706"/>
          <c:y val="0.14010949803149605"/>
          <c:w val="0.57473966535433074"/>
          <c:h val="0.82551550196850398"/>
        </c:manualLayout>
      </c:layout>
      <c:barChart>
        <c:barDir val="bar"/>
        <c:grouping val="clustered"/>
        <c:varyColors val="0"/>
        <c:ser>
          <c:idx val="0"/>
          <c:order val="0"/>
          <c:tx>
            <c:strRef>
              <c:f>Sheet1!$B$1</c:f>
              <c:strCache>
                <c:ptCount val="1"/>
                <c:pt idx="0">
                  <c:v>Column2</c:v>
                </c:pt>
              </c:strCache>
            </c:strRef>
          </c:tx>
          <c:invertIfNegative val="0"/>
          <c:dPt>
            <c:idx val="0"/>
            <c:invertIfNegative val="0"/>
            <c:bubble3D val="0"/>
            <c:spPr>
              <a:solidFill>
                <a:srgbClr val="FF0000"/>
              </a:solidFill>
            </c:spPr>
            <c:extLst>
              <c:ext xmlns:c16="http://schemas.microsoft.com/office/drawing/2014/chart" uri="{C3380CC4-5D6E-409C-BE32-E72D297353CC}">
                <c16:uniqueId val="{00000001-6F2F-49A9-9F09-ED2252D0A168}"/>
              </c:ext>
            </c:extLst>
          </c:dPt>
          <c:dPt>
            <c:idx val="1"/>
            <c:invertIfNegative val="0"/>
            <c:bubble3D val="0"/>
            <c:spPr>
              <a:solidFill>
                <a:srgbClr val="FF0000"/>
              </a:solidFill>
            </c:spPr>
            <c:extLst>
              <c:ext xmlns:c16="http://schemas.microsoft.com/office/drawing/2014/chart" uri="{C3380CC4-5D6E-409C-BE32-E72D297353CC}">
                <c16:uniqueId val="{00000002-6F2F-49A9-9F09-ED2252D0A168}"/>
              </c:ext>
            </c:extLst>
          </c:dPt>
          <c:dPt>
            <c:idx val="2"/>
            <c:invertIfNegative val="0"/>
            <c:bubble3D val="0"/>
            <c:spPr>
              <a:solidFill>
                <a:srgbClr val="92D050"/>
              </a:solidFill>
            </c:spPr>
            <c:extLst>
              <c:ext xmlns:c16="http://schemas.microsoft.com/office/drawing/2014/chart" uri="{C3380CC4-5D6E-409C-BE32-E72D297353CC}">
                <c16:uniqueId val="{00000004-6F2F-49A9-9F09-ED2252D0A168}"/>
              </c:ext>
            </c:extLst>
          </c:dPt>
          <c:dPt>
            <c:idx val="3"/>
            <c:invertIfNegative val="0"/>
            <c:bubble3D val="0"/>
            <c:spPr>
              <a:solidFill>
                <a:srgbClr val="009999"/>
              </a:solidFill>
            </c:spPr>
            <c:extLst>
              <c:ext xmlns:c16="http://schemas.microsoft.com/office/drawing/2014/chart" uri="{C3380CC4-5D6E-409C-BE32-E72D297353CC}">
                <c16:uniqueId val="{00000005-6F2F-49A9-9F09-ED2252D0A168}"/>
              </c:ext>
            </c:extLst>
          </c:dPt>
          <c:dPt>
            <c:idx val="4"/>
            <c:invertIfNegative val="0"/>
            <c:bubble3D val="0"/>
            <c:spPr>
              <a:solidFill>
                <a:srgbClr val="FF0000"/>
              </a:solidFill>
            </c:spPr>
            <c:extLst>
              <c:ext xmlns:c16="http://schemas.microsoft.com/office/drawing/2014/chart" uri="{C3380CC4-5D6E-409C-BE32-E72D297353CC}">
                <c16:uniqueId val="{00000007-6F2F-49A9-9F09-ED2252D0A168}"/>
              </c:ext>
            </c:extLst>
          </c:dPt>
          <c:dPt>
            <c:idx val="5"/>
            <c:invertIfNegative val="0"/>
            <c:bubble3D val="0"/>
            <c:spPr>
              <a:solidFill>
                <a:srgbClr val="FF0000"/>
              </a:solidFill>
              <a:ln>
                <a:solidFill>
                  <a:schemeClr val="tx1"/>
                </a:solidFill>
              </a:ln>
            </c:spPr>
            <c:extLst>
              <c:ext xmlns:c16="http://schemas.microsoft.com/office/drawing/2014/chart" uri="{C3380CC4-5D6E-409C-BE32-E72D297353CC}">
                <c16:uniqueId val="{00000008-6F2F-49A9-9F09-ED2252D0A168}"/>
              </c:ext>
            </c:extLst>
          </c:dPt>
          <c:dLbls>
            <c:numFmt formatCode="#,##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Seafood</c:v>
                </c:pt>
                <c:pt idx="1">
                  <c:v>Total Fish</c:v>
                </c:pt>
                <c:pt idx="2">
                  <c:v>Fish Fingers</c:v>
                </c:pt>
                <c:pt idx="3">
                  <c:v>Total Shellfish</c:v>
                </c:pt>
                <c:pt idx="4">
                  <c:v>Total Cod</c:v>
                </c:pt>
                <c:pt idx="5">
                  <c:v>Total Haddock</c:v>
                </c:pt>
              </c:strCache>
            </c:strRef>
          </c:cat>
          <c:val>
            <c:numRef>
              <c:f>Sheet1!$B$2:$B$7</c:f>
              <c:numCache>
                <c:formatCode>General</c:formatCode>
                <c:ptCount val="6"/>
                <c:pt idx="0">
                  <c:v>61</c:v>
                </c:pt>
                <c:pt idx="1">
                  <c:v>58.2</c:v>
                </c:pt>
                <c:pt idx="2">
                  <c:v>0.2</c:v>
                </c:pt>
                <c:pt idx="3">
                  <c:v>2.1</c:v>
                </c:pt>
                <c:pt idx="4">
                  <c:v>40.799999999999997</c:v>
                </c:pt>
                <c:pt idx="5">
                  <c:v>13.3</c:v>
                </c:pt>
              </c:numCache>
            </c:numRef>
          </c:val>
          <c:extLst>
            <c:ext xmlns:c16="http://schemas.microsoft.com/office/drawing/2014/chart" uri="{C3380CC4-5D6E-409C-BE32-E72D297353CC}">
              <c16:uniqueId val="{00000009-6F2F-49A9-9F09-ED2252D0A168}"/>
            </c:ext>
          </c:extLst>
        </c:ser>
        <c:dLbls>
          <c:showLegendKey val="0"/>
          <c:showVal val="0"/>
          <c:showCatName val="0"/>
          <c:showSerName val="0"/>
          <c:showPercent val="0"/>
          <c:showBubbleSize val="0"/>
        </c:dLbls>
        <c:gapWidth val="28"/>
        <c:axId val="245700096"/>
        <c:axId val="245701632"/>
      </c:barChart>
      <c:catAx>
        <c:axId val="245700096"/>
        <c:scaling>
          <c:orientation val="maxMin"/>
        </c:scaling>
        <c:delete val="0"/>
        <c:axPos val="l"/>
        <c:numFmt formatCode="General" sourceLinked="0"/>
        <c:majorTickMark val="out"/>
        <c:minorTickMark val="none"/>
        <c:tickLblPos val="low"/>
        <c:crossAx val="245701632"/>
        <c:crosses val="autoZero"/>
        <c:auto val="1"/>
        <c:lblAlgn val="ctr"/>
        <c:lblOffset val="100"/>
        <c:tickLblSkip val="1"/>
        <c:noMultiLvlLbl val="0"/>
      </c:catAx>
      <c:valAx>
        <c:axId val="245701632"/>
        <c:scaling>
          <c:orientation val="minMax"/>
          <c:min val="-0.1"/>
        </c:scaling>
        <c:delete val="1"/>
        <c:axPos val="t"/>
        <c:numFmt formatCode="General" sourceLinked="1"/>
        <c:majorTickMark val="out"/>
        <c:minorTickMark val="none"/>
        <c:tickLblPos val="nextTo"/>
        <c:crossAx val="24570009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8028260467811139E-2"/>
          <c:y val="3.5044484168773433E-2"/>
          <c:w val="0.57167759691122777"/>
          <c:h val="0.86634229405156882"/>
        </c:manualLayout>
      </c:layout>
      <c:barChart>
        <c:barDir val="bar"/>
        <c:grouping val="clustered"/>
        <c:varyColors val="0"/>
        <c:ser>
          <c:idx val="0"/>
          <c:order val="0"/>
          <c:tx>
            <c:strRef>
              <c:f>Sheet1!$B$1</c:f>
              <c:strCache>
                <c:ptCount val="1"/>
                <c:pt idx="0">
                  <c:v>Avg Tckts</c:v>
                </c:pt>
              </c:strCache>
            </c:strRef>
          </c:tx>
          <c:invertIfNegative val="0"/>
          <c:dPt>
            <c:idx val="4"/>
            <c:invertIfNegative val="0"/>
            <c:bubble3D val="0"/>
            <c:spPr>
              <a:solidFill>
                <a:schemeClr val="accent1"/>
              </a:solidFill>
            </c:spPr>
            <c:extLst>
              <c:ext xmlns:c16="http://schemas.microsoft.com/office/drawing/2014/chart" uri="{C3380CC4-5D6E-409C-BE32-E72D297353CC}">
                <c16:uniqueId val="{00000001-5EF9-404B-9CFF-D1D63EA589EF}"/>
              </c:ext>
            </c:extLst>
          </c:dPt>
          <c:dPt>
            <c:idx val="6"/>
            <c:invertIfNegative val="0"/>
            <c:bubble3D val="0"/>
            <c:spPr>
              <a:solidFill>
                <a:srgbClr val="00B0F0"/>
              </a:solidFill>
            </c:spPr>
            <c:extLst>
              <c:ext xmlns:c16="http://schemas.microsoft.com/office/drawing/2014/chart" uri="{C3380CC4-5D6E-409C-BE32-E72D297353CC}">
                <c16:uniqueId val="{00000003-5EF9-404B-9CFF-D1D63EA589EF}"/>
              </c:ext>
            </c:extLst>
          </c:dPt>
          <c:dLbls>
            <c:dLbl>
              <c:idx val="0"/>
              <c:layout>
                <c:manualLayout>
                  <c:x val="4.5672272475263349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5EF9-404B-9CFF-D1D63EA589EF}"/>
                </c:ext>
              </c:extLst>
            </c:dLbl>
            <c:dLbl>
              <c:idx val="2"/>
              <c:layout>
                <c:manualLayout>
                  <c:x val="-5.0746969416959279E-3"/>
                  <c:y val="-1.274344665747079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5EF9-404B-9CFF-D1D63EA589EF}"/>
                </c:ext>
              </c:extLst>
            </c:dLbl>
            <c:dLbl>
              <c:idx val="3"/>
              <c:layout>
                <c:manualLayout>
                  <c:x val="2.5373684499697815E-2"/>
                  <c:y val="4.248150026155762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EF9-404B-9CFF-D1D63EA589EF}"/>
                </c:ext>
              </c:extLst>
            </c:dLbl>
            <c:dLbl>
              <c:idx val="4"/>
              <c:layout>
                <c:manualLayout>
                  <c:x val="2.0298787766783736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EF9-404B-9CFF-D1D63EA589EF}"/>
                </c:ext>
              </c:extLst>
            </c:dLbl>
            <c:dLbl>
              <c:idx val="5"/>
              <c:layout>
                <c:manualLayout>
                  <c:x val="6.5971060242047061E-2"/>
                  <c:y val="7.7875718835372612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EF9-404B-9CFF-D1D63EA589EF}"/>
                </c:ext>
              </c:extLst>
            </c:dLbl>
            <c:numFmt formatCode="[$£-809]#,##0.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    Total Visits</c:v>
                </c:pt>
                <c:pt idx="1">
                  <c:v>    Total Protein</c:v>
                </c:pt>
                <c:pt idx="2">
                  <c:v>    Total Poultry</c:v>
                </c:pt>
                <c:pt idx="3">
                  <c:v>    Total Beef &amp; Veal</c:v>
                </c:pt>
                <c:pt idx="4">
                  <c:v>    Total Lamb</c:v>
                </c:pt>
                <c:pt idx="5">
                  <c:v>    Total Pork</c:v>
                </c:pt>
                <c:pt idx="6">
                  <c:v>    Total Seafood</c:v>
                </c:pt>
              </c:strCache>
            </c:strRef>
          </c:cat>
          <c:val>
            <c:numRef>
              <c:f>Sheet1!$B$2:$B$8</c:f>
              <c:numCache>
                <c:formatCode>"£"#,##0.00</c:formatCode>
                <c:ptCount val="7"/>
                <c:pt idx="0">
                  <c:v>3.62</c:v>
                </c:pt>
                <c:pt idx="1">
                  <c:v>3.77</c:v>
                </c:pt>
                <c:pt idx="2">
                  <c:v>3.98</c:v>
                </c:pt>
                <c:pt idx="3">
                  <c:v>3.97</c:v>
                </c:pt>
                <c:pt idx="4">
                  <c:v>4.7</c:v>
                </c:pt>
                <c:pt idx="5">
                  <c:v>3.44</c:v>
                </c:pt>
                <c:pt idx="6">
                  <c:v>3.83</c:v>
                </c:pt>
              </c:numCache>
            </c:numRef>
          </c:val>
          <c:extLst>
            <c:ext xmlns:c16="http://schemas.microsoft.com/office/drawing/2014/chart" uri="{C3380CC4-5D6E-409C-BE32-E72D297353CC}">
              <c16:uniqueId val="{00000006-5EF9-404B-9CFF-D1D63EA589EF}"/>
            </c:ext>
          </c:extLst>
        </c:ser>
        <c:dLbls>
          <c:showLegendKey val="0"/>
          <c:showVal val="0"/>
          <c:showCatName val="0"/>
          <c:showSerName val="0"/>
          <c:showPercent val="0"/>
          <c:showBubbleSize val="0"/>
        </c:dLbls>
        <c:gapWidth val="75"/>
        <c:axId val="246375168"/>
        <c:axId val="246376704"/>
      </c:barChart>
      <c:catAx>
        <c:axId val="246375168"/>
        <c:scaling>
          <c:orientation val="maxMin"/>
        </c:scaling>
        <c:delete val="0"/>
        <c:axPos val="r"/>
        <c:numFmt formatCode="General" sourceLinked="0"/>
        <c:majorTickMark val="none"/>
        <c:minorTickMark val="none"/>
        <c:tickLblPos val="low"/>
        <c:crossAx val="246376704"/>
        <c:crosses val="autoZero"/>
        <c:auto val="1"/>
        <c:lblAlgn val="ctr"/>
        <c:lblOffset val="100"/>
        <c:noMultiLvlLbl val="0"/>
      </c:catAx>
      <c:valAx>
        <c:axId val="246376704"/>
        <c:scaling>
          <c:orientation val="maxMin"/>
        </c:scaling>
        <c:delete val="0"/>
        <c:axPos val="t"/>
        <c:numFmt formatCode="[$£-809]#,##0_);[Red]\([$£-809]#,##0\)" sourceLinked="0"/>
        <c:majorTickMark val="none"/>
        <c:minorTickMark val="none"/>
        <c:tickLblPos val="high"/>
        <c:spPr>
          <a:ln>
            <a:noFill/>
          </a:ln>
        </c:spPr>
        <c:crossAx val="246375168"/>
        <c:crosses val="autoZero"/>
        <c:crossBetween val="between"/>
      </c:valAx>
      <c:spPr>
        <a:ln>
          <a:noFill/>
        </a:ln>
      </c:spPr>
    </c:plotArea>
    <c:plotVisOnly val="1"/>
    <c:dispBlanksAs val="gap"/>
    <c:showDLblsOverMax val="0"/>
  </c:chart>
  <c:txPr>
    <a:bodyPr/>
    <a:lstStyle/>
    <a:p>
      <a:pPr>
        <a:defRPr sz="1400">
          <a:latin typeface="+mn-lt"/>
          <a:cs typeface="Calibri" pitchFamily="34" charset="0"/>
        </a:defRPr>
      </a:pPr>
      <a:endParaRPr lang="en-US"/>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3997428908575956E-2"/>
          <c:y val="2.5420302348142049E-2"/>
          <c:w val="0.92554281261625604"/>
          <c:h val="0.87289848825928973"/>
        </c:manualLayout>
      </c:layout>
      <c:barChart>
        <c:barDir val="bar"/>
        <c:grouping val="clustered"/>
        <c:varyColors val="0"/>
        <c:ser>
          <c:idx val="0"/>
          <c:order val="0"/>
          <c:tx>
            <c:strRef>
              <c:f>Sheet1!$B$1</c:f>
              <c:strCache>
                <c:ptCount val="1"/>
                <c:pt idx="0">
                  <c:v>Spd Chg</c:v>
                </c:pt>
              </c:strCache>
            </c:strRef>
          </c:tx>
          <c:spPr>
            <a:solidFill>
              <a:srgbClr val="00517D"/>
            </a:solidFill>
          </c:spPr>
          <c:invertIfNegative val="0"/>
          <c:dPt>
            <c:idx val="4"/>
            <c:invertIfNegative val="0"/>
            <c:bubble3D val="0"/>
            <c:extLst>
              <c:ext xmlns:c16="http://schemas.microsoft.com/office/drawing/2014/chart" uri="{C3380CC4-5D6E-409C-BE32-E72D297353CC}">
                <c16:uniqueId val="{00000000-DC95-4964-89D0-9A4A0192C773}"/>
              </c:ext>
            </c:extLst>
          </c:dPt>
          <c:dPt>
            <c:idx val="6"/>
            <c:invertIfNegative val="0"/>
            <c:bubble3D val="0"/>
            <c:extLst>
              <c:ext xmlns:c16="http://schemas.microsoft.com/office/drawing/2014/chart" uri="{C3380CC4-5D6E-409C-BE32-E72D297353CC}">
                <c16:uniqueId val="{00000001-DC95-4964-89D0-9A4A0192C773}"/>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    Total Visits</c:v>
                </c:pt>
                <c:pt idx="1">
                  <c:v>    Total Protein</c:v>
                </c:pt>
                <c:pt idx="2">
                  <c:v>    Total Poultry</c:v>
                </c:pt>
                <c:pt idx="3">
                  <c:v>    Total Beef &amp; Veal</c:v>
                </c:pt>
                <c:pt idx="4">
                  <c:v>    Total Lamb</c:v>
                </c:pt>
                <c:pt idx="5">
                  <c:v>    Total Pork</c:v>
                </c:pt>
                <c:pt idx="6">
                  <c:v>    Total Seafood</c:v>
                </c:pt>
              </c:strCache>
            </c:strRef>
          </c:cat>
          <c:val>
            <c:numRef>
              <c:f>Sheet1!$B$2:$B$8</c:f>
              <c:numCache>
                <c:formatCode>"£"#,##0.00</c:formatCode>
                <c:ptCount val="7"/>
                <c:pt idx="0">
                  <c:v>-0.10999999999999988</c:v>
                </c:pt>
                <c:pt idx="1">
                  <c:v>-0.14000000000000012</c:v>
                </c:pt>
                <c:pt idx="2">
                  <c:v>6.0000000000000053E-2</c:v>
                </c:pt>
                <c:pt idx="3">
                  <c:v>-0.31000000000000005</c:v>
                </c:pt>
                <c:pt idx="4">
                  <c:v>-9.9999999999997868E-3</c:v>
                </c:pt>
                <c:pt idx="5">
                  <c:v>0.12999999999999989</c:v>
                </c:pt>
                <c:pt idx="6">
                  <c:v>-0.16999999999999993</c:v>
                </c:pt>
              </c:numCache>
            </c:numRef>
          </c:val>
          <c:extLst>
            <c:ext xmlns:c16="http://schemas.microsoft.com/office/drawing/2014/chart" uri="{C3380CC4-5D6E-409C-BE32-E72D297353CC}">
              <c16:uniqueId val="{00000002-DC95-4964-89D0-9A4A0192C773}"/>
            </c:ext>
          </c:extLst>
        </c:ser>
        <c:dLbls>
          <c:showLegendKey val="0"/>
          <c:showVal val="0"/>
          <c:showCatName val="0"/>
          <c:showSerName val="0"/>
          <c:showPercent val="0"/>
          <c:showBubbleSize val="0"/>
        </c:dLbls>
        <c:gapWidth val="75"/>
        <c:axId val="246463488"/>
        <c:axId val="246473472"/>
      </c:barChart>
      <c:catAx>
        <c:axId val="246463488"/>
        <c:scaling>
          <c:orientation val="maxMin"/>
        </c:scaling>
        <c:delete val="0"/>
        <c:axPos val="l"/>
        <c:numFmt formatCode="General" sourceLinked="0"/>
        <c:majorTickMark val="none"/>
        <c:minorTickMark val="none"/>
        <c:tickLblPos val="none"/>
        <c:crossAx val="246473472"/>
        <c:crosses val="autoZero"/>
        <c:auto val="1"/>
        <c:lblAlgn val="ctr"/>
        <c:lblOffset val="100"/>
        <c:noMultiLvlLbl val="0"/>
      </c:catAx>
      <c:valAx>
        <c:axId val="246473472"/>
        <c:scaling>
          <c:orientation val="minMax"/>
        </c:scaling>
        <c:delete val="1"/>
        <c:axPos val="t"/>
        <c:numFmt formatCode="[$£-809]#,##0.00" sourceLinked="0"/>
        <c:majorTickMark val="none"/>
        <c:minorTickMark val="none"/>
        <c:tickLblPos val="high"/>
        <c:crossAx val="246463488"/>
        <c:crosses val="autoZero"/>
        <c:crossBetween val="between"/>
      </c:valAx>
      <c:spPr>
        <a:ln>
          <a:noFill/>
        </a:ln>
      </c:spPr>
    </c:plotArea>
    <c:plotVisOnly val="1"/>
    <c:dispBlanksAs val="gap"/>
    <c:showDLblsOverMax val="0"/>
  </c:chart>
  <c:spPr>
    <a:noFill/>
    <a:ln>
      <a:noFill/>
    </a:ln>
  </c:spPr>
  <c:txPr>
    <a:bodyPr/>
    <a:lstStyle/>
    <a:p>
      <a:pPr>
        <a:defRPr sz="1400">
          <a:latin typeface="+mn-lt"/>
          <a:cs typeface="Calibri" pitchFamily="34" charset="0"/>
        </a:defRPr>
      </a:pPr>
      <a:endParaRPr lang="en-US"/>
    </a:p>
  </c:txPr>
  <c:externalData r:id="rId2">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59640377026363E-2"/>
          <c:y val="3.5044484168773433E-2"/>
          <c:w val="0.56991448248591836"/>
          <c:h val="0.86148949844494804"/>
        </c:manualLayout>
      </c:layout>
      <c:barChart>
        <c:barDir val="bar"/>
        <c:grouping val="clustered"/>
        <c:varyColors val="0"/>
        <c:ser>
          <c:idx val="0"/>
          <c:order val="0"/>
          <c:tx>
            <c:strRef>
              <c:f>Sheet1!$B$1</c:f>
              <c:strCache>
                <c:ptCount val="1"/>
                <c:pt idx="0">
                  <c:v>Avg Tckts</c:v>
                </c:pt>
              </c:strCache>
            </c:strRef>
          </c:tx>
          <c:spPr>
            <a:solidFill>
              <a:schemeClr val="accent1"/>
            </a:solidFill>
          </c:spPr>
          <c:invertIfNegative val="0"/>
          <c:dPt>
            <c:idx val="4"/>
            <c:invertIfNegative val="0"/>
            <c:bubble3D val="0"/>
            <c:extLst>
              <c:ext xmlns:c16="http://schemas.microsoft.com/office/drawing/2014/chart" uri="{C3380CC4-5D6E-409C-BE32-E72D297353CC}">
                <c16:uniqueId val="{00000000-90D9-4136-9B4E-7E08D0BBE2C0}"/>
              </c:ext>
            </c:extLst>
          </c:dPt>
          <c:dPt>
            <c:idx val="6"/>
            <c:invertIfNegative val="0"/>
            <c:bubble3D val="0"/>
            <c:spPr>
              <a:solidFill>
                <a:srgbClr val="00B0F0"/>
              </a:solidFill>
            </c:spPr>
            <c:extLst>
              <c:ext xmlns:c16="http://schemas.microsoft.com/office/drawing/2014/chart" uri="{C3380CC4-5D6E-409C-BE32-E72D297353CC}">
                <c16:uniqueId val="{00000002-90D9-4136-9B4E-7E08D0BBE2C0}"/>
              </c:ext>
            </c:extLst>
          </c:dPt>
          <c:dLbls>
            <c:dLbl>
              <c:idx val="0"/>
              <c:layout>
                <c:manualLayout>
                  <c:x val="1.0550026022013003E-2"/>
                  <c:y val="-8.495631104980579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002-434D-96E4-B96947FB7432}"/>
                </c:ext>
              </c:extLst>
            </c:dLbl>
            <c:dLbl>
              <c:idx val="2"/>
              <c:layout>
                <c:manualLayout>
                  <c:x val="7.9125195165097757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002-434D-96E4-B96947FB7432}"/>
                </c:ext>
              </c:extLst>
            </c:dLbl>
            <c:dLbl>
              <c:idx val="3"/>
              <c:layout>
                <c:manualLayout>
                  <c:x val="0"/>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002-434D-96E4-B96947FB7432}"/>
                </c:ext>
              </c:extLst>
            </c:dLbl>
            <c:dLbl>
              <c:idx val="4"/>
              <c:layout>
                <c:manualLayout>
                  <c:x val="-0.11077527323113653"/>
                  <c:y val="4.247815552490289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0D9-4136-9B4E-7E08D0BBE2C0}"/>
                </c:ext>
              </c:extLst>
            </c:dLbl>
            <c:dLbl>
              <c:idx val="5"/>
              <c:layout>
                <c:manualLayout>
                  <c:x val="1.8462545538522779E-2"/>
                  <c:y val="7.7875718835372612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002-434D-96E4-B96947FB7432}"/>
                </c:ext>
              </c:extLst>
            </c:dLbl>
            <c:numFmt formatCode="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    Total Visits</c:v>
                </c:pt>
                <c:pt idx="1">
                  <c:v>    Total Protein</c:v>
                </c:pt>
                <c:pt idx="2">
                  <c:v>    Total Poultry</c:v>
                </c:pt>
                <c:pt idx="3">
                  <c:v>    Total Beef &amp; Veal</c:v>
                </c:pt>
                <c:pt idx="4">
                  <c:v>    Total Lamb</c:v>
                </c:pt>
                <c:pt idx="5">
                  <c:v>    Total Pork</c:v>
                </c:pt>
                <c:pt idx="6">
                  <c:v>    Total Seafood</c:v>
                </c:pt>
              </c:strCache>
            </c:strRef>
          </c:cat>
          <c:val>
            <c:numRef>
              <c:f>Sheet1!$B$2:$B$8</c:f>
              <c:numCache>
                <c:formatCode>General</c:formatCode>
                <c:ptCount val="7"/>
                <c:pt idx="0">
                  <c:v>7.0000000000000007E-2</c:v>
                </c:pt>
                <c:pt idx="1">
                  <c:v>7.400000000000001E-2</c:v>
                </c:pt>
                <c:pt idx="2">
                  <c:v>7.0000000000000007E-2</c:v>
                </c:pt>
                <c:pt idx="3">
                  <c:v>0.10800000000000001</c:v>
                </c:pt>
                <c:pt idx="4">
                  <c:v>0</c:v>
                </c:pt>
                <c:pt idx="5">
                  <c:v>6.8000000000000005E-2</c:v>
                </c:pt>
                <c:pt idx="6">
                  <c:v>0.08</c:v>
                </c:pt>
              </c:numCache>
            </c:numRef>
          </c:val>
          <c:extLst>
            <c:ext xmlns:c16="http://schemas.microsoft.com/office/drawing/2014/chart" uri="{C3380CC4-5D6E-409C-BE32-E72D297353CC}">
              <c16:uniqueId val="{00000003-90D9-4136-9B4E-7E08D0BBE2C0}"/>
            </c:ext>
          </c:extLst>
        </c:ser>
        <c:dLbls>
          <c:showLegendKey val="0"/>
          <c:showVal val="0"/>
          <c:showCatName val="0"/>
          <c:showSerName val="0"/>
          <c:showPercent val="0"/>
          <c:showBubbleSize val="0"/>
        </c:dLbls>
        <c:gapWidth val="75"/>
        <c:axId val="245857664"/>
        <c:axId val="245863552"/>
      </c:barChart>
      <c:catAx>
        <c:axId val="245857664"/>
        <c:scaling>
          <c:orientation val="maxMin"/>
        </c:scaling>
        <c:delete val="0"/>
        <c:axPos val="r"/>
        <c:numFmt formatCode="General" sourceLinked="0"/>
        <c:majorTickMark val="none"/>
        <c:minorTickMark val="none"/>
        <c:tickLblPos val="low"/>
        <c:crossAx val="245863552"/>
        <c:crosses val="autoZero"/>
        <c:auto val="1"/>
        <c:lblAlgn val="ctr"/>
        <c:lblOffset val="100"/>
        <c:noMultiLvlLbl val="0"/>
      </c:catAx>
      <c:valAx>
        <c:axId val="245863552"/>
        <c:scaling>
          <c:orientation val="maxMin"/>
        </c:scaling>
        <c:delete val="0"/>
        <c:axPos val="t"/>
        <c:numFmt formatCode="0%" sourceLinked="0"/>
        <c:majorTickMark val="none"/>
        <c:minorTickMark val="none"/>
        <c:tickLblPos val="high"/>
        <c:spPr>
          <a:ln>
            <a:noFill/>
          </a:ln>
        </c:spPr>
        <c:crossAx val="245857664"/>
        <c:crosses val="autoZero"/>
        <c:crossBetween val="between"/>
      </c:valAx>
      <c:spPr>
        <a:ln>
          <a:noFill/>
        </a:ln>
      </c:spPr>
    </c:plotArea>
    <c:plotVisOnly val="1"/>
    <c:dispBlanksAs val="gap"/>
    <c:showDLblsOverMax val="0"/>
  </c:chart>
  <c:txPr>
    <a:bodyPr/>
    <a:lstStyle/>
    <a:p>
      <a:pPr>
        <a:defRPr sz="1400">
          <a:latin typeface="+mn-lt"/>
          <a:cs typeface="Calibri" pitchFamily="34" charset="0"/>
        </a:defRPr>
      </a:pPr>
      <a:endParaRPr lang="en-US"/>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722859369187196E-2"/>
          <c:y val="4.6603887638260427E-2"/>
          <c:w val="0.92554281261625604"/>
          <c:h val="0.80934773238893465"/>
        </c:manualLayout>
      </c:layout>
      <c:barChart>
        <c:barDir val="bar"/>
        <c:grouping val="clustered"/>
        <c:varyColors val="0"/>
        <c:ser>
          <c:idx val="0"/>
          <c:order val="0"/>
          <c:tx>
            <c:strRef>
              <c:f>Sheet1!$B$1</c:f>
              <c:strCache>
                <c:ptCount val="1"/>
                <c:pt idx="0">
                  <c:v>Deal Rt Chg</c:v>
                </c:pt>
              </c:strCache>
            </c:strRef>
          </c:tx>
          <c:spPr>
            <a:solidFill>
              <a:srgbClr val="0077C8">
                <a:lumMod val="75000"/>
              </a:srgbClr>
            </a:solidFill>
          </c:spPr>
          <c:invertIfNegative val="0"/>
          <c:dPt>
            <c:idx val="4"/>
            <c:invertIfNegative val="0"/>
            <c:bubble3D val="0"/>
            <c:extLst>
              <c:ext xmlns:c16="http://schemas.microsoft.com/office/drawing/2014/chart" uri="{C3380CC4-5D6E-409C-BE32-E72D297353CC}">
                <c16:uniqueId val="{00000000-F45C-440D-B296-BD0F06AF61C7}"/>
              </c:ext>
            </c:extLst>
          </c:dPt>
          <c:dPt>
            <c:idx val="6"/>
            <c:invertIfNegative val="0"/>
            <c:bubble3D val="0"/>
            <c:extLst>
              <c:ext xmlns:c16="http://schemas.microsoft.com/office/drawing/2014/chart" uri="{C3380CC4-5D6E-409C-BE32-E72D297353CC}">
                <c16:uniqueId val="{00000001-F45C-440D-B296-BD0F06AF61C7}"/>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    Total Visits</c:v>
                </c:pt>
                <c:pt idx="1">
                  <c:v>    Total Protein</c:v>
                </c:pt>
                <c:pt idx="2">
                  <c:v>    Total Poultry</c:v>
                </c:pt>
                <c:pt idx="3">
                  <c:v>    Total Beef &amp; Veal</c:v>
                </c:pt>
                <c:pt idx="4">
                  <c:v>    Total Lamb</c:v>
                </c:pt>
                <c:pt idx="5">
                  <c:v>    Total Pork</c:v>
                </c:pt>
                <c:pt idx="6">
                  <c:v>    Total Seafood</c:v>
                </c:pt>
              </c:strCache>
            </c:strRef>
          </c:cat>
          <c:val>
            <c:numRef>
              <c:f>Sheet1!$B$2:$B$8</c:f>
              <c:numCache>
                <c:formatCode>0.0%</c:formatCode>
                <c:ptCount val="7"/>
                <c:pt idx="0">
                  <c:v>-0.01</c:v>
                </c:pt>
                <c:pt idx="1">
                  <c:v>-1.7999999999999988E-2</c:v>
                </c:pt>
                <c:pt idx="2">
                  <c:v>-6.5000000000000002E-2</c:v>
                </c:pt>
                <c:pt idx="3">
                  <c:v>1.2000000000000011E-2</c:v>
                </c:pt>
                <c:pt idx="4">
                  <c:v>0</c:v>
                </c:pt>
                <c:pt idx="5">
                  <c:v>-2.9999999999999983E-3</c:v>
                </c:pt>
                <c:pt idx="6">
                  <c:v>-0.01</c:v>
                </c:pt>
              </c:numCache>
            </c:numRef>
          </c:val>
          <c:extLst>
            <c:ext xmlns:c16="http://schemas.microsoft.com/office/drawing/2014/chart" uri="{C3380CC4-5D6E-409C-BE32-E72D297353CC}">
              <c16:uniqueId val="{00000002-F45C-440D-B296-BD0F06AF61C7}"/>
            </c:ext>
          </c:extLst>
        </c:ser>
        <c:dLbls>
          <c:showLegendKey val="0"/>
          <c:showVal val="0"/>
          <c:showCatName val="0"/>
          <c:showSerName val="0"/>
          <c:showPercent val="0"/>
          <c:showBubbleSize val="0"/>
        </c:dLbls>
        <c:gapWidth val="75"/>
        <c:axId val="246204288"/>
        <c:axId val="246205824"/>
      </c:barChart>
      <c:catAx>
        <c:axId val="246204288"/>
        <c:scaling>
          <c:orientation val="maxMin"/>
        </c:scaling>
        <c:delete val="0"/>
        <c:axPos val="l"/>
        <c:numFmt formatCode="General" sourceLinked="0"/>
        <c:majorTickMark val="none"/>
        <c:minorTickMark val="none"/>
        <c:tickLblPos val="none"/>
        <c:crossAx val="246205824"/>
        <c:crosses val="autoZero"/>
        <c:auto val="1"/>
        <c:lblAlgn val="ctr"/>
        <c:lblOffset val="100"/>
        <c:noMultiLvlLbl val="0"/>
      </c:catAx>
      <c:valAx>
        <c:axId val="246205824"/>
        <c:scaling>
          <c:orientation val="minMax"/>
        </c:scaling>
        <c:delete val="1"/>
        <c:axPos val="t"/>
        <c:numFmt formatCode="0%" sourceLinked="0"/>
        <c:majorTickMark val="none"/>
        <c:minorTickMark val="none"/>
        <c:tickLblPos val="high"/>
        <c:crossAx val="246204288"/>
        <c:crosses val="autoZero"/>
        <c:crossBetween val="between"/>
      </c:valAx>
      <c:spPr>
        <a:ln>
          <a:noFill/>
        </a:ln>
      </c:spPr>
    </c:plotArea>
    <c:plotVisOnly val="1"/>
    <c:dispBlanksAs val="gap"/>
    <c:showDLblsOverMax val="0"/>
  </c:chart>
  <c:spPr>
    <a:noFill/>
    <a:ln>
      <a:noFill/>
    </a:ln>
  </c:spPr>
  <c:txPr>
    <a:bodyPr/>
    <a:lstStyle/>
    <a:p>
      <a:pPr>
        <a:defRPr sz="1400">
          <a:latin typeface="+mn-lt"/>
          <a:cs typeface="Calibri" pitchFamily="34" charset="0"/>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4298245614035101E-2"/>
          <c:y val="0.22221294517605639"/>
          <c:w val="0.95526315789473704"/>
          <c:h val="0.61821265454248797"/>
        </c:manualLayout>
      </c:layout>
      <c:barChart>
        <c:barDir val="col"/>
        <c:grouping val="stacked"/>
        <c:varyColors val="0"/>
        <c:ser>
          <c:idx val="1"/>
          <c:order val="0"/>
          <c:tx>
            <c:strRef>
              <c:f>Sheet1!$A$2</c:f>
              <c:strCache>
                <c:ptCount val="1"/>
                <c:pt idx="0">
                  <c:v>Avg. Eater Check</c:v>
                </c:pt>
              </c:strCache>
            </c:strRef>
          </c:tx>
          <c:spPr>
            <a:solidFill>
              <a:srgbClr val="99CC00"/>
            </a:solidFill>
          </c:spPr>
          <c:invertIfNegative val="0"/>
          <c:cat>
            <c:strRef>
              <c:f>Sheet1!$B$1:$D$1</c:f>
              <c:strCache>
                <c:ptCount val="3"/>
                <c:pt idx="0">
                  <c:v>YE Mar 21</c:v>
                </c:pt>
                <c:pt idx="1">
                  <c:v>YE Mar 22</c:v>
                </c:pt>
                <c:pt idx="2">
                  <c:v>YE Mar 23</c:v>
                </c:pt>
              </c:strCache>
            </c:strRef>
          </c:cat>
          <c:val>
            <c:numRef>
              <c:f>Sheet1!$B$2:$D$2</c:f>
              <c:numCache>
                <c:formatCode>0.0%</c:formatCode>
                <c:ptCount val="3"/>
                <c:pt idx="0">
                  <c:v>0.33700000000000002</c:v>
                </c:pt>
                <c:pt idx="1">
                  <c:v>-3.9E-2</c:v>
                </c:pt>
                <c:pt idx="2">
                  <c:v>-3.9E-2</c:v>
                </c:pt>
              </c:numCache>
            </c:numRef>
          </c:val>
          <c:extLst>
            <c:ext xmlns:c16="http://schemas.microsoft.com/office/drawing/2014/chart" uri="{C3380CC4-5D6E-409C-BE32-E72D297353CC}">
              <c16:uniqueId val="{00000002-4D83-4AAD-A4FE-2A139EC37F54}"/>
            </c:ext>
          </c:extLst>
        </c:ser>
        <c:ser>
          <c:idx val="2"/>
          <c:order val="1"/>
          <c:tx>
            <c:strRef>
              <c:f>Sheet1!$A$3</c:f>
              <c:strCache>
                <c:ptCount val="1"/>
                <c:pt idx="0">
                  <c:v>Visits</c:v>
                </c:pt>
              </c:strCache>
            </c:strRef>
          </c:tx>
          <c:spPr>
            <a:solidFill>
              <a:srgbClr val="003C69"/>
            </a:solidFill>
          </c:spPr>
          <c:invertIfNegative val="0"/>
          <c:dLbls>
            <c:dLbl>
              <c:idx val="0"/>
              <c:spPr>
                <a:noFill/>
                <a:ln>
                  <a:noFill/>
                </a:ln>
                <a:effectLst/>
              </c:spPr>
              <c:txPr>
                <a:bodyPr wrap="square" lIns="38100" tIns="19050" rIns="38100" bIns="19050" anchor="ctr">
                  <a:spAutoFit/>
                </a:bodyPr>
                <a:lstStyle/>
                <a:p>
                  <a:pPr>
                    <a:defRPr sz="1000">
                      <a:solidFill>
                        <a:schemeClr val="bg1"/>
                      </a:solidFill>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3-4D83-4AAD-A4FE-2A139EC37F54}"/>
                </c:ext>
              </c:extLst>
            </c:dLbl>
            <c:dLbl>
              <c:idx val="1"/>
              <c:layout>
                <c:manualLayout>
                  <c:x val="4.8151330152059624E-3"/>
                  <c:y val="4.8182827901229082E-2"/>
                </c:manualLayout>
              </c:layout>
              <c:spPr>
                <a:noFill/>
                <a:ln>
                  <a:noFill/>
                </a:ln>
                <a:effectLst/>
              </c:spPr>
              <c:txPr>
                <a:bodyPr wrap="square" lIns="38100" tIns="19050" rIns="38100" bIns="19050" anchor="ctr">
                  <a:spAutoFit/>
                </a:bodyPr>
                <a:lstStyle/>
                <a:p>
                  <a:pPr>
                    <a:defRPr sz="1000">
                      <a:solidFill>
                        <a:schemeClr val="bg1"/>
                      </a:solidFill>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D83-4AAD-A4FE-2A139EC37F54}"/>
                </c:ext>
              </c:extLst>
            </c:dLbl>
            <c:dLbl>
              <c:idx val="2"/>
              <c:layout>
                <c:manualLayout>
                  <c:x val="2.4075665076029637E-2"/>
                  <c:y val="-6.3227924410242109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D83-4AAD-A4FE-2A139EC37F54}"/>
                </c:ext>
              </c:extLst>
            </c:dLbl>
            <c:spPr>
              <a:noFill/>
              <a:ln>
                <a:noFill/>
              </a:ln>
              <a:effectLst/>
            </c:spPr>
            <c:txPr>
              <a:bodyPr wrap="square" lIns="38100" tIns="19050" rIns="38100" bIns="19050" anchor="ctr">
                <a:spAutoFit/>
              </a:bodyPr>
              <a:lstStyle/>
              <a:p>
                <a:pPr>
                  <a:defRPr sz="1000"/>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Sheet1!$B$1:$D$1</c:f>
              <c:strCache>
                <c:ptCount val="3"/>
                <c:pt idx="0">
                  <c:v>YE Mar 21</c:v>
                </c:pt>
                <c:pt idx="1">
                  <c:v>YE Mar 22</c:v>
                </c:pt>
                <c:pt idx="2">
                  <c:v>YE Mar 23</c:v>
                </c:pt>
              </c:strCache>
            </c:strRef>
          </c:cat>
          <c:val>
            <c:numRef>
              <c:f>Sheet1!$B$3:$D$3</c:f>
              <c:numCache>
                <c:formatCode>0.0%</c:formatCode>
                <c:ptCount val="3"/>
                <c:pt idx="0">
                  <c:v>-0.38</c:v>
                </c:pt>
                <c:pt idx="1">
                  <c:v>0.33100000000000002</c:v>
                </c:pt>
                <c:pt idx="2">
                  <c:v>2.7E-2</c:v>
                </c:pt>
              </c:numCache>
            </c:numRef>
          </c:val>
          <c:extLst>
            <c:ext xmlns:c16="http://schemas.microsoft.com/office/drawing/2014/chart" uri="{C3380CC4-5D6E-409C-BE32-E72D297353CC}">
              <c16:uniqueId val="{00000006-4D83-4AAD-A4FE-2A139EC37F54}"/>
            </c:ext>
          </c:extLst>
        </c:ser>
        <c:dLbls>
          <c:showLegendKey val="0"/>
          <c:showVal val="0"/>
          <c:showCatName val="0"/>
          <c:showSerName val="0"/>
          <c:showPercent val="0"/>
          <c:showBubbleSize val="0"/>
        </c:dLbls>
        <c:gapWidth val="40"/>
        <c:overlap val="100"/>
        <c:axId val="245944320"/>
        <c:axId val="245946240"/>
      </c:barChart>
      <c:lineChart>
        <c:grouping val="standard"/>
        <c:varyColors val="0"/>
        <c:ser>
          <c:idx val="3"/>
          <c:order val="2"/>
          <c:tx>
            <c:strRef>
              <c:f>Sheet1!$A$4</c:f>
              <c:strCache>
                <c:ptCount val="1"/>
                <c:pt idx="0">
                  <c:v>Total Spend</c:v>
                </c:pt>
              </c:strCache>
            </c:strRef>
          </c:tx>
          <c:marker>
            <c:spPr>
              <a:ln cap="rnd">
                <a:round/>
              </a:ln>
            </c:spPr>
          </c:marker>
          <c:dLbls>
            <c:dLbl>
              <c:idx val="0"/>
              <c:layout>
                <c:manualLayout>
                  <c:x val="-0.13482372442576696"/>
                  <c:y val="0.1992185508549796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9B3-4680-BECF-6399F1483B27}"/>
                </c:ext>
              </c:extLst>
            </c:dLbl>
            <c:dLbl>
              <c:idx val="1"/>
              <c:layout>
                <c:manualLayout>
                  <c:x val="-0.11074805934973714"/>
                  <c:y val="-8.854157815776871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9B3-4680-BECF-6399F1483B27}"/>
                </c:ext>
              </c:extLst>
            </c:dLbl>
            <c:dLbl>
              <c:idx val="2"/>
              <c:layout>
                <c:manualLayout>
                  <c:x val="-4.8151330152059801E-2"/>
                  <c:y val="9.407542679262925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9B3-4680-BECF-6399F1483B27}"/>
                </c:ext>
              </c:extLst>
            </c:dLbl>
            <c:spPr>
              <a:noFill/>
              <a:ln>
                <a:noFill/>
              </a:ln>
              <a:effectLst/>
            </c:spPr>
            <c:txPr>
              <a:bodyPr wrap="square" lIns="38100" tIns="19050" rIns="38100" bIns="19050" anchor="ctr">
                <a:spAutoFit/>
              </a:bodyPr>
              <a:lstStyle/>
              <a:p>
                <a:pPr>
                  <a:defRPr sz="1000" b="1">
                    <a:solidFill>
                      <a:schemeClr val="accent4"/>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Sheet1!$B$1:$D$1</c:f>
              <c:strCache>
                <c:ptCount val="3"/>
                <c:pt idx="0">
                  <c:v>YE Mar 21</c:v>
                </c:pt>
                <c:pt idx="1">
                  <c:v>YE Mar 22</c:v>
                </c:pt>
                <c:pt idx="2">
                  <c:v>YE Mar 23</c:v>
                </c:pt>
              </c:strCache>
            </c:strRef>
          </c:cat>
          <c:val>
            <c:numRef>
              <c:f>Sheet1!$B$4:$D$4</c:f>
              <c:numCache>
                <c:formatCode>0.0%</c:formatCode>
                <c:ptCount val="3"/>
                <c:pt idx="0">
                  <c:v>-0.17100000000000001</c:v>
                </c:pt>
                <c:pt idx="1">
                  <c:v>0.27900000000000003</c:v>
                </c:pt>
                <c:pt idx="2">
                  <c:v>-1.2E-2</c:v>
                </c:pt>
              </c:numCache>
            </c:numRef>
          </c:val>
          <c:smooth val="0"/>
          <c:extLst>
            <c:ext xmlns:c16="http://schemas.microsoft.com/office/drawing/2014/chart" uri="{C3380CC4-5D6E-409C-BE32-E72D297353CC}">
              <c16:uniqueId val="{00000007-4D83-4AAD-A4FE-2A139EC37F54}"/>
            </c:ext>
          </c:extLst>
        </c:ser>
        <c:dLbls>
          <c:showLegendKey val="0"/>
          <c:showVal val="0"/>
          <c:showCatName val="0"/>
          <c:showSerName val="0"/>
          <c:showPercent val="0"/>
          <c:showBubbleSize val="0"/>
        </c:dLbls>
        <c:marker val="1"/>
        <c:smooth val="0"/>
        <c:axId val="245944320"/>
        <c:axId val="245946240"/>
      </c:lineChart>
      <c:catAx>
        <c:axId val="245944320"/>
        <c:scaling>
          <c:orientation val="minMax"/>
        </c:scaling>
        <c:delete val="0"/>
        <c:axPos val="b"/>
        <c:numFmt formatCode="General" sourceLinked="0"/>
        <c:majorTickMark val="out"/>
        <c:minorTickMark val="none"/>
        <c:tickLblPos val="low"/>
        <c:txPr>
          <a:bodyPr/>
          <a:lstStyle/>
          <a:p>
            <a:pPr>
              <a:defRPr sz="1200"/>
            </a:pPr>
            <a:endParaRPr lang="en-US"/>
          </a:p>
        </c:txPr>
        <c:crossAx val="245946240"/>
        <c:crosses val="autoZero"/>
        <c:auto val="0"/>
        <c:lblAlgn val="ctr"/>
        <c:lblOffset val="100"/>
        <c:noMultiLvlLbl val="0"/>
      </c:catAx>
      <c:valAx>
        <c:axId val="245946240"/>
        <c:scaling>
          <c:orientation val="minMax"/>
        </c:scaling>
        <c:delete val="0"/>
        <c:axPos val="l"/>
        <c:numFmt formatCode="0.0%" sourceLinked="1"/>
        <c:majorTickMark val="none"/>
        <c:minorTickMark val="none"/>
        <c:tickLblPos val="none"/>
        <c:crossAx val="245944320"/>
        <c:crosses val="autoZero"/>
        <c:crossBetween val="between"/>
      </c:valAx>
    </c:plotArea>
    <c:plotVisOnly val="1"/>
    <c:dispBlanksAs val="gap"/>
    <c:showDLblsOverMax val="0"/>
  </c:chart>
  <c:txPr>
    <a:bodyPr/>
    <a:lstStyle/>
    <a:p>
      <a:pPr>
        <a:defRPr sz="1050">
          <a:latin typeface="+mn-lt"/>
          <a:cs typeface="Calibri" pitchFamily="34" charset="0"/>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57026007547755386"/>
          <c:y val="3.035159604747505E-2"/>
          <c:w val="0.39894371121129474"/>
          <c:h val="0.92341497649290449"/>
        </c:manualLayout>
      </c:layout>
      <c:barChart>
        <c:barDir val="bar"/>
        <c:grouping val="clustered"/>
        <c:varyColors val="0"/>
        <c:ser>
          <c:idx val="0"/>
          <c:order val="0"/>
          <c:spPr>
            <a:solidFill>
              <a:srgbClr val="99CC00"/>
            </a:solidFill>
          </c:spPr>
          <c:invertIfNegative val="1"/>
          <c:dPt>
            <c:idx val="0"/>
            <c:invertIfNegative val="1"/>
            <c:bubble3D val="0"/>
            <c:extLst>
              <c:ext xmlns:c16="http://schemas.microsoft.com/office/drawing/2014/chart" uri="{C3380CC4-5D6E-409C-BE32-E72D297353CC}">
                <c16:uniqueId val="{00000000-67BD-44FF-A1EE-C157CBD79A9A}"/>
              </c:ext>
            </c:extLst>
          </c:dPt>
          <c:dPt>
            <c:idx val="1"/>
            <c:invertIfNegative val="1"/>
            <c:bubble3D val="0"/>
            <c:extLst>
              <c:ext xmlns:c16="http://schemas.microsoft.com/office/drawing/2014/chart" uri="{C3380CC4-5D6E-409C-BE32-E72D297353CC}">
                <c16:uniqueId val="{00000001-67BD-44FF-A1EE-C157CBD79A9A}"/>
              </c:ext>
            </c:extLst>
          </c:dPt>
          <c:dLbls>
            <c:numFmt formatCode="#,##0_);[Red]\(#,##0\)" sourceLinked="0"/>
            <c:spPr>
              <a:noFill/>
              <a:ln>
                <a:noFill/>
              </a:ln>
              <a:effectLst/>
            </c:spPr>
            <c:txPr>
              <a:bodyPr/>
              <a:lstStyle/>
              <a:p>
                <a:pPr>
                  <a:defRPr b="0">
                    <a:solidFill>
                      <a:srgbClr val="00B050"/>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Sheet1!$A$1:$A$2</c:f>
              <c:numCache>
                <c:formatCode>General</c:formatCode>
                <c:ptCount val="2"/>
              </c:numCache>
            </c:numRef>
          </c:cat>
          <c:val>
            <c:numRef>
              <c:f>Sheet1!$B$1:$B$2</c:f>
              <c:numCache>
                <c:formatCode>#,##0</c:formatCode>
                <c:ptCount val="2"/>
                <c:pt idx="0">
                  <c:v>606436</c:v>
                </c:pt>
                <c:pt idx="1">
                  <c:v>399434</c:v>
                </c:pt>
              </c:numCache>
            </c:numRef>
          </c:val>
          <c:extLst>
            <c:ext xmlns:c14="http://schemas.microsoft.com/office/drawing/2007/8/2/chart" uri="{6F2FDCE9-48DA-4B69-8628-5D25D57E5C99}">
              <c14:invertSolidFillFmt>
                <c14:spPr xmlns:c14="http://schemas.microsoft.com/office/drawing/2007/8/2/chart">
                  <a:solidFill>
                    <a:srgbClr val="C00000"/>
                  </a:solidFill>
                </c14:spPr>
              </c14:invertSolidFillFmt>
            </c:ext>
            <c:ext xmlns:c16="http://schemas.microsoft.com/office/drawing/2014/chart" uri="{C3380CC4-5D6E-409C-BE32-E72D297353CC}">
              <c16:uniqueId val="{00000002-67BD-44FF-A1EE-C157CBD79A9A}"/>
            </c:ext>
          </c:extLst>
        </c:ser>
        <c:dLbls>
          <c:showLegendKey val="0"/>
          <c:showVal val="0"/>
          <c:showCatName val="0"/>
          <c:showSerName val="0"/>
          <c:showPercent val="0"/>
          <c:showBubbleSize val="0"/>
        </c:dLbls>
        <c:gapWidth val="92"/>
        <c:axId val="34782592"/>
        <c:axId val="34784384"/>
      </c:barChart>
      <c:catAx>
        <c:axId val="34782592"/>
        <c:scaling>
          <c:orientation val="maxMin"/>
        </c:scaling>
        <c:delete val="0"/>
        <c:axPos val="l"/>
        <c:numFmt formatCode="General" sourceLinked="1"/>
        <c:majorTickMark val="none"/>
        <c:minorTickMark val="none"/>
        <c:tickLblPos val="none"/>
        <c:spPr>
          <a:ln w="9578">
            <a:noFill/>
          </a:ln>
        </c:spPr>
        <c:crossAx val="34784384"/>
        <c:crosses val="autoZero"/>
        <c:auto val="1"/>
        <c:lblAlgn val="ctr"/>
        <c:lblOffset val="100"/>
        <c:tickLblSkip val="1"/>
        <c:tickMarkSkip val="1"/>
        <c:noMultiLvlLbl val="0"/>
      </c:catAx>
      <c:valAx>
        <c:axId val="34784384"/>
        <c:scaling>
          <c:orientation val="minMax"/>
        </c:scaling>
        <c:delete val="1"/>
        <c:axPos val="t"/>
        <c:numFmt formatCode="#,##0" sourceLinked="1"/>
        <c:majorTickMark val="out"/>
        <c:minorTickMark val="none"/>
        <c:tickLblPos val="nextTo"/>
        <c:crossAx val="34782592"/>
        <c:crosses val="autoZero"/>
        <c:crossBetween val="between"/>
      </c:valAx>
      <c:spPr>
        <a:noFill/>
        <a:ln w="25405">
          <a:noFill/>
        </a:ln>
      </c:spPr>
    </c:plotArea>
    <c:plotVisOnly val="1"/>
    <c:dispBlanksAs val="gap"/>
    <c:showDLblsOverMax val="0"/>
  </c:chart>
  <c:spPr>
    <a:noFill/>
    <a:ln>
      <a:noFill/>
    </a:ln>
  </c:spPr>
  <c:txPr>
    <a:bodyPr/>
    <a:lstStyle/>
    <a:p>
      <a:pPr>
        <a:defRPr sz="1400" b="1" i="0" u="none" strike="noStrike" baseline="0">
          <a:solidFill>
            <a:srgbClr val="000000"/>
          </a:solidFill>
          <a:latin typeface="+mn-lt"/>
          <a:ea typeface="Arial Narrow"/>
          <a:cs typeface="Calibri" pitchFamily="34" charset="0"/>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4736840301740827E-2"/>
          <c:y val="0.21681689107912158"/>
          <c:w val="0.95526315789473704"/>
          <c:h val="0.61821265454248797"/>
        </c:manualLayout>
      </c:layout>
      <c:barChart>
        <c:barDir val="col"/>
        <c:grouping val="stacked"/>
        <c:varyColors val="0"/>
        <c:ser>
          <c:idx val="1"/>
          <c:order val="0"/>
          <c:tx>
            <c:strRef>
              <c:f>Sheet1!$A$2</c:f>
              <c:strCache>
                <c:ptCount val="1"/>
                <c:pt idx="0">
                  <c:v>Avg. Eater Check</c:v>
                </c:pt>
              </c:strCache>
            </c:strRef>
          </c:tx>
          <c:spPr>
            <a:solidFill>
              <a:srgbClr val="99CC00"/>
            </a:solidFill>
          </c:spPr>
          <c:invertIfNegative val="0"/>
          <c:cat>
            <c:strRef>
              <c:f>Sheet1!$B$1:$J$1</c:f>
              <c:strCache>
                <c:ptCount val="9"/>
                <c:pt idx="0">
                  <c:v>Q1 21</c:v>
                </c:pt>
                <c:pt idx="1">
                  <c:v>Q2 21</c:v>
                </c:pt>
                <c:pt idx="2">
                  <c:v>Q3 21</c:v>
                </c:pt>
                <c:pt idx="3">
                  <c:v>Q4 21</c:v>
                </c:pt>
                <c:pt idx="4">
                  <c:v>Q1 22</c:v>
                </c:pt>
                <c:pt idx="5">
                  <c:v>Q2 22</c:v>
                </c:pt>
                <c:pt idx="6">
                  <c:v>Q3 22</c:v>
                </c:pt>
                <c:pt idx="7">
                  <c:v>Q4 22</c:v>
                </c:pt>
                <c:pt idx="8">
                  <c:v>Q1 23</c:v>
                </c:pt>
              </c:strCache>
            </c:strRef>
          </c:cat>
          <c:val>
            <c:numRef>
              <c:f>Sheet1!$B$2:$J$2</c:f>
              <c:numCache>
                <c:formatCode>0.0%</c:formatCode>
                <c:ptCount val="9"/>
                <c:pt idx="0">
                  <c:v>0.33800000000000002</c:v>
                </c:pt>
                <c:pt idx="1">
                  <c:v>-0.113</c:v>
                </c:pt>
                <c:pt idx="2">
                  <c:v>-6.0000000000000001E-3</c:v>
                </c:pt>
                <c:pt idx="3">
                  <c:v>-1.0999999999999999E-2</c:v>
                </c:pt>
                <c:pt idx="4">
                  <c:v>-7.2999999999999995E-2</c:v>
                </c:pt>
                <c:pt idx="5">
                  <c:v>-7.0999999999999994E-2</c:v>
                </c:pt>
                <c:pt idx="6">
                  <c:v>-3.1E-2</c:v>
                </c:pt>
                <c:pt idx="7">
                  <c:v>-5.1999999999999998E-2</c:v>
                </c:pt>
                <c:pt idx="8">
                  <c:v>0</c:v>
                </c:pt>
              </c:numCache>
            </c:numRef>
          </c:val>
          <c:extLst>
            <c:ext xmlns:c16="http://schemas.microsoft.com/office/drawing/2014/chart" uri="{C3380CC4-5D6E-409C-BE32-E72D297353CC}">
              <c16:uniqueId val="{00000000-CF22-4E06-94DC-675A77E7A4CC}"/>
            </c:ext>
          </c:extLst>
        </c:ser>
        <c:ser>
          <c:idx val="2"/>
          <c:order val="1"/>
          <c:tx>
            <c:strRef>
              <c:f>Sheet1!$A$3</c:f>
              <c:strCache>
                <c:ptCount val="1"/>
                <c:pt idx="0">
                  <c:v>Visits</c:v>
                </c:pt>
              </c:strCache>
            </c:strRef>
          </c:tx>
          <c:spPr>
            <a:solidFill>
              <a:srgbClr val="003C69"/>
            </a:solidFill>
          </c:spPr>
          <c:invertIfNegative val="0"/>
          <c:dLbls>
            <c:dLbl>
              <c:idx val="3"/>
              <c:layout>
                <c:manualLayout>
                  <c:x val="0"/>
                  <c:y val="0.11511596236890152"/>
                </c:manualLayout>
              </c:layout>
              <c:spPr>
                <a:noFill/>
                <a:ln>
                  <a:noFill/>
                </a:ln>
                <a:effectLst/>
              </c:spPr>
              <c:txPr>
                <a:bodyPr wrap="square" lIns="38100" tIns="19050" rIns="38100" bIns="19050" anchor="ctr">
                  <a:spAutoFit/>
                </a:bodyPr>
                <a:lstStyle/>
                <a:p>
                  <a:pPr>
                    <a:defRPr sz="1000">
                      <a:solidFill>
                        <a:schemeClr val="tx1"/>
                      </a:solidFill>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9CE-45D0-B71E-FB847486C3C0}"/>
                </c:ext>
              </c:extLst>
            </c:dLbl>
            <c:dLbl>
              <c:idx val="4"/>
              <c:layout>
                <c:manualLayout>
                  <c:x val="2.1759496906724749E-3"/>
                  <c:y val="0.11805246615754804"/>
                </c:manualLayout>
              </c:layout>
              <c:spPr>
                <a:noFill/>
                <a:ln>
                  <a:noFill/>
                </a:ln>
                <a:effectLst/>
              </c:spPr>
              <c:txPr>
                <a:bodyPr wrap="square" lIns="38100" tIns="19050" rIns="38100" bIns="19050" anchor="ctr">
                  <a:spAutoFit/>
                </a:bodyPr>
                <a:lstStyle/>
                <a:p>
                  <a:pPr>
                    <a:defRPr sz="1000">
                      <a:solidFill>
                        <a:schemeClr val="tx1"/>
                      </a:solidFill>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9CE-45D0-B71E-FB847486C3C0}"/>
                </c:ext>
              </c:extLst>
            </c:dLbl>
            <c:dLbl>
              <c:idx val="5"/>
              <c:layout>
                <c:manualLayout>
                  <c:x val="-2.1759496906725547E-3"/>
                  <c:y val="8.3021348395290545E-2"/>
                </c:manualLayout>
              </c:layout>
              <c:spPr>
                <a:noFill/>
                <a:ln>
                  <a:noFill/>
                </a:ln>
                <a:effectLst/>
              </c:spPr>
              <c:txPr>
                <a:bodyPr wrap="square" lIns="38100" tIns="19050" rIns="38100" bIns="19050" anchor="ctr">
                  <a:spAutoFit/>
                </a:bodyPr>
                <a:lstStyle/>
                <a:p>
                  <a:pPr>
                    <a:defRPr sz="1000">
                      <a:solidFill>
                        <a:schemeClr val="tx1"/>
                      </a:solidFill>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9CE-45D0-B71E-FB847486C3C0}"/>
                </c:ext>
              </c:extLst>
            </c:dLbl>
            <c:dLbl>
              <c:idx val="6"/>
              <c:spPr>
                <a:noFill/>
                <a:ln>
                  <a:noFill/>
                </a:ln>
                <a:effectLst/>
              </c:spPr>
              <c:txPr>
                <a:bodyPr wrap="square" lIns="38100" tIns="19050" rIns="38100" bIns="19050" anchor="ctr">
                  <a:spAutoFit/>
                </a:bodyPr>
                <a:lstStyle/>
                <a:p>
                  <a:pPr>
                    <a:defRPr sz="1000">
                      <a:solidFill>
                        <a:schemeClr val="tx1"/>
                      </a:solidFill>
                    </a:defRPr>
                  </a:pPr>
                  <a:endParaRPr lang="en-US"/>
                </a:p>
              </c:txPr>
              <c:dLblPos val="inBase"/>
              <c:showLegendKey val="0"/>
              <c:showVal val="1"/>
              <c:showCatName val="0"/>
              <c:showSerName val="0"/>
              <c:showPercent val="0"/>
              <c:showBubbleSize val="0"/>
              <c:extLst>
                <c:ext xmlns:c16="http://schemas.microsoft.com/office/drawing/2014/chart" uri="{C3380CC4-5D6E-409C-BE32-E72D297353CC}">
                  <c16:uniqueId val="{00000000-4E9D-4067-8FC2-2A796ACD44E8}"/>
                </c:ext>
              </c:extLst>
            </c:dLbl>
            <c:dLbl>
              <c:idx val="7"/>
              <c:layout>
                <c:manualLayout>
                  <c:x val="-1.5956780064179867E-16"/>
                  <c:y val="6.4810435954601578E-2"/>
                </c:manualLayout>
              </c:layout>
              <c:spPr>
                <a:noFill/>
                <a:ln>
                  <a:noFill/>
                </a:ln>
                <a:effectLst/>
              </c:spPr>
              <c:txPr>
                <a:bodyPr wrap="square" lIns="38100" tIns="19050" rIns="38100" bIns="19050" anchor="ctr">
                  <a:spAutoFit/>
                </a:bodyPr>
                <a:lstStyle/>
                <a:p>
                  <a:pPr>
                    <a:defRPr sz="1000">
                      <a:solidFill>
                        <a:schemeClr val="tx1"/>
                      </a:solidFill>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F22-4E06-94DC-675A77E7A4CC}"/>
                </c:ext>
              </c:extLst>
            </c:dLbl>
            <c:dLbl>
              <c:idx val="8"/>
              <c:layout>
                <c:manualLayout>
                  <c:x val="-6.5278490720175834E-3"/>
                  <c:y val="6.8506241185920927E-2"/>
                </c:manualLayout>
              </c:layout>
              <c:spPr>
                <a:noFill/>
                <a:ln>
                  <a:noFill/>
                </a:ln>
                <a:effectLst/>
              </c:spPr>
              <c:txPr>
                <a:bodyPr wrap="square" lIns="38100" tIns="19050" rIns="38100" bIns="19050" anchor="ctr">
                  <a:spAutoFit/>
                </a:bodyPr>
                <a:lstStyle/>
                <a:p>
                  <a:pPr>
                    <a:defRPr sz="1000">
                      <a:solidFill>
                        <a:schemeClr val="tx1"/>
                      </a:solidFill>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F22-4E06-94DC-675A77E7A4CC}"/>
                </c:ext>
              </c:extLst>
            </c:dLbl>
            <c:spPr>
              <a:noFill/>
              <a:ln>
                <a:noFill/>
              </a:ln>
              <a:effectLst/>
            </c:spPr>
            <c:txPr>
              <a:bodyPr wrap="square" lIns="38100" tIns="19050" rIns="38100" bIns="19050" anchor="ctr">
                <a:spAutoFit/>
              </a:bodyPr>
              <a:lstStyle/>
              <a:p>
                <a:pPr>
                  <a:defRPr sz="1000">
                    <a:solidFill>
                      <a:schemeClr val="bg1"/>
                    </a:solidFill>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Sheet1!$B$1:$J$1</c:f>
              <c:strCache>
                <c:ptCount val="9"/>
                <c:pt idx="0">
                  <c:v>Q1 21</c:v>
                </c:pt>
                <c:pt idx="1">
                  <c:v>Q2 21</c:v>
                </c:pt>
                <c:pt idx="2">
                  <c:v>Q3 21</c:v>
                </c:pt>
                <c:pt idx="3">
                  <c:v>Q4 21</c:v>
                </c:pt>
                <c:pt idx="4">
                  <c:v>Q1 22</c:v>
                </c:pt>
                <c:pt idx="5">
                  <c:v>Q2 22</c:v>
                </c:pt>
                <c:pt idx="6">
                  <c:v>Q3 22</c:v>
                </c:pt>
                <c:pt idx="7">
                  <c:v>Q4 22</c:v>
                </c:pt>
                <c:pt idx="8">
                  <c:v>Q1 23</c:v>
                </c:pt>
              </c:strCache>
            </c:strRef>
          </c:cat>
          <c:val>
            <c:numRef>
              <c:f>Sheet1!$B$3:$J$3</c:f>
              <c:numCache>
                <c:formatCode>0.0%</c:formatCode>
                <c:ptCount val="9"/>
                <c:pt idx="0">
                  <c:v>-0.248</c:v>
                </c:pt>
                <c:pt idx="1">
                  <c:v>1.1259999999999999</c:v>
                </c:pt>
                <c:pt idx="2">
                  <c:v>0.28799999999999998</c:v>
                </c:pt>
                <c:pt idx="3">
                  <c:v>0.16</c:v>
                </c:pt>
                <c:pt idx="4">
                  <c:v>0.17899999999999999</c:v>
                </c:pt>
                <c:pt idx="5">
                  <c:v>9.1999999999999998E-2</c:v>
                </c:pt>
                <c:pt idx="6">
                  <c:v>-4.3999999999999997E-2</c:v>
                </c:pt>
                <c:pt idx="7">
                  <c:v>4.3999999999999997E-2</c:v>
                </c:pt>
                <c:pt idx="8">
                  <c:v>3.3000000000000002E-2</c:v>
                </c:pt>
              </c:numCache>
            </c:numRef>
          </c:val>
          <c:extLst>
            <c:ext xmlns:c16="http://schemas.microsoft.com/office/drawing/2014/chart" uri="{C3380CC4-5D6E-409C-BE32-E72D297353CC}">
              <c16:uniqueId val="{00000003-CF22-4E06-94DC-675A77E7A4CC}"/>
            </c:ext>
          </c:extLst>
        </c:ser>
        <c:dLbls>
          <c:showLegendKey val="0"/>
          <c:showVal val="0"/>
          <c:showCatName val="0"/>
          <c:showSerName val="0"/>
          <c:showPercent val="0"/>
          <c:showBubbleSize val="0"/>
        </c:dLbls>
        <c:gapWidth val="40"/>
        <c:overlap val="100"/>
        <c:axId val="246290688"/>
        <c:axId val="246292864"/>
      </c:barChart>
      <c:lineChart>
        <c:grouping val="standard"/>
        <c:varyColors val="0"/>
        <c:ser>
          <c:idx val="3"/>
          <c:order val="2"/>
          <c:tx>
            <c:strRef>
              <c:f>Sheet1!$A$4</c:f>
              <c:strCache>
                <c:ptCount val="1"/>
                <c:pt idx="0">
                  <c:v>Total Spend</c:v>
                </c:pt>
              </c:strCache>
            </c:strRef>
          </c:tx>
          <c:marker>
            <c:spPr>
              <a:ln cap="rnd">
                <a:round/>
              </a:ln>
            </c:spPr>
          </c:marker>
          <c:dLbls>
            <c:dLbl>
              <c:idx val="0"/>
              <c:layout>
                <c:manualLayout>
                  <c:x val="-5.9610227443283099E-2"/>
                  <c:y val="-0.14704826344318347"/>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9CE-45D0-B71E-FB847486C3C0}"/>
                </c:ext>
              </c:extLst>
            </c:dLbl>
            <c:dLbl>
              <c:idx val="1"/>
              <c:layout>
                <c:manualLayout>
                  <c:x val="-5.4779619129990229E-2"/>
                  <c:y val="-0.10927439760456759"/>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9CE-45D0-B71E-FB847486C3C0}"/>
                </c:ext>
              </c:extLst>
            </c:dLbl>
            <c:dLbl>
              <c:idx val="2"/>
              <c:layout>
                <c:manualLayout>
                  <c:x val="-4.607582036730027E-2"/>
                  <c:y val="-7.689679831432530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9CE-45D0-B71E-FB847486C3C0}"/>
                </c:ext>
              </c:extLst>
            </c:dLbl>
            <c:spPr>
              <a:noFill/>
              <a:ln>
                <a:noFill/>
              </a:ln>
              <a:effectLst/>
            </c:spPr>
            <c:txPr>
              <a:bodyPr wrap="square" lIns="38100" tIns="19050" rIns="38100" bIns="19050" anchor="ctr">
                <a:spAutoFit/>
              </a:bodyPr>
              <a:lstStyle/>
              <a:p>
                <a:pPr>
                  <a:defRPr sz="1000" b="1">
                    <a:solidFill>
                      <a:schemeClr val="accent4"/>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Sheet1!$B$1:$J$1</c:f>
              <c:strCache>
                <c:ptCount val="9"/>
                <c:pt idx="0">
                  <c:v>Q1 21</c:v>
                </c:pt>
                <c:pt idx="1">
                  <c:v>Q2 21</c:v>
                </c:pt>
                <c:pt idx="2">
                  <c:v>Q3 21</c:v>
                </c:pt>
                <c:pt idx="3">
                  <c:v>Q4 21</c:v>
                </c:pt>
                <c:pt idx="4">
                  <c:v>Q1 22</c:v>
                </c:pt>
                <c:pt idx="5">
                  <c:v>Q2 22</c:v>
                </c:pt>
                <c:pt idx="6">
                  <c:v>Q3 22</c:v>
                </c:pt>
                <c:pt idx="7">
                  <c:v>Q4 22</c:v>
                </c:pt>
                <c:pt idx="8">
                  <c:v>Q1 23</c:v>
                </c:pt>
              </c:strCache>
            </c:strRef>
          </c:cat>
          <c:val>
            <c:numRef>
              <c:f>Sheet1!$B$4:$J$4</c:f>
              <c:numCache>
                <c:formatCode>0.0%</c:formatCode>
                <c:ptCount val="9"/>
                <c:pt idx="0">
                  <c:v>6.0000000000000001E-3</c:v>
                </c:pt>
                <c:pt idx="1">
                  <c:v>0.88900000000000001</c:v>
                </c:pt>
                <c:pt idx="2">
                  <c:v>0.28000000000000003</c:v>
                </c:pt>
                <c:pt idx="3">
                  <c:v>0.14699999999999999</c:v>
                </c:pt>
                <c:pt idx="4">
                  <c:v>9.1999999999999998E-2</c:v>
                </c:pt>
                <c:pt idx="5">
                  <c:v>1.4999999999999999E-2</c:v>
                </c:pt>
                <c:pt idx="6">
                  <c:v>-7.2999999999999995E-2</c:v>
                </c:pt>
                <c:pt idx="7">
                  <c:v>-1.0999999999999999E-2</c:v>
                </c:pt>
                <c:pt idx="8">
                  <c:v>3.5000000000000003E-2</c:v>
                </c:pt>
              </c:numCache>
            </c:numRef>
          </c:val>
          <c:smooth val="0"/>
          <c:extLst>
            <c:ext xmlns:c16="http://schemas.microsoft.com/office/drawing/2014/chart" uri="{C3380CC4-5D6E-409C-BE32-E72D297353CC}">
              <c16:uniqueId val="{00000004-CF22-4E06-94DC-675A77E7A4CC}"/>
            </c:ext>
          </c:extLst>
        </c:ser>
        <c:dLbls>
          <c:showLegendKey val="0"/>
          <c:showVal val="0"/>
          <c:showCatName val="0"/>
          <c:showSerName val="0"/>
          <c:showPercent val="0"/>
          <c:showBubbleSize val="0"/>
        </c:dLbls>
        <c:marker val="1"/>
        <c:smooth val="0"/>
        <c:axId val="246290688"/>
        <c:axId val="246292864"/>
      </c:lineChart>
      <c:catAx>
        <c:axId val="246290688"/>
        <c:scaling>
          <c:orientation val="minMax"/>
        </c:scaling>
        <c:delete val="0"/>
        <c:axPos val="b"/>
        <c:numFmt formatCode="General" sourceLinked="0"/>
        <c:majorTickMark val="out"/>
        <c:minorTickMark val="none"/>
        <c:tickLblPos val="low"/>
        <c:crossAx val="246292864"/>
        <c:crosses val="autoZero"/>
        <c:auto val="0"/>
        <c:lblAlgn val="ctr"/>
        <c:lblOffset val="100"/>
        <c:noMultiLvlLbl val="0"/>
      </c:catAx>
      <c:valAx>
        <c:axId val="246292864"/>
        <c:scaling>
          <c:orientation val="minMax"/>
        </c:scaling>
        <c:delete val="0"/>
        <c:axPos val="l"/>
        <c:numFmt formatCode="0.0%" sourceLinked="1"/>
        <c:majorTickMark val="none"/>
        <c:minorTickMark val="none"/>
        <c:tickLblPos val="none"/>
        <c:crossAx val="246290688"/>
        <c:crosses val="autoZero"/>
        <c:crossBetween val="between"/>
      </c:valAx>
    </c:plotArea>
    <c:legend>
      <c:legendPos val="t"/>
      <c:layout>
        <c:manualLayout>
          <c:xMode val="edge"/>
          <c:yMode val="edge"/>
          <c:x val="5.3056787449053212E-2"/>
          <c:y val="0.12951039716096893"/>
          <c:w val="0.92392071447392254"/>
          <c:h val="6.9058296249934675E-2"/>
        </c:manualLayout>
      </c:layout>
      <c:overlay val="0"/>
    </c:legend>
    <c:plotVisOnly val="1"/>
    <c:dispBlanksAs val="gap"/>
    <c:showDLblsOverMax val="0"/>
  </c:chart>
  <c:txPr>
    <a:bodyPr/>
    <a:lstStyle/>
    <a:p>
      <a:pPr>
        <a:defRPr sz="1200">
          <a:latin typeface="+mn-lt"/>
          <a:cs typeface="Calibri" pitchFamily="34" charset="0"/>
        </a:defRPr>
      </a:pPr>
      <a:endParaRPr lang="en-US"/>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plotArea>
      <c:layout>
        <c:manualLayout>
          <c:layoutTarget val="inner"/>
          <c:xMode val="edge"/>
          <c:yMode val="edge"/>
          <c:x val="0.33697706580481018"/>
          <c:y val="2.1026274417954158E-2"/>
          <c:w val="0.59239280655181414"/>
          <c:h val="0.93631358929014685"/>
        </c:manualLayout>
      </c:layout>
      <c:barChart>
        <c:barDir val="bar"/>
        <c:grouping val="clustered"/>
        <c:varyColors val="0"/>
        <c:ser>
          <c:idx val="0"/>
          <c:order val="0"/>
          <c:tx>
            <c:strRef>
              <c:f>Sheet1!$B$1</c:f>
              <c:strCache>
                <c:ptCount val="1"/>
              </c:strCache>
            </c:strRef>
          </c:tx>
          <c:spPr>
            <a:solidFill>
              <a:srgbClr val="99CC00"/>
            </a:solidFill>
          </c:spPr>
          <c:invertIfNegative val="1"/>
          <c:dPt>
            <c:idx val="0"/>
            <c:invertIfNegative val="1"/>
            <c:bubble3D val="0"/>
            <c:extLst>
              <c:ext xmlns:c16="http://schemas.microsoft.com/office/drawing/2014/chart" uri="{C3380CC4-5D6E-409C-BE32-E72D297353CC}">
                <c16:uniqueId val="{00000000-C9C3-4DEE-93ED-1F81D937817C}"/>
              </c:ext>
            </c:extLst>
          </c:dPt>
          <c:dPt>
            <c:idx val="1"/>
            <c:invertIfNegative val="1"/>
            <c:bubble3D val="0"/>
            <c:extLst>
              <c:ext xmlns:c16="http://schemas.microsoft.com/office/drawing/2014/chart" uri="{C3380CC4-5D6E-409C-BE32-E72D297353CC}">
                <c16:uniqueId val="{00000001-C9C3-4DEE-93ED-1F81D937817C}"/>
              </c:ext>
            </c:extLst>
          </c:dPt>
          <c:dPt>
            <c:idx val="2"/>
            <c:invertIfNegative val="1"/>
            <c:bubble3D val="0"/>
            <c:extLst>
              <c:ext xmlns:c16="http://schemas.microsoft.com/office/drawing/2014/chart" uri="{C3380CC4-5D6E-409C-BE32-E72D297353CC}">
                <c16:uniqueId val="{00000002-C9C3-4DEE-93ED-1F81D937817C}"/>
              </c:ext>
            </c:extLst>
          </c:dPt>
          <c:dPt>
            <c:idx val="3"/>
            <c:invertIfNegative val="1"/>
            <c:bubble3D val="0"/>
            <c:extLst>
              <c:ext xmlns:c16="http://schemas.microsoft.com/office/drawing/2014/chart" uri="{C3380CC4-5D6E-409C-BE32-E72D297353CC}">
                <c16:uniqueId val="{00000003-C9C3-4DEE-93ED-1F81D937817C}"/>
              </c:ext>
            </c:extLst>
          </c:dPt>
          <c:dPt>
            <c:idx val="4"/>
            <c:invertIfNegative val="1"/>
            <c:bubble3D val="0"/>
            <c:extLst>
              <c:ext xmlns:c16="http://schemas.microsoft.com/office/drawing/2014/chart" uri="{C3380CC4-5D6E-409C-BE32-E72D297353CC}">
                <c16:uniqueId val="{00000004-C9C3-4DEE-93ED-1F81D937817C}"/>
              </c:ext>
            </c:extLst>
          </c:dPt>
          <c:dLbls>
            <c:dLbl>
              <c:idx val="0"/>
              <c:numFmt formatCode="#,##0_);[Red]\(#,##0\)" sourceLinked="0"/>
              <c:spPr>
                <a:noFill/>
                <a:ln w="25542">
                  <a:noFill/>
                </a:ln>
              </c:spPr>
              <c:txPr>
                <a:bodyPr/>
                <a:lstStyle/>
                <a:p>
                  <a:pPr algn="ctr">
                    <a:defRPr/>
                  </a:pPr>
                  <a:endParaRPr lang="en-US"/>
                </a:p>
              </c:txPr>
              <c:showLegendKey val="0"/>
              <c:showVal val="1"/>
              <c:showCatName val="0"/>
              <c:showSerName val="0"/>
              <c:showPercent val="0"/>
              <c:showBubbleSize val="0"/>
              <c:extLst>
                <c:ext xmlns:c16="http://schemas.microsoft.com/office/drawing/2014/chart" uri="{C3380CC4-5D6E-409C-BE32-E72D297353CC}">
                  <c16:uniqueId val="{00000000-C9C3-4DEE-93ED-1F81D937817C}"/>
                </c:ext>
              </c:extLst>
            </c:dLbl>
            <c:dLbl>
              <c:idx val="1"/>
              <c:numFmt formatCode="#,##0_);[Red]\(#,##0\)" sourceLinked="0"/>
              <c:spPr>
                <a:noFill/>
                <a:ln w="25542">
                  <a:noFill/>
                </a:ln>
              </c:spPr>
              <c:txPr>
                <a:bodyPr/>
                <a:lstStyle/>
                <a:p>
                  <a:pPr algn="ctr">
                    <a:defRPr/>
                  </a:pPr>
                  <a:endParaRPr lang="en-US"/>
                </a:p>
              </c:txPr>
              <c:showLegendKey val="0"/>
              <c:showVal val="1"/>
              <c:showCatName val="0"/>
              <c:showSerName val="0"/>
              <c:showPercent val="0"/>
              <c:showBubbleSize val="0"/>
              <c:extLst>
                <c:ext xmlns:c16="http://schemas.microsoft.com/office/drawing/2014/chart" uri="{C3380CC4-5D6E-409C-BE32-E72D297353CC}">
                  <c16:uniqueId val="{00000001-C9C3-4DEE-93ED-1F81D937817C}"/>
                </c:ext>
              </c:extLst>
            </c:dLbl>
            <c:dLbl>
              <c:idx val="2"/>
              <c:numFmt formatCode="#,##0_);[Red]\(#,##0\)" sourceLinked="0"/>
              <c:spPr>
                <a:noFill/>
                <a:ln w="25542">
                  <a:noFill/>
                </a:ln>
              </c:spPr>
              <c:txPr>
                <a:bodyPr/>
                <a:lstStyle/>
                <a:p>
                  <a:pPr algn="ctr">
                    <a:defRPr/>
                  </a:pPr>
                  <a:endParaRPr lang="en-US"/>
                </a:p>
              </c:txPr>
              <c:showLegendKey val="0"/>
              <c:showVal val="1"/>
              <c:showCatName val="0"/>
              <c:showSerName val="0"/>
              <c:showPercent val="0"/>
              <c:showBubbleSize val="0"/>
              <c:extLst>
                <c:ext xmlns:c16="http://schemas.microsoft.com/office/drawing/2014/chart" uri="{C3380CC4-5D6E-409C-BE32-E72D297353CC}">
                  <c16:uniqueId val="{00000002-C9C3-4DEE-93ED-1F81D937817C}"/>
                </c:ext>
              </c:extLst>
            </c:dLbl>
            <c:dLbl>
              <c:idx val="3"/>
              <c:numFmt formatCode="#,##0_);[Red]\(#,##0\)" sourceLinked="0"/>
              <c:spPr>
                <a:noFill/>
                <a:ln w="25542">
                  <a:noFill/>
                </a:ln>
              </c:spPr>
              <c:txPr>
                <a:bodyPr/>
                <a:lstStyle/>
                <a:p>
                  <a:pPr algn="ctr">
                    <a:defRPr/>
                  </a:pPr>
                  <a:endParaRPr lang="en-US"/>
                </a:p>
              </c:txPr>
              <c:showLegendKey val="0"/>
              <c:showVal val="1"/>
              <c:showCatName val="0"/>
              <c:showSerName val="0"/>
              <c:showPercent val="0"/>
              <c:showBubbleSize val="0"/>
              <c:extLst>
                <c:ext xmlns:c16="http://schemas.microsoft.com/office/drawing/2014/chart" uri="{C3380CC4-5D6E-409C-BE32-E72D297353CC}">
                  <c16:uniqueId val="{00000003-C9C3-4DEE-93ED-1F81D937817C}"/>
                </c:ext>
              </c:extLst>
            </c:dLbl>
            <c:dLbl>
              <c:idx val="4"/>
              <c:numFmt formatCode="#,##0_);[Red]\(#,##0\)" sourceLinked="0"/>
              <c:spPr>
                <a:noFill/>
                <a:ln w="25542">
                  <a:noFill/>
                </a:ln>
              </c:spPr>
              <c:txPr>
                <a:bodyPr/>
                <a:lstStyle/>
                <a:p>
                  <a:pPr algn="ctr">
                    <a:defRPr/>
                  </a:pPr>
                  <a:endParaRPr lang="en-US"/>
                </a:p>
              </c:txPr>
              <c:showLegendKey val="0"/>
              <c:showVal val="1"/>
              <c:showCatName val="0"/>
              <c:showSerName val="0"/>
              <c:showPercent val="0"/>
              <c:showBubbleSize val="0"/>
              <c:extLst>
                <c:ext xmlns:c16="http://schemas.microsoft.com/office/drawing/2014/chart" uri="{C3380CC4-5D6E-409C-BE32-E72D297353CC}">
                  <c16:uniqueId val="{00000004-C9C3-4DEE-93ED-1F81D937817C}"/>
                </c:ext>
              </c:extLst>
            </c:dLbl>
            <c:numFmt formatCode="#,##0_);[Red]\(#,##0\)" sourceLinked="0"/>
            <c:spPr>
              <a:noFill/>
              <a:ln w="25542">
                <a:noFill/>
              </a:ln>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Seafood</c:v>
                </c:pt>
                <c:pt idx="1">
                  <c:v>Pork</c:v>
                </c:pt>
                <c:pt idx="2">
                  <c:v>Lamb</c:v>
                </c:pt>
                <c:pt idx="3">
                  <c:v>Beef and Veal</c:v>
                </c:pt>
                <c:pt idx="4">
                  <c:v>Poultry</c:v>
                </c:pt>
              </c:strCache>
            </c:strRef>
          </c:cat>
          <c:val>
            <c:numRef>
              <c:f>Sheet1!$B$2:$B$6</c:f>
              <c:numCache>
                <c:formatCode>#,##0</c:formatCode>
                <c:ptCount val="5"/>
                <c:pt idx="0">
                  <c:v>-37877.700000000012</c:v>
                </c:pt>
                <c:pt idx="1">
                  <c:v>58606.599999999977</c:v>
                </c:pt>
                <c:pt idx="2">
                  <c:v>-1138.5999999999985</c:v>
                </c:pt>
                <c:pt idx="3">
                  <c:v>-13639.20000000007</c:v>
                </c:pt>
                <c:pt idx="4">
                  <c:v>13551</c:v>
                </c:pt>
              </c:numCache>
            </c:numRef>
          </c:val>
          <c:extLst>
            <c:ext xmlns:c14="http://schemas.microsoft.com/office/drawing/2007/8/2/chart" uri="{6F2FDCE9-48DA-4B69-8628-5D25D57E5C99}">
              <c14:invertSolidFillFmt>
                <c14:spPr xmlns:c14="http://schemas.microsoft.com/office/drawing/2007/8/2/chart">
                  <a:solidFill>
                    <a:srgbClr val="6E273D"/>
                  </a:solidFill>
                </c14:spPr>
              </c14:invertSolidFillFmt>
            </c:ext>
            <c:ext xmlns:c16="http://schemas.microsoft.com/office/drawing/2014/chart" uri="{C3380CC4-5D6E-409C-BE32-E72D297353CC}">
              <c16:uniqueId val="{00000005-C9C3-4DEE-93ED-1F81D937817C}"/>
            </c:ext>
          </c:extLst>
        </c:ser>
        <c:dLbls>
          <c:showLegendKey val="0"/>
          <c:showVal val="0"/>
          <c:showCatName val="0"/>
          <c:showSerName val="0"/>
          <c:showPercent val="0"/>
          <c:showBubbleSize val="0"/>
        </c:dLbls>
        <c:gapWidth val="20"/>
        <c:axId val="247088256"/>
        <c:axId val="247089792"/>
      </c:barChart>
      <c:catAx>
        <c:axId val="247088256"/>
        <c:scaling>
          <c:orientation val="maxMin"/>
        </c:scaling>
        <c:delete val="0"/>
        <c:axPos val="l"/>
        <c:numFmt formatCode="General" sourceLinked="1"/>
        <c:majorTickMark val="none"/>
        <c:minorTickMark val="none"/>
        <c:tickLblPos val="none"/>
        <c:spPr>
          <a:ln w="9578">
            <a:noFill/>
          </a:ln>
        </c:spPr>
        <c:crossAx val="247089792"/>
        <c:crosses val="autoZero"/>
        <c:auto val="1"/>
        <c:lblAlgn val="ctr"/>
        <c:lblOffset val="100"/>
        <c:tickLblSkip val="1"/>
        <c:tickMarkSkip val="1"/>
        <c:noMultiLvlLbl val="0"/>
      </c:catAx>
      <c:valAx>
        <c:axId val="247089792"/>
        <c:scaling>
          <c:orientation val="minMax"/>
        </c:scaling>
        <c:delete val="0"/>
        <c:axPos val="t"/>
        <c:numFmt formatCode="#,##0" sourceLinked="1"/>
        <c:majorTickMark val="none"/>
        <c:minorTickMark val="none"/>
        <c:tickLblPos val="none"/>
        <c:spPr>
          <a:ln w="9578">
            <a:noFill/>
          </a:ln>
        </c:spPr>
        <c:crossAx val="247088256"/>
        <c:crosses val="autoZero"/>
        <c:crossBetween val="between"/>
      </c:valAx>
      <c:spPr>
        <a:noFill/>
        <a:ln w="25405">
          <a:noFill/>
        </a:ln>
      </c:spPr>
    </c:plotArea>
    <c:plotVisOnly val="1"/>
    <c:dispBlanksAs val="gap"/>
    <c:showDLblsOverMax val="0"/>
  </c:chart>
  <c:spPr>
    <a:noFill/>
    <a:ln>
      <a:noFill/>
    </a:ln>
  </c:spPr>
  <c:txPr>
    <a:bodyPr/>
    <a:lstStyle/>
    <a:p>
      <a:pPr>
        <a:defRPr sz="1400" b="1" i="0" u="none" strike="noStrike" baseline="0">
          <a:solidFill>
            <a:srgbClr val="000000"/>
          </a:solidFill>
          <a:latin typeface="+mn-lt"/>
          <a:ea typeface="Arial Narrow"/>
          <a:cs typeface="Calibri" pitchFamily="34" charset="0"/>
        </a:defRPr>
      </a:pPr>
      <a:endParaRPr lang="en-US"/>
    </a:p>
  </c:txPr>
  <c:externalData r:id="rId1">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4461868475267265E-2"/>
          <c:y val="9.4197644472525502E-2"/>
          <c:w val="0.72666239237006991"/>
          <c:h val="0.80244789769433522"/>
        </c:manualLayout>
      </c:layout>
      <c:barChart>
        <c:barDir val="col"/>
        <c:grouping val="stacked"/>
        <c:varyColors val="0"/>
        <c:ser>
          <c:idx val="0"/>
          <c:order val="0"/>
          <c:tx>
            <c:strRef>
              <c:f>Sheet1!$A$2</c:f>
              <c:strCache>
                <c:ptCount val="1"/>
                <c:pt idx="0">
                  <c:v>Poultry</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 Protein Servings</c:v>
                </c:pt>
              </c:strCache>
            </c:strRef>
          </c:cat>
          <c:val>
            <c:numRef>
              <c:f>Sheet1!$B$2</c:f>
              <c:numCache>
                <c:formatCode>General</c:formatCode>
                <c:ptCount val="1"/>
                <c:pt idx="0">
                  <c:v>40.1</c:v>
                </c:pt>
              </c:numCache>
            </c:numRef>
          </c:val>
          <c:extLst>
            <c:ext xmlns:c16="http://schemas.microsoft.com/office/drawing/2014/chart" uri="{C3380CC4-5D6E-409C-BE32-E72D297353CC}">
              <c16:uniqueId val="{00000000-FA07-4C4F-BE35-4CA31AA81621}"/>
            </c:ext>
          </c:extLst>
        </c:ser>
        <c:ser>
          <c:idx val="1"/>
          <c:order val="1"/>
          <c:tx>
            <c:strRef>
              <c:f>Sheet1!$A$3</c:f>
              <c:strCache>
                <c:ptCount val="1"/>
                <c:pt idx="0">
                  <c:v>Beef and Veal</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 Protein Servings</c:v>
                </c:pt>
              </c:strCache>
            </c:strRef>
          </c:cat>
          <c:val>
            <c:numRef>
              <c:f>Sheet1!$B$3</c:f>
              <c:numCache>
                <c:formatCode>0.0</c:formatCode>
                <c:ptCount val="1"/>
                <c:pt idx="0">
                  <c:v>24.7</c:v>
                </c:pt>
              </c:numCache>
            </c:numRef>
          </c:val>
          <c:extLst>
            <c:ext xmlns:c16="http://schemas.microsoft.com/office/drawing/2014/chart" uri="{C3380CC4-5D6E-409C-BE32-E72D297353CC}">
              <c16:uniqueId val="{00000001-FA07-4C4F-BE35-4CA31AA81621}"/>
            </c:ext>
          </c:extLst>
        </c:ser>
        <c:ser>
          <c:idx val="2"/>
          <c:order val="2"/>
          <c:tx>
            <c:strRef>
              <c:f>Sheet1!$A$4</c:f>
              <c:strCache>
                <c:ptCount val="1"/>
                <c:pt idx="0">
                  <c:v>Lamb</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 Protein Servings</c:v>
                </c:pt>
              </c:strCache>
            </c:strRef>
          </c:cat>
          <c:val>
            <c:numRef>
              <c:f>Sheet1!$B$4</c:f>
              <c:numCache>
                <c:formatCode>0.0</c:formatCode>
                <c:ptCount val="1"/>
                <c:pt idx="0">
                  <c:v>0.7</c:v>
                </c:pt>
              </c:numCache>
            </c:numRef>
          </c:val>
          <c:extLst>
            <c:ext xmlns:c16="http://schemas.microsoft.com/office/drawing/2014/chart" uri="{C3380CC4-5D6E-409C-BE32-E72D297353CC}">
              <c16:uniqueId val="{00000002-FA07-4C4F-BE35-4CA31AA81621}"/>
            </c:ext>
          </c:extLst>
        </c:ser>
        <c:ser>
          <c:idx val="3"/>
          <c:order val="3"/>
          <c:tx>
            <c:strRef>
              <c:f>Sheet1!$A$5</c:f>
              <c:strCache>
                <c:ptCount val="1"/>
                <c:pt idx="0">
                  <c:v>Pork</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 Protein Servings</c:v>
                </c:pt>
              </c:strCache>
            </c:strRef>
          </c:cat>
          <c:val>
            <c:numRef>
              <c:f>Sheet1!$B$5</c:f>
              <c:numCache>
                <c:formatCode>0.0</c:formatCode>
                <c:ptCount val="1"/>
                <c:pt idx="0">
                  <c:v>23.5</c:v>
                </c:pt>
              </c:numCache>
            </c:numRef>
          </c:val>
          <c:extLst>
            <c:ext xmlns:c16="http://schemas.microsoft.com/office/drawing/2014/chart" uri="{C3380CC4-5D6E-409C-BE32-E72D297353CC}">
              <c16:uniqueId val="{00000003-FA07-4C4F-BE35-4CA31AA81621}"/>
            </c:ext>
          </c:extLst>
        </c:ser>
        <c:ser>
          <c:idx val="4"/>
          <c:order val="4"/>
          <c:tx>
            <c:strRef>
              <c:f>Sheet1!$A$6</c:f>
              <c:strCache>
                <c:ptCount val="1"/>
                <c:pt idx="0">
                  <c:v>Seafood</c:v>
                </c:pt>
              </c:strCache>
            </c:strRef>
          </c:tx>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A07-4C4F-BE35-4CA31AA81621}"/>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Sheet1!$B$1</c:f>
              <c:strCache>
                <c:ptCount val="1"/>
                <c:pt idx="0">
                  <c:v>% Protein Servings</c:v>
                </c:pt>
              </c:strCache>
            </c:strRef>
          </c:cat>
          <c:val>
            <c:numRef>
              <c:f>Sheet1!$B$6</c:f>
              <c:numCache>
                <c:formatCode>0.0</c:formatCode>
                <c:ptCount val="1"/>
                <c:pt idx="0">
                  <c:v>8</c:v>
                </c:pt>
              </c:numCache>
            </c:numRef>
          </c:val>
          <c:extLst>
            <c:ext xmlns:c16="http://schemas.microsoft.com/office/drawing/2014/chart" uri="{C3380CC4-5D6E-409C-BE32-E72D297353CC}">
              <c16:uniqueId val="{00000005-FA07-4C4F-BE35-4CA31AA81621}"/>
            </c:ext>
          </c:extLst>
        </c:ser>
        <c:dLbls>
          <c:showLegendKey val="0"/>
          <c:showVal val="0"/>
          <c:showCatName val="0"/>
          <c:showSerName val="0"/>
          <c:showPercent val="0"/>
          <c:showBubbleSize val="0"/>
        </c:dLbls>
        <c:gapWidth val="150"/>
        <c:overlap val="100"/>
        <c:axId val="246860032"/>
        <c:axId val="246874112"/>
      </c:barChart>
      <c:catAx>
        <c:axId val="246860032"/>
        <c:scaling>
          <c:orientation val="minMax"/>
        </c:scaling>
        <c:delete val="0"/>
        <c:axPos val="b"/>
        <c:numFmt formatCode="General" sourceLinked="0"/>
        <c:majorTickMark val="out"/>
        <c:minorTickMark val="none"/>
        <c:tickLblPos val="nextTo"/>
        <c:txPr>
          <a:bodyPr/>
          <a:lstStyle/>
          <a:p>
            <a:pPr algn="ctr">
              <a:defRPr/>
            </a:pPr>
            <a:endParaRPr lang="en-US"/>
          </a:p>
        </c:txPr>
        <c:crossAx val="246874112"/>
        <c:crosses val="autoZero"/>
        <c:auto val="1"/>
        <c:lblAlgn val="ctr"/>
        <c:lblOffset val="100"/>
        <c:noMultiLvlLbl val="0"/>
      </c:catAx>
      <c:valAx>
        <c:axId val="246874112"/>
        <c:scaling>
          <c:orientation val="minMax"/>
          <c:max val="100"/>
        </c:scaling>
        <c:delete val="1"/>
        <c:axPos val="l"/>
        <c:numFmt formatCode="General" sourceLinked="1"/>
        <c:majorTickMark val="out"/>
        <c:minorTickMark val="none"/>
        <c:tickLblPos val="nextTo"/>
        <c:crossAx val="246860032"/>
        <c:crosses val="autoZero"/>
        <c:crossBetween val="between"/>
      </c:valAx>
    </c:plotArea>
    <c:legend>
      <c:legendPos val="r"/>
      <c:layout>
        <c:manualLayout>
          <c:xMode val="edge"/>
          <c:yMode val="edge"/>
          <c:x val="0.60250771024117888"/>
          <c:y val="0.11129187010197064"/>
          <c:w val="0.31688467543863424"/>
          <c:h val="0.8120277336557894"/>
        </c:manualLayout>
      </c:layout>
      <c:overlay val="0"/>
    </c:legend>
    <c:plotVisOnly val="1"/>
    <c:dispBlanksAs val="gap"/>
    <c:showDLblsOverMax val="0"/>
  </c:chart>
  <c:txPr>
    <a:bodyPr/>
    <a:lstStyle/>
    <a:p>
      <a:pPr>
        <a:defRPr sz="1400">
          <a:latin typeface="+mn-lt"/>
          <a:cs typeface="Calibri" pitchFamily="34" charset="0"/>
        </a:defRPr>
      </a:pPr>
      <a:endParaRPr lang="en-US"/>
    </a:p>
  </c:txPr>
  <c:externalData r:id="rId1">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
          <c:y val="9.4197644472525502E-2"/>
          <c:w val="0.55946427411296085"/>
          <c:h val="0.75464124159474433"/>
        </c:manualLayout>
      </c:layout>
      <c:barChart>
        <c:barDir val="col"/>
        <c:grouping val="stacked"/>
        <c:varyColors val="0"/>
        <c:ser>
          <c:idx val="0"/>
          <c:order val="0"/>
          <c:tx>
            <c:strRef>
              <c:f>Sheet1!$A$2</c:f>
              <c:strCache>
                <c:ptCount val="1"/>
                <c:pt idx="0">
                  <c:v>Non-Fried Fish</c:v>
                </c:pt>
              </c:strCache>
            </c:strRef>
          </c:tx>
          <c:invertIfNegative val="0"/>
          <c:dLbls>
            <c:numFmt formatCode="#,##0" sourceLinked="0"/>
            <c:spPr>
              <a:noFill/>
              <a:ln>
                <a:noFill/>
              </a:ln>
              <a:effectLst/>
            </c:spPr>
            <c:txPr>
              <a:bodyPr/>
              <a:lstStyle/>
              <a:p>
                <a:pPr algn="ct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YE Mar 22</c:v>
                </c:pt>
                <c:pt idx="1">
                  <c:v>YE Mar 23</c:v>
                </c:pt>
              </c:strCache>
            </c:strRef>
          </c:cat>
          <c:val>
            <c:numRef>
              <c:f>Sheet1!$B$2:$C$2</c:f>
              <c:numCache>
                <c:formatCode>General</c:formatCode>
                <c:ptCount val="2"/>
                <c:pt idx="0">
                  <c:v>30.3</c:v>
                </c:pt>
                <c:pt idx="1">
                  <c:v>35.6</c:v>
                </c:pt>
              </c:numCache>
            </c:numRef>
          </c:val>
          <c:extLst>
            <c:ext xmlns:c16="http://schemas.microsoft.com/office/drawing/2014/chart" uri="{C3380CC4-5D6E-409C-BE32-E72D297353CC}">
              <c16:uniqueId val="{00000000-DFF1-40F2-BA6D-5FA5894DB855}"/>
            </c:ext>
          </c:extLst>
        </c:ser>
        <c:ser>
          <c:idx val="1"/>
          <c:order val="1"/>
          <c:tx>
            <c:strRef>
              <c:f>Sheet1!$A$3</c:f>
              <c:strCache>
                <c:ptCount val="1"/>
                <c:pt idx="0">
                  <c:v>Fried Fish</c:v>
                </c:pt>
              </c:strCache>
            </c:strRef>
          </c:tx>
          <c:invertIfNegative val="0"/>
          <c:dLbls>
            <c:numFmt formatCode="#,##0" sourceLinked="0"/>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YE Mar 22</c:v>
                </c:pt>
                <c:pt idx="1">
                  <c:v>YE Mar 23</c:v>
                </c:pt>
              </c:strCache>
            </c:strRef>
          </c:cat>
          <c:val>
            <c:numRef>
              <c:f>Sheet1!$B$3:$C$3</c:f>
              <c:numCache>
                <c:formatCode>General</c:formatCode>
                <c:ptCount val="2"/>
                <c:pt idx="0">
                  <c:v>16.2</c:v>
                </c:pt>
                <c:pt idx="1">
                  <c:v>14.1</c:v>
                </c:pt>
              </c:numCache>
            </c:numRef>
          </c:val>
          <c:extLst>
            <c:ext xmlns:c16="http://schemas.microsoft.com/office/drawing/2014/chart" uri="{C3380CC4-5D6E-409C-BE32-E72D297353CC}">
              <c16:uniqueId val="{00000001-DFF1-40F2-BA6D-5FA5894DB855}"/>
            </c:ext>
          </c:extLst>
        </c:ser>
        <c:ser>
          <c:idx val="2"/>
          <c:order val="2"/>
          <c:tx>
            <c:strRef>
              <c:f>Sheet1!$A$4</c:f>
              <c:strCache>
                <c:ptCount val="1"/>
                <c:pt idx="0">
                  <c:v>Fish Burger</c:v>
                </c:pt>
              </c:strCache>
            </c:strRef>
          </c:tx>
          <c:invertIfNegative val="0"/>
          <c:dLbls>
            <c:numFmt formatCode="#,##0" sourceLinked="0"/>
            <c:spPr>
              <a:noFill/>
              <a:ln>
                <a:noFill/>
              </a:ln>
              <a:effectLst/>
            </c:spPr>
            <c:txPr>
              <a:bodyPr/>
              <a:lstStyle/>
              <a:p>
                <a:pPr algn="ct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YE Mar 22</c:v>
                </c:pt>
                <c:pt idx="1">
                  <c:v>YE Mar 23</c:v>
                </c:pt>
              </c:strCache>
            </c:strRef>
          </c:cat>
          <c:val>
            <c:numRef>
              <c:f>Sheet1!$B$4:$C$4</c:f>
              <c:numCache>
                <c:formatCode>General</c:formatCode>
                <c:ptCount val="2"/>
                <c:pt idx="0">
                  <c:v>13.5</c:v>
                </c:pt>
                <c:pt idx="1">
                  <c:v>12.2</c:v>
                </c:pt>
              </c:numCache>
            </c:numRef>
          </c:val>
          <c:extLst>
            <c:ext xmlns:c16="http://schemas.microsoft.com/office/drawing/2014/chart" uri="{C3380CC4-5D6E-409C-BE32-E72D297353CC}">
              <c16:uniqueId val="{00000002-DFF1-40F2-BA6D-5FA5894DB855}"/>
            </c:ext>
          </c:extLst>
        </c:ser>
        <c:ser>
          <c:idx val="3"/>
          <c:order val="3"/>
          <c:tx>
            <c:strRef>
              <c:f>Sheet1!$A$5</c:f>
              <c:strCache>
                <c:ptCount val="1"/>
                <c:pt idx="0">
                  <c:v>Fish Filling Other</c:v>
                </c:pt>
              </c:strCache>
            </c:strRef>
          </c:tx>
          <c:invertIfNegative val="0"/>
          <c:dLbls>
            <c:numFmt formatCode="#,##0" sourceLinked="0"/>
            <c:spPr>
              <a:noFill/>
              <a:ln>
                <a:noFill/>
              </a:ln>
              <a:effectLst/>
            </c:spPr>
            <c:txPr>
              <a:bodyPr/>
              <a:lstStyle/>
              <a:p>
                <a:pPr algn="ct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YE Mar 22</c:v>
                </c:pt>
                <c:pt idx="1">
                  <c:v>YE Mar 23</c:v>
                </c:pt>
              </c:strCache>
            </c:strRef>
          </c:cat>
          <c:val>
            <c:numRef>
              <c:f>Sheet1!$B$5:$C$5</c:f>
              <c:numCache>
                <c:formatCode>General</c:formatCode>
                <c:ptCount val="2"/>
                <c:pt idx="0">
                  <c:v>11.4</c:v>
                </c:pt>
                <c:pt idx="1">
                  <c:v>11.8</c:v>
                </c:pt>
              </c:numCache>
            </c:numRef>
          </c:val>
          <c:extLst>
            <c:ext xmlns:c16="http://schemas.microsoft.com/office/drawing/2014/chart" uri="{C3380CC4-5D6E-409C-BE32-E72D297353CC}">
              <c16:uniqueId val="{00000003-DFF1-40F2-BA6D-5FA5894DB855}"/>
            </c:ext>
          </c:extLst>
        </c:ser>
        <c:ser>
          <c:idx val="4"/>
          <c:order val="4"/>
          <c:tx>
            <c:strRef>
              <c:f>Sheet1!$A$6</c:f>
              <c:strCache>
                <c:ptCount val="1"/>
                <c:pt idx="0">
                  <c:v>Fish Other</c:v>
                </c:pt>
              </c:strCache>
            </c:strRef>
          </c:tx>
          <c:invertIfNegative val="0"/>
          <c:cat>
            <c:strRef>
              <c:f>Sheet1!$B$1:$C$1</c:f>
              <c:strCache>
                <c:ptCount val="2"/>
                <c:pt idx="0">
                  <c:v>YE Mar 22</c:v>
                </c:pt>
                <c:pt idx="1">
                  <c:v>YE Mar 23</c:v>
                </c:pt>
              </c:strCache>
            </c:strRef>
          </c:cat>
          <c:val>
            <c:numRef>
              <c:f>Sheet1!$B$6:$C$6</c:f>
              <c:numCache>
                <c:formatCode>General</c:formatCode>
                <c:ptCount val="2"/>
                <c:pt idx="0">
                  <c:v>0.3</c:v>
                </c:pt>
                <c:pt idx="1">
                  <c:v>0</c:v>
                </c:pt>
              </c:numCache>
            </c:numRef>
          </c:val>
          <c:extLst>
            <c:ext xmlns:c16="http://schemas.microsoft.com/office/drawing/2014/chart" uri="{C3380CC4-5D6E-409C-BE32-E72D297353CC}">
              <c16:uniqueId val="{00000004-DFF1-40F2-BA6D-5FA5894DB855}"/>
            </c:ext>
          </c:extLst>
        </c:ser>
        <c:ser>
          <c:idx val="5"/>
          <c:order val="5"/>
          <c:tx>
            <c:strRef>
              <c:f>Sheet1!$A$7</c:f>
              <c:strCache>
                <c:ptCount val="1"/>
                <c:pt idx="0">
                  <c:v>Total Shellfish</c:v>
                </c:pt>
              </c:strCache>
            </c:strRef>
          </c:tx>
          <c:invertIfNegative val="0"/>
          <c:dLbls>
            <c:numFmt formatCode="#,##0" sourceLinked="0"/>
            <c:spPr>
              <a:noFill/>
              <a:ln>
                <a:noFill/>
              </a:ln>
              <a:effectLst/>
            </c:spPr>
            <c:txPr>
              <a:bodyPr/>
              <a:lstStyle/>
              <a:p>
                <a:pPr algn="ct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YE Mar 22</c:v>
                </c:pt>
                <c:pt idx="1">
                  <c:v>YE Mar 23</c:v>
                </c:pt>
              </c:strCache>
            </c:strRef>
          </c:cat>
          <c:val>
            <c:numRef>
              <c:f>Sheet1!$B$7:$C$7</c:f>
              <c:numCache>
                <c:formatCode>0.0</c:formatCode>
                <c:ptCount val="2"/>
                <c:pt idx="0">
                  <c:v>23.9</c:v>
                </c:pt>
                <c:pt idx="1">
                  <c:v>22.8</c:v>
                </c:pt>
              </c:numCache>
            </c:numRef>
          </c:val>
          <c:extLst>
            <c:ext xmlns:c16="http://schemas.microsoft.com/office/drawing/2014/chart" uri="{C3380CC4-5D6E-409C-BE32-E72D297353CC}">
              <c16:uniqueId val="{00000005-DFF1-40F2-BA6D-5FA5894DB855}"/>
            </c:ext>
          </c:extLst>
        </c:ser>
        <c:ser>
          <c:idx val="6"/>
          <c:order val="6"/>
          <c:tx>
            <c:strRef>
              <c:f>Sheet1!$A$8</c:f>
              <c:strCache>
                <c:ptCount val="1"/>
                <c:pt idx="0">
                  <c:v>Seafood Other</c:v>
                </c:pt>
              </c:strCache>
            </c:strRef>
          </c:tx>
          <c:invertIfNegative val="0"/>
          <c:dLbls>
            <c:numFmt formatCode="#,##0" sourceLinked="0"/>
            <c:spPr>
              <a:noFill/>
              <a:ln>
                <a:noFill/>
              </a:ln>
              <a:effectLst/>
            </c:spPr>
            <c:txPr>
              <a:bodyPr/>
              <a:lstStyle/>
              <a:p>
                <a:pPr algn="ct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YE Mar 22</c:v>
                </c:pt>
                <c:pt idx="1">
                  <c:v>YE Mar 23</c:v>
                </c:pt>
              </c:strCache>
            </c:strRef>
          </c:cat>
          <c:val>
            <c:numRef>
              <c:f>Sheet1!$B$8:$C$8</c:f>
              <c:numCache>
                <c:formatCode>0.0</c:formatCode>
                <c:ptCount val="2"/>
                <c:pt idx="0">
                  <c:v>4.5999999999999996</c:v>
                </c:pt>
                <c:pt idx="1">
                  <c:v>3.4</c:v>
                </c:pt>
              </c:numCache>
            </c:numRef>
          </c:val>
          <c:extLst>
            <c:ext xmlns:c16="http://schemas.microsoft.com/office/drawing/2014/chart" uri="{C3380CC4-5D6E-409C-BE32-E72D297353CC}">
              <c16:uniqueId val="{00000006-DFF1-40F2-BA6D-5FA5894DB855}"/>
            </c:ext>
          </c:extLst>
        </c:ser>
        <c:dLbls>
          <c:showLegendKey val="0"/>
          <c:showVal val="0"/>
          <c:showCatName val="0"/>
          <c:showSerName val="0"/>
          <c:showPercent val="0"/>
          <c:showBubbleSize val="0"/>
        </c:dLbls>
        <c:gapWidth val="82"/>
        <c:overlap val="100"/>
        <c:axId val="246941952"/>
        <c:axId val="246956032"/>
      </c:barChart>
      <c:catAx>
        <c:axId val="246941952"/>
        <c:scaling>
          <c:orientation val="minMax"/>
        </c:scaling>
        <c:delete val="0"/>
        <c:axPos val="b"/>
        <c:numFmt formatCode="General" sourceLinked="0"/>
        <c:majorTickMark val="out"/>
        <c:minorTickMark val="none"/>
        <c:tickLblPos val="nextTo"/>
        <c:txPr>
          <a:bodyPr/>
          <a:lstStyle/>
          <a:p>
            <a:pPr algn="ctr">
              <a:defRPr/>
            </a:pPr>
            <a:endParaRPr lang="en-US"/>
          </a:p>
        </c:txPr>
        <c:crossAx val="246956032"/>
        <c:crosses val="autoZero"/>
        <c:auto val="1"/>
        <c:lblAlgn val="ctr"/>
        <c:lblOffset val="100"/>
        <c:noMultiLvlLbl val="0"/>
      </c:catAx>
      <c:valAx>
        <c:axId val="246956032"/>
        <c:scaling>
          <c:orientation val="minMax"/>
          <c:max val="100"/>
        </c:scaling>
        <c:delete val="1"/>
        <c:axPos val="l"/>
        <c:numFmt formatCode="General" sourceLinked="1"/>
        <c:majorTickMark val="out"/>
        <c:minorTickMark val="none"/>
        <c:tickLblPos val="nextTo"/>
        <c:crossAx val="246941952"/>
        <c:crosses val="autoZero"/>
        <c:crossBetween val="between"/>
      </c:valAx>
    </c:plotArea>
    <c:legend>
      <c:legendPos val="r"/>
      <c:legendEntry>
        <c:idx val="5"/>
        <c:txPr>
          <a:bodyPr/>
          <a:lstStyle/>
          <a:p>
            <a:pPr algn="ctr">
              <a:defRPr/>
            </a:pPr>
            <a:endParaRPr lang="en-US"/>
          </a:p>
        </c:txPr>
      </c:legendEntry>
      <c:legendEntry>
        <c:idx val="6"/>
        <c:txPr>
          <a:bodyPr/>
          <a:lstStyle/>
          <a:p>
            <a:pPr algn="ctr">
              <a:defRPr/>
            </a:pPr>
            <a:endParaRPr lang="en-US"/>
          </a:p>
        </c:txPr>
      </c:legendEntry>
      <c:layout>
        <c:manualLayout>
          <c:xMode val="edge"/>
          <c:yMode val="edge"/>
          <c:x val="0.51055568883285907"/>
          <c:y val="6.7162705364480144E-2"/>
          <c:w val="0.41481065030869635"/>
          <c:h val="0.81326216289937092"/>
        </c:manualLayout>
      </c:layout>
      <c:overlay val="0"/>
      <c:txPr>
        <a:bodyPr/>
        <a:lstStyle/>
        <a:p>
          <a:pPr algn="ctr">
            <a:defRPr/>
          </a:pPr>
          <a:endParaRPr lang="en-US"/>
        </a:p>
      </c:txPr>
    </c:legend>
    <c:plotVisOnly val="1"/>
    <c:dispBlanksAs val="gap"/>
    <c:showDLblsOverMax val="0"/>
  </c:chart>
  <c:txPr>
    <a:bodyPr/>
    <a:lstStyle/>
    <a:p>
      <a:pPr>
        <a:defRPr sz="1400">
          <a:latin typeface="+mn-lt"/>
          <a:cs typeface="Calibri" pitchFamily="34" charset="0"/>
        </a:defRPr>
      </a:pPr>
      <a:endParaRPr lang="en-US"/>
    </a:p>
  </c:txPr>
  <c:externalData r:id="rId1">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
          <c:y val="2.1568159893742379E-2"/>
          <c:w val="0.46636314261239253"/>
          <c:h val="0.87691595815715928"/>
        </c:manualLayout>
      </c:layout>
      <c:barChart>
        <c:barDir val="col"/>
        <c:grouping val="stacked"/>
        <c:varyColors val="0"/>
        <c:ser>
          <c:idx val="0"/>
          <c:order val="0"/>
          <c:tx>
            <c:strRef>
              <c:f>Sheet1!$A$2</c:f>
              <c:strCache>
                <c:ptCount val="1"/>
                <c:pt idx="0">
                  <c:v>Non-Fried Fish</c:v>
                </c:pt>
              </c:strCache>
            </c:strRef>
          </c:tx>
          <c:invertIfNegative val="0"/>
          <c:dLbls>
            <c:numFmt formatCode="#,##0.0" sourceLinked="0"/>
            <c:spPr>
              <a:noFill/>
              <a:ln>
                <a:noFill/>
              </a:ln>
              <a:effectLst/>
            </c:spPr>
            <c:txPr>
              <a:bodyPr/>
              <a:lstStyle/>
              <a:p>
                <a:pPr algn="ct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Contribution to Growth %</c:v>
                </c:pt>
              </c:strCache>
            </c:strRef>
          </c:cat>
          <c:val>
            <c:numRef>
              <c:f>Sheet1!$B$2</c:f>
              <c:numCache>
                <c:formatCode>0</c:formatCode>
                <c:ptCount val="1"/>
                <c:pt idx="0">
                  <c:v>1.1000000000000001</c:v>
                </c:pt>
              </c:numCache>
            </c:numRef>
          </c:val>
          <c:extLst>
            <c:ext xmlns:c16="http://schemas.microsoft.com/office/drawing/2014/chart" uri="{C3380CC4-5D6E-409C-BE32-E72D297353CC}">
              <c16:uniqueId val="{00000000-FA11-4B6D-9A6D-180D7FE498AB}"/>
            </c:ext>
          </c:extLst>
        </c:ser>
        <c:ser>
          <c:idx val="1"/>
          <c:order val="1"/>
          <c:tx>
            <c:strRef>
              <c:f>Sheet1!$A$3</c:f>
              <c:strCache>
                <c:ptCount val="1"/>
                <c:pt idx="0">
                  <c:v>Fried Fish</c:v>
                </c:pt>
              </c:strCache>
            </c:strRef>
          </c:tx>
          <c:invertIfNegative val="0"/>
          <c:dLbls>
            <c:numFmt formatCode="#,##0.0" sourceLinked="0"/>
            <c:spPr>
              <a:noFill/>
              <a:ln>
                <a:noFill/>
              </a:ln>
              <a:effectLst/>
            </c:spPr>
            <c:txPr>
              <a:bodyPr/>
              <a:lstStyle/>
              <a:p>
                <a:pPr algn="ct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Contribution to Growth %</c:v>
                </c:pt>
              </c:strCache>
            </c:strRef>
          </c:cat>
          <c:val>
            <c:numRef>
              <c:f>Sheet1!$B$3</c:f>
              <c:numCache>
                <c:formatCode>0</c:formatCode>
                <c:ptCount val="1"/>
                <c:pt idx="0">
                  <c:v>-3.8</c:v>
                </c:pt>
              </c:numCache>
            </c:numRef>
          </c:val>
          <c:extLst>
            <c:ext xmlns:c16="http://schemas.microsoft.com/office/drawing/2014/chart" uri="{C3380CC4-5D6E-409C-BE32-E72D297353CC}">
              <c16:uniqueId val="{00000001-FA11-4B6D-9A6D-180D7FE498AB}"/>
            </c:ext>
          </c:extLst>
        </c:ser>
        <c:ser>
          <c:idx val="3"/>
          <c:order val="2"/>
          <c:tx>
            <c:strRef>
              <c:f>Sheet1!$A$5</c:f>
              <c:strCache>
                <c:ptCount val="1"/>
                <c:pt idx="0">
                  <c:v>Fish Filling Other</c:v>
                </c:pt>
              </c:strCache>
            </c:strRef>
          </c:tx>
          <c:invertIfNegative val="0"/>
          <c:dLbls>
            <c:numFmt formatCode="#,##0.0" sourceLinked="0"/>
            <c:spPr>
              <a:noFill/>
              <a:ln>
                <a:noFill/>
              </a:ln>
              <a:effectLst/>
            </c:spPr>
            <c:txPr>
              <a:bodyPr/>
              <a:lstStyle/>
              <a:p>
                <a:pPr algn="ct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Contribution to Growth %</c:v>
                </c:pt>
              </c:strCache>
            </c:strRef>
          </c:cat>
          <c:val>
            <c:numRef>
              <c:f>Sheet1!$B$5</c:f>
              <c:numCache>
                <c:formatCode>0</c:formatCode>
                <c:ptCount val="1"/>
                <c:pt idx="0">
                  <c:v>-1</c:v>
                </c:pt>
              </c:numCache>
            </c:numRef>
          </c:val>
          <c:extLst>
            <c:ext xmlns:c16="http://schemas.microsoft.com/office/drawing/2014/chart" uri="{C3380CC4-5D6E-409C-BE32-E72D297353CC}">
              <c16:uniqueId val="{00000003-FA11-4B6D-9A6D-180D7FE498AB}"/>
            </c:ext>
          </c:extLst>
        </c:ser>
        <c:ser>
          <c:idx val="4"/>
          <c:order val="3"/>
          <c:tx>
            <c:strRef>
              <c:f>Sheet1!$A$6</c:f>
              <c:strCache>
                <c:ptCount val="1"/>
                <c:pt idx="0">
                  <c:v>Fish Other</c:v>
                </c:pt>
              </c:strCache>
            </c:strRef>
          </c:tx>
          <c:invertIfNegative val="0"/>
          <c:cat>
            <c:strRef>
              <c:f>Sheet1!$B$1</c:f>
              <c:strCache>
                <c:ptCount val="1"/>
                <c:pt idx="0">
                  <c:v>Contribution to Growth %</c:v>
                </c:pt>
              </c:strCache>
            </c:strRef>
          </c:cat>
          <c:val>
            <c:numRef>
              <c:f>Sheet1!$B$6</c:f>
              <c:numCache>
                <c:formatCode>0</c:formatCode>
                <c:ptCount val="1"/>
                <c:pt idx="0">
                  <c:v>-0.2</c:v>
                </c:pt>
              </c:numCache>
            </c:numRef>
          </c:val>
          <c:extLst>
            <c:ext xmlns:c16="http://schemas.microsoft.com/office/drawing/2014/chart" uri="{C3380CC4-5D6E-409C-BE32-E72D297353CC}">
              <c16:uniqueId val="{00000004-FA11-4B6D-9A6D-180D7FE498AB}"/>
            </c:ext>
          </c:extLst>
        </c:ser>
        <c:ser>
          <c:idx val="5"/>
          <c:order val="4"/>
          <c:tx>
            <c:strRef>
              <c:f>Sheet1!$A$7</c:f>
              <c:strCache>
                <c:ptCount val="1"/>
                <c:pt idx="0">
                  <c:v>Total Shellfish</c:v>
                </c:pt>
              </c:strCache>
            </c:strRef>
          </c:tx>
          <c:invertIfNegative val="0"/>
          <c:dLbls>
            <c:numFmt formatCode="#,##0.0" sourceLinked="0"/>
            <c:spPr>
              <a:noFill/>
              <a:ln>
                <a:noFill/>
              </a:ln>
              <a:effectLst/>
            </c:spPr>
            <c:txPr>
              <a:bodyPr/>
              <a:lstStyle/>
              <a:p>
                <a:pPr algn="ct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Contribution to Growth %</c:v>
                </c:pt>
              </c:strCache>
            </c:strRef>
          </c:cat>
          <c:val>
            <c:numRef>
              <c:f>Sheet1!$B$7</c:f>
              <c:numCache>
                <c:formatCode>0</c:formatCode>
                <c:ptCount val="1"/>
                <c:pt idx="0">
                  <c:v>-3.7</c:v>
                </c:pt>
              </c:numCache>
            </c:numRef>
          </c:val>
          <c:extLst>
            <c:ext xmlns:c16="http://schemas.microsoft.com/office/drawing/2014/chart" uri="{C3380CC4-5D6E-409C-BE32-E72D297353CC}">
              <c16:uniqueId val="{00000005-FA11-4B6D-9A6D-180D7FE498AB}"/>
            </c:ext>
          </c:extLst>
        </c:ser>
        <c:ser>
          <c:idx val="6"/>
          <c:order val="5"/>
          <c:tx>
            <c:strRef>
              <c:f>Sheet1!$A$8</c:f>
              <c:strCache>
                <c:ptCount val="1"/>
                <c:pt idx="0">
                  <c:v>Seafood Other</c:v>
                </c:pt>
              </c:strCache>
            </c:strRef>
          </c:tx>
          <c:invertIfNegative val="0"/>
          <c:dLbls>
            <c:numFmt formatCode="#,##0.0" sourceLinked="0"/>
            <c:spPr>
              <a:noFill/>
              <a:ln>
                <a:noFill/>
              </a:ln>
              <a:effectLst/>
            </c:spPr>
            <c:txPr>
              <a:bodyPr/>
              <a:lstStyle/>
              <a:p>
                <a:pPr algn="ct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Contribution to Growth %</c:v>
                </c:pt>
              </c:strCache>
            </c:strRef>
          </c:cat>
          <c:val>
            <c:numRef>
              <c:f>Sheet1!$B$8</c:f>
              <c:numCache>
                <c:formatCode>0</c:formatCode>
                <c:ptCount val="1"/>
                <c:pt idx="0">
                  <c:v>-1.5</c:v>
                </c:pt>
              </c:numCache>
            </c:numRef>
          </c:val>
          <c:extLst>
            <c:ext xmlns:c16="http://schemas.microsoft.com/office/drawing/2014/chart" uri="{C3380CC4-5D6E-409C-BE32-E72D297353CC}">
              <c16:uniqueId val="{00000006-FA11-4B6D-9A6D-180D7FE498AB}"/>
            </c:ext>
          </c:extLst>
        </c:ser>
        <c:dLbls>
          <c:showLegendKey val="0"/>
          <c:showVal val="0"/>
          <c:showCatName val="0"/>
          <c:showSerName val="0"/>
          <c:showPercent val="0"/>
          <c:showBubbleSize val="0"/>
        </c:dLbls>
        <c:gapWidth val="82"/>
        <c:overlap val="100"/>
        <c:axId val="247171328"/>
        <c:axId val="247177216"/>
      </c:barChart>
      <c:catAx>
        <c:axId val="247171328"/>
        <c:scaling>
          <c:orientation val="minMax"/>
        </c:scaling>
        <c:delete val="0"/>
        <c:axPos val="b"/>
        <c:numFmt formatCode="General" sourceLinked="0"/>
        <c:majorTickMark val="out"/>
        <c:minorTickMark val="none"/>
        <c:tickLblPos val="none"/>
        <c:crossAx val="247177216"/>
        <c:crosses val="autoZero"/>
        <c:auto val="1"/>
        <c:lblAlgn val="ctr"/>
        <c:lblOffset val="100"/>
        <c:noMultiLvlLbl val="0"/>
      </c:catAx>
      <c:valAx>
        <c:axId val="247177216"/>
        <c:scaling>
          <c:orientation val="minMax"/>
        </c:scaling>
        <c:delete val="0"/>
        <c:axPos val="l"/>
        <c:numFmt formatCode="0" sourceLinked="1"/>
        <c:majorTickMark val="out"/>
        <c:minorTickMark val="none"/>
        <c:tickLblPos val="none"/>
        <c:crossAx val="247171328"/>
        <c:crosses val="autoZero"/>
        <c:crossBetween val="between"/>
      </c:valAx>
    </c:plotArea>
    <c:legend>
      <c:legendPos val="r"/>
      <c:legendEntry>
        <c:idx val="4"/>
        <c:txPr>
          <a:bodyPr/>
          <a:lstStyle/>
          <a:p>
            <a:pPr algn="ctr">
              <a:defRPr/>
            </a:pPr>
            <a:endParaRPr lang="en-US"/>
          </a:p>
        </c:txPr>
      </c:legendEntry>
      <c:legendEntry>
        <c:idx val="5"/>
        <c:txPr>
          <a:bodyPr/>
          <a:lstStyle/>
          <a:p>
            <a:pPr algn="ctr">
              <a:defRPr/>
            </a:pPr>
            <a:endParaRPr lang="en-US"/>
          </a:p>
        </c:txPr>
      </c:legendEntry>
      <c:layout>
        <c:manualLayout>
          <c:xMode val="edge"/>
          <c:yMode val="edge"/>
          <c:x val="0.54341485691024272"/>
          <c:y val="0"/>
          <c:w val="0.40688379790869394"/>
          <c:h val="0.83010585571880424"/>
        </c:manualLayout>
      </c:layout>
      <c:overlay val="0"/>
      <c:txPr>
        <a:bodyPr/>
        <a:lstStyle/>
        <a:p>
          <a:pPr algn="ctr">
            <a:defRPr/>
          </a:pPr>
          <a:endParaRPr lang="en-US"/>
        </a:p>
      </c:txPr>
    </c:legend>
    <c:plotVisOnly val="1"/>
    <c:dispBlanksAs val="gap"/>
    <c:showDLblsOverMax val="0"/>
  </c:chart>
  <c:txPr>
    <a:bodyPr/>
    <a:lstStyle/>
    <a:p>
      <a:pPr>
        <a:defRPr sz="1400">
          <a:latin typeface="+mn-lt"/>
          <a:cs typeface="Calibri" pitchFamily="34" charset="0"/>
        </a:defRPr>
      </a:pPr>
      <a:endParaRPr lang="en-US"/>
    </a:p>
  </c:txPr>
  <c:externalData r:id="rId1">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0.37507103018372706"/>
          <c:y val="0.14010949803149605"/>
          <c:w val="0.57473966535433074"/>
          <c:h val="0.82551550196850398"/>
        </c:manualLayout>
      </c:layout>
      <c:barChart>
        <c:barDir val="bar"/>
        <c:grouping val="clustered"/>
        <c:varyColors val="0"/>
        <c:ser>
          <c:idx val="0"/>
          <c:order val="0"/>
          <c:tx>
            <c:strRef>
              <c:f>Sheet1!$B$1</c:f>
              <c:strCache>
                <c:ptCount val="1"/>
                <c:pt idx="0">
                  <c:v>Column2</c:v>
                </c:pt>
              </c:strCache>
            </c:strRef>
          </c:tx>
          <c:spPr>
            <a:solidFill>
              <a:srgbClr val="FF0000"/>
            </a:solidFill>
            <a:ln>
              <a:solidFill>
                <a:schemeClr val="tx1"/>
              </a:solidFill>
            </a:ln>
          </c:spPr>
          <c:invertIfNegative val="0"/>
          <c:dPt>
            <c:idx val="0"/>
            <c:invertIfNegative val="0"/>
            <c:bubble3D val="0"/>
            <c:extLst>
              <c:ext xmlns:c16="http://schemas.microsoft.com/office/drawing/2014/chart" uri="{C3380CC4-5D6E-409C-BE32-E72D297353CC}">
                <c16:uniqueId val="{00000001-84A9-4DCA-9C00-543BD00D8AF7}"/>
              </c:ext>
            </c:extLst>
          </c:dPt>
          <c:dPt>
            <c:idx val="1"/>
            <c:invertIfNegative val="0"/>
            <c:bubble3D val="0"/>
            <c:extLst>
              <c:ext xmlns:c16="http://schemas.microsoft.com/office/drawing/2014/chart" uri="{C3380CC4-5D6E-409C-BE32-E72D297353CC}">
                <c16:uniqueId val="{00000003-84A9-4DCA-9C00-543BD00D8AF7}"/>
              </c:ext>
            </c:extLst>
          </c:dPt>
          <c:dPt>
            <c:idx val="2"/>
            <c:invertIfNegative val="0"/>
            <c:bubble3D val="0"/>
            <c:extLst>
              <c:ext xmlns:c16="http://schemas.microsoft.com/office/drawing/2014/chart" uri="{C3380CC4-5D6E-409C-BE32-E72D297353CC}">
                <c16:uniqueId val="{00000004-84A9-4DCA-9C00-543BD00D8AF7}"/>
              </c:ext>
            </c:extLst>
          </c:dPt>
          <c:dPt>
            <c:idx val="3"/>
            <c:invertIfNegative val="0"/>
            <c:bubble3D val="0"/>
            <c:extLst>
              <c:ext xmlns:c16="http://schemas.microsoft.com/office/drawing/2014/chart" uri="{C3380CC4-5D6E-409C-BE32-E72D297353CC}">
                <c16:uniqueId val="{00000006-84A9-4DCA-9C00-543BD00D8AF7}"/>
              </c:ext>
            </c:extLst>
          </c:dPt>
          <c:dPt>
            <c:idx val="4"/>
            <c:invertIfNegative val="0"/>
            <c:bubble3D val="0"/>
            <c:extLst>
              <c:ext xmlns:c16="http://schemas.microsoft.com/office/drawing/2014/chart" uri="{C3380CC4-5D6E-409C-BE32-E72D297353CC}">
                <c16:uniqueId val="{00000007-84A9-4DCA-9C00-543BD00D8AF7}"/>
              </c:ext>
            </c:extLst>
          </c:dPt>
          <c:dPt>
            <c:idx val="5"/>
            <c:invertIfNegative val="0"/>
            <c:bubble3D val="0"/>
            <c:extLst>
              <c:ext xmlns:c16="http://schemas.microsoft.com/office/drawing/2014/chart" uri="{C3380CC4-5D6E-409C-BE32-E72D297353CC}">
                <c16:uniqueId val="{00000008-84A9-4DCA-9C00-543BD00D8AF7}"/>
              </c:ext>
            </c:extLst>
          </c:dPt>
          <c:dPt>
            <c:idx val="6"/>
            <c:invertIfNegative val="0"/>
            <c:bubble3D val="0"/>
            <c:extLst>
              <c:ext xmlns:c16="http://schemas.microsoft.com/office/drawing/2014/chart" uri="{C3380CC4-5D6E-409C-BE32-E72D297353CC}">
                <c16:uniqueId val="{00000009-84A9-4DCA-9C00-543BD00D8AF7}"/>
              </c:ext>
            </c:extLst>
          </c:dPt>
          <c:dPt>
            <c:idx val="7"/>
            <c:invertIfNegative val="0"/>
            <c:bubble3D val="0"/>
            <c:spPr>
              <a:noFill/>
              <a:ln>
                <a:solidFill>
                  <a:schemeClr val="tx1"/>
                </a:solidFill>
              </a:ln>
            </c:spPr>
            <c:extLst>
              <c:ext xmlns:c16="http://schemas.microsoft.com/office/drawing/2014/chart" uri="{C3380CC4-5D6E-409C-BE32-E72D297353CC}">
                <c16:uniqueId val="{0000000B-84A9-4DCA-9C00-543BD00D8AF7}"/>
              </c:ext>
            </c:extLst>
          </c:dPt>
          <c:dPt>
            <c:idx val="8"/>
            <c:invertIfNegative val="0"/>
            <c:bubble3D val="0"/>
            <c:spPr>
              <a:noFill/>
              <a:ln>
                <a:solidFill>
                  <a:schemeClr val="tx1"/>
                </a:solidFill>
              </a:ln>
            </c:spPr>
            <c:extLst>
              <c:ext xmlns:c16="http://schemas.microsoft.com/office/drawing/2014/chart" uri="{C3380CC4-5D6E-409C-BE32-E72D297353CC}">
                <c16:uniqueId val="{0000000C-84A9-4DCA-9C00-543BD00D8AF7}"/>
              </c:ext>
            </c:extLst>
          </c:dPt>
          <c:dLbls>
            <c:numFmt formatCode="#,##0.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9"/>
                <c:pt idx="0">
                  <c:v>Seafood</c:v>
                </c:pt>
                <c:pt idx="1">
                  <c:v>Total Fish</c:v>
                </c:pt>
                <c:pt idx="2">
                  <c:v>Fish Fingers</c:v>
                </c:pt>
                <c:pt idx="3">
                  <c:v>Fish Burger</c:v>
                </c:pt>
                <c:pt idx="4">
                  <c:v>Total Shellfish</c:v>
                </c:pt>
                <c:pt idx="5">
                  <c:v>Prawn</c:v>
                </c:pt>
                <c:pt idx="6">
                  <c:v>Seafood Sandwich</c:v>
                </c:pt>
                <c:pt idx="7">
                  <c:v>Total Cod</c:v>
                </c:pt>
                <c:pt idx="8">
                  <c:v>Total Haddock</c:v>
                </c:pt>
              </c:strCache>
            </c:strRef>
          </c:cat>
          <c:val>
            <c:numRef>
              <c:f>Sheet1!$B$2:$B$11</c:f>
              <c:numCache>
                <c:formatCode>General</c:formatCode>
                <c:ptCount val="9"/>
                <c:pt idx="0">
                  <c:v>5.3</c:v>
                </c:pt>
                <c:pt idx="1">
                  <c:v>4</c:v>
                </c:pt>
                <c:pt idx="2">
                  <c:v>0.3</c:v>
                </c:pt>
                <c:pt idx="3">
                  <c:v>0.7</c:v>
                </c:pt>
                <c:pt idx="4">
                  <c:v>1.2</c:v>
                </c:pt>
                <c:pt idx="5">
                  <c:v>0.8</c:v>
                </c:pt>
                <c:pt idx="6">
                  <c:v>2.6</c:v>
                </c:pt>
                <c:pt idx="7">
                  <c:v>0.3</c:v>
                </c:pt>
                <c:pt idx="8">
                  <c:v>0.2</c:v>
                </c:pt>
              </c:numCache>
            </c:numRef>
          </c:val>
          <c:extLst>
            <c:ext xmlns:c16="http://schemas.microsoft.com/office/drawing/2014/chart" uri="{C3380CC4-5D6E-409C-BE32-E72D297353CC}">
              <c16:uniqueId val="{0000000D-84A9-4DCA-9C00-543BD00D8AF7}"/>
            </c:ext>
          </c:extLst>
        </c:ser>
        <c:dLbls>
          <c:showLegendKey val="0"/>
          <c:showVal val="0"/>
          <c:showCatName val="0"/>
          <c:showSerName val="0"/>
          <c:showPercent val="0"/>
          <c:showBubbleSize val="0"/>
        </c:dLbls>
        <c:gapWidth val="28"/>
        <c:axId val="246520064"/>
        <c:axId val="246530048"/>
      </c:barChart>
      <c:catAx>
        <c:axId val="246520064"/>
        <c:scaling>
          <c:orientation val="maxMin"/>
        </c:scaling>
        <c:delete val="0"/>
        <c:axPos val="l"/>
        <c:numFmt formatCode="General" sourceLinked="0"/>
        <c:majorTickMark val="out"/>
        <c:minorTickMark val="none"/>
        <c:tickLblPos val="low"/>
        <c:crossAx val="246530048"/>
        <c:crosses val="autoZero"/>
        <c:auto val="1"/>
        <c:lblAlgn val="ctr"/>
        <c:lblOffset val="100"/>
        <c:tickLblSkip val="1"/>
        <c:noMultiLvlLbl val="0"/>
      </c:catAx>
      <c:valAx>
        <c:axId val="246530048"/>
        <c:scaling>
          <c:orientation val="minMax"/>
        </c:scaling>
        <c:delete val="1"/>
        <c:axPos val="t"/>
        <c:numFmt formatCode="General" sourceLinked="1"/>
        <c:majorTickMark val="out"/>
        <c:minorTickMark val="none"/>
        <c:tickLblPos val="nextTo"/>
        <c:crossAx val="24652006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Avg Tckts</c:v>
                </c:pt>
              </c:strCache>
            </c:strRef>
          </c:tx>
          <c:spPr>
            <a:solidFill>
              <a:schemeClr val="accent1"/>
            </a:solidFill>
          </c:spPr>
          <c:invertIfNegative val="0"/>
          <c:dPt>
            <c:idx val="4"/>
            <c:invertIfNegative val="0"/>
            <c:bubble3D val="0"/>
            <c:extLst>
              <c:ext xmlns:c16="http://schemas.microsoft.com/office/drawing/2014/chart" uri="{C3380CC4-5D6E-409C-BE32-E72D297353CC}">
                <c16:uniqueId val="{00000000-6301-4076-B6F1-73634851026D}"/>
              </c:ext>
            </c:extLst>
          </c:dPt>
          <c:dPt>
            <c:idx val="6"/>
            <c:invertIfNegative val="0"/>
            <c:bubble3D val="0"/>
            <c:spPr>
              <a:solidFill>
                <a:srgbClr val="00B0F0"/>
              </a:solidFill>
            </c:spPr>
            <c:extLst>
              <c:ext xmlns:c16="http://schemas.microsoft.com/office/drawing/2014/chart" uri="{C3380CC4-5D6E-409C-BE32-E72D297353CC}">
                <c16:uniqueId val="{00000002-6301-4076-B6F1-73634851026D}"/>
              </c:ext>
            </c:extLst>
          </c:dPt>
          <c:dLbls>
            <c:dLbl>
              <c:idx val="0"/>
              <c:layout>
                <c:manualLayout>
                  <c:x val="3.8060227062719457E-2"/>
                  <c:y val="-4.247815552490280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0C5-4F87-9387-9BF6ABC70598}"/>
                </c:ext>
              </c:extLst>
            </c:dLbl>
            <c:dLbl>
              <c:idx val="5"/>
              <c:layout>
                <c:manualLayout>
                  <c:x val="8.6270047800048974E-2"/>
                  <c:y val="4.248150026155840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301-4076-B6F1-73634851026D}"/>
                </c:ext>
              </c:extLst>
            </c:dLbl>
            <c:dLbl>
              <c:idx val="6"/>
              <c:layout>
                <c:manualLayout>
                  <c:x val="1.5224490407524138E-2"/>
                  <c:y val="1.274411560480197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301-4076-B6F1-73634851026D}"/>
                </c:ext>
              </c:extLst>
            </c:dLbl>
            <c:numFmt formatCode="[$£-809]#,##0.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    Total Visits</c:v>
                </c:pt>
                <c:pt idx="1">
                  <c:v>    Total Protein</c:v>
                </c:pt>
                <c:pt idx="2">
                  <c:v>    Total Poultry</c:v>
                </c:pt>
                <c:pt idx="3">
                  <c:v>    Total Beef &amp; Veal</c:v>
                </c:pt>
                <c:pt idx="4">
                  <c:v>    Total Lamb</c:v>
                </c:pt>
                <c:pt idx="5">
                  <c:v>    Total Pork</c:v>
                </c:pt>
                <c:pt idx="6">
                  <c:v>    Total Seafood</c:v>
                </c:pt>
              </c:strCache>
            </c:strRef>
          </c:cat>
          <c:val>
            <c:numRef>
              <c:f>Sheet1!$B$2:$B$8</c:f>
              <c:numCache>
                <c:formatCode>"£"#,##0.00</c:formatCode>
                <c:ptCount val="7"/>
                <c:pt idx="0">
                  <c:v>4.9800000000000004</c:v>
                </c:pt>
                <c:pt idx="1">
                  <c:v>5.41</c:v>
                </c:pt>
                <c:pt idx="2">
                  <c:v>5.98</c:v>
                </c:pt>
                <c:pt idx="3">
                  <c:v>6.06</c:v>
                </c:pt>
                <c:pt idx="4">
                  <c:v>6.34</c:v>
                </c:pt>
                <c:pt idx="5">
                  <c:v>4.07</c:v>
                </c:pt>
                <c:pt idx="6">
                  <c:v>5.09</c:v>
                </c:pt>
              </c:numCache>
            </c:numRef>
          </c:val>
          <c:extLst>
            <c:ext xmlns:c16="http://schemas.microsoft.com/office/drawing/2014/chart" uri="{C3380CC4-5D6E-409C-BE32-E72D297353CC}">
              <c16:uniqueId val="{00000004-6301-4076-B6F1-73634851026D}"/>
            </c:ext>
          </c:extLst>
        </c:ser>
        <c:dLbls>
          <c:showLegendKey val="0"/>
          <c:showVal val="0"/>
          <c:showCatName val="0"/>
          <c:showSerName val="0"/>
          <c:showPercent val="0"/>
          <c:showBubbleSize val="0"/>
        </c:dLbls>
        <c:gapWidth val="75"/>
        <c:axId val="246599040"/>
        <c:axId val="246600832"/>
      </c:barChart>
      <c:catAx>
        <c:axId val="246599040"/>
        <c:scaling>
          <c:orientation val="maxMin"/>
        </c:scaling>
        <c:delete val="0"/>
        <c:axPos val="r"/>
        <c:numFmt formatCode="General" sourceLinked="0"/>
        <c:majorTickMark val="none"/>
        <c:minorTickMark val="none"/>
        <c:tickLblPos val="low"/>
        <c:crossAx val="246600832"/>
        <c:crosses val="autoZero"/>
        <c:auto val="1"/>
        <c:lblAlgn val="ctr"/>
        <c:lblOffset val="100"/>
        <c:noMultiLvlLbl val="0"/>
      </c:catAx>
      <c:valAx>
        <c:axId val="246600832"/>
        <c:scaling>
          <c:orientation val="maxMin"/>
        </c:scaling>
        <c:delete val="0"/>
        <c:axPos val="t"/>
        <c:numFmt formatCode="[$£-809]#,##0_);[Red]\([$£-809]#,##0\)" sourceLinked="0"/>
        <c:majorTickMark val="none"/>
        <c:minorTickMark val="none"/>
        <c:tickLblPos val="high"/>
        <c:spPr>
          <a:ln>
            <a:noFill/>
          </a:ln>
        </c:spPr>
        <c:crossAx val="246599040"/>
        <c:crosses val="autoZero"/>
        <c:crossBetween val="between"/>
      </c:valAx>
      <c:spPr>
        <a:ln>
          <a:noFill/>
        </a:ln>
      </c:spPr>
    </c:plotArea>
    <c:plotVisOnly val="1"/>
    <c:dispBlanksAs val="gap"/>
    <c:showDLblsOverMax val="0"/>
  </c:chart>
  <c:txPr>
    <a:bodyPr/>
    <a:lstStyle/>
    <a:p>
      <a:pPr>
        <a:defRPr sz="1400">
          <a:latin typeface="+mn-lt"/>
          <a:cs typeface="Calibri" pitchFamily="34" charset="0"/>
        </a:defRPr>
      </a:pPr>
      <a:endParaRPr lang="en-US"/>
    </a:p>
  </c:txPr>
  <c:externalData r:id="rId1">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722859369187196E-2"/>
          <c:y val="4.6603887638260427E-2"/>
          <c:w val="0.92554281261625604"/>
          <c:h val="0.82205788356300569"/>
        </c:manualLayout>
      </c:layout>
      <c:barChart>
        <c:barDir val="bar"/>
        <c:grouping val="clustered"/>
        <c:varyColors val="0"/>
        <c:ser>
          <c:idx val="0"/>
          <c:order val="0"/>
          <c:tx>
            <c:strRef>
              <c:f>Sheet1!$B$1</c:f>
              <c:strCache>
                <c:ptCount val="1"/>
                <c:pt idx="0">
                  <c:v>Spd Chg</c:v>
                </c:pt>
              </c:strCache>
            </c:strRef>
          </c:tx>
          <c:spPr>
            <a:solidFill>
              <a:srgbClr val="00517D"/>
            </a:solidFill>
          </c:spPr>
          <c:invertIfNegative val="0"/>
          <c:dPt>
            <c:idx val="4"/>
            <c:invertIfNegative val="0"/>
            <c:bubble3D val="0"/>
            <c:extLst>
              <c:ext xmlns:c16="http://schemas.microsoft.com/office/drawing/2014/chart" uri="{C3380CC4-5D6E-409C-BE32-E72D297353CC}">
                <c16:uniqueId val="{00000000-29BD-439D-8F35-5675370D97B9}"/>
              </c:ext>
            </c:extLst>
          </c:dPt>
          <c:dPt>
            <c:idx val="6"/>
            <c:invertIfNegative val="0"/>
            <c:bubble3D val="0"/>
            <c:spPr>
              <a:solidFill>
                <a:srgbClr val="0078BE"/>
              </a:solidFill>
            </c:spPr>
            <c:extLst>
              <c:ext xmlns:c16="http://schemas.microsoft.com/office/drawing/2014/chart" uri="{C3380CC4-5D6E-409C-BE32-E72D297353CC}">
                <c16:uniqueId val="{00000002-29BD-439D-8F35-5675370D97B9}"/>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    Total Visits</c:v>
                </c:pt>
                <c:pt idx="1">
                  <c:v>    Total Protein</c:v>
                </c:pt>
                <c:pt idx="2">
                  <c:v>    Total Poultry</c:v>
                </c:pt>
                <c:pt idx="3">
                  <c:v>    Total Beef &amp; Veal</c:v>
                </c:pt>
                <c:pt idx="4">
                  <c:v>    Total Lamb</c:v>
                </c:pt>
                <c:pt idx="5">
                  <c:v>    Total Pork</c:v>
                </c:pt>
                <c:pt idx="6">
                  <c:v>    Total Seafood</c:v>
                </c:pt>
              </c:strCache>
            </c:strRef>
          </c:cat>
          <c:val>
            <c:numRef>
              <c:f>Sheet1!$B$2:$B$8</c:f>
              <c:numCache>
                <c:formatCode>"£"#,##0.00</c:formatCode>
                <c:ptCount val="7"/>
                <c:pt idx="0">
                  <c:v>-0.19999999999999929</c:v>
                </c:pt>
                <c:pt idx="1">
                  <c:v>-0.16999999999999993</c:v>
                </c:pt>
                <c:pt idx="2">
                  <c:v>-0.16999999999999993</c:v>
                </c:pt>
                <c:pt idx="3">
                  <c:v>-0.12000000000000011</c:v>
                </c:pt>
                <c:pt idx="4">
                  <c:v>-0.54999999999999982</c:v>
                </c:pt>
                <c:pt idx="5">
                  <c:v>-0.3199999999999994</c:v>
                </c:pt>
                <c:pt idx="6">
                  <c:v>-7.0000000000000284E-2</c:v>
                </c:pt>
              </c:numCache>
            </c:numRef>
          </c:val>
          <c:extLst>
            <c:ext xmlns:c16="http://schemas.microsoft.com/office/drawing/2014/chart" uri="{C3380CC4-5D6E-409C-BE32-E72D297353CC}">
              <c16:uniqueId val="{00000003-29BD-439D-8F35-5675370D97B9}"/>
            </c:ext>
          </c:extLst>
        </c:ser>
        <c:dLbls>
          <c:showLegendKey val="0"/>
          <c:showVal val="0"/>
          <c:showCatName val="0"/>
          <c:showSerName val="0"/>
          <c:showPercent val="0"/>
          <c:showBubbleSize val="0"/>
        </c:dLbls>
        <c:gapWidth val="75"/>
        <c:axId val="246659328"/>
        <c:axId val="246669312"/>
      </c:barChart>
      <c:catAx>
        <c:axId val="246659328"/>
        <c:scaling>
          <c:orientation val="maxMin"/>
        </c:scaling>
        <c:delete val="0"/>
        <c:axPos val="l"/>
        <c:numFmt formatCode="General" sourceLinked="0"/>
        <c:majorTickMark val="none"/>
        <c:minorTickMark val="none"/>
        <c:tickLblPos val="none"/>
        <c:crossAx val="246669312"/>
        <c:crosses val="autoZero"/>
        <c:auto val="1"/>
        <c:lblAlgn val="ctr"/>
        <c:lblOffset val="100"/>
        <c:noMultiLvlLbl val="0"/>
      </c:catAx>
      <c:valAx>
        <c:axId val="246669312"/>
        <c:scaling>
          <c:orientation val="minMax"/>
        </c:scaling>
        <c:delete val="1"/>
        <c:axPos val="t"/>
        <c:numFmt formatCode="[$£-809]#,##0.00" sourceLinked="0"/>
        <c:majorTickMark val="none"/>
        <c:minorTickMark val="none"/>
        <c:tickLblPos val="high"/>
        <c:crossAx val="246659328"/>
        <c:crosses val="autoZero"/>
        <c:crossBetween val="between"/>
      </c:valAx>
      <c:spPr>
        <a:noFill/>
        <a:ln w="25400">
          <a:noFill/>
        </a:ln>
      </c:spPr>
    </c:plotArea>
    <c:plotVisOnly val="1"/>
    <c:dispBlanksAs val="gap"/>
    <c:showDLblsOverMax val="0"/>
  </c:chart>
  <c:spPr>
    <a:noFill/>
    <a:ln>
      <a:noFill/>
    </a:ln>
  </c:spPr>
  <c:txPr>
    <a:bodyPr/>
    <a:lstStyle/>
    <a:p>
      <a:pPr>
        <a:defRPr sz="1400">
          <a:latin typeface="+mn-lt"/>
          <a:cs typeface="Calibri" pitchFamily="34" charset="0"/>
        </a:defRPr>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Avg Tckts</c:v>
                </c:pt>
              </c:strCache>
            </c:strRef>
          </c:tx>
          <c:spPr>
            <a:solidFill>
              <a:schemeClr val="accent1"/>
            </a:solidFill>
          </c:spPr>
          <c:invertIfNegative val="0"/>
          <c:dPt>
            <c:idx val="4"/>
            <c:invertIfNegative val="0"/>
            <c:bubble3D val="0"/>
            <c:extLst>
              <c:ext xmlns:c16="http://schemas.microsoft.com/office/drawing/2014/chart" uri="{C3380CC4-5D6E-409C-BE32-E72D297353CC}">
                <c16:uniqueId val="{00000000-A2FD-4DE9-92CF-A78D4ABF7B8F}"/>
              </c:ext>
            </c:extLst>
          </c:dPt>
          <c:dPt>
            <c:idx val="6"/>
            <c:invertIfNegative val="0"/>
            <c:bubble3D val="0"/>
            <c:extLst>
              <c:ext xmlns:c16="http://schemas.microsoft.com/office/drawing/2014/chart" uri="{C3380CC4-5D6E-409C-BE32-E72D297353CC}">
                <c16:uniqueId val="{00000001-A2FD-4DE9-92CF-A78D4ABF7B8F}"/>
              </c:ext>
            </c:extLst>
          </c:dPt>
          <c:dLbls>
            <c:dLbl>
              <c:idx val="0"/>
              <c:layout>
                <c:manualLayout>
                  <c:x val="6.0662649626574777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D53-4028-A486-88D40303A9E7}"/>
                </c:ext>
              </c:extLst>
            </c:dLbl>
            <c:dLbl>
              <c:idx val="4"/>
              <c:layout>
                <c:manualLayout>
                  <c:x val="6.066264962657477E-2"/>
                  <c:y val="-4.247815552490289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2FD-4DE9-92CF-A78D4ABF7B8F}"/>
                </c:ext>
              </c:extLst>
            </c:dLbl>
            <c:dLbl>
              <c:idx val="5"/>
              <c:layout>
                <c:manualLayout>
                  <c:x val="1.5825039033019517E-2"/>
                  <c:y val="7.7875718835372612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D53-4028-A486-88D40303A9E7}"/>
                </c:ext>
              </c:extLst>
            </c:dLbl>
            <c:numFmt formatCode="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    Total Visits</c:v>
                </c:pt>
                <c:pt idx="1">
                  <c:v>    Total Protein</c:v>
                </c:pt>
                <c:pt idx="2">
                  <c:v>    Total Poultry</c:v>
                </c:pt>
                <c:pt idx="3">
                  <c:v>    Total Beef &amp; Veal</c:v>
                </c:pt>
                <c:pt idx="4">
                  <c:v>    Total Lamb</c:v>
                </c:pt>
                <c:pt idx="5">
                  <c:v>    Total Pork</c:v>
                </c:pt>
                <c:pt idx="6">
                  <c:v>    Total Seafood</c:v>
                </c:pt>
              </c:strCache>
            </c:strRef>
          </c:cat>
          <c:val>
            <c:numRef>
              <c:f>Sheet1!$B$2:$B$8</c:f>
              <c:numCache>
                <c:formatCode>General</c:formatCode>
                <c:ptCount val="7"/>
                <c:pt idx="0">
                  <c:v>0.32100000000000001</c:v>
                </c:pt>
                <c:pt idx="1">
                  <c:v>0.38600000000000001</c:v>
                </c:pt>
                <c:pt idx="2">
                  <c:v>0.40700000000000003</c:v>
                </c:pt>
                <c:pt idx="3">
                  <c:v>0.42100000000000004</c:v>
                </c:pt>
                <c:pt idx="4">
                  <c:v>0.14199999999999999</c:v>
                </c:pt>
                <c:pt idx="5">
                  <c:v>0.36099999999999999</c:v>
                </c:pt>
                <c:pt idx="6">
                  <c:v>0.434</c:v>
                </c:pt>
              </c:numCache>
            </c:numRef>
          </c:val>
          <c:extLst>
            <c:ext xmlns:c16="http://schemas.microsoft.com/office/drawing/2014/chart" uri="{C3380CC4-5D6E-409C-BE32-E72D297353CC}">
              <c16:uniqueId val="{00000002-A2FD-4DE9-92CF-A78D4ABF7B8F}"/>
            </c:ext>
          </c:extLst>
        </c:ser>
        <c:dLbls>
          <c:showLegendKey val="0"/>
          <c:showVal val="0"/>
          <c:showCatName val="0"/>
          <c:showSerName val="0"/>
          <c:showPercent val="0"/>
          <c:showBubbleSize val="0"/>
        </c:dLbls>
        <c:gapWidth val="75"/>
        <c:axId val="247745152"/>
        <c:axId val="247751040"/>
      </c:barChart>
      <c:catAx>
        <c:axId val="247745152"/>
        <c:scaling>
          <c:orientation val="maxMin"/>
        </c:scaling>
        <c:delete val="0"/>
        <c:axPos val="r"/>
        <c:numFmt formatCode="General" sourceLinked="0"/>
        <c:majorTickMark val="none"/>
        <c:minorTickMark val="none"/>
        <c:tickLblPos val="low"/>
        <c:crossAx val="247751040"/>
        <c:crosses val="autoZero"/>
        <c:auto val="1"/>
        <c:lblAlgn val="ctr"/>
        <c:lblOffset val="100"/>
        <c:noMultiLvlLbl val="0"/>
      </c:catAx>
      <c:valAx>
        <c:axId val="247751040"/>
        <c:scaling>
          <c:orientation val="maxMin"/>
        </c:scaling>
        <c:delete val="0"/>
        <c:axPos val="t"/>
        <c:numFmt formatCode="0%" sourceLinked="0"/>
        <c:majorTickMark val="none"/>
        <c:minorTickMark val="none"/>
        <c:tickLblPos val="high"/>
        <c:spPr>
          <a:ln>
            <a:noFill/>
          </a:ln>
        </c:spPr>
        <c:crossAx val="247745152"/>
        <c:crosses val="autoZero"/>
        <c:crossBetween val="between"/>
      </c:valAx>
      <c:spPr>
        <a:ln>
          <a:noFill/>
        </a:ln>
      </c:spPr>
    </c:plotArea>
    <c:plotVisOnly val="1"/>
    <c:dispBlanksAs val="gap"/>
    <c:showDLblsOverMax val="0"/>
  </c:chart>
  <c:txPr>
    <a:bodyPr/>
    <a:lstStyle/>
    <a:p>
      <a:pPr>
        <a:defRPr sz="1400">
          <a:latin typeface="+mn-lt"/>
          <a:cs typeface="Calibri" pitchFamily="34" charset="0"/>
        </a:defRPr>
      </a:pPr>
      <a:endParaRPr lang="en-US"/>
    </a:p>
  </c:txPr>
  <c:externalData r:id="rId1">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3271553943352835E-2"/>
          <c:y val="3.4952918643766706E-2"/>
          <c:w val="0.86040130132189485"/>
          <c:h val="0.8194841613501983"/>
        </c:manualLayout>
      </c:layout>
      <c:barChart>
        <c:barDir val="bar"/>
        <c:grouping val="clustered"/>
        <c:varyColors val="0"/>
        <c:ser>
          <c:idx val="0"/>
          <c:order val="0"/>
          <c:tx>
            <c:strRef>
              <c:f>Sheet1!$B$1</c:f>
              <c:strCache>
                <c:ptCount val="1"/>
                <c:pt idx="0">
                  <c:v>Deal Rt Chg</c:v>
                </c:pt>
              </c:strCache>
            </c:strRef>
          </c:tx>
          <c:invertIfNegative val="0"/>
          <c:dPt>
            <c:idx val="4"/>
            <c:invertIfNegative val="0"/>
            <c:bubble3D val="0"/>
            <c:spPr>
              <a:solidFill>
                <a:srgbClr val="00517D"/>
              </a:solidFill>
            </c:spPr>
            <c:extLst>
              <c:ext xmlns:c16="http://schemas.microsoft.com/office/drawing/2014/chart" uri="{C3380CC4-5D6E-409C-BE32-E72D297353CC}">
                <c16:uniqueId val="{00000001-3A88-43E9-9DB9-8F8B8F29E28D}"/>
              </c:ext>
            </c:extLst>
          </c:dPt>
          <c:dPt>
            <c:idx val="6"/>
            <c:invertIfNegative val="0"/>
            <c:bubble3D val="0"/>
            <c:spPr>
              <a:solidFill>
                <a:srgbClr val="00517D"/>
              </a:solidFill>
            </c:spPr>
            <c:extLst>
              <c:ext xmlns:c16="http://schemas.microsoft.com/office/drawing/2014/chart" uri="{C3380CC4-5D6E-409C-BE32-E72D297353CC}">
                <c16:uniqueId val="{00000003-3A88-43E9-9DB9-8F8B8F29E28D}"/>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    Total Visits</c:v>
                </c:pt>
                <c:pt idx="1">
                  <c:v>    Total Protein</c:v>
                </c:pt>
                <c:pt idx="2">
                  <c:v>    Total Poultry</c:v>
                </c:pt>
                <c:pt idx="3">
                  <c:v>    Total Beef &amp; Veal</c:v>
                </c:pt>
                <c:pt idx="4">
                  <c:v>    Total Lamb</c:v>
                </c:pt>
                <c:pt idx="5">
                  <c:v>    Total Pork</c:v>
                </c:pt>
                <c:pt idx="6">
                  <c:v>    Total Seafood</c:v>
                </c:pt>
              </c:strCache>
            </c:strRef>
          </c:cat>
          <c:val>
            <c:numRef>
              <c:f>Sheet1!$B$2:$B$8</c:f>
              <c:numCache>
                <c:formatCode>0.0%</c:formatCode>
                <c:ptCount val="7"/>
                <c:pt idx="0">
                  <c:v>-1.1000000000000015E-2</c:v>
                </c:pt>
                <c:pt idx="1">
                  <c:v>-3.9999999999999862E-3</c:v>
                </c:pt>
                <c:pt idx="2">
                  <c:v>2.0000000000000282E-3</c:v>
                </c:pt>
                <c:pt idx="3">
                  <c:v>-1.3999999999999986E-2</c:v>
                </c:pt>
                <c:pt idx="4">
                  <c:v>-5.3000000000000005E-2</c:v>
                </c:pt>
                <c:pt idx="5">
                  <c:v>1.0000000000000141E-3</c:v>
                </c:pt>
                <c:pt idx="6">
                  <c:v>-0.01</c:v>
                </c:pt>
              </c:numCache>
            </c:numRef>
          </c:val>
          <c:extLst>
            <c:ext xmlns:c16="http://schemas.microsoft.com/office/drawing/2014/chart" uri="{C3380CC4-5D6E-409C-BE32-E72D297353CC}">
              <c16:uniqueId val="{00000004-3A88-43E9-9DB9-8F8B8F29E28D}"/>
            </c:ext>
          </c:extLst>
        </c:ser>
        <c:dLbls>
          <c:showLegendKey val="0"/>
          <c:showVal val="0"/>
          <c:showCatName val="0"/>
          <c:showSerName val="0"/>
          <c:showPercent val="0"/>
          <c:showBubbleSize val="0"/>
        </c:dLbls>
        <c:gapWidth val="75"/>
        <c:axId val="247510912"/>
        <c:axId val="247512448"/>
      </c:barChart>
      <c:catAx>
        <c:axId val="247510912"/>
        <c:scaling>
          <c:orientation val="maxMin"/>
        </c:scaling>
        <c:delete val="0"/>
        <c:axPos val="l"/>
        <c:numFmt formatCode="General" sourceLinked="0"/>
        <c:majorTickMark val="none"/>
        <c:minorTickMark val="none"/>
        <c:tickLblPos val="none"/>
        <c:crossAx val="247512448"/>
        <c:crosses val="autoZero"/>
        <c:auto val="1"/>
        <c:lblAlgn val="ctr"/>
        <c:lblOffset val="100"/>
        <c:noMultiLvlLbl val="0"/>
      </c:catAx>
      <c:valAx>
        <c:axId val="247512448"/>
        <c:scaling>
          <c:orientation val="minMax"/>
        </c:scaling>
        <c:delete val="1"/>
        <c:axPos val="t"/>
        <c:numFmt formatCode="0%" sourceLinked="0"/>
        <c:majorTickMark val="none"/>
        <c:minorTickMark val="none"/>
        <c:tickLblPos val="high"/>
        <c:crossAx val="247510912"/>
        <c:crosses val="autoZero"/>
        <c:crossBetween val="between"/>
      </c:valAx>
      <c:spPr>
        <a:ln>
          <a:noFill/>
        </a:ln>
      </c:spPr>
    </c:plotArea>
    <c:plotVisOnly val="1"/>
    <c:dispBlanksAs val="gap"/>
    <c:showDLblsOverMax val="0"/>
  </c:chart>
  <c:spPr>
    <a:noFill/>
    <a:ln>
      <a:noFill/>
    </a:ln>
  </c:spPr>
  <c:txPr>
    <a:bodyPr/>
    <a:lstStyle/>
    <a:p>
      <a:pPr>
        <a:defRPr sz="1400">
          <a:latin typeface="+mn-lt"/>
          <a:cs typeface="Calibri" pitchFamily="34" charset="0"/>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plotArea>
      <c:layout>
        <c:manualLayout>
          <c:layoutTarget val="inner"/>
          <c:xMode val="edge"/>
          <c:yMode val="edge"/>
          <c:x val="0.12709952764685145"/>
          <c:y val="2.0147570839359367E-2"/>
          <c:w val="0.83189370208530367"/>
          <c:h val="0.94651775670898297"/>
        </c:manualLayout>
      </c:layout>
      <c:barChart>
        <c:barDir val="bar"/>
        <c:grouping val="clustered"/>
        <c:varyColors val="0"/>
        <c:ser>
          <c:idx val="0"/>
          <c:order val="0"/>
          <c:tx>
            <c:strRef>
              <c:f>Sheet1!$B$1</c:f>
              <c:strCache>
                <c:ptCount val="1"/>
              </c:strCache>
            </c:strRef>
          </c:tx>
          <c:spPr>
            <a:solidFill>
              <a:srgbClr val="99CC00"/>
            </a:solidFill>
          </c:spPr>
          <c:invertIfNegative val="1"/>
          <c:dPt>
            <c:idx val="0"/>
            <c:invertIfNegative val="1"/>
            <c:bubble3D val="0"/>
            <c:extLst>
              <c:ext xmlns:c16="http://schemas.microsoft.com/office/drawing/2014/chart" uri="{C3380CC4-5D6E-409C-BE32-E72D297353CC}">
                <c16:uniqueId val="{00000000-9AF8-4C3E-9562-0A94E1667652}"/>
              </c:ext>
            </c:extLst>
          </c:dPt>
          <c:dPt>
            <c:idx val="1"/>
            <c:invertIfNegative val="1"/>
            <c:bubble3D val="0"/>
            <c:extLst>
              <c:ext xmlns:c16="http://schemas.microsoft.com/office/drawing/2014/chart" uri="{C3380CC4-5D6E-409C-BE32-E72D297353CC}">
                <c16:uniqueId val="{00000001-9AF8-4C3E-9562-0A94E1667652}"/>
              </c:ext>
            </c:extLst>
          </c:dPt>
          <c:dPt>
            <c:idx val="2"/>
            <c:invertIfNegative val="1"/>
            <c:bubble3D val="0"/>
            <c:extLst>
              <c:ext xmlns:c16="http://schemas.microsoft.com/office/drawing/2014/chart" uri="{C3380CC4-5D6E-409C-BE32-E72D297353CC}">
                <c16:uniqueId val="{00000002-9AF8-4C3E-9562-0A94E1667652}"/>
              </c:ext>
            </c:extLst>
          </c:dPt>
          <c:dPt>
            <c:idx val="3"/>
            <c:invertIfNegative val="1"/>
            <c:bubble3D val="0"/>
            <c:extLst>
              <c:ext xmlns:c16="http://schemas.microsoft.com/office/drawing/2014/chart" uri="{C3380CC4-5D6E-409C-BE32-E72D297353CC}">
                <c16:uniqueId val="{00000003-9AF8-4C3E-9562-0A94E1667652}"/>
              </c:ext>
            </c:extLst>
          </c:dPt>
          <c:dPt>
            <c:idx val="4"/>
            <c:invertIfNegative val="1"/>
            <c:bubble3D val="0"/>
            <c:extLst>
              <c:ext xmlns:c16="http://schemas.microsoft.com/office/drawing/2014/chart" uri="{C3380CC4-5D6E-409C-BE32-E72D297353CC}">
                <c16:uniqueId val="{00000004-9AF8-4C3E-9562-0A94E1667652}"/>
              </c:ext>
            </c:extLst>
          </c:dPt>
          <c:dLbls>
            <c:dLbl>
              <c:idx val="0"/>
              <c:layout>
                <c:manualLayout>
                  <c:x val="0"/>
                  <c:y val="-6.802721088435381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AF8-4C3E-9562-0A94E1667652}"/>
                </c:ext>
              </c:extLst>
            </c:dLbl>
            <c:dLbl>
              <c:idx val="2"/>
              <c:layout>
                <c:manualLayout>
                  <c:x val="0"/>
                  <c:y val="-3.401360544217686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AF8-4C3E-9562-0A94E1667652}"/>
                </c:ext>
              </c:extLst>
            </c:dLbl>
            <c:numFmt formatCode="#,##0_);[Red]\(#,##0\)" sourceLinked="0"/>
            <c:spPr>
              <a:noFill/>
              <a:ln w="25542">
                <a:noFill/>
              </a:ln>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Seafood</c:v>
                </c:pt>
                <c:pt idx="1">
                  <c:v>Pork</c:v>
                </c:pt>
                <c:pt idx="2">
                  <c:v>Lamb</c:v>
                </c:pt>
                <c:pt idx="3">
                  <c:v>Beef &amp; Veal</c:v>
                </c:pt>
                <c:pt idx="4">
                  <c:v>Poultry</c:v>
                </c:pt>
              </c:strCache>
            </c:strRef>
          </c:cat>
          <c:val>
            <c:numRef>
              <c:f>Sheet1!$B$2:$B$6</c:f>
              <c:numCache>
                <c:formatCode>#,##0</c:formatCode>
                <c:ptCount val="5"/>
                <c:pt idx="0">
                  <c:v>24985</c:v>
                </c:pt>
                <c:pt idx="1">
                  <c:v>210586</c:v>
                </c:pt>
                <c:pt idx="2">
                  <c:v>3841</c:v>
                </c:pt>
                <c:pt idx="3">
                  <c:v>51924</c:v>
                </c:pt>
                <c:pt idx="4">
                  <c:v>98715</c:v>
                </c:pt>
              </c:numCache>
            </c:numRef>
          </c:val>
          <c:extLst>
            <c:ext xmlns:c14="http://schemas.microsoft.com/office/drawing/2007/8/2/chart" uri="{6F2FDCE9-48DA-4B69-8628-5D25D57E5C99}">
              <c14:invertSolidFillFmt>
                <c14:spPr xmlns:c14="http://schemas.microsoft.com/office/drawing/2007/8/2/chart">
                  <a:solidFill>
                    <a:srgbClr val="004684"/>
                  </a:solidFill>
                </c14:spPr>
              </c14:invertSolidFillFmt>
            </c:ext>
            <c:ext xmlns:c16="http://schemas.microsoft.com/office/drawing/2014/chart" uri="{C3380CC4-5D6E-409C-BE32-E72D297353CC}">
              <c16:uniqueId val="{00000005-9AF8-4C3E-9562-0A94E1667652}"/>
            </c:ext>
          </c:extLst>
        </c:ser>
        <c:dLbls>
          <c:showLegendKey val="0"/>
          <c:showVal val="0"/>
          <c:showCatName val="0"/>
          <c:showSerName val="0"/>
          <c:showPercent val="0"/>
          <c:showBubbleSize val="0"/>
        </c:dLbls>
        <c:gapWidth val="20"/>
        <c:axId val="34390400"/>
        <c:axId val="34391936"/>
      </c:barChart>
      <c:catAx>
        <c:axId val="34390400"/>
        <c:scaling>
          <c:orientation val="maxMin"/>
        </c:scaling>
        <c:delete val="0"/>
        <c:axPos val="l"/>
        <c:numFmt formatCode="General" sourceLinked="1"/>
        <c:majorTickMark val="none"/>
        <c:minorTickMark val="none"/>
        <c:tickLblPos val="none"/>
        <c:spPr>
          <a:ln w="9578">
            <a:noFill/>
          </a:ln>
        </c:spPr>
        <c:crossAx val="34391936"/>
        <c:crosses val="autoZero"/>
        <c:auto val="1"/>
        <c:lblAlgn val="ctr"/>
        <c:lblOffset val="100"/>
        <c:tickLblSkip val="1"/>
        <c:tickMarkSkip val="1"/>
        <c:noMultiLvlLbl val="0"/>
      </c:catAx>
      <c:valAx>
        <c:axId val="34391936"/>
        <c:scaling>
          <c:orientation val="minMax"/>
        </c:scaling>
        <c:delete val="0"/>
        <c:axPos val="t"/>
        <c:numFmt formatCode="#,##0" sourceLinked="1"/>
        <c:majorTickMark val="none"/>
        <c:minorTickMark val="none"/>
        <c:tickLblPos val="none"/>
        <c:spPr>
          <a:ln w="9578">
            <a:noFill/>
          </a:ln>
        </c:spPr>
        <c:crossAx val="34390400"/>
        <c:crosses val="autoZero"/>
        <c:crossBetween val="between"/>
      </c:valAx>
      <c:spPr>
        <a:noFill/>
        <a:ln w="25405">
          <a:noFill/>
        </a:ln>
      </c:spPr>
    </c:plotArea>
    <c:plotVisOnly val="1"/>
    <c:dispBlanksAs val="gap"/>
    <c:showDLblsOverMax val="0"/>
  </c:chart>
  <c:spPr>
    <a:noFill/>
    <a:ln>
      <a:noFill/>
    </a:ln>
  </c:spPr>
  <c:txPr>
    <a:bodyPr/>
    <a:lstStyle/>
    <a:p>
      <a:pPr>
        <a:defRPr sz="1400" b="0" i="0" u="none" strike="noStrike" baseline="0">
          <a:solidFill>
            <a:srgbClr val="000000"/>
          </a:solidFill>
          <a:latin typeface="+mn-lt"/>
          <a:ea typeface="Arial Narrow"/>
          <a:cs typeface="Calibri" pitchFamily="34" charset="0"/>
        </a:defRPr>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4298245614035101E-2"/>
          <c:y val="0.22221294517605639"/>
          <c:w val="0.95526315789473704"/>
          <c:h val="0.61229385377221091"/>
        </c:manualLayout>
      </c:layout>
      <c:barChart>
        <c:barDir val="col"/>
        <c:grouping val="stacked"/>
        <c:varyColors val="0"/>
        <c:ser>
          <c:idx val="1"/>
          <c:order val="0"/>
          <c:tx>
            <c:strRef>
              <c:f>Sheet1!$A$2</c:f>
              <c:strCache>
                <c:ptCount val="1"/>
                <c:pt idx="0">
                  <c:v>Avg. Eater Check</c:v>
                </c:pt>
              </c:strCache>
            </c:strRef>
          </c:tx>
          <c:spPr>
            <a:solidFill>
              <a:srgbClr val="99CC00"/>
            </a:solidFill>
          </c:spPr>
          <c:invertIfNegative val="0"/>
          <c:cat>
            <c:strRef>
              <c:f>Sheet1!$B$1:$J$1</c:f>
              <c:strCache>
                <c:ptCount val="9"/>
                <c:pt idx="0">
                  <c:v>Q1 21</c:v>
                </c:pt>
                <c:pt idx="1">
                  <c:v>Q2 21</c:v>
                </c:pt>
                <c:pt idx="2">
                  <c:v>Q3 21</c:v>
                </c:pt>
                <c:pt idx="3">
                  <c:v>Q4 21</c:v>
                </c:pt>
                <c:pt idx="4">
                  <c:v>Q1 22</c:v>
                </c:pt>
                <c:pt idx="5">
                  <c:v>Q2 22</c:v>
                </c:pt>
                <c:pt idx="6">
                  <c:v>Q3 22</c:v>
                </c:pt>
                <c:pt idx="7">
                  <c:v>Q4 22</c:v>
                </c:pt>
                <c:pt idx="8">
                  <c:v>Q1 23</c:v>
                </c:pt>
              </c:strCache>
            </c:strRef>
          </c:cat>
          <c:val>
            <c:numRef>
              <c:f>Sheet1!$B$2:$J$2</c:f>
              <c:numCache>
                <c:formatCode>0.0%</c:formatCode>
                <c:ptCount val="9"/>
                <c:pt idx="0">
                  <c:v>0.11600388765208125</c:v>
                </c:pt>
                <c:pt idx="1">
                  <c:v>5.9794455869845331E-2</c:v>
                </c:pt>
                <c:pt idx="2">
                  <c:v>0.15327329257658251</c:v>
                </c:pt>
                <c:pt idx="3">
                  <c:v>0.14753641693224928</c:v>
                </c:pt>
                <c:pt idx="4">
                  <c:v>-9.0991983125800591E-2</c:v>
                </c:pt>
                <c:pt idx="5">
                  <c:v>2.3250935931429018E-2</c:v>
                </c:pt>
                <c:pt idx="6">
                  <c:v>-6.0770038627587342E-2</c:v>
                </c:pt>
                <c:pt idx="7">
                  <c:v>-1.2958905063664261E-2</c:v>
                </c:pt>
                <c:pt idx="8">
                  <c:v>8.6035397393375845E-3</c:v>
                </c:pt>
              </c:numCache>
            </c:numRef>
          </c:val>
          <c:extLst>
            <c:ext xmlns:c16="http://schemas.microsoft.com/office/drawing/2014/chart" uri="{C3380CC4-5D6E-409C-BE32-E72D297353CC}">
              <c16:uniqueId val="{00000000-FFA9-4D0B-A396-890D8A4098CB}"/>
            </c:ext>
          </c:extLst>
        </c:ser>
        <c:ser>
          <c:idx val="2"/>
          <c:order val="1"/>
          <c:tx>
            <c:strRef>
              <c:f>Sheet1!$A$3</c:f>
              <c:strCache>
                <c:ptCount val="1"/>
                <c:pt idx="0">
                  <c:v>Visits</c:v>
                </c:pt>
              </c:strCache>
            </c:strRef>
          </c:tx>
          <c:spPr>
            <a:solidFill>
              <a:srgbClr val="003C69"/>
            </a:solidFill>
          </c:spPr>
          <c:invertIfNegative val="0"/>
          <c:dLbls>
            <c:dLbl>
              <c:idx val="0"/>
              <c:layout>
                <c:manualLayout>
                  <c:x val="-8.3323409974468271E-3"/>
                  <c:y val="-7.1028255170404897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FA9-4D0B-A396-890D8A4098CB}"/>
                </c:ext>
              </c:extLst>
            </c:dLbl>
            <c:dLbl>
              <c:idx val="1"/>
              <c:layout>
                <c:manualLayout>
                  <c:x val="2.0830852493617068E-3"/>
                  <c:y val="8.8785318963006121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FFA9-4D0B-A396-890D8A4098CB}"/>
                </c:ext>
              </c:extLst>
            </c:dLbl>
            <c:dLbl>
              <c:idx val="2"/>
              <c:layout>
                <c:manualLayout>
                  <c:x val="0"/>
                  <c:y val="5.9190212642004081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FA9-4D0B-A396-890D8A4098CB}"/>
                </c:ext>
              </c:extLst>
            </c:dLbl>
            <c:dLbl>
              <c:idx val="3"/>
              <c:layout>
                <c:manualLayout>
                  <c:x val="-6.2492557480851958E-3"/>
                  <c:y val="7.1028255170404897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FFA9-4D0B-A396-890D8A4098CB}"/>
                </c:ext>
              </c:extLst>
            </c:dLbl>
            <c:dLbl>
              <c:idx val="4"/>
              <c:layout>
                <c:manualLayout>
                  <c:x val="2.08308524936163E-3"/>
                  <c:y val="7.1028255170404897E-2"/>
                </c:manualLayout>
              </c:layout>
              <c:numFmt formatCode="0.0%" sourceLinked="0"/>
              <c:spPr>
                <a:noFill/>
                <a:ln>
                  <a:noFill/>
                </a:ln>
                <a:effectLst/>
              </c:spPr>
              <c:txPr>
                <a:bodyPr wrap="square" lIns="38100" tIns="19050" rIns="38100" bIns="19050" anchor="ctr">
                  <a:spAutoFit/>
                </a:bodyPr>
                <a:lstStyle/>
                <a:p>
                  <a:pPr>
                    <a:defRPr sz="800">
                      <a:solidFill>
                        <a:schemeClr val="bg1"/>
                      </a:solidFill>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FFA9-4D0B-A396-890D8A4098CB}"/>
                </c:ext>
              </c:extLst>
            </c:dLbl>
            <c:dLbl>
              <c:idx val="5"/>
              <c:layout>
                <c:manualLayout>
                  <c:x val="4.1661704987234136E-3"/>
                  <c:y val="7.1028255170404897E-2"/>
                </c:manualLayout>
              </c:layout>
              <c:numFmt formatCode="0.0%" sourceLinked="0"/>
              <c:spPr>
                <a:noFill/>
                <a:ln>
                  <a:noFill/>
                </a:ln>
                <a:effectLst/>
              </c:spPr>
              <c:txPr>
                <a:bodyPr/>
                <a:lstStyle/>
                <a:p>
                  <a:pPr>
                    <a:defRPr sz="1000">
                      <a:solidFill>
                        <a:schemeClr val="tx1"/>
                      </a:solidFill>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FA9-4D0B-A396-890D8A4098CB}"/>
                </c:ext>
              </c:extLst>
            </c:dLbl>
            <c:dLbl>
              <c:idx val="6"/>
              <c:layout>
                <c:manualLayout>
                  <c:x val="-8.3323409974469798E-3"/>
                  <c:y val="7.1028255170404897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FFA9-4D0B-A396-890D8A4098CB}"/>
                </c:ext>
              </c:extLst>
            </c:dLbl>
            <c:dLbl>
              <c:idx val="7"/>
              <c:layout>
                <c:manualLayout>
                  <c:x val="0"/>
                  <c:y val="7.1028255170404897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FFA9-4D0B-A396-890D8A4098CB}"/>
                </c:ext>
              </c:extLst>
            </c:dLbl>
            <c:dLbl>
              <c:idx val="8"/>
              <c:layout>
                <c:manualLayout>
                  <c:x val="-8.3323409974468271E-3"/>
                  <c:y val="7.1028255170404897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FFA9-4D0B-A396-890D8A4098CB}"/>
                </c:ext>
              </c:extLst>
            </c:dLbl>
            <c:numFmt formatCode="0.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Sheet1!$B$1:$J$1</c:f>
              <c:strCache>
                <c:ptCount val="9"/>
                <c:pt idx="0">
                  <c:v>Q1 21</c:v>
                </c:pt>
                <c:pt idx="1">
                  <c:v>Q2 21</c:v>
                </c:pt>
                <c:pt idx="2">
                  <c:v>Q3 21</c:v>
                </c:pt>
                <c:pt idx="3">
                  <c:v>Q4 21</c:v>
                </c:pt>
                <c:pt idx="4">
                  <c:v>Q1 22</c:v>
                </c:pt>
                <c:pt idx="5">
                  <c:v>Q2 22</c:v>
                </c:pt>
                <c:pt idx="6">
                  <c:v>Q3 22</c:v>
                </c:pt>
                <c:pt idx="7">
                  <c:v>Q4 22</c:v>
                </c:pt>
                <c:pt idx="8">
                  <c:v>Q1 23</c:v>
                </c:pt>
              </c:strCache>
            </c:strRef>
          </c:cat>
          <c:val>
            <c:numRef>
              <c:f>Sheet1!$B$3:$J$3</c:f>
              <c:numCache>
                <c:formatCode>0.0%</c:formatCode>
                <c:ptCount val="9"/>
                <c:pt idx="0">
                  <c:v>-0.99412245023725887</c:v>
                </c:pt>
                <c:pt idx="1">
                  <c:v>16.01551330798479</c:v>
                </c:pt>
                <c:pt idx="2">
                  <c:v>0.24251035849396496</c:v>
                </c:pt>
                <c:pt idx="3">
                  <c:v>1.0904392550499815</c:v>
                </c:pt>
                <c:pt idx="4">
                  <c:v>173.29488859764089</c:v>
                </c:pt>
                <c:pt idx="5">
                  <c:v>0.84251454722597141</c:v>
                </c:pt>
                <c:pt idx="6">
                  <c:v>8.3831423735079902E-2</c:v>
                </c:pt>
                <c:pt idx="7">
                  <c:v>0.12821438775834149</c:v>
                </c:pt>
                <c:pt idx="8">
                  <c:v>0.1281591433749163</c:v>
                </c:pt>
              </c:numCache>
            </c:numRef>
          </c:val>
          <c:extLst>
            <c:ext xmlns:c16="http://schemas.microsoft.com/office/drawing/2014/chart" uri="{C3380CC4-5D6E-409C-BE32-E72D297353CC}">
              <c16:uniqueId val="{00000001-FFA9-4D0B-A396-890D8A4098CB}"/>
            </c:ext>
          </c:extLst>
        </c:ser>
        <c:dLbls>
          <c:showLegendKey val="0"/>
          <c:showVal val="0"/>
          <c:showCatName val="0"/>
          <c:showSerName val="0"/>
          <c:showPercent val="0"/>
          <c:showBubbleSize val="0"/>
        </c:dLbls>
        <c:gapWidth val="40"/>
        <c:overlap val="100"/>
        <c:axId val="189445632"/>
        <c:axId val="189447552"/>
      </c:barChart>
      <c:lineChart>
        <c:grouping val="standard"/>
        <c:varyColors val="0"/>
        <c:ser>
          <c:idx val="3"/>
          <c:order val="2"/>
          <c:tx>
            <c:strRef>
              <c:f>Sheet1!$A$4</c:f>
              <c:strCache>
                <c:ptCount val="1"/>
                <c:pt idx="0">
                  <c:v>Total Spend</c:v>
                </c:pt>
              </c:strCache>
            </c:strRef>
          </c:tx>
          <c:marker>
            <c:spPr>
              <a:ln cap="rnd">
                <a:round/>
              </a:ln>
            </c:spPr>
          </c:marker>
          <c:dLbls>
            <c:dLbl>
              <c:idx val="5"/>
              <c:layout>
                <c:manualLayout>
                  <c:x val="-3.1610900670294186E-2"/>
                  <c:y val="-9.026507427905622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295-4A04-A445-4CE59F74AAA9}"/>
                </c:ext>
              </c:extLst>
            </c:dLbl>
            <c:spPr>
              <a:noFill/>
              <a:ln>
                <a:noFill/>
              </a:ln>
              <a:effectLst/>
            </c:spPr>
            <c:txPr>
              <a:bodyPr wrap="square" lIns="38100" tIns="19050" rIns="38100" bIns="19050" anchor="ctr">
                <a:spAutoFit/>
              </a:bodyPr>
              <a:lstStyle/>
              <a:p>
                <a:pPr>
                  <a:defRPr b="1">
                    <a:solidFill>
                      <a:srgbClr val="FFC000"/>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Sheet1!$B$1:$J$1</c:f>
              <c:strCache>
                <c:ptCount val="9"/>
                <c:pt idx="0">
                  <c:v>Q1 21</c:v>
                </c:pt>
                <c:pt idx="1">
                  <c:v>Q2 21</c:v>
                </c:pt>
                <c:pt idx="2">
                  <c:v>Q3 21</c:v>
                </c:pt>
                <c:pt idx="3">
                  <c:v>Q4 21</c:v>
                </c:pt>
                <c:pt idx="4">
                  <c:v>Q1 22</c:v>
                </c:pt>
                <c:pt idx="5">
                  <c:v>Q2 22</c:v>
                </c:pt>
                <c:pt idx="6">
                  <c:v>Q3 22</c:v>
                </c:pt>
                <c:pt idx="7">
                  <c:v>Q4 22</c:v>
                </c:pt>
                <c:pt idx="8">
                  <c:v>Q1 23</c:v>
                </c:pt>
              </c:strCache>
            </c:strRef>
          </c:cat>
          <c:val>
            <c:numRef>
              <c:f>Sheet1!$B$4:$J$4</c:f>
              <c:numCache>
                <c:formatCode>0.0%</c:formatCode>
                <c:ptCount val="9"/>
                <c:pt idx="0">
                  <c:v>-0.99344063161491236</c:v>
                </c:pt>
                <c:pt idx="1">
                  <c:v>17.03294666758185</c:v>
                </c:pt>
                <c:pt idx="2">
                  <c:v>0.43295401220084462</c:v>
                </c:pt>
                <c:pt idx="3">
                  <c:v>1.3988551725545761</c:v>
                </c:pt>
                <c:pt idx="4">
                  <c:v>157.43545103545102</c:v>
                </c:pt>
                <c:pt idx="5">
                  <c:v>0.8853547349162485</c:v>
                </c:pt>
                <c:pt idx="6">
                  <c:v>1.7966946248906268E-2</c:v>
                </c:pt>
                <c:pt idx="7">
                  <c:v>0.11359396461592075</c:v>
                </c:pt>
                <c:pt idx="8">
                  <c:v>0.1378653053972394</c:v>
                </c:pt>
              </c:numCache>
            </c:numRef>
          </c:val>
          <c:smooth val="0"/>
          <c:extLst>
            <c:ext xmlns:c16="http://schemas.microsoft.com/office/drawing/2014/chart" uri="{C3380CC4-5D6E-409C-BE32-E72D297353CC}">
              <c16:uniqueId val="{00000002-FFA9-4D0B-A396-890D8A4098CB}"/>
            </c:ext>
          </c:extLst>
        </c:ser>
        <c:dLbls>
          <c:showLegendKey val="0"/>
          <c:showVal val="0"/>
          <c:showCatName val="0"/>
          <c:showSerName val="0"/>
          <c:showPercent val="0"/>
          <c:showBubbleSize val="0"/>
        </c:dLbls>
        <c:marker val="1"/>
        <c:smooth val="0"/>
        <c:axId val="189445632"/>
        <c:axId val="189447552"/>
      </c:lineChart>
      <c:catAx>
        <c:axId val="189445632"/>
        <c:scaling>
          <c:orientation val="minMax"/>
        </c:scaling>
        <c:delete val="0"/>
        <c:axPos val="b"/>
        <c:numFmt formatCode="General" sourceLinked="0"/>
        <c:majorTickMark val="out"/>
        <c:minorTickMark val="none"/>
        <c:tickLblPos val="low"/>
        <c:crossAx val="189447552"/>
        <c:crosses val="autoZero"/>
        <c:auto val="0"/>
        <c:lblAlgn val="ctr"/>
        <c:lblOffset val="100"/>
        <c:noMultiLvlLbl val="0"/>
      </c:catAx>
      <c:valAx>
        <c:axId val="189447552"/>
        <c:scaling>
          <c:orientation val="minMax"/>
        </c:scaling>
        <c:delete val="0"/>
        <c:axPos val="l"/>
        <c:numFmt formatCode="0.0%" sourceLinked="1"/>
        <c:majorTickMark val="none"/>
        <c:minorTickMark val="none"/>
        <c:tickLblPos val="none"/>
        <c:crossAx val="189445632"/>
        <c:crosses val="autoZero"/>
        <c:crossBetween val="between"/>
      </c:valAx>
    </c:plotArea>
    <c:legend>
      <c:legendPos val="t"/>
      <c:layout>
        <c:manualLayout>
          <c:xMode val="edge"/>
          <c:yMode val="edge"/>
          <c:x val="5.3056787449053212E-2"/>
          <c:y val="0.12951039716096893"/>
          <c:w val="0.92392071447392254"/>
          <c:h val="6.9058296249934675E-2"/>
        </c:manualLayout>
      </c:layout>
      <c:overlay val="0"/>
    </c:legend>
    <c:plotVisOnly val="1"/>
    <c:dispBlanksAs val="gap"/>
    <c:showDLblsOverMax val="0"/>
  </c:chart>
  <c:txPr>
    <a:bodyPr/>
    <a:lstStyle/>
    <a:p>
      <a:pPr>
        <a:defRPr sz="1000">
          <a:latin typeface="+mn-lt"/>
        </a:defRPr>
      </a:pPr>
      <a:endParaRPr lang="en-US"/>
    </a:p>
  </c:txPr>
  <c:externalData r:id="rId2">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4298245614035101E-2"/>
          <c:y val="0.22221294517605639"/>
          <c:w val="0.95526315789473704"/>
          <c:h val="0.61821265454248797"/>
        </c:manualLayout>
      </c:layout>
      <c:barChart>
        <c:barDir val="col"/>
        <c:grouping val="stacked"/>
        <c:varyColors val="0"/>
        <c:ser>
          <c:idx val="1"/>
          <c:order val="0"/>
          <c:tx>
            <c:strRef>
              <c:f>Sheet1!$A$2</c:f>
              <c:strCache>
                <c:ptCount val="1"/>
                <c:pt idx="0">
                  <c:v>Avg. Eater Check</c:v>
                </c:pt>
              </c:strCache>
            </c:strRef>
          </c:tx>
          <c:spPr>
            <a:solidFill>
              <a:srgbClr val="99CC00"/>
            </a:solidFill>
          </c:spPr>
          <c:invertIfNegative val="0"/>
          <c:cat>
            <c:strRef>
              <c:f>Sheet1!$B$1:$D$1</c:f>
              <c:strCache>
                <c:ptCount val="3"/>
                <c:pt idx="0">
                  <c:v>YE Mar'21</c:v>
                </c:pt>
                <c:pt idx="1">
                  <c:v>YE Mar'22</c:v>
                </c:pt>
                <c:pt idx="2">
                  <c:v>YE Mar'23</c:v>
                </c:pt>
              </c:strCache>
            </c:strRef>
          </c:cat>
          <c:val>
            <c:numRef>
              <c:f>Sheet1!$B$2:$D$2</c:f>
              <c:numCache>
                <c:formatCode>0.0%</c:formatCode>
                <c:ptCount val="3"/>
                <c:pt idx="0">
                  <c:v>5.0291592735517421E-2</c:v>
                </c:pt>
                <c:pt idx="1">
                  <c:v>0.13164014751500286</c:v>
                </c:pt>
                <c:pt idx="2">
                  <c:v>1.5185193452059709E-2</c:v>
                </c:pt>
              </c:numCache>
            </c:numRef>
          </c:val>
          <c:extLst>
            <c:ext xmlns:c16="http://schemas.microsoft.com/office/drawing/2014/chart" uri="{C3380CC4-5D6E-409C-BE32-E72D297353CC}">
              <c16:uniqueId val="{00000000-62C8-438D-A883-7FC00CC8BCEF}"/>
            </c:ext>
          </c:extLst>
        </c:ser>
        <c:ser>
          <c:idx val="2"/>
          <c:order val="1"/>
          <c:tx>
            <c:strRef>
              <c:f>Sheet1!$A$3</c:f>
              <c:strCache>
                <c:ptCount val="1"/>
                <c:pt idx="0">
                  <c:v>Visits</c:v>
                </c:pt>
              </c:strCache>
            </c:strRef>
          </c:tx>
          <c:spPr>
            <a:solidFill>
              <a:srgbClr val="003C69"/>
            </a:solidFill>
          </c:spPr>
          <c:invertIfNegative val="0"/>
          <c:dLbls>
            <c:dLbl>
              <c:idx val="0"/>
              <c:layout>
                <c:manualLayout>
                  <c:x val="6.0313487663042316E-3"/>
                  <c:y val="4.2595960648453633E-2"/>
                </c:manualLayout>
              </c:layout>
              <c:numFmt formatCode="0.0%" sourceLinked="0"/>
              <c:spPr>
                <a:noFill/>
                <a:ln>
                  <a:noFill/>
                </a:ln>
                <a:effectLst/>
              </c:spPr>
              <c:txPr>
                <a:bodyPr/>
                <a:lstStyle/>
                <a:p>
                  <a:pPr>
                    <a:defRPr>
                      <a:solidFill>
                        <a:schemeClr val="bg1"/>
                      </a:solidFill>
                    </a:defRPr>
                  </a:pPr>
                  <a:endParaRPr lang="en-US"/>
                </a:p>
              </c:txPr>
              <c:dLblPos val="ctr"/>
              <c:showLegendKey val="0"/>
              <c:showVal val="1"/>
              <c:showCatName val="0"/>
              <c:showSerName val="0"/>
              <c:showPercent val="0"/>
              <c:showBubbleSize val="0"/>
              <c:extLst>
                <c:ext xmlns:c15="http://schemas.microsoft.com/office/drawing/2012/chart" uri="{CE6537A1-D6FC-4f65-9D91-7224C49458BB}">
                  <c15:layout>
                    <c:manualLayout>
                      <c:w val="0.27418511491619035"/>
                      <c:h val="8.2351326006159686E-2"/>
                    </c:manualLayout>
                  </c15:layout>
                </c:ext>
                <c:ext xmlns:c16="http://schemas.microsoft.com/office/drawing/2014/chart" uri="{C3380CC4-5D6E-409C-BE32-E72D297353CC}">
                  <c16:uniqueId val="{00000006-62C8-438D-A883-7FC00CC8BCEF}"/>
                </c:ext>
              </c:extLst>
            </c:dLbl>
            <c:dLbl>
              <c:idx val="1"/>
              <c:layout>
                <c:manualLayout>
                  <c:x val="1.8094283753588535E-2"/>
                  <c:y val="5.679401793528255E-3"/>
                </c:manualLayout>
              </c:layout>
              <c:numFmt formatCode="0.0%" sourceLinked="0"/>
              <c:spPr>
                <a:noFill/>
                <a:ln>
                  <a:noFill/>
                </a:ln>
                <a:effectLst/>
              </c:spPr>
              <c:txPr>
                <a:bodyPr wrap="square" lIns="38100" tIns="19050" rIns="38100" bIns="19050" anchor="ctr">
                  <a:spAutoFit/>
                </a:bodyPr>
                <a:lstStyle/>
                <a:p>
                  <a:pPr>
                    <a:defRPr>
                      <a:solidFill>
                        <a:schemeClr val="bg1"/>
                      </a:solidFill>
                    </a:defRPr>
                  </a:pPr>
                  <a:endParaRPr lang="en-US"/>
                </a:p>
              </c:txPr>
              <c:dLblPos val="ctr"/>
              <c:showLegendKey val="0"/>
              <c:showVal val="1"/>
              <c:showCatName val="0"/>
              <c:showSerName val="0"/>
              <c:showPercent val="0"/>
              <c:showBubbleSize val="0"/>
              <c:extLst>
                <c:ext xmlns:c15="http://schemas.microsoft.com/office/drawing/2012/chart" uri="{CE6537A1-D6FC-4f65-9D91-7224C49458BB}">
                  <c15:layout>
                    <c:manualLayout>
                      <c:w val="0.25946862392640802"/>
                      <c:h val="0.14766444663173461"/>
                    </c:manualLayout>
                  </c15:layout>
                </c:ext>
                <c:ext xmlns:c16="http://schemas.microsoft.com/office/drawing/2014/chart" uri="{C3380CC4-5D6E-409C-BE32-E72D297353CC}">
                  <c16:uniqueId val="{00000007-62C8-438D-A883-7FC00CC8BCEF}"/>
                </c:ext>
              </c:extLst>
            </c:dLbl>
            <c:dLbl>
              <c:idx val="2"/>
              <c:numFmt formatCode="0.0%" sourceLinked="0"/>
              <c:spPr>
                <a:noFill/>
                <a:ln>
                  <a:noFill/>
                </a:ln>
                <a:effectLst/>
              </c:spPr>
              <c:txPr>
                <a:bodyPr/>
                <a:lstStyle/>
                <a:p>
                  <a:pPr>
                    <a:defRPr>
                      <a:solidFill>
                        <a:schemeClr val="bg1"/>
                      </a:solidFill>
                    </a:defRPr>
                  </a:pPr>
                  <a:endParaRPr lang="en-US"/>
                </a:p>
              </c:txPr>
              <c:dLblPos val="ctr"/>
              <c:showLegendKey val="0"/>
              <c:showVal val="1"/>
              <c:showCatName val="0"/>
              <c:showSerName val="0"/>
              <c:showPercent val="0"/>
              <c:showBubbleSize val="0"/>
              <c:extLst>
                <c:ext xmlns:c15="http://schemas.microsoft.com/office/drawing/2012/chart" uri="{CE6537A1-D6FC-4f65-9D91-7224C49458BB}">
                  <c15:layout>
                    <c:manualLayout>
                      <c:w val="0.25005971985097347"/>
                      <c:h val="7.9511625109395564E-2"/>
                    </c:manualLayout>
                  </c15:layout>
                </c:ext>
                <c:ext xmlns:c16="http://schemas.microsoft.com/office/drawing/2014/chart" uri="{C3380CC4-5D6E-409C-BE32-E72D297353CC}">
                  <c16:uniqueId val="{00000008-62C8-438D-A883-7FC00CC8BCEF}"/>
                </c:ext>
              </c:extLst>
            </c:dLbl>
            <c:numFmt formatCode="0.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YE Mar'21</c:v>
                </c:pt>
                <c:pt idx="1">
                  <c:v>YE Mar'22</c:v>
                </c:pt>
                <c:pt idx="2">
                  <c:v>YE Mar'23</c:v>
                </c:pt>
              </c:strCache>
            </c:strRef>
          </c:cat>
          <c:val>
            <c:numRef>
              <c:f>Sheet1!$B$3:$D$3</c:f>
              <c:numCache>
                <c:formatCode>0.0%</c:formatCode>
                <c:ptCount val="3"/>
                <c:pt idx="0">
                  <c:v>-0.71115368522319566</c:v>
                </c:pt>
                <c:pt idx="1">
                  <c:v>1.5827378338456626</c:v>
                </c:pt>
                <c:pt idx="2">
                  <c:v>0.20291035959943904</c:v>
                </c:pt>
              </c:numCache>
            </c:numRef>
          </c:val>
          <c:extLst>
            <c:ext xmlns:c16="http://schemas.microsoft.com/office/drawing/2014/chart" uri="{C3380CC4-5D6E-409C-BE32-E72D297353CC}">
              <c16:uniqueId val="{00000001-62C8-438D-A883-7FC00CC8BCEF}"/>
            </c:ext>
          </c:extLst>
        </c:ser>
        <c:dLbls>
          <c:showLegendKey val="0"/>
          <c:showVal val="0"/>
          <c:showCatName val="0"/>
          <c:showSerName val="0"/>
          <c:showPercent val="0"/>
          <c:showBubbleSize val="0"/>
        </c:dLbls>
        <c:gapWidth val="40"/>
        <c:overlap val="100"/>
        <c:axId val="189985920"/>
        <c:axId val="189987840"/>
      </c:barChart>
      <c:lineChart>
        <c:grouping val="standard"/>
        <c:varyColors val="0"/>
        <c:ser>
          <c:idx val="3"/>
          <c:order val="2"/>
          <c:tx>
            <c:strRef>
              <c:f>Sheet1!$A$4</c:f>
              <c:strCache>
                <c:ptCount val="1"/>
                <c:pt idx="0">
                  <c:v>Total Spend</c:v>
                </c:pt>
              </c:strCache>
            </c:strRef>
          </c:tx>
          <c:marker>
            <c:spPr>
              <a:ln cap="rnd">
                <a:round/>
              </a:ln>
            </c:spPr>
          </c:marker>
          <c:dLbls>
            <c:dLbl>
              <c:idx val="0"/>
              <c:layout>
                <c:manualLayout>
                  <c:x val="-0.19137469635483328"/>
                  <c:y val="5.2534466590136462E-2"/>
                </c:manualLayout>
              </c:layout>
              <c:spPr>
                <a:noFill/>
                <a:ln>
                  <a:noFill/>
                </a:ln>
                <a:effectLst/>
              </c:spPr>
              <c:txPr>
                <a:bodyPr wrap="square" lIns="38100" tIns="19050" rIns="38100" bIns="19050" anchor="ctr">
                  <a:noAutofit/>
                </a:bodyPr>
                <a:lstStyle/>
                <a:p>
                  <a:pPr>
                    <a:defRPr b="1">
                      <a:solidFill>
                        <a:srgbClr val="FFC000"/>
                      </a:solidFill>
                    </a:defRPr>
                  </a:pPr>
                  <a:endParaRPr lang="en-US"/>
                </a:p>
              </c:txPr>
              <c:dLblPos val="r"/>
              <c:showLegendKey val="0"/>
              <c:showVal val="1"/>
              <c:showCatName val="0"/>
              <c:showSerName val="0"/>
              <c:showPercent val="0"/>
              <c:showBubbleSize val="0"/>
              <c:extLst>
                <c:ext xmlns:c15="http://schemas.microsoft.com/office/drawing/2012/chart" uri="{CE6537A1-D6FC-4f65-9D91-7224C49458BB}">
                  <c15:layout>
                    <c:manualLayout>
                      <c:w val="0.28624781244879882"/>
                      <c:h val="9.9389531386744459E-2"/>
                    </c:manualLayout>
                  </c15:layout>
                </c:ext>
                <c:ext xmlns:c16="http://schemas.microsoft.com/office/drawing/2014/chart" uri="{C3380CC4-5D6E-409C-BE32-E72D297353CC}">
                  <c16:uniqueId val="{00000005-62C8-438D-A883-7FC00CC8BCEF}"/>
                </c:ext>
              </c:extLst>
            </c:dLbl>
            <c:dLbl>
              <c:idx val="1"/>
              <c:spPr>
                <a:noFill/>
                <a:ln>
                  <a:noFill/>
                </a:ln>
                <a:effectLst/>
              </c:spPr>
              <c:txPr>
                <a:bodyPr wrap="square" lIns="38100" tIns="19050" rIns="38100" bIns="19050" anchor="ctr">
                  <a:noAutofit/>
                </a:bodyPr>
                <a:lstStyle/>
                <a:p>
                  <a:pPr>
                    <a:defRPr b="1">
                      <a:solidFill>
                        <a:srgbClr val="FFC000"/>
                      </a:solidFill>
                    </a:defRPr>
                  </a:pPr>
                  <a:endParaRPr lang="en-US"/>
                </a:p>
              </c:txPr>
              <c:dLblPos val="t"/>
              <c:showLegendKey val="0"/>
              <c:showVal val="1"/>
              <c:showCatName val="0"/>
              <c:showSerName val="0"/>
              <c:showPercent val="0"/>
              <c:showBubbleSize val="0"/>
              <c:extLst>
                <c:ext xmlns:c15="http://schemas.microsoft.com/office/drawing/2012/chart" uri="{CE6537A1-D6FC-4f65-9D91-7224C49458BB}">
                  <c15:layout>
                    <c:manualLayout>
                      <c:w val="0.26815376614988612"/>
                      <c:h val="0.11926743766409334"/>
                    </c:manualLayout>
                  </c15:layout>
                </c:ext>
                <c:ext xmlns:c16="http://schemas.microsoft.com/office/drawing/2014/chart" uri="{C3380CC4-5D6E-409C-BE32-E72D297353CC}">
                  <c16:uniqueId val="{00000003-62C8-438D-A883-7FC00CC8BCEF}"/>
                </c:ext>
              </c:extLst>
            </c:dLbl>
            <c:dLbl>
              <c:idx val="2"/>
              <c:dLblPos val="t"/>
              <c:showLegendKey val="0"/>
              <c:showVal val="1"/>
              <c:showCatName val="0"/>
              <c:showSerName val="0"/>
              <c:showPercent val="0"/>
              <c:showBubbleSize val="0"/>
              <c:extLst>
                <c:ext xmlns:c15="http://schemas.microsoft.com/office/drawing/2012/chart" uri="{CE6537A1-D6FC-4f65-9D91-7224C49458BB}">
                  <c15:layout>
                    <c:manualLayout>
                      <c:w val="0.23799702231836495"/>
                      <c:h val="0.14766444663173461"/>
                    </c:manualLayout>
                  </c15:layout>
                </c:ext>
                <c:ext xmlns:c16="http://schemas.microsoft.com/office/drawing/2014/chart" uri="{C3380CC4-5D6E-409C-BE32-E72D297353CC}">
                  <c16:uniqueId val="{00000004-62C8-438D-A883-7FC00CC8BCEF}"/>
                </c:ext>
              </c:extLst>
            </c:dLbl>
            <c:spPr>
              <a:noFill/>
              <a:ln>
                <a:noFill/>
              </a:ln>
              <a:effectLst/>
            </c:spPr>
            <c:txPr>
              <a:bodyPr wrap="square" lIns="38100" tIns="19050" rIns="38100" bIns="19050" anchor="ctr">
                <a:spAutoFit/>
              </a:bodyPr>
              <a:lstStyle/>
              <a:p>
                <a:pPr>
                  <a:defRPr b="1">
                    <a:solidFill>
                      <a:srgbClr val="FFC000"/>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Sheet1!$B$1:$D$1</c:f>
              <c:strCache>
                <c:ptCount val="3"/>
                <c:pt idx="0">
                  <c:v>YE Mar'21</c:v>
                </c:pt>
                <c:pt idx="1">
                  <c:v>YE Mar'22</c:v>
                </c:pt>
                <c:pt idx="2">
                  <c:v>YE Mar'23</c:v>
                </c:pt>
              </c:strCache>
            </c:strRef>
          </c:cat>
          <c:val>
            <c:numRef>
              <c:f>Sheet1!$B$4:$D$4</c:f>
              <c:numCache>
                <c:formatCode>0.0%</c:formatCode>
                <c:ptCount val="3"/>
                <c:pt idx="0">
                  <c:v>-0.69662714399728554</c:v>
                </c:pt>
                <c:pt idx="1">
                  <c:v>1.9227298232856844</c:v>
                </c:pt>
                <c:pt idx="2">
                  <c:v>0.22117678611544345</c:v>
                </c:pt>
              </c:numCache>
            </c:numRef>
          </c:val>
          <c:smooth val="0"/>
          <c:extLst>
            <c:ext xmlns:c16="http://schemas.microsoft.com/office/drawing/2014/chart" uri="{C3380CC4-5D6E-409C-BE32-E72D297353CC}">
              <c16:uniqueId val="{00000002-62C8-438D-A883-7FC00CC8BCEF}"/>
            </c:ext>
          </c:extLst>
        </c:ser>
        <c:dLbls>
          <c:showLegendKey val="0"/>
          <c:showVal val="0"/>
          <c:showCatName val="0"/>
          <c:showSerName val="0"/>
          <c:showPercent val="0"/>
          <c:showBubbleSize val="0"/>
        </c:dLbls>
        <c:marker val="1"/>
        <c:smooth val="0"/>
        <c:axId val="189985920"/>
        <c:axId val="189987840"/>
      </c:lineChart>
      <c:catAx>
        <c:axId val="189985920"/>
        <c:scaling>
          <c:orientation val="minMax"/>
        </c:scaling>
        <c:delete val="0"/>
        <c:axPos val="b"/>
        <c:numFmt formatCode="General" sourceLinked="0"/>
        <c:majorTickMark val="out"/>
        <c:minorTickMark val="none"/>
        <c:tickLblPos val="low"/>
        <c:crossAx val="189987840"/>
        <c:crosses val="autoZero"/>
        <c:auto val="0"/>
        <c:lblAlgn val="ctr"/>
        <c:lblOffset val="100"/>
        <c:noMultiLvlLbl val="0"/>
      </c:catAx>
      <c:valAx>
        <c:axId val="189987840"/>
        <c:scaling>
          <c:orientation val="minMax"/>
        </c:scaling>
        <c:delete val="0"/>
        <c:axPos val="l"/>
        <c:numFmt formatCode="0.0%" sourceLinked="1"/>
        <c:majorTickMark val="none"/>
        <c:minorTickMark val="none"/>
        <c:tickLblPos val="none"/>
        <c:crossAx val="189985920"/>
        <c:crosses val="autoZero"/>
        <c:crossBetween val="between"/>
      </c:valAx>
    </c:plotArea>
    <c:plotVisOnly val="1"/>
    <c:dispBlanksAs val="gap"/>
    <c:showDLblsOverMax val="0"/>
  </c:chart>
  <c:txPr>
    <a:bodyPr/>
    <a:lstStyle/>
    <a:p>
      <a:pPr>
        <a:defRPr sz="1000">
          <a:latin typeface="+mn-lt"/>
        </a:defRPr>
      </a:pPr>
      <a:endParaRPr lang="en-US"/>
    </a:p>
  </c:txPr>
  <c:externalData r:id="rId2">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plotArea>
      <c:layout>
        <c:manualLayout>
          <c:layoutTarget val="inner"/>
          <c:xMode val="edge"/>
          <c:yMode val="edge"/>
          <c:x val="0.33105242398322998"/>
          <c:y val="1.6746210295141679E-2"/>
          <c:w val="0.59239280655181414"/>
          <c:h val="0.93631358929014685"/>
        </c:manualLayout>
      </c:layout>
      <c:barChart>
        <c:barDir val="bar"/>
        <c:grouping val="clustered"/>
        <c:varyColors val="0"/>
        <c:ser>
          <c:idx val="0"/>
          <c:order val="0"/>
          <c:tx>
            <c:strRef>
              <c:f>Sheet1!$B$1</c:f>
              <c:strCache>
                <c:ptCount val="1"/>
              </c:strCache>
            </c:strRef>
          </c:tx>
          <c:spPr>
            <a:solidFill>
              <a:srgbClr val="99CC00"/>
            </a:solidFill>
          </c:spPr>
          <c:invertIfNegative val="1"/>
          <c:dPt>
            <c:idx val="0"/>
            <c:invertIfNegative val="1"/>
            <c:bubble3D val="0"/>
            <c:extLst>
              <c:ext xmlns:c16="http://schemas.microsoft.com/office/drawing/2014/chart" uri="{C3380CC4-5D6E-409C-BE32-E72D297353CC}">
                <c16:uniqueId val="{00000000-98D4-422A-BDEC-4E7A066C6055}"/>
              </c:ext>
            </c:extLst>
          </c:dPt>
          <c:dPt>
            <c:idx val="1"/>
            <c:invertIfNegative val="1"/>
            <c:bubble3D val="0"/>
            <c:extLst>
              <c:ext xmlns:c16="http://schemas.microsoft.com/office/drawing/2014/chart" uri="{C3380CC4-5D6E-409C-BE32-E72D297353CC}">
                <c16:uniqueId val="{00000001-98D4-422A-BDEC-4E7A066C6055}"/>
              </c:ext>
            </c:extLst>
          </c:dPt>
          <c:dPt>
            <c:idx val="2"/>
            <c:invertIfNegative val="1"/>
            <c:bubble3D val="0"/>
            <c:extLst>
              <c:ext xmlns:c16="http://schemas.microsoft.com/office/drawing/2014/chart" uri="{C3380CC4-5D6E-409C-BE32-E72D297353CC}">
                <c16:uniqueId val="{00000002-98D4-422A-BDEC-4E7A066C6055}"/>
              </c:ext>
            </c:extLst>
          </c:dPt>
          <c:dPt>
            <c:idx val="3"/>
            <c:invertIfNegative val="1"/>
            <c:bubble3D val="0"/>
            <c:extLst>
              <c:ext xmlns:c16="http://schemas.microsoft.com/office/drawing/2014/chart" uri="{C3380CC4-5D6E-409C-BE32-E72D297353CC}">
                <c16:uniqueId val="{00000003-98D4-422A-BDEC-4E7A066C6055}"/>
              </c:ext>
            </c:extLst>
          </c:dPt>
          <c:dPt>
            <c:idx val="4"/>
            <c:invertIfNegative val="1"/>
            <c:bubble3D val="0"/>
            <c:extLst>
              <c:ext xmlns:c16="http://schemas.microsoft.com/office/drawing/2014/chart" uri="{C3380CC4-5D6E-409C-BE32-E72D297353CC}">
                <c16:uniqueId val="{00000004-98D4-422A-BDEC-4E7A066C6055}"/>
              </c:ext>
            </c:extLst>
          </c:dPt>
          <c:dLbls>
            <c:dLbl>
              <c:idx val="0"/>
              <c:numFmt formatCode="#,##0_);[Red]\(#,##0\)" sourceLinked="0"/>
              <c:spPr>
                <a:noFill/>
                <a:ln w="25542">
                  <a:noFill/>
                </a:ln>
              </c:spPr>
              <c:txPr>
                <a:bodyPr/>
                <a:lstStyle/>
                <a:p>
                  <a:pPr algn="ctr">
                    <a:defRPr/>
                  </a:pPr>
                  <a:endParaRPr lang="en-US"/>
                </a:p>
              </c:txPr>
              <c:showLegendKey val="0"/>
              <c:showVal val="1"/>
              <c:showCatName val="0"/>
              <c:showSerName val="0"/>
              <c:showPercent val="0"/>
              <c:showBubbleSize val="0"/>
              <c:extLst>
                <c:ext xmlns:c16="http://schemas.microsoft.com/office/drawing/2014/chart" uri="{C3380CC4-5D6E-409C-BE32-E72D297353CC}">
                  <c16:uniqueId val="{00000000-98D4-422A-BDEC-4E7A066C6055}"/>
                </c:ext>
              </c:extLst>
            </c:dLbl>
            <c:dLbl>
              <c:idx val="1"/>
              <c:numFmt formatCode="#,##0_);[Red]\(#,##0\)" sourceLinked="0"/>
              <c:spPr>
                <a:noFill/>
                <a:ln w="25542">
                  <a:noFill/>
                </a:ln>
              </c:spPr>
              <c:txPr>
                <a:bodyPr/>
                <a:lstStyle/>
                <a:p>
                  <a:pPr algn="ctr">
                    <a:defRPr/>
                  </a:pPr>
                  <a:endParaRPr lang="en-US"/>
                </a:p>
              </c:txPr>
              <c:showLegendKey val="0"/>
              <c:showVal val="1"/>
              <c:showCatName val="0"/>
              <c:showSerName val="0"/>
              <c:showPercent val="0"/>
              <c:showBubbleSize val="0"/>
              <c:extLst>
                <c:ext xmlns:c16="http://schemas.microsoft.com/office/drawing/2014/chart" uri="{C3380CC4-5D6E-409C-BE32-E72D297353CC}">
                  <c16:uniqueId val="{00000001-98D4-422A-BDEC-4E7A066C6055}"/>
                </c:ext>
              </c:extLst>
            </c:dLbl>
            <c:dLbl>
              <c:idx val="2"/>
              <c:numFmt formatCode="#,##0_);[Red]\(#,##0\)" sourceLinked="0"/>
              <c:spPr>
                <a:noFill/>
                <a:ln w="25542">
                  <a:noFill/>
                </a:ln>
              </c:spPr>
              <c:txPr>
                <a:bodyPr/>
                <a:lstStyle/>
                <a:p>
                  <a:pPr algn="ctr">
                    <a:defRPr/>
                  </a:pPr>
                  <a:endParaRPr lang="en-US"/>
                </a:p>
              </c:txPr>
              <c:showLegendKey val="0"/>
              <c:showVal val="1"/>
              <c:showCatName val="0"/>
              <c:showSerName val="0"/>
              <c:showPercent val="0"/>
              <c:showBubbleSize val="0"/>
              <c:extLst>
                <c:ext xmlns:c16="http://schemas.microsoft.com/office/drawing/2014/chart" uri="{C3380CC4-5D6E-409C-BE32-E72D297353CC}">
                  <c16:uniqueId val="{00000002-98D4-422A-BDEC-4E7A066C6055}"/>
                </c:ext>
              </c:extLst>
            </c:dLbl>
            <c:dLbl>
              <c:idx val="3"/>
              <c:numFmt formatCode="#,##0_);[Red]\(#,##0\)" sourceLinked="0"/>
              <c:spPr>
                <a:noFill/>
                <a:ln w="25542">
                  <a:noFill/>
                </a:ln>
              </c:spPr>
              <c:txPr>
                <a:bodyPr/>
                <a:lstStyle/>
                <a:p>
                  <a:pPr algn="ctr">
                    <a:defRPr/>
                  </a:pPr>
                  <a:endParaRPr lang="en-US"/>
                </a:p>
              </c:txPr>
              <c:showLegendKey val="0"/>
              <c:showVal val="1"/>
              <c:showCatName val="0"/>
              <c:showSerName val="0"/>
              <c:showPercent val="0"/>
              <c:showBubbleSize val="0"/>
              <c:extLst>
                <c:ext xmlns:c16="http://schemas.microsoft.com/office/drawing/2014/chart" uri="{C3380CC4-5D6E-409C-BE32-E72D297353CC}">
                  <c16:uniqueId val="{00000003-98D4-422A-BDEC-4E7A066C6055}"/>
                </c:ext>
              </c:extLst>
            </c:dLbl>
            <c:dLbl>
              <c:idx val="4"/>
              <c:numFmt formatCode="#,##0_);[Red]\(#,##0\)" sourceLinked="0"/>
              <c:spPr>
                <a:noFill/>
                <a:ln w="25542">
                  <a:noFill/>
                </a:ln>
              </c:spPr>
              <c:txPr>
                <a:bodyPr/>
                <a:lstStyle/>
                <a:p>
                  <a:pPr algn="ctr">
                    <a:defRPr/>
                  </a:pPr>
                  <a:endParaRPr lang="en-US"/>
                </a:p>
              </c:txPr>
              <c:showLegendKey val="0"/>
              <c:showVal val="1"/>
              <c:showCatName val="0"/>
              <c:showSerName val="0"/>
              <c:showPercent val="0"/>
              <c:showBubbleSize val="0"/>
              <c:extLst>
                <c:ext xmlns:c16="http://schemas.microsoft.com/office/drawing/2014/chart" uri="{C3380CC4-5D6E-409C-BE32-E72D297353CC}">
                  <c16:uniqueId val="{00000004-98D4-422A-BDEC-4E7A066C6055}"/>
                </c:ext>
              </c:extLst>
            </c:dLbl>
            <c:numFmt formatCode="#,##0_);[Red]\(#,##0\)" sourceLinked="0"/>
            <c:spPr>
              <a:noFill/>
              <a:ln w="25542">
                <a:noFill/>
              </a:ln>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Seafood</c:v>
                </c:pt>
                <c:pt idx="1">
                  <c:v>Pork</c:v>
                </c:pt>
                <c:pt idx="2">
                  <c:v>Lamb</c:v>
                </c:pt>
                <c:pt idx="3">
                  <c:v>Beef and Veal</c:v>
                </c:pt>
                <c:pt idx="4">
                  <c:v>Poultry</c:v>
                </c:pt>
              </c:strCache>
            </c:strRef>
          </c:cat>
          <c:val>
            <c:numRef>
              <c:f>Sheet1!$B$2:$B$6</c:f>
              <c:numCache>
                <c:formatCode>#,##0</c:formatCode>
                <c:ptCount val="5"/>
                <c:pt idx="0">
                  <c:v>44891.200000000012</c:v>
                </c:pt>
                <c:pt idx="1">
                  <c:v>76570.600000000006</c:v>
                </c:pt>
                <c:pt idx="2">
                  <c:v>-2158.8999999999996</c:v>
                </c:pt>
                <c:pt idx="3">
                  <c:v>-4228.7999999999884</c:v>
                </c:pt>
                <c:pt idx="4">
                  <c:v>22202.899999999994</c:v>
                </c:pt>
              </c:numCache>
            </c:numRef>
          </c:val>
          <c:extLst>
            <c:ext xmlns:c14="http://schemas.microsoft.com/office/drawing/2007/8/2/chart" uri="{6F2FDCE9-48DA-4B69-8628-5D25D57E5C99}">
              <c14:invertSolidFillFmt>
                <c14:spPr xmlns:c14="http://schemas.microsoft.com/office/drawing/2007/8/2/chart">
                  <a:solidFill>
                    <a:srgbClr val="6E273D"/>
                  </a:solidFill>
                </c14:spPr>
              </c14:invertSolidFillFmt>
            </c:ext>
            <c:ext xmlns:c16="http://schemas.microsoft.com/office/drawing/2014/chart" uri="{C3380CC4-5D6E-409C-BE32-E72D297353CC}">
              <c16:uniqueId val="{00000005-98D4-422A-BDEC-4E7A066C6055}"/>
            </c:ext>
          </c:extLst>
        </c:ser>
        <c:dLbls>
          <c:showLegendKey val="0"/>
          <c:showVal val="0"/>
          <c:showCatName val="0"/>
          <c:showSerName val="0"/>
          <c:showPercent val="0"/>
          <c:showBubbleSize val="0"/>
        </c:dLbls>
        <c:gapWidth val="20"/>
        <c:axId val="248124544"/>
        <c:axId val="248126080"/>
      </c:barChart>
      <c:catAx>
        <c:axId val="248124544"/>
        <c:scaling>
          <c:orientation val="maxMin"/>
        </c:scaling>
        <c:delete val="0"/>
        <c:axPos val="l"/>
        <c:numFmt formatCode="General" sourceLinked="1"/>
        <c:majorTickMark val="none"/>
        <c:minorTickMark val="none"/>
        <c:tickLblPos val="none"/>
        <c:spPr>
          <a:ln w="9578">
            <a:noFill/>
          </a:ln>
        </c:spPr>
        <c:crossAx val="248126080"/>
        <c:crosses val="autoZero"/>
        <c:auto val="1"/>
        <c:lblAlgn val="ctr"/>
        <c:lblOffset val="100"/>
        <c:tickLblSkip val="1"/>
        <c:tickMarkSkip val="1"/>
        <c:noMultiLvlLbl val="0"/>
      </c:catAx>
      <c:valAx>
        <c:axId val="248126080"/>
        <c:scaling>
          <c:orientation val="minMax"/>
        </c:scaling>
        <c:delete val="0"/>
        <c:axPos val="t"/>
        <c:numFmt formatCode="#,##0" sourceLinked="1"/>
        <c:majorTickMark val="none"/>
        <c:minorTickMark val="none"/>
        <c:tickLblPos val="none"/>
        <c:spPr>
          <a:ln w="9578">
            <a:noFill/>
          </a:ln>
        </c:spPr>
        <c:crossAx val="248124544"/>
        <c:crosses val="autoZero"/>
        <c:crossBetween val="between"/>
      </c:valAx>
      <c:spPr>
        <a:noFill/>
        <a:ln w="25405">
          <a:noFill/>
        </a:ln>
      </c:spPr>
    </c:plotArea>
    <c:plotVisOnly val="1"/>
    <c:dispBlanksAs val="gap"/>
    <c:showDLblsOverMax val="0"/>
  </c:chart>
  <c:spPr>
    <a:noFill/>
    <a:ln>
      <a:noFill/>
    </a:ln>
  </c:spPr>
  <c:txPr>
    <a:bodyPr/>
    <a:lstStyle/>
    <a:p>
      <a:pPr>
        <a:defRPr sz="1400" b="1" i="0" u="none" strike="noStrike" baseline="0">
          <a:solidFill>
            <a:srgbClr val="000000"/>
          </a:solidFill>
          <a:latin typeface="+mn-lt"/>
          <a:ea typeface="Arial Narrow"/>
          <a:cs typeface="Calibri" pitchFamily="34" charset="0"/>
        </a:defRPr>
      </a:pPr>
      <a:endParaRPr lang="en-US"/>
    </a:p>
  </c:txPr>
  <c:externalData r:id="rId1">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4461868475267265E-2"/>
          <c:y val="3.5358543457516281E-2"/>
          <c:w val="0.72666239237006991"/>
          <c:h val="0.86128698374558976"/>
        </c:manualLayout>
      </c:layout>
      <c:barChart>
        <c:barDir val="col"/>
        <c:grouping val="stacked"/>
        <c:varyColors val="0"/>
        <c:ser>
          <c:idx val="0"/>
          <c:order val="0"/>
          <c:tx>
            <c:strRef>
              <c:f>Sheet1!$A$2</c:f>
              <c:strCache>
                <c:ptCount val="1"/>
                <c:pt idx="0">
                  <c:v>Poultry</c:v>
                </c:pt>
              </c:strCache>
            </c:strRef>
          </c:tx>
          <c:invertIfNegative val="0"/>
          <c:dLbls>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 Protein Servings</c:v>
                </c:pt>
              </c:strCache>
            </c:strRef>
          </c:cat>
          <c:val>
            <c:numRef>
              <c:f>Sheet1!$B$2</c:f>
              <c:numCache>
                <c:formatCode>General</c:formatCode>
                <c:ptCount val="1"/>
                <c:pt idx="0">
                  <c:v>21.4</c:v>
                </c:pt>
              </c:numCache>
            </c:numRef>
          </c:val>
          <c:extLst>
            <c:ext xmlns:c16="http://schemas.microsoft.com/office/drawing/2014/chart" uri="{C3380CC4-5D6E-409C-BE32-E72D297353CC}">
              <c16:uniqueId val="{00000000-E5BE-4F54-93DD-35D7513663CF}"/>
            </c:ext>
          </c:extLst>
        </c:ser>
        <c:ser>
          <c:idx val="1"/>
          <c:order val="1"/>
          <c:tx>
            <c:strRef>
              <c:f>Sheet1!$A$3</c:f>
              <c:strCache>
                <c:ptCount val="1"/>
                <c:pt idx="0">
                  <c:v>Beef and Veal</c:v>
                </c:pt>
              </c:strCache>
            </c:strRef>
          </c:tx>
          <c:invertIfNegative val="0"/>
          <c:dLbls>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 Protein Servings</c:v>
                </c:pt>
              </c:strCache>
            </c:strRef>
          </c:cat>
          <c:val>
            <c:numRef>
              <c:f>Sheet1!$B$3</c:f>
              <c:numCache>
                <c:formatCode>0.0</c:formatCode>
                <c:ptCount val="1"/>
                <c:pt idx="0">
                  <c:v>25.6</c:v>
                </c:pt>
              </c:numCache>
            </c:numRef>
          </c:val>
          <c:extLst>
            <c:ext xmlns:c16="http://schemas.microsoft.com/office/drawing/2014/chart" uri="{C3380CC4-5D6E-409C-BE32-E72D297353CC}">
              <c16:uniqueId val="{00000001-E5BE-4F54-93DD-35D7513663CF}"/>
            </c:ext>
          </c:extLst>
        </c:ser>
        <c:ser>
          <c:idx val="2"/>
          <c:order val="2"/>
          <c:tx>
            <c:strRef>
              <c:f>Sheet1!$A$4</c:f>
              <c:strCache>
                <c:ptCount val="1"/>
                <c:pt idx="0">
                  <c:v>Lamb</c:v>
                </c:pt>
              </c:strCache>
            </c:strRef>
          </c:tx>
          <c:invertIfNegative val="0"/>
          <c:dLbls>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 Protein Servings</c:v>
                </c:pt>
              </c:strCache>
            </c:strRef>
          </c:cat>
          <c:val>
            <c:numRef>
              <c:f>Sheet1!$B$4</c:f>
              <c:numCache>
                <c:formatCode>0.0</c:formatCode>
                <c:ptCount val="1"/>
                <c:pt idx="0">
                  <c:v>1</c:v>
                </c:pt>
              </c:numCache>
            </c:numRef>
          </c:val>
          <c:extLst>
            <c:ext xmlns:c16="http://schemas.microsoft.com/office/drawing/2014/chart" uri="{C3380CC4-5D6E-409C-BE32-E72D297353CC}">
              <c16:uniqueId val="{00000002-E5BE-4F54-93DD-35D7513663CF}"/>
            </c:ext>
          </c:extLst>
        </c:ser>
        <c:ser>
          <c:idx val="3"/>
          <c:order val="3"/>
          <c:tx>
            <c:strRef>
              <c:f>Sheet1!$A$5</c:f>
              <c:strCache>
                <c:ptCount val="1"/>
                <c:pt idx="0">
                  <c:v>Pork</c:v>
                </c:pt>
              </c:strCache>
            </c:strRef>
          </c:tx>
          <c:invertIfNegative val="0"/>
          <c:dLbls>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 Protein Servings</c:v>
                </c:pt>
              </c:strCache>
            </c:strRef>
          </c:cat>
          <c:val>
            <c:numRef>
              <c:f>Sheet1!$B$5</c:f>
              <c:numCache>
                <c:formatCode>0.0</c:formatCode>
                <c:ptCount val="1"/>
                <c:pt idx="0">
                  <c:v>32.799999999999997</c:v>
                </c:pt>
              </c:numCache>
            </c:numRef>
          </c:val>
          <c:extLst>
            <c:ext xmlns:c16="http://schemas.microsoft.com/office/drawing/2014/chart" uri="{C3380CC4-5D6E-409C-BE32-E72D297353CC}">
              <c16:uniqueId val="{00000003-E5BE-4F54-93DD-35D7513663CF}"/>
            </c:ext>
          </c:extLst>
        </c:ser>
        <c:ser>
          <c:idx val="4"/>
          <c:order val="4"/>
          <c:tx>
            <c:strRef>
              <c:f>Sheet1!$A$6</c:f>
              <c:strCache>
                <c:ptCount val="1"/>
                <c:pt idx="0">
                  <c:v>Seafood</c:v>
                </c:pt>
              </c:strCache>
            </c:strRef>
          </c:tx>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5BE-4F54-93DD-35D7513663CF}"/>
                </c:ext>
              </c:extLst>
            </c:dLbl>
            <c:spPr>
              <a:noFill/>
              <a:ln>
                <a:noFill/>
              </a:ln>
              <a:effectLst/>
            </c:spPr>
            <c:txPr>
              <a:bodyPr/>
              <a:lstStyle/>
              <a:p>
                <a:pPr>
                  <a:defRPr>
                    <a:solidFill>
                      <a:schemeClr val="bg1"/>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Sheet1!$B$1</c:f>
              <c:strCache>
                <c:ptCount val="1"/>
                <c:pt idx="0">
                  <c:v>% Protein Servings</c:v>
                </c:pt>
              </c:strCache>
            </c:strRef>
          </c:cat>
          <c:val>
            <c:numRef>
              <c:f>Sheet1!$B$6</c:f>
              <c:numCache>
                <c:formatCode>0.0</c:formatCode>
                <c:ptCount val="1"/>
                <c:pt idx="0">
                  <c:v>16.5</c:v>
                </c:pt>
              </c:numCache>
            </c:numRef>
          </c:val>
          <c:extLst>
            <c:ext xmlns:c16="http://schemas.microsoft.com/office/drawing/2014/chart" uri="{C3380CC4-5D6E-409C-BE32-E72D297353CC}">
              <c16:uniqueId val="{00000005-E5BE-4F54-93DD-35D7513663CF}"/>
            </c:ext>
          </c:extLst>
        </c:ser>
        <c:dLbls>
          <c:showLegendKey val="0"/>
          <c:showVal val="0"/>
          <c:showCatName val="0"/>
          <c:showSerName val="0"/>
          <c:showPercent val="0"/>
          <c:showBubbleSize val="0"/>
        </c:dLbls>
        <c:gapWidth val="150"/>
        <c:overlap val="100"/>
        <c:axId val="248183040"/>
        <c:axId val="248262656"/>
      </c:barChart>
      <c:catAx>
        <c:axId val="248183040"/>
        <c:scaling>
          <c:orientation val="minMax"/>
        </c:scaling>
        <c:delete val="0"/>
        <c:axPos val="b"/>
        <c:numFmt formatCode="General" sourceLinked="0"/>
        <c:majorTickMark val="out"/>
        <c:minorTickMark val="none"/>
        <c:tickLblPos val="nextTo"/>
        <c:txPr>
          <a:bodyPr/>
          <a:lstStyle/>
          <a:p>
            <a:pPr algn="ctr">
              <a:defRPr/>
            </a:pPr>
            <a:endParaRPr lang="en-US"/>
          </a:p>
        </c:txPr>
        <c:crossAx val="248262656"/>
        <c:crosses val="autoZero"/>
        <c:auto val="1"/>
        <c:lblAlgn val="ctr"/>
        <c:lblOffset val="100"/>
        <c:noMultiLvlLbl val="0"/>
      </c:catAx>
      <c:valAx>
        <c:axId val="248262656"/>
        <c:scaling>
          <c:orientation val="minMax"/>
          <c:max val="100"/>
        </c:scaling>
        <c:delete val="1"/>
        <c:axPos val="l"/>
        <c:numFmt formatCode="General" sourceLinked="1"/>
        <c:majorTickMark val="out"/>
        <c:minorTickMark val="none"/>
        <c:tickLblPos val="nextTo"/>
        <c:crossAx val="248183040"/>
        <c:crosses val="autoZero"/>
        <c:crossBetween val="between"/>
      </c:valAx>
    </c:plotArea>
    <c:legend>
      <c:legendPos val="r"/>
      <c:layout>
        <c:manualLayout>
          <c:xMode val="edge"/>
          <c:yMode val="edge"/>
          <c:x val="0.60250771024117888"/>
          <c:y val="0.11129187010197064"/>
          <c:w val="0.31688467543863424"/>
          <c:h val="0.8120277336557894"/>
        </c:manualLayout>
      </c:layout>
      <c:overlay val="0"/>
    </c:legend>
    <c:plotVisOnly val="1"/>
    <c:dispBlanksAs val="gap"/>
    <c:showDLblsOverMax val="0"/>
  </c:chart>
  <c:txPr>
    <a:bodyPr/>
    <a:lstStyle/>
    <a:p>
      <a:pPr>
        <a:defRPr sz="1400">
          <a:latin typeface="+mn-lt"/>
          <a:cs typeface="Calibri" pitchFamily="34" charset="0"/>
        </a:defRPr>
      </a:pPr>
      <a:endParaRPr lang="en-US"/>
    </a:p>
  </c:txPr>
  <c:externalData r:id="rId1">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
          <c:y val="2.2617673579279421E-3"/>
          <c:w val="0.55946427411296085"/>
          <c:h val="0.84289968362475798"/>
        </c:manualLayout>
      </c:layout>
      <c:barChart>
        <c:barDir val="col"/>
        <c:grouping val="stacked"/>
        <c:varyColors val="0"/>
        <c:ser>
          <c:idx val="0"/>
          <c:order val="0"/>
          <c:tx>
            <c:strRef>
              <c:f>Sheet1!$A$2</c:f>
              <c:strCache>
                <c:ptCount val="1"/>
                <c:pt idx="0">
                  <c:v>Non-Fried Fish</c:v>
                </c:pt>
              </c:strCache>
            </c:strRef>
          </c:tx>
          <c:invertIfNegative val="0"/>
          <c:dLbls>
            <c:numFmt formatCode="#,##0" sourceLinked="0"/>
            <c:spPr>
              <a:noFill/>
              <a:ln>
                <a:noFill/>
              </a:ln>
              <a:effectLst/>
            </c:spPr>
            <c:txPr>
              <a:bodyPr/>
              <a:lstStyle/>
              <a:p>
                <a:pPr algn="ct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YE Mar 22</c:v>
                </c:pt>
                <c:pt idx="1">
                  <c:v>YE Mar 23</c:v>
                </c:pt>
              </c:strCache>
            </c:strRef>
          </c:cat>
          <c:val>
            <c:numRef>
              <c:f>Sheet1!$B$2:$C$2</c:f>
              <c:numCache>
                <c:formatCode>0.0</c:formatCode>
                <c:ptCount val="2"/>
                <c:pt idx="0">
                  <c:v>13.3</c:v>
                </c:pt>
                <c:pt idx="1">
                  <c:v>19.2</c:v>
                </c:pt>
              </c:numCache>
            </c:numRef>
          </c:val>
          <c:extLst>
            <c:ext xmlns:c16="http://schemas.microsoft.com/office/drawing/2014/chart" uri="{C3380CC4-5D6E-409C-BE32-E72D297353CC}">
              <c16:uniqueId val="{00000000-3876-44EA-8F68-75768543874F}"/>
            </c:ext>
          </c:extLst>
        </c:ser>
        <c:ser>
          <c:idx val="1"/>
          <c:order val="1"/>
          <c:tx>
            <c:strRef>
              <c:f>Sheet1!$A$3</c:f>
              <c:strCache>
                <c:ptCount val="1"/>
                <c:pt idx="0">
                  <c:v>Fried Fish</c:v>
                </c:pt>
              </c:strCache>
            </c:strRef>
          </c:tx>
          <c:invertIfNegative val="0"/>
          <c:dLbls>
            <c:numFmt formatCode="#,##0" sourceLinked="0"/>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YE Mar 22</c:v>
                </c:pt>
                <c:pt idx="1">
                  <c:v>YE Mar 23</c:v>
                </c:pt>
              </c:strCache>
            </c:strRef>
          </c:cat>
          <c:val>
            <c:numRef>
              <c:f>Sheet1!$B$3:$C$3</c:f>
              <c:numCache>
                <c:formatCode>0.0</c:formatCode>
                <c:ptCount val="2"/>
                <c:pt idx="0">
                  <c:v>54.9</c:v>
                </c:pt>
                <c:pt idx="1">
                  <c:v>50.3</c:v>
                </c:pt>
              </c:numCache>
            </c:numRef>
          </c:val>
          <c:extLst>
            <c:ext xmlns:c16="http://schemas.microsoft.com/office/drawing/2014/chart" uri="{C3380CC4-5D6E-409C-BE32-E72D297353CC}">
              <c16:uniqueId val="{00000001-3876-44EA-8F68-75768543874F}"/>
            </c:ext>
          </c:extLst>
        </c:ser>
        <c:ser>
          <c:idx val="2"/>
          <c:order val="2"/>
          <c:tx>
            <c:strRef>
              <c:f>Sheet1!$A$4</c:f>
              <c:strCache>
                <c:ptCount val="1"/>
                <c:pt idx="0">
                  <c:v>Fish Burger</c:v>
                </c:pt>
              </c:strCache>
            </c:strRef>
          </c:tx>
          <c:invertIfNegative val="0"/>
          <c:dLbls>
            <c:dLbl>
              <c:idx val="0"/>
              <c:layout>
                <c:manualLayout>
                  <c:x val="-9.631356663799169E-2"/>
                  <c:y val="-3.677435084583902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876-44EA-8F68-75768543874F}"/>
                </c:ext>
              </c:extLst>
            </c:dLbl>
            <c:dLbl>
              <c:idx val="1"/>
              <c:layout>
                <c:manualLayout>
                  <c:x val="-0.10273447108052453"/>
                  <c:y val="7.354870169167805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3876-44EA-8F68-75768543874F}"/>
                </c:ext>
              </c:extLst>
            </c:dLbl>
            <c:numFmt formatCode="#,##0" sourceLinked="0"/>
            <c:spPr>
              <a:noFill/>
              <a:ln>
                <a:noFill/>
              </a:ln>
              <a:effectLst/>
            </c:spPr>
            <c:txPr>
              <a:bodyPr/>
              <a:lstStyle/>
              <a:p>
                <a:pPr algn="ctr">
                  <a:defRPr>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YE Mar 22</c:v>
                </c:pt>
                <c:pt idx="1">
                  <c:v>YE Mar 23</c:v>
                </c:pt>
              </c:strCache>
            </c:strRef>
          </c:cat>
          <c:val>
            <c:numRef>
              <c:f>Sheet1!$B$4:$C$4</c:f>
              <c:numCache>
                <c:formatCode>0.0</c:formatCode>
                <c:ptCount val="2"/>
                <c:pt idx="0">
                  <c:v>1.2</c:v>
                </c:pt>
                <c:pt idx="1">
                  <c:v>1.2</c:v>
                </c:pt>
              </c:numCache>
            </c:numRef>
          </c:val>
          <c:extLst>
            <c:ext xmlns:c16="http://schemas.microsoft.com/office/drawing/2014/chart" uri="{C3380CC4-5D6E-409C-BE32-E72D297353CC}">
              <c16:uniqueId val="{00000002-3876-44EA-8F68-75768543874F}"/>
            </c:ext>
          </c:extLst>
        </c:ser>
        <c:ser>
          <c:idx val="3"/>
          <c:order val="3"/>
          <c:tx>
            <c:strRef>
              <c:f>Sheet1!$A$5</c:f>
              <c:strCache>
                <c:ptCount val="1"/>
                <c:pt idx="0">
                  <c:v>Fish Filling Other</c:v>
                </c:pt>
              </c:strCache>
            </c:strRef>
          </c:tx>
          <c:invertIfNegative val="0"/>
          <c:dLbls>
            <c:numFmt formatCode="#,##0" sourceLinked="0"/>
            <c:spPr>
              <a:noFill/>
              <a:ln>
                <a:noFill/>
              </a:ln>
              <a:effectLst/>
            </c:spPr>
            <c:txPr>
              <a:bodyPr/>
              <a:lstStyle/>
              <a:p>
                <a:pPr algn="ct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YE Mar 22</c:v>
                </c:pt>
                <c:pt idx="1">
                  <c:v>YE Mar 23</c:v>
                </c:pt>
              </c:strCache>
            </c:strRef>
          </c:cat>
          <c:val>
            <c:numRef>
              <c:f>Sheet1!$B$5:$C$5</c:f>
              <c:numCache>
                <c:formatCode>0.0</c:formatCode>
                <c:ptCount val="2"/>
                <c:pt idx="0">
                  <c:v>4.9000000000000004</c:v>
                </c:pt>
                <c:pt idx="1">
                  <c:v>4.8</c:v>
                </c:pt>
              </c:numCache>
            </c:numRef>
          </c:val>
          <c:extLst>
            <c:ext xmlns:c16="http://schemas.microsoft.com/office/drawing/2014/chart" uri="{C3380CC4-5D6E-409C-BE32-E72D297353CC}">
              <c16:uniqueId val="{00000003-3876-44EA-8F68-75768543874F}"/>
            </c:ext>
          </c:extLst>
        </c:ser>
        <c:ser>
          <c:idx val="4"/>
          <c:order val="4"/>
          <c:tx>
            <c:strRef>
              <c:f>Sheet1!$A$6</c:f>
              <c:strCache>
                <c:ptCount val="1"/>
                <c:pt idx="0">
                  <c:v>Total Shellfish</c:v>
                </c:pt>
              </c:strCache>
            </c:strRef>
          </c:tx>
          <c:invertIfNegative val="0"/>
          <c:dLbls>
            <c:numFmt formatCode="#,##0" sourceLinked="0"/>
            <c:spPr>
              <a:noFill/>
              <a:ln>
                <a:noFill/>
              </a:ln>
              <a:effectLst/>
            </c:spPr>
            <c:txPr>
              <a:bodyPr/>
              <a:lstStyle/>
              <a:p>
                <a:pPr algn="ct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YE Mar 22</c:v>
                </c:pt>
                <c:pt idx="1">
                  <c:v>YE Mar 23</c:v>
                </c:pt>
              </c:strCache>
            </c:strRef>
          </c:cat>
          <c:val>
            <c:numRef>
              <c:f>Sheet1!$B$6:$C$6</c:f>
              <c:numCache>
                <c:formatCode>0.0</c:formatCode>
                <c:ptCount val="2"/>
                <c:pt idx="0">
                  <c:v>23</c:v>
                </c:pt>
                <c:pt idx="1">
                  <c:v>19.7</c:v>
                </c:pt>
              </c:numCache>
            </c:numRef>
          </c:val>
          <c:extLst>
            <c:ext xmlns:c16="http://schemas.microsoft.com/office/drawing/2014/chart" uri="{C3380CC4-5D6E-409C-BE32-E72D297353CC}">
              <c16:uniqueId val="{00000004-3876-44EA-8F68-75768543874F}"/>
            </c:ext>
          </c:extLst>
        </c:ser>
        <c:ser>
          <c:idx val="5"/>
          <c:order val="5"/>
          <c:tx>
            <c:strRef>
              <c:f>Sheet1!$A$7</c:f>
              <c:strCache>
                <c:ptCount val="1"/>
                <c:pt idx="0">
                  <c:v>Seafood Other</c:v>
                </c:pt>
              </c:strCache>
            </c:strRef>
          </c:tx>
          <c:invertIfNegative val="0"/>
          <c:dLbls>
            <c:numFmt formatCode="#,##0" sourceLinked="0"/>
            <c:spPr>
              <a:noFill/>
              <a:ln>
                <a:noFill/>
              </a:ln>
              <a:effectLst/>
            </c:spPr>
            <c:txPr>
              <a:bodyPr/>
              <a:lstStyle/>
              <a:p>
                <a:pPr algn="ct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YE Mar 22</c:v>
                </c:pt>
                <c:pt idx="1">
                  <c:v>YE Mar 23</c:v>
                </c:pt>
              </c:strCache>
            </c:strRef>
          </c:cat>
          <c:val>
            <c:numRef>
              <c:f>Sheet1!$B$7:$C$7</c:f>
              <c:numCache>
                <c:formatCode>0.0</c:formatCode>
                <c:ptCount val="2"/>
                <c:pt idx="0">
                  <c:v>2.8</c:v>
                </c:pt>
                <c:pt idx="1">
                  <c:v>4.8</c:v>
                </c:pt>
              </c:numCache>
            </c:numRef>
          </c:val>
          <c:extLst>
            <c:ext xmlns:c16="http://schemas.microsoft.com/office/drawing/2014/chart" uri="{C3380CC4-5D6E-409C-BE32-E72D297353CC}">
              <c16:uniqueId val="{00000005-3876-44EA-8F68-75768543874F}"/>
            </c:ext>
          </c:extLst>
        </c:ser>
        <c:dLbls>
          <c:showLegendKey val="0"/>
          <c:showVal val="0"/>
          <c:showCatName val="0"/>
          <c:showSerName val="0"/>
          <c:showPercent val="0"/>
          <c:showBubbleSize val="0"/>
        </c:dLbls>
        <c:gapWidth val="82"/>
        <c:overlap val="100"/>
        <c:axId val="248403840"/>
        <c:axId val="248405376"/>
      </c:barChart>
      <c:catAx>
        <c:axId val="248403840"/>
        <c:scaling>
          <c:orientation val="minMax"/>
        </c:scaling>
        <c:delete val="0"/>
        <c:axPos val="b"/>
        <c:numFmt formatCode="General" sourceLinked="0"/>
        <c:majorTickMark val="out"/>
        <c:minorTickMark val="none"/>
        <c:tickLblPos val="nextTo"/>
        <c:txPr>
          <a:bodyPr/>
          <a:lstStyle/>
          <a:p>
            <a:pPr algn="ctr">
              <a:defRPr/>
            </a:pPr>
            <a:endParaRPr lang="en-US"/>
          </a:p>
        </c:txPr>
        <c:crossAx val="248405376"/>
        <c:crosses val="autoZero"/>
        <c:auto val="1"/>
        <c:lblAlgn val="ctr"/>
        <c:lblOffset val="100"/>
        <c:noMultiLvlLbl val="0"/>
      </c:catAx>
      <c:valAx>
        <c:axId val="248405376"/>
        <c:scaling>
          <c:orientation val="minMax"/>
          <c:max val="100"/>
        </c:scaling>
        <c:delete val="1"/>
        <c:axPos val="l"/>
        <c:numFmt formatCode="0.0" sourceLinked="1"/>
        <c:majorTickMark val="out"/>
        <c:minorTickMark val="none"/>
        <c:tickLblPos val="nextTo"/>
        <c:crossAx val="248403840"/>
        <c:crosses val="autoZero"/>
        <c:crossBetween val="between"/>
      </c:valAx>
    </c:plotArea>
    <c:legend>
      <c:legendPos val="r"/>
      <c:legendEntry>
        <c:idx val="4"/>
        <c:txPr>
          <a:bodyPr/>
          <a:lstStyle/>
          <a:p>
            <a:pPr algn="ctr">
              <a:defRPr/>
            </a:pPr>
            <a:endParaRPr lang="en-US"/>
          </a:p>
        </c:txPr>
      </c:legendEntry>
      <c:legendEntry>
        <c:idx val="5"/>
        <c:txPr>
          <a:bodyPr/>
          <a:lstStyle/>
          <a:p>
            <a:pPr algn="ctr">
              <a:defRPr/>
            </a:pPr>
            <a:endParaRPr lang="en-US"/>
          </a:p>
        </c:txPr>
      </c:legendEntry>
      <c:layout>
        <c:manualLayout>
          <c:xMode val="edge"/>
          <c:yMode val="edge"/>
          <c:x val="0.51055568883285907"/>
          <c:y val="9.6880159177945425E-4"/>
          <c:w val="0.41481065030869635"/>
          <c:h val="0.87945597696940792"/>
        </c:manualLayout>
      </c:layout>
      <c:overlay val="0"/>
      <c:txPr>
        <a:bodyPr/>
        <a:lstStyle/>
        <a:p>
          <a:pPr algn="ctr">
            <a:defRPr/>
          </a:pPr>
          <a:endParaRPr lang="en-US"/>
        </a:p>
      </c:txPr>
    </c:legend>
    <c:plotVisOnly val="1"/>
    <c:dispBlanksAs val="gap"/>
    <c:showDLblsOverMax val="0"/>
  </c:chart>
  <c:txPr>
    <a:bodyPr/>
    <a:lstStyle/>
    <a:p>
      <a:pPr>
        <a:defRPr sz="1400">
          <a:latin typeface="+mn-lt"/>
          <a:cs typeface="Calibri" pitchFamily="34" charset="0"/>
        </a:defRPr>
      </a:pPr>
      <a:endParaRPr lang="en-US"/>
    </a:p>
  </c:txPr>
  <c:externalData r:id="rId1">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
          <c:y val="0"/>
          <c:w val="0.46636314261239253"/>
          <c:h val="0.95046465984883732"/>
        </c:manualLayout>
      </c:layout>
      <c:barChart>
        <c:barDir val="col"/>
        <c:grouping val="stacked"/>
        <c:varyColors val="0"/>
        <c:ser>
          <c:idx val="0"/>
          <c:order val="0"/>
          <c:tx>
            <c:strRef>
              <c:f>Sheet1!$A$2</c:f>
              <c:strCache>
                <c:ptCount val="1"/>
                <c:pt idx="0">
                  <c:v>Non-Fried Fish</c:v>
                </c:pt>
              </c:strCache>
            </c:strRef>
          </c:tx>
          <c:invertIfNegative val="0"/>
          <c:dLbls>
            <c:numFmt formatCode="#,##0.0" sourceLinked="0"/>
            <c:spPr>
              <a:noFill/>
              <a:ln>
                <a:noFill/>
              </a:ln>
              <a:effectLst/>
            </c:spPr>
            <c:txPr>
              <a:bodyPr/>
              <a:lstStyle/>
              <a:p>
                <a:pPr algn="ct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Contribution to Growth %</c:v>
                </c:pt>
              </c:strCache>
            </c:strRef>
          </c:cat>
          <c:val>
            <c:numRef>
              <c:f>Sheet1!$B$2</c:f>
              <c:numCache>
                <c:formatCode>0</c:formatCode>
                <c:ptCount val="1"/>
                <c:pt idx="0">
                  <c:v>13.4</c:v>
                </c:pt>
              </c:numCache>
            </c:numRef>
          </c:val>
          <c:extLst>
            <c:ext xmlns:c16="http://schemas.microsoft.com/office/drawing/2014/chart" uri="{C3380CC4-5D6E-409C-BE32-E72D297353CC}">
              <c16:uniqueId val="{00000000-EE62-49DE-BD4D-1055D641494C}"/>
            </c:ext>
          </c:extLst>
        </c:ser>
        <c:ser>
          <c:idx val="1"/>
          <c:order val="1"/>
          <c:tx>
            <c:strRef>
              <c:f>Sheet1!$A$3</c:f>
              <c:strCache>
                <c:ptCount val="1"/>
                <c:pt idx="0">
                  <c:v>Fried Fish</c:v>
                </c:pt>
              </c:strCache>
            </c:strRef>
          </c:tx>
          <c:invertIfNegative val="0"/>
          <c:dLbls>
            <c:numFmt formatCode="#,##0.0" sourceLinked="0"/>
            <c:spPr>
              <a:noFill/>
              <a:ln>
                <a:noFill/>
              </a:ln>
              <a:effectLst/>
            </c:spPr>
            <c:txPr>
              <a:bodyPr/>
              <a:lstStyle/>
              <a:p>
                <a:pPr algn="ct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Contribution to Growth %</c:v>
                </c:pt>
              </c:strCache>
            </c:strRef>
          </c:cat>
          <c:val>
            <c:numRef>
              <c:f>Sheet1!$B$3</c:f>
              <c:numCache>
                <c:formatCode>0</c:formatCode>
                <c:ptCount val="1"/>
                <c:pt idx="0">
                  <c:v>14.8</c:v>
                </c:pt>
              </c:numCache>
            </c:numRef>
          </c:val>
          <c:extLst>
            <c:ext xmlns:c16="http://schemas.microsoft.com/office/drawing/2014/chart" uri="{C3380CC4-5D6E-409C-BE32-E72D297353CC}">
              <c16:uniqueId val="{00000001-EE62-49DE-BD4D-1055D641494C}"/>
            </c:ext>
          </c:extLst>
        </c:ser>
        <c:ser>
          <c:idx val="2"/>
          <c:order val="2"/>
          <c:tx>
            <c:strRef>
              <c:f>Sheet1!$A$4</c:f>
              <c:strCache>
                <c:ptCount val="1"/>
                <c:pt idx="0">
                  <c:v>Fish Burger</c:v>
                </c:pt>
              </c:strCache>
            </c:strRef>
          </c:tx>
          <c:invertIfNegative val="0"/>
          <c:cat>
            <c:strRef>
              <c:f>Sheet1!$B$1</c:f>
              <c:strCache>
                <c:ptCount val="1"/>
                <c:pt idx="0">
                  <c:v>Contribution to Growth %</c:v>
                </c:pt>
              </c:strCache>
            </c:strRef>
          </c:cat>
          <c:val>
            <c:numRef>
              <c:f>Sheet1!$B$4</c:f>
              <c:numCache>
                <c:formatCode>0</c:formatCode>
                <c:ptCount val="1"/>
                <c:pt idx="0">
                  <c:v>0.5</c:v>
                </c:pt>
              </c:numCache>
            </c:numRef>
          </c:val>
          <c:extLst>
            <c:ext xmlns:c16="http://schemas.microsoft.com/office/drawing/2014/chart" uri="{C3380CC4-5D6E-409C-BE32-E72D297353CC}">
              <c16:uniqueId val="{00000002-EE62-49DE-BD4D-1055D641494C}"/>
            </c:ext>
          </c:extLst>
        </c:ser>
        <c:ser>
          <c:idx val="3"/>
          <c:order val="3"/>
          <c:tx>
            <c:strRef>
              <c:f>Sheet1!$A$5</c:f>
              <c:strCache>
                <c:ptCount val="1"/>
                <c:pt idx="0">
                  <c:v>Fish Filling Other</c:v>
                </c:pt>
              </c:strCache>
            </c:strRef>
          </c:tx>
          <c:invertIfNegative val="0"/>
          <c:dLbls>
            <c:numFmt formatCode="#,##0.0" sourceLinked="0"/>
            <c:spPr>
              <a:noFill/>
              <a:ln>
                <a:noFill/>
              </a:ln>
              <a:effectLst/>
            </c:spPr>
            <c:txPr>
              <a:bodyPr/>
              <a:lstStyle/>
              <a:p>
                <a:pPr algn="ct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Contribution to Growth %</c:v>
                </c:pt>
              </c:strCache>
            </c:strRef>
          </c:cat>
          <c:val>
            <c:numRef>
              <c:f>Sheet1!$B$5</c:f>
              <c:numCache>
                <c:formatCode>0</c:formatCode>
                <c:ptCount val="1"/>
                <c:pt idx="0">
                  <c:v>1.8</c:v>
                </c:pt>
              </c:numCache>
            </c:numRef>
          </c:val>
          <c:extLst>
            <c:ext xmlns:c16="http://schemas.microsoft.com/office/drawing/2014/chart" uri="{C3380CC4-5D6E-409C-BE32-E72D297353CC}">
              <c16:uniqueId val="{00000003-EE62-49DE-BD4D-1055D641494C}"/>
            </c:ext>
          </c:extLst>
        </c:ser>
        <c:ser>
          <c:idx val="4"/>
          <c:order val="4"/>
          <c:tx>
            <c:strRef>
              <c:f>Sheet1!$A$6</c:f>
              <c:strCache>
                <c:ptCount val="1"/>
                <c:pt idx="0">
                  <c:v>Total Shellfish</c:v>
                </c:pt>
              </c:strCache>
            </c:strRef>
          </c:tx>
          <c:invertIfNegative val="0"/>
          <c:dLbls>
            <c:numFmt formatCode="#,##0.0" sourceLinked="0"/>
            <c:spPr>
              <a:noFill/>
              <a:ln>
                <a:noFill/>
              </a:ln>
              <a:effectLst/>
            </c:spPr>
            <c:txPr>
              <a:bodyPr/>
              <a:lstStyle/>
              <a:p>
                <a:pPr algn="ct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Contribution to Growth %</c:v>
                </c:pt>
              </c:strCache>
            </c:strRef>
          </c:cat>
          <c:val>
            <c:numRef>
              <c:f>Sheet1!$B$6</c:f>
              <c:numCache>
                <c:formatCode>0</c:formatCode>
                <c:ptCount val="1"/>
                <c:pt idx="0">
                  <c:v>4.4000000000000004</c:v>
                </c:pt>
              </c:numCache>
            </c:numRef>
          </c:val>
          <c:extLst>
            <c:ext xmlns:c16="http://schemas.microsoft.com/office/drawing/2014/chart" uri="{C3380CC4-5D6E-409C-BE32-E72D297353CC}">
              <c16:uniqueId val="{00000004-EE62-49DE-BD4D-1055D641494C}"/>
            </c:ext>
          </c:extLst>
        </c:ser>
        <c:ser>
          <c:idx val="5"/>
          <c:order val="5"/>
          <c:tx>
            <c:strRef>
              <c:f>Sheet1!$A$7</c:f>
              <c:strCache>
                <c:ptCount val="1"/>
                <c:pt idx="0">
                  <c:v>Seafood Other</c:v>
                </c:pt>
              </c:strCache>
            </c:strRef>
          </c:tx>
          <c:invertIfNegative val="0"/>
          <c:dLbls>
            <c:dLbl>
              <c:idx val="0"/>
              <c:numFmt formatCode="#,##0.0" sourceLinked="0"/>
              <c:spPr/>
              <c:txPr>
                <a:bodyPr/>
                <a:lstStyle/>
                <a:p>
                  <a:pPr algn="ctr">
                    <a:defRPr>
                      <a:solidFill>
                        <a:schemeClr val="bg1"/>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0-6D39-45FF-AEE9-2F3520A2C573}"/>
                </c:ext>
              </c:extLst>
            </c:dLbl>
            <c:spPr>
              <a:noFill/>
              <a:ln>
                <a:noFill/>
              </a:ln>
              <a:effectLst/>
            </c:spPr>
            <c:txPr>
              <a:bodyPr/>
              <a:lstStyle/>
              <a:p>
                <a:pPr algn="ct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Contribution to Growth %</c:v>
                </c:pt>
              </c:strCache>
            </c:strRef>
          </c:cat>
          <c:val>
            <c:numRef>
              <c:f>Sheet1!$B$7</c:f>
              <c:numCache>
                <c:formatCode>0</c:formatCode>
                <c:ptCount val="1"/>
                <c:pt idx="0">
                  <c:v>3.8</c:v>
                </c:pt>
              </c:numCache>
            </c:numRef>
          </c:val>
          <c:extLst>
            <c:ext xmlns:c16="http://schemas.microsoft.com/office/drawing/2014/chart" uri="{C3380CC4-5D6E-409C-BE32-E72D297353CC}">
              <c16:uniqueId val="{00000006-EE62-49DE-BD4D-1055D641494C}"/>
            </c:ext>
          </c:extLst>
        </c:ser>
        <c:dLbls>
          <c:showLegendKey val="0"/>
          <c:showVal val="0"/>
          <c:showCatName val="0"/>
          <c:showSerName val="0"/>
          <c:showPercent val="0"/>
          <c:showBubbleSize val="0"/>
        </c:dLbls>
        <c:gapWidth val="82"/>
        <c:overlap val="100"/>
        <c:axId val="248562432"/>
        <c:axId val="248563968"/>
      </c:barChart>
      <c:catAx>
        <c:axId val="248562432"/>
        <c:scaling>
          <c:orientation val="minMax"/>
        </c:scaling>
        <c:delete val="0"/>
        <c:axPos val="b"/>
        <c:numFmt formatCode="General" sourceLinked="0"/>
        <c:majorTickMark val="out"/>
        <c:minorTickMark val="none"/>
        <c:tickLblPos val="none"/>
        <c:crossAx val="248563968"/>
        <c:crosses val="autoZero"/>
        <c:auto val="1"/>
        <c:lblAlgn val="ctr"/>
        <c:lblOffset val="100"/>
        <c:noMultiLvlLbl val="0"/>
      </c:catAx>
      <c:valAx>
        <c:axId val="248563968"/>
        <c:scaling>
          <c:orientation val="minMax"/>
        </c:scaling>
        <c:delete val="0"/>
        <c:axPos val="l"/>
        <c:numFmt formatCode="0" sourceLinked="1"/>
        <c:majorTickMark val="out"/>
        <c:minorTickMark val="none"/>
        <c:tickLblPos val="none"/>
        <c:crossAx val="248562432"/>
        <c:crosses val="autoZero"/>
        <c:crossBetween val="between"/>
      </c:valAx>
    </c:plotArea>
    <c:legend>
      <c:legendPos val="r"/>
      <c:legendEntry>
        <c:idx val="4"/>
        <c:txPr>
          <a:bodyPr/>
          <a:lstStyle/>
          <a:p>
            <a:pPr algn="ctr">
              <a:defRPr/>
            </a:pPr>
            <a:endParaRPr lang="en-US"/>
          </a:p>
        </c:txPr>
      </c:legendEntry>
      <c:legendEntry>
        <c:idx val="5"/>
        <c:txPr>
          <a:bodyPr/>
          <a:lstStyle/>
          <a:p>
            <a:pPr algn="ctr">
              <a:defRPr/>
            </a:pPr>
            <a:endParaRPr lang="en-US"/>
          </a:p>
        </c:txPr>
      </c:legendEntry>
      <c:layout>
        <c:manualLayout>
          <c:xMode val="edge"/>
          <c:yMode val="edge"/>
          <c:x val="0.53520004363984797"/>
          <c:y val="0"/>
          <c:w val="0.31925912302448295"/>
          <c:h val="0.88102026252546872"/>
        </c:manualLayout>
      </c:layout>
      <c:overlay val="0"/>
      <c:txPr>
        <a:bodyPr/>
        <a:lstStyle/>
        <a:p>
          <a:pPr algn="ctr">
            <a:defRPr/>
          </a:pPr>
          <a:endParaRPr lang="en-US"/>
        </a:p>
      </c:txPr>
    </c:legend>
    <c:plotVisOnly val="1"/>
    <c:dispBlanksAs val="gap"/>
    <c:showDLblsOverMax val="0"/>
  </c:chart>
  <c:txPr>
    <a:bodyPr/>
    <a:lstStyle/>
    <a:p>
      <a:pPr>
        <a:defRPr sz="1400"/>
      </a:pPr>
      <a:endParaRPr lang="en-US"/>
    </a:p>
  </c:txPr>
  <c:externalData r:id="rId1">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0.38056477183754156"/>
          <c:y val="0.13460526612334198"/>
          <c:w val="0.57473966535433074"/>
          <c:h val="0.82551550196850398"/>
        </c:manualLayout>
      </c:layout>
      <c:barChart>
        <c:barDir val="bar"/>
        <c:grouping val="clustered"/>
        <c:varyColors val="0"/>
        <c:ser>
          <c:idx val="0"/>
          <c:order val="0"/>
          <c:tx>
            <c:strRef>
              <c:f>Sheet1!$B$1</c:f>
              <c:strCache>
                <c:ptCount val="1"/>
                <c:pt idx="0">
                  <c:v>Column1</c:v>
                </c:pt>
              </c:strCache>
            </c:strRef>
          </c:tx>
          <c:invertIfNegative val="0"/>
          <c:dPt>
            <c:idx val="0"/>
            <c:invertIfNegative val="0"/>
            <c:bubble3D val="0"/>
            <c:spPr>
              <a:solidFill>
                <a:srgbClr val="009999"/>
              </a:solidFill>
            </c:spPr>
            <c:extLst>
              <c:ext xmlns:c16="http://schemas.microsoft.com/office/drawing/2014/chart" uri="{C3380CC4-5D6E-409C-BE32-E72D297353CC}">
                <c16:uniqueId val="{00000000-865F-4115-AD1D-77E16325431F}"/>
              </c:ext>
            </c:extLst>
          </c:dPt>
          <c:dPt>
            <c:idx val="1"/>
            <c:invertIfNegative val="0"/>
            <c:bubble3D val="0"/>
            <c:spPr>
              <a:solidFill>
                <a:srgbClr val="009999"/>
              </a:solidFill>
              <a:ln>
                <a:solidFill>
                  <a:schemeClr val="tx1"/>
                </a:solidFill>
              </a:ln>
            </c:spPr>
            <c:extLst>
              <c:ext xmlns:c16="http://schemas.microsoft.com/office/drawing/2014/chart" uri="{C3380CC4-5D6E-409C-BE32-E72D297353CC}">
                <c16:uniqueId val="{00000001-865F-4115-AD1D-77E16325431F}"/>
              </c:ext>
            </c:extLst>
          </c:dPt>
          <c:dPt>
            <c:idx val="2"/>
            <c:invertIfNegative val="0"/>
            <c:bubble3D val="0"/>
            <c:spPr>
              <a:solidFill>
                <a:srgbClr val="009999"/>
              </a:solidFill>
              <a:ln>
                <a:solidFill>
                  <a:srgbClr val="009999"/>
                </a:solidFill>
              </a:ln>
            </c:spPr>
            <c:extLst>
              <c:ext xmlns:c16="http://schemas.microsoft.com/office/drawing/2014/chart" uri="{C3380CC4-5D6E-409C-BE32-E72D297353CC}">
                <c16:uniqueId val="{00000002-865F-4115-AD1D-77E16325431F}"/>
              </c:ext>
            </c:extLst>
          </c:dPt>
          <c:dPt>
            <c:idx val="3"/>
            <c:invertIfNegative val="0"/>
            <c:bubble3D val="0"/>
            <c:spPr>
              <a:solidFill>
                <a:srgbClr val="FF0000"/>
              </a:solidFill>
            </c:spPr>
            <c:extLst>
              <c:ext xmlns:c16="http://schemas.microsoft.com/office/drawing/2014/chart" uri="{C3380CC4-5D6E-409C-BE32-E72D297353CC}">
                <c16:uniqueId val="{00000003-865F-4115-AD1D-77E16325431F}"/>
              </c:ext>
            </c:extLst>
          </c:dPt>
          <c:dPt>
            <c:idx val="4"/>
            <c:invertIfNegative val="0"/>
            <c:bubble3D val="0"/>
            <c:spPr>
              <a:solidFill>
                <a:srgbClr val="FF0000"/>
              </a:solidFill>
            </c:spPr>
            <c:extLst>
              <c:ext xmlns:c16="http://schemas.microsoft.com/office/drawing/2014/chart" uri="{C3380CC4-5D6E-409C-BE32-E72D297353CC}">
                <c16:uniqueId val="{00000004-865F-4115-AD1D-77E16325431F}"/>
              </c:ext>
            </c:extLst>
          </c:dPt>
          <c:dPt>
            <c:idx val="5"/>
            <c:invertIfNegative val="0"/>
            <c:bubble3D val="0"/>
            <c:spPr>
              <a:solidFill>
                <a:srgbClr val="FF0000"/>
              </a:solidFill>
            </c:spPr>
            <c:extLst>
              <c:ext xmlns:c16="http://schemas.microsoft.com/office/drawing/2014/chart" uri="{C3380CC4-5D6E-409C-BE32-E72D297353CC}">
                <c16:uniqueId val="{00000005-865F-4115-AD1D-77E16325431F}"/>
              </c:ext>
            </c:extLst>
          </c:dPt>
          <c:dPt>
            <c:idx val="6"/>
            <c:invertIfNegative val="0"/>
            <c:bubble3D val="0"/>
            <c:spPr>
              <a:noFill/>
              <a:ln>
                <a:solidFill>
                  <a:schemeClr val="tx1"/>
                </a:solidFill>
              </a:ln>
            </c:spPr>
            <c:extLst>
              <c:ext xmlns:c16="http://schemas.microsoft.com/office/drawing/2014/chart" uri="{C3380CC4-5D6E-409C-BE32-E72D297353CC}">
                <c16:uniqueId val="{00000006-865F-4115-AD1D-77E16325431F}"/>
              </c:ext>
            </c:extLst>
          </c:dPt>
          <c:dPt>
            <c:idx val="7"/>
            <c:invertIfNegative val="0"/>
            <c:bubble3D val="0"/>
            <c:spPr>
              <a:noFill/>
              <a:ln>
                <a:solidFill>
                  <a:schemeClr val="tx1"/>
                </a:solidFill>
              </a:ln>
            </c:spPr>
            <c:extLst>
              <c:ext xmlns:c16="http://schemas.microsoft.com/office/drawing/2014/chart" uri="{C3380CC4-5D6E-409C-BE32-E72D297353CC}">
                <c16:uniqueId val="{00000007-865F-4115-AD1D-77E16325431F}"/>
              </c:ext>
            </c:extLst>
          </c:dPt>
          <c:dPt>
            <c:idx val="8"/>
            <c:invertIfNegative val="0"/>
            <c:bubble3D val="0"/>
            <c:spPr>
              <a:solidFill>
                <a:srgbClr val="009999"/>
              </a:solidFill>
            </c:spPr>
            <c:extLst>
              <c:ext xmlns:c16="http://schemas.microsoft.com/office/drawing/2014/chart" uri="{C3380CC4-5D6E-409C-BE32-E72D297353CC}">
                <c16:uniqueId val="{00000008-865F-4115-AD1D-77E16325431F}"/>
              </c:ext>
            </c:extLst>
          </c:dPt>
          <c:dPt>
            <c:idx val="9"/>
            <c:invertIfNegative val="0"/>
            <c:bubble3D val="0"/>
            <c:spPr>
              <a:solidFill>
                <a:srgbClr val="FF0000"/>
              </a:solidFill>
            </c:spPr>
            <c:extLst>
              <c:ext xmlns:c16="http://schemas.microsoft.com/office/drawing/2014/chart" uri="{C3380CC4-5D6E-409C-BE32-E72D297353CC}">
                <c16:uniqueId val="{00000009-865F-4115-AD1D-77E16325431F}"/>
              </c:ext>
            </c:extLst>
          </c:dPt>
          <c:dLbls>
            <c:numFmt formatCode="#,##0.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Seafood</c:v>
                </c:pt>
                <c:pt idx="1">
                  <c:v>Total Fish</c:v>
                </c:pt>
                <c:pt idx="2">
                  <c:v>Salmon</c:v>
                </c:pt>
                <c:pt idx="3">
                  <c:v>Fish Fingers</c:v>
                </c:pt>
                <c:pt idx="4">
                  <c:v>Total Shellfish</c:v>
                </c:pt>
                <c:pt idx="5">
                  <c:v>Scampi</c:v>
                </c:pt>
                <c:pt idx="6">
                  <c:v>Prawn</c:v>
                </c:pt>
                <c:pt idx="7">
                  <c:v>Seafood Sandwich</c:v>
                </c:pt>
                <c:pt idx="8">
                  <c:v>Total Cod</c:v>
                </c:pt>
                <c:pt idx="9">
                  <c:v>Total Haddock</c:v>
                </c:pt>
              </c:strCache>
            </c:strRef>
          </c:cat>
          <c:val>
            <c:numRef>
              <c:f>Sheet1!$B$2:$B$11</c:f>
              <c:numCache>
                <c:formatCode>General</c:formatCode>
                <c:ptCount val="10"/>
                <c:pt idx="0">
                  <c:v>12.7</c:v>
                </c:pt>
                <c:pt idx="1">
                  <c:v>9.9</c:v>
                </c:pt>
                <c:pt idx="2">
                  <c:v>0.8</c:v>
                </c:pt>
                <c:pt idx="3" formatCode="[$£-809]#,##0.00">
                  <c:v>0.4</c:v>
                </c:pt>
                <c:pt idx="4">
                  <c:v>2.8</c:v>
                </c:pt>
                <c:pt idx="5" formatCode="[$£-809]#,##0.00">
                  <c:v>1.4</c:v>
                </c:pt>
                <c:pt idx="6" formatCode="[$£-809]#,##0.00">
                  <c:v>0.8</c:v>
                </c:pt>
                <c:pt idx="7">
                  <c:v>1.7</c:v>
                </c:pt>
                <c:pt idx="8">
                  <c:v>4.5</c:v>
                </c:pt>
                <c:pt idx="9">
                  <c:v>1.7</c:v>
                </c:pt>
              </c:numCache>
            </c:numRef>
          </c:val>
          <c:extLst>
            <c:ext xmlns:c16="http://schemas.microsoft.com/office/drawing/2014/chart" uri="{C3380CC4-5D6E-409C-BE32-E72D297353CC}">
              <c16:uniqueId val="{0000000A-865F-4115-AD1D-77E16325431F}"/>
            </c:ext>
          </c:extLst>
        </c:ser>
        <c:dLbls>
          <c:showLegendKey val="0"/>
          <c:showVal val="0"/>
          <c:showCatName val="0"/>
          <c:showSerName val="0"/>
          <c:showPercent val="0"/>
          <c:showBubbleSize val="0"/>
        </c:dLbls>
        <c:gapWidth val="28"/>
        <c:axId val="248677504"/>
        <c:axId val="248679040"/>
      </c:barChart>
      <c:catAx>
        <c:axId val="248677504"/>
        <c:scaling>
          <c:orientation val="maxMin"/>
        </c:scaling>
        <c:delete val="0"/>
        <c:axPos val="l"/>
        <c:numFmt formatCode="General" sourceLinked="0"/>
        <c:majorTickMark val="out"/>
        <c:minorTickMark val="none"/>
        <c:tickLblPos val="low"/>
        <c:crossAx val="248679040"/>
        <c:crosses val="autoZero"/>
        <c:auto val="1"/>
        <c:lblAlgn val="ctr"/>
        <c:lblOffset val="100"/>
        <c:tickLblSkip val="1"/>
        <c:noMultiLvlLbl val="0"/>
      </c:catAx>
      <c:valAx>
        <c:axId val="248679040"/>
        <c:scaling>
          <c:orientation val="minMax"/>
        </c:scaling>
        <c:delete val="1"/>
        <c:axPos val="t"/>
        <c:numFmt formatCode="General" sourceLinked="1"/>
        <c:majorTickMark val="out"/>
        <c:minorTickMark val="none"/>
        <c:tickLblPos val="nextTo"/>
        <c:crossAx val="24867750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Avg Tckts</c:v>
                </c:pt>
              </c:strCache>
            </c:strRef>
          </c:tx>
          <c:spPr>
            <a:solidFill>
              <a:schemeClr val="accent1"/>
            </a:solidFill>
          </c:spPr>
          <c:invertIfNegative val="0"/>
          <c:dPt>
            <c:idx val="4"/>
            <c:invertIfNegative val="0"/>
            <c:bubble3D val="0"/>
            <c:extLst>
              <c:ext xmlns:c16="http://schemas.microsoft.com/office/drawing/2014/chart" uri="{C3380CC4-5D6E-409C-BE32-E72D297353CC}">
                <c16:uniqueId val="{00000000-468C-48A0-A078-B23DF879C5CD}"/>
              </c:ext>
            </c:extLst>
          </c:dPt>
          <c:dPt>
            <c:idx val="6"/>
            <c:invertIfNegative val="0"/>
            <c:bubble3D val="0"/>
            <c:spPr>
              <a:solidFill>
                <a:srgbClr val="00B0F0"/>
              </a:solidFill>
            </c:spPr>
            <c:extLst>
              <c:ext xmlns:c16="http://schemas.microsoft.com/office/drawing/2014/chart" uri="{C3380CC4-5D6E-409C-BE32-E72D297353CC}">
                <c16:uniqueId val="{00000002-468C-48A0-A078-B23DF879C5CD}"/>
              </c:ext>
            </c:extLst>
          </c:dPt>
          <c:dLbls>
            <c:dLbl>
              <c:idx val="0"/>
              <c:layout>
                <c:manualLayout>
                  <c:x val="2.2836336028849862E-2"/>
                  <c:y val="-4.247481078824729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44B-48BF-9803-E4B2C9FF384B}"/>
                </c:ext>
              </c:extLst>
            </c:dLbl>
            <c:dLbl>
              <c:idx val="2"/>
              <c:layout>
                <c:manualLayout>
                  <c:x val="5.3284317887807242E-2"/>
                  <c:y val="-3.8937859417686306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68C-48A0-A078-B23DF879C5CD}"/>
                </c:ext>
              </c:extLst>
            </c:dLbl>
            <c:dLbl>
              <c:idx val="5"/>
              <c:layout>
                <c:manualLayout>
                  <c:x val="5.3284517679025409E-2"/>
                  <c:y val="8.495965578646130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68C-48A0-A078-B23DF879C5CD}"/>
                </c:ext>
              </c:extLst>
            </c:dLbl>
            <c:numFmt formatCode="[$£-809]#,##0.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    Total Visits</c:v>
                </c:pt>
                <c:pt idx="1">
                  <c:v>    Total Protein</c:v>
                </c:pt>
                <c:pt idx="2">
                  <c:v>    Total Poultry</c:v>
                </c:pt>
                <c:pt idx="3">
                  <c:v>    Total Beef &amp; Veal</c:v>
                </c:pt>
                <c:pt idx="4">
                  <c:v>    Total Lamb</c:v>
                </c:pt>
                <c:pt idx="5">
                  <c:v>    Total Pork</c:v>
                </c:pt>
                <c:pt idx="6">
                  <c:v>    Total Seafood</c:v>
                </c:pt>
              </c:strCache>
            </c:strRef>
          </c:cat>
          <c:val>
            <c:numRef>
              <c:f>Sheet1!$B$2:$B$8</c:f>
              <c:numCache>
                <c:formatCode>"£"#,##0.00</c:formatCode>
                <c:ptCount val="7"/>
                <c:pt idx="0">
                  <c:v>10.4</c:v>
                </c:pt>
                <c:pt idx="1">
                  <c:v>11.3</c:v>
                </c:pt>
                <c:pt idx="2">
                  <c:v>11.58</c:v>
                </c:pt>
                <c:pt idx="3">
                  <c:v>12.49</c:v>
                </c:pt>
                <c:pt idx="4">
                  <c:v>13.3</c:v>
                </c:pt>
                <c:pt idx="5">
                  <c:v>9.65</c:v>
                </c:pt>
                <c:pt idx="6">
                  <c:v>12.1</c:v>
                </c:pt>
              </c:numCache>
            </c:numRef>
          </c:val>
          <c:extLst>
            <c:ext xmlns:c16="http://schemas.microsoft.com/office/drawing/2014/chart" uri="{C3380CC4-5D6E-409C-BE32-E72D297353CC}">
              <c16:uniqueId val="{00000004-468C-48A0-A078-B23DF879C5CD}"/>
            </c:ext>
          </c:extLst>
        </c:ser>
        <c:dLbls>
          <c:showLegendKey val="0"/>
          <c:showVal val="0"/>
          <c:showCatName val="0"/>
          <c:showSerName val="0"/>
          <c:showPercent val="0"/>
          <c:showBubbleSize val="0"/>
        </c:dLbls>
        <c:gapWidth val="75"/>
        <c:axId val="247880320"/>
        <c:axId val="247886208"/>
      </c:barChart>
      <c:catAx>
        <c:axId val="247880320"/>
        <c:scaling>
          <c:orientation val="maxMin"/>
        </c:scaling>
        <c:delete val="0"/>
        <c:axPos val="r"/>
        <c:numFmt formatCode="General" sourceLinked="0"/>
        <c:majorTickMark val="none"/>
        <c:minorTickMark val="none"/>
        <c:tickLblPos val="low"/>
        <c:crossAx val="247886208"/>
        <c:crosses val="autoZero"/>
        <c:auto val="1"/>
        <c:lblAlgn val="ctr"/>
        <c:lblOffset val="100"/>
        <c:noMultiLvlLbl val="0"/>
      </c:catAx>
      <c:valAx>
        <c:axId val="247886208"/>
        <c:scaling>
          <c:orientation val="maxMin"/>
        </c:scaling>
        <c:delete val="0"/>
        <c:axPos val="t"/>
        <c:numFmt formatCode="[$£-809]#,##0_);[Red]\([$£-809]#,##0\)" sourceLinked="0"/>
        <c:majorTickMark val="none"/>
        <c:minorTickMark val="none"/>
        <c:tickLblPos val="high"/>
        <c:spPr>
          <a:ln>
            <a:noFill/>
          </a:ln>
        </c:spPr>
        <c:crossAx val="247880320"/>
        <c:crosses val="autoZero"/>
        <c:crossBetween val="between"/>
      </c:valAx>
      <c:spPr>
        <a:ln>
          <a:noFill/>
        </a:ln>
      </c:spPr>
    </c:plotArea>
    <c:plotVisOnly val="1"/>
    <c:dispBlanksAs val="gap"/>
    <c:showDLblsOverMax val="0"/>
  </c:chart>
  <c:txPr>
    <a:bodyPr/>
    <a:lstStyle/>
    <a:p>
      <a:pPr>
        <a:defRPr sz="1400"/>
      </a:pPr>
      <a:endParaRPr lang="en-US"/>
    </a:p>
  </c:txPr>
  <c:externalData r:id="rId1">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722859369187196E-2"/>
          <c:y val="4.6603887638260427E-2"/>
          <c:w val="0.85447004284086403"/>
          <c:h val="0.80934773238893465"/>
        </c:manualLayout>
      </c:layout>
      <c:barChart>
        <c:barDir val="bar"/>
        <c:grouping val="clustered"/>
        <c:varyColors val="0"/>
        <c:ser>
          <c:idx val="0"/>
          <c:order val="0"/>
          <c:tx>
            <c:strRef>
              <c:f>Sheet1!$B$1</c:f>
              <c:strCache>
                <c:ptCount val="1"/>
                <c:pt idx="0">
                  <c:v>Spd Chg</c:v>
                </c:pt>
              </c:strCache>
            </c:strRef>
          </c:tx>
          <c:spPr>
            <a:solidFill>
              <a:srgbClr val="00517D"/>
            </a:solidFill>
          </c:spPr>
          <c:invertIfNegative val="0"/>
          <c:dPt>
            <c:idx val="4"/>
            <c:invertIfNegative val="0"/>
            <c:bubble3D val="0"/>
            <c:extLst>
              <c:ext xmlns:c16="http://schemas.microsoft.com/office/drawing/2014/chart" uri="{C3380CC4-5D6E-409C-BE32-E72D297353CC}">
                <c16:uniqueId val="{00000000-F805-4A1A-B0A5-9C559A740289}"/>
              </c:ext>
            </c:extLst>
          </c:dPt>
          <c:dPt>
            <c:idx val="6"/>
            <c:invertIfNegative val="0"/>
            <c:bubble3D val="0"/>
            <c:extLst>
              <c:ext xmlns:c16="http://schemas.microsoft.com/office/drawing/2014/chart" uri="{C3380CC4-5D6E-409C-BE32-E72D297353CC}">
                <c16:uniqueId val="{00000001-F805-4A1A-B0A5-9C559A740289}"/>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    Total Visits</c:v>
                </c:pt>
                <c:pt idx="1">
                  <c:v>    Total Protein</c:v>
                </c:pt>
                <c:pt idx="2">
                  <c:v>    Total Poultry</c:v>
                </c:pt>
                <c:pt idx="3">
                  <c:v>    Total Beef &amp; Veal</c:v>
                </c:pt>
                <c:pt idx="4">
                  <c:v>    Total Lamb</c:v>
                </c:pt>
                <c:pt idx="5">
                  <c:v>    Total Pork</c:v>
                </c:pt>
                <c:pt idx="6">
                  <c:v>    Total Seafood</c:v>
                </c:pt>
              </c:strCache>
            </c:strRef>
          </c:cat>
          <c:val>
            <c:numRef>
              <c:f>Sheet1!$B$2:$B$8</c:f>
              <c:numCache>
                <c:formatCode>"£"#,##0.00</c:formatCode>
                <c:ptCount val="7"/>
                <c:pt idx="0">
                  <c:v>0.16000000000000014</c:v>
                </c:pt>
                <c:pt idx="1">
                  <c:v>0.43000000000000149</c:v>
                </c:pt>
                <c:pt idx="2">
                  <c:v>0.89000000000000057</c:v>
                </c:pt>
                <c:pt idx="3">
                  <c:v>0.73000000000000043</c:v>
                </c:pt>
                <c:pt idx="4">
                  <c:v>-1.0999999999999996</c:v>
                </c:pt>
                <c:pt idx="5">
                  <c:v>0.46000000000000085</c:v>
                </c:pt>
                <c:pt idx="6">
                  <c:v>0.58999999999999986</c:v>
                </c:pt>
              </c:numCache>
            </c:numRef>
          </c:val>
          <c:extLst>
            <c:ext xmlns:c16="http://schemas.microsoft.com/office/drawing/2014/chart" uri="{C3380CC4-5D6E-409C-BE32-E72D297353CC}">
              <c16:uniqueId val="{00000002-F805-4A1A-B0A5-9C559A740289}"/>
            </c:ext>
          </c:extLst>
        </c:ser>
        <c:dLbls>
          <c:showLegendKey val="0"/>
          <c:showVal val="0"/>
          <c:showCatName val="0"/>
          <c:showSerName val="0"/>
          <c:showPercent val="0"/>
          <c:showBubbleSize val="0"/>
        </c:dLbls>
        <c:gapWidth val="75"/>
        <c:axId val="247968896"/>
        <c:axId val="247970432"/>
      </c:barChart>
      <c:catAx>
        <c:axId val="247968896"/>
        <c:scaling>
          <c:orientation val="maxMin"/>
        </c:scaling>
        <c:delete val="0"/>
        <c:axPos val="l"/>
        <c:numFmt formatCode="General" sourceLinked="0"/>
        <c:majorTickMark val="none"/>
        <c:minorTickMark val="none"/>
        <c:tickLblPos val="none"/>
        <c:crossAx val="247970432"/>
        <c:crosses val="autoZero"/>
        <c:auto val="1"/>
        <c:lblAlgn val="ctr"/>
        <c:lblOffset val="100"/>
        <c:noMultiLvlLbl val="0"/>
      </c:catAx>
      <c:valAx>
        <c:axId val="247970432"/>
        <c:scaling>
          <c:orientation val="minMax"/>
        </c:scaling>
        <c:delete val="1"/>
        <c:axPos val="t"/>
        <c:numFmt formatCode="[$£-809]#,##0.00" sourceLinked="0"/>
        <c:majorTickMark val="none"/>
        <c:minorTickMark val="none"/>
        <c:tickLblPos val="high"/>
        <c:crossAx val="247968896"/>
        <c:crosses val="autoZero"/>
        <c:crossBetween val="between"/>
      </c:valAx>
    </c:plotArea>
    <c:plotVisOnly val="1"/>
    <c:dispBlanksAs val="gap"/>
    <c:showDLblsOverMax val="0"/>
  </c:chart>
  <c:spPr>
    <a:noFill/>
    <a:ln>
      <a:noFill/>
    </a:ln>
  </c:spPr>
  <c:txPr>
    <a:bodyPr/>
    <a:lstStyle/>
    <a:p>
      <a:pPr>
        <a:defRPr sz="1400"/>
      </a:pPr>
      <a:endParaRPr lang="en-US"/>
    </a:p>
  </c:txPr>
  <c:externalData r:id="rId2">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Avg Tckts</c:v>
                </c:pt>
              </c:strCache>
            </c:strRef>
          </c:tx>
          <c:spPr>
            <a:solidFill>
              <a:schemeClr val="accent1"/>
            </a:solidFill>
          </c:spPr>
          <c:invertIfNegative val="0"/>
          <c:dPt>
            <c:idx val="4"/>
            <c:invertIfNegative val="0"/>
            <c:bubble3D val="0"/>
            <c:extLst>
              <c:ext xmlns:c16="http://schemas.microsoft.com/office/drawing/2014/chart" uri="{C3380CC4-5D6E-409C-BE32-E72D297353CC}">
                <c16:uniqueId val="{00000000-F6E7-4F2E-A0BB-411CB0CBDC6D}"/>
              </c:ext>
            </c:extLst>
          </c:dPt>
          <c:dPt>
            <c:idx val="6"/>
            <c:invertIfNegative val="0"/>
            <c:bubble3D val="0"/>
            <c:spPr>
              <a:solidFill>
                <a:srgbClr val="00B0F0"/>
              </a:solidFill>
            </c:spPr>
            <c:extLst>
              <c:ext xmlns:c16="http://schemas.microsoft.com/office/drawing/2014/chart" uri="{C3380CC4-5D6E-409C-BE32-E72D297353CC}">
                <c16:uniqueId val="{00000002-F6E7-4F2E-A0BB-411CB0CBDC6D}"/>
              </c:ext>
            </c:extLst>
          </c:dPt>
          <c:dLbls>
            <c:dLbl>
              <c:idx val="0"/>
              <c:layout>
                <c:manualLayout>
                  <c:x val="5.0112623604561764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279-4214-A3BB-180C8B688A8C}"/>
                </c:ext>
              </c:extLst>
            </c:dLbl>
            <c:dLbl>
              <c:idx val="3"/>
              <c:layout>
                <c:manualLayout>
                  <c:x val="5.2750130110065258E-3"/>
                  <c:y val="-4.247815552490212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279-4214-A3BB-180C8B688A8C}"/>
                </c:ext>
              </c:extLst>
            </c:dLbl>
            <c:dLbl>
              <c:idx val="6"/>
              <c:layout>
                <c:manualLayout>
                  <c:x val="-2.6372988278256519E-3"/>
                  <c:y val="4.248150026155840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6E7-4F2E-A0BB-411CB0CBDC6D}"/>
                </c:ext>
              </c:extLst>
            </c:dLbl>
            <c:numFmt formatCode="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    Total Visits</c:v>
                </c:pt>
                <c:pt idx="1">
                  <c:v>    Total Protein</c:v>
                </c:pt>
                <c:pt idx="2">
                  <c:v>    Total Poultry</c:v>
                </c:pt>
                <c:pt idx="3">
                  <c:v>    Total Beef &amp; Veal</c:v>
                </c:pt>
                <c:pt idx="4">
                  <c:v>    Total Lamb</c:v>
                </c:pt>
                <c:pt idx="5">
                  <c:v>    Total Pork</c:v>
                </c:pt>
                <c:pt idx="6">
                  <c:v>    Total Seafood</c:v>
                </c:pt>
              </c:strCache>
            </c:strRef>
          </c:cat>
          <c:val>
            <c:numRef>
              <c:f>Sheet1!$B$2:$B$8</c:f>
              <c:numCache>
                <c:formatCode>General</c:formatCode>
                <c:ptCount val="7"/>
                <c:pt idx="0">
                  <c:v>0.24100000000000002</c:v>
                </c:pt>
                <c:pt idx="1">
                  <c:v>0.28600000000000003</c:v>
                </c:pt>
                <c:pt idx="2">
                  <c:v>0.31900000000000001</c:v>
                </c:pt>
                <c:pt idx="3">
                  <c:v>0.27200000000000002</c:v>
                </c:pt>
                <c:pt idx="4">
                  <c:v>0.1</c:v>
                </c:pt>
                <c:pt idx="5" formatCode="0.000">
                  <c:v>0.31</c:v>
                </c:pt>
                <c:pt idx="6">
                  <c:v>0.32299999999999995</c:v>
                </c:pt>
              </c:numCache>
            </c:numRef>
          </c:val>
          <c:extLst>
            <c:ext xmlns:c16="http://schemas.microsoft.com/office/drawing/2014/chart" uri="{C3380CC4-5D6E-409C-BE32-E72D297353CC}">
              <c16:uniqueId val="{00000003-F6E7-4F2E-A0BB-411CB0CBDC6D}"/>
            </c:ext>
          </c:extLst>
        </c:ser>
        <c:dLbls>
          <c:showLegendKey val="0"/>
          <c:showVal val="0"/>
          <c:showCatName val="0"/>
          <c:showSerName val="0"/>
          <c:showPercent val="0"/>
          <c:showBubbleSize val="0"/>
        </c:dLbls>
        <c:gapWidth val="75"/>
        <c:axId val="248980992"/>
        <c:axId val="248982528"/>
      </c:barChart>
      <c:catAx>
        <c:axId val="248980992"/>
        <c:scaling>
          <c:orientation val="maxMin"/>
        </c:scaling>
        <c:delete val="0"/>
        <c:axPos val="r"/>
        <c:numFmt formatCode="General" sourceLinked="0"/>
        <c:majorTickMark val="none"/>
        <c:minorTickMark val="none"/>
        <c:tickLblPos val="low"/>
        <c:crossAx val="248982528"/>
        <c:crosses val="autoZero"/>
        <c:auto val="1"/>
        <c:lblAlgn val="ctr"/>
        <c:lblOffset val="100"/>
        <c:noMultiLvlLbl val="0"/>
      </c:catAx>
      <c:valAx>
        <c:axId val="248982528"/>
        <c:scaling>
          <c:orientation val="maxMin"/>
        </c:scaling>
        <c:delete val="0"/>
        <c:axPos val="t"/>
        <c:numFmt formatCode="0%" sourceLinked="0"/>
        <c:majorTickMark val="none"/>
        <c:minorTickMark val="none"/>
        <c:tickLblPos val="high"/>
        <c:spPr>
          <a:ln>
            <a:noFill/>
          </a:ln>
        </c:spPr>
        <c:crossAx val="248980992"/>
        <c:crosses val="autoZero"/>
        <c:crossBetween val="between"/>
      </c:valAx>
      <c:spPr>
        <a:ln>
          <a:noFill/>
        </a:ln>
      </c:spPr>
    </c:plotArea>
    <c:plotVisOnly val="1"/>
    <c:dispBlanksAs val="gap"/>
    <c:showDLblsOverMax val="0"/>
  </c:chart>
  <c:txPr>
    <a:bodyPr/>
    <a:lstStyle/>
    <a:p>
      <a:pPr>
        <a:defRPr sz="14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5817012220924764"/>
          <c:y val="3.5358543457516281E-2"/>
          <c:w val="0.61295425564700579"/>
          <c:h val="0.86128698374558976"/>
        </c:manualLayout>
      </c:layout>
      <c:barChart>
        <c:barDir val="col"/>
        <c:grouping val="stacked"/>
        <c:varyColors val="0"/>
        <c:ser>
          <c:idx val="0"/>
          <c:order val="0"/>
          <c:tx>
            <c:strRef>
              <c:f>Sheet1!$A$2</c:f>
              <c:strCache>
                <c:ptCount val="1"/>
                <c:pt idx="0">
                  <c:v>Poultry</c:v>
                </c:pt>
              </c:strCache>
            </c:strRef>
          </c:tx>
          <c:invertIfNegative val="0"/>
          <c:dLbls>
            <c:numFmt formatCode="#,##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 Protein Servings</c:v>
                </c:pt>
              </c:strCache>
            </c:strRef>
          </c:cat>
          <c:val>
            <c:numRef>
              <c:f>Sheet1!$B$2</c:f>
              <c:numCache>
                <c:formatCode>General</c:formatCode>
                <c:ptCount val="1"/>
                <c:pt idx="0">
                  <c:v>32</c:v>
                </c:pt>
              </c:numCache>
            </c:numRef>
          </c:val>
          <c:extLst>
            <c:ext xmlns:c16="http://schemas.microsoft.com/office/drawing/2014/chart" uri="{C3380CC4-5D6E-409C-BE32-E72D297353CC}">
              <c16:uniqueId val="{00000000-CA2B-4927-ABF2-115F0BF1BFD5}"/>
            </c:ext>
          </c:extLst>
        </c:ser>
        <c:ser>
          <c:idx val="1"/>
          <c:order val="1"/>
          <c:tx>
            <c:strRef>
              <c:f>Sheet1!$A$3</c:f>
              <c:strCache>
                <c:ptCount val="1"/>
                <c:pt idx="0">
                  <c:v>Beef &amp; Veal</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 Protein Servings</c:v>
                </c:pt>
              </c:strCache>
            </c:strRef>
          </c:cat>
          <c:val>
            <c:numRef>
              <c:f>Sheet1!$B$3</c:f>
              <c:numCache>
                <c:formatCode>General</c:formatCode>
                <c:ptCount val="1"/>
                <c:pt idx="0">
                  <c:v>22.9</c:v>
                </c:pt>
              </c:numCache>
            </c:numRef>
          </c:val>
          <c:extLst>
            <c:ext xmlns:c16="http://schemas.microsoft.com/office/drawing/2014/chart" uri="{C3380CC4-5D6E-409C-BE32-E72D297353CC}">
              <c16:uniqueId val="{00000001-CA2B-4927-ABF2-115F0BF1BFD5}"/>
            </c:ext>
          </c:extLst>
        </c:ser>
        <c:ser>
          <c:idx val="2"/>
          <c:order val="2"/>
          <c:tx>
            <c:strRef>
              <c:f>Sheet1!$A$4</c:f>
              <c:strCache>
                <c:ptCount val="1"/>
                <c:pt idx="0">
                  <c:v>Lamb</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 Protein Servings</c:v>
                </c:pt>
              </c:strCache>
            </c:strRef>
          </c:cat>
          <c:val>
            <c:numRef>
              <c:f>Sheet1!$B$4</c:f>
              <c:numCache>
                <c:formatCode>General</c:formatCode>
                <c:ptCount val="1"/>
                <c:pt idx="0">
                  <c:v>1</c:v>
                </c:pt>
              </c:numCache>
            </c:numRef>
          </c:val>
          <c:extLst>
            <c:ext xmlns:c16="http://schemas.microsoft.com/office/drawing/2014/chart" uri="{C3380CC4-5D6E-409C-BE32-E72D297353CC}">
              <c16:uniqueId val="{00000002-CA2B-4927-ABF2-115F0BF1BFD5}"/>
            </c:ext>
          </c:extLst>
        </c:ser>
        <c:ser>
          <c:idx val="3"/>
          <c:order val="3"/>
          <c:tx>
            <c:strRef>
              <c:f>Sheet1!$A$5</c:f>
              <c:strCache>
                <c:ptCount val="1"/>
                <c:pt idx="0">
                  <c:v>Pork</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 Protein Servings</c:v>
                </c:pt>
              </c:strCache>
            </c:strRef>
          </c:cat>
          <c:val>
            <c:numRef>
              <c:f>Sheet1!$B$5</c:f>
              <c:numCache>
                <c:formatCode>General</c:formatCode>
                <c:ptCount val="1"/>
                <c:pt idx="0">
                  <c:v>27</c:v>
                </c:pt>
              </c:numCache>
            </c:numRef>
          </c:val>
          <c:extLst>
            <c:ext xmlns:c16="http://schemas.microsoft.com/office/drawing/2014/chart" uri="{C3380CC4-5D6E-409C-BE32-E72D297353CC}">
              <c16:uniqueId val="{00000003-CA2B-4927-ABF2-115F0BF1BFD5}"/>
            </c:ext>
          </c:extLst>
        </c:ser>
        <c:ser>
          <c:idx val="4"/>
          <c:order val="4"/>
          <c:tx>
            <c:strRef>
              <c:f>Sheet1!$A$6</c:f>
              <c:strCache>
                <c:ptCount val="1"/>
                <c:pt idx="0">
                  <c:v>Seafood</c:v>
                </c:pt>
              </c:strCache>
            </c:strRef>
          </c:tx>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A2B-4927-ABF2-115F0BF1BFD5}"/>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Sheet1!$B$1</c:f>
              <c:strCache>
                <c:ptCount val="1"/>
                <c:pt idx="0">
                  <c:v>% Protein Servings</c:v>
                </c:pt>
              </c:strCache>
            </c:strRef>
          </c:cat>
          <c:val>
            <c:numRef>
              <c:f>Sheet1!$B$6</c:f>
              <c:numCache>
                <c:formatCode>General</c:formatCode>
                <c:ptCount val="1"/>
                <c:pt idx="0">
                  <c:v>14</c:v>
                </c:pt>
              </c:numCache>
            </c:numRef>
          </c:val>
          <c:extLst>
            <c:ext xmlns:c16="http://schemas.microsoft.com/office/drawing/2014/chart" uri="{C3380CC4-5D6E-409C-BE32-E72D297353CC}">
              <c16:uniqueId val="{00000005-CA2B-4927-ABF2-115F0BF1BFD5}"/>
            </c:ext>
          </c:extLst>
        </c:ser>
        <c:dLbls>
          <c:showLegendKey val="0"/>
          <c:showVal val="0"/>
          <c:showCatName val="0"/>
          <c:showSerName val="0"/>
          <c:showPercent val="0"/>
          <c:showBubbleSize val="0"/>
        </c:dLbls>
        <c:gapWidth val="150"/>
        <c:overlap val="100"/>
        <c:axId val="196716032"/>
        <c:axId val="196717568"/>
      </c:barChart>
      <c:catAx>
        <c:axId val="196716032"/>
        <c:scaling>
          <c:orientation val="minMax"/>
        </c:scaling>
        <c:delete val="0"/>
        <c:axPos val="b"/>
        <c:numFmt formatCode="General" sourceLinked="0"/>
        <c:majorTickMark val="out"/>
        <c:minorTickMark val="none"/>
        <c:tickLblPos val="nextTo"/>
        <c:crossAx val="196717568"/>
        <c:crosses val="autoZero"/>
        <c:auto val="1"/>
        <c:lblAlgn val="ctr"/>
        <c:lblOffset val="100"/>
        <c:noMultiLvlLbl val="0"/>
      </c:catAx>
      <c:valAx>
        <c:axId val="196717568"/>
        <c:scaling>
          <c:orientation val="minMax"/>
          <c:max val="100"/>
        </c:scaling>
        <c:delete val="1"/>
        <c:axPos val="l"/>
        <c:numFmt formatCode="General" sourceLinked="1"/>
        <c:majorTickMark val="out"/>
        <c:minorTickMark val="none"/>
        <c:tickLblPos val="nextTo"/>
        <c:crossAx val="196716032"/>
        <c:crosses val="autoZero"/>
        <c:crossBetween val="between"/>
      </c:valAx>
    </c:plotArea>
    <c:legend>
      <c:legendPos val="r"/>
      <c:layout>
        <c:manualLayout>
          <c:xMode val="edge"/>
          <c:yMode val="edge"/>
          <c:x val="0.61070185777024555"/>
          <c:y val="7.5436872836158519E-2"/>
          <c:w val="0.31963297642238953"/>
          <c:h val="0.80099545561683327"/>
        </c:manualLayout>
      </c:layout>
      <c:overlay val="0"/>
    </c:legend>
    <c:plotVisOnly val="1"/>
    <c:dispBlanksAs val="gap"/>
    <c:showDLblsOverMax val="0"/>
  </c:chart>
  <c:txPr>
    <a:bodyPr/>
    <a:lstStyle/>
    <a:p>
      <a:pPr>
        <a:defRPr sz="1400">
          <a:latin typeface="+mn-lt"/>
          <a:cs typeface="Calibri" pitchFamily="34" charset="0"/>
        </a:defRPr>
      </a:pPr>
      <a:endParaRPr lang="en-US"/>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722859369187196E-2"/>
          <c:y val="4.6603887638260427E-2"/>
          <c:w val="0.92554281261625604"/>
          <c:h val="0.81358444944695851"/>
        </c:manualLayout>
      </c:layout>
      <c:barChart>
        <c:barDir val="bar"/>
        <c:grouping val="clustered"/>
        <c:varyColors val="0"/>
        <c:ser>
          <c:idx val="0"/>
          <c:order val="0"/>
          <c:tx>
            <c:strRef>
              <c:f>Sheet1!$B$1</c:f>
              <c:strCache>
                <c:ptCount val="1"/>
                <c:pt idx="0">
                  <c:v>Deal Rt Chg</c:v>
                </c:pt>
              </c:strCache>
            </c:strRef>
          </c:tx>
          <c:invertIfNegative val="0"/>
          <c:dPt>
            <c:idx val="4"/>
            <c:invertIfNegative val="0"/>
            <c:bubble3D val="0"/>
            <c:spPr>
              <a:solidFill>
                <a:srgbClr val="00517D"/>
              </a:solidFill>
            </c:spPr>
            <c:extLst>
              <c:ext xmlns:c16="http://schemas.microsoft.com/office/drawing/2014/chart" uri="{C3380CC4-5D6E-409C-BE32-E72D297353CC}">
                <c16:uniqueId val="{00000001-8483-4C7D-9AAE-B96F25B373A0}"/>
              </c:ext>
            </c:extLst>
          </c:dPt>
          <c:dPt>
            <c:idx val="6"/>
            <c:invertIfNegative val="0"/>
            <c:bubble3D val="0"/>
            <c:spPr>
              <a:solidFill>
                <a:srgbClr val="00A3E0">
                  <a:lumMod val="50000"/>
                </a:srgbClr>
              </a:solidFill>
            </c:spPr>
            <c:extLst>
              <c:ext xmlns:c16="http://schemas.microsoft.com/office/drawing/2014/chart" uri="{C3380CC4-5D6E-409C-BE32-E72D297353CC}">
                <c16:uniqueId val="{00000003-8483-4C7D-9AAE-B96F25B373A0}"/>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    Total Visits</c:v>
                </c:pt>
                <c:pt idx="1">
                  <c:v>    Total Protein</c:v>
                </c:pt>
                <c:pt idx="2">
                  <c:v>    Total Poultry</c:v>
                </c:pt>
                <c:pt idx="3">
                  <c:v>    Total Beef &amp; Veal</c:v>
                </c:pt>
                <c:pt idx="4">
                  <c:v>    Total Lamb</c:v>
                </c:pt>
                <c:pt idx="5">
                  <c:v>    Total Pork</c:v>
                </c:pt>
                <c:pt idx="6">
                  <c:v>    Total Seafood</c:v>
                </c:pt>
              </c:strCache>
            </c:strRef>
          </c:cat>
          <c:val>
            <c:numRef>
              <c:f>Sheet1!$B$2:$B$8</c:f>
              <c:numCache>
                <c:formatCode>0.0%</c:formatCode>
                <c:ptCount val="7"/>
                <c:pt idx="0">
                  <c:v>-2.6999999999999993E-2</c:v>
                </c:pt>
                <c:pt idx="1">
                  <c:v>-0.01</c:v>
                </c:pt>
                <c:pt idx="2">
                  <c:v>4.3999999999999984E-2</c:v>
                </c:pt>
                <c:pt idx="3">
                  <c:v>-1.9999999999999931E-3</c:v>
                </c:pt>
                <c:pt idx="4">
                  <c:v>-0.105</c:v>
                </c:pt>
                <c:pt idx="5">
                  <c:v>-1.1000000000000015E-2</c:v>
                </c:pt>
                <c:pt idx="6">
                  <c:v>-2.4000000000000056E-2</c:v>
                </c:pt>
              </c:numCache>
            </c:numRef>
          </c:val>
          <c:extLst>
            <c:ext xmlns:c16="http://schemas.microsoft.com/office/drawing/2014/chart" uri="{C3380CC4-5D6E-409C-BE32-E72D297353CC}">
              <c16:uniqueId val="{00000004-8483-4C7D-9AAE-B96F25B373A0}"/>
            </c:ext>
          </c:extLst>
        </c:ser>
        <c:dLbls>
          <c:showLegendKey val="0"/>
          <c:showVal val="0"/>
          <c:showCatName val="0"/>
          <c:showSerName val="0"/>
          <c:showPercent val="0"/>
          <c:showBubbleSize val="0"/>
        </c:dLbls>
        <c:gapWidth val="75"/>
        <c:axId val="249037568"/>
        <c:axId val="249039104"/>
      </c:barChart>
      <c:catAx>
        <c:axId val="249037568"/>
        <c:scaling>
          <c:orientation val="maxMin"/>
        </c:scaling>
        <c:delete val="0"/>
        <c:axPos val="l"/>
        <c:numFmt formatCode="General" sourceLinked="0"/>
        <c:majorTickMark val="none"/>
        <c:minorTickMark val="none"/>
        <c:tickLblPos val="none"/>
        <c:crossAx val="249039104"/>
        <c:crosses val="autoZero"/>
        <c:auto val="1"/>
        <c:lblAlgn val="ctr"/>
        <c:lblOffset val="100"/>
        <c:noMultiLvlLbl val="0"/>
      </c:catAx>
      <c:valAx>
        <c:axId val="249039104"/>
        <c:scaling>
          <c:orientation val="minMax"/>
        </c:scaling>
        <c:delete val="1"/>
        <c:axPos val="t"/>
        <c:numFmt formatCode="0%" sourceLinked="0"/>
        <c:majorTickMark val="none"/>
        <c:minorTickMark val="none"/>
        <c:tickLblPos val="high"/>
        <c:crossAx val="249037568"/>
        <c:crosses val="autoZero"/>
        <c:crossBetween val="between"/>
      </c:valAx>
      <c:spPr>
        <a:noFill/>
        <a:ln>
          <a:noFill/>
        </a:ln>
      </c:spPr>
    </c:plotArea>
    <c:plotVisOnly val="1"/>
    <c:dispBlanksAs val="gap"/>
    <c:showDLblsOverMax val="0"/>
  </c:chart>
  <c:spPr>
    <a:noFill/>
    <a:ln>
      <a:noFill/>
    </a:ln>
  </c:spPr>
  <c:txPr>
    <a:bodyPr/>
    <a:lstStyle/>
    <a:p>
      <a:pPr>
        <a:defRPr sz="1400"/>
      </a:pPr>
      <a:endParaRPr lang="en-US"/>
    </a:p>
  </c:txPr>
  <c:externalData r:id="rId2">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4298245614035101E-2"/>
          <c:y val="0.22221294517605639"/>
          <c:w val="0.95526315789473704"/>
          <c:h val="0.61821265454248797"/>
        </c:manualLayout>
      </c:layout>
      <c:barChart>
        <c:barDir val="col"/>
        <c:grouping val="stacked"/>
        <c:varyColors val="0"/>
        <c:ser>
          <c:idx val="1"/>
          <c:order val="0"/>
          <c:tx>
            <c:strRef>
              <c:f>Sheet1!$A$2</c:f>
              <c:strCache>
                <c:ptCount val="1"/>
                <c:pt idx="0">
                  <c:v>Avg. Eater Check</c:v>
                </c:pt>
              </c:strCache>
            </c:strRef>
          </c:tx>
          <c:spPr>
            <a:solidFill>
              <a:srgbClr val="99CC00"/>
            </a:solidFill>
          </c:spPr>
          <c:invertIfNegative val="0"/>
          <c:cat>
            <c:strRef>
              <c:f>Sheet1!$B$1:$J$1</c:f>
              <c:strCache>
                <c:ptCount val="9"/>
                <c:pt idx="0">
                  <c:v>Q1 21</c:v>
                </c:pt>
                <c:pt idx="1">
                  <c:v>Q2 21</c:v>
                </c:pt>
                <c:pt idx="2">
                  <c:v>Q3 21</c:v>
                </c:pt>
                <c:pt idx="3">
                  <c:v>Q4 21</c:v>
                </c:pt>
                <c:pt idx="4">
                  <c:v>Q1 22</c:v>
                </c:pt>
                <c:pt idx="5">
                  <c:v>Q2 22</c:v>
                </c:pt>
                <c:pt idx="6">
                  <c:v>Q3 22</c:v>
                </c:pt>
                <c:pt idx="7">
                  <c:v>Q4 22</c:v>
                </c:pt>
                <c:pt idx="8">
                  <c:v>Q1 23</c:v>
                </c:pt>
              </c:strCache>
            </c:strRef>
          </c:cat>
          <c:val>
            <c:numRef>
              <c:f>Sheet1!$B$2:$J$2</c:f>
              <c:numCache>
                <c:formatCode>0.0%</c:formatCode>
                <c:ptCount val="9"/>
                <c:pt idx="0">
                  <c:v>0.5203012410521739</c:v>
                </c:pt>
                <c:pt idx="1">
                  <c:v>-6.8328586100821376E-2</c:v>
                </c:pt>
                <c:pt idx="2">
                  <c:v>0.15010302308916668</c:v>
                </c:pt>
                <c:pt idx="3">
                  <c:v>0.15468975568775578</c:v>
                </c:pt>
                <c:pt idx="4">
                  <c:v>-1.3624440072885435E-2</c:v>
                </c:pt>
                <c:pt idx="5">
                  <c:v>-8.4313166431316811E-3</c:v>
                </c:pt>
                <c:pt idx="6">
                  <c:v>-3.7791770512965117E-2</c:v>
                </c:pt>
                <c:pt idx="7">
                  <c:v>-5.2299698005024986E-2</c:v>
                </c:pt>
                <c:pt idx="8">
                  <c:v>-2.922256685360558E-2</c:v>
                </c:pt>
              </c:numCache>
            </c:numRef>
          </c:val>
          <c:extLst>
            <c:ext xmlns:c16="http://schemas.microsoft.com/office/drawing/2014/chart" uri="{C3380CC4-5D6E-409C-BE32-E72D297353CC}">
              <c16:uniqueId val="{00000000-BD80-4B8D-AF6F-CCA30678C01B}"/>
            </c:ext>
          </c:extLst>
        </c:ser>
        <c:ser>
          <c:idx val="2"/>
          <c:order val="1"/>
          <c:tx>
            <c:strRef>
              <c:f>Sheet1!$A$3</c:f>
              <c:strCache>
                <c:ptCount val="1"/>
                <c:pt idx="0">
                  <c:v>Visits</c:v>
                </c:pt>
              </c:strCache>
            </c:strRef>
          </c:tx>
          <c:spPr>
            <a:solidFill>
              <a:srgbClr val="003C69"/>
            </a:solidFill>
          </c:spPr>
          <c:invertIfNegative val="0"/>
          <c:dLbls>
            <c:dLbl>
              <c:idx val="2"/>
              <c:layout>
                <c:manualLayout>
                  <c:x val="0"/>
                  <c:y val="9.1528409120938098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D80-4B8D-AF6F-CCA30678C01B}"/>
                </c:ext>
              </c:extLst>
            </c:dLbl>
            <c:dLbl>
              <c:idx val="6"/>
              <c:layout>
                <c:manualLayout>
                  <c:x val="0"/>
                  <c:y val="-6.7120833355354723E-2"/>
                </c:manualLayout>
              </c:layout>
              <c:numFmt formatCode="0.0%" sourceLinked="0"/>
              <c:spPr>
                <a:noFill/>
                <a:ln>
                  <a:noFill/>
                </a:ln>
                <a:effectLst/>
              </c:spPr>
              <c:txPr>
                <a:bodyPr/>
                <a:lstStyle/>
                <a:p>
                  <a:pPr>
                    <a:defRPr>
                      <a:solidFill>
                        <a:schemeClr val="tx1"/>
                      </a:solidFill>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5C2-4E51-91EE-568FE6637C62}"/>
                </c:ext>
              </c:extLst>
            </c:dLbl>
            <c:dLbl>
              <c:idx val="7"/>
              <c:layout>
                <c:manualLayout>
                  <c:x val="6.377591587069369E-3"/>
                  <c:y val="-6.101893941395873E-2"/>
                </c:manualLayout>
              </c:layout>
              <c:numFmt formatCode="0.0%" sourceLinked="0"/>
              <c:spPr>
                <a:noFill/>
                <a:ln>
                  <a:noFill/>
                </a:ln>
                <a:effectLst/>
              </c:spPr>
              <c:txPr>
                <a:bodyPr/>
                <a:lstStyle/>
                <a:p>
                  <a:pPr>
                    <a:defRPr>
                      <a:solidFill>
                        <a:schemeClr val="tx1"/>
                      </a:solidFill>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BD80-4B8D-AF6F-CCA30678C01B}"/>
                </c:ext>
              </c:extLst>
            </c:dLbl>
            <c:dLbl>
              <c:idx val="8"/>
              <c:layout>
                <c:manualLayout>
                  <c:x val="6.3775915870695251E-3"/>
                  <c:y val="-6.7120833355354598E-2"/>
                </c:manualLayout>
              </c:layout>
              <c:numFmt formatCode="0.0%" sourceLinked="0"/>
              <c:spPr>
                <a:noFill/>
                <a:ln>
                  <a:noFill/>
                </a:ln>
                <a:effectLst/>
              </c:spPr>
              <c:txPr>
                <a:bodyPr/>
                <a:lstStyle/>
                <a:p>
                  <a:pPr>
                    <a:defRPr>
                      <a:solidFill>
                        <a:schemeClr val="tx1"/>
                      </a:solidFill>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BD80-4B8D-AF6F-CCA30678C01B}"/>
                </c:ext>
              </c:extLst>
            </c:dLbl>
            <c:numFmt formatCode="0.0%" sourceLinked="0"/>
            <c:spPr>
              <a:noFill/>
              <a:ln>
                <a:noFill/>
              </a:ln>
              <a:effectLst/>
            </c:spPr>
            <c:txPr>
              <a:bodyPr/>
              <a:lstStyle/>
              <a:p>
                <a:pPr>
                  <a:defRPr>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Sheet1!$B$1:$J$1</c:f>
              <c:strCache>
                <c:ptCount val="9"/>
                <c:pt idx="0">
                  <c:v>Q1 21</c:v>
                </c:pt>
                <c:pt idx="1">
                  <c:v>Q2 21</c:v>
                </c:pt>
                <c:pt idx="2">
                  <c:v>Q3 21</c:v>
                </c:pt>
                <c:pt idx="3">
                  <c:v>Q4 21</c:v>
                </c:pt>
                <c:pt idx="4">
                  <c:v>Q1 22</c:v>
                </c:pt>
                <c:pt idx="5">
                  <c:v>Q2 22</c:v>
                </c:pt>
                <c:pt idx="6">
                  <c:v>Q3 22</c:v>
                </c:pt>
                <c:pt idx="7">
                  <c:v>Q4 22</c:v>
                </c:pt>
                <c:pt idx="8">
                  <c:v>Q1 23</c:v>
                </c:pt>
              </c:strCache>
            </c:strRef>
          </c:cat>
          <c:val>
            <c:numRef>
              <c:f>Sheet1!$B$3:$J$3</c:f>
              <c:numCache>
                <c:formatCode>0.0%</c:formatCode>
                <c:ptCount val="9"/>
                <c:pt idx="0">
                  <c:v>-0.71606593974127231</c:v>
                </c:pt>
                <c:pt idx="1">
                  <c:v>2.3748769411540538</c:v>
                </c:pt>
                <c:pt idx="2">
                  <c:v>0.36632133416264967</c:v>
                </c:pt>
                <c:pt idx="3">
                  <c:v>0.77200582375259086</c:v>
                </c:pt>
                <c:pt idx="4">
                  <c:v>2.1403948835298952</c:v>
                </c:pt>
                <c:pt idx="5">
                  <c:v>0.30588163336360163</c:v>
                </c:pt>
                <c:pt idx="6">
                  <c:v>4.6682172858474091E-2</c:v>
                </c:pt>
                <c:pt idx="7">
                  <c:v>8.9521550659937166E-2</c:v>
                </c:pt>
                <c:pt idx="8">
                  <c:v>0.11109035111893761</c:v>
                </c:pt>
              </c:numCache>
            </c:numRef>
          </c:val>
          <c:extLst>
            <c:ext xmlns:c16="http://schemas.microsoft.com/office/drawing/2014/chart" uri="{C3380CC4-5D6E-409C-BE32-E72D297353CC}">
              <c16:uniqueId val="{00000001-BD80-4B8D-AF6F-CCA30678C01B}"/>
            </c:ext>
          </c:extLst>
        </c:ser>
        <c:dLbls>
          <c:showLegendKey val="0"/>
          <c:showVal val="0"/>
          <c:showCatName val="0"/>
          <c:showSerName val="0"/>
          <c:showPercent val="0"/>
          <c:showBubbleSize val="0"/>
        </c:dLbls>
        <c:gapWidth val="40"/>
        <c:overlap val="100"/>
        <c:axId val="189445632"/>
        <c:axId val="189447552"/>
      </c:barChart>
      <c:lineChart>
        <c:grouping val="standard"/>
        <c:varyColors val="0"/>
        <c:ser>
          <c:idx val="3"/>
          <c:order val="2"/>
          <c:tx>
            <c:strRef>
              <c:f>Sheet1!$A$4</c:f>
              <c:strCache>
                <c:ptCount val="1"/>
                <c:pt idx="0">
                  <c:v>Total Spend</c:v>
                </c:pt>
              </c:strCache>
            </c:strRef>
          </c:tx>
          <c:marker>
            <c:spPr>
              <a:ln cap="rnd">
                <a:round/>
              </a:ln>
            </c:spPr>
          </c:marker>
          <c:dLbls>
            <c:dLbl>
              <c:idx val="0"/>
              <c:layout>
                <c:manualLayout>
                  <c:x val="-5.7058186065648685E-2"/>
                  <c:y val="7.169725381140150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D80-4B8D-AF6F-CCA30678C01B}"/>
                </c:ext>
              </c:extLst>
            </c:dLbl>
            <c:dLbl>
              <c:idx val="1"/>
              <c:layout>
                <c:manualLayout>
                  <c:x val="-5.4932322203292194E-2"/>
                  <c:y val="-8.085009472349534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D80-4B8D-AF6F-CCA30678C01B}"/>
                </c:ext>
              </c:extLst>
            </c:dLbl>
            <c:dLbl>
              <c:idx val="2"/>
              <c:layout>
                <c:manualLayout>
                  <c:x val="-3.0134203944331157E-2"/>
                  <c:y val="-9.305388260628701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5C2-4E51-91EE-568FE6637C62}"/>
                </c:ext>
              </c:extLst>
            </c:dLbl>
            <c:dLbl>
              <c:idx val="3"/>
              <c:layout>
                <c:manualLayout>
                  <c:x val="-3.8637659393757191E-2"/>
                  <c:y val="-9.305388260628701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BD80-4B8D-AF6F-CCA30678C01B}"/>
                </c:ext>
              </c:extLst>
            </c:dLbl>
            <c:dLbl>
              <c:idx val="4"/>
              <c:layout>
                <c:manualLayout>
                  <c:x val="-5.0925152518177808E-2"/>
                  <c:y val="-9.305388260628709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5C2-4E51-91EE-568FE6637C62}"/>
                </c:ext>
              </c:extLst>
            </c:dLbl>
            <c:dLbl>
              <c:idx val="6"/>
              <c:layout>
                <c:manualLayout>
                  <c:x val="-4.9266978705539886E-2"/>
                  <c:y val="9.000293563558912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BD80-4B8D-AF6F-CCA30678C01B}"/>
                </c:ext>
              </c:extLst>
            </c:dLbl>
            <c:dLbl>
              <c:idx val="7"/>
              <c:layout>
                <c:manualLayout>
                  <c:x val="-4.1231213305832286E-2"/>
                  <c:y val="9.000293563558912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BD80-4B8D-AF6F-CCA30678C01B}"/>
                </c:ext>
              </c:extLst>
            </c:dLbl>
            <c:dLbl>
              <c:idx val="8"/>
              <c:layout>
                <c:manualLayout>
                  <c:x val="-1.652934478867072E-2"/>
                  <c:y val="9.000293563558912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BD80-4B8D-AF6F-CCA30678C01B}"/>
                </c:ext>
              </c:extLst>
            </c:dLbl>
            <c:spPr>
              <a:noFill/>
              <a:ln>
                <a:noFill/>
              </a:ln>
              <a:effectLst/>
            </c:spPr>
            <c:txPr>
              <a:bodyPr wrap="square" lIns="38100" tIns="19050" rIns="38100" bIns="19050" anchor="ctr">
                <a:spAutoFit/>
              </a:bodyPr>
              <a:lstStyle/>
              <a:p>
                <a:pPr>
                  <a:defRPr b="1">
                    <a:solidFill>
                      <a:srgbClr val="FFC000"/>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Sheet1!$B$1:$J$1</c:f>
              <c:strCache>
                <c:ptCount val="9"/>
                <c:pt idx="0">
                  <c:v>Q1 21</c:v>
                </c:pt>
                <c:pt idx="1">
                  <c:v>Q2 21</c:v>
                </c:pt>
                <c:pt idx="2">
                  <c:v>Q3 21</c:v>
                </c:pt>
                <c:pt idx="3">
                  <c:v>Q4 21</c:v>
                </c:pt>
                <c:pt idx="4">
                  <c:v>Q1 22</c:v>
                </c:pt>
                <c:pt idx="5">
                  <c:v>Q2 22</c:v>
                </c:pt>
                <c:pt idx="6">
                  <c:v>Q3 22</c:v>
                </c:pt>
                <c:pt idx="7">
                  <c:v>Q4 22</c:v>
                </c:pt>
                <c:pt idx="8">
                  <c:v>Q1 23</c:v>
                </c:pt>
              </c:strCache>
            </c:strRef>
          </c:cat>
          <c:val>
            <c:numRef>
              <c:f>Sheet1!$B$4:$J$4</c:f>
              <c:numCache>
                <c:formatCode>0.0%</c:formatCode>
                <c:ptCount val="9"/>
                <c:pt idx="0">
                  <c:v>-0.56833469581167351</c:v>
                </c:pt>
                <c:pt idx="1">
                  <c:v>2.144276371500732</c:v>
                </c:pt>
                <c:pt idx="2">
                  <c:v>0.57141029693168677</c:v>
                </c:pt>
                <c:pt idx="3">
                  <c:v>1.0461169717061596</c:v>
                </c:pt>
                <c:pt idx="4">
                  <c:v>2.0976087616340462</c:v>
                </c:pt>
                <c:pt idx="5">
                  <c:v>0.29487133181426306</c:v>
                </c:pt>
                <c:pt idx="6">
                  <c:v>7.1262003817946784E-3</c:v>
                </c:pt>
                <c:pt idx="7">
                  <c:v>3.2539902590455805E-2</c:v>
                </c:pt>
                <c:pt idx="8">
                  <c:v>7.8621439052968256E-2</c:v>
                </c:pt>
              </c:numCache>
            </c:numRef>
          </c:val>
          <c:smooth val="0"/>
          <c:extLst>
            <c:ext xmlns:c16="http://schemas.microsoft.com/office/drawing/2014/chart" uri="{C3380CC4-5D6E-409C-BE32-E72D297353CC}">
              <c16:uniqueId val="{00000002-BD80-4B8D-AF6F-CCA30678C01B}"/>
            </c:ext>
          </c:extLst>
        </c:ser>
        <c:dLbls>
          <c:showLegendKey val="0"/>
          <c:showVal val="0"/>
          <c:showCatName val="0"/>
          <c:showSerName val="0"/>
          <c:showPercent val="0"/>
          <c:showBubbleSize val="0"/>
        </c:dLbls>
        <c:marker val="1"/>
        <c:smooth val="0"/>
        <c:axId val="189445632"/>
        <c:axId val="189447552"/>
      </c:lineChart>
      <c:catAx>
        <c:axId val="189445632"/>
        <c:scaling>
          <c:orientation val="minMax"/>
        </c:scaling>
        <c:delete val="0"/>
        <c:axPos val="b"/>
        <c:numFmt formatCode="General" sourceLinked="0"/>
        <c:majorTickMark val="out"/>
        <c:minorTickMark val="none"/>
        <c:tickLblPos val="low"/>
        <c:crossAx val="189447552"/>
        <c:crosses val="autoZero"/>
        <c:auto val="0"/>
        <c:lblAlgn val="ctr"/>
        <c:lblOffset val="100"/>
        <c:noMultiLvlLbl val="0"/>
      </c:catAx>
      <c:valAx>
        <c:axId val="189447552"/>
        <c:scaling>
          <c:orientation val="minMax"/>
        </c:scaling>
        <c:delete val="0"/>
        <c:axPos val="l"/>
        <c:numFmt formatCode="0.0%" sourceLinked="1"/>
        <c:majorTickMark val="none"/>
        <c:minorTickMark val="none"/>
        <c:tickLblPos val="none"/>
        <c:crossAx val="189445632"/>
        <c:crosses val="autoZero"/>
        <c:crossBetween val="between"/>
      </c:valAx>
    </c:plotArea>
    <c:legend>
      <c:legendPos val="t"/>
      <c:layout>
        <c:manualLayout>
          <c:xMode val="edge"/>
          <c:yMode val="edge"/>
          <c:x val="5.3056787449053212E-2"/>
          <c:y val="0.12951039716096893"/>
          <c:w val="0.92392071447392254"/>
          <c:h val="6.9058296249934675E-2"/>
        </c:manualLayout>
      </c:layout>
      <c:overlay val="0"/>
    </c:legend>
    <c:plotVisOnly val="1"/>
    <c:dispBlanksAs val="gap"/>
    <c:showDLblsOverMax val="0"/>
  </c:chart>
  <c:txPr>
    <a:bodyPr/>
    <a:lstStyle/>
    <a:p>
      <a:pPr>
        <a:defRPr sz="1000">
          <a:latin typeface="+mn-lt"/>
        </a:defRPr>
      </a:pPr>
      <a:endParaRPr lang="en-US"/>
    </a:p>
  </c:txPr>
  <c:externalData r:id="rId2">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4298245614035101E-2"/>
          <c:y val="0.22221294517605639"/>
          <c:w val="0.95526315789473704"/>
          <c:h val="0.61821265454248797"/>
        </c:manualLayout>
      </c:layout>
      <c:barChart>
        <c:barDir val="col"/>
        <c:grouping val="stacked"/>
        <c:varyColors val="0"/>
        <c:ser>
          <c:idx val="1"/>
          <c:order val="0"/>
          <c:tx>
            <c:strRef>
              <c:f>Sheet1!$A$2</c:f>
              <c:strCache>
                <c:ptCount val="1"/>
                <c:pt idx="0">
                  <c:v>Avg. Eater Check</c:v>
                </c:pt>
              </c:strCache>
            </c:strRef>
          </c:tx>
          <c:spPr>
            <a:solidFill>
              <a:srgbClr val="99CC00"/>
            </a:solidFill>
          </c:spPr>
          <c:invertIfNegative val="0"/>
          <c:cat>
            <c:strRef>
              <c:f>Sheet1!$B$1:$D$1</c:f>
              <c:strCache>
                <c:ptCount val="3"/>
                <c:pt idx="0">
                  <c:v>YE Mar'21</c:v>
                </c:pt>
                <c:pt idx="1">
                  <c:v>YE Mar'22</c:v>
                </c:pt>
                <c:pt idx="2">
                  <c:v>YE Mar'23</c:v>
                </c:pt>
              </c:strCache>
            </c:strRef>
          </c:cat>
          <c:val>
            <c:numRef>
              <c:f>Sheet1!$B$2:$D$2</c:f>
              <c:numCache>
                <c:formatCode>0.0%</c:formatCode>
                <c:ptCount val="3"/>
                <c:pt idx="0">
                  <c:v>0.13876655848261499</c:v>
                </c:pt>
                <c:pt idx="1">
                  <c:v>0.10495628383630029</c:v>
                </c:pt>
                <c:pt idx="2">
                  <c:v>-3.4947524193480239E-2</c:v>
                </c:pt>
              </c:numCache>
            </c:numRef>
          </c:val>
          <c:extLst>
            <c:ext xmlns:c16="http://schemas.microsoft.com/office/drawing/2014/chart" uri="{C3380CC4-5D6E-409C-BE32-E72D297353CC}">
              <c16:uniqueId val="{00000000-DC02-43E0-878E-7255E584EC22}"/>
            </c:ext>
          </c:extLst>
        </c:ser>
        <c:ser>
          <c:idx val="2"/>
          <c:order val="1"/>
          <c:tx>
            <c:strRef>
              <c:f>Sheet1!$A$3</c:f>
              <c:strCache>
                <c:ptCount val="1"/>
                <c:pt idx="0">
                  <c:v>Visits</c:v>
                </c:pt>
              </c:strCache>
            </c:strRef>
          </c:tx>
          <c:spPr>
            <a:solidFill>
              <a:srgbClr val="003C69"/>
            </a:solidFill>
          </c:spPr>
          <c:invertIfNegative val="0"/>
          <c:dLbls>
            <c:dLbl>
              <c:idx val="0"/>
              <c:layout>
                <c:manualLayout>
                  <c:x val="-1.0811717347655892E-2"/>
                  <c:y val="5.499466048619895E-2"/>
                </c:manualLayout>
              </c:layout>
              <c:dLblPos val="ctr"/>
              <c:showLegendKey val="0"/>
              <c:showVal val="1"/>
              <c:showCatName val="0"/>
              <c:showSerName val="0"/>
              <c:showPercent val="0"/>
              <c:showBubbleSize val="0"/>
              <c:extLst>
                <c:ext xmlns:c15="http://schemas.microsoft.com/office/drawing/2012/chart" uri="{CE6537A1-D6FC-4f65-9D91-7224C49458BB}">
                  <c15:layout>
                    <c:manualLayout>
                      <c:w val="0.250561549531925"/>
                      <c:h val="0.10998798859216041"/>
                    </c:manualLayout>
                  </c15:layout>
                </c:ext>
                <c:ext xmlns:c16="http://schemas.microsoft.com/office/drawing/2014/chart" uri="{C3380CC4-5D6E-409C-BE32-E72D297353CC}">
                  <c16:uniqueId val="{00000004-DC02-43E0-878E-7255E584EC22}"/>
                </c:ext>
              </c:extLst>
            </c:dLbl>
            <c:dLbl>
              <c:idx val="1"/>
              <c:layout>
                <c:manualLayout>
                  <c:x val="-8.1085751816603116E-3"/>
                  <c:y val="3.3842458028357052E-2"/>
                </c:manualLayout>
              </c:layout>
              <c:dLblPos val="ctr"/>
              <c:showLegendKey val="0"/>
              <c:showVal val="1"/>
              <c:showCatName val="0"/>
              <c:showSerName val="0"/>
              <c:showPercent val="0"/>
              <c:showBubbleSize val="0"/>
              <c:extLst>
                <c:ext xmlns:c15="http://schemas.microsoft.com/office/drawing/2012/chart" uri="{CE6537A1-D6FC-4f65-9D91-7224C49458BB}">
                  <c15:layout>
                    <c:manualLayout>
                      <c:w val="0.21634246412659411"/>
                      <c:h val="0.10998798859216041"/>
                    </c:manualLayout>
                  </c15:layout>
                </c:ext>
                <c:ext xmlns:c16="http://schemas.microsoft.com/office/drawing/2014/chart" uri="{C3380CC4-5D6E-409C-BE32-E72D297353CC}">
                  <c16:uniqueId val="{00000003-DC02-43E0-878E-7255E584EC22}"/>
                </c:ext>
              </c:extLst>
            </c:dLbl>
            <c:numFmt formatCode="0.0%" sourceLinked="0"/>
            <c:spPr>
              <a:noFill/>
              <a:ln>
                <a:noFill/>
              </a:ln>
              <a:effectLst/>
            </c:spPr>
            <c:txPr>
              <a:bodyPr/>
              <a:lstStyle/>
              <a:p>
                <a:pPr>
                  <a:defRPr>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YE Mar'21</c:v>
                </c:pt>
                <c:pt idx="1">
                  <c:v>YE Mar'22</c:v>
                </c:pt>
                <c:pt idx="2">
                  <c:v>YE Mar'23</c:v>
                </c:pt>
              </c:strCache>
            </c:strRef>
          </c:cat>
          <c:val>
            <c:numRef>
              <c:f>Sheet1!$B$3:$D$3</c:f>
              <c:numCache>
                <c:formatCode>0.0%</c:formatCode>
                <c:ptCount val="3"/>
                <c:pt idx="0">
                  <c:v>-0.59360945231189222</c:v>
                </c:pt>
                <c:pt idx="1">
                  <c:v>1.00448180094926</c:v>
                </c:pt>
                <c:pt idx="2">
                  <c:v>0.12990154752915828</c:v>
                </c:pt>
              </c:numCache>
            </c:numRef>
          </c:val>
          <c:extLst>
            <c:ext xmlns:c16="http://schemas.microsoft.com/office/drawing/2014/chart" uri="{C3380CC4-5D6E-409C-BE32-E72D297353CC}">
              <c16:uniqueId val="{00000001-DC02-43E0-878E-7255E584EC22}"/>
            </c:ext>
          </c:extLst>
        </c:ser>
        <c:dLbls>
          <c:showLegendKey val="0"/>
          <c:showVal val="0"/>
          <c:showCatName val="0"/>
          <c:showSerName val="0"/>
          <c:showPercent val="0"/>
          <c:showBubbleSize val="0"/>
        </c:dLbls>
        <c:gapWidth val="40"/>
        <c:overlap val="100"/>
        <c:axId val="189985920"/>
        <c:axId val="189987840"/>
      </c:barChart>
      <c:lineChart>
        <c:grouping val="standard"/>
        <c:varyColors val="0"/>
        <c:ser>
          <c:idx val="3"/>
          <c:order val="2"/>
          <c:tx>
            <c:strRef>
              <c:f>Sheet1!$A$4</c:f>
              <c:strCache>
                <c:ptCount val="1"/>
                <c:pt idx="0">
                  <c:v>Total Spend</c:v>
                </c:pt>
              </c:strCache>
            </c:strRef>
          </c:tx>
          <c:marker>
            <c:spPr>
              <a:ln cap="rnd">
                <a:round/>
              </a:ln>
            </c:spPr>
          </c:marker>
          <c:dLbls>
            <c:dLbl>
              <c:idx val="0"/>
              <c:layout>
                <c:manualLayout>
                  <c:x val="-0.17393371565949561"/>
                  <c:y val="6.9800236231016083E-2"/>
                </c:manualLayout>
              </c:layout>
              <c:spPr>
                <a:noFill/>
                <a:ln>
                  <a:noFill/>
                </a:ln>
                <a:effectLst/>
              </c:spPr>
              <c:txPr>
                <a:bodyPr wrap="square" lIns="38100" tIns="19050" rIns="38100" bIns="19050" anchor="ctr">
                  <a:noAutofit/>
                </a:bodyPr>
                <a:lstStyle/>
                <a:p>
                  <a:pPr>
                    <a:defRPr b="1">
                      <a:solidFill>
                        <a:srgbClr val="FFC000"/>
                      </a:solidFill>
                    </a:defRPr>
                  </a:pPr>
                  <a:endParaRPr lang="en-US"/>
                </a:p>
              </c:txPr>
              <c:dLblPos val="r"/>
              <c:showLegendKey val="0"/>
              <c:showVal val="1"/>
              <c:showCatName val="0"/>
              <c:showSerName val="0"/>
              <c:showPercent val="0"/>
              <c:showBubbleSize val="0"/>
              <c:extLst>
                <c:ext xmlns:c15="http://schemas.microsoft.com/office/drawing/2012/chart" uri="{CE6537A1-D6FC-4f65-9D91-7224C49458BB}">
                  <c15:layout>
                    <c:manualLayout>
                      <c:w val="0.2613732668795809"/>
                      <c:h val="7.1915223310258722E-2"/>
                    </c:manualLayout>
                  </c15:layout>
                </c:ext>
                <c:ext xmlns:c16="http://schemas.microsoft.com/office/drawing/2014/chart" uri="{C3380CC4-5D6E-409C-BE32-E72D297353CC}">
                  <c16:uniqueId val="{00000005-DC02-43E0-878E-7255E584EC22}"/>
                </c:ext>
              </c:extLst>
            </c:dLbl>
            <c:dLbl>
              <c:idx val="1"/>
              <c:spPr>
                <a:noFill/>
                <a:ln>
                  <a:noFill/>
                </a:ln>
                <a:effectLst/>
              </c:spPr>
              <c:txPr>
                <a:bodyPr wrap="square" lIns="38100" tIns="19050" rIns="38100" bIns="19050" anchor="ctr">
                  <a:noAutofit/>
                </a:bodyPr>
                <a:lstStyle/>
                <a:p>
                  <a:pPr>
                    <a:defRPr b="1">
                      <a:solidFill>
                        <a:srgbClr val="FFC000"/>
                      </a:solidFill>
                    </a:defRPr>
                  </a:pPr>
                  <a:endParaRPr lang="en-US"/>
                </a:p>
              </c:txPr>
              <c:dLblPos val="t"/>
              <c:showLegendKey val="0"/>
              <c:showVal val="1"/>
              <c:showCatName val="0"/>
              <c:showSerName val="0"/>
              <c:showPercent val="0"/>
              <c:showBubbleSize val="0"/>
              <c:extLst>
                <c:ext xmlns:c15="http://schemas.microsoft.com/office/drawing/2012/chart" uri="{CE6537A1-D6FC-4f65-9D91-7224C49458BB}">
                  <c15:layout>
                    <c:manualLayout>
                      <c:w val="0.24337175749573378"/>
                      <c:h val="7.1915223310258722E-2"/>
                    </c:manualLayout>
                  </c15:layout>
                </c:ext>
                <c:ext xmlns:c16="http://schemas.microsoft.com/office/drawing/2014/chart" uri="{C3380CC4-5D6E-409C-BE32-E72D297353CC}">
                  <c16:uniqueId val="{00000000-AEB4-4FD1-99FC-FA737E8D8F95}"/>
                </c:ext>
              </c:extLst>
            </c:dLbl>
            <c:dLbl>
              <c:idx val="2"/>
              <c:layout>
                <c:manualLayout>
                  <c:x val="-3.8585061186232582E-2"/>
                  <c:y val="-6.451218561655562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EB4-4FD1-99FC-FA737E8D8F95}"/>
                </c:ext>
              </c:extLst>
            </c:dLbl>
            <c:spPr>
              <a:noFill/>
              <a:ln>
                <a:noFill/>
              </a:ln>
              <a:effectLst/>
            </c:spPr>
            <c:txPr>
              <a:bodyPr wrap="square" lIns="38100" tIns="19050" rIns="38100" bIns="19050" anchor="ctr">
                <a:spAutoFit/>
              </a:bodyPr>
              <a:lstStyle/>
              <a:p>
                <a:pPr>
                  <a:defRPr b="1">
                    <a:solidFill>
                      <a:srgbClr val="FFC000"/>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Sheet1!$B$1:$D$1</c:f>
              <c:strCache>
                <c:ptCount val="3"/>
                <c:pt idx="0">
                  <c:v>YE Mar'21</c:v>
                </c:pt>
                <c:pt idx="1">
                  <c:v>YE Mar'22</c:v>
                </c:pt>
                <c:pt idx="2">
                  <c:v>YE Mar'23</c:v>
                </c:pt>
              </c:strCache>
            </c:strRef>
          </c:cat>
          <c:val>
            <c:numRef>
              <c:f>Sheet1!$B$4:$D$4</c:f>
              <c:numCache>
                <c:formatCode>0.0%</c:formatCode>
                <c:ptCount val="3"/>
                <c:pt idx="0">
                  <c:v>-0.53721603460934841</c:v>
                </c:pt>
                <c:pt idx="1">
                  <c:v>1.2148647617943888</c:v>
                </c:pt>
                <c:pt idx="2">
                  <c:v>9.0414285860632271E-2</c:v>
                </c:pt>
              </c:numCache>
            </c:numRef>
          </c:val>
          <c:smooth val="0"/>
          <c:extLst>
            <c:ext xmlns:c16="http://schemas.microsoft.com/office/drawing/2014/chart" uri="{C3380CC4-5D6E-409C-BE32-E72D297353CC}">
              <c16:uniqueId val="{00000002-DC02-43E0-878E-7255E584EC22}"/>
            </c:ext>
          </c:extLst>
        </c:ser>
        <c:dLbls>
          <c:showLegendKey val="0"/>
          <c:showVal val="0"/>
          <c:showCatName val="0"/>
          <c:showSerName val="0"/>
          <c:showPercent val="0"/>
          <c:showBubbleSize val="0"/>
        </c:dLbls>
        <c:marker val="1"/>
        <c:smooth val="0"/>
        <c:axId val="189985920"/>
        <c:axId val="189987840"/>
      </c:lineChart>
      <c:catAx>
        <c:axId val="189985920"/>
        <c:scaling>
          <c:orientation val="minMax"/>
        </c:scaling>
        <c:delete val="0"/>
        <c:axPos val="b"/>
        <c:numFmt formatCode="General" sourceLinked="0"/>
        <c:majorTickMark val="out"/>
        <c:minorTickMark val="none"/>
        <c:tickLblPos val="low"/>
        <c:crossAx val="189987840"/>
        <c:crosses val="autoZero"/>
        <c:auto val="0"/>
        <c:lblAlgn val="ctr"/>
        <c:lblOffset val="100"/>
        <c:noMultiLvlLbl val="0"/>
      </c:catAx>
      <c:valAx>
        <c:axId val="189987840"/>
        <c:scaling>
          <c:orientation val="minMax"/>
        </c:scaling>
        <c:delete val="0"/>
        <c:axPos val="l"/>
        <c:numFmt formatCode="0.0%" sourceLinked="1"/>
        <c:majorTickMark val="none"/>
        <c:minorTickMark val="none"/>
        <c:tickLblPos val="none"/>
        <c:crossAx val="189985920"/>
        <c:crosses val="autoZero"/>
        <c:crossBetween val="between"/>
      </c:valAx>
    </c:plotArea>
    <c:plotVisOnly val="1"/>
    <c:dispBlanksAs val="gap"/>
    <c:showDLblsOverMax val="0"/>
  </c:chart>
  <c:txPr>
    <a:bodyPr/>
    <a:lstStyle/>
    <a:p>
      <a:pPr>
        <a:defRPr sz="1000">
          <a:latin typeface="+mn-lt"/>
        </a:defRPr>
      </a:pPr>
      <a:endParaRPr lang="en-US"/>
    </a:p>
  </c:txPr>
  <c:externalData r:id="rId2">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plotArea>
      <c:layout>
        <c:manualLayout>
          <c:layoutTarget val="inner"/>
          <c:xMode val="edge"/>
          <c:yMode val="edge"/>
          <c:x val="0.33105242398322998"/>
          <c:y val="1.6746210295141679E-2"/>
          <c:w val="0.56869423926549367"/>
          <c:h val="0.93631358929014685"/>
        </c:manualLayout>
      </c:layout>
      <c:barChart>
        <c:barDir val="bar"/>
        <c:grouping val="clustered"/>
        <c:varyColors val="0"/>
        <c:ser>
          <c:idx val="0"/>
          <c:order val="0"/>
          <c:tx>
            <c:strRef>
              <c:f>Sheet1!$B$1</c:f>
              <c:strCache>
                <c:ptCount val="1"/>
              </c:strCache>
            </c:strRef>
          </c:tx>
          <c:spPr>
            <a:solidFill>
              <a:srgbClr val="99CC00"/>
            </a:solidFill>
          </c:spPr>
          <c:invertIfNegative val="1"/>
          <c:dPt>
            <c:idx val="0"/>
            <c:invertIfNegative val="1"/>
            <c:bubble3D val="0"/>
            <c:extLst>
              <c:ext xmlns:c16="http://schemas.microsoft.com/office/drawing/2014/chart" uri="{C3380CC4-5D6E-409C-BE32-E72D297353CC}">
                <c16:uniqueId val="{00000000-7AC2-4819-A65D-470E1C459C12}"/>
              </c:ext>
            </c:extLst>
          </c:dPt>
          <c:dPt>
            <c:idx val="1"/>
            <c:invertIfNegative val="1"/>
            <c:bubble3D val="0"/>
            <c:extLst>
              <c:ext xmlns:c16="http://schemas.microsoft.com/office/drawing/2014/chart" uri="{C3380CC4-5D6E-409C-BE32-E72D297353CC}">
                <c16:uniqueId val="{00000001-7AC2-4819-A65D-470E1C459C12}"/>
              </c:ext>
            </c:extLst>
          </c:dPt>
          <c:dPt>
            <c:idx val="2"/>
            <c:invertIfNegative val="1"/>
            <c:bubble3D val="0"/>
            <c:extLst>
              <c:ext xmlns:c16="http://schemas.microsoft.com/office/drawing/2014/chart" uri="{C3380CC4-5D6E-409C-BE32-E72D297353CC}">
                <c16:uniqueId val="{00000002-7AC2-4819-A65D-470E1C459C12}"/>
              </c:ext>
            </c:extLst>
          </c:dPt>
          <c:dPt>
            <c:idx val="3"/>
            <c:invertIfNegative val="1"/>
            <c:bubble3D val="0"/>
            <c:extLst>
              <c:ext xmlns:c16="http://schemas.microsoft.com/office/drawing/2014/chart" uri="{C3380CC4-5D6E-409C-BE32-E72D297353CC}">
                <c16:uniqueId val="{00000003-7AC2-4819-A65D-470E1C459C12}"/>
              </c:ext>
            </c:extLst>
          </c:dPt>
          <c:dPt>
            <c:idx val="4"/>
            <c:invertIfNegative val="1"/>
            <c:bubble3D val="0"/>
            <c:extLst>
              <c:ext xmlns:c16="http://schemas.microsoft.com/office/drawing/2014/chart" uri="{C3380CC4-5D6E-409C-BE32-E72D297353CC}">
                <c16:uniqueId val="{00000004-7AC2-4819-A65D-470E1C459C12}"/>
              </c:ext>
            </c:extLst>
          </c:dPt>
          <c:dLbls>
            <c:dLbl>
              <c:idx val="0"/>
              <c:numFmt formatCode="#,##0_);[Red]\(#,##0\)" sourceLinked="0"/>
              <c:spPr>
                <a:noFill/>
                <a:ln w="25542">
                  <a:noFill/>
                </a:ln>
              </c:spPr>
              <c:txPr>
                <a:bodyPr/>
                <a:lstStyle/>
                <a:p>
                  <a:pPr algn="ctr">
                    <a:defRPr/>
                  </a:pPr>
                  <a:endParaRPr lang="en-US"/>
                </a:p>
              </c:txPr>
              <c:showLegendKey val="0"/>
              <c:showVal val="1"/>
              <c:showCatName val="0"/>
              <c:showSerName val="0"/>
              <c:showPercent val="0"/>
              <c:showBubbleSize val="0"/>
              <c:extLst>
                <c:ext xmlns:c16="http://schemas.microsoft.com/office/drawing/2014/chart" uri="{C3380CC4-5D6E-409C-BE32-E72D297353CC}">
                  <c16:uniqueId val="{00000000-7AC2-4819-A65D-470E1C459C12}"/>
                </c:ext>
              </c:extLst>
            </c:dLbl>
            <c:dLbl>
              <c:idx val="1"/>
              <c:numFmt formatCode="#,##0_);[Red]\(#,##0\)" sourceLinked="0"/>
              <c:spPr>
                <a:noFill/>
                <a:ln w="25542">
                  <a:noFill/>
                </a:ln>
              </c:spPr>
              <c:txPr>
                <a:bodyPr/>
                <a:lstStyle/>
                <a:p>
                  <a:pPr algn="ctr">
                    <a:defRPr/>
                  </a:pPr>
                  <a:endParaRPr lang="en-US"/>
                </a:p>
              </c:txPr>
              <c:showLegendKey val="0"/>
              <c:showVal val="1"/>
              <c:showCatName val="0"/>
              <c:showSerName val="0"/>
              <c:showPercent val="0"/>
              <c:showBubbleSize val="0"/>
              <c:extLst>
                <c:ext xmlns:c16="http://schemas.microsoft.com/office/drawing/2014/chart" uri="{C3380CC4-5D6E-409C-BE32-E72D297353CC}">
                  <c16:uniqueId val="{00000001-7AC2-4819-A65D-470E1C459C12}"/>
                </c:ext>
              </c:extLst>
            </c:dLbl>
            <c:dLbl>
              <c:idx val="2"/>
              <c:numFmt formatCode="#,##0_);[Red]\(#,##0\)" sourceLinked="0"/>
              <c:spPr>
                <a:noFill/>
                <a:ln w="25542">
                  <a:noFill/>
                </a:ln>
              </c:spPr>
              <c:txPr>
                <a:bodyPr/>
                <a:lstStyle/>
                <a:p>
                  <a:pPr algn="ctr">
                    <a:defRPr/>
                  </a:pPr>
                  <a:endParaRPr lang="en-US"/>
                </a:p>
              </c:txPr>
              <c:showLegendKey val="0"/>
              <c:showVal val="1"/>
              <c:showCatName val="0"/>
              <c:showSerName val="0"/>
              <c:showPercent val="0"/>
              <c:showBubbleSize val="0"/>
              <c:extLst>
                <c:ext xmlns:c16="http://schemas.microsoft.com/office/drawing/2014/chart" uri="{C3380CC4-5D6E-409C-BE32-E72D297353CC}">
                  <c16:uniqueId val="{00000002-7AC2-4819-A65D-470E1C459C12}"/>
                </c:ext>
              </c:extLst>
            </c:dLbl>
            <c:dLbl>
              <c:idx val="3"/>
              <c:numFmt formatCode="#,##0_);[Red]\(#,##0\)" sourceLinked="0"/>
              <c:spPr>
                <a:noFill/>
                <a:ln w="25542">
                  <a:noFill/>
                </a:ln>
              </c:spPr>
              <c:txPr>
                <a:bodyPr/>
                <a:lstStyle/>
                <a:p>
                  <a:pPr algn="ctr">
                    <a:defRPr/>
                  </a:pPr>
                  <a:endParaRPr lang="en-US"/>
                </a:p>
              </c:txPr>
              <c:showLegendKey val="0"/>
              <c:showVal val="1"/>
              <c:showCatName val="0"/>
              <c:showSerName val="0"/>
              <c:showPercent val="0"/>
              <c:showBubbleSize val="0"/>
              <c:extLst>
                <c:ext xmlns:c16="http://schemas.microsoft.com/office/drawing/2014/chart" uri="{C3380CC4-5D6E-409C-BE32-E72D297353CC}">
                  <c16:uniqueId val="{00000003-7AC2-4819-A65D-470E1C459C12}"/>
                </c:ext>
              </c:extLst>
            </c:dLbl>
            <c:dLbl>
              <c:idx val="4"/>
              <c:numFmt formatCode="#,##0_);[Red]\(#,##0\)" sourceLinked="0"/>
              <c:spPr>
                <a:noFill/>
                <a:ln w="25542">
                  <a:noFill/>
                </a:ln>
              </c:spPr>
              <c:txPr>
                <a:bodyPr/>
                <a:lstStyle/>
                <a:p>
                  <a:pPr algn="ctr">
                    <a:defRPr/>
                  </a:pPr>
                  <a:endParaRPr lang="en-US"/>
                </a:p>
              </c:txPr>
              <c:showLegendKey val="0"/>
              <c:showVal val="1"/>
              <c:showCatName val="0"/>
              <c:showSerName val="0"/>
              <c:showPercent val="0"/>
              <c:showBubbleSize val="0"/>
              <c:extLst>
                <c:ext xmlns:c16="http://schemas.microsoft.com/office/drawing/2014/chart" uri="{C3380CC4-5D6E-409C-BE32-E72D297353CC}">
                  <c16:uniqueId val="{00000004-7AC2-4819-A65D-470E1C459C12}"/>
                </c:ext>
              </c:extLst>
            </c:dLbl>
            <c:numFmt formatCode="#,##0_);[Red]\(#,##0\)" sourceLinked="0"/>
            <c:spPr>
              <a:noFill/>
              <a:ln w="25542">
                <a:noFill/>
              </a:ln>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Seafood</c:v>
                </c:pt>
                <c:pt idx="1">
                  <c:v>Pork</c:v>
                </c:pt>
                <c:pt idx="2">
                  <c:v>Lamb</c:v>
                </c:pt>
                <c:pt idx="3">
                  <c:v>Beef and Veal</c:v>
                </c:pt>
                <c:pt idx="4">
                  <c:v>Poultry</c:v>
                </c:pt>
              </c:strCache>
            </c:strRef>
          </c:cat>
          <c:val>
            <c:numRef>
              <c:f>Sheet1!$B$2:$B$6</c:f>
              <c:numCache>
                <c:formatCode>#,##0</c:formatCode>
                <c:ptCount val="5"/>
                <c:pt idx="0">
                  <c:v>23948</c:v>
                </c:pt>
                <c:pt idx="1">
                  <c:v>36587</c:v>
                </c:pt>
                <c:pt idx="2">
                  <c:v>3621</c:v>
                </c:pt>
                <c:pt idx="3">
                  <c:v>29356</c:v>
                </c:pt>
                <c:pt idx="4">
                  <c:v>9323</c:v>
                </c:pt>
              </c:numCache>
            </c:numRef>
          </c:val>
          <c:extLst>
            <c:ext xmlns:c14="http://schemas.microsoft.com/office/drawing/2007/8/2/chart" uri="{6F2FDCE9-48DA-4B69-8628-5D25D57E5C99}">
              <c14:invertSolidFillFmt>
                <c14:spPr xmlns:c14="http://schemas.microsoft.com/office/drawing/2007/8/2/chart">
                  <a:solidFill>
                    <a:srgbClr val="6E273D"/>
                  </a:solidFill>
                </c14:spPr>
              </c14:invertSolidFillFmt>
            </c:ext>
            <c:ext xmlns:c16="http://schemas.microsoft.com/office/drawing/2014/chart" uri="{C3380CC4-5D6E-409C-BE32-E72D297353CC}">
              <c16:uniqueId val="{00000005-7AC2-4819-A65D-470E1C459C12}"/>
            </c:ext>
          </c:extLst>
        </c:ser>
        <c:dLbls>
          <c:showLegendKey val="0"/>
          <c:showVal val="0"/>
          <c:showCatName val="0"/>
          <c:showSerName val="0"/>
          <c:showPercent val="0"/>
          <c:showBubbleSize val="0"/>
        </c:dLbls>
        <c:gapWidth val="20"/>
        <c:axId val="250194560"/>
        <c:axId val="250208640"/>
      </c:barChart>
      <c:catAx>
        <c:axId val="250194560"/>
        <c:scaling>
          <c:orientation val="maxMin"/>
        </c:scaling>
        <c:delete val="0"/>
        <c:axPos val="l"/>
        <c:numFmt formatCode="General" sourceLinked="1"/>
        <c:majorTickMark val="none"/>
        <c:minorTickMark val="none"/>
        <c:tickLblPos val="none"/>
        <c:spPr>
          <a:ln w="9578">
            <a:noFill/>
          </a:ln>
        </c:spPr>
        <c:crossAx val="250208640"/>
        <c:crosses val="autoZero"/>
        <c:auto val="1"/>
        <c:lblAlgn val="ctr"/>
        <c:lblOffset val="100"/>
        <c:tickLblSkip val="1"/>
        <c:tickMarkSkip val="1"/>
        <c:noMultiLvlLbl val="0"/>
      </c:catAx>
      <c:valAx>
        <c:axId val="250208640"/>
        <c:scaling>
          <c:orientation val="minMax"/>
        </c:scaling>
        <c:delete val="0"/>
        <c:axPos val="t"/>
        <c:numFmt formatCode="#,##0" sourceLinked="1"/>
        <c:majorTickMark val="none"/>
        <c:minorTickMark val="none"/>
        <c:tickLblPos val="none"/>
        <c:spPr>
          <a:ln w="9578">
            <a:noFill/>
          </a:ln>
        </c:spPr>
        <c:crossAx val="250194560"/>
        <c:crosses val="autoZero"/>
        <c:crossBetween val="between"/>
      </c:valAx>
      <c:spPr>
        <a:noFill/>
        <a:ln w="25405">
          <a:noFill/>
        </a:ln>
      </c:spPr>
    </c:plotArea>
    <c:plotVisOnly val="1"/>
    <c:dispBlanksAs val="gap"/>
    <c:showDLblsOverMax val="0"/>
  </c:chart>
  <c:spPr>
    <a:noFill/>
    <a:ln>
      <a:noFill/>
    </a:ln>
  </c:spPr>
  <c:txPr>
    <a:bodyPr/>
    <a:lstStyle/>
    <a:p>
      <a:pPr>
        <a:defRPr sz="1400" b="1" i="0" u="none" strike="noStrike" baseline="0">
          <a:solidFill>
            <a:srgbClr val="000000"/>
          </a:solidFill>
          <a:latin typeface="+mn-lt"/>
          <a:ea typeface="Arial Narrow"/>
          <a:cs typeface="Arial Narrow"/>
        </a:defRPr>
      </a:pPr>
      <a:endParaRPr lang="en-US"/>
    </a:p>
  </c:txPr>
  <c:externalData r:id="rId1">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4461868475267265E-2"/>
          <c:y val="3.5358543457516281E-2"/>
          <c:w val="0.72666239237006991"/>
          <c:h val="0.86128698374558976"/>
        </c:manualLayout>
      </c:layout>
      <c:barChart>
        <c:barDir val="col"/>
        <c:grouping val="stacked"/>
        <c:varyColors val="0"/>
        <c:ser>
          <c:idx val="0"/>
          <c:order val="0"/>
          <c:tx>
            <c:strRef>
              <c:f>Sheet1!$A$2</c:f>
              <c:strCache>
                <c:ptCount val="1"/>
                <c:pt idx="0">
                  <c:v>Poultry</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 Protein Servings</c:v>
                </c:pt>
              </c:strCache>
            </c:strRef>
          </c:cat>
          <c:val>
            <c:numRef>
              <c:f>Sheet1!$B$2</c:f>
              <c:numCache>
                <c:formatCode>General</c:formatCode>
                <c:ptCount val="1"/>
                <c:pt idx="0">
                  <c:v>26.9</c:v>
                </c:pt>
              </c:numCache>
            </c:numRef>
          </c:val>
          <c:extLst>
            <c:ext xmlns:c16="http://schemas.microsoft.com/office/drawing/2014/chart" uri="{C3380CC4-5D6E-409C-BE32-E72D297353CC}">
              <c16:uniqueId val="{00000000-3553-4610-BBD0-E67E4FC8D2F5}"/>
            </c:ext>
          </c:extLst>
        </c:ser>
        <c:ser>
          <c:idx val="1"/>
          <c:order val="1"/>
          <c:tx>
            <c:strRef>
              <c:f>Sheet1!$A$3</c:f>
              <c:strCache>
                <c:ptCount val="1"/>
                <c:pt idx="0">
                  <c:v>Beef and Veal</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 Protein Servings</c:v>
                </c:pt>
              </c:strCache>
            </c:strRef>
          </c:cat>
          <c:val>
            <c:numRef>
              <c:f>Sheet1!$B$3</c:f>
              <c:numCache>
                <c:formatCode>0.0</c:formatCode>
                <c:ptCount val="1"/>
                <c:pt idx="0">
                  <c:v>20.5</c:v>
                </c:pt>
              </c:numCache>
            </c:numRef>
          </c:val>
          <c:extLst>
            <c:ext xmlns:c16="http://schemas.microsoft.com/office/drawing/2014/chart" uri="{C3380CC4-5D6E-409C-BE32-E72D297353CC}">
              <c16:uniqueId val="{00000001-3553-4610-BBD0-E67E4FC8D2F5}"/>
            </c:ext>
          </c:extLst>
        </c:ser>
        <c:ser>
          <c:idx val="2"/>
          <c:order val="2"/>
          <c:tx>
            <c:strRef>
              <c:f>Sheet1!$A$4</c:f>
              <c:strCache>
                <c:ptCount val="1"/>
                <c:pt idx="0">
                  <c:v>Lamb</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 Protein Servings</c:v>
                </c:pt>
              </c:strCache>
            </c:strRef>
          </c:cat>
          <c:val>
            <c:numRef>
              <c:f>Sheet1!$B$4</c:f>
              <c:numCache>
                <c:formatCode>0.0</c:formatCode>
                <c:ptCount val="1"/>
                <c:pt idx="0">
                  <c:v>2.7</c:v>
                </c:pt>
              </c:numCache>
            </c:numRef>
          </c:val>
          <c:extLst>
            <c:ext xmlns:c16="http://schemas.microsoft.com/office/drawing/2014/chart" uri="{C3380CC4-5D6E-409C-BE32-E72D297353CC}">
              <c16:uniqueId val="{00000002-3553-4610-BBD0-E67E4FC8D2F5}"/>
            </c:ext>
          </c:extLst>
        </c:ser>
        <c:ser>
          <c:idx val="3"/>
          <c:order val="3"/>
          <c:tx>
            <c:strRef>
              <c:f>Sheet1!$A$5</c:f>
              <c:strCache>
                <c:ptCount val="1"/>
                <c:pt idx="0">
                  <c:v>Pork</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 Protein Servings</c:v>
                </c:pt>
              </c:strCache>
            </c:strRef>
          </c:cat>
          <c:val>
            <c:numRef>
              <c:f>Sheet1!$B$5</c:f>
              <c:numCache>
                <c:formatCode>0.0</c:formatCode>
                <c:ptCount val="1"/>
                <c:pt idx="0">
                  <c:v>28.3</c:v>
                </c:pt>
              </c:numCache>
            </c:numRef>
          </c:val>
          <c:extLst>
            <c:ext xmlns:c16="http://schemas.microsoft.com/office/drawing/2014/chart" uri="{C3380CC4-5D6E-409C-BE32-E72D297353CC}">
              <c16:uniqueId val="{00000003-3553-4610-BBD0-E67E4FC8D2F5}"/>
            </c:ext>
          </c:extLst>
        </c:ser>
        <c:ser>
          <c:idx val="4"/>
          <c:order val="4"/>
          <c:tx>
            <c:strRef>
              <c:f>Sheet1!$A$6</c:f>
              <c:strCache>
                <c:ptCount val="1"/>
                <c:pt idx="0">
                  <c:v>Seafood</c:v>
                </c:pt>
              </c:strCache>
            </c:strRef>
          </c:tx>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553-4610-BBD0-E67E4FC8D2F5}"/>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Sheet1!$B$1</c:f>
              <c:strCache>
                <c:ptCount val="1"/>
                <c:pt idx="0">
                  <c:v>% Protein Servings</c:v>
                </c:pt>
              </c:strCache>
            </c:strRef>
          </c:cat>
          <c:val>
            <c:numRef>
              <c:f>Sheet1!$B$6</c:f>
              <c:numCache>
                <c:formatCode>0.0</c:formatCode>
                <c:ptCount val="1"/>
                <c:pt idx="0">
                  <c:v>18.7</c:v>
                </c:pt>
              </c:numCache>
            </c:numRef>
          </c:val>
          <c:extLst>
            <c:ext xmlns:c16="http://schemas.microsoft.com/office/drawing/2014/chart" uri="{C3380CC4-5D6E-409C-BE32-E72D297353CC}">
              <c16:uniqueId val="{00000005-3553-4610-BBD0-E67E4FC8D2F5}"/>
            </c:ext>
          </c:extLst>
        </c:ser>
        <c:dLbls>
          <c:showLegendKey val="0"/>
          <c:showVal val="0"/>
          <c:showCatName val="0"/>
          <c:showSerName val="0"/>
          <c:showPercent val="0"/>
          <c:showBubbleSize val="0"/>
        </c:dLbls>
        <c:gapWidth val="150"/>
        <c:overlap val="100"/>
        <c:axId val="250314752"/>
        <c:axId val="250316288"/>
      </c:barChart>
      <c:catAx>
        <c:axId val="250314752"/>
        <c:scaling>
          <c:orientation val="minMax"/>
        </c:scaling>
        <c:delete val="0"/>
        <c:axPos val="b"/>
        <c:numFmt formatCode="General" sourceLinked="0"/>
        <c:majorTickMark val="out"/>
        <c:minorTickMark val="none"/>
        <c:tickLblPos val="nextTo"/>
        <c:txPr>
          <a:bodyPr/>
          <a:lstStyle/>
          <a:p>
            <a:pPr algn="ctr">
              <a:defRPr/>
            </a:pPr>
            <a:endParaRPr lang="en-US"/>
          </a:p>
        </c:txPr>
        <c:crossAx val="250316288"/>
        <c:crosses val="autoZero"/>
        <c:auto val="1"/>
        <c:lblAlgn val="ctr"/>
        <c:lblOffset val="100"/>
        <c:noMultiLvlLbl val="0"/>
      </c:catAx>
      <c:valAx>
        <c:axId val="250316288"/>
        <c:scaling>
          <c:orientation val="minMax"/>
          <c:max val="100"/>
        </c:scaling>
        <c:delete val="1"/>
        <c:axPos val="l"/>
        <c:numFmt formatCode="General" sourceLinked="1"/>
        <c:majorTickMark val="out"/>
        <c:minorTickMark val="none"/>
        <c:tickLblPos val="nextTo"/>
        <c:crossAx val="250314752"/>
        <c:crosses val="autoZero"/>
        <c:crossBetween val="between"/>
      </c:valAx>
    </c:plotArea>
    <c:legend>
      <c:legendPos val="r"/>
      <c:layout>
        <c:manualLayout>
          <c:xMode val="edge"/>
          <c:yMode val="edge"/>
          <c:x val="0.60250771024117888"/>
          <c:y val="0.11129187010197064"/>
          <c:w val="0.31688467543863424"/>
          <c:h val="0.8120277336557894"/>
        </c:manualLayout>
      </c:layout>
      <c:overlay val="0"/>
    </c:legend>
    <c:plotVisOnly val="1"/>
    <c:dispBlanksAs val="gap"/>
    <c:showDLblsOverMax val="0"/>
  </c:chart>
  <c:txPr>
    <a:bodyPr/>
    <a:lstStyle/>
    <a:p>
      <a:pPr>
        <a:defRPr sz="1400"/>
      </a:pPr>
      <a:endParaRPr lang="en-US"/>
    </a:p>
  </c:txPr>
  <c:externalData r:id="rId1">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
          <c:y val="3.5358543457516281E-2"/>
          <c:w val="0.55946427411296085"/>
          <c:h val="0.80980276786350291"/>
        </c:manualLayout>
      </c:layout>
      <c:barChart>
        <c:barDir val="col"/>
        <c:grouping val="stacked"/>
        <c:varyColors val="0"/>
        <c:ser>
          <c:idx val="0"/>
          <c:order val="0"/>
          <c:tx>
            <c:strRef>
              <c:f>Sheet1!$A$2</c:f>
              <c:strCache>
                <c:ptCount val="1"/>
                <c:pt idx="0">
                  <c:v>Non-Fried Fish</c:v>
                </c:pt>
              </c:strCache>
            </c:strRef>
          </c:tx>
          <c:invertIfNegative val="0"/>
          <c:dLbls>
            <c:numFmt formatCode="#,##0" sourceLinked="0"/>
            <c:spPr>
              <a:noFill/>
              <a:ln>
                <a:noFill/>
              </a:ln>
              <a:effectLst/>
            </c:spPr>
            <c:txPr>
              <a:bodyPr/>
              <a:lstStyle/>
              <a:p>
                <a:pPr algn="ct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YE Mar 22</c:v>
                </c:pt>
                <c:pt idx="1">
                  <c:v>YE Mar 23</c:v>
                </c:pt>
              </c:strCache>
            </c:strRef>
          </c:cat>
          <c:val>
            <c:numRef>
              <c:f>Sheet1!$B$2:$C$2</c:f>
              <c:numCache>
                <c:formatCode>General</c:formatCode>
                <c:ptCount val="2"/>
                <c:pt idx="0">
                  <c:v>26.6</c:v>
                </c:pt>
                <c:pt idx="1">
                  <c:v>26</c:v>
                </c:pt>
              </c:numCache>
            </c:numRef>
          </c:val>
          <c:extLst>
            <c:ext xmlns:c16="http://schemas.microsoft.com/office/drawing/2014/chart" uri="{C3380CC4-5D6E-409C-BE32-E72D297353CC}">
              <c16:uniqueId val="{00000000-19D4-4A04-A2F7-0E8E07AFEF38}"/>
            </c:ext>
          </c:extLst>
        </c:ser>
        <c:ser>
          <c:idx val="1"/>
          <c:order val="1"/>
          <c:tx>
            <c:strRef>
              <c:f>Sheet1!$A$3</c:f>
              <c:strCache>
                <c:ptCount val="1"/>
                <c:pt idx="0">
                  <c:v>Fried Fish</c:v>
                </c:pt>
              </c:strCache>
            </c:strRef>
          </c:tx>
          <c:invertIfNegative val="0"/>
          <c:dLbls>
            <c:numFmt formatCode="#,##0" sourceLinked="0"/>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YE Mar 22</c:v>
                </c:pt>
                <c:pt idx="1">
                  <c:v>YE Mar 23</c:v>
                </c:pt>
              </c:strCache>
            </c:strRef>
          </c:cat>
          <c:val>
            <c:numRef>
              <c:f>Sheet1!$B$3:$C$3</c:f>
              <c:numCache>
                <c:formatCode>General</c:formatCode>
                <c:ptCount val="2"/>
                <c:pt idx="0">
                  <c:v>25.8</c:v>
                </c:pt>
                <c:pt idx="1">
                  <c:v>24.6</c:v>
                </c:pt>
              </c:numCache>
            </c:numRef>
          </c:val>
          <c:extLst>
            <c:ext xmlns:c16="http://schemas.microsoft.com/office/drawing/2014/chart" uri="{C3380CC4-5D6E-409C-BE32-E72D297353CC}">
              <c16:uniqueId val="{00000001-19D4-4A04-A2F7-0E8E07AFEF38}"/>
            </c:ext>
          </c:extLst>
        </c:ser>
        <c:ser>
          <c:idx val="2"/>
          <c:order val="2"/>
          <c:tx>
            <c:strRef>
              <c:f>Sheet1!$A$4</c:f>
              <c:strCache>
                <c:ptCount val="1"/>
                <c:pt idx="0">
                  <c:v>Fish Burger</c:v>
                </c:pt>
              </c:strCache>
            </c:strRef>
          </c:tx>
          <c:invertIfNegative val="0"/>
          <c:dLbls>
            <c:dLbl>
              <c:idx val="0"/>
              <c:layout>
                <c:manualLayout>
                  <c:x val="3.2104522212663745E-3"/>
                  <c:y val="2.574204559208724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9D4-4A04-A2F7-0E8E07AFEF38}"/>
                </c:ext>
              </c:extLst>
            </c:dLbl>
            <c:dLbl>
              <c:idx val="1"/>
              <c:layout>
                <c:manualLayout>
                  <c:x val="0"/>
                  <c:y val="2.574204559208724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9D4-4A04-A2F7-0E8E07AFEF38}"/>
                </c:ext>
              </c:extLst>
            </c:dLbl>
            <c:numFmt formatCode="#,##0" sourceLinked="0"/>
            <c:spPr>
              <a:noFill/>
              <a:ln>
                <a:noFill/>
              </a:ln>
              <a:effectLst/>
            </c:spPr>
            <c:txPr>
              <a:bodyPr/>
              <a:lstStyle/>
              <a:p>
                <a:pPr algn="ct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YE Mar 22</c:v>
                </c:pt>
                <c:pt idx="1">
                  <c:v>YE Mar 23</c:v>
                </c:pt>
              </c:strCache>
            </c:strRef>
          </c:cat>
          <c:val>
            <c:numRef>
              <c:f>Sheet1!$B$4:$C$4</c:f>
              <c:numCache>
                <c:formatCode>General</c:formatCode>
                <c:ptCount val="2"/>
                <c:pt idx="0">
                  <c:v>0.9</c:v>
                </c:pt>
                <c:pt idx="1">
                  <c:v>1.1000000000000001</c:v>
                </c:pt>
              </c:numCache>
            </c:numRef>
          </c:val>
          <c:extLst>
            <c:ext xmlns:c16="http://schemas.microsoft.com/office/drawing/2014/chart" uri="{C3380CC4-5D6E-409C-BE32-E72D297353CC}">
              <c16:uniqueId val="{00000004-19D4-4A04-A2F7-0E8E07AFEF38}"/>
            </c:ext>
          </c:extLst>
        </c:ser>
        <c:ser>
          <c:idx val="3"/>
          <c:order val="3"/>
          <c:tx>
            <c:strRef>
              <c:f>Sheet1!$A$5</c:f>
              <c:strCache>
                <c:ptCount val="1"/>
                <c:pt idx="0">
                  <c:v>Fish Filling Other</c:v>
                </c:pt>
              </c:strCache>
            </c:strRef>
          </c:tx>
          <c:invertIfNegative val="0"/>
          <c:dLbls>
            <c:numFmt formatCode="#,##0" sourceLinked="0"/>
            <c:spPr>
              <a:noFill/>
              <a:ln>
                <a:noFill/>
              </a:ln>
              <a:effectLst/>
            </c:spPr>
            <c:txPr>
              <a:bodyPr/>
              <a:lstStyle/>
              <a:p>
                <a:pPr algn="ct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YE Mar 22</c:v>
                </c:pt>
                <c:pt idx="1">
                  <c:v>YE Mar 23</c:v>
                </c:pt>
              </c:strCache>
            </c:strRef>
          </c:cat>
          <c:val>
            <c:numRef>
              <c:f>Sheet1!$B$5:$C$5</c:f>
              <c:numCache>
                <c:formatCode>General</c:formatCode>
                <c:ptCount val="2"/>
                <c:pt idx="0">
                  <c:v>13.3</c:v>
                </c:pt>
                <c:pt idx="1">
                  <c:v>11.1</c:v>
                </c:pt>
              </c:numCache>
            </c:numRef>
          </c:val>
          <c:extLst>
            <c:ext xmlns:c16="http://schemas.microsoft.com/office/drawing/2014/chart" uri="{C3380CC4-5D6E-409C-BE32-E72D297353CC}">
              <c16:uniqueId val="{00000005-19D4-4A04-A2F7-0E8E07AFEF38}"/>
            </c:ext>
          </c:extLst>
        </c:ser>
        <c:ser>
          <c:idx val="4"/>
          <c:order val="4"/>
          <c:tx>
            <c:strRef>
              <c:f>Sheet1!$A$6</c:f>
              <c:strCache>
                <c:ptCount val="1"/>
                <c:pt idx="0">
                  <c:v>Total Shellfish</c:v>
                </c:pt>
              </c:strCache>
            </c:strRef>
          </c:tx>
          <c:invertIfNegative val="0"/>
          <c:dLbls>
            <c:numFmt formatCode="#,##0" sourceLinked="0"/>
            <c:spPr>
              <a:noFill/>
              <a:ln>
                <a:noFill/>
              </a:ln>
              <a:effectLst/>
            </c:spPr>
            <c:txPr>
              <a:bodyPr/>
              <a:lstStyle/>
              <a:p>
                <a:pPr algn="ct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YE Mar 22</c:v>
                </c:pt>
                <c:pt idx="1">
                  <c:v>YE Mar 23</c:v>
                </c:pt>
              </c:strCache>
            </c:strRef>
          </c:cat>
          <c:val>
            <c:numRef>
              <c:f>Sheet1!$B$6:$C$6</c:f>
              <c:numCache>
                <c:formatCode>General</c:formatCode>
                <c:ptCount val="2"/>
                <c:pt idx="0">
                  <c:v>25.8</c:v>
                </c:pt>
                <c:pt idx="1">
                  <c:v>27.1</c:v>
                </c:pt>
              </c:numCache>
            </c:numRef>
          </c:val>
          <c:extLst>
            <c:ext xmlns:c16="http://schemas.microsoft.com/office/drawing/2014/chart" uri="{C3380CC4-5D6E-409C-BE32-E72D297353CC}">
              <c16:uniqueId val="{00000006-19D4-4A04-A2F7-0E8E07AFEF38}"/>
            </c:ext>
          </c:extLst>
        </c:ser>
        <c:ser>
          <c:idx val="5"/>
          <c:order val="5"/>
          <c:tx>
            <c:strRef>
              <c:f>Sheet1!$A$7</c:f>
              <c:strCache>
                <c:ptCount val="1"/>
                <c:pt idx="0">
                  <c:v>Seafood Other</c:v>
                </c:pt>
              </c:strCache>
            </c:strRef>
          </c:tx>
          <c:invertIfNegative val="0"/>
          <c:dLbls>
            <c:numFmt formatCode="#,##0" sourceLinked="0"/>
            <c:spPr>
              <a:noFill/>
              <a:ln>
                <a:noFill/>
              </a:ln>
              <a:effectLst/>
            </c:spPr>
            <c:txPr>
              <a:bodyPr/>
              <a:lstStyle/>
              <a:p>
                <a:pPr algn="ct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YE Mar 22</c:v>
                </c:pt>
                <c:pt idx="1">
                  <c:v>YE Mar 23</c:v>
                </c:pt>
              </c:strCache>
            </c:strRef>
          </c:cat>
          <c:val>
            <c:numRef>
              <c:f>Sheet1!$B$7:$C$7</c:f>
              <c:numCache>
                <c:formatCode>0.0</c:formatCode>
                <c:ptCount val="2"/>
                <c:pt idx="0">
                  <c:v>7.6</c:v>
                </c:pt>
                <c:pt idx="1">
                  <c:v>10.199999999999999</c:v>
                </c:pt>
              </c:numCache>
            </c:numRef>
          </c:val>
          <c:extLst>
            <c:ext xmlns:c16="http://schemas.microsoft.com/office/drawing/2014/chart" uri="{C3380CC4-5D6E-409C-BE32-E72D297353CC}">
              <c16:uniqueId val="{00000007-19D4-4A04-A2F7-0E8E07AFEF38}"/>
            </c:ext>
          </c:extLst>
        </c:ser>
        <c:dLbls>
          <c:showLegendKey val="0"/>
          <c:showVal val="0"/>
          <c:showCatName val="0"/>
          <c:showSerName val="0"/>
          <c:showPercent val="0"/>
          <c:showBubbleSize val="0"/>
        </c:dLbls>
        <c:gapWidth val="82"/>
        <c:overlap val="100"/>
        <c:axId val="250469760"/>
        <c:axId val="250365056"/>
      </c:barChart>
      <c:catAx>
        <c:axId val="250469760"/>
        <c:scaling>
          <c:orientation val="minMax"/>
        </c:scaling>
        <c:delete val="0"/>
        <c:axPos val="b"/>
        <c:numFmt formatCode="General" sourceLinked="0"/>
        <c:majorTickMark val="out"/>
        <c:minorTickMark val="none"/>
        <c:tickLblPos val="nextTo"/>
        <c:txPr>
          <a:bodyPr/>
          <a:lstStyle/>
          <a:p>
            <a:pPr algn="ctr">
              <a:defRPr/>
            </a:pPr>
            <a:endParaRPr lang="en-US"/>
          </a:p>
        </c:txPr>
        <c:crossAx val="250365056"/>
        <c:crosses val="autoZero"/>
        <c:auto val="1"/>
        <c:lblAlgn val="ctr"/>
        <c:lblOffset val="100"/>
        <c:noMultiLvlLbl val="0"/>
      </c:catAx>
      <c:valAx>
        <c:axId val="250365056"/>
        <c:scaling>
          <c:orientation val="minMax"/>
          <c:max val="100"/>
        </c:scaling>
        <c:delete val="1"/>
        <c:axPos val="l"/>
        <c:numFmt formatCode="General" sourceLinked="1"/>
        <c:majorTickMark val="out"/>
        <c:minorTickMark val="none"/>
        <c:tickLblPos val="nextTo"/>
        <c:crossAx val="250469760"/>
        <c:crosses val="autoZero"/>
        <c:crossBetween val="between"/>
      </c:valAx>
    </c:plotArea>
    <c:legend>
      <c:legendPos val="r"/>
      <c:legendEntry>
        <c:idx val="4"/>
        <c:txPr>
          <a:bodyPr/>
          <a:lstStyle/>
          <a:p>
            <a:pPr algn="ctr">
              <a:defRPr/>
            </a:pPr>
            <a:endParaRPr lang="en-US"/>
          </a:p>
        </c:txPr>
      </c:legendEntry>
      <c:legendEntry>
        <c:idx val="5"/>
        <c:txPr>
          <a:bodyPr/>
          <a:lstStyle/>
          <a:p>
            <a:pPr algn="ctr">
              <a:defRPr/>
            </a:pPr>
            <a:endParaRPr lang="en-US"/>
          </a:p>
        </c:txPr>
      </c:legendEntry>
      <c:layout>
        <c:manualLayout>
          <c:xMode val="edge"/>
          <c:yMode val="edge"/>
          <c:x val="0.51055568883285907"/>
          <c:y val="9.6880159177945425E-4"/>
          <c:w val="0.48743487142644432"/>
          <c:h val="0.81566784248068769"/>
        </c:manualLayout>
      </c:layout>
      <c:overlay val="0"/>
      <c:txPr>
        <a:bodyPr/>
        <a:lstStyle/>
        <a:p>
          <a:pPr algn="ctr">
            <a:defRPr/>
          </a:pPr>
          <a:endParaRPr lang="en-US"/>
        </a:p>
      </c:txPr>
    </c:legend>
    <c:plotVisOnly val="1"/>
    <c:dispBlanksAs val="gap"/>
    <c:showDLblsOverMax val="0"/>
  </c:chart>
  <c:txPr>
    <a:bodyPr/>
    <a:lstStyle/>
    <a:p>
      <a:pPr>
        <a:defRPr sz="1400"/>
      </a:pPr>
      <a:endParaRPr lang="en-US"/>
    </a:p>
  </c:txPr>
  <c:externalData r:id="rId1">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
          <c:y val="8.7762000999857107E-2"/>
          <c:w val="0.46636314261239253"/>
          <c:h val="0.81439967962875848"/>
        </c:manualLayout>
      </c:layout>
      <c:barChart>
        <c:barDir val="col"/>
        <c:grouping val="stacked"/>
        <c:varyColors val="0"/>
        <c:ser>
          <c:idx val="0"/>
          <c:order val="0"/>
          <c:tx>
            <c:strRef>
              <c:f>Sheet1!$A$2</c:f>
              <c:strCache>
                <c:ptCount val="1"/>
                <c:pt idx="0">
                  <c:v>Non-Fried Fish</c:v>
                </c:pt>
              </c:strCache>
            </c:strRef>
          </c:tx>
          <c:invertIfNegative val="0"/>
          <c:dLbls>
            <c:numFmt formatCode="#,##0.0" sourceLinked="0"/>
            <c:spPr>
              <a:noFill/>
              <a:ln>
                <a:noFill/>
              </a:ln>
              <a:effectLst/>
            </c:spPr>
            <c:txPr>
              <a:bodyPr/>
              <a:lstStyle/>
              <a:p>
                <a:pPr algn="ct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Contribution to Growth %</c:v>
                </c:pt>
              </c:strCache>
            </c:strRef>
          </c:cat>
          <c:val>
            <c:numRef>
              <c:f>Sheet1!$B$2</c:f>
              <c:numCache>
                <c:formatCode>0</c:formatCode>
                <c:ptCount val="1"/>
                <c:pt idx="0">
                  <c:v>3.8</c:v>
                </c:pt>
              </c:numCache>
            </c:numRef>
          </c:val>
          <c:extLst>
            <c:ext xmlns:c16="http://schemas.microsoft.com/office/drawing/2014/chart" uri="{C3380CC4-5D6E-409C-BE32-E72D297353CC}">
              <c16:uniqueId val="{00000000-F9E3-423D-9B24-6FB0C1876137}"/>
            </c:ext>
          </c:extLst>
        </c:ser>
        <c:ser>
          <c:idx val="1"/>
          <c:order val="1"/>
          <c:tx>
            <c:strRef>
              <c:f>Sheet1!$A$3</c:f>
              <c:strCache>
                <c:ptCount val="1"/>
                <c:pt idx="0">
                  <c:v>Fried Fish</c:v>
                </c:pt>
              </c:strCache>
            </c:strRef>
          </c:tx>
          <c:invertIfNegative val="0"/>
          <c:dLbls>
            <c:numFmt formatCode="#,##0.0" sourceLinked="0"/>
            <c:spPr>
              <a:noFill/>
              <a:ln>
                <a:noFill/>
              </a:ln>
              <a:effectLst/>
            </c:spPr>
            <c:txPr>
              <a:bodyPr/>
              <a:lstStyle/>
              <a:p>
                <a:pPr algn="ct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Contribution to Growth %</c:v>
                </c:pt>
              </c:strCache>
            </c:strRef>
          </c:cat>
          <c:val>
            <c:numRef>
              <c:f>Sheet1!$B$3</c:f>
              <c:numCache>
                <c:formatCode>0</c:formatCode>
                <c:ptCount val="1"/>
                <c:pt idx="0">
                  <c:v>3</c:v>
                </c:pt>
              </c:numCache>
            </c:numRef>
          </c:val>
          <c:extLst>
            <c:ext xmlns:c16="http://schemas.microsoft.com/office/drawing/2014/chart" uri="{C3380CC4-5D6E-409C-BE32-E72D297353CC}">
              <c16:uniqueId val="{00000001-F9E3-423D-9B24-6FB0C1876137}"/>
            </c:ext>
          </c:extLst>
        </c:ser>
        <c:ser>
          <c:idx val="2"/>
          <c:order val="2"/>
          <c:tx>
            <c:strRef>
              <c:f>Sheet1!$A$4</c:f>
              <c:strCache>
                <c:ptCount val="1"/>
                <c:pt idx="0">
                  <c:v>Fish Burger</c:v>
                </c:pt>
              </c:strCache>
            </c:strRef>
          </c:tx>
          <c:invertIfNegative val="0"/>
          <c:cat>
            <c:strRef>
              <c:f>Sheet1!$B$1</c:f>
              <c:strCache>
                <c:ptCount val="1"/>
                <c:pt idx="0">
                  <c:v>Contribution to Growth %</c:v>
                </c:pt>
              </c:strCache>
            </c:strRef>
          </c:cat>
          <c:val>
            <c:numRef>
              <c:f>Sheet1!$B$4</c:f>
              <c:numCache>
                <c:formatCode>0</c:formatCode>
                <c:ptCount val="1"/>
                <c:pt idx="0">
                  <c:v>0.4</c:v>
                </c:pt>
              </c:numCache>
            </c:numRef>
          </c:val>
          <c:extLst>
            <c:ext xmlns:c16="http://schemas.microsoft.com/office/drawing/2014/chart" uri="{C3380CC4-5D6E-409C-BE32-E72D297353CC}">
              <c16:uniqueId val="{00000002-F9E3-423D-9B24-6FB0C1876137}"/>
            </c:ext>
          </c:extLst>
        </c:ser>
        <c:ser>
          <c:idx val="3"/>
          <c:order val="3"/>
          <c:tx>
            <c:strRef>
              <c:f>Sheet1!$A$5</c:f>
              <c:strCache>
                <c:ptCount val="1"/>
                <c:pt idx="0">
                  <c:v>Fish Filling Other</c:v>
                </c:pt>
              </c:strCache>
            </c:strRef>
          </c:tx>
          <c:invertIfNegative val="0"/>
          <c:dLbls>
            <c:numFmt formatCode="#,##0.0" sourceLinked="0"/>
            <c:spPr>
              <a:noFill/>
              <a:ln>
                <a:noFill/>
              </a:ln>
              <a:effectLst/>
            </c:spPr>
            <c:txPr>
              <a:bodyPr/>
              <a:lstStyle/>
              <a:p>
                <a:pPr algn="ct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Contribution to Growth %</c:v>
                </c:pt>
              </c:strCache>
            </c:strRef>
          </c:cat>
          <c:val>
            <c:numRef>
              <c:f>Sheet1!$B$5</c:f>
              <c:numCache>
                <c:formatCode>0</c:formatCode>
                <c:ptCount val="1"/>
                <c:pt idx="0">
                  <c:v>-0.3</c:v>
                </c:pt>
              </c:numCache>
            </c:numRef>
          </c:val>
          <c:extLst>
            <c:ext xmlns:c16="http://schemas.microsoft.com/office/drawing/2014/chart" uri="{C3380CC4-5D6E-409C-BE32-E72D297353CC}">
              <c16:uniqueId val="{00000003-F9E3-423D-9B24-6FB0C1876137}"/>
            </c:ext>
          </c:extLst>
        </c:ser>
        <c:ser>
          <c:idx val="4"/>
          <c:order val="4"/>
          <c:tx>
            <c:strRef>
              <c:f>Sheet1!$A$6</c:f>
              <c:strCache>
                <c:ptCount val="1"/>
                <c:pt idx="0">
                  <c:v>Total Shellfish</c:v>
                </c:pt>
              </c:strCache>
            </c:strRef>
          </c:tx>
          <c:invertIfNegative val="0"/>
          <c:dLbls>
            <c:numFmt formatCode="#,##0.0" sourceLinked="0"/>
            <c:spPr>
              <a:noFill/>
              <a:ln>
                <a:noFill/>
              </a:ln>
              <a:effectLst/>
            </c:spPr>
            <c:txPr>
              <a:bodyPr/>
              <a:lstStyle/>
              <a:p>
                <a:pPr algn="ct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Contribution to Growth %</c:v>
                </c:pt>
              </c:strCache>
            </c:strRef>
          </c:cat>
          <c:val>
            <c:numRef>
              <c:f>Sheet1!$B$6</c:f>
              <c:numCache>
                <c:formatCode>0</c:formatCode>
                <c:ptCount val="1"/>
                <c:pt idx="0">
                  <c:v>5.8</c:v>
                </c:pt>
              </c:numCache>
            </c:numRef>
          </c:val>
          <c:extLst>
            <c:ext xmlns:c16="http://schemas.microsoft.com/office/drawing/2014/chart" uri="{C3380CC4-5D6E-409C-BE32-E72D297353CC}">
              <c16:uniqueId val="{00000004-F9E3-423D-9B24-6FB0C1876137}"/>
            </c:ext>
          </c:extLst>
        </c:ser>
        <c:ser>
          <c:idx val="5"/>
          <c:order val="5"/>
          <c:tx>
            <c:strRef>
              <c:f>Sheet1!$A$7</c:f>
              <c:strCache>
                <c:ptCount val="1"/>
                <c:pt idx="0">
                  <c:v>Seafood Other</c:v>
                </c:pt>
              </c:strCache>
            </c:strRef>
          </c:tx>
          <c:invertIfNegative val="0"/>
          <c:dLbls>
            <c:numFmt formatCode="#,##0.0" sourceLinked="0"/>
            <c:spPr>
              <a:noFill/>
              <a:ln>
                <a:noFill/>
              </a:ln>
              <a:effectLst/>
            </c:spPr>
            <c:txPr>
              <a:bodyPr/>
              <a:lstStyle/>
              <a:p>
                <a:pPr algn="ct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Contribution to Growth %</c:v>
                </c:pt>
              </c:strCache>
            </c:strRef>
          </c:cat>
          <c:val>
            <c:numRef>
              <c:f>Sheet1!$B$7</c:f>
              <c:numCache>
                <c:formatCode>0</c:formatCode>
                <c:ptCount val="1"/>
                <c:pt idx="0">
                  <c:v>4.4000000000000004</c:v>
                </c:pt>
              </c:numCache>
            </c:numRef>
          </c:val>
          <c:extLst>
            <c:ext xmlns:c16="http://schemas.microsoft.com/office/drawing/2014/chart" uri="{C3380CC4-5D6E-409C-BE32-E72D297353CC}">
              <c16:uniqueId val="{00000005-F9E3-423D-9B24-6FB0C1876137}"/>
            </c:ext>
          </c:extLst>
        </c:ser>
        <c:dLbls>
          <c:showLegendKey val="0"/>
          <c:showVal val="0"/>
          <c:showCatName val="0"/>
          <c:showSerName val="0"/>
          <c:showPercent val="0"/>
          <c:showBubbleSize val="0"/>
        </c:dLbls>
        <c:gapWidth val="82"/>
        <c:overlap val="100"/>
        <c:axId val="250533760"/>
        <c:axId val="250535296"/>
      </c:barChart>
      <c:catAx>
        <c:axId val="250533760"/>
        <c:scaling>
          <c:orientation val="minMax"/>
        </c:scaling>
        <c:delete val="0"/>
        <c:axPos val="b"/>
        <c:numFmt formatCode="General" sourceLinked="0"/>
        <c:majorTickMark val="out"/>
        <c:minorTickMark val="none"/>
        <c:tickLblPos val="none"/>
        <c:crossAx val="250535296"/>
        <c:crosses val="autoZero"/>
        <c:auto val="1"/>
        <c:lblAlgn val="ctr"/>
        <c:lblOffset val="100"/>
        <c:noMultiLvlLbl val="0"/>
      </c:catAx>
      <c:valAx>
        <c:axId val="250535296"/>
        <c:scaling>
          <c:orientation val="minMax"/>
        </c:scaling>
        <c:delete val="0"/>
        <c:axPos val="l"/>
        <c:numFmt formatCode="0" sourceLinked="1"/>
        <c:majorTickMark val="out"/>
        <c:minorTickMark val="none"/>
        <c:tickLblPos val="none"/>
        <c:crossAx val="250533760"/>
        <c:crosses val="autoZero"/>
        <c:crossBetween val="between"/>
      </c:valAx>
    </c:plotArea>
    <c:legend>
      <c:legendPos val="r"/>
      <c:legendEntry>
        <c:idx val="4"/>
        <c:txPr>
          <a:bodyPr/>
          <a:lstStyle/>
          <a:p>
            <a:pPr algn="ctr">
              <a:defRPr/>
            </a:pPr>
            <a:endParaRPr lang="en-US"/>
          </a:p>
        </c:txPr>
      </c:legendEntry>
      <c:legendEntry>
        <c:idx val="5"/>
        <c:txPr>
          <a:bodyPr/>
          <a:lstStyle/>
          <a:p>
            <a:pPr algn="ctr">
              <a:defRPr/>
            </a:pPr>
            <a:endParaRPr lang="en-US"/>
          </a:p>
        </c:txPr>
      </c:legendEntry>
      <c:layout>
        <c:manualLayout>
          <c:xMode val="edge"/>
          <c:yMode val="edge"/>
          <c:x val="0.52972350145958469"/>
          <c:y val="0.1250327928758527"/>
          <c:w val="0.34154800286246356"/>
          <c:h val="0.74615794902206278"/>
        </c:manualLayout>
      </c:layout>
      <c:overlay val="0"/>
      <c:txPr>
        <a:bodyPr/>
        <a:lstStyle/>
        <a:p>
          <a:pPr algn="ctr">
            <a:defRPr/>
          </a:pPr>
          <a:endParaRPr lang="en-US"/>
        </a:p>
      </c:txPr>
    </c:legend>
    <c:plotVisOnly val="1"/>
    <c:dispBlanksAs val="gap"/>
    <c:showDLblsOverMax val="0"/>
  </c:chart>
  <c:txPr>
    <a:bodyPr/>
    <a:lstStyle/>
    <a:p>
      <a:pPr>
        <a:defRPr sz="1400"/>
      </a:pPr>
      <a:endParaRPr lang="en-US"/>
    </a:p>
  </c:txPr>
  <c:externalData r:id="rId1">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0.37507103018372706"/>
          <c:y val="0.14010949803149605"/>
          <c:w val="0.57473966535433074"/>
          <c:h val="0.82551550196850398"/>
        </c:manualLayout>
      </c:layout>
      <c:barChart>
        <c:barDir val="bar"/>
        <c:grouping val="clustered"/>
        <c:varyColors val="0"/>
        <c:ser>
          <c:idx val="0"/>
          <c:order val="0"/>
          <c:tx>
            <c:strRef>
              <c:f>Sheet1!$B$1</c:f>
              <c:strCache>
                <c:ptCount val="1"/>
                <c:pt idx="0">
                  <c:v>Column1</c:v>
                </c:pt>
              </c:strCache>
            </c:strRef>
          </c:tx>
          <c:invertIfNegative val="0"/>
          <c:dPt>
            <c:idx val="0"/>
            <c:invertIfNegative val="0"/>
            <c:bubble3D val="0"/>
            <c:spPr>
              <a:solidFill>
                <a:srgbClr val="009999"/>
              </a:solidFill>
            </c:spPr>
            <c:extLst>
              <c:ext xmlns:c16="http://schemas.microsoft.com/office/drawing/2014/chart" uri="{C3380CC4-5D6E-409C-BE32-E72D297353CC}">
                <c16:uniqueId val="{00000000-1E00-4A73-87D2-3592FDF8AAAA}"/>
              </c:ext>
            </c:extLst>
          </c:dPt>
          <c:dPt>
            <c:idx val="1"/>
            <c:invertIfNegative val="0"/>
            <c:bubble3D val="0"/>
            <c:spPr>
              <a:solidFill>
                <a:srgbClr val="FF0000"/>
              </a:solidFill>
            </c:spPr>
            <c:extLst>
              <c:ext xmlns:c16="http://schemas.microsoft.com/office/drawing/2014/chart" uri="{C3380CC4-5D6E-409C-BE32-E72D297353CC}">
                <c16:uniqueId val="{00000001-1E00-4A73-87D2-3592FDF8AAAA}"/>
              </c:ext>
            </c:extLst>
          </c:dPt>
          <c:dPt>
            <c:idx val="2"/>
            <c:invertIfNegative val="0"/>
            <c:bubble3D val="0"/>
            <c:spPr>
              <a:solidFill>
                <a:srgbClr val="FF0000"/>
              </a:solidFill>
            </c:spPr>
            <c:extLst>
              <c:ext xmlns:c16="http://schemas.microsoft.com/office/drawing/2014/chart" uri="{C3380CC4-5D6E-409C-BE32-E72D297353CC}">
                <c16:uniqueId val="{00000002-1E00-4A73-87D2-3592FDF8AAAA}"/>
              </c:ext>
            </c:extLst>
          </c:dPt>
          <c:dPt>
            <c:idx val="3"/>
            <c:invertIfNegative val="0"/>
            <c:bubble3D val="0"/>
            <c:spPr>
              <a:noFill/>
              <a:ln>
                <a:solidFill>
                  <a:srgbClr val="54585A"/>
                </a:solidFill>
              </a:ln>
            </c:spPr>
            <c:extLst>
              <c:ext xmlns:c16="http://schemas.microsoft.com/office/drawing/2014/chart" uri="{C3380CC4-5D6E-409C-BE32-E72D297353CC}">
                <c16:uniqueId val="{00000003-1E00-4A73-87D2-3592FDF8AAAA}"/>
              </c:ext>
            </c:extLst>
          </c:dPt>
          <c:dPt>
            <c:idx val="4"/>
            <c:invertIfNegative val="0"/>
            <c:bubble3D val="0"/>
            <c:spPr>
              <a:noFill/>
              <a:ln>
                <a:solidFill>
                  <a:srgbClr val="54585A"/>
                </a:solidFill>
              </a:ln>
            </c:spPr>
            <c:extLst>
              <c:ext xmlns:c16="http://schemas.microsoft.com/office/drawing/2014/chart" uri="{C3380CC4-5D6E-409C-BE32-E72D297353CC}">
                <c16:uniqueId val="{00000004-1E00-4A73-87D2-3592FDF8AAAA}"/>
              </c:ext>
            </c:extLst>
          </c:dPt>
          <c:dPt>
            <c:idx val="5"/>
            <c:invertIfNegative val="0"/>
            <c:bubble3D val="0"/>
            <c:spPr>
              <a:solidFill>
                <a:srgbClr val="009999"/>
              </a:solidFill>
              <a:ln>
                <a:solidFill>
                  <a:schemeClr val="tx1"/>
                </a:solidFill>
              </a:ln>
            </c:spPr>
            <c:extLst>
              <c:ext xmlns:c16="http://schemas.microsoft.com/office/drawing/2014/chart" uri="{C3380CC4-5D6E-409C-BE32-E72D297353CC}">
                <c16:uniqueId val="{00000005-1E00-4A73-87D2-3592FDF8AAAA}"/>
              </c:ext>
            </c:extLst>
          </c:dPt>
          <c:dPt>
            <c:idx val="6"/>
            <c:invertIfNegative val="0"/>
            <c:bubble3D val="0"/>
            <c:spPr>
              <a:solidFill>
                <a:srgbClr val="009999"/>
              </a:solidFill>
              <a:ln>
                <a:solidFill>
                  <a:schemeClr val="tx1"/>
                </a:solidFill>
              </a:ln>
            </c:spPr>
            <c:extLst>
              <c:ext xmlns:c16="http://schemas.microsoft.com/office/drawing/2014/chart" uri="{C3380CC4-5D6E-409C-BE32-E72D297353CC}">
                <c16:uniqueId val="{00000006-1E00-4A73-87D2-3592FDF8AAAA}"/>
              </c:ext>
            </c:extLst>
          </c:dPt>
          <c:dPt>
            <c:idx val="7"/>
            <c:invertIfNegative val="0"/>
            <c:bubble3D val="0"/>
            <c:spPr>
              <a:solidFill>
                <a:srgbClr val="009999"/>
              </a:solidFill>
            </c:spPr>
            <c:extLst>
              <c:ext xmlns:c16="http://schemas.microsoft.com/office/drawing/2014/chart" uri="{C3380CC4-5D6E-409C-BE32-E72D297353CC}">
                <c16:uniqueId val="{00000007-1E00-4A73-87D2-3592FDF8AAAA}"/>
              </c:ext>
            </c:extLst>
          </c:dPt>
          <c:dPt>
            <c:idx val="8"/>
            <c:invertIfNegative val="0"/>
            <c:bubble3D val="0"/>
            <c:spPr>
              <a:noFill/>
              <a:ln>
                <a:solidFill>
                  <a:srgbClr val="54585A"/>
                </a:solidFill>
              </a:ln>
            </c:spPr>
            <c:extLst>
              <c:ext xmlns:c16="http://schemas.microsoft.com/office/drawing/2014/chart" uri="{C3380CC4-5D6E-409C-BE32-E72D297353CC}">
                <c16:uniqueId val="{00000008-1E00-4A73-87D2-3592FDF8AAAA}"/>
              </c:ext>
            </c:extLst>
          </c:dPt>
          <c:dPt>
            <c:idx val="9"/>
            <c:invertIfNegative val="0"/>
            <c:bubble3D val="0"/>
            <c:spPr>
              <a:solidFill>
                <a:srgbClr val="FF0000"/>
              </a:solidFill>
            </c:spPr>
            <c:extLst>
              <c:ext xmlns:c16="http://schemas.microsoft.com/office/drawing/2014/chart" uri="{C3380CC4-5D6E-409C-BE32-E72D297353CC}">
                <c16:uniqueId val="{00000009-1E00-4A73-87D2-3592FDF8AAAA}"/>
              </c:ext>
            </c:extLst>
          </c:dPt>
          <c:dPt>
            <c:idx val="10"/>
            <c:invertIfNegative val="0"/>
            <c:bubble3D val="0"/>
            <c:spPr>
              <a:solidFill>
                <a:srgbClr val="FF0000"/>
              </a:solidFill>
            </c:spPr>
            <c:extLst>
              <c:ext xmlns:c16="http://schemas.microsoft.com/office/drawing/2014/chart" uri="{C3380CC4-5D6E-409C-BE32-E72D297353CC}">
                <c16:uniqueId val="{0000000A-1E00-4A73-87D2-3592FDF8AAAA}"/>
              </c:ext>
            </c:extLst>
          </c:dPt>
          <c:dPt>
            <c:idx val="11"/>
            <c:invertIfNegative val="0"/>
            <c:bubble3D val="0"/>
            <c:spPr>
              <a:solidFill>
                <a:srgbClr val="009999"/>
              </a:solidFill>
            </c:spPr>
            <c:extLst>
              <c:ext xmlns:c16="http://schemas.microsoft.com/office/drawing/2014/chart" uri="{C3380CC4-5D6E-409C-BE32-E72D297353CC}">
                <c16:uniqueId val="{0000000B-1E00-4A73-87D2-3592FDF8AAAA}"/>
              </c:ext>
            </c:extLst>
          </c:dPt>
          <c:dLbls>
            <c:numFmt formatCode="#,##0.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Sheet1!$A$2:$A$13</c:f>
              <c:strCache>
                <c:ptCount val="12"/>
                <c:pt idx="0">
                  <c:v>Seafood</c:v>
                </c:pt>
                <c:pt idx="1">
                  <c:v>Total Fish</c:v>
                </c:pt>
                <c:pt idx="2">
                  <c:v>Salmon</c:v>
                </c:pt>
                <c:pt idx="3">
                  <c:v>Fish Fingers</c:v>
                </c:pt>
                <c:pt idx="4">
                  <c:v>Total Shellfish</c:v>
                </c:pt>
                <c:pt idx="5">
                  <c:v>Mussels</c:v>
                </c:pt>
                <c:pt idx="6">
                  <c:v>Calamari</c:v>
                </c:pt>
                <c:pt idx="7">
                  <c:v>Scampi</c:v>
                </c:pt>
                <c:pt idx="8">
                  <c:v>Prawn</c:v>
                </c:pt>
                <c:pt idx="9">
                  <c:v>Seafood Sandwich</c:v>
                </c:pt>
                <c:pt idx="10">
                  <c:v>Total Cod</c:v>
                </c:pt>
                <c:pt idx="11">
                  <c:v>Total Haddock</c:v>
                </c:pt>
              </c:strCache>
            </c:strRef>
          </c:cat>
          <c:val>
            <c:numRef>
              <c:f>Sheet1!$B$2:$B$13</c:f>
              <c:numCache>
                <c:formatCode>General</c:formatCode>
                <c:ptCount val="12"/>
                <c:pt idx="0">
                  <c:v>12.3</c:v>
                </c:pt>
                <c:pt idx="1">
                  <c:v>8.4</c:v>
                </c:pt>
                <c:pt idx="2">
                  <c:v>1.4</c:v>
                </c:pt>
                <c:pt idx="3">
                  <c:v>0.4</c:v>
                </c:pt>
                <c:pt idx="4" formatCode="0.00">
                  <c:v>3.6</c:v>
                </c:pt>
                <c:pt idx="5" formatCode="0.00">
                  <c:v>0.5</c:v>
                </c:pt>
                <c:pt idx="6">
                  <c:v>0.8</c:v>
                </c:pt>
                <c:pt idx="7" formatCode="0.00">
                  <c:v>0.4</c:v>
                </c:pt>
                <c:pt idx="8">
                  <c:v>1.8</c:v>
                </c:pt>
                <c:pt idx="9">
                  <c:v>2.2999999999999998</c:v>
                </c:pt>
                <c:pt idx="10">
                  <c:v>1.7</c:v>
                </c:pt>
                <c:pt idx="11">
                  <c:v>1.4</c:v>
                </c:pt>
              </c:numCache>
            </c:numRef>
          </c:val>
          <c:extLst>
            <c:ext xmlns:c16="http://schemas.microsoft.com/office/drawing/2014/chart" uri="{C3380CC4-5D6E-409C-BE32-E72D297353CC}">
              <c16:uniqueId val="{0000000C-1E00-4A73-87D2-3592FDF8AAAA}"/>
            </c:ext>
          </c:extLst>
        </c:ser>
        <c:dLbls>
          <c:showLegendKey val="0"/>
          <c:showVal val="0"/>
          <c:showCatName val="0"/>
          <c:showSerName val="0"/>
          <c:showPercent val="0"/>
          <c:showBubbleSize val="0"/>
        </c:dLbls>
        <c:gapWidth val="28"/>
        <c:axId val="250599296"/>
        <c:axId val="250600832"/>
      </c:barChart>
      <c:catAx>
        <c:axId val="250599296"/>
        <c:scaling>
          <c:orientation val="maxMin"/>
        </c:scaling>
        <c:delete val="0"/>
        <c:axPos val="l"/>
        <c:numFmt formatCode="General" sourceLinked="1"/>
        <c:majorTickMark val="out"/>
        <c:minorTickMark val="none"/>
        <c:tickLblPos val="low"/>
        <c:crossAx val="250600832"/>
        <c:crosses val="autoZero"/>
        <c:auto val="1"/>
        <c:lblAlgn val="ctr"/>
        <c:lblOffset val="100"/>
        <c:tickLblSkip val="1"/>
        <c:noMultiLvlLbl val="0"/>
      </c:catAx>
      <c:valAx>
        <c:axId val="250600832"/>
        <c:scaling>
          <c:orientation val="minMax"/>
        </c:scaling>
        <c:delete val="1"/>
        <c:axPos val="t"/>
        <c:numFmt formatCode="General" sourceLinked="1"/>
        <c:majorTickMark val="out"/>
        <c:minorTickMark val="none"/>
        <c:tickLblPos val="nextTo"/>
        <c:crossAx val="25059929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Avg Tckts</c:v>
                </c:pt>
              </c:strCache>
            </c:strRef>
          </c:tx>
          <c:spPr>
            <a:solidFill>
              <a:schemeClr val="accent1"/>
            </a:solidFill>
          </c:spPr>
          <c:invertIfNegative val="0"/>
          <c:dPt>
            <c:idx val="4"/>
            <c:invertIfNegative val="0"/>
            <c:bubble3D val="0"/>
            <c:extLst>
              <c:ext xmlns:c16="http://schemas.microsoft.com/office/drawing/2014/chart" uri="{C3380CC4-5D6E-409C-BE32-E72D297353CC}">
                <c16:uniqueId val="{00000000-8C4E-4B37-858B-2991A0383536}"/>
              </c:ext>
            </c:extLst>
          </c:dPt>
          <c:dPt>
            <c:idx val="6"/>
            <c:invertIfNegative val="0"/>
            <c:bubble3D val="0"/>
            <c:spPr>
              <a:solidFill>
                <a:srgbClr val="00B0F0"/>
              </a:solidFill>
            </c:spPr>
            <c:extLst>
              <c:ext xmlns:c16="http://schemas.microsoft.com/office/drawing/2014/chart" uri="{C3380CC4-5D6E-409C-BE32-E72D297353CC}">
                <c16:uniqueId val="{00000002-8C4E-4B37-858B-2991A0383536}"/>
              </c:ext>
            </c:extLst>
          </c:dPt>
          <c:dLbls>
            <c:dLbl>
              <c:idx val="0"/>
              <c:layout>
                <c:manualLayout>
                  <c:x val="1.7761439295935769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872-4BA7-9CBA-39678FF8CD91}"/>
                </c:ext>
              </c:extLst>
            </c:dLbl>
            <c:dLbl>
              <c:idx val="4"/>
              <c:layout>
                <c:manualLayout>
                  <c:x val="0.10403148709598474"/>
                  <c:y val="3.3447366562829226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C4E-4B37-858B-2991A0383536}"/>
                </c:ext>
              </c:extLst>
            </c:dLbl>
            <c:dLbl>
              <c:idx val="5"/>
              <c:layout>
                <c:manualLayout>
                  <c:x val="7.1045757183743008E-2"/>
                  <c:y val="7.7875718835372612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872-4BA7-9CBA-39678FF8CD91}"/>
                </c:ext>
              </c:extLst>
            </c:dLbl>
            <c:dLbl>
              <c:idx val="6"/>
              <c:layout>
                <c:manualLayout>
                  <c:x val="9.8956590363070585E-2"/>
                  <c:y val="4.247815552490289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C4E-4B37-858B-2991A0383536}"/>
                </c:ext>
              </c:extLst>
            </c:dLbl>
            <c:numFmt formatCode="[$£-809]#,##0.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    Total Visits</c:v>
                </c:pt>
                <c:pt idx="1">
                  <c:v>    Total Protein</c:v>
                </c:pt>
                <c:pt idx="2">
                  <c:v>    Total Poultry</c:v>
                </c:pt>
                <c:pt idx="3">
                  <c:v>    Total Beef &amp; Veal</c:v>
                </c:pt>
                <c:pt idx="4">
                  <c:v>    Total Lamb</c:v>
                </c:pt>
                <c:pt idx="5">
                  <c:v>    Total Pork</c:v>
                </c:pt>
                <c:pt idx="6">
                  <c:v>    Total Seafood</c:v>
                </c:pt>
              </c:strCache>
            </c:strRef>
          </c:cat>
          <c:val>
            <c:numRef>
              <c:f>Sheet1!$B$2:$B$8</c:f>
              <c:numCache>
                <c:formatCode>"£"#,##0.00</c:formatCode>
                <c:ptCount val="7"/>
                <c:pt idx="0">
                  <c:v>12.83</c:v>
                </c:pt>
                <c:pt idx="1">
                  <c:v>14.03</c:v>
                </c:pt>
                <c:pt idx="2">
                  <c:v>13.97</c:v>
                </c:pt>
                <c:pt idx="3">
                  <c:v>15.36</c:v>
                </c:pt>
                <c:pt idx="4">
                  <c:v>20.21</c:v>
                </c:pt>
                <c:pt idx="5">
                  <c:v>11.04</c:v>
                </c:pt>
                <c:pt idx="6">
                  <c:v>16.79</c:v>
                </c:pt>
              </c:numCache>
            </c:numRef>
          </c:val>
          <c:extLst>
            <c:ext xmlns:c16="http://schemas.microsoft.com/office/drawing/2014/chart" uri="{C3380CC4-5D6E-409C-BE32-E72D297353CC}">
              <c16:uniqueId val="{00000003-8C4E-4B37-858B-2991A0383536}"/>
            </c:ext>
          </c:extLst>
        </c:ser>
        <c:dLbls>
          <c:showLegendKey val="0"/>
          <c:showVal val="0"/>
          <c:showCatName val="0"/>
          <c:showSerName val="0"/>
          <c:showPercent val="0"/>
          <c:showBubbleSize val="0"/>
        </c:dLbls>
        <c:gapWidth val="75"/>
        <c:axId val="250719616"/>
        <c:axId val="250721408"/>
      </c:barChart>
      <c:catAx>
        <c:axId val="250719616"/>
        <c:scaling>
          <c:orientation val="maxMin"/>
        </c:scaling>
        <c:delete val="0"/>
        <c:axPos val="r"/>
        <c:numFmt formatCode="General" sourceLinked="0"/>
        <c:majorTickMark val="none"/>
        <c:minorTickMark val="none"/>
        <c:tickLblPos val="low"/>
        <c:crossAx val="250721408"/>
        <c:crosses val="autoZero"/>
        <c:auto val="1"/>
        <c:lblAlgn val="ctr"/>
        <c:lblOffset val="100"/>
        <c:noMultiLvlLbl val="0"/>
      </c:catAx>
      <c:valAx>
        <c:axId val="250721408"/>
        <c:scaling>
          <c:orientation val="maxMin"/>
        </c:scaling>
        <c:delete val="0"/>
        <c:axPos val="t"/>
        <c:numFmt formatCode="[$£-809]#,##0_);[Red]\([$£-809]#,##0\)" sourceLinked="0"/>
        <c:majorTickMark val="none"/>
        <c:minorTickMark val="none"/>
        <c:tickLblPos val="high"/>
        <c:spPr>
          <a:ln>
            <a:noFill/>
          </a:ln>
        </c:spPr>
        <c:crossAx val="250719616"/>
        <c:crosses val="autoZero"/>
        <c:crossBetween val="between"/>
      </c:valAx>
      <c:spPr>
        <a:ln>
          <a:noFill/>
        </a:ln>
      </c:spPr>
    </c:plotArea>
    <c:plotVisOnly val="1"/>
    <c:dispBlanksAs val="gap"/>
    <c:showDLblsOverMax val="0"/>
  </c:chart>
  <c:txPr>
    <a:bodyPr/>
    <a:lstStyle/>
    <a:p>
      <a:pPr>
        <a:defRPr sz="1400"/>
      </a:pPr>
      <a:endParaRPr lang="en-US"/>
    </a:p>
  </c:txPr>
  <c:externalData r:id="rId1">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722859369187196E-2"/>
          <c:y val="4.6603887638260427E-2"/>
          <c:w val="0.83754795479910416"/>
          <c:h val="0.78816414709881621"/>
        </c:manualLayout>
      </c:layout>
      <c:barChart>
        <c:barDir val="bar"/>
        <c:grouping val="clustered"/>
        <c:varyColors val="0"/>
        <c:ser>
          <c:idx val="0"/>
          <c:order val="0"/>
          <c:tx>
            <c:strRef>
              <c:f>Sheet1!$B$1</c:f>
              <c:strCache>
                <c:ptCount val="1"/>
                <c:pt idx="0">
                  <c:v>Spd Chg</c:v>
                </c:pt>
              </c:strCache>
            </c:strRef>
          </c:tx>
          <c:spPr>
            <a:solidFill>
              <a:srgbClr val="00517D"/>
            </a:solidFill>
          </c:spPr>
          <c:invertIfNegative val="0"/>
          <c:dPt>
            <c:idx val="4"/>
            <c:invertIfNegative val="0"/>
            <c:bubble3D val="0"/>
            <c:extLst>
              <c:ext xmlns:c16="http://schemas.microsoft.com/office/drawing/2014/chart" uri="{C3380CC4-5D6E-409C-BE32-E72D297353CC}">
                <c16:uniqueId val="{00000000-1E14-419B-B8B6-BE45CF12BCBD}"/>
              </c:ext>
            </c:extLst>
          </c:dPt>
          <c:dPt>
            <c:idx val="6"/>
            <c:invertIfNegative val="0"/>
            <c:bubble3D val="0"/>
            <c:spPr>
              <a:solidFill>
                <a:srgbClr val="0077C8">
                  <a:lumMod val="75000"/>
                </a:srgbClr>
              </a:solidFill>
            </c:spPr>
            <c:extLst>
              <c:ext xmlns:c16="http://schemas.microsoft.com/office/drawing/2014/chart" uri="{C3380CC4-5D6E-409C-BE32-E72D297353CC}">
                <c16:uniqueId val="{00000002-1E14-419B-B8B6-BE45CF12BCBD}"/>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    Total Visits</c:v>
                </c:pt>
                <c:pt idx="1">
                  <c:v>    Total Protein</c:v>
                </c:pt>
                <c:pt idx="2">
                  <c:v>    Total Poultry</c:v>
                </c:pt>
                <c:pt idx="3">
                  <c:v>    Total Beef &amp; Veal</c:v>
                </c:pt>
                <c:pt idx="4">
                  <c:v>    Total Lamb</c:v>
                </c:pt>
                <c:pt idx="5">
                  <c:v>    Total Pork</c:v>
                </c:pt>
                <c:pt idx="6">
                  <c:v>    Total Seafood</c:v>
                </c:pt>
              </c:strCache>
            </c:strRef>
          </c:cat>
          <c:val>
            <c:numRef>
              <c:f>Sheet1!$B$2:$B$8</c:f>
              <c:numCache>
                <c:formatCode>"£"#,##0.00</c:formatCode>
                <c:ptCount val="7"/>
                <c:pt idx="0">
                  <c:v>-0.45999999999999908</c:v>
                </c:pt>
                <c:pt idx="1">
                  <c:v>0.16000000000000014</c:v>
                </c:pt>
                <c:pt idx="2">
                  <c:v>0.25999999999999979</c:v>
                </c:pt>
                <c:pt idx="3">
                  <c:v>-1.0199999999999996</c:v>
                </c:pt>
                <c:pt idx="4">
                  <c:v>3.09</c:v>
                </c:pt>
                <c:pt idx="5">
                  <c:v>-0.30000000000000071</c:v>
                </c:pt>
                <c:pt idx="6">
                  <c:v>0.42999999999999972</c:v>
                </c:pt>
              </c:numCache>
            </c:numRef>
          </c:val>
          <c:extLst>
            <c:ext xmlns:c16="http://schemas.microsoft.com/office/drawing/2014/chart" uri="{C3380CC4-5D6E-409C-BE32-E72D297353CC}">
              <c16:uniqueId val="{00000003-1E14-419B-B8B6-BE45CF12BCBD}"/>
            </c:ext>
          </c:extLst>
        </c:ser>
        <c:dLbls>
          <c:showLegendKey val="0"/>
          <c:showVal val="0"/>
          <c:showCatName val="0"/>
          <c:showSerName val="0"/>
          <c:showPercent val="0"/>
          <c:showBubbleSize val="0"/>
        </c:dLbls>
        <c:gapWidth val="75"/>
        <c:axId val="250849536"/>
        <c:axId val="250855424"/>
      </c:barChart>
      <c:catAx>
        <c:axId val="250849536"/>
        <c:scaling>
          <c:orientation val="maxMin"/>
        </c:scaling>
        <c:delete val="0"/>
        <c:axPos val="l"/>
        <c:numFmt formatCode="General" sourceLinked="0"/>
        <c:majorTickMark val="none"/>
        <c:minorTickMark val="none"/>
        <c:tickLblPos val="none"/>
        <c:crossAx val="250855424"/>
        <c:crosses val="autoZero"/>
        <c:auto val="1"/>
        <c:lblAlgn val="ctr"/>
        <c:lblOffset val="100"/>
        <c:noMultiLvlLbl val="0"/>
      </c:catAx>
      <c:valAx>
        <c:axId val="250855424"/>
        <c:scaling>
          <c:orientation val="minMax"/>
        </c:scaling>
        <c:delete val="1"/>
        <c:axPos val="t"/>
        <c:numFmt formatCode="[$£-809]#,##0.00" sourceLinked="0"/>
        <c:majorTickMark val="none"/>
        <c:minorTickMark val="none"/>
        <c:tickLblPos val="high"/>
        <c:crossAx val="250849536"/>
        <c:crosses val="autoZero"/>
        <c:crossBetween val="between"/>
      </c:valAx>
      <c:spPr>
        <a:ln>
          <a:noFill/>
        </a:ln>
      </c:spPr>
    </c:plotArea>
    <c:plotVisOnly val="1"/>
    <c:dispBlanksAs val="gap"/>
    <c:showDLblsOverMax val="0"/>
  </c:chart>
  <c:spPr>
    <a:noFill/>
    <a:ln>
      <a:noFill/>
    </a:ln>
  </c:spPr>
  <c:txPr>
    <a:bodyPr/>
    <a:lstStyle/>
    <a:p>
      <a:pPr>
        <a:defRPr sz="1400"/>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Avg Tckts</c:v>
                </c:pt>
              </c:strCache>
            </c:strRef>
          </c:tx>
          <c:spPr>
            <a:solidFill>
              <a:schemeClr val="accent2"/>
            </a:solidFill>
          </c:spPr>
          <c:invertIfNegative val="0"/>
          <c:dPt>
            <c:idx val="4"/>
            <c:invertIfNegative val="0"/>
            <c:bubble3D val="0"/>
            <c:extLst>
              <c:ext xmlns:c16="http://schemas.microsoft.com/office/drawing/2014/chart" uri="{C3380CC4-5D6E-409C-BE32-E72D297353CC}">
                <c16:uniqueId val="{00000000-B493-4E54-8667-4F6159F4ED3D}"/>
              </c:ext>
            </c:extLst>
          </c:dPt>
          <c:dPt>
            <c:idx val="6"/>
            <c:invertIfNegative val="0"/>
            <c:bubble3D val="0"/>
            <c:extLst>
              <c:ext xmlns:c16="http://schemas.microsoft.com/office/drawing/2014/chart" uri="{C3380CC4-5D6E-409C-BE32-E72D297353CC}">
                <c16:uniqueId val="{00000001-B493-4E54-8667-4F6159F4ED3D}"/>
              </c:ext>
            </c:extLst>
          </c:dPt>
          <c:dLbls>
            <c:dLbl>
              <c:idx val="0"/>
              <c:layout>
                <c:manualLayout>
                  <c:x val="1.7761639087153926E-2"/>
                  <c:y val="8.230400671885322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E86-4EF2-AA32-AACA795507A3}"/>
                </c:ext>
              </c:extLst>
            </c:dLbl>
            <c:dLbl>
              <c:idx val="4"/>
              <c:layout>
                <c:manualLayout>
                  <c:x val="2.7910833179327649E-2"/>
                  <c:y val="4.115038326559796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493-4E54-8667-4F6159F4ED3D}"/>
                </c:ext>
              </c:extLst>
            </c:dLbl>
            <c:dLbl>
              <c:idx val="5"/>
              <c:layout>
                <c:manualLayout>
                  <c:x val="4.5673071640136058E-2"/>
                  <c:y val="1.2960750635588182E-6"/>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493-4E54-8667-4F6159F4ED3D}"/>
                </c:ext>
              </c:extLst>
            </c:dLbl>
            <c:numFmt formatCode="[$£-809]#,##0.0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Total Visits</c:v>
                </c:pt>
                <c:pt idx="1">
                  <c:v>Total Protein</c:v>
                </c:pt>
                <c:pt idx="2">
                  <c:v>Total Poultry</c:v>
                </c:pt>
                <c:pt idx="3">
                  <c:v>Total Beef &amp; Veal</c:v>
                </c:pt>
                <c:pt idx="4">
                  <c:v>Total Lamb</c:v>
                </c:pt>
                <c:pt idx="5">
                  <c:v>Total Pork</c:v>
                </c:pt>
                <c:pt idx="6">
                  <c:v>Total Seafood</c:v>
                </c:pt>
              </c:strCache>
            </c:strRef>
          </c:cat>
          <c:val>
            <c:numRef>
              <c:f>Sheet1!$B$2:$B$8</c:f>
              <c:numCache>
                <c:formatCode>"£"#,##0.00</c:formatCode>
                <c:ptCount val="7"/>
                <c:pt idx="0">
                  <c:v>6.25</c:v>
                </c:pt>
                <c:pt idx="1">
                  <c:v>6.94</c:v>
                </c:pt>
                <c:pt idx="2">
                  <c:v>7.04</c:v>
                </c:pt>
                <c:pt idx="3">
                  <c:v>7.91</c:v>
                </c:pt>
                <c:pt idx="4">
                  <c:v>11.91</c:v>
                </c:pt>
                <c:pt idx="5">
                  <c:v>5.65</c:v>
                </c:pt>
                <c:pt idx="6">
                  <c:v>7.8</c:v>
                </c:pt>
              </c:numCache>
            </c:numRef>
          </c:val>
          <c:extLst>
            <c:ext xmlns:c16="http://schemas.microsoft.com/office/drawing/2014/chart" uri="{C3380CC4-5D6E-409C-BE32-E72D297353CC}">
              <c16:uniqueId val="{00000003-B493-4E54-8667-4F6159F4ED3D}"/>
            </c:ext>
          </c:extLst>
        </c:ser>
        <c:dLbls>
          <c:dLblPos val="outEnd"/>
          <c:showLegendKey val="0"/>
          <c:showVal val="1"/>
          <c:showCatName val="0"/>
          <c:showSerName val="0"/>
          <c:showPercent val="0"/>
          <c:showBubbleSize val="0"/>
        </c:dLbls>
        <c:gapWidth val="75"/>
        <c:axId val="34571008"/>
        <c:axId val="34573696"/>
      </c:barChart>
      <c:catAx>
        <c:axId val="34571008"/>
        <c:scaling>
          <c:orientation val="maxMin"/>
        </c:scaling>
        <c:delete val="0"/>
        <c:axPos val="r"/>
        <c:numFmt formatCode="General" sourceLinked="0"/>
        <c:majorTickMark val="none"/>
        <c:minorTickMark val="none"/>
        <c:tickLblPos val="low"/>
        <c:crossAx val="34573696"/>
        <c:crosses val="autoZero"/>
        <c:auto val="1"/>
        <c:lblAlgn val="ctr"/>
        <c:lblOffset val="100"/>
        <c:noMultiLvlLbl val="0"/>
      </c:catAx>
      <c:valAx>
        <c:axId val="34573696"/>
        <c:scaling>
          <c:orientation val="maxMin"/>
        </c:scaling>
        <c:delete val="0"/>
        <c:axPos val="t"/>
        <c:numFmt formatCode="[$£-809]#,##0_);[Red]\([$£-809]#,##0\)" sourceLinked="0"/>
        <c:majorTickMark val="none"/>
        <c:minorTickMark val="none"/>
        <c:tickLblPos val="high"/>
        <c:spPr>
          <a:ln>
            <a:noFill/>
          </a:ln>
        </c:spPr>
        <c:crossAx val="34571008"/>
        <c:crosses val="autoZero"/>
        <c:crossBetween val="between"/>
      </c:valAx>
      <c:spPr>
        <a:ln>
          <a:noFill/>
        </a:ln>
      </c:spPr>
    </c:plotArea>
    <c:plotVisOnly val="1"/>
    <c:dispBlanksAs val="gap"/>
    <c:showDLblsOverMax val="0"/>
  </c:chart>
  <c:txPr>
    <a:bodyPr/>
    <a:lstStyle/>
    <a:p>
      <a:pPr>
        <a:defRPr sz="1400">
          <a:latin typeface="+mn-lt"/>
          <a:cs typeface="Calibri" pitchFamily="34" charset="0"/>
        </a:defRPr>
      </a:pPr>
      <a:endParaRPr lang="en-US"/>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Avg Tckts</c:v>
                </c:pt>
              </c:strCache>
            </c:strRef>
          </c:tx>
          <c:spPr>
            <a:solidFill>
              <a:schemeClr val="accent1"/>
            </a:solidFill>
          </c:spPr>
          <c:invertIfNegative val="0"/>
          <c:dPt>
            <c:idx val="4"/>
            <c:invertIfNegative val="0"/>
            <c:bubble3D val="0"/>
            <c:extLst>
              <c:ext xmlns:c16="http://schemas.microsoft.com/office/drawing/2014/chart" uri="{C3380CC4-5D6E-409C-BE32-E72D297353CC}">
                <c16:uniqueId val="{00000000-2009-4372-9656-F49F0C6E8ECD}"/>
              </c:ext>
            </c:extLst>
          </c:dPt>
          <c:dPt>
            <c:idx val="6"/>
            <c:invertIfNegative val="0"/>
            <c:bubble3D val="0"/>
            <c:extLst>
              <c:ext xmlns:c16="http://schemas.microsoft.com/office/drawing/2014/chart" uri="{C3380CC4-5D6E-409C-BE32-E72D297353CC}">
                <c16:uniqueId val="{00000001-2009-4372-9656-F49F0C6E8ECD}"/>
              </c:ext>
            </c:extLst>
          </c:dPt>
          <c:dLbls>
            <c:dLbl>
              <c:idx val="0"/>
              <c:layout>
                <c:manualLayout>
                  <c:x val="5.5388259648601078E-2"/>
                  <c:y val="1.0034209966609842E-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009-4372-9656-F49F0C6E8ECD}"/>
                </c:ext>
              </c:extLst>
            </c:dLbl>
            <c:dLbl>
              <c:idx val="1"/>
              <c:layout>
                <c:manualLayout>
                  <c:x val="7.9127271941873516E-3"/>
                  <c:y val="3.3447366555041658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009-4372-9656-F49F0C6E8ECD}"/>
                </c:ext>
              </c:extLst>
            </c:dLbl>
            <c:dLbl>
              <c:idx val="2"/>
              <c:layout>
                <c:manualLayout>
                  <c:x val="5.275220688684106E-3"/>
                  <c:y val="-8.49529663131499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009-4372-9656-F49F0C6E8ECD}"/>
                </c:ext>
              </c:extLst>
            </c:dLbl>
            <c:dLbl>
              <c:idx val="4"/>
              <c:layout>
                <c:manualLayout>
                  <c:x val="-1.0550026022013003E-2"/>
                  <c:y val="7.7875718835372612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009-4372-9656-F49F0C6E8ECD}"/>
                </c:ext>
              </c:extLst>
            </c:dLbl>
            <c:dLbl>
              <c:idx val="5"/>
              <c:layout>
                <c:manualLayout>
                  <c:x val="2.6375065055032509E-2"/>
                  <c:y val="7.7875718835372612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009-4372-9656-F49F0C6E8ECD}"/>
                </c:ext>
              </c:extLst>
            </c:dLbl>
            <c:numFmt formatCode="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    Total Visits</c:v>
                </c:pt>
                <c:pt idx="1">
                  <c:v>    Total Protein</c:v>
                </c:pt>
                <c:pt idx="2">
                  <c:v>    Total Poultry</c:v>
                </c:pt>
                <c:pt idx="3">
                  <c:v>    Total Beef &amp; Veal</c:v>
                </c:pt>
                <c:pt idx="4">
                  <c:v>    Total Lamb</c:v>
                </c:pt>
                <c:pt idx="5">
                  <c:v>    Total Pork</c:v>
                </c:pt>
                <c:pt idx="6">
                  <c:v>    Total Seafood</c:v>
                </c:pt>
              </c:strCache>
            </c:strRef>
          </c:cat>
          <c:val>
            <c:numRef>
              <c:f>Sheet1!$B$2:$B$8</c:f>
              <c:numCache>
                <c:formatCode>General</c:formatCode>
                <c:ptCount val="7"/>
                <c:pt idx="0">
                  <c:v>0.27300000000000002</c:v>
                </c:pt>
                <c:pt idx="1">
                  <c:v>0.32100000000000001</c:v>
                </c:pt>
                <c:pt idx="2">
                  <c:v>0.34600000000000003</c:v>
                </c:pt>
                <c:pt idx="3">
                  <c:v>0.36099999999999999</c:v>
                </c:pt>
                <c:pt idx="4">
                  <c:v>0.13600000000000001</c:v>
                </c:pt>
                <c:pt idx="5" formatCode="0.000">
                  <c:v>0.33899999999999997</c:v>
                </c:pt>
                <c:pt idx="6">
                  <c:v>0.35600000000000004</c:v>
                </c:pt>
              </c:numCache>
            </c:numRef>
          </c:val>
          <c:extLst>
            <c:ext xmlns:c16="http://schemas.microsoft.com/office/drawing/2014/chart" uri="{C3380CC4-5D6E-409C-BE32-E72D297353CC}">
              <c16:uniqueId val="{00000002-2009-4372-9656-F49F0C6E8ECD}"/>
            </c:ext>
          </c:extLst>
        </c:ser>
        <c:dLbls>
          <c:showLegendKey val="0"/>
          <c:showVal val="0"/>
          <c:showCatName val="0"/>
          <c:showSerName val="0"/>
          <c:showPercent val="0"/>
          <c:showBubbleSize val="0"/>
        </c:dLbls>
        <c:gapWidth val="75"/>
        <c:axId val="250934016"/>
        <c:axId val="250935552"/>
      </c:barChart>
      <c:catAx>
        <c:axId val="250934016"/>
        <c:scaling>
          <c:orientation val="maxMin"/>
        </c:scaling>
        <c:delete val="0"/>
        <c:axPos val="r"/>
        <c:numFmt formatCode="General" sourceLinked="0"/>
        <c:majorTickMark val="none"/>
        <c:minorTickMark val="none"/>
        <c:tickLblPos val="low"/>
        <c:crossAx val="250935552"/>
        <c:crosses val="autoZero"/>
        <c:auto val="1"/>
        <c:lblAlgn val="ctr"/>
        <c:lblOffset val="100"/>
        <c:noMultiLvlLbl val="0"/>
      </c:catAx>
      <c:valAx>
        <c:axId val="250935552"/>
        <c:scaling>
          <c:orientation val="maxMin"/>
        </c:scaling>
        <c:delete val="0"/>
        <c:axPos val="t"/>
        <c:numFmt formatCode="0%" sourceLinked="0"/>
        <c:majorTickMark val="none"/>
        <c:minorTickMark val="none"/>
        <c:tickLblPos val="high"/>
        <c:spPr>
          <a:ln>
            <a:noFill/>
          </a:ln>
        </c:spPr>
        <c:crossAx val="250934016"/>
        <c:crosses val="autoZero"/>
        <c:crossBetween val="between"/>
      </c:valAx>
      <c:spPr>
        <a:ln>
          <a:noFill/>
        </a:ln>
      </c:spPr>
    </c:plotArea>
    <c:plotVisOnly val="1"/>
    <c:dispBlanksAs val="gap"/>
    <c:showDLblsOverMax val="0"/>
  </c:chart>
  <c:txPr>
    <a:bodyPr/>
    <a:lstStyle/>
    <a:p>
      <a:pPr>
        <a:defRPr sz="1400">
          <a:latin typeface="+mn-lt"/>
        </a:defRPr>
      </a:pPr>
      <a:endParaRPr lang="en-US"/>
    </a:p>
  </c:txPr>
  <c:externalData r:id="rId1">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7994857817151911E-2"/>
          <c:y val="4.6603887638260427E-2"/>
          <c:w val="0.82739470197404807"/>
          <c:h val="0.80934773238893465"/>
        </c:manualLayout>
      </c:layout>
      <c:barChart>
        <c:barDir val="bar"/>
        <c:grouping val="clustered"/>
        <c:varyColors val="0"/>
        <c:ser>
          <c:idx val="0"/>
          <c:order val="0"/>
          <c:tx>
            <c:strRef>
              <c:f>Sheet1!$B$1</c:f>
              <c:strCache>
                <c:ptCount val="1"/>
                <c:pt idx="0">
                  <c:v>Deal Rt Chg</c:v>
                </c:pt>
              </c:strCache>
            </c:strRef>
          </c:tx>
          <c:invertIfNegative val="0"/>
          <c:dPt>
            <c:idx val="4"/>
            <c:invertIfNegative val="0"/>
            <c:bubble3D val="0"/>
            <c:spPr>
              <a:solidFill>
                <a:srgbClr val="00517D"/>
              </a:solidFill>
            </c:spPr>
            <c:extLst>
              <c:ext xmlns:c16="http://schemas.microsoft.com/office/drawing/2014/chart" uri="{C3380CC4-5D6E-409C-BE32-E72D297353CC}">
                <c16:uniqueId val="{00000001-C989-4D41-876E-093D4F58D93B}"/>
              </c:ext>
            </c:extLst>
          </c:dPt>
          <c:dPt>
            <c:idx val="6"/>
            <c:invertIfNegative val="0"/>
            <c:bubble3D val="0"/>
            <c:spPr>
              <a:solidFill>
                <a:srgbClr val="00A3E0">
                  <a:lumMod val="50000"/>
                </a:srgbClr>
              </a:solidFill>
            </c:spPr>
            <c:extLst>
              <c:ext xmlns:c16="http://schemas.microsoft.com/office/drawing/2014/chart" uri="{C3380CC4-5D6E-409C-BE32-E72D297353CC}">
                <c16:uniqueId val="{00000003-C989-4D41-876E-093D4F58D93B}"/>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    Total Visits</c:v>
                </c:pt>
                <c:pt idx="1">
                  <c:v>    Total Protein</c:v>
                </c:pt>
                <c:pt idx="2">
                  <c:v>    Total Poultry</c:v>
                </c:pt>
                <c:pt idx="3">
                  <c:v>    Total Beef &amp; Veal</c:v>
                </c:pt>
                <c:pt idx="4">
                  <c:v>    Total Lamb</c:v>
                </c:pt>
                <c:pt idx="5">
                  <c:v>    Total Pork</c:v>
                </c:pt>
                <c:pt idx="6">
                  <c:v>    Total Seafood</c:v>
                </c:pt>
              </c:strCache>
            </c:strRef>
          </c:cat>
          <c:val>
            <c:numRef>
              <c:f>Sheet1!$B$2:$B$8</c:f>
              <c:numCache>
                <c:formatCode>0.0%</c:formatCode>
                <c:ptCount val="7"/>
                <c:pt idx="0">
                  <c:v>-2.3000000000000007E-2</c:v>
                </c:pt>
                <c:pt idx="1">
                  <c:v>-2.9999999999999714E-3</c:v>
                </c:pt>
                <c:pt idx="2">
                  <c:v>0.03</c:v>
                </c:pt>
                <c:pt idx="3">
                  <c:v>-2.5000000000000001E-2</c:v>
                </c:pt>
                <c:pt idx="4">
                  <c:v>-3.4000000000000002E-2</c:v>
                </c:pt>
                <c:pt idx="5">
                  <c:v>3.9999999999999862E-3</c:v>
                </c:pt>
                <c:pt idx="6">
                  <c:v>-3.3999999999999989E-2</c:v>
                </c:pt>
              </c:numCache>
            </c:numRef>
          </c:val>
          <c:extLst>
            <c:ext xmlns:c16="http://schemas.microsoft.com/office/drawing/2014/chart" uri="{C3380CC4-5D6E-409C-BE32-E72D297353CC}">
              <c16:uniqueId val="{00000004-C989-4D41-876E-093D4F58D93B}"/>
            </c:ext>
          </c:extLst>
        </c:ser>
        <c:dLbls>
          <c:showLegendKey val="0"/>
          <c:showVal val="0"/>
          <c:showCatName val="0"/>
          <c:showSerName val="0"/>
          <c:showPercent val="0"/>
          <c:showBubbleSize val="0"/>
        </c:dLbls>
        <c:gapWidth val="75"/>
        <c:axId val="249974784"/>
        <c:axId val="249976320"/>
      </c:barChart>
      <c:catAx>
        <c:axId val="249974784"/>
        <c:scaling>
          <c:orientation val="maxMin"/>
        </c:scaling>
        <c:delete val="0"/>
        <c:axPos val="l"/>
        <c:numFmt formatCode="General" sourceLinked="0"/>
        <c:majorTickMark val="none"/>
        <c:minorTickMark val="none"/>
        <c:tickLblPos val="none"/>
        <c:crossAx val="249976320"/>
        <c:crosses val="autoZero"/>
        <c:auto val="1"/>
        <c:lblAlgn val="ctr"/>
        <c:lblOffset val="100"/>
        <c:noMultiLvlLbl val="0"/>
      </c:catAx>
      <c:valAx>
        <c:axId val="249976320"/>
        <c:scaling>
          <c:orientation val="minMax"/>
        </c:scaling>
        <c:delete val="1"/>
        <c:axPos val="t"/>
        <c:numFmt formatCode="0%" sourceLinked="0"/>
        <c:majorTickMark val="none"/>
        <c:minorTickMark val="none"/>
        <c:tickLblPos val="high"/>
        <c:crossAx val="249974784"/>
        <c:crosses val="autoZero"/>
        <c:crossBetween val="between"/>
      </c:valAx>
      <c:spPr>
        <a:ln>
          <a:noFill/>
        </a:ln>
      </c:spPr>
    </c:plotArea>
    <c:plotVisOnly val="1"/>
    <c:dispBlanksAs val="gap"/>
    <c:showDLblsOverMax val="0"/>
  </c:chart>
  <c:spPr>
    <a:noFill/>
    <a:ln>
      <a:noFill/>
    </a:ln>
  </c:spPr>
  <c:txPr>
    <a:bodyPr/>
    <a:lstStyle/>
    <a:p>
      <a:pPr>
        <a:defRPr sz="1400"/>
      </a:pPr>
      <a:endParaRPr lang="en-US"/>
    </a:p>
  </c:tx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4298308489352144E-2"/>
          <c:y val="0.22844504379301278"/>
          <c:w val="0.95526315789473704"/>
          <c:h val="0.61821265454248797"/>
        </c:manualLayout>
      </c:layout>
      <c:barChart>
        <c:barDir val="col"/>
        <c:grouping val="stacked"/>
        <c:varyColors val="0"/>
        <c:ser>
          <c:idx val="1"/>
          <c:order val="0"/>
          <c:tx>
            <c:strRef>
              <c:f>Sheet1!$A$2</c:f>
              <c:strCache>
                <c:ptCount val="1"/>
                <c:pt idx="0">
                  <c:v>Avg. Eater Check</c:v>
                </c:pt>
              </c:strCache>
            </c:strRef>
          </c:tx>
          <c:spPr>
            <a:solidFill>
              <a:srgbClr val="99CC00"/>
            </a:solidFill>
          </c:spPr>
          <c:invertIfNegative val="0"/>
          <c:cat>
            <c:strRef>
              <c:f>Sheet1!$B$1:$J$1</c:f>
              <c:strCache>
                <c:ptCount val="9"/>
                <c:pt idx="0">
                  <c:v>Q1 21</c:v>
                </c:pt>
                <c:pt idx="1">
                  <c:v>Q2 21</c:v>
                </c:pt>
                <c:pt idx="2">
                  <c:v>Q3 21</c:v>
                </c:pt>
                <c:pt idx="3">
                  <c:v>Q4 21</c:v>
                </c:pt>
                <c:pt idx="4">
                  <c:v>Q1 22</c:v>
                </c:pt>
                <c:pt idx="5">
                  <c:v>Q2 22</c:v>
                </c:pt>
                <c:pt idx="6">
                  <c:v>Q3 22</c:v>
                </c:pt>
                <c:pt idx="7">
                  <c:v>Q4 22</c:v>
                </c:pt>
                <c:pt idx="8">
                  <c:v>Q1 23</c:v>
                </c:pt>
              </c:strCache>
            </c:strRef>
          </c:cat>
          <c:val>
            <c:numRef>
              <c:f>Sheet1!$B$2:$J$2</c:f>
              <c:numCache>
                <c:formatCode>0.0%</c:formatCode>
                <c:ptCount val="9"/>
                <c:pt idx="0">
                  <c:v>-0.31104035976756994</c:v>
                </c:pt>
                <c:pt idx="1">
                  <c:v>1.2295650198060568</c:v>
                </c:pt>
                <c:pt idx="2">
                  <c:v>0.11689413348689071</c:v>
                </c:pt>
                <c:pt idx="3">
                  <c:v>0.12161764600711988</c:v>
                </c:pt>
                <c:pt idx="4">
                  <c:v>0.50142557168577362</c:v>
                </c:pt>
                <c:pt idx="5">
                  <c:v>0.18854517600168319</c:v>
                </c:pt>
                <c:pt idx="6">
                  <c:v>-6.4723396945911782E-2</c:v>
                </c:pt>
                <c:pt idx="7">
                  <c:v>-5.5402217120614661E-2</c:v>
                </c:pt>
                <c:pt idx="8">
                  <c:v>-7.439021489691211E-2</c:v>
                </c:pt>
              </c:numCache>
            </c:numRef>
          </c:val>
          <c:extLst>
            <c:ext xmlns:c16="http://schemas.microsoft.com/office/drawing/2014/chart" uri="{C3380CC4-5D6E-409C-BE32-E72D297353CC}">
              <c16:uniqueId val="{00000000-ACBF-42FA-BADD-075AE04245E3}"/>
            </c:ext>
          </c:extLst>
        </c:ser>
        <c:ser>
          <c:idx val="2"/>
          <c:order val="1"/>
          <c:tx>
            <c:strRef>
              <c:f>Sheet1!$A$3</c:f>
              <c:strCache>
                <c:ptCount val="1"/>
                <c:pt idx="0">
                  <c:v>Visits</c:v>
                </c:pt>
              </c:strCache>
            </c:strRef>
          </c:tx>
          <c:spPr>
            <a:solidFill>
              <a:srgbClr val="003C69"/>
            </a:solidFill>
          </c:spPr>
          <c:invertIfNegative val="0"/>
          <c:dLbls>
            <c:dLbl>
              <c:idx val="0"/>
              <c:layout>
                <c:manualLayout>
                  <c:x val="-2.2068093099550557E-3"/>
                  <c:y val="-6.1019703911338291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CBF-42FA-BADD-075AE04245E3}"/>
                </c:ext>
              </c:extLst>
            </c:dLbl>
            <c:dLbl>
              <c:idx val="1"/>
              <c:layout>
                <c:manualLayout>
                  <c:x val="2.2068093099550357E-3"/>
                  <c:y val="-1.9067921372796233E-2"/>
                </c:manualLayout>
              </c:layout>
              <c:numFmt formatCode="0.0%" sourceLinked="0"/>
              <c:spPr>
                <a:noFill/>
                <a:ln>
                  <a:noFill/>
                </a:ln>
                <a:effectLst/>
              </c:spPr>
              <c:txPr>
                <a:bodyPr wrap="square" lIns="38100" tIns="19050" rIns="38100" bIns="19050" anchor="ctr">
                  <a:spAutoFit/>
                </a:bodyPr>
                <a:lstStyle/>
                <a:p>
                  <a:pPr>
                    <a:defRPr>
                      <a:solidFill>
                        <a:schemeClr val="bg1"/>
                      </a:solidFill>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CBF-42FA-BADD-075AE04245E3}"/>
                </c:ext>
              </c:extLst>
            </c:dLbl>
            <c:dLbl>
              <c:idx val="2"/>
              <c:layout>
                <c:manualLayout>
                  <c:x val="0"/>
                  <c:y val="6.3307501148315209E-2"/>
                </c:manualLayout>
              </c:layout>
              <c:numFmt formatCode="0.0%" sourceLinked="0"/>
              <c:spPr>
                <a:noFill/>
                <a:ln>
                  <a:noFill/>
                </a:ln>
                <a:effectLst/>
              </c:spPr>
              <c:txPr>
                <a:bodyPr/>
                <a:lstStyle/>
                <a:p>
                  <a:pPr>
                    <a:defRPr>
                      <a:solidFill>
                        <a:schemeClr val="tx1"/>
                      </a:solidFill>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CBF-42FA-BADD-075AE04245E3}"/>
                </c:ext>
              </c:extLst>
            </c:dLbl>
            <c:dLbl>
              <c:idx val="3"/>
              <c:layout>
                <c:manualLayout>
                  <c:x val="-2.2068093099550557E-3"/>
                  <c:y val="8.2004428374574528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CBF-42FA-BADD-075AE04245E3}"/>
                </c:ext>
              </c:extLst>
            </c:dLbl>
            <c:dLbl>
              <c:idx val="4"/>
              <c:layout>
                <c:manualLayout>
                  <c:x val="0"/>
                  <c:y val="1.784599620761539E-2"/>
                </c:manualLayout>
              </c:layout>
              <c:numFmt formatCode="0.0%" sourceLinked="0"/>
              <c:spPr>
                <a:noFill/>
                <a:ln>
                  <a:noFill/>
                </a:ln>
                <a:effectLst/>
              </c:spPr>
              <c:txPr>
                <a:bodyPr wrap="square" lIns="38100" tIns="19050" rIns="38100" bIns="19050" anchor="ctr">
                  <a:spAutoFit/>
                </a:bodyPr>
                <a:lstStyle/>
                <a:p>
                  <a:pPr>
                    <a:defRPr>
                      <a:solidFill>
                        <a:schemeClr val="bg1"/>
                      </a:solidFill>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ACBF-42FA-BADD-075AE04245E3}"/>
                </c:ext>
              </c:extLst>
            </c:dLbl>
            <c:dLbl>
              <c:idx val="5"/>
              <c:layout>
                <c:manualLayout>
                  <c:x val="4.4136186199101113E-3"/>
                  <c:y val="6.9472089070002074E-2"/>
                </c:manualLayout>
              </c:layout>
              <c:numFmt formatCode="0.0%" sourceLinked="0"/>
              <c:spPr>
                <a:noFill/>
                <a:ln>
                  <a:noFill/>
                </a:ln>
                <a:effectLst/>
              </c:spPr>
              <c:txPr>
                <a:bodyPr/>
                <a:lstStyle/>
                <a:p>
                  <a:pPr>
                    <a:defRPr>
                      <a:solidFill>
                        <a:schemeClr val="tx1"/>
                      </a:solidFill>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CBF-42FA-BADD-075AE04245E3}"/>
                </c:ext>
              </c:extLst>
            </c:dLbl>
            <c:dLbl>
              <c:idx val="6"/>
              <c:layout>
                <c:manualLayout>
                  <c:x val="-2.2068093099550557E-3"/>
                  <c:y val="8.817048849525570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ACBF-42FA-BADD-075AE04245E3}"/>
                </c:ext>
              </c:extLst>
            </c:dLbl>
            <c:dLbl>
              <c:idx val="7"/>
              <c:layout>
                <c:manualLayout>
                  <c:x val="4.4136186199101113E-3"/>
                  <c:y val="8.6237491215879328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678-47F0-8DE2-CFBAB73BDFDC}"/>
                </c:ext>
              </c:extLst>
            </c:dLbl>
            <c:dLbl>
              <c:idx val="8"/>
              <c:layout>
                <c:manualLayout>
                  <c:x val="4.41361861990995E-3"/>
                  <c:y val="6.1836283620117699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678-47F0-8DE2-CFBAB73BDFDC}"/>
                </c:ext>
              </c:extLst>
            </c:dLbl>
            <c:numFmt formatCode="0.0%" sourceLinked="0"/>
            <c:spPr>
              <a:noFill/>
              <a:ln>
                <a:noFill/>
              </a:ln>
              <a:effectLst/>
            </c:sp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Sheet1!$B$1:$J$1</c:f>
              <c:strCache>
                <c:ptCount val="9"/>
                <c:pt idx="0">
                  <c:v>Q1 21</c:v>
                </c:pt>
                <c:pt idx="1">
                  <c:v>Q2 21</c:v>
                </c:pt>
                <c:pt idx="2">
                  <c:v>Q3 21</c:v>
                </c:pt>
                <c:pt idx="3">
                  <c:v>Q4 21</c:v>
                </c:pt>
                <c:pt idx="4">
                  <c:v>Q1 22</c:v>
                </c:pt>
                <c:pt idx="5">
                  <c:v>Q2 22</c:v>
                </c:pt>
                <c:pt idx="6">
                  <c:v>Q3 22</c:v>
                </c:pt>
                <c:pt idx="7">
                  <c:v>Q4 22</c:v>
                </c:pt>
                <c:pt idx="8">
                  <c:v>Q1 23</c:v>
                </c:pt>
              </c:strCache>
            </c:strRef>
          </c:cat>
          <c:val>
            <c:numRef>
              <c:f>Sheet1!$B$3:$J$3</c:f>
              <c:numCache>
                <c:formatCode>0.0%</c:formatCode>
                <c:ptCount val="9"/>
                <c:pt idx="0">
                  <c:v>-0.90059919115956344</c:v>
                </c:pt>
                <c:pt idx="1">
                  <c:v>4.5089725036179447</c:v>
                </c:pt>
                <c:pt idx="2">
                  <c:v>0.67968795737954446</c:v>
                </c:pt>
                <c:pt idx="3">
                  <c:v>1.1611132374651429</c:v>
                </c:pt>
                <c:pt idx="4">
                  <c:v>5.3828638817072614</c:v>
                </c:pt>
                <c:pt idx="5">
                  <c:v>0.1120830815842242</c:v>
                </c:pt>
                <c:pt idx="6">
                  <c:v>-0.22228854247449092</c:v>
                </c:pt>
                <c:pt idx="7">
                  <c:v>-2.4597339378513605E-2</c:v>
                </c:pt>
                <c:pt idx="8">
                  <c:v>-4.8492428387683639E-2</c:v>
                </c:pt>
              </c:numCache>
            </c:numRef>
          </c:val>
          <c:extLst>
            <c:ext xmlns:c16="http://schemas.microsoft.com/office/drawing/2014/chart" uri="{C3380CC4-5D6E-409C-BE32-E72D297353CC}">
              <c16:uniqueId val="{00000001-ACBF-42FA-BADD-075AE04245E3}"/>
            </c:ext>
          </c:extLst>
        </c:ser>
        <c:dLbls>
          <c:showLegendKey val="0"/>
          <c:showVal val="0"/>
          <c:showCatName val="0"/>
          <c:showSerName val="0"/>
          <c:showPercent val="0"/>
          <c:showBubbleSize val="0"/>
        </c:dLbls>
        <c:gapWidth val="40"/>
        <c:overlap val="100"/>
        <c:axId val="189445632"/>
        <c:axId val="189447552"/>
      </c:barChart>
      <c:lineChart>
        <c:grouping val="standard"/>
        <c:varyColors val="0"/>
        <c:ser>
          <c:idx val="3"/>
          <c:order val="2"/>
          <c:tx>
            <c:strRef>
              <c:f>Sheet1!$A$4</c:f>
              <c:strCache>
                <c:ptCount val="1"/>
                <c:pt idx="0">
                  <c:v>Total Spend</c:v>
                </c:pt>
              </c:strCache>
            </c:strRef>
          </c:tx>
          <c:marker>
            <c:spPr>
              <a:ln cap="rnd">
                <a:round/>
              </a:ln>
            </c:spPr>
          </c:marker>
          <c:dLbls>
            <c:dLbl>
              <c:idx val="0"/>
              <c:layout>
                <c:manualLayout>
                  <c:x val="-7.4678427048879087E-2"/>
                  <c:y val="-0.11373964062641086"/>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678-47F0-8DE2-CFBAB73BDFDC}"/>
                </c:ext>
              </c:extLst>
            </c:dLbl>
            <c:dLbl>
              <c:idx val="1"/>
              <c:layout>
                <c:manualLayout>
                  <c:x val="-0.10998737600815998"/>
                  <c:y val="1.090654088198460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ACBF-42FA-BADD-075AE04245E3}"/>
                </c:ext>
              </c:extLst>
            </c:dLbl>
            <c:dLbl>
              <c:idx val="2"/>
              <c:layout>
                <c:manualLayout>
                  <c:x val="-4.1344659304264265E-2"/>
                  <c:y val="-0.11997194970183074"/>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ACBF-42FA-BADD-075AE04245E3}"/>
                </c:ext>
              </c:extLst>
            </c:dLbl>
            <c:dLbl>
              <c:idx val="3"/>
              <c:layout>
                <c:manualLayout>
                  <c:x val="-7.5417795049970329E-2"/>
                  <c:y val="-9.504271340015164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ACBF-42FA-BADD-075AE04245E3}"/>
                </c:ext>
              </c:extLst>
            </c:dLbl>
            <c:dLbl>
              <c:idx val="4"/>
              <c:layout>
                <c:manualLayout>
                  <c:x val="-7.0518678381870106E-2"/>
                  <c:y val="-9.504271340015164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ACBF-42FA-BADD-075AE04245E3}"/>
                </c:ext>
              </c:extLst>
            </c:dLbl>
            <c:dLbl>
              <c:idx val="5"/>
              <c:layout>
                <c:manualLayout>
                  <c:x val="-3.790203678073438E-2"/>
                  <c:y val="-0.10750733155099108"/>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678-47F0-8DE2-CFBAB73BDFDC}"/>
                </c:ext>
              </c:extLst>
            </c:dLbl>
            <c:dLbl>
              <c:idx val="6"/>
              <c:layout>
                <c:manualLayout>
                  <c:x val="-6.4383748500195057E-2"/>
                  <c:y val="6.699732256076255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ACBF-42FA-BADD-075AE04245E3}"/>
                </c:ext>
              </c:extLst>
            </c:dLbl>
            <c:dLbl>
              <c:idx val="7"/>
              <c:layout>
                <c:manualLayout>
                  <c:x val="-5.5302641307473699E-2"/>
                  <c:y val="7.322963163618233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678-47F0-8DE2-CFBAB73BDFDC}"/>
                </c:ext>
              </c:extLst>
            </c:dLbl>
            <c:dLbl>
              <c:idx val="8"/>
              <c:layout>
                <c:manualLayout>
                  <c:x val="-1.1932409079890842E-2"/>
                  <c:y val="7.322963163618233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678-47F0-8DE2-CFBAB73BDFDC}"/>
                </c:ext>
              </c:extLst>
            </c:dLbl>
            <c:spPr>
              <a:noFill/>
              <a:ln>
                <a:noFill/>
              </a:ln>
              <a:effectLst/>
            </c:spPr>
            <c:txPr>
              <a:bodyPr wrap="square" lIns="38100" tIns="19050" rIns="38100" bIns="19050" anchor="ctr">
                <a:spAutoFit/>
              </a:bodyPr>
              <a:lstStyle/>
              <a:p>
                <a:pPr>
                  <a:defRPr b="1">
                    <a:solidFill>
                      <a:srgbClr val="FFC000"/>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Sheet1!$B$1:$J$1</c:f>
              <c:strCache>
                <c:ptCount val="9"/>
                <c:pt idx="0">
                  <c:v>Q1 21</c:v>
                </c:pt>
                <c:pt idx="1">
                  <c:v>Q2 21</c:v>
                </c:pt>
                <c:pt idx="2">
                  <c:v>Q3 21</c:v>
                </c:pt>
                <c:pt idx="3">
                  <c:v>Q4 21</c:v>
                </c:pt>
                <c:pt idx="4">
                  <c:v>Q1 22</c:v>
                </c:pt>
                <c:pt idx="5">
                  <c:v>Q2 22</c:v>
                </c:pt>
                <c:pt idx="6">
                  <c:v>Q3 22</c:v>
                </c:pt>
                <c:pt idx="7">
                  <c:v>Q4 22</c:v>
                </c:pt>
                <c:pt idx="8">
                  <c:v>Q1 23</c:v>
                </c:pt>
              </c:strCache>
            </c:strRef>
          </c:cat>
          <c:val>
            <c:numRef>
              <c:f>Sheet1!$B$4:$J$4</c:f>
              <c:numCache>
                <c:formatCode>0.0%</c:formatCode>
                <c:ptCount val="9"/>
                <c:pt idx="0">
                  <c:v>-0.93151685450248023</c:v>
                </c:pt>
                <c:pt idx="1">
                  <c:v>11.282612389139963</c:v>
                </c:pt>
                <c:pt idx="2">
                  <c:v>0.87603362568579146</c:v>
                </c:pt>
                <c:pt idx="3">
                  <c:v>1.4239427421604796</c:v>
                </c:pt>
                <c:pt idx="4">
                  <c:v>8.5833950525848017</c:v>
                </c:pt>
                <c:pt idx="5">
                  <c:v>0.32176098193001623</c:v>
                </c:pt>
                <c:pt idx="6">
                  <c:v>-0.27262466984929812</c:v>
                </c:pt>
                <c:pt idx="7">
                  <c:v>-7.863680936229045E-2</c:v>
                </c:pt>
                <c:pt idx="8">
                  <c:v>-0.11927528111596275</c:v>
                </c:pt>
              </c:numCache>
            </c:numRef>
          </c:val>
          <c:smooth val="0"/>
          <c:extLst>
            <c:ext xmlns:c16="http://schemas.microsoft.com/office/drawing/2014/chart" uri="{C3380CC4-5D6E-409C-BE32-E72D297353CC}">
              <c16:uniqueId val="{00000002-ACBF-42FA-BADD-075AE04245E3}"/>
            </c:ext>
          </c:extLst>
        </c:ser>
        <c:dLbls>
          <c:showLegendKey val="0"/>
          <c:showVal val="0"/>
          <c:showCatName val="0"/>
          <c:showSerName val="0"/>
          <c:showPercent val="0"/>
          <c:showBubbleSize val="0"/>
        </c:dLbls>
        <c:marker val="1"/>
        <c:smooth val="0"/>
        <c:axId val="189445632"/>
        <c:axId val="189447552"/>
      </c:lineChart>
      <c:catAx>
        <c:axId val="189445632"/>
        <c:scaling>
          <c:orientation val="minMax"/>
        </c:scaling>
        <c:delete val="0"/>
        <c:axPos val="b"/>
        <c:numFmt formatCode="General" sourceLinked="0"/>
        <c:majorTickMark val="out"/>
        <c:minorTickMark val="none"/>
        <c:tickLblPos val="low"/>
        <c:crossAx val="189447552"/>
        <c:crosses val="autoZero"/>
        <c:auto val="0"/>
        <c:lblAlgn val="ctr"/>
        <c:lblOffset val="100"/>
        <c:noMultiLvlLbl val="0"/>
      </c:catAx>
      <c:valAx>
        <c:axId val="189447552"/>
        <c:scaling>
          <c:orientation val="minMax"/>
        </c:scaling>
        <c:delete val="0"/>
        <c:axPos val="l"/>
        <c:numFmt formatCode="0.0%" sourceLinked="1"/>
        <c:majorTickMark val="none"/>
        <c:minorTickMark val="none"/>
        <c:tickLblPos val="none"/>
        <c:crossAx val="189445632"/>
        <c:crosses val="autoZero"/>
        <c:crossBetween val="between"/>
      </c:valAx>
    </c:plotArea>
    <c:legend>
      <c:legendPos val="t"/>
      <c:layout>
        <c:manualLayout>
          <c:xMode val="edge"/>
          <c:yMode val="edge"/>
          <c:x val="5.3056787449053212E-2"/>
          <c:y val="0.12951039716096893"/>
          <c:w val="0.92392071447392254"/>
          <c:h val="6.9058296249934675E-2"/>
        </c:manualLayout>
      </c:layout>
      <c:overlay val="0"/>
    </c:legend>
    <c:plotVisOnly val="1"/>
    <c:dispBlanksAs val="gap"/>
    <c:showDLblsOverMax val="0"/>
  </c:chart>
  <c:txPr>
    <a:bodyPr/>
    <a:lstStyle/>
    <a:p>
      <a:pPr>
        <a:defRPr sz="1000">
          <a:latin typeface="+mn-lt"/>
        </a:defRPr>
      </a:pPr>
      <a:endParaRPr lang="en-US"/>
    </a:p>
  </c:txPr>
  <c:externalData r:id="rId2">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4298245614035101E-2"/>
          <c:y val="0.22221294517605639"/>
          <c:w val="0.95526315789473704"/>
          <c:h val="0.60991411909791238"/>
        </c:manualLayout>
      </c:layout>
      <c:barChart>
        <c:barDir val="col"/>
        <c:grouping val="stacked"/>
        <c:varyColors val="0"/>
        <c:ser>
          <c:idx val="1"/>
          <c:order val="0"/>
          <c:tx>
            <c:strRef>
              <c:f>Sheet1!$A$2</c:f>
              <c:strCache>
                <c:ptCount val="1"/>
                <c:pt idx="0">
                  <c:v>Avg. Eater Check</c:v>
                </c:pt>
              </c:strCache>
            </c:strRef>
          </c:tx>
          <c:spPr>
            <a:solidFill>
              <a:srgbClr val="99CC00"/>
            </a:solidFill>
          </c:spPr>
          <c:invertIfNegative val="0"/>
          <c:cat>
            <c:strRef>
              <c:f>Sheet1!$B$1:$D$1</c:f>
              <c:strCache>
                <c:ptCount val="3"/>
                <c:pt idx="0">
                  <c:v>YE Mar'21</c:v>
                </c:pt>
                <c:pt idx="1">
                  <c:v>YE Mar'22</c:v>
                </c:pt>
                <c:pt idx="2">
                  <c:v>YE Mar'23</c:v>
                </c:pt>
              </c:strCache>
            </c:strRef>
          </c:cat>
          <c:val>
            <c:numRef>
              <c:f>Sheet1!$B$2:$D$2</c:f>
              <c:numCache>
                <c:formatCode>0.0%</c:formatCode>
                <c:ptCount val="3"/>
                <c:pt idx="0">
                  <c:v>-4.30623614240635E-2</c:v>
                </c:pt>
                <c:pt idx="1">
                  <c:v>0.23305048658504313</c:v>
                </c:pt>
                <c:pt idx="2">
                  <c:v>9.1914561082613311E-3</c:v>
                </c:pt>
              </c:numCache>
            </c:numRef>
          </c:val>
          <c:extLst>
            <c:ext xmlns:c16="http://schemas.microsoft.com/office/drawing/2014/chart" uri="{C3380CC4-5D6E-409C-BE32-E72D297353CC}">
              <c16:uniqueId val="{00000000-3144-4DCA-9428-C078530FDE0C}"/>
            </c:ext>
          </c:extLst>
        </c:ser>
        <c:ser>
          <c:idx val="2"/>
          <c:order val="1"/>
          <c:tx>
            <c:strRef>
              <c:f>Sheet1!$A$3</c:f>
              <c:strCache>
                <c:ptCount val="1"/>
                <c:pt idx="0">
                  <c:v>Visits</c:v>
                </c:pt>
              </c:strCache>
            </c:strRef>
          </c:tx>
          <c:spPr>
            <a:solidFill>
              <a:srgbClr val="003C69"/>
            </a:solidFill>
          </c:spPr>
          <c:invertIfNegative val="0"/>
          <c:dLbls>
            <c:dLbl>
              <c:idx val="0"/>
              <c:layout>
                <c:manualLayout>
                  <c:x val="-6.030873856952561E-3"/>
                  <c:y val="3.3717952596446957E-2"/>
                </c:manualLayout>
              </c:layout>
              <c:dLblPos val="ctr"/>
              <c:showLegendKey val="0"/>
              <c:showVal val="1"/>
              <c:showCatName val="0"/>
              <c:showSerName val="0"/>
              <c:showPercent val="0"/>
              <c:showBubbleSize val="0"/>
              <c:extLst>
                <c:ext xmlns:c15="http://schemas.microsoft.com/office/drawing/2012/chart" uri="{CE6537A1-D6FC-4f65-9D91-7224C49458BB}">
                  <c15:layout>
                    <c:manualLayout>
                      <c:w val="0.25609106861727765"/>
                      <c:h val="0.12147627597915084"/>
                    </c:manualLayout>
                  </c15:layout>
                </c:ext>
                <c:ext xmlns:c16="http://schemas.microsoft.com/office/drawing/2014/chart" uri="{C3380CC4-5D6E-409C-BE32-E72D297353CC}">
                  <c16:uniqueId val="{00000008-3144-4DCA-9428-C078530FDE0C}"/>
                </c:ext>
              </c:extLst>
            </c:dLbl>
            <c:dLbl>
              <c:idx val="1"/>
              <c:layout>
                <c:manualLayout>
                  <c:x val="9.04749805880797E-3"/>
                  <c:y val="1.9023349426363214E-2"/>
                </c:manualLayout>
              </c:layout>
              <c:numFmt formatCode="0.0%" sourceLinked="0"/>
              <c:spPr>
                <a:noFill/>
                <a:ln>
                  <a:noFill/>
                </a:ln>
                <a:effectLst/>
              </c:spPr>
              <c:txPr>
                <a:bodyPr/>
                <a:lstStyle/>
                <a:p>
                  <a:pPr>
                    <a:defRPr sz="1000">
                      <a:solidFill>
                        <a:schemeClr val="bg2"/>
                      </a:solidFill>
                    </a:defRPr>
                  </a:pPr>
                  <a:endParaRPr lang="en-US"/>
                </a:p>
              </c:txPr>
              <c:dLblPos val="ctr"/>
              <c:showLegendKey val="0"/>
              <c:showVal val="1"/>
              <c:showCatName val="0"/>
              <c:showSerName val="0"/>
              <c:showPercent val="0"/>
              <c:showBubbleSize val="0"/>
              <c:extLst>
                <c:ext xmlns:c15="http://schemas.microsoft.com/office/drawing/2012/chart" uri="{CE6537A1-D6FC-4f65-9D91-7224C49458BB}">
                  <c15:layout>
                    <c:manualLayout>
                      <c:w val="0.25609106861727765"/>
                      <c:h val="0.14690154304455449"/>
                    </c:manualLayout>
                  </c15:layout>
                </c:ext>
                <c:ext xmlns:c16="http://schemas.microsoft.com/office/drawing/2014/chart" uri="{C3380CC4-5D6E-409C-BE32-E72D297353CC}">
                  <c16:uniqueId val="{00000007-3144-4DCA-9428-C078530FDE0C}"/>
                </c:ext>
              </c:extLst>
            </c:dLbl>
            <c:dLbl>
              <c:idx val="2"/>
              <c:layout>
                <c:manualLayout>
                  <c:x val="4.2219916273481296E-2"/>
                  <c:y val="-7.7378230098889278E-2"/>
                </c:manualLayout>
              </c:layout>
              <c:numFmt formatCode="0.0%" sourceLinked="0"/>
              <c:spPr>
                <a:noFill/>
                <a:ln>
                  <a:noFill/>
                </a:ln>
                <a:effectLst/>
              </c:spPr>
              <c:txPr>
                <a:bodyPr/>
                <a:lstStyle/>
                <a:p>
                  <a:pPr>
                    <a:defRPr>
                      <a:solidFill>
                        <a:schemeClr val="tx1"/>
                      </a:solidFill>
                    </a:defRPr>
                  </a:pPr>
                  <a:endParaRPr lang="en-US"/>
                </a:p>
              </c:txPr>
              <c:dLblPos val="ctr"/>
              <c:showLegendKey val="0"/>
              <c:showVal val="1"/>
              <c:showCatName val="0"/>
              <c:showSerName val="0"/>
              <c:showPercent val="0"/>
              <c:showBubbleSize val="0"/>
              <c:extLst>
                <c:ext xmlns:c15="http://schemas.microsoft.com/office/drawing/2012/chart" uri="{CE6537A1-D6FC-4f65-9D91-7224C49458BB}">
                  <c15:layout>
                    <c:manualLayout>
                      <c:w val="0.25005971985097347"/>
                      <c:h val="9.6051008913747168E-2"/>
                    </c:manualLayout>
                  </c15:layout>
                </c:ext>
                <c:ext xmlns:c16="http://schemas.microsoft.com/office/drawing/2014/chart" uri="{C3380CC4-5D6E-409C-BE32-E72D297353CC}">
                  <c16:uniqueId val="{00000006-3144-4DCA-9428-C078530FDE0C}"/>
                </c:ext>
              </c:extLst>
            </c:dLbl>
            <c:numFmt formatCode="0.0%" sourceLinked="0"/>
            <c:spPr>
              <a:noFill/>
              <a:ln>
                <a:noFill/>
              </a:ln>
              <a:effectLst/>
            </c:spPr>
            <c:txPr>
              <a:bodyPr/>
              <a:lstStyle/>
              <a:p>
                <a:pPr>
                  <a:defRPr>
                    <a:solidFill>
                      <a:schemeClr val="bg2"/>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YE Mar'21</c:v>
                </c:pt>
                <c:pt idx="1">
                  <c:v>YE Mar'22</c:v>
                </c:pt>
                <c:pt idx="2">
                  <c:v>YE Mar'23</c:v>
                </c:pt>
              </c:strCache>
            </c:strRef>
          </c:cat>
          <c:val>
            <c:numRef>
              <c:f>Sheet1!$B$3:$D$3</c:f>
              <c:numCache>
                <c:formatCode>0.0%</c:formatCode>
                <c:ptCount val="3"/>
                <c:pt idx="0">
                  <c:v>-0.76976214620065464</c:v>
                </c:pt>
                <c:pt idx="1">
                  <c:v>1.5180824749880015</c:v>
                </c:pt>
                <c:pt idx="2">
                  <c:v>-7.3168121300799194E-2</c:v>
                </c:pt>
              </c:numCache>
            </c:numRef>
          </c:val>
          <c:extLst>
            <c:ext xmlns:c16="http://schemas.microsoft.com/office/drawing/2014/chart" uri="{C3380CC4-5D6E-409C-BE32-E72D297353CC}">
              <c16:uniqueId val="{00000001-3144-4DCA-9428-C078530FDE0C}"/>
            </c:ext>
          </c:extLst>
        </c:ser>
        <c:dLbls>
          <c:showLegendKey val="0"/>
          <c:showVal val="0"/>
          <c:showCatName val="0"/>
          <c:showSerName val="0"/>
          <c:showPercent val="0"/>
          <c:showBubbleSize val="0"/>
        </c:dLbls>
        <c:gapWidth val="40"/>
        <c:overlap val="100"/>
        <c:axId val="189985920"/>
        <c:axId val="189987840"/>
      </c:barChart>
      <c:lineChart>
        <c:grouping val="standard"/>
        <c:varyColors val="0"/>
        <c:ser>
          <c:idx val="3"/>
          <c:order val="2"/>
          <c:tx>
            <c:strRef>
              <c:f>Sheet1!$A$4</c:f>
              <c:strCache>
                <c:ptCount val="1"/>
                <c:pt idx="0">
                  <c:v>Total Spend</c:v>
                </c:pt>
              </c:strCache>
            </c:strRef>
          </c:tx>
          <c:marker>
            <c:spPr>
              <a:ln cap="rnd">
                <a:round/>
              </a:ln>
            </c:spPr>
          </c:marker>
          <c:dLbls>
            <c:dLbl>
              <c:idx val="0"/>
              <c:layout>
                <c:manualLayout>
                  <c:x val="2.4125395065216926E-2"/>
                  <c:y val="1.1300118695734962E-2"/>
                </c:manualLayout>
              </c:layout>
              <c:spPr>
                <a:noFill/>
                <a:ln>
                  <a:noFill/>
                </a:ln>
                <a:effectLst/>
              </c:spPr>
              <c:txPr>
                <a:bodyPr wrap="square" lIns="38100" tIns="19050" rIns="38100" bIns="19050" anchor="ctr">
                  <a:noAutofit/>
                </a:bodyPr>
                <a:lstStyle/>
                <a:p>
                  <a:pPr>
                    <a:defRPr b="1">
                      <a:solidFill>
                        <a:srgbClr val="FFC000"/>
                      </a:solidFill>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27418511491619035"/>
                      <c:h val="0.14972657271848824"/>
                    </c:manualLayout>
                  </c15:layout>
                </c:ext>
                <c:ext xmlns:c16="http://schemas.microsoft.com/office/drawing/2014/chart" uri="{C3380CC4-5D6E-409C-BE32-E72D297353CC}">
                  <c16:uniqueId val="{00000003-3144-4DCA-9428-C078530FDE0C}"/>
                </c:ext>
              </c:extLst>
            </c:dLbl>
            <c:dLbl>
              <c:idx val="1"/>
              <c:layout>
                <c:manualLayout>
                  <c:x val="-0.15681459301455836"/>
                  <c:y val="-7.9100830870144759E-2"/>
                </c:manualLayout>
              </c:layout>
              <c:showLegendKey val="0"/>
              <c:showVal val="1"/>
              <c:showCatName val="0"/>
              <c:showSerName val="0"/>
              <c:showPercent val="0"/>
              <c:showBubbleSize val="0"/>
              <c:extLst>
                <c:ext xmlns:c15="http://schemas.microsoft.com/office/drawing/2012/chart" uri="{CE6537A1-D6FC-4f65-9D91-7224C49458BB}">
                  <c15:layout>
                    <c:manualLayout>
                      <c:w val="0.27418511491619035"/>
                      <c:h val="0.14690154304455449"/>
                    </c:manualLayout>
                  </c15:layout>
                </c:ext>
                <c:ext xmlns:c16="http://schemas.microsoft.com/office/drawing/2014/chart" uri="{C3380CC4-5D6E-409C-BE32-E72D297353CC}">
                  <c16:uniqueId val="{00000004-3144-4DCA-9428-C078530FDE0C}"/>
                </c:ext>
              </c:extLst>
            </c:dLbl>
            <c:dLbl>
              <c:idx val="2"/>
              <c:layout>
                <c:manualLayout>
                  <c:x val="-1.1057345002831392E-16"/>
                  <c:y val="-0.10170106826161465"/>
                </c:manualLayout>
              </c:layout>
              <c:showLegendKey val="0"/>
              <c:showVal val="1"/>
              <c:showCatName val="0"/>
              <c:showSerName val="0"/>
              <c:showPercent val="0"/>
              <c:showBubbleSize val="0"/>
              <c:extLst>
                <c:ext xmlns:c15="http://schemas.microsoft.com/office/drawing/2012/chart" uri="{CE6537A1-D6FC-4f65-9D91-7224C49458BB}">
                  <c15:layout>
                    <c:manualLayout>
                      <c:w val="0.22593479969510818"/>
                      <c:h val="0.14690154304455449"/>
                    </c:manualLayout>
                  </c15:layout>
                </c:ext>
                <c:ext xmlns:c16="http://schemas.microsoft.com/office/drawing/2014/chart" uri="{C3380CC4-5D6E-409C-BE32-E72D297353CC}">
                  <c16:uniqueId val="{00000005-3144-4DCA-9428-C078530FDE0C}"/>
                </c:ext>
              </c:extLst>
            </c:dLbl>
            <c:spPr>
              <a:noFill/>
              <a:ln>
                <a:noFill/>
              </a:ln>
              <a:effectLst/>
            </c:spPr>
            <c:txPr>
              <a:bodyPr wrap="square" lIns="38100" tIns="19050" rIns="38100" bIns="19050" anchor="ctr">
                <a:spAutoFit/>
              </a:bodyPr>
              <a:lstStyle/>
              <a:p>
                <a:pPr>
                  <a:defRPr b="1">
                    <a:solidFill>
                      <a:srgbClr val="FFC00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Sheet1!$B$1:$D$1</c:f>
              <c:strCache>
                <c:ptCount val="3"/>
                <c:pt idx="0">
                  <c:v>YE Mar'21</c:v>
                </c:pt>
                <c:pt idx="1">
                  <c:v>YE Mar'22</c:v>
                </c:pt>
                <c:pt idx="2">
                  <c:v>YE Mar'23</c:v>
                </c:pt>
              </c:strCache>
            </c:strRef>
          </c:cat>
          <c:val>
            <c:numRef>
              <c:f>Sheet1!$B$4:$D$4</c:f>
              <c:numCache>
                <c:formatCode>0.0%</c:formatCode>
                <c:ptCount val="3"/>
                <c:pt idx="0">
                  <c:v>-0.77967673187446274</c:v>
                </c:pt>
                <c:pt idx="1">
                  <c:v>2.1049228210452249</c:v>
                </c:pt>
                <c:pt idx="2">
                  <c:v>-6.4649186767998024E-2</c:v>
                </c:pt>
              </c:numCache>
            </c:numRef>
          </c:val>
          <c:smooth val="0"/>
          <c:extLst>
            <c:ext xmlns:c16="http://schemas.microsoft.com/office/drawing/2014/chart" uri="{C3380CC4-5D6E-409C-BE32-E72D297353CC}">
              <c16:uniqueId val="{00000002-3144-4DCA-9428-C078530FDE0C}"/>
            </c:ext>
          </c:extLst>
        </c:ser>
        <c:dLbls>
          <c:showLegendKey val="0"/>
          <c:showVal val="0"/>
          <c:showCatName val="0"/>
          <c:showSerName val="0"/>
          <c:showPercent val="0"/>
          <c:showBubbleSize val="0"/>
        </c:dLbls>
        <c:marker val="1"/>
        <c:smooth val="0"/>
        <c:axId val="189985920"/>
        <c:axId val="189987840"/>
      </c:lineChart>
      <c:catAx>
        <c:axId val="189985920"/>
        <c:scaling>
          <c:orientation val="minMax"/>
        </c:scaling>
        <c:delete val="0"/>
        <c:axPos val="b"/>
        <c:numFmt formatCode="General" sourceLinked="0"/>
        <c:majorTickMark val="out"/>
        <c:minorTickMark val="none"/>
        <c:tickLblPos val="low"/>
        <c:crossAx val="189987840"/>
        <c:crosses val="autoZero"/>
        <c:auto val="0"/>
        <c:lblAlgn val="ctr"/>
        <c:lblOffset val="100"/>
        <c:noMultiLvlLbl val="0"/>
      </c:catAx>
      <c:valAx>
        <c:axId val="189987840"/>
        <c:scaling>
          <c:orientation val="minMax"/>
        </c:scaling>
        <c:delete val="0"/>
        <c:axPos val="l"/>
        <c:numFmt formatCode="0.0%" sourceLinked="1"/>
        <c:majorTickMark val="none"/>
        <c:minorTickMark val="none"/>
        <c:tickLblPos val="none"/>
        <c:crossAx val="189985920"/>
        <c:crosses val="autoZero"/>
        <c:crossBetween val="between"/>
      </c:valAx>
    </c:plotArea>
    <c:plotVisOnly val="1"/>
    <c:dispBlanksAs val="gap"/>
    <c:showDLblsOverMax val="0"/>
  </c:chart>
  <c:txPr>
    <a:bodyPr/>
    <a:lstStyle/>
    <a:p>
      <a:pPr>
        <a:defRPr sz="1000">
          <a:latin typeface="+mn-lt"/>
        </a:defRPr>
      </a:pPr>
      <a:endParaRPr lang="en-US"/>
    </a:p>
  </c:txPr>
  <c:externalData r:id="rId2">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plotArea>
      <c:layout>
        <c:manualLayout>
          <c:layoutTarget val="inner"/>
          <c:xMode val="edge"/>
          <c:yMode val="edge"/>
          <c:x val="0.33105242398322998"/>
          <c:y val="1.6746210295141679E-2"/>
          <c:w val="0.59239280655181414"/>
          <c:h val="0.93631358929014685"/>
        </c:manualLayout>
      </c:layout>
      <c:barChart>
        <c:barDir val="bar"/>
        <c:grouping val="clustered"/>
        <c:varyColors val="0"/>
        <c:ser>
          <c:idx val="0"/>
          <c:order val="0"/>
          <c:tx>
            <c:strRef>
              <c:f>Sheet1!$B$1</c:f>
              <c:strCache>
                <c:ptCount val="1"/>
              </c:strCache>
            </c:strRef>
          </c:tx>
          <c:spPr>
            <a:solidFill>
              <a:srgbClr val="99CC00"/>
            </a:solidFill>
          </c:spPr>
          <c:invertIfNegative val="1"/>
          <c:dPt>
            <c:idx val="0"/>
            <c:invertIfNegative val="1"/>
            <c:bubble3D val="0"/>
            <c:extLst>
              <c:ext xmlns:c16="http://schemas.microsoft.com/office/drawing/2014/chart" uri="{C3380CC4-5D6E-409C-BE32-E72D297353CC}">
                <c16:uniqueId val="{00000000-6015-4F0E-AF05-34A515336118}"/>
              </c:ext>
            </c:extLst>
          </c:dPt>
          <c:dPt>
            <c:idx val="1"/>
            <c:invertIfNegative val="1"/>
            <c:bubble3D val="0"/>
            <c:extLst>
              <c:ext xmlns:c16="http://schemas.microsoft.com/office/drawing/2014/chart" uri="{C3380CC4-5D6E-409C-BE32-E72D297353CC}">
                <c16:uniqueId val="{00000001-6015-4F0E-AF05-34A515336118}"/>
              </c:ext>
            </c:extLst>
          </c:dPt>
          <c:dPt>
            <c:idx val="2"/>
            <c:invertIfNegative val="1"/>
            <c:bubble3D val="0"/>
            <c:extLst>
              <c:ext xmlns:c16="http://schemas.microsoft.com/office/drawing/2014/chart" uri="{C3380CC4-5D6E-409C-BE32-E72D297353CC}">
                <c16:uniqueId val="{00000002-6015-4F0E-AF05-34A515336118}"/>
              </c:ext>
            </c:extLst>
          </c:dPt>
          <c:dPt>
            <c:idx val="3"/>
            <c:invertIfNegative val="1"/>
            <c:bubble3D val="0"/>
            <c:extLst>
              <c:ext xmlns:c16="http://schemas.microsoft.com/office/drawing/2014/chart" uri="{C3380CC4-5D6E-409C-BE32-E72D297353CC}">
                <c16:uniqueId val="{00000003-6015-4F0E-AF05-34A515336118}"/>
              </c:ext>
            </c:extLst>
          </c:dPt>
          <c:dPt>
            <c:idx val="4"/>
            <c:invertIfNegative val="1"/>
            <c:bubble3D val="0"/>
            <c:extLst>
              <c:ext xmlns:c16="http://schemas.microsoft.com/office/drawing/2014/chart" uri="{C3380CC4-5D6E-409C-BE32-E72D297353CC}">
                <c16:uniqueId val="{00000004-6015-4F0E-AF05-34A515336118}"/>
              </c:ext>
            </c:extLst>
          </c:dPt>
          <c:dLbls>
            <c:dLbl>
              <c:idx val="0"/>
              <c:numFmt formatCode="#,##0_);[Red]\(#,##0\)" sourceLinked="0"/>
              <c:spPr>
                <a:noFill/>
                <a:ln w="25542">
                  <a:noFill/>
                </a:ln>
              </c:spPr>
              <c:txPr>
                <a:bodyPr/>
                <a:lstStyle/>
                <a:p>
                  <a:pPr algn="ctr">
                    <a:defRPr/>
                  </a:pPr>
                  <a:endParaRPr lang="en-US"/>
                </a:p>
              </c:txPr>
              <c:showLegendKey val="0"/>
              <c:showVal val="1"/>
              <c:showCatName val="0"/>
              <c:showSerName val="0"/>
              <c:showPercent val="0"/>
              <c:showBubbleSize val="0"/>
              <c:extLst>
                <c:ext xmlns:c16="http://schemas.microsoft.com/office/drawing/2014/chart" uri="{C3380CC4-5D6E-409C-BE32-E72D297353CC}">
                  <c16:uniqueId val="{00000000-6015-4F0E-AF05-34A515336118}"/>
                </c:ext>
              </c:extLst>
            </c:dLbl>
            <c:dLbl>
              <c:idx val="1"/>
              <c:numFmt formatCode="#,##0_);[Red]\(#,##0\)" sourceLinked="0"/>
              <c:spPr>
                <a:noFill/>
                <a:ln w="25542">
                  <a:noFill/>
                </a:ln>
              </c:spPr>
              <c:txPr>
                <a:bodyPr/>
                <a:lstStyle/>
                <a:p>
                  <a:pPr algn="ctr">
                    <a:defRPr/>
                  </a:pPr>
                  <a:endParaRPr lang="en-US"/>
                </a:p>
              </c:txPr>
              <c:showLegendKey val="0"/>
              <c:showVal val="1"/>
              <c:showCatName val="0"/>
              <c:showSerName val="0"/>
              <c:showPercent val="0"/>
              <c:showBubbleSize val="0"/>
              <c:extLst>
                <c:ext xmlns:c16="http://schemas.microsoft.com/office/drawing/2014/chart" uri="{C3380CC4-5D6E-409C-BE32-E72D297353CC}">
                  <c16:uniqueId val="{00000001-6015-4F0E-AF05-34A515336118}"/>
                </c:ext>
              </c:extLst>
            </c:dLbl>
            <c:dLbl>
              <c:idx val="2"/>
              <c:numFmt formatCode="#,##0_);[Red]\(#,##0\)" sourceLinked="0"/>
              <c:spPr>
                <a:noFill/>
                <a:ln w="25542">
                  <a:noFill/>
                </a:ln>
              </c:spPr>
              <c:txPr>
                <a:bodyPr/>
                <a:lstStyle/>
                <a:p>
                  <a:pPr algn="ctr">
                    <a:defRPr/>
                  </a:pPr>
                  <a:endParaRPr lang="en-US"/>
                </a:p>
              </c:txPr>
              <c:showLegendKey val="0"/>
              <c:showVal val="1"/>
              <c:showCatName val="0"/>
              <c:showSerName val="0"/>
              <c:showPercent val="0"/>
              <c:showBubbleSize val="0"/>
              <c:extLst>
                <c:ext xmlns:c16="http://schemas.microsoft.com/office/drawing/2014/chart" uri="{C3380CC4-5D6E-409C-BE32-E72D297353CC}">
                  <c16:uniqueId val="{00000002-6015-4F0E-AF05-34A515336118}"/>
                </c:ext>
              </c:extLst>
            </c:dLbl>
            <c:dLbl>
              <c:idx val="3"/>
              <c:numFmt formatCode="#,##0_);[Red]\(#,##0\)" sourceLinked="0"/>
              <c:spPr>
                <a:noFill/>
                <a:ln w="25542">
                  <a:noFill/>
                </a:ln>
              </c:spPr>
              <c:txPr>
                <a:bodyPr/>
                <a:lstStyle/>
                <a:p>
                  <a:pPr algn="ctr">
                    <a:defRPr/>
                  </a:pPr>
                  <a:endParaRPr lang="en-US"/>
                </a:p>
              </c:txPr>
              <c:showLegendKey val="0"/>
              <c:showVal val="1"/>
              <c:showCatName val="0"/>
              <c:showSerName val="0"/>
              <c:showPercent val="0"/>
              <c:showBubbleSize val="0"/>
              <c:extLst>
                <c:ext xmlns:c16="http://schemas.microsoft.com/office/drawing/2014/chart" uri="{C3380CC4-5D6E-409C-BE32-E72D297353CC}">
                  <c16:uniqueId val="{00000003-6015-4F0E-AF05-34A515336118}"/>
                </c:ext>
              </c:extLst>
            </c:dLbl>
            <c:dLbl>
              <c:idx val="4"/>
              <c:numFmt formatCode="#,##0_);[Red]\(#,##0\)" sourceLinked="0"/>
              <c:spPr>
                <a:noFill/>
                <a:ln w="25542">
                  <a:noFill/>
                </a:ln>
              </c:spPr>
              <c:txPr>
                <a:bodyPr/>
                <a:lstStyle/>
                <a:p>
                  <a:pPr algn="ctr">
                    <a:defRPr/>
                  </a:pPr>
                  <a:endParaRPr lang="en-US"/>
                </a:p>
              </c:txPr>
              <c:showLegendKey val="0"/>
              <c:showVal val="1"/>
              <c:showCatName val="0"/>
              <c:showSerName val="0"/>
              <c:showPercent val="0"/>
              <c:showBubbleSize val="0"/>
              <c:extLst>
                <c:ext xmlns:c16="http://schemas.microsoft.com/office/drawing/2014/chart" uri="{C3380CC4-5D6E-409C-BE32-E72D297353CC}">
                  <c16:uniqueId val="{00000004-6015-4F0E-AF05-34A515336118}"/>
                </c:ext>
              </c:extLst>
            </c:dLbl>
            <c:numFmt formatCode="#,##0_);[Red]\(#,##0\)" sourceLinked="0"/>
            <c:spPr>
              <a:noFill/>
              <a:ln w="25542">
                <a:noFill/>
              </a:ln>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Seafood</c:v>
                </c:pt>
                <c:pt idx="1">
                  <c:v>Pork</c:v>
                </c:pt>
                <c:pt idx="2">
                  <c:v>Lamb</c:v>
                </c:pt>
                <c:pt idx="3">
                  <c:v>Beef and Veal</c:v>
                </c:pt>
                <c:pt idx="4">
                  <c:v>Poultry</c:v>
                </c:pt>
              </c:strCache>
            </c:strRef>
          </c:cat>
          <c:val>
            <c:numRef>
              <c:f>Sheet1!$B$2:$B$6</c:f>
              <c:numCache>
                <c:formatCode>#,##0</c:formatCode>
                <c:ptCount val="5"/>
                <c:pt idx="0">
                  <c:v>-15000</c:v>
                </c:pt>
                <c:pt idx="1">
                  <c:v>-31309</c:v>
                </c:pt>
                <c:pt idx="2">
                  <c:v>1819</c:v>
                </c:pt>
                <c:pt idx="3">
                  <c:v>-8329</c:v>
                </c:pt>
                <c:pt idx="4">
                  <c:v>-10747</c:v>
                </c:pt>
              </c:numCache>
            </c:numRef>
          </c:val>
          <c:extLst>
            <c:ext xmlns:c14="http://schemas.microsoft.com/office/drawing/2007/8/2/chart" uri="{6F2FDCE9-48DA-4B69-8628-5D25D57E5C99}">
              <c14:invertSolidFillFmt>
                <c14:spPr xmlns:c14="http://schemas.microsoft.com/office/drawing/2007/8/2/chart">
                  <a:solidFill>
                    <a:srgbClr val="6E273D"/>
                  </a:solidFill>
                </c14:spPr>
              </c14:invertSolidFillFmt>
            </c:ext>
            <c:ext xmlns:c16="http://schemas.microsoft.com/office/drawing/2014/chart" uri="{C3380CC4-5D6E-409C-BE32-E72D297353CC}">
              <c16:uniqueId val="{00000005-6015-4F0E-AF05-34A515336118}"/>
            </c:ext>
          </c:extLst>
        </c:ser>
        <c:dLbls>
          <c:showLegendKey val="0"/>
          <c:showVal val="0"/>
          <c:showCatName val="0"/>
          <c:showSerName val="0"/>
          <c:showPercent val="0"/>
          <c:showBubbleSize val="0"/>
        </c:dLbls>
        <c:gapWidth val="20"/>
        <c:axId val="251001472"/>
        <c:axId val="251400576"/>
      </c:barChart>
      <c:catAx>
        <c:axId val="251001472"/>
        <c:scaling>
          <c:orientation val="maxMin"/>
        </c:scaling>
        <c:delete val="0"/>
        <c:axPos val="l"/>
        <c:numFmt formatCode="General" sourceLinked="1"/>
        <c:majorTickMark val="none"/>
        <c:minorTickMark val="none"/>
        <c:tickLblPos val="none"/>
        <c:spPr>
          <a:ln w="9578">
            <a:noFill/>
          </a:ln>
        </c:spPr>
        <c:crossAx val="251400576"/>
        <c:crosses val="autoZero"/>
        <c:auto val="1"/>
        <c:lblAlgn val="ctr"/>
        <c:lblOffset val="100"/>
        <c:tickLblSkip val="1"/>
        <c:tickMarkSkip val="1"/>
        <c:noMultiLvlLbl val="0"/>
      </c:catAx>
      <c:valAx>
        <c:axId val="251400576"/>
        <c:scaling>
          <c:orientation val="minMax"/>
        </c:scaling>
        <c:delete val="0"/>
        <c:axPos val="t"/>
        <c:numFmt formatCode="#,##0" sourceLinked="1"/>
        <c:majorTickMark val="none"/>
        <c:minorTickMark val="none"/>
        <c:tickLblPos val="none"/>
        <c:spPr>
          <a:ln w="9578">
            <a:noFill/>
          </a:ln>
        </c:spPr>
        <c:crossAx val="251001472"/>
        <c:crosses val="autoZero"/>
        <c:crossBetween val="between"/>
      </c:valAx>
      <c:spPr>
        <a:noFill/>
        <a:ln w="25400">
          <a:noFill/>
        </a:ln>
      </c:spPr>
    </c:plotArea>
    <c:plotVisOnly val="1"/>
    <c:dispBlanksAs val="gap"/>
    <c:showDLblsOverMax val="0"/>
  </c:chart>
  <c:spPr>
    <a:noFill/>
    <a:ln>
      <a:noFill/>
    </a:ln>
  </c:spPr>
  <c:txPr>
    <a:bodyPr/>
    <a:lstStyle/>
    <a:p>
      <a:pPr>
        <a:defRPr sz="1400" b="1" i="0" u="none" strike="noStrike" baseline="0">
          <a:solidFill>
            <a:srgbClr val="000000"/>
          </a:solidFill>
          <a:latin typeface="+mn-lt"/>
          <a:ea typeface="Arial Narrow"/>
          <a:cs typeface="Arial Narrow"/>
        </a:defRPr>
      </a:pPr>
      <a:endParaRPr lang="en-US"/>
    </a:p>
  </c:txPr>
  <c:externalData r:id="rId1">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4461868475267265E-2"/>
          <c:y val="3.5358543457516281E-2"/>
          <c:w val="0.72666239237006991"/>
          <c:h val="0.86128698374558976"/>
        </c:manualLayout>
      </c:layout>
      <c:barChart>
        <c:barDir val="col"/>
        <c:grouping val="stacked"/>
        <c:varyColors val="0"/>
        <c:ser>
          <c:idx val="0"/>
          <c:order val="0"/>
          <c:tx>
            <c:strRef>
              <c:f>Sheet1!$A$2</c:f>
              <c:strCache>
                <c:ptCount val="1"/>
                <c:pt idx="0">
                  <c:v>Poultry</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 Protein Servings</c:v>
                </c:pt>
              </c:strCache>
            </c:strRef>
          </c:cat>
          <c:val>
            <c:numRef>
              <c:f>Sheet1!$B$2</c:f>
              <c:numCache>
                <c:formatCode>General</c:formatCode>
                <c:ptCount val="1"/>
                <c:pt idx="0">
                  <c:v>20.8</c:v>
                </c:pt>
              </c:numCache>
            </c:numRef>
          </c:val>
          <c:extLst>
            <c:ext xmlns:c16="http://schemas.microsoft.com/office/drawing/2014/chart" uri="{C3380CC4-5D6E-409C-BE32-E72D297353CC}">
              <c16:uniqueId val="{00000000-124B-47B8-AC6D-7E5BCAA3356F}"/>
            </c:ext>
          </c:extLst>
        </c:ser>
        <c:ser>
          <c:idx val="1"/>
          <c:order val="1"/>
          <c:tx>
            <c:strRef>
              <c:f>Sheet1!$A$3</c:f>
              <c:strCache>
                <c:ptCount val="1"/>
                <c:pt idx="0">
                  <c:v>Beef and Veal</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 Protein Servings</c:v>
                </c:pt>
              </c:strCache>
            </c:strRef>
          </c:cat>
          <c:val>
            <c:numRef>
              <c:f>Sheet1!$B$3</c:f>
              <c:numCache>
                <c:formatCode>0.0</c:formatCode>
                <c:ptCount val="1"/>
                <c:pt idx="0">
                  <c:v>21.7</c:v>
                </c:pt>
              </c:numCache>
            </c:numRef>
          </c:val>
          <c:extLst>
            <c:ext xmlns:c16="http://schemas.microsoft.com/office/drawing/2014/chart" uri="{C3380CC4-5D6E-409C-BE32-E72D297353CC}">
              <c16:uniqueId val="{00000001-124B-47B8-AC6D-7E5BCAA3356F}"/>
            </c:ext>
          </c:extLst>
        </c:ser>
        <c:ser>
          <c:idx val="2"/>
          <c:order val="2"/>
          <c:tx>
            <c:strRef>
              <c:f>Sheet1!$A$4</c:f>
              <c:strCache>
                <c:ptCount val="1"/>
                <c:pt idx="0">
                  <c:v>Lamb</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 Protein Servings</c:v>
                </c:pt>
              </c:strCache>
            </c:strRef>
          </c:cat>
          <c:val>
            <c:numRef>
              <c:f>Sheet1!$B$4</c:f>
              <c:numCache>
                <c:formatCode>0.0</c:formatCode>
                <c:ptCount val="1"/>
                <c:pt idx="0">
                  <c:v>0.6</c:v>
                </c:pt>
              </c:numCache>
            </c:numRef>
          </c:val>
          <c:extLst>
            <c:ext xmlns:c16="http://schemas.microsoft.com/office/drawing/2014/chart" uri="{C3380CC4-5D6E-409C-BE32-E72D297353CC}">
              <c16:uniqueId val="{00000002-124B-47B8-AC6D-7E5BCAA3356F}"/>
            </c:ext>
          </c:extLst>
        </c:ser>
        <c:ser>
          <c:idx val="3"/>
          <c:order val="3"/>
          <c:tx>
            <c:strRef>
              <c:f>Sheet1!$A$5</c:f>
              <c:strCache>
                <c:ptCount val="1"/>
                <c:pt idx="0">
                  <c:v>Pork</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 Protein Servings</c:v>
                </c:pt>
              </c:strCache>
            </c:strRef>
          </c:cat>
          <c:val>
            <c:numRef>
              <c:f>Sheet1!$B$5</c:f>
              <c:numCache>
                <c:formatCode>0.0</c:formatCode>
                <c:ptCount val="1"/>
                <c:pt idx="0">
                  <c:v>34.1</c:v>
                </c:pt>
              </c:numCache>
            </c:numRef>
          </c:val>
          <c:extLst>
            <c:ext xmlns:c16="http://schemas.microsoft.com/office/drawing/2014/chart" uri="{C3380CC4-5D6E-409C-BE32-E72D297353CC}">
              <c16:uniqueId val="{00000003-124B-47B8-AC6D-7E5BCAA3356F}"/>
            </c:ext>
          </c:extLst>
        </c:ser>
        <c:ser>
          <c:idx val="4"/>
          <c:order val="4"/>
          <c:tx>
            <c:strRef>
              <c:f>Sheet1!$A$6</c:f>
              <c:strCache>
                <c:ptCount val="1"/>
                <c:pt idx="0">
                  <c:v>Seafood</c:v>
                </c:pt>
              </c:strCache>
            </c:strRef>
          </c:tx>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24B-47B8-AC6D-7E5BCAA3356F}"/>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Sheet1!$B$1</c:f>
              <c:strCache>
                <c:ptCount val="1"/>
                <c:pt idx="0">
                  <c:v>% Protein Servings</c:v>
                </c:pt>
              </c:strCache>
            </c:strRef>
          </c:cat>
          <c:val>
            <c:numRef>
              <c:f>Sheet1!$B$6</c:f>
              <c:numCache>
                <c:formatCode>0.0</c:formatCode>
                <c:ptCount val="1"/>
                <c:pt idx="0">
                  <c:v>18.399999999999999</c:v>
                </c:pt>
              </c:numCache>
            </c:numRef>
          </c:val>
          <c:extLst>
            <c:ext xmlns:c16="http://schemas.microsoft.com/office/drawing/2014/chart" uri="{C3380CC4-5D6E-409C-BE32-E72D297353CC}">
              <c16:uniqueId val="{00000005-124B-47B8-AC6D-7E5BCAA3356F}"/>
            </c:ext>
          </c:extLst>
        </c:ser>
        <c:dLbls>
          <c:showLegendKey val="0"/>
          <c:showVal val="0"/>
          <c:showCatName val="0"/>
          <c:showSerName val="0"/>
          <c:showPercent val="0"/>
          <c:showBubbleSize val="0"/>
        </c:dLbls>
        <c:gapWidth val="150"/>
        <c:overlap val="100"/>
        <c:axId val="251469824"/>
        <c:axId val="251471360"/>
      </c:barChart>
      <c:catAx>
        <c:axId val="251469824"/>
        <c:scaling>
          <c:orientation val="minMax"/>
        </c:scaling>
        <c:delete val="0"/>
        <c:axPos val="b"/>
        <c:numFmt formatCode="General" sourceLinked="0"/>
        <c:majorTickMark val="out"/>
        <c:minorTickMark val="none"/>
        <c:tickLblPos val="nextTo"/>
        <c:txPr>
          <a:bodyPr/>
          <a:lstStyle/>
          <a:p>
            <a:pPr algn="ctr">
              <a:defRPr/>
            </a:pPr>
            <a:endParaRPr lang="en-US"/>
          </a:p>
        </c:txPr>
        <c:crossAx val="251471360"/>
        <c:crosses val="autoZero"/>
        <c:auto val="1"/>
        <c:lblAlgn val="ctr"/>
        <c:lblOffset val="100"/>
        <c:noMultiLvlLbl val="0"/>
      </c:catAx>
      <c:valAx>
        <c:axId val="251471360"/>
        <c:scaling>
          <c:orientation val="minMax"/>
          <c:max val="100"/>
        </c:scaling>
        <c:delete val="1"/>
        <c:axPos val="l"/>
        <c:numFmt formatCode="General" sourceLinked="1"/>
        <c:majorTickMark val="out"/>
        <c:minorTickMark val="none"/>
        <c:tickLblPos val="nextTo"/>
        <c:crossAx val="251469824"/>
        <c:crosses val="autoZero"/>
        <c:crossBetween val="between"/>
      </c:valAx>
    </c:plotArea>
    <c:legend>
      <c:legendPos val="r"/>
      <c:layout>
        <c:manualLayout>
          <c:xMode val="edge"/>
          <c:yMode val="edge"/>
          <c:x val="0.60250771024117888"/>
          <c:y val="0.11129187010197064"/>
          <c:w val="0.31688467543863424"/>
          <c:h val="0.8120277336557894"/>
        </c:manualLayout>
      </c:layout>
      <c:overlay val="0"/>
    </c:legend>
    <c:plotVisOnly val="1"/>
    <c:dispBlanksAs val="gap"/>
    <c:showDLblsOverMax val="0"/>
  </c:chart>
  <c:txPr>
    <a:bodyPr/>
    <a:lstStyle/>
    <a:p>
      <a:pPr>
        <a:defRPr sz="1400"/>
      </a:pPr>
      <a:endParaRPr lang="en-US"/>
    </a:p>
  </c:txPr>
  <c:externalData r:id="rId1">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
          <c:y val="5.7423293626686481E-2"/>
          <c:w val="0.55946427411296085"/>
          <c:h val="0.7877381573559995"/>
        </c:manualLayout>
      </c:layout>
      <c:barChart>
        <c:barDir val="col"/>
        <c:grouping val="stacked"/>
        <c:varyColors val="0"/>
        <c:ser>
          <c:idx val="0"/>
          <c:order val="0"/>
          <c:tx>
            <c:strRef>
              <c:f>Sheet1!$A$2</c:f>
              <c:strCache>
                <c:ptCount val="1"/>
                <c:pt idx="0">
                  <c:v>Non-Fried Fish</c:v>
                </c:pt>
              </c:strCache>
            </c:strRef>
          </c:tx>
          <c:invertIfNegative val="0"/>
          <c:dLbls>
            <c:numFmt formatCode="#,##0" sourceLinked="0"/>
            <c:spPr>
              <a:noFill/>
              <a:ln>
                <a:noFill/>
              </a:ln>
              <a:effectLst/>
            </c:spPr>
            <c:txPr>
              <a:bodyPr/>
              <a:lstStyle/>
              <a:p>
                <a:pPr algn="ct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YE Mar 22</c:v>
                </c:pt>
                <c:pt idx="1">
                  <c:v>YE Mar 23</c:v>
                </c:pt>
              </c:strCache>
            </c:strRef>
          </c:cat>
          <c:val>
            <c:numRef>
              <c:f>Sheet1!$B$2:$C$2</c:f>
              <c:numCache>
                <c:formatCode>General</c:formatCode>
                <c:ptCount val="2"/>
                <c:pt idx="0">
                  <c:v>28.4</c:v>
                </c:pt>
                <c:pt idx="1">
                  <c:v>27.7</c:v>
                </c:pt>
              </c:numCache>
            </c:numRef>
          </c:val>
          <c:extLst>
            <c:ext xmlns:c16="http://schemas.microsoft.com/office/drawing/2014/chart" uri="{C3380CC4-5D6E-409C-BE32-E72D297353CC}">
              <c16:uniqueId val="{00000000-0CDD-49AE-991E-8FB1B1B37E8F}"/>
            </c:ext>
          </c:extLst>
        </c:ser>
        <c:ser>
          <c:idx val="1"/>
          <c:order val="1"/>
          <c:tx>
            <c:strRef>
              <c:f>Sheet1!$A$3</c:f>
              <c:strCache>
                <c:ptCount val="1"/>
                <c:pt idx="0">
                  <c:v>Fried Fish</c:v>
                </c:pt>
              </c:strCache>
            </c:strRef>
          </c:tx>
          <c:invertIfNegative val="0"/>
          <c:dLbls>
            <c:numFmt formatCode="#,##0" sourceLinked="0"/>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YE Mar 22</c:v>
                </c:pt>
                <c:pt idx="1">
                  <c:v>YE Mar 23</c:v>
                </c:pt>
              </c:strCache>
            </c:strRef>
          </c:cat>
          <c:val>
            <c:numRef>
              <c:f>Sheet1!$B$3:$C$3</c:f>
              <c:numCache>
                <c:formatCode>General</c:formatCode>
                <c:ptCount val="2"/>
                <c:pt idx="0">
                  <c:v>19.2</c:v>
                </c:pt>
                <c:pt idx="1">
                  <c:v>24.4</c:v>
                </c:pt>
              </c:numCache>
            </c:numRef>
          </c:val>
          <c:extLst>
            <c:ext xmlns:c16="http://schemas.microsoft.com/office/drawing/2014/chart" uri="{C3380CC4-5D6E-409C-BE32-E72D297353CC}">
              <c16:uniqueId val="{00000001-0CDD-49AE-991E-8FB1B1B37E8F}"/>
            </c:ext>
          </c:extLst>
        </c:ser>
        <c:ser>
          <c:idx val="2"/>
          <c:order val="2"/>
          <c:tx>
            <c:strRef>
              <c:f>Sheet1!$A$4</c:f>
              <c:strCache>
                <c:ptCount val="1"/>
                <c:pt idx="0">
                  <c:v>Fish Burger</c:v>
                </c:pt>
              </c:strCache>
            </c:strRef>
          </c:tx>
          <c:invertIfNegative val="0"/>
          <c:dLbls>
            <c:numFmt formatCode="#,##0" sourceLinked="0"/>
            <c:spPr>
              <a:noFill/>
              <a:ln>
                <a:noFill/>
              </a:ln>
              <a:effectLst/>
            </c:spPr>
            <c:txPr>
              <a:bodyPr/>
              <a:lstStyle/>
              <a:p>
                <a:pPr algn="ct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YE Mar 22</c:v>
                </c:pt>
                <c:pt idx="1">
                  <c:v>YE Mar 23</c:v>
                </c:pt>
              </c:strCache>
            </c:strRef>
          </c:cat>
          <c:val>
            <c:numRef>
              <c:f>Sheet1!$B$4:$C$4</c:f>
              <c:numCache>
                <c:formatCode>General</c:formatCode>
                <c:ptCount val="2"/>
                <c:pt idx="0">
                  <c:v>2.2000000000000002</c:v>
                </c:pt>
                <c:pt idx="1">
                  <c:v>1.9</c:v>
                </c:pt>
              </c:numCache>
            </c:numRef>
          </c:val>
          <c:extLst>
            <c:ext xmlns:c16="http://schemas.microsoft.com/office/drawing/2014/chart" uri="{C3380CC4-5D6E-409C-BE32-E72D297353CC}">
              <c16:uniqueId val="{00000002-0CDD-49AE-991E-8FB1B1B37E8F}"/>
            </c:ext>
          </c:extLst>
        </c:ser>
        <c:ser>
          <c:idx val="3"/>
          <c:order val="3"/>
          <c:tx>
            <c:strRef>
              <c:f>Sheet1!$A$5</c:f>
              <c:strCache>
                <c:ptCount val="1"/>
                <c:pt idx="0">
                  <c:v>Fish Filling Other</c:v>
                </c:pt>
              </c:strCache>
            </c:strRef>
          </c:tx>
          <c:invertIfNegative val="0"/>
          <c:dLbls>
            <c:numFmt formatCode="#,##0" sourceLinked="0"/>
            <c:spPr>
              <a:noFill/>
              <a:ln>
                <a:noFill/>
              </a:ln>
              <a:effectLst/>
            </c:spPr>
            <c:txPr>
              <a:bodyPr/>
              <a:lstStyle/>
              <a:p>
                <a:pPr algn="ct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YE Mar 22</c:v>
                </c:pt>
                <c:pt idx="1">
                  <c:v>YE Mar 23</c:v>
                </c:pt>
              </c:strCache>
            </c:strRef>
          </c:cat>
          <c:val>
            <c:numRef>
              <c:f>Sheet1!$B$5:$C$5</c:f>
              <c:numCache>
                <c:formatCode>General</c:formatCode>
                <c:ptCount val="2"/>
                <c:pt idx="0">
                  <c:v>17.5</c:v>
                </c:pt>
                <c:pt idx="1">
                  <c:v>15</c:v>
                </c:pt>
              </c:numCache>
            </c:numRef>
          </c:val>
          <c:extLst>
            <c:ext xmlns:c16="http://schemas.microsoft.com/office/drawing/2014/chart" uri="{C3380CC4-5D6E-409C-BE32-E72D297353CC}">
              <c16:uniqueId val="{00000003-0CDD-49AE-991E-8FB1B1B37E8F}"/>
            </c:ext>
          </c:extLst>
        </c:ser>
        <c:ser>
          <c:idx val="4"/>
          <c:order val="4"/>
          <c:tx>
            <c:strRef>
              <c:f>Sheet1!$A$6</c:f>
              <c:strCache>
                <c:ptCount val="1"/>
                <c:pt idx="0">
                  <c:v>Fish Other</c:v>
                </c:pt>
              </c:strCache>
            </c:strRef>
          </c:tx>
          <c:invertIfNegative val="0"/>
          <c:dLbls>
            <c:numFmt formatCode="#,##0" sourceLinked="0"/>
            <c:spPr>
              <a:noFill/>
              <a:ln>
                <a:noFill/>
              </a:ln>
              <a:effectLst/>
            </c:spPr>
            <c:txPr>
              <a:bodyPr/>
              <a:lstStyle/>
              <a:p>
                <a:pPr algn="ct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YE Mar 22</c:v>
                </c:pt>
                <c:pt idx="1">
                  <c:v>YE Mar 23</c:v>
                </c:pt>
              </c:strCache>
            </c:strRef>
          </c:cat>
          <c:val>
            <c:numRef>
              <c:f>Sheet1!$B$6:$C$6</c:f>
              <c:numCache>
                <c:formatCode>General</c:formatCode>
                <c:ptCount val="2"/>
                <c:pt idx="0">
                  <c:v>1.7</c:v>
                </c:pt>
                <c:pt idx="1">
                  <c:v>4.5999999999999996</c:v>
                </c:pt>
              </c:numCache>
            </c:numRef>
          </c:val>
          <c:extLst>
            <c:ext xmlns:c16="http://schemas.microsoft.com/office/drawing/2014/chart" uri="{C3380CC4-5D6E-409C-BE32-E72D297353CC}">
              <c16:uniqueId val="{00000004-0CDD-49AE-991E-8FB1B1B37E8F}"/>
            </c:ext>
          </c:extLst>
        </c:ser>
        <c:ser>
          <c:idx val="5"/>
          <c:order val="5"/>
          <c:tx>
            <c:strRef>
              <c:f>Sheet1!$A$7</c:f>
              <c:strCache>
                <c:ptCount val="1"/>
                <c:pt idx="0">
                  <c:v>Total Shellfish</c:v>
                </c:pt>
              </c:strCache>
            </c:strRef>
          </c:tx>
          <c:invertIfNegative val="0"/>
          <c:dLbls>
            <c:numFmt formatCode="#,##0" sourceLinked="0"/>
            <c:spPr>
              <a:noFill/>
              <a:ln>
                <a:noFill/>
              </a:ln>
              <a:effectLst/>
            </c:spPr>
            <c:txPr>
              <a:bodyPr/>
              <a:lstStyle/>
              <a:p>
                <a:pPr algn="ct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YE Mar 22</c:v>
                </c:pt>
                <c:pt idx="1">
                  <c:v>YE Mar 23</c:v>
                </c:pt>
              </c:strCache>
            </c:strRef>
          </c:cat>
          <c:val>
            <c:numRef>
              <c:f>Sheet1!$B$7:$C$7</c:f>
              <c:numCache>
                <c:formatCode>0.0</c:formatCode>
                <c:ptCount val="2"/>
                <c:pt idx="0">
                  <c:v>29.3</c:v>
                </c:pt>
                <c:pt idx="1">
                  <c:v>24.9</c:v>
                </c:pt>
              </c:numCache>
            </c:numRef>
          </c:val>
          <c:extLst>
            <c:ext xmlns:c16="http://schemas.microsoft.com/office/drawing/2014/chart" uri="{C3380CC4-5D6E-409C-BE32-E72D297353CC}">
              <c16:uniqueId val="{00000005-0CDD-49AE-991E-8FB1B1B37E8F}"/>
            </c:ext>
          </c:extLst>
        </c:ser>
        <c:ser>
          <c:idx val="6"/>
          <c:order val="6"/>
          <c:tx>
            <c:strRef>
              <c:f>Sheet1!$A$8</c:f>
              <c:strCache>
                <c:ptCount val="1"/>
                <c:pt idx="0">
                  <c:v>Seafood Other</c:v>
                </c:pt>
              </c:strCache>
            </c:strRef>
          </c:tx>
          <c:invertIfNegative val="0"/>
          <c:dLbls>
            <c:numFmt formatCode="#,##0" sourceLinked="0"/>
            <c:spPr>
              <a:noFill/>
              <a:ln>
                <a:noFill/>
              </a:ln>
              <a:effectLst/>
            </c:spPr>
            <c:txPr>
              <a:bodyPr/>
              <a:lstStyle/>
              <a:p>
                <a:pPr algn="ctr">
                  <a:defRPr sz="11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YE Mar 22</c:v>
                </c:pt>
                <c:pt idx="1">
                  <c:v>YE Mar 23</c:v>
                </c:pt>
              </c:strCache>
            </c:strRef>
          </c:cat>
          <c:val>
            <c:numRef>
              <c:f>Sheet1!$B$8:$C$8</c:f>
              <c:numCache>
                <c:formatCode>0.0</c:formatCode>
                <c:ptCount val="2"/>
                <c:pt idx="0">
                  <c:v>1.8</c:v>
                </c:pt>
                <c:pt idx="1">
                  <c:v>1.5</c:v>
                </c:pt>
              </c:numCache>
            </c:numRef>
          </c:val>
          <c:extLst>
            <c:ext xmlns:c16="http://schemas.microsoft.com/office/drawing/2014/chart" uri="{C3380CC4-5D6E-409C-BE32-E72D297353CC}">
              <c16:uniqueId val="{00000006-0CDD-49AE-991E-8FB1B1B37E8F}"/>
            </c:ext>
          </c:extLst>
        </c:ser>
        <c:dLbls>
          <c:showLegendKey val="0"/>
          <c:showVal val="0"/>
          <c:showCatName val="0"/>
          <c:showSerName val="0"/>
          <c:showPercent val="0"/>
          <c:showBubbleSize val="0"/>
        </c:dLbls>
        <c:gapWidth val="82"/>
        <c:overlap val="100"/>
        <c:axId val="251765120"/>
        <c:axId val="251766656"/>
      </c:barChart>
      <c:catAx>
        <c:axId val="251765120"/>
        <c:scaling>
          <c:orientation val="minMax"/>
        </c:scaling>
        <c:delete val="0"/>
        <c:axPos val="b"/>
        <c:numFmt formatCode="General" sourceLinked="0"/>
        <c:majorTickMark val="out"/>
        <c:minorTickMark val="none"/>
        <c:tickLblPos val="nextTo"/>
        <c:txPr>
          <a:bodyPr/>
          <a:lstStyle/>
          <a:p>
            <a:pPr algn="ctr">
              <a:defRPr/>
            </a:pPr>
            <a:endParaRPr lang="en-US"/>
          </a:p>
        </c:txPr>
        <c:crossAx val="251766656"/>
        <c:crosses val="autoZero"/>
        <c:auto val="1"/>
        <c:lblAlgn val="ctr"/>
        <c:lblOffset val="100"/>
        <c:noMultiLvlLbl val="0"/>
      </c:catAx>
      <c:valAx>
        <c:axId val="251766656"/>
        <c:scaling>
          <c:orientation val="minMax"/>
          <c:max val="100"/>
        </c:scaling>
        <c:delete val="1"/>
        <c:axPos val="l"/>
        <c:numFmt formatCode="General" sourceLinked="1"/>
        <c:majorTickMark val="out"/>
        <c:minorTickMark val="none"/>
        <c:tickLblPos val="nextTo"/>
        <c:crossAx val="251765120"/>
        <c:crosses val="autoZero"/>
        <c:crossBetween val="between"/>
      </c:valAx>
    </c:plotArea>
    <c:legend>
      <c:legendPos val="r"/>
      <c:legendEntry>
        <c:idx val="5"/>
        <c:txPr>
          <a:bodyPr/>
          <a:lstStyle/>
          <a:p>
            <a:pPr algn="ctr">
              <a:defRPr/>
            </a:pPr>
            <a:endParaRPr lang="en-US"/>
          </a:p>
        </c:txPr>
      </c:legendEntry>
      <c:legendEntry>
        <c:idx val="6"/>
        <c:txPr>
          <a:bodyPr/>
          <a:lstStyle/>
          <a:p>
            <a:pPr algn="ctr">
              <a:defRPr/>
            </a:pPr>
            <a:endParaRPr lang="en-US"/>
          </a:p>
        </c:txPr>
      </c:legendEntry>
      <c:layout>
        <c:manualLayout>
          <c:xMode val="edge"/>
          <c:yMode val="edge"/>
          <c:x val="0.52660794993919102"/>
          <c:y val="2.0275338581062913E-2"/>
          <c:w val="0.44691517252136026"/>
          <c:h val="0.84360097970359582"/>
        </c:manualLayout>
      </c:layout>
      <c:overlay val="0"/>
      <c:txPr>
        <a:bodyPr/>
        <a:lstStyle/>
        <a:p>
          <a:pPr algn="ctr">
            <a:defRPr/>
          </a:pPr>
          <a:endParaRPr lang="en-US"/>
        </a:p>
      </c:txPr>
    </c:legend>
    <c:plotVisOnly val="1"/>
    <c:dispBlanksAs val="gap"/>
    <c:showDLblsOverMax val="0"/>
  </c:chart>
  <c:txPr>
    <a:bodyPr/>
    <a:lstStyle/>
    <a:p>
      <a:pPr>
        <a:defRPr sz="1400"/>
      </a:pPr>
      <a:endParaRPr lang="en-US"/>
    </a:p>
  </c:txPr>
  <c:externalData r:id="rId1">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
          <c:y val="8.7762000999857107E-2"/>
          <c:w val="0.46636314261239253"/>
          <c:h val="0.81439967962875848"/>
        </c:manualLayout>
      </c:layout>
      <c:barChart>
        <c:barDir val="col"/>
        <c:grouping val="stacked"/>
        <c:varyColors val="0"/>
        <c:ser>
          <c:idx val="0"/>
          <c:order val="0"/>
          <c:tx>
            <c:strRef>
              <c:f>Sheet1!$A$2</c:f>
              <c:strCache>
                <c:ptCount val="1"/>
                <c:pt idx="0">
                  <c:v>Non-Fried Fish</c:v>
                </c:pt>
              </c:strCache>
            </c:strRef>
          </c:tx>
          <c:invertIfNegative val="0"/>
          <c:dLbls>
            <c:numFmt formatCode="#,##0.0" sourceLinked="0"/>
            <c:spPr>
              <a:noFill/>
              <a:ln>
                <a:noFill/>
              </a:ln>
              <a:effectLst/>
            </c:spPr>
            <c:txPr>
              <a:bodyPr/>
              <a:lstStyle/>
              <a:p>
                <a:pPr algn="ct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Contribution to Growth %</c:v>
                </c:pt>
              </c:strCache>
            </c:strRef>
          </c:cat>
          <c:val>
            <c:numRef>
              <c:f>Sheet1!$B$2</c:f>
              <c:numCache>
                <c:formatCode>0</c:formatCode>
                <c:ptCount val="1"/>
                <c:pt idx="0">
                  <c:v>-4.8</c:v>
                </c:pt>
              </c:numCache>
            </c:numRef>
          </c:val>
          <c:extLst>
            <c:ext xmlns:c16="http://schemas.microsoft.com/office/drawing/2014/chart" uri="{C3380CC4-5D6E-409C-BE32-E72D297353CC}">
              <c16:uniqueId val="{00000000-79F8-4856-9963-888EFDA4188E}"/>
            </c:ext>
          </c:extLst>
        </c:ser>
        <c:ser>
          <c:idx val="1"/>
          <c:order val="1"/>
          <c:tx>
            <c:strRef>
              <c:f>Sheet1!$A$3</c:f>
              <c:strCache>
                <c:ptCount val="1"/>
                <c:pt idx="0">
                  <c:v>Fried Fish</c:v>
                </c:pt>
              </c:strCache>
            </c:strRef>
          </c:tx>
          <c:invertIfNegative val="0"/>
          <c:dLbls>
            <c:numFmt formatCode="#,##0.0" sourceLinked="0"/>
            <c:spPr>
              <a:noFill/>
              <a:ln>
                <a:noFill/>
              </a:ln>
              <a:effectLst/>
            </c:spPr>
            <c:txPr>
              <a:bodyPr/>
              <a:lstStyle/>
              <a:p>
                <a:pPr algn="ct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Contribution to Growth %</c:v>
                </c:pt>
              </c:strCache>
            </c:strRef>
          </c:cat>
          <c:val>
            <c:numRef>
              <c:f>Sheet1!$B$3</c:f>
              <c:numCache>
                <c:formatCode>0</c:formatCode>
                <c:ptCount val="1"/>
                <c:pt idx="0">
                  <c:v>1.6</c:v>
                </c:pt>
              </c:numCache>
            </c:numRef>
          </c:val>
          <c:extLst>
            <c:ext xmlns:c16="http://schemas.microsoft.com/office/drawing/2014/chart" uri="{C3380CC4-5D6E-409C-BE32-E72D297353CC}">
              <c16:uniqueId val="{00000001-79F8-4856-9963-888EFDA4188E}"/>
            </c:ext>
          </c:extLst>
        </c:ser>
        <c:ser>
          <c:idx val="2"/>
          <c:order val="2"/>
          <c:tx>
            <c:strRef>
              <c:f>Sheet1!$A$4</c:f>
              <c:strCache>
                <c:ptCount val="1"/>
                <c:pt idx="0">
                  <c:v>Fish Burger</c:v>
                </c:pt>
              </c:strCache>
            </c:strRef>
          </c:tx>
          <c:invertIfNegative val="0"/>
          <c:dLbls>
            <c:dLbl>
              <c:idx val="0"/>
              <c:layout>
                <c:manualLayout>
                  <c:x val="0"/>
                  <c:y val="-2.574204559208733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9F8-4856-9963-888EFDA4188E}"/>
                </c:ext>
              </c:extLst>
            </c:dLbl>
            <c:numFmt formatCode="#,##0.0" sourceLinked="0"/>
            <c:spPr>
              <a:noFill/>
              <a:ln>
                <a:noFill/>
              </a:ln>
              <a:effectLst/>
            </c:spPr>
            <c:txPr>
              <a:bodyPr/>
              <a:lstStyle/>
              <a:p>
                <a:pPr algn="ct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Contribution to Growth %</c:v>
                </c:pt>
              </c:strCache>
            </c:strRef>
          </c:cat>
          <c:val>
            <c:numRef>
              <c:f>Sheet1!$B$4</c:f>
              <c:numCache>
                <c:formatCode>0</c:formatCode>
                <c:ptCount val="1"/>
                <c:pt idx="0">
                  <c:v>-0.6</c:v>
                </c:pt>
              </c:numCache>
            </c:numRef>
          </c:val>
          <c:extLst>
            <c:ext xmlns:c16="http://schemas.microsoft.com/office/drawing/2014/chart" uri="{C3380CC4-5D6E-409C-BE32-E72D297353CC}">
              <c16:uniqueId val="{00000003-79F8-4856-9963-888EFDA4188E}"/>
            </c:ext>
          </c:extLst>
        </c:ser>
        <c:ser>
          <c:idx val="3"/>
          <c:order val="3"/>
          <c:tx>
            <c:strRef>
              <c:f>Sheet1!$A$5</c:f>
              <c:strCache>
                <c:ptCount val="1"/>
                <c:pt idx="0">
                  <c:v>Fish Filling Other</c:v>
                </c:pt>
              </c:strCache>
            </c:strRef>
          </c:tx>
          <c:invertIfNegative val="0"/>
          <c:dLbls>
            <c:numFmt formatCode="#,##0.0" sourceLinked="0"/>
            <c:spPr>
              <a:noFill/>
              <a:ln>
                <a:noFill/>
              </a:ln>
              <a:effectLst/>
            </c:spPr>
            <c:txPr>
              <a:bodyPr/>
              <a:lstStyle/>
              <a:p>
                <a:pPr algn="ct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Contribution to Growth %</c:v>
                </c:pt>
              </c:strCache>
            </c:strRef>
          </c:cat>
          <c:val>
            <c:numRef>
              <c:f>Sheet1!$B$5</c:f>
              <c:numCache>
                <c:formatCode>0</c:formatCode>
                <c:ptCount val="1"/>
                <c:pt idx="0">
                  <c:v>-4.8</c:v>
                </c:pt>
              </c:numCache>
            </c:numRef>
          </c:val>
          <c:extLst>
            <c:ext xmlns:c16="http://schemas.microsoft.com/office/drawing/2014/chart" uri="{C3380CC4-5D6E-409C-BE32-E72D297353CC}">
              <c16:uniqueId val="{00000004-79F8-4856-9963-888EFDA4188E}"/>
            </c:ext>
          </c:extLst>
        </c:ser>
        <c:ser>
          <c:idx val="4"/>
          <c:order val="4"/>
          <c:tx>
            <c:strRef>
              <c:f>Sheet1!$A$6</c:f>
              <c:strCache>
                <c:ptCount val="1"/>
                <c:pt idx="0">
                  <c:v>Fish Other</c:v>
                </c:pt>
              </c:strCache>
            </c:strRef>
          </c:tx>
          <c:invertIfNegative val="0"/>
          <c:dLbls>
            <c:numFmt formatCode="#,##0.0" sourceLinked="0"/>
            <c:spPr>
              <a:noFill/>
              <a:ln>
                <a:noFill/>
              </a:ln>
              <a:effectLst/>
            </c:spPr>
            <c:txPr>
              <a:bodyPr/>
              <a:lstStyle/>
              <a:p>
                <a:pPr algn="ct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Contribution to Growth %</c:v>
                </c:pt>
              </c:strCache>
            </c:strRef>
          </c:cat>
          <c:val>
            <c:numRef>
              <c:f>Sheet1!$B$6</c:f>
              <c:numCache>
                <c:formatCode>0</c:formatCode>
                <c:ptCount val="1"/>
                <c:pt idx="0">
                  <c:v>2.2999999999999998</c:v>
                </c:pt>
              </c:numCache>
            </c:numRef>
          </c:val>
          <c:extLst>
            <c:ext xmlns:c16="http://schemas.microsoft.com/office/drawing/2014/chart" uri="{C3380CC4-5D6E-409C-BE32-E72D297353CC}">
              <c16:uniqueId val="{00000005-79F8-4856-9963-888EFDA4188E}"/>
            </c:ext>
          </c:extLst>
        </c:ser>
        <c:ser>
          <c:idx val="5"/>
          <c:order val="5"/>
          <c:tx>
            <c:strRef>
              <c:f>Sheet1!$A$7</c:f>
              <c:strCache>
                <c:ptCount val="1"/>
                <c:pt idx="0">
                  <c:v>Total Shellfish</c:v>
                </c:pt>
              </c:strCache>
            </c:strRef>
          </c:tx>
          <c:invertIfNegative val="0"/>
          <c:dLbls>
            <c:numFmt formatCode="#,##0.0" sourceLinked="0"/>
            <c:spPr>
              <a:noFill/>
              <a:ln>
                <a:noFill/>
              </a:ln>
              <a:effectLst/>
            </c:spPr>
            <c:txPr>
              <a:bodyPr/>
              <a:lstStyle/>
              <a:p>
                <a:pPr algn="ct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Contribution to Growth %</c:v>
                </c:pt>
              </c:strCache>
            </c:strRef>
          </c:cat>
          <c:val>
            <c:numRef>
              <c:f>Sheet1!$B$7</c:f>
              <c:numCache>
                <c:formatCode>0</c:formatCode>
                <c:ptCount val="1"/>
                <c:pt idx="0">
                  <c:v>-8.1</c:v>
                </c:pt>
              </c:numCache>
            </c:numRef>
          </c:val>
          <c:extLst>
            <c:ext xmlns:c16="http://schemas.microsoft.com/office/drawing/2014/chart" uri="{C3380CC4-5D6E-409C-BE32-E72D297353CC}">
              <c16:uniqueId val="{00000006-79F8-4856-9963-888EFDA4188E}"/>
            </c:ext>
          </c:extLst>
        </c:ser>
        <c:ser>
          <c:idx val="6"/>
          <c:order val="6"/>
          <c:tx>
            <c:strRef>
              <c:f>Sheet1!$A$8</c:f>
              <c:strCache>
                <c:ptCount val="1"/>
                <c:pt idx="0">
                  <c:v>Seafood Other</c:v>
                </c:pt>
              </c:strCache>
            </c:strRef>
          </c:tx>
          <c:invertIfNegative val="0"/>
          <c:dLbls>
            <c:dLbl>
              <c:idx val="0"/>
              <c:layout>
                <c:manualLayout>
                  <c:x val="-2.5100528362760724E-17"/>
                  <c:y val="2.206461050750355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9F8-4856-9963-888EFDA4188E}"/>
                </c:ext>
              </c:extLst>
            </c:dLbl>
            <c:numFmt formatCode="#,##0.0" sourceLinked="0"/>
            <c:spPr>
              <a:noFill/>
              <a:ln>
                <a:noFill/>
              </a:ln>
              <a:effectLst/>
            </c:spPr>
            <c:txPr>
              <a:bodyPr/>
              <a:lstStyle/>
              <a:p>
                <a:pPr algn="ct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Contribution to Growth %</c:v>
                </c:pt>
              </c:strCache>
            </c:strRef>
          </c:cat>
          <c:val>
            <c:numRef>
              <c:f>Sheet1!$B$8</c:f>
              <c:numCache>
                <c:formatCode>0</c:formatCode>
                <c:ptCount val="1"/>
                <c:pt idx="0">
                  <c:v>-0.5</c:v>
                </c:pt>
              </c:numCache>
            </c:numRef>
          </c:val>
          <c:extLst>
            <c:ext xmlns:c16="http://schemas.microsoft.com/office/drawing/2014/chart" uri="{C3380CC4-5D6E-409C-BE32-E72D297353CC}">
              <c16:uniqueId val="{00000008-79F8-4856-9963-888EFDA4188E}"/>
            </c:ext>
          </c:extLst>
        </c:ser>
        <c:dLbls>
          <c:showLegendKey val="0"/>
          <c:showVal val="0"/>
          <c:showCatName val="0"/>
          <c:showSerName val="0"/>
          <c:showPercent val="0"/>
          <c:showBubbleSize val="0"/>
        </c:dLbls>
        <c:gapWidth val="82"/>
        <c:overlap val="100"/>
        <c:axId val="251639296"/>
        <c:axId val="251640832"/>
      </c:barChart>
      <c:catAx>
        <c:axId val="251639296"/>
        <c:scaling>
          <c:orientation val="minMax"/>
        </c:scaling>
        <c:delete val="0"/>
        <c:axPos val="b"/>
        <c:numFmt formatCode="General" sourceLinked="0"/>
        <c:majorTickMark val="out"/>
        <c:minorTickMark val="none"/>
        <c:tickLblPos val="none"/>
        <c:crossAx val="251640832"/>
        <c:crosses val="autoZero"/>
        <c:auto val="1"/>
        <c:lblAlgn val="ctr"/>
        <c:lblOffset val="100"/>
        <c:noMultiLvlLbl val="0"/>
      </c:catAx>
      <c:valAx>
        <c:axId val="251640832"/>
        <c:scaling>
          <c:orientation val="minMax"/>
        </c:scaling>
        <c:delete val="0"/>
        <c:axPos val="l"/>
        <c:numFmt formatCode="0" sourceLinked="1"/>
        <c:majorTickMark val="out"/>
        <c:minorTickMark val="none"/>
        <c:tickLblPos val="none"/>
        <c:crossAx val="251639296"/>
        <c:crosses val="autoZero"/>
        <c:crossBetween val="between"/>
      </c:valAx>
    </c:plotArea>
    <c:legend>
      <c:legendPos val="r"/>
      <c:legendEntry>
        <c:idx val="5"/>
        <c:txPr>
          <a:bodyPr/>
          <a:lstStyle/>
          <a:p>
            <a:pPr algn="ctr">
              <a:defRPr/>
            </a:pPr>
            <a:endParaRPr lang="en-US"/>
          </a:p>
        </c:txPr>
      </c:legendEntry>
      <c:legendEntry>
        <c:idx val="6"/>
        <c:txPr>
          <a:bodyPr/>
          <a:lstStyle/>
          <a:p>
            <a:pPr algn="ctr">
              <a:defRPr/>
            </a:pPr>
            <a:endParaRPr lang="en-US"/>
          </a:p>
        </c:txPr>
      </c:legendEntry>
      <c:layout>
        <c:manualLayout>
          <c:xMode val="edge"/>
          <c:yMode val="edge"/>
          <c:x val="0.53520004363984797"/>
          <c:y val="2.5742045592087318E-2"/>
          <c:w val="0.39866898463829914"/>
          <c:h val="0.82493932232110434"/>
        </c:manualLayout>
      </c:layout>
      <c:overlay val="0"/>
      <c:txPr>
        <a:bodyPr/>
        <a:lstStyle/>
        <a:p>
          <a:pPr algn="ctr">
            <a:defRPr/>
          </a:pPr>
          <a:endParaRPr lang="en-US"/>
        </a:p>
      </c:txPr>
    </c:legend>
    <c:plotVisOnly val="1"/>
    <c:dispBlanksAs val="gap"/>
    <c:showDLblsOverMax val="0"/>
  </c:chart>
  <c:txPr>
    <a:bodyPr/>
    <a:lstStyle/>
    <a:p>
      <a:pPr>
        <a:defRPr sz="1400"/>
      </a:pPr>
      <a:endParaRPr lang="en-US"/>
    </a:p>
  </c:txPr>
  <c:externalData r:id="rId1">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Avg Tckts</c:v>
                </c:pt>
              </c:strCache>
            </c:strRef>
          </c:tx>
          <c:spPr>
            <a:solidFill>
              <a:schemeClr val="tx2">
                <a:lumMod val="60000"/>
                <a:lumOff val="40000"/>
              </a:schemeClr>
            </a:solidFill>
          </c:spPr>
          <c:invertIfNegative val="0"/>
          <c:dPt>
            <c:idx val="4"/>
            <c:invertIfNegative val="0"/>
            <c:bubble3D val="0"/>
            <c:extLst>
              <c:ext xmlns:c16="http://schemas.microsoft.com/office/drawing/2014/chart" uri="{C3380CC4-5D6E-409C-BE32-E72D297353CC}">
                <c16:uniqueId val="{00000000-069C-4114-892C-12EAAD5181F2}"/>
              </c:ext>
            </c:extLst>
          </c:dPt>
          <c:dPt>
            <c:idx val="6"/>
            <c:invertIfNegative val="0"/>
            <c:bubble3D val="0"/>
            <c:spPr>
              <a:solidFill>
                <a:srgbClr val="00B0F0"/>
              </a:solidFill>
              <a:ln>
                <a:solidFill>
                  <a:srgbClr val="00B0F0"/>
                </a:solidFill>
              </a:ln>
            </c:spPr>
            <c:extLst>
              <c:ext xmlns:c16="http://schemas.microsoft.com/office/drawing/2014/chart" uri="{C3380CC4-5D6E-409C-BE32-E72D297353CC}">
                <c16:uniqueId val="{00000002-069C-4114-892C-12EAAD5181F2}"/>
              </c:ext>
            </c:extLst>
          </c:dPt>
          <c:dLbls>
            <c:dLbl>
              <c:idx val="0"/>
              <c:layout>
                <c:manualLayout>
                  <c:x val="5.3284317887807263E-2"/>
                  <c:y val="4.247815552490289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4AA-4CE4-BA72-6180592DF8FB}"/>
                </c:ext>
              </c:extLst>
            </c:dLbl>
            <c:dLbl>
              <c:idx val="5"/>
              <c:layout>
                <c:manualLayout>
                  <c:x val="2.2836136237631699E-2"/>
                  <c:y val="7.7875718835372612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4AA-4CE4-BA72-6180592DF8FB}"/>
                </c:ext>
              </c:extLst>
            </c:dLbl>
            <c:dLbl>
              <c:idx val="6"/>
              <c:layout>
                <c:manualLayout>
                  <c:x val="4.0597575533567423E-2"/>
                  <c:y val="4.247815552490289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69C-4114-892C-12EAAD5181F2}"/>
                </c:ext>
              </c:extLst>
            </c:dLbl>
            <c:numFmt formatCode="[$£-809]#,##0.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    Total Visits</c:v>
                </c:pt>
                <c:pt idx="1">
                  <c:v>    Total Protein</c:v>
                </c:pt>
                <c:pt idx="2">
                  <c:v>    Total Poultry</c:v>
                </c:pt>
                <c:pt idx="3">
                  <c:v>    Total Beef &amp; Veal</c:v>
                </c:pt>
                <c:pt idx="4">
                  <c:v>    Total Lamb</c:v>
                </c:pt>
                <c:pt idx="5">
                  <c:v>    Total Pork</c:v>
                </c:pt>
                <c:pt idx="6">
                  <c:v>    Total Seafood</c:v>
                </c:pt>
              </c:strCache>
            </c:strRef>
          </c:cat>
          <c:val>
            <c:numRef>
              <c:f>Sheet1!$B$2:$B$8</c:f>
              <c:numCache>
                <c:formatCode>"£"#,##0.00</c:formatCode>
                <c:ptCount val="7"/>
                <c:pt idx="0">
                  <c:v>7.07</c:v>
                </c:pt>
                <c:pt idx="1">
                  <c:v>8.09</c:v>
                </c:pt>
                <c:pt idx="2">
                  <c:v>7.91</c:v>
                </c:pt>
                <c:pt idx="3">
                  <c:v>9.0299999999999994</c:v>
                </c:pt>
                <c:pt idx="4">
                  <c:v>10.18</c:v>
                </c:pt>
                <c:pt idx="5">
                  <c:v>7.63</c:v>
                </c:pt>
                <c:pt idx="6">
                  <c:v>9.4499999999999993</c:v>
                </c:pt>
              </c:numCache>
            </c:numRef>
          </c:val>
          <c:extLst>
            <c:ext xmlns:c16="http://schemas.microsoft.com/office/drawing/2014/chart" uri="{C3380CC4-5D6E-409C-BE32-E72D297353CC}">
              <c16:uniqueId val="{00000003-069C-4114-892C-12EAAD5181F2}"/>
            </c:ext>
          </c:extLst>
        </c:ser>
        <c:dLbls>
          <c:showLegendKey val="0"/>
          <c:showVal val="0"/>
          <c:showCatName val="0"/>
          <c:showSerName val="0"/>
          <c:showPercent val="0"/>
          <c:showBubbleSize val="0"/>
        </c:dLbls>
        <c:gapWidth val="75"/>
        <c:axId val="251931264"/>
        <c:axId val="251937152"/>
      </c:barChart>
      <c:catAx>
        <c:axId val="251931264"/>
        <c:scaling>
          <c:orientation val="maxMin"/>
        </c:scaling>
        <c:delete val="0"/>
        <c:axPos val="r"/>
        <c:numFmt formatCode="General" sourceLinked="0"/>
        <c:majorTickMark val="none"/>
        <c:minorTickMark val="none"/>
        <c:tickLblPos val="low"/>
        <c:crossAx val="251937152"/>
        <c:crosses val="autoZero"/>
        <c:auto val="1"/>
        <c:lblAlgn val="ctr"/>
        <c:lblOffset val="100"/>
        <c:noMultiLvlLbl val="0"/>
      </c:catAx>
      <c:valAx>
        <c:axId val="251937152"/>
        <c:scaling>
          <c:orientation val="maxMin"/>
        </c:scaling>
        <c:delete val="0"/>
        <c:axPos val="t"/>
        <c:numFmt formatCode="[$£-809]#,##0_);[Red]\([$£-809]#,##0\)" sourceLinked="0"/>
        <c:majorTickMark val="none"/>
        <c:minorTickMark val="none"/>
        <c:tickLblPos val="high"/>
        <c:spPr>
          <a:ln>
            <a:noFill/>
          </a:ln>
        </c:spPr>
        <c:crossAx val="251931264"/>
        <c:crosses val="autoZero"/>
        <c:crossBetween val="between"/>
      </c:valAx>
      <c:spPr>
        <a:ln>
          <a:noFill/>
        </a:ln>
      </c:spPr>
    </c:plotArea>
    <c:plotVisOnly val="1"/>
    <c:dispBlanksAs val="gap"/>
    <c:showDLblsOverMax val="0"/>
  </c:chart>
  <c:txPr>
    <a:bodyPr/>
    <a:lstStyle/>
    <a:p>
      <a:pPr>
        <a:defRPr sz="1400"/>
      </a:pPr>
      <a:endParaRPr lang="en-US"/>
    </a:p>
  </c:txPr>
  <c:externalData r:id="rId1">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0459758475167967E-2"/>
          <c:y val="4.6603887638260427E-2"/>
          <c:w val="0.92554281261625604"/>
          <c:h val="0.81782116650498193"/>
        </c:manualLayout>
      </c:layout>
      <c:barChart>
        <c:barDir val="bar"/>
        <c:grouping val="clustered"/>
        <c:varyColors val="0"/>
        <c:ser>
          <c:idx val="0"/>
          <c:order val="0"/>
          <c:tx>
            <c:strRef>
              <c:f>Sheet1!$B$1</c:f>
              <c:strCache>
                <c:ptCount val="1"/>
                <c:pt idx="0">
                  <c:v>Spd Chg</c:v>
                </c:pt>
              </c:strCache>
            </c:strRef>
          </c:tx>
          <c:spPr>
            <a:solidFill>
              <a:srgbClr val="00517D"/>
            </a:solidFill>
          </c:spPr>
          <c:invertIfNegative val="0"/>
          <c:dPt>
            <c:idx val="4"/>
            <c:invertIfNegative val="0"/>
            <c:bubble3D val="0"/>
            <c:extLst>
              <c:ext xmlns:c16="http://schemas.microsoft.com/office/drawing/2014/chart" uri="{C3380CC4-5D6E-409C-BE32-E72D297353CC}">
                <c16:uniqueId val="{00000000-3C93-438E-BA0A-BA31326FE4FB}"/>
              </c:ext>
            </c:extLst>
          </c:dPt>
          <c:dPt>
            <c:idx val="6"/>
            <c:invertIfNegative val="0"/>
            <c:bubble3D val="0"/>
            <c:spPr>
              <a:solidFill>
                <a:srgbClr val="0077C8">
                  <a:lumMod val="50000"/>
                </a:srgbClr>
              </a:solidFill>
            </c:spPr>
            <c:extLst>
              <c:ext xmlns:c16="http://schemas.microsoft.com/office/drawing/2014/chart" uri="{C3380CC4-5D6E-409C-BE32-E72D297353CC}">
                <c16:uniqueId val="{00000002-3C93-438E-BA0A-BA31326FE4FB}"/>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    Total Visits</c:v>
                </c:pt>
                <c:pt idx="1">
                  <c:v>    Total Protein</c:v>
                </c:pt>
                <c:pt idx="2">
                  <c:v>    Total Poultry</c:v>
                </c:pt>
                <c:pt idx="3">
                  <c:v>    Total Beef &amp; Veal</c:v>
                </c:pt>
                <c:pt idx="4">
                  <c:v>    Total Lamb</c:v>
                </c:pt>
                <c:pt idx="5">
                  <c:v>    Total Pork</c:v>
                </c:pt>
                <c:pt idx="6">
                  <c:v>    Total Seafood</c:v>
                </c:pt>
              </c:strCache>
            </c:strRef>
          </c:cat>
          <c:val>
            <c:numRef>
              <c:f>Sheet1!$B$2:$B$8</c:f>
              <c:numCache>
                <c:formatCode>"£"#,##0.00</c:formatCode>
                <c:ptCount val="7"/>
                <c:pt idx="0">
                  <c:v>-0.29999999999999982</c:v>
                </c:pt>
                <c:pt idx="1">
                  <c:v>-0.27999999999999936</c:v>
                </c:pt>
                <c:pt idx="2">
                  <c:v>0.77000000000000046</c:v>
                </c:pt>
                <c:pt idx="3">
                  <c:v>2.9999999999999361E-2</c:v>
                </c:pt>
                <c:pt idx="4">
                  <c:v>4.87</c:v>
                </c:pt>
                <c:pt idx="5">
                  <c:v>-0.85000000000000053</c:v>
                </c:pt>
                <c:pt idx="6">
                  <c:v>0.80999999999999872</c:v>
                </c:pt>
              </c:numCache>
            </c:numRef>
          </c:val>
          <c:extLst>
            <c:ext xmlns:c16="http://schemas.microsoft.com/office/drawing/2014/chart" uri="{C3380CC4-5D6E-409C-BE32-E72D297353CC}">
              <c16:uniqueId val="{00000003-3C93-438E-BA0A-BA31326FE4FB}"/>
            </c:ext>
          </c:extLst>
        </c:ser>
        <c:dLbls>
          <c:showLegendKey val="0"/>
          <c:showVal val="0"/>
          <c:showCatName val="0"/>
          <c:showSerName val="0"/>
          <c:showPercent val="0"/>
          <c:showBubbleSize val="0"/>
        </c:dLbls>
        <c:gapWidth val="75"/>
        <c:axId val="251794944"/>
        <c:axId val="251796480"/>
      </c:barChart>
      <c:catAx>
        <c:axId val="251794944"/>
        <c:scaling>
          <c:orientation val="maxMin"/>
        </c:scaling>
        <c:delete val="0"/>
        <c:axPos val="l"/>
        <c:numFmt formatCode="General" sourceLinked="0"/>
        <c:majorTickMark val="none"/>
        <c:minorTickMark val="none"/>
        <c:tickLblPos val="none"/>
        <c:crossAx val="251796480"/>
        <c:crosses val="autoZero"/>
        <c:auto val="1"/>
        <c:lblAlgn val="ctr"/>
        <c:lblOffset val="100"/>
        <c:noMultiLvlLbl val="0"/>
      </c:catAx>
      <c:valAx>
        <c:axId val="251796480"/>
        <c:scaling>
          <c:orientation val="minMax"/>
        </c:scaling>
        <c:delete val="1"/>
        <c:axPos val="t"/>
        <c:numFmt formatCode="[$£-809]#,##0.00" sourceLinked="0"/>
        <c:majorTickMark val="none"/>
        <c:minorTickMark val="none"/>
        <c:tickLblPos val="high"/>
        <c:crossAx val="251794944"/>
        <c:crosses val="autoZero"/>
        <c:crossBetween val="between"/>
      </c:valAx>
      <c:spPr>
        <a:ln>
          <a:noFill/>
        </a:ln>
      </c:spPr>
    </c:plotArea>
    <c:plotVisOnly val="1"/>
    <c:dispBlanksAs val="gap"/>
    <c:showDLblsOverMax val="0"/>
  </c:chart>
  <c:spPr>
    <a:noFill/>
    <a:ln>
      <a:noFill/>
    </a:ln>
  </c:spPr>
  <c:txPr>
    <a:bodyPr/>
    <a:lstStyle/>
    <a:p>
      <a:pPr>
        <a:defRPr sz="1400"/>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6480397559808256E-2"/>
          <c:y val="3.4952918643766706E-2"/>
          <c:w val="0.7767552868866876"/>
          <c:h val="0.86185140380879233"/>
        </c:manualLayout>
      </c:layout>
      <c:barChart>
        <c:barDir val="bar"/>
        <c:grouping val="clustered"/>
        <c:varyColors val="0"/>
        <c:ser>
          <c:idx val="0"/>
          <c:order val="0"/>
          <c:tx>
            <c:strRef>
              <c:f>Sheet1!$B$1</c:f>
              <c:strCache>
                <c:ptCount val="1"/>
                <c:pt idx="0">
                  <c:v>Spd Chg</c:v>
                </c:pt>
              </c:strCache>
            </c:strRef>
          </c:tx>
          <c:invertIfNegative val="0"/>
          <c:dPt>
            <c:idx val="4"/>
            <c:invertIfNegative val="0"/>
            <c:bubble3D val="0"/>
            <c:spPr>
              <a:solidFill>
                <a:srgbClr val="0077C8">
                  <a:lumMod val="50000"/>
                </a:srgbClr>
              </a:solidFill>
            </c:spPr>
            <c:extLst>
              <c:ext xmlns:c16="http://schemas.microsoft.com/office/drawing/2014/chart" uri="{C3380CC4-5D6E-409C-BE32-E72D297353CC}">
                <c16:uniqueId val="{00000001-71C2-43B4-AF10-04F2C0FBAE1B}"/>
              </c:ext>
            </c:extLst>
          </c:dPt>
          <c:dPt>
            <c:idx val="6"/>
            <c:invertIfNegative val="0"/>
            <c:bubble3D val="0"/>
            <c:spPr>
              <a:solidFill>
                <a:srgbClr val="00517D"/>
              </a:solidFill>
            </c:spPr>
            <c:extLst>
              <c:ext xmlns:c16="http://schemas.microsoft.com/office/drawing/2014/chart" uri="{C3380CC4-5D6E-409C-BE32-E72D297353CC}">
                <c16:uniqueId val="{00000003-71C2-43B4-AF10-04F2C0FBAE1B}"/>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    Total Visits</c:v>
                </c:pt>
                <c:pt idx="1">
                  <c:v>    Total Protein</c:v>
                </c:pt>
                <c:pt idx="2">
                  <c:v>    Total Poultry</c:v>
                </c:pt>
                <c:pt idx="3">
                  <c:v>    Total Beef &amp; Veal</c:v>
                </c:pt>
                <c:pt idx="4">
                  <c:v>    Total Lamb</c:v>
                </c:pt>
                <c:pt idx="5">
                  <c:v>    Total Pork</c:v>
                </c:pt>
                <c:pt idx="6">
                  <c:v>    Total Seafood</c:v>
                </c:pt>
              </c:strCache>
            </c:strRef>
          </c:cat>
          <c:val>
            <c:numRef>
              <c:f>Sheet1!$B$2:$B$8</c:f>
              <c:numCache>
                <c:formatCode>"£"#,##0.00</c:formatCode>
                <c:ptCount val="7"/>
                <c:pt idx="0">
                  <c:v>-0.17999999999999972</c:v>
                </c:pt>
                <c:pt idx="1">
                  <c:v>-9.9999999999999645E-2</c:v>
                </c:pt>
                <c:pt idx="2">
                  <c:v>-0.12999999999999989</c:v>
                </c:pt>
                <c:pt idx="3">
                  <c:v>-9.9999999999999645E-2</c:v>
                </c:pt>
                <c:pt idx="4">
                  <c:v>0.66000000000000014</c:v>
                </c:pt>
                <c:pt idx="5">
                  <c:v>-0.3199999999999994</c:v>
                </c:pt>
                <c:pt idx="6">
                  <c:v>0.47999999999999954</c:v>
                </c:pt>
              </c:numCache>
            </c:numRef>
          </c:val>
          <c:extLst>
            <c:ext xmlns:c16="http://schemas.microsoft.com/office/drawing/2014/chart" uri="{C3380CC4-5D6E-409C-BE32-E72D297353CC}">
              <c16:uniqueId val="{00000004-71C2-43B4-AF10-04F2C0FBAE1B}"/>
            </c:ext>
          </c:extLst>
        </c:ser>
        <c:dLbls>
          <c:dLblPos val="outEnd"/>
          <c:showLegendKey val="0"/>
          <c:showVal val="1"/>
          <c:showCatName val="0"/>
          <c:showSerName val="0"/>
          <c:showPercent val="0"/>
          <c:showBubbleSize val="0"/>
        </c:dLbls>
        <c:gapWidth val="75"/>
        <c:axId val="197054848"/>
        <c:axId val="197059328"/>
      </c:barChart>
      <c:catAx>
        <c:axId val="197054848"/>
        <c:scaling>
          <c:orientation val="maxMin"/>
        </c:scaling>
        <c:delete val="0"/>
        <c:axPos val="l"/>
        <c:numFmt formatCode="General" sourceLinked="0"/>
        <c:majorTickMark val="none"/>
        <c:minorTickMark val="none"/>
        <c:tickLblPos val="none"/>
        <c:crossAx val="197059328"/>
        <c:crosses val="autoZero"/>
        <c:auto val="1"/>
        <c:lblAlgn val="ctr"/>
        <c:lblOffset val="100"/>
        <c:noMultiLvlLbl val="0"/>
      </c:catAx>
      <c:valAx>
        <c:axId val="197059328"/>
        <c:scaling>
          <c:orientation val="minMax"/>
        </c:scaling>
        <c:delete val="1"/>
        <c:axPos val="t"/>
        <c:numFmt formatCode="[$£-809]#,##0.0" sourceLinked="0"/>
        <c:majorTickMark val="none"/>
        <c:minorTickMark val="none"/>
        <c:tickLblPos val="high"/>
        <c:crossAx val="197054848"/>
        <c:crosses val="autoZero"/>
        <c:crossBetween val="between"/>
      </c:valAx>
      <c:spPr>
        <a:ln>
          <a:noFill/>
        </a:ln>
      </c:spPr>
    </c:plotArea>
    <c:plotVisOnly val="1"/>
    <c:dispBlanksAs val="gap"/>
    <c:showDLblsOverMax val="0"/>
  </c:chart>
  <c:spPr>
    <a:noFill/>
    <a:ln>
      <a:noFill/>
    </a:ln>
  </c:spPr>
  <c:txPr>
    <a:bodyPr/>
    <a:lstStyle/>
    <a:p>
      <a:pPr>
        <a:defRPr sz="1400">
          <a:latin typeface="+mn-lt"/>
          <a:cs typeface="Calibri" pitchFamily="34" charset="0"/>
        </a:defRPr>
      </a:pPr>
      <a:endParaRPr lang="en-US"/>
    </a:p>
  </c:txPr>
  <c:externalData r:id="rId2">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7081023784493705E-2"/>
          <c:y val="3.5044484168773433E-2"/>
          <c:w val="0.5485309504119702"/>
          <c:h val="0.86148949844494804"/>
        </c:manualLayout>
      </c:layout>
      <c:barChart>
        <c:barDir val="bar"/>
        <c:grouping val="clustered"/>
        <c:varyColors val="0"/>
        <c:ser>
          <c:idx val="0"/>
          <c:order val="0"/>
          <c:tx>
            <c:strRef>
              <c:f>Sheet1!$B$1</c:f>
              <c:strCache>
                <c:ptCount val="1"/>
                <c:pt idx="0">
                  <c:v>Avg Tckts</c:v>
                </c:pt>
              </c:strCache>
            </c:strRef>
          </c:tx>
          <c:spPr>
            <a:solidFill>
              <a:schemeClr val="accent1"/>
            </a:solidFill>
          </c:spPr>
          <c:invertIfNegative val="0"/>
          <c:dPt>
            <c:idx val="4"/>
            <c:invertIfNegative val="0"/>
            <c:bubble3D val="0"/>
            <c:extLst>
              <c:ext xmlns:c16="http://schemas.microsoft.com/office/drawing/2014/chart" uri="{C3380CC4-5D6E-409C-BE32-E72D297353CC}">
                <c16:uniqueId val="{00000000-6708-4C06-8BDD-1F5621CE3AE9}"/>
              </c:ext>
            </c:extLst>
          </c:dPt>
          <c:dPt>
            <c:idx val="6"/>
            <c:invertIfNegative val="0"/>
            <c:bubble3D val="0"/>
            <c:spPr>
              <a:solidFill>
                <a:srgbClr val="00B0F0"/>
              </a:solidFill>
            </c:spPr>
            <c:extLst>
              <c:ext xmlns:c16="http://schemas.microsoft.com/office/drawing/2014/chart" uri="{C3380CC4-5D6E-409C-BE32-E72D297353CC}">
                <c16:uniqueId val="{00000002-6708-4C06-8BDD-1F5621CE3AE9}"/>
              </c:ext>
            </c:extLst>
          </c:dPt>
          <c:dLbls>
            <c:dLbl>
              <c:idx val="0"/>
              <c:layout>
                <c:manualLayout>
                  <c:x val="6.5937662637581274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A43-40D6-A46D-DA2F28314B74}"/>
                </c:ext>
              </c:extLst>
            </c:dLbl>
            <c:numFmt formatCode="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    Total Visits</c:v>
                </c:pt>
                <c:pt idx="1">
                  <c:v>    Total Protein</c:v>
                </c:pt>
                <c:pt idx="2">
                  <c:v>    Total Poultry</c:v>
                </c:pt>
                <c:pt idx="3">
                  <c:v>    Total Beef &amp; Veal</c:v>
                </c:pt>
                <c:pt idx="4">
                  <c:v>    Total Lamb</c:v>
                </c:pt>
                <c:pt idx="5">
                  <c:v>    Total Pork</c:v>
                </c:pt>
                <c:pt idx="6">
                  <c:v>    Total Seafood</c:v>
                </c:pt>
              </c:strCache>
            </c:strRef>
          </c:cat>
          <c:val>
            <c:numRef>
              <c:f>Sheet1!$B$2:$B$8</c:f>
              <c:numCache>
                <c:formatCode>General</c:formatCode>
                <c:ptCount val="7"/>
                <c:pt idx="0">
                  <c:v>0.53700000000000003</c:v>
                </c:pt>
                <c:pt idx="1">
                  <c:v>0.64800000000000002</c:v>
                </c:pt>
                <c:pt idx="2">
                  <c:v>0.6409999999999999</c:v>
                </c:pt>
                <c:pt idx="3">
                  <c:v>0.72</c:v>
                </c:pt>
                <c:pt idx="4">
                  <c:v>0.61299999999999999</c:v>
                </c:pt>
                <c:pt idx="5">
                  <c:v>0.64300000000000002</c:v>
                </c:pt>
                <c:pt idx="6">
                  <c:v>0.72299999999999998</c:v>
                </c:pt>
              </c:numCache>
            </c:numRef>
          </c:val>
          <c:extLst>
            <c:ext xmlns:c16="http://schemas.microsoft.com/office/drawing/2014/chart" uri="{C3380CC4-5D6E-409C-BE32-E72D297353CC}">
              <c16:uniqueId val="{00000003-6708-4C06-8BDD-1F5621CE3AE9}"/>
            </c:ext>
          </c:extLst>
        </c:ser>
        <c:dLbls>
          <c:showLegendKey val="0"/>
          <c:showVal val="0"/>
          <c:showCatName val="0"/>
          <c:showSerName val="0"/>
          <c:showPercent val="0"/>
          <c:showBubbleSize val="0"/>
        </c:dLbls>
        <c:gapWidth val="75"/>
        <c:axId val="14382592"/>
        <c:axId val="14384128"/>
      </c:barChart>
      <c:catAx>
        <c:axId val="14382592"/>
        <c:scaling>
          <c:orientation val="maxMin"/>
        </c:scaling>
        <c:delete val="0"/>
        <c:axPos val="r"/>
        <c:numFmt formatCode="General" sourceLinked="0"/>
        <c:majorTickMark val="none"/>
        <c:minorTickMark val="none"/>
        <c:tickLblPos val="low"/>
        <c:crossAx val="14384128"/>
        <c:crosses val="autoZero"/>
        <c:auto val="1"/>
        <c:lblAlgn val="ctr"/>
        <c:lblOffset val="100"/>
        <c:noMultiLvlLbl val="0"/>
      </c:catAx>
      <c:valAx>
        <c:axId val="14384128"/>
        <c:scaling>
          <c:orientation val="maxMin"/>
        </c:scaling>
        <c:delete val="0"/>
        <c:axPos val="t"/>
        <c:numFmt formatCode="0%" sourceLinked="0"/>
        <c:majorTickMark val="none"/>
        <c:minorTickMark val="none"/>
        <c:tickLblPos val="high"/>
        <c:spPr>
          <a:ln>
            <a:noFill/>
          </a:ln>
        </c:spPr>
        <c:crossAx val="14382592"/>
        <c:crosses val="autoZero"/>
        <c:crossBetween val="between"/>
      </c:valAx>
      <c:spPr>
        <a:ln>
          <a:noFill/>
        </a:ln>
      </c:spPr>
    </c:plotArea>
    <c:plotVisOnly val="1"/>
    <c:dispBlanksAs val="gap"/>
    <c:showDLblsOverMax val="0"/>
  </c:chart>
  <c:txPr>
    <a:bodyPr/>
    <a:lstStyle/>
    <a:p>
      <a:pPr>
        <a:defRPr sz="1400"/>
      </a:pPr>
      <a:endParaRPr lang="en-US"/>
    </a:p>
  </c:txPr>
  <c:externalData r:id="rId1">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8662392884515139E-2"/>
          <c:y val="3.4952918643766706E-2"/>
          <c:w val="0.83638872514584972"/>
          <c:h val="0.86185140380879233"/>
        </c:manualLayout>
      </c:layout>
      <c:barChart>
        <c:barDir val="bar"/>
        <c:grouping val="clustered"/>
        <c:varyColors val="0"/>
        <c:ser>
          <c:idx val="0"/>
          <c:order val="0"/>
          <c:tx>
            <c:strRef>
              <c:f>Sheet1!$B$1</c:f>
              <c:strCache>
                <c:ptCount val="1"/>
                <c:pt idx="0">
                  <c:v>Deal Rt Chg</c:v>
                </c:pt>
              </c:strCache>
            </c:strRef>
          </c:tx>
          <c:invertIfNegative val="0"/>
          <c:dPt>
            <c:idx val="4"/>
            <c:invertIfNegative val="0"/>
            <c:bubble3D val="0"/>
            <c:spPr>
              <a:solidFill>
                <a:srgbClr val="00517D"/>
              </a:solidFill>
            </c:spPr>
            <c:extLst>
              <c:ext xmlns:c16="http://schemas.microsoft.com/office/drawing/2014/chart" uri="{C3380CC4-5D6E-409C-BE32-E72D297353CC}">
                <c16:uniqueId val="{00000001-781C-46F6-B659-E29820287744}"/>
              </c:ext>
            </c:extLst>
          </c:dPt>
          <c:dPt>
            <c:idx val="6"/>
            <c:invertIfNegative val="0"/>
            <c:bubble3D val="0"/>
            <c:spPr>
              <a:solidFill>
                <a:srgbClr val="00A3E0">
                  <a:lumMod val="50000"/>
                </a:srgbClr>
              </a:solidFill>
            </c:spPr>
            <c:extLst>
              <c:ext xmlns:c16="http://schemas.microsoft.com/office/drawing/2014/chart" uri="{C3380CC4-5D6E-409C-BE32-E72D297353CC}">
                <c16:uniqueId val="{00000003-781C-46F6-B659-E29820287744}"/>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    Total Visits</c:v>
                </c:pt>
                <c:pt idx="1">
                  <c:v>    Total Protein</c:v>
                </c:pt>
                <c:pt idx="2">
                  <c:v>    Total Poultry</c:v>
                </c:pt>
                <c:pt idx="3">
                  <c:v>    Total Beef &amp; Veal</c:v>
                </c:pt>
                <c:pt idx="4">
                  <c:v>    Total Lamb</c:v>
                </c:pt>
                <c:pt idx="5">
                  <c:v>    Total Pork</c:v>
                </c:pt>
                <c:pt idx="6">
                  <c:v>    Total Seafood</c:v>
                </c:pt>
              </c:strCache>
            </c:strRef>
          </c:cat>
          <c:val>
            <c:numRef>
              <c:f>Sheet1!$B$2:$B$8</c:f>
              <c:numCache>
                <c:formatCode>0.0%</c:formatCode>
                <c:ptCount val="7"/>
                <c:pt idx="0">
                  <c:v>-7.8999999999999987E-2</c:v>
                </c:pt>
                <c:pt idx="1">
                  <c:v>-6.7000000000000032E-2</c:v>
                </c:pt>
                <c:pt idx="2">
                  <c:v>-5.1000000000000087E-2</c:v>
                </c:pt>
                <c:pt idx="3">
                  <c:v>2.5000000000000001E-2</c:v>
                </c:pt>
                <c:pt idx="4">
                  <c:v>0.30099999999999999</c:v>
                </c:pt>
                <c:pt idx="5">
                  <c:v>-0.10299999999999997</c:v>
                </c:pt>
                <c:pt idx="6">
                  <c:v>-8.7000000000000022E-2</c:v>
                </c:pt>
              </c:numCache>
            </c:numRef>
          </c:val>
          <c:extLst>
            <c:ext xmlns:c16="http://schemas.microsoft.com/office/drawing/2014/chart" uri="{C3380CC4-5D6E-409C-BE32-E72D297353CC}">
              <c16:uniqueId val="{00000004-781C-46F6-B659-E29820287744}"/>
            </c:ext>
          </c:extLst>
        </c:ser>
        <c:dLbls>
          <c:showLegendKey val="0"/>
          <c:showVal val="0"/>
          <c:showCatName val="0"/>
          <c:showSerName val="0"/>
          <c:showPercent val="0"/>
          <c:showBubbleSize val="0"/>
        </c:dLbls>
        <c:gapWidth val="75"/>
        <c:axId val="251912960"/>
        <c:axId val="251914496"/>
      </c:barChart>
      <c:catAx>
        <c:axId val="251912960"/>
        <c:scaling>
          <c:orientation val="maxMin"/>
        </c:scaling>
        <c:delete val="0"/>
        <c:axPos val="l"/>
        <c:numFmt formatCode="General" sourceLinked="0"/>
        <c:majorTickMark val="none"/>
        <c:minorTickMark val="none"/>
        <c:tickLblPos val="none"/>
        <c:crossAx val="251914496"/>
        <c:crosses val="autoZero"/>
        <c:auto val="1"/>
        <c:lblAlgn val="ctr"/>
        <c:lblOffset val="100"/>
        <c:noMultiLvlLbl val="0"/>
      </c:catAx>
      <c:valAx>
        <c:axId val="251914496"/>
        <c:scaling>
          <c:orientation val="minMax"/>
        </c:scaling>
        <c:delete val="1"/>
        <c:axPos val="t"/>
        <c:numFmt formatCode="0%" sourceLinked="0"/>
        <c:majorTickMark val="none"/>
        <c:minorTickMark val="none"/>
        <c:tickLblPos val="high"/>
        <c:crossAx val="251912960"/>
        <c:crosses val="autoZero"/>
        <c:crossBetween val="between"/>
      </c:valAx>
      <c:spPr>
        <a:ln>
          <a:noFill/>
        </a:ln>
      </c:spPr>
    </c:plotArea>
    <c:plotVisOnly val="1"/>
    <c:dispBlanksAs val="gap"/>
    <c:showDLblsOverMax val="0"/>
  </c:chart>
  <c:spPr>
    <a:noFill/>
    <a:ln>
      <a:noFill/>
    </a:ln>
  </c:spPr>
  <c:txPr>
    <a:bodyPr/>
    <a:lstStyle/>
    <a:p>
      <a:pPr>
        <a:defRPr sz="1400"/>
      </a:pPr>
      <a:endParaRPr lang="en-US"/>
    </a:p>
  </c:txPr>
  <c:externalData r:id="rId2">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4298245614035101E-2"/>
          <c:y val="0.22221294517605639"/>
          <c:w val="0.95526315789473704"/>
          <c:h val="0.65264681876913977"/>
        </c:manualLayout>
      </c:layout>
      <c:barChart>
        <c:barDir val="col"/>
        <c:grouping val="stacked"/>
        <c:varyColors val="0"/>
        <c:ser>
          <c:idx val="1"/>
          <c:order val="0"/>
          <c:tx>
            <c:strRef>
              <c:f>Sheet1!$A$2</c:f>
              <c:strCache>
                <c:ptCount val="1"/>
                <c:pt idx="0">
                  <c:v>Avg. Eater Check</c:v>
                </c:pt>
              </c:strCache>
            </c:strRef>
          </c:tx>
          <c:spPr>
            <a:solidFill>
              <a:srgbClr val="99CC00"/>
            </a:solidFill>
          </c:spPr>
          <c:invertIfNegative val="0"/>
          <c:cat>
            <c:strRef>
              <c:f>Sheet1!$B$1:$J$1</c:f>
              <c:strCache>
                <c:ptCount val="9"/>
                <c:pt idx="0">
                  <c:v>Q1 21</c:v>
                </c:pt>
                <c:pt idx="1">
                  <c:v>Q2 21</c:v>
                </c:pt>
                <c:pt idx="2">
                  <c:v>Q3 21</c:v>
                </c:pt>
                <c:pt idx="3">
                  <c:v>Q4 21</c:v>
                </c:pt>
                <c:pt idx="4">
                  <c:v>Q1 22</c:v>
                </c:pt>
                <c:pt idx="5">
                  <c:v>Q2 22</c:v>
                </c:pt>
                <c:pt idx="6">
                  <c:v>Q3 22</c:v>
                </c:pt>
                <c:pt idx="7">
                  <c:v>Q4 22</c:v>
                </c:pt>
                <c:pt idx="8">
                  <c:v>Q1 23</c:v>
                </c:pt>
              </c:strCache>
            </c:strRef>
          </c:cat>
          <c:val>
            <c:numRef>
              <c:f>Sheet1!$B$2:$J$2</c:f>
              <c:numCache>
                <c:formatCode>0.0%</c:formatCode>
                <c:ptCount val="9"/>
                <c:pt idx="0">
                  <c:v>0</c:v>
                </c:pt>
                <c:pt idx="1">
                  <c:v>-0.46800000000000003</c:v>
                </c:pt>
                <c:pt idx="2">
                  <c:v>1.6E-2</c:v>
                </c:pt>
                <c:pt idx="3">
                  <c:v>0.222</c:v>
                </c:pt>
                <c:pt idx="4">
                  <c:v>-1.7000000000000001E-2</c:v>
                </c:pt>
                <c:pt idx="5">
                  <c:v>0.84</c:v>
                </c:pt>
                <c:pt idx="6">
                  <c:v>-0.375</c:v>
                </c:pt>
                <c:pt idx="7">
                  <c:v>-4.9000000000000002E-2</c:v>
                </c:pt>
                <c:pt idx="8">
                  <c:v>-0.06</c:v>
                </c:pt>
              </c:numCache>
            </c:numRef>
          </c:val>
          <c:extLst>
            <c:ext xmlns:c16="http://schemas.microsoft.com/office/drawing/2014/chart" uri="{C3380CC4-5D6E-409C-BE32-E72D297353CC}">
              <c16:uniqueId val="{00000000-938E-4877-881D-E2C97F145BF0}"/>
            </c:ext>
          </c:extLst>
        </c:ser>
        <c:ser>
          <c:idx val="2"/>
          <c:order val="1"/>
          <c:tx>
            <c:strRef>
              <c:f>Sheet1!$A$3</c:f>
              <c:strCache>
                <c:ptCount val="1"/>
                <c:pt idx="0">
                  <c:v>Visits</c:v>
                </c:pt>
              </c:strCache>
            </c:strRef>
          </c:tx>
          <c:spPr>
            <a:solidFill>
              <a:srgbClr val="003C69"/>
            </a:solidFill>
          </c:spPr>
          <c:invertIfNegative val="0"/>
          <c:dLbls>
            <c:dLbl>
              <c:idx val="0"/>
              <c:layout>
                <c:manualLayout>
                  <c:x val="0"/>
                  <c:y val="-5.8542920874540003E-3"/>
                </c:manualLayout>
              </c:layout>
              <c:numFmt formatCode="0.0%" sourceLinked="0"/>
              <c:spPr>
                <a:noFill/>
                <a:ln>
                  <a:noFill/>
                </a:ln>
                <a:effectLst/>
              </c:spPr>
              <c:txPr>
                <a:bodyPr wrap="square" lIns="38100" tIns="19050" rIns="38100" bIns="19050" anchor="ctr">
                  <a:spAutoFit/>
                </a:bodyPr>
                <a:lstStyle/>
                <a:p>
                  <a:pPr>
                    <a:defRPr sz="1000">
                      <a:solidFill>
                        <a:schemeClr val="bg1"/>
                      </a:solidFill>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14D-4A58-A314-590FADBDC01B}"/>
                </c:ext>
              </c:extLst>
            </c:dLbl>
            <c:dLbl>
              <c:idx val="1"/>
              <c:numFmt formatCode="0.0%" sourceLinked="0"/>
              <c:spPr>
                <a:noFill/>
                <a:ln>
                  <a:noFill/>
                </a:ln>
                <a:effectLst/>
              </c:spPr>
              <c:txPr>
                <a:bodyPr wrap="square" lIns="38100" tIns="19050" rIns="38100" bIns="19050" anchor="ctr">
                  <a:spAutoFit/>
                </a:bodyPr>
                <a:lstStyle/>
                <a:p>
                  <a:pPr>
                    <a:defRPr sz="1000">
                      <a:solidFill>
                        <a:schemeClr val="bg1"/>
                      </a:solidFill>
                    </a:defRPr>
                  </a:pPr>
                  <a:endParaRPr lang="en-US"/>
                </a:p>
              </c:txPr>
              <c:dLblPos val="inBase"/>
              <c:showLegendKey val="0"/>
              <c:showVal val="1"/>
              <c:showCatName val="0"/>
              <c:showSerName val="0"/>
              <c:showPercent val="0"/>
              <c:showBubbleSize val="0"/>
              <c:extLst>
                <c:ext xmlns:c16="http://schemas.microsoft.com/office/drawing/2014/chart" uri="{C3380CC4-5D6E-409C-BE32-E72D297353CC}">
                  <c16:uniqueId val="{00000000-414D-4A58-A314-590FADBDC01B}"/>
                </c:ext>
              </c:extLst>
            </c:dLbl>
            <c:dLbl>
              <c:idx val="2"/>
              <c:layout>
                <c:manualLayout>
                  <c:x val="0"/>
                  <c:y val="1.3997460263803422E-2"/>
                </c:manualLayout>
              </c:layout>
              <c:numFmt formatCode="0.0%" sourceLinked="0"/>
              <c:spPr>
                <a:noFill/>
                <a:ln>
                  <a:noFill/>
                </a:ln>
                <a:effectLst/>
              </c:spPr>
              <c:txPr>
                <a:bodyPr wrap="square" lIns="38100" tIns="19050" rIns="38100" bIns="19050" anchor="ctr">
                  <a:spAutoFit/>
                </a:bodyPr>
                <a:lstStyle/>
                <a:p>
                  <a:pPr>
                    <a:defRPr sz="1000">
                      <a:solidFill>
                        <a:schemeClr val="bg1"/>
                      </a:solidFill>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14D-4A58-A314-590FADBDC01B}"/>
                </c:ext>
              </c:extLst>
            </c:dLbl>
            <c:dLbl>
              <c:idx val="3"/>
              <c:layout>
                <c:manualLayout>
                  <c:x val="2.2900638098330172E-3"/>
                  <c:y val="-1.6832980097986772E-2"/>
                </c:manualLayout>
              </c:layout>
              <c:numFmt formatCode="0.0%" sourceLinked="0"/>
              <c:spPr>
                <a:noFill/>
                <a:ln>
                  <a:noFill/>
                </a:ln>
                <a:effectLst/>
              </c:spPr>
              <c:txPr>
                <a:bodyPr wrap="square" lIns="38100" tIns="19050" rIns="38100" bIns="19050" anchor="ctr">
                  <a:spAutoFit/>
                </a:bodyPr>
                <a:lstStyle/>
                <a:p>
                  <a:pPr>
                    <a:defRPr sz="1000">
                      <a:solidFill>
                        <a:schemeClr val="bg1"/>
                      </a:solidFill>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14D-4A58-A314-590FADBDC01B}"/>
                </c:ext>
              </c:extLst>
            </c:dLbl>
            <c:dLbl>
              <c:idx val="4"/>
              <c:layout>
                <c:manualLayout>
                  <c:x val="-2.2900638098331014E-3"/>
                  <c:y val="8.176171403282087E-2"/>
                </c:manualLayout>
              </c:layout>
              <c:numFmt formatCode="0.0%" sourceLinked="0"/>
              <c:spPr>
                <a:noFill/>
                <a:ln>
                  <a:noFill/>
                </a:ln>
                <a:effectLst/>
              </c:spPr>
              <c:txPr>
                <a:bodyPr wrap="square" lIns="38100" tIns="19050" rIns="38100" bIns="19050" anchor="ctr">
                  <a:spAutoFit/>
                </a:bodyPr>
                <a:lstStyle/>
                <a:p>
                  <a:pPr>
                    <a:defRPr sz="900">
                      <a:solidFill>
                        <a:schemeClr val="bg1"/>
                      </a:solidFill>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0A8-4BAE-916E-8ECFC5E27C07}"/>
                </c:ext>
              </c:extLst>
            </c:dLbl>
            <c:dLbl>
              <c:idx val="5"/>
              <c:layout>
                <c:manualLayout>
                  <c:x val="-2.2900638098331851E-3"/>
                  <c:y val="-2.9661539008969139E-2"/>
                </c:manualLayout>
              </c:layout>
              <c:numFmt formatCode="0.0%" sourceLinked="0"/>
              <c:spPr>
                <a:noFill/>
                <a:ln>
                  <a:noFill/>
                </a:ln>
                <a:effectLst/>
              </c:spPr>
              <c:txPr>
                <a:bodyPr wrap="square" lIns="38100" tIns="19050" rIns="38100" bIns="19050" anchor="ctr">
                  <a:spAutoFit/>
                </a:bodyPr>
                <a:lstStyle/>
                <a:p>
                  <a:pPr>
                    <a:defRPr sz="900">
                      <a:solidFill>
                        <a:schemeClr val="bg1"/>
                      </a:solidFill>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38E-4877-881D-E2C97F145BF0}"/>
                </c:ext>
              </c:extLst>
            </c:dLbl>
            <c:dLbl>
              <c:idx val="6"/>
              <c:layout>
                <c:manualLayout>
                  <c:x val="2.0610574288497826E-2"/>
                  <c:y val="-8.0482060611182404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0A8-4BAE-916E-8ECFC5E27C07}"/>
                </c:ext>
              </c:extLst>
            </c:dLbl>
            <c:dLbl>
              <c:idx val="7"/>
              <c:layout>
                <c:manualLayout>
                  <c:x val="6.8701914294991354E-3"/>
                  <c:y val="-6.3529432695878824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38E-4877-881D-E2C97F145BF0}"/>
                </c:ext>
              </c:extLst>
            </c:dLbl>
            <c:dLbl>
              <c:idx val="8"/>
              <c:layout>
                <c:manualLayout>
                  <c:x val="4.5801276196660344E-3"/>
                  <c:y val="7.6572823933121759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38E-4877-881D-E2C97F145BF0}"/>
                </c:ext>
              </c:extLst>
            </c:dLbl>
            <c:numFmt formatCode="0.0%" sourceLinked="0"/>
            <c:spPr>
              <a:noFill/>
              <a:ln>
                <a:noFill/>
              </a:ln>
              <a:effectLst/>
            </c:spPr>
            <c:txPr>
              <a:bodyPr wrap="square" lIns="38100" tIns="19050" rIns="38100" bIns="19050" anchor="ctr">
                <a:spAutoFit/>
              </a:bodyPr>
              <a:lstStyle/>
              <a:p>
                <a:pPr>
                  <a:defRPr sz="1000"/>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Sheet1!$B$1:$J$1</c:f>
              <c:strCache>
                <c:ptCount val="9"/>
                <c:pt idx="0">
                  <c:v>Q1 21</c:v>
                </c:pt>
                <c:pt idx="1">
                  <c:v>Q2 21</c:v>
                </c:pt>
                <c:pt idx="2">
                  <c:v>Q3 21</c:v>
                </c:pt>
                <c:pt idx="3">
                  <c:v>Q4 21</c:v>
                </c:pt>
                <c:pt idx="4">
                  <c:v>Q1 22</c:v>
                </c:pt>
                <c:pt idx="5">
                  <c:v>Q2 22</c:v>
                </c:pt>
                <c:pt idx="6">
                  <c:v>Q3 22</c:v>
                </c:pt>
                <c:pt idx="7">
                  <c:v>Q4 22</c:v>
                </c:pt>
                <c:pt idx="8">
                  <c:v>Q1 23</c:v>
                </c:pt>
              </c:strCache>
            </c:strRef>
          </c:cat>
          <c:val>
            <c:numRef>
              <c:f>Sheet1!$B$3:$J$3</c:f>
              <c:numCache>
                <c:formatCode>0.0%</c:formatCode>
                <c:ptCount val="9"/>
                <c:pt idx="0">
                  <c:v>-0.88200000000000001</c:v>
                </c:pt>
                <c:pt idx="1">
                  <c:v>2.0129999999999999</c:v>
                </c:pt>
                <c:pt idx="2">
                  <c:v>0.95499999999999996</c:v>
                </c:pt>
                <c:pt idx="3">
                  <c:v>0.89</c:v>
                </c:pt>
                <c:pt idx="4">
                  <c:v>6.0789999999999997</c:v>
                </c:pt>
                <c:pt idx="5">
                  <c:v>2.0710000000000002</c:v>
                </c:pt>
                <c:pt idx="6">
                  <c:v>0.23100000000000001</c:v>
                </c:pt>
                <c:pt idx="7">
                  <c:v>4.7E-2</c:v>
                </c:pt>
                <c:pt idx="8">
                  <c:v>-7.3999999999999996E-2</c:v>
                </c:pt>
              </c:numCache>
            </c:numRef>
          </c:val>
          <c:extLst>
            <c:ext xmlns:c16="http://schemas.microsoft.com/office/drawing/2014/chart" uri="{C3380CC4-5D6E-409C-BE32-E72D297353CC}">
              <c16:uniqueId val="{00000004-938E-4877-881D-E2C97F145BF0}"/>
            </c:ext>
          </c:extLst>
        </c:ser>
        <c:dLbls>
          <c:showLegendKey val="0"/>
          <c:showVal val="0"/>
          <c:showCatName val="0"/>
          <c:showSerName val="0"/>
          <c:showPercent val="0"/>
          <c:showBubbleSize val="0"/>
        </c:dLbls>
        <c:gapWidth val="40"/>
        <c:overlap val="100"/>
        <c:axId val="251156352"/>
        <c:axId val="251174912"/>
      </c:barChart>
      <c:lineChart>
        <c:grouping val="standard"/>
        <c:varyColors val="0"/>
        <c:ser>
          <c:idx val="3"/>
          <c:order val="2"/>
          <c:tx>
            <c:strRef>
              <c:f>Sheet1!$A$4</c:f>
              <c:strCache>
                <c:ptCount val="1"/>
                <c:pt idx="0">
                  <c:v>Total Spend</c:v>
                </c:pt>
              </c:strCache>
            </c:strRef>
          </c:tx>
          <c:marker>
            <c:spPr>
              <a:ln cap="rnd">
                <a:round/>
              </a:ln>
            </c:spPr>
          </c:marker>
          <c:dLbls>
            <c:dLbl>
              <c:idx val="0"/>
              <c:layout>
                <c:manualLayout>
                  <c:x val="-0.11413678028208177"/>
                  <c:y val="3.248060170842839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14D-4A58-A314-590FADBDC01B}"/>
                </c:ext>
              </c:extLst>
            </c:dLbl>
            <c:dLbl>
              <c:idx val="1"/>
              <c:layout>
                <c:manualLayout>
                  <c:x val="-5.7652446572540837E-2"/>
                  <c:y val="-0.1765250092849375"/>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14D-4A58-A314-590FADBDC01B}"/>
                </c:ext>
              </c:extLst>
            </c:dLbl>
            <c:dLbl>
              <c:idx val="3"/>
              <c:layout>
                <c:manualLayout>
                  <c:x val="-9.3789653491707259E-2"/>
                  <c:y val="-0.12003700631375749"/>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414D-4A58-A314-590FADBDC01B}"/>
                </c:ext>
              </c:extLst>
            </c:dLbl>
            <c:dLbl>
              <c:idx val="6"/>
              <c:layout>
                <c:manualLayout>
                  <c:x val="-5.688518503625415E-2"/>
                  <c:y val="7.767100408537239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414D-4A58-A314-590FADBDC01B}"/>
                </c:ext>
              </c:extLst>
            </c:dLbl>
            <c:dLbl>
              <c:idx val="7"/>
              <c:layout>
                <c:manualLayout>
                  <c:x val="-5.280887145475148E-2"/>
                  <c:y val="7.767100408537250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414D-4A58-A314-590FADBDC01B}"/>
                </c:ext>
              </c:extLst>
            </c:dLbl>
            <c:dLbl>
              <c:idx val="8"/>
              <c:layout>
                <c:manualLayout>
                  <c:x val="-1.036389113938248E-2"/>
                  <c:y val="6.637340349113639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414D-4A58-A314-590FADBDC01B}"/>
                </c:ext>
              </c:extLst>
            </c:dLbl>
            <c:spPr>
              <a:noFill/>
              <a:ln>
                <a:noFill/>
              </a:ln>
              <a:effectLst/>
            </c:spPr>
            <c:txPr>
              <a:bodyPr wrap="square" lIns="38100" tIns="19050" rIns="38100" bIns="19050" anchor="ctr">
                <a:spAutoFit/>
              </a:bodyPr>
              <a:lstStyle/>
              <a:p>
                <a:pPr>
                  <a:defRPr sz="1000" b="1">
                    <a:solidFill>
                      <a:schemeClr val="accent4"/>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Sheet1!$B$1:$J$1</c:f>
              <c:strCache>
                <c:ptCount val="9"/>
                <c:pt idx="0">
                  <c:v>Q1 21</c:v>
                </c:pt>
                <c:pt idx="1">
                  <c:v>Q2 21</c:v>
                </c:pt>
                <c:pt idx="2">
                  <c:v>Q3 21</c:v>
                </c:pt>
                <c:pt idx="3">
                  <c:v>Q4 21</c:v>
                </c:pt>
                <c:pt idx="4">
                  <c:v>Q1 22</c:v>
                </c:pt>
                <c:pt idx="5">
                  <c:v>Q2 22</c:v>
                </c:pt>
                <c:pt idx="6">
                  <c:v>Q3 22</c:v>
                </c:pt>
                <c:pt idx="7">
                  <c:v>Q4 22</c:v>
                </c:pt>
                <c:pt idx="8">
                  <c:v>Q1 23</c:v>
                </c:pt>
              </c:strCache>
            </c:strRef>
          </c:cat>
          <c:val>
            <c:numRef>
              <c:f>Sheet1!$B$4:$J$4</c:f>
              <c:numCache>
                <c:formatCode>0.0%</c:formatCode>
                <c:ptCount val="9"/>
                <c:pt idx="0">
                  <c:v>-0.88300000000000001</c:v>
                </c:pt>
                <c:pt idx="1">
                  <c:v>0.624</c:v>
                </c:pt>
                <c:pt idx="2">
                  <c:v>0.98099999999999998</c:v>
                </c:pt>
                <c:pt idx="3">
                  <c:v>1.3089999999999999</c:v>
                </c:pt>
                <c:pt idx="4">
                  <c:v>5.9720000000000004</c:v>
                </c:pt>
                <c:pt idx="5">
                  <c:v>4.5830000000000002</c:v>
                </c:pt>
                <c:pt idx="6">
                  <c:v>-0.23</c:v>
                </c:pt>
                <c:pt idx="7">
                  <c:v>-3.0000000000000001E-3</c:v>
                </c:pt>
                <c:pt idx="8">
                  <c:v>-0.125</c:v>
                </c:pt>
              </c:numCache>
            </c:numRef>
          </c:val>
          <c:smooth val="0"/>
          <c:extLst>
            <c:ext xmlns:c16="http://schemas.microsoft.com/office/drawing/2014/chart" uri="{C3380CC4-5D6E-409C-BE32-E72D297353CC}">
              <c16:uniqueId val="{00000005-938E-4877-881D-E2C97F145BF0}"/>
            </c:ext>
          </c:extLst>
        </c:ser>
        <c:dLbls>
          <c:showLegendKey val="0"/>
          <c:showVal val="0"/>
          <c:showCatName val="0"/>
          <c:showSerName val="0"/>
          <c:showPercent val="0"/>
          <c:showBubbleSize val="0"/>
        </c:dLbls>
        <c:marker val="1"/>
        <c:smooth val="0"/>
        <c:axId val="251156352"/>
        <c:axId val="251174912"/>
      </c:lineChart>
      <c:catAx>
        <c:axId val="251156352"/>
        <c:scaling>
          <c:orientation val="minMax"/>
        </c:scaling>
        <c:delete val="0"/>
        <c:axPos val="b"/>
        <c:numFmt formatCode="General" sourceLinked="0"/>
        <c:majorTickMark val="out"/>
        <c:minorTickMark val="none"/>
        <c:tickLblPos val="low"/>
        <c:crossAx val="251174912"/>
        <c:crosses val="autoZero"/>
        <c:auto val="1"/>
        <c:lblAlgn val="ctr"/>
        <c:lblOffset val="100"/>
        <c:noMultiLvlLbl val="0"/>
      </c:catAx>
      <c:valAx>
        <c:axId val="251174912"/>
        <c:scaling>
          <c:orientation val="minMax"/>
          <c:max val="7"/>
          <c:min val="-1.2"/>
        </c:scaling>
        <c:delete val="1"/>
        <c:axPos val="l"/>
        <c:numFmt formatCode="0.0%" sourceLinked="1"/>
        <c:majorTickMark val="out"/>
        <c:minorTickMark val="none"/>
        <c:tickLblPos val="nextTo"/>
        <c:crossAx val="251156352"/>
        <c:crosses val="autoZero"/>
        <c:crossBetween val="between"/>
      </c:valAx>
    </c:plotArea>
    <c:legend>
      <c:legendPos val="t"/>
      <c:layout>
        <c:manualLayout>
          <c:xMode val="edge"/>
          <c:yMode val="edge"/>
          <c:x val="5.3056787449053212E-2"/>
          <c:y val="0.12951039716096893"/>
          <c:w val="0.92392071447392254"/>
          <c:h val="6.9058296249934675E-2"/>
        </c:manualLayout>
      </c:layout>
      <c:overlay val="0"/>
    </c:legend>
    <c:plotVisOnly val="1"/>
    <c:dispBlanksAs val="gap"/>
    <c:showDLblsOverMax val="0"/>
  </c:chart>
  <c:txPr>
    <a:bodyPr/>
    <a:lstStyle/>
    <a:p>
      <a:pPr>
        <a:defRPr sz="1200"/>
      </a:pPr>
      <a:endParaRPr lang="en-US"/>
    </a:p>
  </c:txPr>
  <c:externalData r:id="rId2">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2131961684649312E-2"/>
          <c:y val="0.33477605603816618"/>
          <c:w val="0.95526315789473704"/>
          <c:h val="0.52164902911214817"/>
        </c:manualLayout>
      </c:layout>
      <c:barChart>
        <c:barDir val="col"/>
        <c:grouping val="stacked"/>
        <c:varyColors val="0"/>
        <c:ser>
          <c:idx val="1"/>
          <c:order val="0"/>
          <c:tx>
            <c:strRef>
              <c:f>Sheet1!$A$2</c:f>
              <c:strCache>
                <c:ptCount val="1"/>
                <c:pt idx="0">
                  <c:v>Avg. Eater Check</c:v>
                </c:pt>
              </c:strCache>
            </c:strRef>
          </c:tx>
          <c:spPr>
            <a:solidFill>
              <a:srgbClr val="99CC00"/>
            </a:solidFill>
          </c:spPr>
          <c:invertIfNegative val="0"/>
          <c:cat>
            <c:strRef>
              <c:f>Sheet1!$B$1:$D$1</c:f>
              <c:strCache>
                <c:ptCount val="3"/>
                <c:pt idx="0">
                  <c:v>YE Mar 21</c:v>
                </c:pt>
                <c:pt idx="1">
                  <c:v>YE Mar 22</c:v>
                </c:pt>
                <c:pt idx="2">
                  <c:v>YE Mar 23</c:v>
                </c:pt>
              </c:strCache>
            </c:strRef>
          </c:cat>
          <c:val>
            <c:numRef>
              <c:f>Sheet1!$B$2:$D$2</c:f>
              <c:numCache>
                <c:formatCode>0.0%</c:formatCode>
                <c:ptCount val="3"/>
                <c:pt idx="0">
                  <c:v>-0.20399999999999999</c:v>
                </c:pt>
                <c:pt idx="1">
                  <c:v>0.1</c:v>
                </c:pt>
                <c:pt idx="2">
                  <c:v>-0.192</c:v>
                </c:pt>
              </c:numCache>
            </c:numRef>
          </c:val>
          <c:extLst>
            <c:ext xmlns:c16="http://schemas.microsoft.com/office/drawing/2014/chart" uri="{C3380CC4-5D6E-409C-BE32-E72D297353CC}">
              <c16:uniqueId val="{00000003-71D8-454B-9E44-30E6B4A1297E}"/>
            </c:ext>
          </c:extLst>
        </c:ser>
        <c:ser>
          <c:idx val="2"/>
          <c:order val="1"/>
          <c:tx>
            <c:strRef>
              <c:f>Sheet1!$A$3</c:f>
              <c:strCache>
                <c:ptCount val="1"/>
                <c:pt idx="0">
                  <c:v>Visits</c:v>
                </c:pt>
              </c:strCache>
            </c:strRef>
          </c:tx>
          <c:spPr>
            <a:solidFill>
              <a:srgbClr val="003C69"/>
            </a:solidFill>
          </c:spPr>
          <c:invertIfNegative val="0"/>
          <c:dLbls>
            <c:dLbl>
              <c:idx val="1"/>
              <c:layout>
                <c:manualLayout>
                  <c:x val="0"/>
                  <c:y val="2.7327046494528166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119-4008-BC1E-9C8C6AFEA7F4}"/>
                </c:ext>
              </c:extLst>
            </c:dLbl>
            <c:dLbl>
              <c:idx val="2"/>
              <c:layout>
                <c:manualLayout>
                  <c:x val="1.3935714575730319E-2"/>
                  <c:y val="-0.14833434605272497"/>
                </c:manualLayout>
              </c:layout>
              <c:numFmt formatCode="0.0%" sourceLinked="0"/>
              <c:spPr>
                <a:noFill/>
                <a:ln>
                  <a:noFill/>
                </a:ln>
                <a:effectLst/>
              </c:spPr>
              <c:txPr>
                <a:bodyPr/>
                <a:lstStyle/>
                <a:p>
                  <a:pPr>
                    <a:defRPr sz="1000">
                      <a:solidFill>
                        <a:schemeClr val="tx1"/>
                      </a:solidFill>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1D8-454B-9E44-30E6B4A1297E}"/>
                </c:ext>
              </c:extLst>
            </c:dLbl>
            <c:numFmt formatCode="0.0%" sourceLinked="0"/>
            <c:spPr>
              <a:noFill/>
              <a:ln>
                <a:noFill/>
              </a:ln>
              <a:effectLst/>
            </c:spPr>
            <c:txPr>
              <a:bodyPr/>
              <a:lstStyle/>
              <a:p>
                <a:pPr>
                  <a:defRPr sz="1000">
                    <a:solidFill>
                      <a:schemeClr val="bg1"/>
                    </a:solidFill>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YE Mar 21</c:v>
                </c:pt>
                <c:pt idx="1">
                  <c:v>YE Mar 22</c:v>
                </c:pt>
                <c:pt idx="2">
                  <c:v>YE Mar 23</c:v>
                </c:pt>
              </c:strCache>
            </c:strRef>
          </c:cat>
          <c:val>
            <c:numRef>
              <c:f>Sheet1!$B$3:$D$3</c:f>
              <c:numCache>
                <c:formatCode>0.0%</c:formatCode>
                <c:ptCount val="3"/>
                <c:pt idx="0">
                  <c:v>-0.79300000000000004</c:v>
                </c:pt>
                <c:pt idx="1">
                  <c:v>1.736</c:v>
                </c:pt>
                <c:pt idx="2">
                  <c:v>0.29699999999999999</c:v>
                </c:pt>
              </c:numCache>
            </c:numRef>
          </c:val>
          <c:extLst>
            <c:ext xmlns:c16="http://schemas.microsoft.com/office/drawing/2014/chart" uri="{C3380CC4-5D6E-409C-BE32-E72D297353CC}">
              <c16:uniqueId val="{00000005-71D8-454B-9E44-30E6B4A1297E}"/>
            </c:ext>
          </c:extLst>
        </c:ser>
        <c:dLbls>
          <c:showLegendKey val="0"/>
          <c:showVal val="0"/>
          <c:showCatName val="0"/>
          <c:showSerName val="0"/>
          <c:showPercent val="0"/>
          <c:showBubbleSize val="0"/>
        </c:dLbls>
        <c:gapWidth val="40"/>
        <c:overlap val="100"/>
        <c:axId val="252920576"/>
        <c:axId val="252922496"/>
      </c:barChart>
      <c:lineChart>
        <c:grouping val="standard"/>
        <c:varyColors val="0"/>
        <c:ser>
          <c:idx val="3"/>
          <c:order val="2"/>
          <c:tx>
            <c:strRef>
              <c:f>Sheet1!$A$4</c:f>
              <c:strCache>
                <c:ptCount val="1"/>
                <c:pt idx="0">
                  <c:v>Total Spend</c:v>
                </c:pt>
              </c:strCache>
            </c:strRef>
          </c:tx>
          <c:marker>
            <c:spPr>
              <a:ln cap="rnd">
                <a:round/>
              </a:ln>
            </c:spPr>
          </c:marker>
          <c:dLbls>
            <c:dLbl>
              <c:idx val="0"/>
              <c:layout>
                <c:manualLayout>
                  <c:x val="-0.14326666639842361"/>
                  <c:y val="7.33294224308036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E3C-4B2A-AB0D-6ADEDC067C53}"/>
                </c:ext>
              </c:extLst>
            </c:dLbl>
            <c:spPr>
              <a:noFill/>
              <a:ln>
                <a:noFill/>
              </a:ln>
              <a:effectLst/>
            </c:spPr>
            <c:txPr>
              <a:bodyPr wrap="square" lIns="38100" tIns="19050" rIns="38100" bIns="19050" anchor="ctr">
                <a:spAutoFit/>
              </a:bodyPr>
              <a:lstStyle/>
              <a:p>
                <a:pPr>
                  <a:defRPr sz="1000" b="1">
                    <a:solidFill>
                      <a:schemeClr val="accent4"/>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Sheet1!$B$1:$D$1</c:f>
              <c:strCache>
                <c:ptCount val="3"/>
                <c:pt idx="0">
                  <c:v>YE Mar 21</c:v>
                </c:pt>
                <c:pt idx="1">
                  <c:v>YE Mar 22</c:v>
                </c:pt>
                <c:pt idx="2">
                  <c:v>YE Mar 23</c:v>
                </c:pt>
              </c:strCache>
            </c:strRef>
          </c:cat>
          <c:val>
            <c:numRef>
              <c:f>Sheet1!$B$4:$D$4</c:f>
              <c:numCache>
                <c:formatCode>0.0%</c:formatCode>
                <c:ptCount val="3"/>
                <c:pt idx="0">
                  <c:v>-0.83599999999999997</c:v>
                </c:pt>
                <c:pt idx="1">
                  <c:v>2.0089999999999999</c:v>
                </c:pt>
                <c:pt idx="2">
                  <c:v>0.05</c:v>
                </c:pt>
              </c:numCache>
            </c:numRef>
          </c:val>
          <c:smooth val="0"/>
          <c:extLst>
            <c:ext xmlns:c16="http://schemas.microsoft.com/office/drawing/2014/chart" uri="{C3380CC4-5D6E-409C-BE32-E72D297353CC}">
              <c16:uniqueId val="{00000006-71D8-454B-9E44-30E6B4A1297E}"/>
            </c:ext>
          </c:extLst>
        </c:ser>
        <c:dLbls>
          <c:showLegendKey val="0"/>
          <c:showVal val="0"/>
          <c:showCatName val="0"/>
          <c:showSerName val="0"/>
          <c:showPercent val="0"/>
          <c:showBubbleSize val="0"/>
        </c:dLbls>
        <c:marker val="1"/>
        <c:smooth val="0"/>
        <c:axId val="252920576"/>
        <c:axId val="252922496"/>
      </c:lineChart>
      <c:catAx>
        <c:axId val="252920576"/>
        <c:scaling>
          <c:orientation val="minMax"/>
        </c:scaling>
        <c:delete val="0"/>
        <c:axPos val="b"/>
        <c:numFmt formatCode="General" sourceLinked="0"/>
        <c:majorTickMark val="out"/>
        <c:minorTickMark val="none"/>
        <c:tickLblPos val="low"/>
        <c:crossAx val="252922496"/>
        <c:crosses val="autoZero"/>
        <c:auto val="0"/>
        <c:lblAlgn val="ctr"/>
        <c:lblOffset val="100"/>
        <c:noMultiLvlLbl val="0"/>
      </c:catAx>
      <c:valAx>
        <c:axId val="252922496"/>
        <c:scaling>
          <c:orientation val="minMax"/>
        </c:scaling>
        <c:delete val="0"/>
        <c:axPos val="l"/>
        <c:numFmt formatCode="0.0%" sourceLinked="1"/>
        <c:majorTickMark val="none"/>
        <c:minorTickMark val="none"/>
        <c:tickLblPos val="none"/>
        <c:crossAx val="252920576"/>
        <c:crosses val="autoZero"/>
        <c:crossBetween val="between"/>
      </c:valAx>
    </c:plotArea>
    <c:plotVisOnly val="1"/>
    <c:dispBlanksAs val="gap"/>
    <c:showDLblsOverMax val="0"/>
  </c:chart>
  <c:txPr>
    <a:bodyPr/>
    <a:lstStyle/>
    <a:p>
      <a:pPr>
        <a:defRPr sz="1200"/>
      </a:pPr>
      <a:endParaRPr lang="en-US"/>
    </a:p>
  </c:txPr>
  <c:externalData r:id="rId2">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plotArea>
      <c:layout>
        <c:manualLayout>
          <c:layoutTarget val="inner"/>
          <c:xMode val="edge"/>
          <c:yMode val="edge"/>
          <c:x val="0.33105242398322998"/>
          <c:y val="1.6746210295141679E-2"/>
          <c:w val="0.59239280655181414"/>
          <c:h val="0.93631358929014685"/>
        </c:manualLayout>
      </c:layout>
      <c:barChart>
        <c:barDir val="bar"/>
        <c:grouping val="clustered"/>
        <c:varyColors val="0"/>
        <c:ser>
          <c:idx val="0"/>
          <c:order val="0"/>
          <c:tx>
            <c:strRef>
              <c:f>Sheet1!$B$1</c:f>
              <c:strCache>
                <c:ptCount val="1"/>
              </c:strCache>
            </c:strRef>
          </c:tx>
          <c:spPr>
            <a:solidFill>
              <a:srgbClr val="99CC00"/>
            </a:solidFill>
          </c:spPr>
          <c:invertIfNegative val="1"/>
          <c:dPt>
            <c:idx val="0"/>
            <c:invertIfNegative val="1"/>
            <c:bubble3D val="0"/>
            <c:extLst>
              <c:ext xmlns:c16="http://schemas.microsoft.com/office/drawing/2014/chart" uri="{C3380CC4-5D6E-409C-BE32-E72D297353CC}">
                <c16:uniqueId val="{00000000-F757-4804-B31F-075FF578C549}"/>
              </c:ext>
            </c:extLst>
          </c:dPt>
          <c:dPt>
            <c:idx val="1"/>
            <c:invertIfNegative val="1"/>
            <c:bubble3D val="0"/>
            <c:extLst>
              <c:ext xmlns:c16="http://schemas.microsoft.com/office/drawing/2014/chart" uri="{C3380CC4-5D6E-409C-BE32-E72D297353CC}">
                <c16:uniqueId val="{00000001-F757-4804-B31F-075FF578C549}"/>
              </c:ext>
            </c:extLst>
          </c:dPt>
          <c:dPt>
            <c:idx val="2"/>
            <c:invertIfNegative val="1"/>
            <c:bubble3D val="0"/>
            <c:extLst>
              <c:ext xmlns:c16="http://schemas.microsoft.com/office/drawing/2014/chart" uri="{C3380CC4-5D6E-409C-BE32-E72D297353CC}">
                <c16:uniqueId val="{00000002-F757-4804-B31F-075FF578C549}"/>
              </c:ext>
            </c:extLst>
          </c:dPt>
          <c:dPt>
            <c:idx val="3"/>
            <c:invertIfNegative val="1"/>
            <c:bubble3D val="0"/>
            <c:extLst>
              <c:ext xmlns:c16="http://schemas.microsoft.com/office/drawing/2014/chart" uri="{C3380CC4-5D6E-409C-BE32-E72D297353CC}">
                <c16:uniqueId val="{00000003-F757-4804-B31F-075FF578C549}"/>
              </c:ext>
            </c:extLst>
          </c:dPt>
          <c:dPt>
            <c:idx val="4"/>
            <c:invertIfNegative val="1"/>
            <c:bubble3D val="0"/>
            <c:extLst>
              <c:ext xmlns:c16="http://schemas.microsoft.com/office/drawing/2014/chart" uri="{C3380CC4-5D6E-409C-BE32-E72D297353CC}">
                <c16:uniqueId val="{00000004-F757-4804-B31F-075FF578C549}"/>
              </c:ext>
            </c:extLst>
          </c:dPt>
          <c:dLbls>
            <c:dLbl>
              <c:idx val="0"/>
              <c:numFmt formatCode="#,##0_);[Red]\(#,##0\)" sourceLinked="0"/>
              <c:spPr>
                <a:noFill/>
                <a:ln w="25542">
                  <a:noFill/>
                </a:ln>
              </c:spPr>
              <c:txPr>
                <a:bodyPr/>
                <a:lstStyle/>
                <a:p>
                  <a:pPr algn="ctr">
                    <a:defRPr/>
                  </a:pPr>
                  <a:endParaRPr lang="en-US"/>
                </a:p>
              </c:txPr>
              <c:showLegendKey val="0"/>
              <c:showVal val="1"/>
              <c:showCatName val="0"/>
              <c:showSerName val="0"/>
              <c:showPercent val="0"/>
              <c:showBubbleSize val="0"/>
              <c:extLst>
                <c:ext xmlns:c16="http://schemas.microsoft.com/office/drawing/2014/chart" uri="{C3380CC4-5D6E-409C-BE32-E72D297353CC}">
                  <c16:uniqueId val="{00000000-F757-4804-B31F-075FF578C549}"/>
                </c:ext>
              </c:extLst>
            </c:dLbl>
            <c:dLbl>
              <c:idx val="1"/>
              <c:numFmt formatCode="#,##0_);[Red]\(#,##0\)" sourceLinked="0"/>
              <c:spPr>
                <a:noFill/>
                <a:ln w="25542">
                  <a:noFill/>
                </a:ln>
              </c:spPr>
              <c:txPr>
                <a:bodyPr/>
                <a:lstStyle/>
                <a:p>
                  <a:pPr algn="ctr">
                    <a:defRPr/>
                  </a:pPr>
                  <a:endParaRPr lang="en-US"/>
                </a:p>
              </c:txPr>
              <c:showLegendKey val="0"/>
              <c:showVal val="1"/>
              <c:showCatName val="0"/>
              <c:showSerName val="0"/>
              <c:showPercent val="0"/>
              <c:showBubbleSize val="0"/>
              <c:extLst>
                <c:ext xmlns:c16="http://schemas.microsoft.com/office/drawing/2014/chart" uri="{C3380CC4-5D6E-409C-BE32-E72D297353CC}">
                  <c16:uniqueId val="{00000001-F757-4804-B31F-075FF578C549}"/>
                </c:ext>
              </c:extLst>
            </c:dLbl>
            <c:dLbl>
              <c:idx val="2"/>
              <c:numFmt formatCode="#,##0_);[Red]\(#,##0\)" sourceLinked="0"/>
              <c:spPr>
                <a:noFill/>
                <a:ln w="25542">
                  <a:noFill/>
                </a:ln>
              </c:spPr>
              <c:txPr>
                <a:bodyPr/>
                <a:lstStyle/>
                <a:p>
                  <a:pPr algn="ctr">
                    <a:defRPr/>
                  </a:pPr>
                  <a:endParaRPr lang="en-US"/>
                </a:p>
              </c:txPr>
              <c:showLegendKey val="0"/>
              <c:showVal val="1"/>
              <c:showCatName val="0"/>
              <c:showSerName val="0"/>
              <c:showPercent val="0"/>
              <c:showBubbleSize val="0"/>
              <c:extLst>
                <c:ext xmlns:c16="http://schemas.microsoft.com/office/drawing/2014/chart" uri="{C3380CC4-5D6E-409C-BE32-E72D297353CC}">
                  <c16:uniqueId val="{00000002-F757-4804-B31F-075FF578C549}"/>
                </c:ext>
              </c:extLst>
            </c:dLbl>
            <c:dLbl>
              <c:idx val="3"/>
              <c:numFmt formatCode="#,##0_);[Red]\(#,##0\)" sourceLinked="0"/>
              <c:spPr>
                <a:noFill/>
                <a:ln w="25542">
                  <a:noFill/>
                </a:ln>
              </c:spPr>
              <c:txPr>
                <a:bodyPr/>
                <a:lstStyle/>
                <a:p>
                  <a:pPr algn="ctr">
                    <a:defRPr/>
                  </a:pPr>
                  <a:endParaRPr lang="en-US"/>
                </a:p>
              </c:txPr>
              <c:showLegendKey val="0"/>
              <c:showVal val="1"/>
              <c:showCatName val="0"/>
              <c:showSerName val="0"/>
              <c:showPercent val="0"/>
              <c:showBubbleSize val="0"/>
              <c:extLst>
                <c:ext xmlns:c16="http://schemas.microsoft.com/office/drawing/2014/chart" uri="{C3380CC4-5D6E-409C-BE32-E72D297353CC}">
                  <c16:uniqueId val="{00000003-F757-4804-B31F-075FF578C549}"/>
                </c:ext>
              </c:extLst>
            </c:dLbl>
            <c:dLbl>
              <c:idx val="4"/>
              <c:numFmt formatCode="#,##0_);[Red]\(#,##0\)" sourceLinked="0"/>
              <c:spPr>
                <a:noFill/>
                <a:ln w="25542">
                  <a:noFill/>
                </a:ln>
              </c:spPr>
              <c:txPr>
                <a:bodyPr/>
                <a:lstStyle/>
                <a:p>
                  <a:pPr algn="ctr">
                    <a:defRPr/>
                  </a:pPr>
                  <a:endParaRPr lang="en-US"/>
                </a:p>
              </c:txPr>
              <c:showLegendKey val="0"/>
              <c:showVal val="1"/>
              <c:showCatName val="0"/>
              <c:showSerName val="0"/>
              <c:showPercent val="0"/>
              <c:showBubbleSize val="0"/>
              <c:extLst>
                <c:ext xmlns:c16="http://schemas.microsoft.com/office/drawing/2014/chart" uri="{C3380CC4-5D6E-409C-BE32-E72D297353CC}">
                  <c16:uniqueId val="{00000004-F757-4804-B31F-075FF578C549}"/>
                </c:ext>
              </c:extLst>
            </c:dLbl>
            <c:numFmt formatCode="#,##0_);[Red]\(#,##0\)" sourceLinked="0"/>
            <c:spPr>
              <a:noFill/>
              <a:ln w="25542">
                <a:noFill/>
              </a:ln>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Seafood</c:v>
                </c:pt>
                <c:pt idx="1">
                  <c:v>Pork</c:v>
                </c:pt>
                <c:pt idx="2">
                  <c:v>Lamb</c:v>
                </c:pt>
                <c:pt idx="3">
                  <c:v>Beef and Veal</c:v>
                </c:pt>
                <c:pt idx="4">
                  <c:v>Poultry</c:v>
                </c:pt>
              </c:strCache>
            </c:strRef>
          </c:cat>
          <c:val>
            <c:numRef>
              <c:f>Sheet1!$B$2:$B$6</c:f>
              <c:numCache>
                <c:formatCode>#,##0</c:formatCode>
                <c:ptCount val="5"/>
                <c:pt idx="0">
                  <c:v>13316</c:v>
                </c:pt>
                <c:pt idx="1">
                  <c:v>61329</c:v>
                </c:pt>
                <c:pt idx="2">
                  <c:v>1795</c:v>
                </c:pt>
                <c:pt idx="3">
                  <c:v>46342</c:v>
                </c:pt>
                <c:pt idx="4">
                  <c:v>65508</c:v>
                </c:pt>
              </c:numCache>
            </c:numRef>
          </c:val>
          <c:extLst>
            <c:ext xmlns:c14="http://schemas.microsoft.com/office/drawing/2007/8/2/chart" uri="{6F2FDCE9-48DA-4B69-8628-5D25D57E5C99}">
              <c14:invertSolidFillFmt>
                <c14:spPr xmlns:c14="http://schemas.microsoft.com/office/drawing/2007/8/2/chart">
                  <a:solidFill>
                    <a:srgbClr val="6E273D"/>
                  </a:solidFill>
                </c14:spPr>
              </c14:invertSolidFillFmt>
            </c:ext>
            <c:ext xmlns:c16="http://schemas.microsoft.com/office/drawing/2014/chart" uri="{C3380CC4-5D6E-409C-BE32-E72D297353CC}">
              <c16:uniqueId val="{00000005-F757-4804-B31F-075FF578C549}"/>
            </c:ext>
          </c:extLst>
        </c:ser>
        <c:dLbls>
          <c:showLegendKey val="0"/>
          <c:showVal val="0"/>
          <c:showCatName val="0"/>
          <c:showSerName val="0"/>
          <c:showPercent val="0"/>
          <c:showBubbleSize val="0"/>
        </c:dLbls>
        <c:gapWidth val="20"/>
        <c:axId val="252595200"/>
        <c:axId val="252605184"/>
      </c:barChart>
      <c:catAx>
        <c:axId val="252595200"/>
        <c:scaling>
          <c:orientation val="maxMin"/>
        </c:scaling>
        <c:delete val="0"/>
        <c:axPos val="l"/>
        <c:numFmt formatCode="General" sourceLinked="1"/>
        <c:majorTickMark val="none"/>
        <c:minorTickMark val="none"/>
        <c:tickLblPos val="none"/>
        <c:spPr>
          <a:ln w="9578">
            <a:noFill/>
          </a:ln>
        </c:spPr>
        <c:crossAx val="252605184"/>
        <c:crosses val="autoZero"/>
        <c:auto val="1"/>
        <c:lblAlgn val="ctr"/>
        <c:lblOffset val="100"/>
        <c:tickLblSkip val="1"/>
        <c:tickMarkSkip val="1"/>
        <c:noMultiLvlLbl val="0"/>
      </c:catAx>
      <c:valAx>
        <c:axId val="252605184"/>
        <c:scaling>
          <c:orientation val="minMax"/>
        </c:scaling>
        <c:delete val="0"/>
        <c:axPos val="t"/>
        <c:numFmt formatCode="#,##0" sourceLinked="1"/>
        <c:majorTickMark val="none"/>
        <c:minorTickMark val="none"/>
        <c:tickLblPos val="none"/>
        <c:spPr>
          <a:ln w="9578">
            <a:noFill/>
          </a:ln>
        </c:spPr>
        <c:crossAx val="252595200"/>
        <c:crosses val="autoZero"/>
        <c:crossBetween val="between"/>
      </c:valAx>
      <c:spPr>
        <a:noFill/>
        <a:ln w="25405">
          <a:noFill/>
        </a:ln>
      </c:spPr>
    </c:plotArea>
    <c:plotVisOnly val="1"/>
    <c:dispBlanksAs val="gap"/>
    <c:showDLblsOverMax val="0"/>
  </c:chart>
  <c:spPr>
    <a:noFill/>
    <a:ln>
      <a:noFill/>
    </a:ln>
  </c:spPr>
  <c:txPr>
    <a:bodyPr/>
    <a:lstStyle/>
    <a:p>
      <a:pPr>
        <a:defRPr sz="1400" b="1" i="0" u="none" strike="noStrike" baseline="0">
          <a:solidFill>
            <a:srgbClr val="000000"/>
          </a:solidFill>
          <a:latin typeface="+mn-lt"/>
          <a:ea typeface="Arial Narrow"/>
          <a:cs typeface="Arial Narrow"/>
        </a:defRPr>
      </a:pPr>
      <a:endParaRPr lang="en-US"/>
    </a:p>
  </c:txPr>
  <c:externalData r:id="rId1">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4461868475267265E-2"/>
          <c:y val="3.5358543457516281E-2"/>
          <c:w val="0.72666239237006991"/>
          <c:h val="0.86128698374558976"/>
        </c:manualLayout>
      </c:layout>
      <c:barChart>
        <c:barDir val="col"/>
        <c:grouping val="stacked"/>
        <c:varyColors val="0"/>
        <c:ser>
          <c:idx val="0"/>
          <c:order val="0"/>
          <c:tx>
            <c:strRef>
              <c:f>Sheet1!$A$2</c:f>
              <c:strCache>
                <c:ptCount val="1"/>
                <c:pt idx="0">
                  <c:v>Poultry</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 Protein Servings</c:v>
                </c:pt>
              </c:strCache>
            </c:strRef>
          </c:cat>
          <c:val>
            <c:numRef>
              <c:f>Sheet1!$B$2</c:f>
              <c:numCache>
                <c:formatCode>General</c:formatCode>
                <c:ptCount val="1"/>
                <c:pt idx="0">
                  <c:v>27.5</c:v>
                </c:pt>
              </c:numCache>
            </c:numRef>
          </c:val>
          <c:extLst>
            <c:ext xmlns:c16="http://schemas.microsoft.com/office/drawing/2014/chart" uri="{C3380CC4-5D6E-409C-BE32-E72D297353CC}">
              <c16:uniqueId val="{00000000-921F-4473-AAE3-C36920B50517}"/>
            </c:ext>
          </c:extLst>
        </c:ser>
        <c:ser>
          <c:idx val="1"/>
          <c:order val="1"/>
          <c:tx>
            <c:strRef>
              <c:f>Sheet1!$A$3</c:f>
              <c:strCache>
                <c:ptCount val="1"/>
                <c:pt idx="0">
                  <c:v>Beef and Veal</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 Protein Servings</c:v>
                </c:pt>
              </c:strCache>
            </c:strRef>
          </c:cat>
          <c:val>
            <c:numRef>
              <c:f>Sheet1!$B$3</c:f>
              <c:numCache>
                <c:formatCode>0.0</c:formatCode>
                <c:ptCount val="1"/>
                <c:pt idx="0">
                  <c:v>20.5</c:v>
                </c:pt>
              </c:numCache>
            </c:numRef>
          </c:val>
          <c:extLst>
            <c:ext xmlns:c16="http://schemas.microsoft.com/office/drawing/2014/chart" uri="{C3380CC4-5D6E-409C-BE32-E72D297353CC}">
              <c16:uniqueId val="{00000001-921F-4473-AAE3-C36920B50517}"/>
            </c:ext>
          </c:extLst>
        </c:ser>
        <c:ser>
          <c:idx val="2"/>
          <c:order val="2"/>
          <c:tx>
            <c:strRef>
              <c:f>Sheet1!$A$4</c:f>
              <c:strCache>
                <c:ptCount val="1"/>
                <c:pt idx="0">
                  <c:v>Lamb</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 Protein Servings</c:v>
                </c:pt>
              </c:strCache>
            </c:strRef>
          </c:cat>
          <c:val>
            <c:numRef>
              <c:f>Sheet1!$B$4</c:f>
              <c:numCache>
                <c:formatCode>0.0</c:formatCode>
                <c:ptCount val="1"/>
                <c:pt idx="0">
                  <c:v>0.5</c:v>
                </c:pt>
              </c:numCache>
            </c:numRef>
          </c:val>
          <c:extLst>
            <c:ext xmlns:c16="http://schemas.microsoft.com/office/drawing/2014/chart" uri="{C3380CC4-5D6E-409C-BE32-E72D297353CC}">
              <c16:uniqueId val="{00000002-921F-4473-AAE3-C36920B50517}"/>
            </c:ext>
          </c:extLst>
        </c:ser>
        <c:ser>
          <c:idx val="3"/>
          <c:order val="3"/>
          <c:tx>
            <c:strRef>
              <c:f>Sheet1!$A$5</c:f>
              <c:strCache>
                <c:ptCount val="1"/>
                <c:pt idx="0">
                  <c:v>Pork</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 Protein Servings</c:v>
                </c:pt>
              </c:strCache>
            </c:strRef>
          </c:cat>
          <c:val>
            <c:numRef>
              <c:f>Sheet1!$B$5</c:f>
              <c:numCache>
                <c:formatCode>0.0</c:formatCode>
                <c:ptCount val="1"/>
                <c:pt idx="0">
                  <c:v>33.4</c:v>
                </c:pt>
              </c:numCache>
            </c:numRef>
          </c:val>
          <c:extLst>
            <c:ext xmlns:c16="http://schemas.microsoft.com/office/drawing/2014/chart" uri="{C3380CC4-5D6E-409C-BE32-E72D297353CC}">
              <c16:uniqueId val="{00000003-921F-4473-AAE3-C36920B50517}"/>
            </c:ext>
          </c:extLst>
        </c:ser>
        <c:ser>
          <c:idx val="4"/>
          <c:order val="4"/>
          <c:tx>
            <c:strRef>
              <c:f>Sheet1!$A$6</c:f>
              <c:strCache>
                <c:ptCount val="1"/>
                <c:pt idx="0">
                  <c:v>Seafood</c:v>
                </c:pt>
              </c:strCache>
            </c:strRef>
          </c:tx>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21F-4473-AAE3-C36920B50517}"/>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Sheet1!$B$1</c:f>
              <c:strCache>
                <c:ptCount val="1"/>
                <c:pt idx="0">
                  <c:v>% Protein Servings</c:v>
                </c:pt>
              </c:strCache>
            </c:strRef>
          </c:cat>
          <c:val>
            <c:numRef>
              <c:f>Sheet1!$B$6</c:f>
              <c:numCache>
                <c:formatCode>0.0</c:formatCode>
                <c:ptCount val="1"/>
                <c:pt idx="0">
                  <c:v>15.2</c:v>
                </c:pt>
              </c:numCache>
            </c:numRef>
          </c:val>
          <c:extLst>
            <c:ext xmlns:c16="http://schemas.microsoft.com/office/drawing/2014/chart" uri="{C3380CC4-5D6E-409C-BE32-E72D297353CC}">
              <c16:uniqueId val="{00000005-921F-4473-AAE3-C36920B50517}"/>
            </c:ext>
          </c:extLst>
        </c:ser>
        <c:dLbls>
          <c:showLegendKey val="0"/>
          <c:showVal val="0"/>
          <c:showCatName val="0"/>
          <c:showSerName val="0"/>
          <c:showPercent val="0"/>
          <c:showBubbleSize val="0"/>
        </c:dLbls>
        <c:gapWidth val="150"/>
        <c:overlap val="100"/>
        <c:axId val="251384192"/>
        <c:axId val="251385728"/>
      </c:barChart>
      <c:catAx>
        <c:axId val="251384192"/>
        <c:scaling>
          <c:orientation val="minMax"/>
        </c:scaling>
        <c:delete val="0"/>
        <c:axPos val="b"/>
        <c:numFmt formatCode="General" sourceLinked="0"/>
        <c:majorTickMark val="out"/>
        <c:minorTickMark val="none"/>
        <c:tickLblPos val="nextTo"/>
        <c:txPr>
          <a:bodyPr/>
          <a:lstStyle/>
          <a:p>
            <a:pPr algn="ctr">
              <a:defRPr/>
            </a:pPr>
            <a:endParaRPr lang="en-US"/>
          </a:p>
        </c:txPr>
        <c:crossAx val="251385728"/>
        <c:crosses val="autoZero"/>
        <c:auto val="1"/>
        <c:lblAlgn val="ctr"/>
        <c:lblOffset val="100"/>
        <c:noMultiLvlLbl val="0"/>
      </c:catAx>
      <c:valAx>
        <c:axId val="251385728"/>
        <c:scaling>
          <c:orientation val="minMax"/>
          <c:max val="100"/>
        </c:scaling>
        <c:delete val="1"/>
        <c:axPos val="l"/>
        <c:numFmt formatCode="General" sourceLinked="1"/>
        <c:majorTickMark val="out"/>
        <c:minorTickMark val="none"/>
        <c:tickLblPos val="nextTo"/>
        <c:crossAx val="251384192"/>
        <c:crosses val="autoZero"/>
        <c:crossBetween val="between"/>
      </c:valAx>
    </c:plotArea>
    <c:legend>
      <c:legendPos val="r"/>
      <c:layout>
        <c:manualLayout>
          <c:xMode val="edge"/>
          <c:yMode val="edge"/>
          <c:x val="0.60523909275086785"/>
          <c:y val="8.9227256399932398E-2"/>
          <c:w val="0.35150581194722691"/>
          <c:h val="0.81803143686241198"/>
        </c:manualLayout>
      </c:layout>
      <c:overlay val="0"/>
    </c:legend>
    <c:plotVisOnly val="1"/>
    <c:dispBlanksAs val="gap"/>
    <c:showDLblsOverMax val="0"/>
  </c:chart>
  <c:txPr>
    <a:bodyPr/>
    <a:lstStyle/>
    <a:p>
      <a:pPr>
        <a:defRPr sz="1400"/>
      </a:pPr>
      <a:endParaRPr lang="en-US"/>
    </a:p>
  </c:txPr>
  <c:externalData r:id="rId1">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0409025452659008E-2"/>
          <c:y val="2.7482285812028703E-2"/>
          <c:w val="0.90281323884116904"/>
          <c:h val="0.89254187317174494"/>
        </c:manualLayout>
      </c:layout>
      <c:bubbleChart>
        <c:varyColors val="0"/>
        <c:ser>
          <c:idx val="0"/>
          <c:order val="0"/>
          <c:tx>
            <c:strRef>
              <c:f>Sheet1!$B$1</c:f>
              <c:strCache>
                <c:ptCount val="1"/>
                <c:pt idx="0">
                  <c:v>%Over/Under Performance vs. Channel OOH Growth</c:v>
                </c:pt>
              </c:strCache>
            </c:strRef>
          </c:tx>
          <c:spPr>
            <a:solidFill>
              <a:schemeClr val="bg1">
                <a:lumMod val="50000"/>
              </a:schemeClr>
            </a:solidFill>
          </c:spPr>
          <c:invertIfNegative val="0"/>
          <c:dPt>
            <c:idx val="0"/>
            <c:invertIfNegative val="0"/>
            <c:bubble3D val="1"/>
            <c:spPr>
              <a:solidFill>
                <a:srgbClr val="92D050"/>
              </a:solidFill>
            </c:spPr>
            <c:extLst>
              <c:ext xmlns:c16="http://schemas.microsoft.com/office/drawing/2014/chart" uri="{C3380CC4-5D6E-409C-BE32-E72D297353CC}">
                <c16:uniqueId val="{00000001-27B0-44FE-B1C5-7DD403C67970}"/>
              </c:ext>
            </c:extLst>
          </c:dPt>
          <c:dPt>
            <c:idx val="1"/>
            <c:invertIfNegative val="0"/>
            <c:bubble3D val="1"/>
            <c:spPr>
              <a:solidFill>
                <a:srgbClr val="002060"/>
              </a:solidFill>
            </c:spPr>
            <c:extLst>
              <c:ext xmlns:c16="http://schemas.microsoft.com/office/drawing/2014/chart" uri="{C3380CC4-5D6E-409C-BE32-E72D297353CC}">
                <c16:uniqueId val="{00000003-27B0-44FE-B1C5-7DD403C67970}"/>
              </c:ext>
            </c:extLst>
          </c:dPt>
          <c:dPt>
            <c:idx val="2"/>
            <c:invertIfNegative val="0"/>
            <c:bubble3D val="1"/>
            <c:spPr>
              <a:solidFill>
                <a:srgbClr val="7030A0"/>
              </a:solidFill>
            </c:spPr>
            <c:extLst>
              <c:ext xmlns:c16="http://schemas.microsoft.com/office/drawing/2014/chart" uri="{C3380CC4-5D6E-409C-BE32-E72D297353CC}">
                <c16:uniqueId val="{00000005-27B0-44FE-B1C5-7DD403C67970}"/>
              </c:ext>
            </c:extLst>
          </c:dPt>
          <c:dPt>
            <c:idx val="3"/>
            <c:invertIfNegative val="0"/>
            <c:bubble3D val="1"/>
            <c:spPr>
              <a:solidFill>
                <a:srgbClr val="00B0F0"/>
              </a:solidFill>
            </c:spPr>
            <c:extLst>
              <c:ext xmlns:c16="http://schemas.microsoft.com/office/drawing/2014/chart" uri="{C3380CC4-5D6E-409C-BE32-E72D297353CC}">
                <c16:uniqueId val="{00000007-27B0-44FE-B1C5-7DD403C67970}"/>
              </c:ext>
            </c:extLst>
          </c:dPt>
          <c:dPt>
            <c:idx val="4"/>
            <c:invertIfNegative val="0"/>
            <c:bubble3D val="1"/>
            <c:spPr>
              <a:solidFill>
                <a:srgbClr val="F0AB00"/>
              </a:solidFill>
            </c:spPr>
            <c:extLst>
              <c:ext xmlns:c16="http://schemas.microsoft.com/office/drawing/2014/chart" uri="{C3380CC4-5D6E-409C-BE32-E72D297353CC}">
                <c16:uniqueId val="{00000009-27B0-44FE-B1C5-7DD403C67970}"/>
              </c:ext>
            </c:extLst>
          </c:dPt>
          <c:dPt>
            <c:idx val="5"/>
            <c:invertIfNegative val="0"/>
            <c:bubble3D val="1"/>
            <c:spPr>
              <a:solidFill>
                <a:srgbClr val="C00000"/>
              </a:solidFill>
            </c:spPr>
            <c:extLst>
              <c:ext xmlns:c16="http://schemas.microsoft.com/office/drawing/2014/chart" uri="{C3380CC4-5D6E-409C-BE32-E72D297353CC}">
                <c16:uniqueId val="{0000000B-27B0-44FE-B1C5-7DD403C67970}"/>
              </c:ext>
            </c:extLst>
          </c:dPt>
          <c:dPt>
            <c:idx val="6"/>
            <c:invertIfNegative val="0"/>
            <c:bubble3D val="1"/>
            <c:spPr>
              <a:solidFill>
                <a:srgbClr val="E17000"/>
              </a:solidFill>
            </c:spPr>
            <c:extLst>
              <c:ext xmlns:c16="http://schemas.microsoft.com/office/drawing/2014/chart" uri="{C3380CC4-5D6E-409C-BE32-E72D297353CC}">
                <c16:uniqueId val="{0000000D-27B0-44FE-B1C5-7DD403C67970}"/>
              </c:ext>
            </c:extLst>
          </c:dPt>
          <c:dLbls>
            <c:dLbl>
              <c:idx val="0"/>
              <c:tx>
                <c:rich>
                  <a:bodyPr/>
                  <a:lstStyle/>
                  <a:p>
                    <a:fld id="{7EFB7758-1439-467F-97E2-17F7D0A8B451}"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27B0-44FE-B1C5-7DD403C67970}"/>
                </c:ext>
              </c:extLst>
            </c:dLbl>
            <c:dLbl>
              <c:idx val="1"/>
              <c:tx>
                <c:rich>
                  <a:bodyPr/>
                  <a:lstStyle/>
                  <a:p>
                    <a:fld id="{DDD00465-9882-464F-B33E-60D7421B06EB}"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27B0-44FE-B1C5-7DD403C67970}"/>
                </c:ext>
              </c:extLst>
            </c:dLbl>
            <c:dLbl>
              <c:idx val="2"/>
              <c:layout>
                <c:manualLayout>
                  <c:x val="-0.15903067020068157"/>
                  <c:y val="-4.7135634765798386E-2"/>
                </c:manualLayout>
              </c:layout>
              <c:tx>
                <c:rich>
                  <a:bodyPr wrap="square" lIns="38100" tIns="19050" rIns="38100" bIns="19050" anchor="ctr">
                    <a:noAutofit/>
                  </a:bodyPr>
                  <a:lstStyle/>
                  <a:p>
                    <a:pPr>
                      <a:defRPr/>
                    </a:pPr>
                    <a:fld id="{6441C102-345B-4821-A763-95982E866A80}" type="CELLRANGE">
                      <a:rPr lang="en-US"/>
                      <a:pPr>
                        <a:defRPr/>
                      </a:pPr>
                      <a:t>[CELLRANGE]</a:t>
                    </a:fld>
                    <a:endParaRPr lang="en-GB"/>
                  </a:p>
                </c:rich>
              </c:tx>
              <c:spPr>
                <a:noFill/>
                <a:ln>
                  <a:noFill/>
                </a:ln>
                <a:effectLst/>
              </c:spPr>
              <c:showLegendKey val="0"/>
              <c:showVal val="0"/>
              <c:showCatName val="0"/>
              <c:showSerName val="0"/>
              <c:showPercent val="0"/>
              <c:showBubbleSize val="0"/>
              <c:extLst>
                <c:ext xmlns:c15="http://schemas.microsoft.com/office/drawing/2012/chart" uri="{CE6537A1-D6FC-4f65-9D91-7224C49458BB}">
                  <c15:layout>
                    <c:manualLayout>
                      <c:w val="0.10814085573646347"/>
                      <c:h val="0.14796490565611481"/>
                    </c:manualLayout>
                  </c15:layout>
                  <c15:dlblFieldTable/>
                  <c15:showDataLabelsRange val="1"/>
                </c:ext>
                <c:ext xmlns:c16="http://schemas.microsoft.com/office/drawing/2014/chart" uri="{C3380CC4-5D6E-409C-BE32-E72D297353CC}">
                  <c16:uniqueId val="{00000005-27B0-44FE-B1C5-7DD403C67970}"/>
                </c:ext>
              </c:extLst>
            </c:dLbl>
            <c:dLbl>
              <c:idx val="3"/>
              <c:tx>
                <c:rich>
                  <a:bodyPr/>
                  <a:lstStyle/>
                  <a:p>
                    <a:fld id="{A172D7B7-52D7-4F03-B2F0-BDE9A7692C3F}"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layout>
                    <c:manualLayout>
                      <c:w val="0.1215297235895494"/>
                      <c:h val="0.14427602989183491"/>
                    </c:manualLayout>
                  </c15:layout>
                  <c15:dlblFieldTable/>
                  <c15:showDataLabelsRange val="1"/>
                </c:ext>
                <c:ext xmlns:c16="http://schemas.microsoft.com/office/drawing/2014/chart" uri="{C3380CC4-5D6E-409C-BE32-E72D297353CC}">
                  <c16:uniqueId val="{00000007-27B0-44FE-B1C5-7DD403C67970}"/>
                </c:ext>
              </c:extLst>
            </c:dLbl>
            <c:dLbl>
              <c:idx val="4"/>
              <c:tx>
                <c:rich>
                  <a:bodyPr/>
                  <a:lstStyle/>
                  <a:p>
                    <a:fld id="{3048B113-39D4-411A-B816-B1031BA242AF}"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9-27B0-44FE-B1C5-7DD403C67970}"/>
                </c:ext>
              </c:extLst>
            </c:dLbl>
            <c:dLbl>
              <c:idx val="5"/>
              <c:tx>
                <c:rich>
                  <a:bodyPr/>
                  <a:lstStyle/>
                  <a:p>
                    <a:fld id="{56A654F7-8F6C-484C-866D-727ACF0F10E3}"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layout>
                    <c:manualLayout>
                      <c:w val="0.14644452858765616"/>
                      <c:h val="0.14427602989183491"/>
                    </c:manualLayout>
                  </c15:layout>
                  <c15:dlblFieldTable/>
                  <c15:showDataLabelsRange val="1"/>
                </c:ext>
                <c:ext xmlns:c16="http://schemas.microsoft.com/office/drawing/2014/chart" uri="{C3380CC4-5D6E-409C-BE32-E72D297353CC}">
                  <c16:uniqueId val="{0000000B-27B0-44FE-B1C5-7DD403C67970}"/>
                </c:ext>
              </c:extLst>
            </c:dLbl>
            <c:dLbl>
              <c:idx val="6"/>
              <c:tx>
                <c:rich>
                  <a:bodyPr/>
                  <a:lstStyle/>
                  <a:p>
                    <a:endParaRPr lang="en-GB"/>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D-27B0-44FE-B1C5-7DD403C67970}"/>
                </c:ext>
              </c:extLst>
            </c:dLbl>
            <c:spPr>
              <a:noFill/>
              <a:ln>
                <a:noFill/>
              </a:ln>
              <a:effectLst/>
            </c:sp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xVal>
            <c:numRef>
              <c:f>Sheet1!$A$2:$A$8</c:f>
              <c:numCache>
                <c:formatCode>0.0</c:formatCode>
                <c:ptCount val="7"/>
                <c:pt idx="0">
                  <c:v>4.5</c:v>
                </c:pt>
                <c:pt idx="1">
                  <c:v>3.9</c:v>
                </c:pt>
                <c:pt idx="2">
                  <c:v>1.1000000000000001</c:v>
                </c:pt>
                <c:pt idx="3">
                  <c:v>-1</c:v>
                </c:pt>
                <c:pt idx="4">
                  <c:v>14.7</c:v>
                </c:pt>
                <c:pt idx="5">
                  <c:v>-22.9</c:v>
                </c:pt>
              </c:numCache>
            </c:numRef>
          </c:xVal>
          <c:yVal>
            <c:numRef>
              <c:f>Sheet1!$B$2:$B$8</c:f>
              <c:numCache>
                <c:formatCode>0.0</c:formatCode>
                <c:ptCount val="7"/>
                <c:pt idx="0">
                  <c:v>15.4</c:v>
                </c:pt>
                <c:pt idx="1">
                  <c:v>2</c:v>
                </c:pt>
                <c:pt idx="2">
                  <c:v>1.1000000000000001</c:v>
                </c:pt>
                <c:pt idx="3">
                  <c:v>-15.1</c:v>
                </c:pt>
                <c:pt idx="4">
                  <c:v>-4.5999999999999996</c:v>
                </c:pt>
                <c:pt idx="5">
                  <c:v>-12.1</c:v>
                </c:pt>
              </c:numCache>
            </c:numRef>
          </c:yVal>
          <c:bubbleSize>
            <c:numRef>
              <c:f>Sheet1!$C$2:$C$8</c:f>
              <c:numCache>
                <c:formatCode>0.0</c:formatCode>
                <c:ptCount val="7"/>
                <c:pt idx="0">
                  <c:v>16.7</c:v>
                </c:pt>
                <c:pt idx="1">
                  <c:v>16</c:v>
                </c:pt>
                <c:pt idx="2">
                  <c:v>8.1999999999999993</c:v>
                </c:pt>
                <c:pt idx="3">
                  <c:v>11.1</c:v>
                </c:pt>
                <c:pt idx="4">
                  <c:v>17.3</c:v>
                </c:pt>
                <c:pt idx="5">
                  <c:v>30.5</c:v>
                </c:pt>
              </c:numCache>
            </c:numRef>
          </c:bubbleSize>
          <c:bubble3D val="1"/>
          <c:extLst>
            <c:ext xmlns:c15="http://schemas.microsoft.com/office/drawing/2012/chart" uri="{02D57815-91ED-43cb-92C2-25804820EDAC}">
              <c15:datalabelsRange>
                <c15:f>Sheet1!$E$2:$E$7</c15:f>
                <c15:dlblRangeCache>
                  <c:ptCount val="6"/>
                  <c:pt idx="0">
                    <c:v>Pubs</c:v>
                  </c:pt>
                  <c:pt idx="1">
                    <c:v>FSR</c:v>
                  </c:pt>
                  <c:pt idx="2">
                    <c:v>Travel &amp; Leisure</c:v>
                  </c:pt>
                  <c:pt idx="3">
                    <c:v>Workplace/Education</c:v>
                  </c:pt>
                  <c:pt idx="4">
                    <c:v>Fish &amp; Chips</c:v>
                  </c:pt>
                  <c:pt idx="5">
                    <c:v>QSR excl Fish &amp; Chips</c:v>
                  </c:pt>
                </c15:dlblRangeCache>
              </c15:datalabelsRange>
            </c:ext>
            <c:ext xmlns:c16="http://schemas.microsoft.com/office/drawing/2014/chart" uri="{C3380CC4-5D6E-409C-BE32-E72D297353CC}">
              <c16:uniqueId val="{00000012-27B0-44FE-B1C5-7DD403C67970}"/>
            </c:ext>
          </c:extLst>
        </c:ser>
        <c:dLbls>
          <c:showLegendKey val="0"/>
          <c:showVal val="0"/>
          <c:showCatName val="0"/>
          <c:showSerName val="0"/>
          <c:showPercent val="0"/>
          <c:showBubbleSize val="0"/>
        </c:dLbls>
        <c:bubbleScale val="100"/>
        <c:showNegBubbles val="0"/>
        <c:axId val="252187392"/>
        <c:axId val="252188928"/>
      </c:bubbleChart>
      <c:valAx>
        <c:axId val="252187392"/>
        <c:scaling>
          <c:orientation val="minMax"/>
        </c:scaling>
        <c:delete val="0"/>
        <c:axPos val="b"/>
        <c:numFmt formatCode="0.0" sourceLinked="1"/>
        <c:majorTickMark val="out"/>
        <c:minorTickMark val="none"/>
        <c:tickLblPos val="low"/>
        <c:txPr>
          <a:bodyPr rot="0" vert="horz"/>
          <a:lstStyle/>
          <a:p>
            <a:pPr>
              <a:defRPr sz="1200"/>
            </a:pPr>
            <a:endParaRPr lang="en-US"/>
          </a:p>
        </c:txPr>
        <c:crossAx val="252188928"/>
        <c:crosses val="autoZero"/>
        <c:crossBetween val="midCat"/>
      </c:valAx>
      <c:valAx>
        <c:axId val="252188928"/>
        <c:scaling>
          <c:orientation val="minMax"/>
        </c:scaling>
        <c:delete val="0"/>
        <c:axPos val="l"/>
        <c:numFmt formatCode="0.0" sourceLinked="1"/>
        <c:majorTickMark val="out"/>
        <c:minorTickMark val="none"/>
        <c:tickLblPos val="low"/>
        <c:txPr>
          <a:bodyPr/>
          <a:lstStyle/>
          <a:p>
            <a:pPr algn="ctr">
              <a:defRPr sz="1200"/>
            </a:pPr>
            <a:endParaRPr lang="en-US"/>
          </a:p>
        </c:txPr>
        <c:crossAx val="252187392"/>
        <c:crosses val="autoZero"/>
        <c:crossBetween val="midCat"/>
      </c:valAx>
      <c:spPr>
        <a:noFill/>
        <a:ln w="25400">
          <a:noFill/>
        </a:ln>
      </c:spPr>
    </c:plotArea>
    <c:plotVisOnly val="1"/>
    <c:dispBlanksAs val="gap"/>
    <c:showDLblsOverMax val="0"/>
  </c:chart>
  <c:txPr>
    <a:bodyPr/>
    <a:lstStyle/>
    <a:p>
      <a:pPr>
        <a:defRPr sz="1400"/>
      </a:pPr>
      <a:endParaRPr lang="en-US"/>
    </a:p>
  </c:txPr>
  <c:externalData r:id="rId1">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6497579013848593E-2"/>
          <c:y val="0"/>
          <c:w val="0.51296662661110326"/>
          <c:h val="0.89806120989351668"/>
        </c:manualLayout>
      </c:layout>
      <c:barChart>
        <c:barDir val="col"/>
        <c:grouping val="stacked"/>
        <c:varyColors val="0"/>
        <c:ser>
          <c:idx val="0"/>
          <c:order val="0"/>
          <c:tx>
            <c:strRef>
              <c:f>Sheet1!$A$2</c:f>
              <c:strCache>
                <c:ptCount val="1"/>
                <c:pt idx="0">
                  <c:v>Fried Fish</c:v>
                </c:pt>
              </c:strCache>
            </c:strRef>
          </c:tx>
          <c:invertIfNegative val="0"/>
          <c:dLbls>
            <c:dLbl>
              <c:idx val="0"/>
              <c:layout>
                <c:manualLayout>
                  <c:x val="0"/>
                  <c:y val="-2.574204559208731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151-4C62-A090-1E48FC68FA68}"/>
                </c:ext>
              </c:extLst>
            </c:dLbl>
            <c:dLbl>
              <c:idx val="1"/>
              <c:layout>
                <c:manualLayout>
                  <c:x val="0"/>
                  <c:y val="-2.574204559208731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151-4C62-A090-1E48FC68FA68}"/>
                </c:ext>
              </c:extLst>
            </c:dLbl>
            <c:numFmt formatCode="#,##0.0" sourceLinked="0"/>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YE Mar 22</c:v>
                </c:pt>
                <c:pt idx="1">
                  <c:v>YE Mar 23</c:v>
                </c:pt>
              </c:strCache>
            </c:strRef>
          </c:cat>
          <c:val>
            <c:numRef>
              <c:f>Sheet1!$B$2:$C$2</c:f>
              <c:numCache>
                <c:formatCode>0.0</c:formatCode>
                <c:ptCount val="2"/>
                <c:pt idx="0">
                  <c:v>36.200000000000003</c:v>
                </c:pt>
                <c:pt idx="1">
                  <c:v>36.1</c:v>
                </c:pt>
              </c:numCache>
            </c:numRef>
          </c:val>
          <c:extLst>
            <c:ext xmlns:c16="http://schemas.microsoft.com/office/drawing/2014/chart" uri="{C3380CC4-5D6E-409C-BE32-E72D297353CC}">
              <c16:uniqueId val="{00000002-A151-4C62-A090-1E48FC68FA68}"/>
            </c:ext>
          </c:extLst>
        </c:ser>
        <c:ser>
          <c:idx val="1"/>
          <c:order val="1"/>
          <c:tx>
            <c:strRef>
              <c:f>Sheet1!$A$3</c:f>
              <c:strCache>
                <c:ptCount val="1"/>
                <c:pt idx="0">
                  <c:v>Non-Fried Fish</c:v>
                </c:pt>
              </c:strCache>
            </c:strRef>
          </c:tx>
          <c:invertIfNegative val="0"/>
          <c:dLbls>
            <c:numFmt formatCode="#,##0.0" sourceLinked="0"/>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YE Mar 22</c:v>
                </c:pt>
                <c:pt idx="1">
                  <c:v>YE Mar 23</c:v>
                </c:pt>
              </c:strCache>
            </c:strRef>
          </c:cat>
          <c:val>
            <c:numRef>
              <c:f>Sheet1!$B$3:$C$3</c:f>
              <c:numCache>
                <c:formatCode>0.0</c:formatCode>
                <c:ptCount val="2"/>
                <c:pt idx="0">
                  <c:v>22.9</c:v>
                </c:pt>
                <c:pt idx="1">
                  <c:v>25.3</c:v>
                </c:pt>
              </c:numCache>
            </c:numRef>
          </c:val>
          <c:extLst>
            <c:ext xmlns:c16="http://schemas.microsoft.com/office/drawing/2014/chart" uri="{C3380CC4-5D6E-409C-BE32-E72D297353CC}">
              <c16:uniqueId val="{00000003-A151-4C62-A090-1E48FC68FA68}"/>
            </c:ext>
          </c:extLst>
        </c:ser>
        <c:ser>
          <c:idx val="2"/>
          <c:order val="2"/>
          <c:tx>
            <c:strRef>
              <c:f>Sheet1!$A$4</c:f>
              <c:strCache>
                <c:ptCount val="1"/>
                <c:pt idx="0">
                  <c:v>Fish Burger</c:v>
                </c:pt>
              </c:strCache>
            </c:strRef>
          </c:tx>
          <c:invertIfNegative val="0"/>
          <c:dLbls>
            <c:numFmt formatCode="#,##0.0" sourceLinked="0"/>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YE Mar 22</c:v>
                </c:pt>
                <c:pt idx="1">
                  <c:v>YE Mar 23</c:v>
                </c:pt>
              </c:strCache>
            </c:strRef>
          </c:cat>
          <c:val>
            <c:numRef>
              <c:f>Sheet1!$B$4:$C$4</c:f>
              <c:numCache>
                <c:formatCode>0.0</c:formatCode>
                <c:ptCount val="2"/>
                <c:pt idx="0">
                  <c:v>5.3</c:v>
                </c:pt>
                <c:pt idx="1">
                  <c:v>4.5999999999999996</c:v>
                </c:pt>
              </c:numCache>
            </c:numRef>
          </c:val>
          <c:extLst>
            <c:ext xmlns:c16="http://schemas.microsoft.com/office/drawing/2014/chart" uri="{C3380CC4-5D6E-409C-BE32-E72D297353CC}">
              <c16:uniqueId val="{00000004-A151-4C62-A090-1E48FC68FA68}"/>
            </c:ext>
          </c:extLst>
        </c:ser>
        <c:ser>
          <c:idx val="3"/>
          <c:order val="3"/>
          <c:tx>
            <c:strRef>
              <c:f>Sheet1!$A$5</c:f>
              <c:strCache>
                <c:ptCount val="1"/>
                <c:pt idx="0">
                  <c:v>Fish Other</c:v>
                </c:pt>
              </c:strCache>
            </c:strRef>
          </c:tx>
          <c:invertIfNegative val="0"/>
          <c:dLbls>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YE Mar 22</c:v>
                </c:pt>
                <c:pt idx="1">
                  <c:v>YE Mar 23</c:v>
                </c:pt>
              </c:strCache>
            </c:strRef>
          </c:cat>
          <c:val>
            <c:numRef>
              <c:f>Sheet1!$B$5:$C$5</c:f>
              <c:numCache>
                <c:formatCode>0.0</c:formatCode>
                <c:ptCount val="2"/>
                <c:pt idx="0">
                  <c:v>10.6</c:v>
                </c:pt>
                <c:pt idx="1">
                  <c:v>9.5</c:v>
                </c:pt>
              </c:numCache>
            </c:numRef>
          </c:val>
          <c:extLst>
            <c:ext xmlns:c16="http://schemas.microsoft.com/office/drawing/2014/chart" uri="{C3380CC4-5D6E-409C-BE32-E72D297353CC}">
              <c16:uniqueId val="{00000005-A151-4C62-A090-1E48FC68FA68}"/>
            </c:ext>
          </c:extLst>
        </c:ser>
        <c:ser>
          <c:idx val="4"/>
          <c:order val="4"/>
          <c:tx>
            <c:strRef>
              <c:f>Sheet1!$A$6</c:f>
              <c:strCache>
                <c:ptCount val="1"/>
                <c:pt idx="0">
                  <c:v>Total Shellfish</c:v>
                </c:pt>
              </c:strCache>
            </c:strRef>
          </c:tx>
          <c:invertIfNegative val="0"/>
          <c:dLbls>
            <c:spPr>
              <a:noFill/>
              <a:ln>
                <a:noFill/>
              </a:ln>
              <a:effectLst/>
            </c:spPr>
            <c:txPr>
              <a:bodyPr wrap="square" lIns="38100" tIns="19050" rIns="38100" bIns="19050" anchor="ctr">
                <a:spAutoFit/>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Sheet1!$B$1:$C$1</c:f>
              <c:strCache>
                <c:ptCount val="2"/>
                <c:pt idx="0">
                  <c:v>YE Mar 22</c:v>
                </c:pt>
                <c:pt idx="1">
                  <c:v>YE Mar 23</c:v>
                </c:pt>
              </c:strCache>
            </c:strRef>
          </c:cat>
          <c:val>
            <c:numRef>
              <c:f>Sheet1!$B$6:$C$6</c:f>
              <c:numCache>
                <c:formatCode>0.0</c:formatCode>
                <c:ptCount val="2"/>
                <c:pt idx="0">
                  <c:v>21.2</c:v>
                </c:pt>
                <c:pt idx="1">
                  <c:v>19.600000000000001</c:v>
                </c:pt>
              </c:numCache>
            </c:numRef>
          </c:val>
          <c:extLst>
            <c:ext xmlns:c16="http://schemas.microsoft.com/office/drawing/2014/chart" uri="{C3380CC4-5D6E-409C-BE32-E72D297353CC}">
              <c16:uniqueId val="{00000008-A151-4C62-A090-1E48FC68FA68}"/>
            </c:ext>
          </c:extLst>
        </c:ser>
        <c:ser>
          <c:idx val="5"/>
          <c:order val="5"/>
          <c:tx>
            <c:strRef>
              <c:f>Sheet1!$A$7</c:f>
              <c:strCache>
                <c:ptCount val="1"/>
                <c:pt idx="0">
                  <c:v>Shellfish Filling</c:v>
                </c:pt>
              </c:strCache>
            </c:strRef>
          </c:tx>
          <c:invertIfNegative val="0"/>
          <c:dLbls>
            <c:numFmt formatCode="#,##0.0" sourceLinked="0"/>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YE Mar 22</c:v>
                </c:pt>
                <c:pt idx="1">
                  <c:v>YE Mar 23</c:v>
                </c:pt>
              </c:strCache>
            </c:strRef>
          </c:cat>
          <c:val>
            <c:numRef>
              <c:f>Sheet1!$B$7:$C$7</c:f>
              <c:numCache>
                <c:formatCode>0.0</c:formatCode>
                <c:ptCount val="2"/>
                <c:pt idx="0">
                  <c:v>3.8</c:v>
                </c:pt>
                <c:pt idx="1">
                  <c:v>4.9000000000000004</c:v>
                </c:pt>
              </c:numCache>
            </c:numRef>
          </c:val>
          <c:extLst>
            <c:ext xmlns:c16="http://schemas.microsoft.com/office/drawing/2014/chart" uri="{C3380CC4-5D6E-409C-BE32-E72D297353CC}">
              <c16:uniqueId val="{00000009-A151-4C62-A090-1E48FC68FA68}"/>
            </c:ext>
          </c:extLst>
        </c:ser>
        <c:dLbls>
          <c:showLegendKey val="0"/>
          <c:showVal val="0"/>
          <c:showCatName val="0"/>
          <c:showSerName val="0"/>
          <c:showPercent val="0"/>
          <c:showBubbleSize val="0"/>
        </c:dLbls>
        <c:gapWidth val="82"/>
        <c:overlap val="100"/>
        <c:axId val="252991744"/>
        <c:axId val="253005824"/>
      </c:barChart>
      <c:catAx>
        <c:axId val="252991744"/>
        <c:scaling>
          <c:orientation val="minMax"/>
        </c:scaling>
        <c:delete val="0"/>
        <c:axPos val="b"/>
        <c:numFmt formatCode="General" sourceLinked="0"/>
        <c:majorTickMark val="out"/>
        <c:minorTickMark val="none"/>
        <c:tickLblPos val="nextTo"/>
        <c:txPr>
          <a:bodyPr/>
          <a:lstStyle/>
          <a:p>
            <a:pPr algn="ctr">
              <a:defRPr/>
            </a:pPr>
            <a:endParaRPr lang="en-US"/>
          </a:p>
        </c:txPr>
        <c:crossAx val="253005824"/>
        <c:crosses val="autoZero"/>
        <c:auto val="1"/>
        <c:lblAlgn val="ctr"/>
        <c:lblOffset val="100"/>
        <c:noMultiLvlLbl val="0"/>
      </c:catAx>
      <c:valAx>
        <c:axId val="253005824"/>
        <c:scaling>
          <c:orientation val="minMax"/>
        </c:scaling>
        <c:delete val="1"/>
        <c:axPos val="l"/>
        <c:numFmt formatCode="0.0" sourceLinked="1"/>
        <c:majorTickMark val="out"/>
        <c:minorTickMark val="none"/>
        <c:tickLblPos val="nextTo"/>
        <c:crossAx val="252991744"/>
        <c:crosses val="autoZero"/>
        <c:crossBetween val="between"/>
      </c:valAx>
    </c:plotArea>
    <c:legend>
      <c:legendPos val="r"/>
      <c:legendEntry>
        <c:idx val="4"/>
        <c:txPr>
          <a:bodyPr/>
          <a:lstStyle/>
          <a:p>
            <a:pPr algn="ctr">
              <a:defRPr sz="1200"/>
            </a:pPr>
            <a:endParaRPr lang="en-US"/>
          </a:p>
        </c:txPr>
      </c:legendEntry>
      <c:legendEntry>
        <c:idx val="5"/>
        <c:txPr>
          <a:bodyPr/>
          <a:lstStyle/>
          <a:p>
            <a:pPr algn="ctr">
              <a:defRPr sz="1200"/>
            </a:pPr>
            <a:endParaRPr lang="en-US"/>
          </a:p>
        </c:txPr>
      </c:legendEntry>
      <c:layout>
        <c:manualLayout>
          <c:xMode val="edge"/>
          <c:yMode val="edge"/>
          <c:x val="0.56037454349079663"/>
          <c:y val="2.6710919434057217E-2"/>
          <c:w val="0.34329701309280819"/>
          <c:h val="0.38854099645170947"/>
        </c:manualLayout>
      </c:layout>
      <c:overlay val="0"/>
      <c:txPr>
        <a:bodyPr/>
        <a:lstStyle/>
        <a:p>
          <a:pPr algn="ctr">
            <a:defRPr sz="1200"/>
          </a:pPr>
          <a:endParaRPr lang="en-US"/>
        </a:p>
      </c:txPr>
    </c:legend>
    <c:plotVisOnly val="1"/>
    <c:dispBlanksAs val="gap"/>
    <c:showDLblsOverMax val="0"/>
  </c:chart>
  <c:txPr>
    <a:bodyPr/>
    <a:lstStyle/>
    <a:p>
      <a:pPr>
        <a:defRPr sz="1200"/>
      </a:pPr>
      <a:endParaRPr lang="en-US"/>
    </a:p>
  </c:txPr>
  <c:externalData r:id="rId1">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manualLayout>
          <c:layoutTarget val="inner"/>
          <c:xMode val="edge"/>
          <c:yMode val="edge"/>
          <c:x val="3.0869922262393216E-2"/>
          <c:y val="5.1739831260165729E-2"/>
          <c:w val="0.61848702603170236"/>
          <c:h val="0.71707215346579412"/>
        </c:manualLayout>
      </c:layout>
      <c:barChart>
        <c:barDir val="col"/>
        <c:grouping val="stacked"/>
        <c:varyColors val="0"/>
        <c:ser>
          <c:idx val="0"/>
          <c:order val="0"/>
          <c:tx>
            <c:strRef>
              <c:f>Sheet1!$A$2</c:f>
              <c:strCache>
                <c:ptCount val="1"/>
                <c:pt idx="0">
                  <c:v>Fried Cod</c:v>
                </c:pt>
              </c:strCache>
            </c:strRef>
          </c:tx>
          <c:invertIfNegative val="0"/>
          <c:dLbls>
            <c:numFmt formatCode="#,##0" sourceLinked="0"/>
            <c:spPr>
              <a:noFill/>
              <a:ln>
                <a:noFill/>
              </a:ln>
              <a:effectLst/>
            </c:spPr>
            <c:txPr>
              <a:bodyPr/>
              <a:lstStyle/>
              <a:p>
                <a:pPr>
                  <a:defRPr sz="105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YE Mar 22</c:v>
                </c:pt>
                <c:pt idx="1">
                  <c:v>YE Mar 23</c:v>
                </c:pt>
              </c:strCache>
            </c:strRef>
          </c:cat>
          <c:val>
            <c:numRef>
              <c:f>Sheet1!$B$2:$C$2</c:f>
              <c:numCache>
                <c:formatCode>0</c:formatCode>
                <c:ptCount val="2"/>
                <c:pt idx="0">
                  <c:v>53.1</c:v>
                </c:pt>
                <c:pt idx="1">
                  <c:v>55.2</c:v>
                </c:pt>
              </c:numCache>
            </c:numRef>
          </c:val>
          <c:extLst>
            <c:ext xmlns:c16="http://schemas.microsoft.com/office/drawing/2014/chart" uri="{C3380CC4-5D6E-409C-BE32-E72D297353CC}">
              <c16:uniqueId val="{00000000-9952-4F6C-9CE6-D9FFAA9CAC87}"/>
            </c:ext>
          </c:extLst>
        </c:ser>
        <c:ser>
          <c:idx val="1"/>
          <c:order val="1"/>
          <c:tx>
            <c:strRef>
              <c:f>Sheet1!$A$3</c:f>
              <c:strCache>
                <c:ptCount val="1"/>
                <c:pt idx="0">
                  <c:v>Fried Haddock</c:v>
                </c:pt>
              </c:strCache>
            </c:strRef>
          </c:tx>
          <c:invertIfNegative val="0"/>
          <c:dLbls>
            <c:numFmt formatCode="#,##0" sourceLinked="0"/>
            <c:spPr>
              <a:noFill/>
              <a:ln>
                <a:noFill/>
              </a:ln>
              <a:effectLst/>
            </c:spPr>
            <c:txPr>
              <a:bodyPr/>
              <a:lstStyle/>
              <a:p>
                <a:pPr>
                  <a:defRPr sz="10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YE Mar 22</c:v>
                </c:pt>
                <c:pt idx="1">
                  <c:v>YE Mar 23</c:v>
                </c:pt>
              </c:strCache>
            </c:strRef>
          </c:cat>
          <c:val>
            <c:numRef>
              <c:f>Sheet1!$B$3:$C$3</c:f>
              <c:numCache>
                <c:formatCode>0</c:formatCode>
                <c:ptCount val="2"/>
                <c:pt idx="0">
                  <c:v>21.1</c:v>
                </c:pt>
                <c:pt idx="1">
                  <c:v>20.399999999999999</c:v>
                </c:pt>
              </c:numCache>
            </c:numRef>
          </c:val>
          <c:extLst>
            <c:ext xmlns:c16="http://schemas.microsoft.com/office/drawing/2014/chart" uri="{C3380CC4-5D6E-409C-BE32-E72D297353CC}">
              <c16:uniqueId val="{00000001-9952-4F6C-9CE6-D9FFAA9CAC87}"/>
            </c:ext>
          </c:extLst>
        </c:ser>
        <c:ser>
          <c:idx val="2"/>
          <c:order val="2"/>
          <c:tx>
            <c:strRef>
              <c:f>Sheet1!$A$4</c:f>
              <c:strCache>
                <c:ptCount val="1"/>
                <c:pt idx="0">
                  <c:v>Fish Fingers</c:v>
                </c:pt>
              </c:strCache>
            </c:strRef>
          </c:tx>
          <c:invertIfNegative val="0"/>
          <c:dLbls>
            <c:numFmt formatCode="#,##0" sourceLinked="0"/>
            <c:spPr>
              <a:noFill/>
              <a:ln>
                <a:noFill/>
              </a:ln>
              <a:effectLst/>
            </c:spPr>
            <c:txPr>
              <a:bodyPr/>
              <a:lstStyle/>
              <a:p>
                <a:pPr>
                  <a:defRPr sz="10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YE Mar 22</c:v>
                </c:pt>
                <c:pt idx="1">
                  <c:v>YE Mar 23</c:v>
                </c:pt>
              </c:strCache>
            </c:strRef>
          </c:cat>
          <c:val>
            <c:numRef>
              <c:f>Sheet1!$B$4:$C$4</c:f>
              <c:numCache>
                <c:formatCode>0</c:formatCode>
                <c:ptCount val="2"/>
                <c:pt idx="0">
                  <c:v>12.8</c:v>
                </c:pt>
                <c:pt idx="1">
                  <c:v>10.4</c:v>
                </c:pt>
              </c:numCache>
            </c:numRef>
          </c:val>
          <c:extLst>
            <c:ext xmlns:c16="http://schemas.microsoft.com/office/drawing/2014/chart" uri="{C3380CC4-5D6E-409C-BE32-E72D297353CC}">
              <c16:uniqueId val="{00000002-9952-4F6C-9CE6-D9FFAA9CAC87}"/>
            </c:ext>
          </c:extLst>
        </c:ser>
        <c:ser>
          <c:idx val="3"/>
          <c:order val="3"/>
          <c:tx>
            <c:strRef>
              <c:f>Sheet1!$A$5</c:f>
              <c:strCache>
                <c:ptCount val="1"/>
                <c:pt idx="0">
                  <c:v>Crab/Fishcake</c:v>
                </c:pt>
              </c:strCache>
            </c:strRef>
          </c:tx>
          <c:invertIfNegative val="0"/>
          <c:dLbls>
            <c:dLbl>
              <c:idx val="0"/>
              <c:layout>
                <c:manualLayout>
                  <c:x val="-4.2742969286390597E-2"/>
                  <c:y val="-7.654484985757836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952-4F6C-9CE6-D9FFAA9CAC87}"/>
                </c:ext>
              </c:extLst>
            </c:dLbl>
            <c:dLbl>
              <c:idx val="1"/>
              <c:layout>
                <c:manualLayout>
                  <c:x val="-4.2742969286390611E-2"/>
                  <c:y val="-1.7541325453473209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952-4F6C-9CE6-D9FFAA9CAC87}"/>
                </c:ext>
              </c:extLst>
            </c:dLbl>
            <c:spPr>
              <a:noFill/>
              <a:ln>
                <a:noFill/>
              </a:ln>
              <a:effectLst/>
            </c:spPr>
            <c:txPr>
              <a:bodyPr/>
              <a:lstStyle/>
              <a:p>
                <a:pPr>
                  <a:defRPr sz="10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YE Mar 22</c:v>
                </c:pt>
                <c:pt idx="1">
                  <c:v>YE Mar 23</c:v>
                </c:pt>
              </c:strCache>
            </c:strRef>
          </c:cat>
          <c:val>
            <c:numRef>
              <c:f>Sheet1!$B$5:$C$5</c:f>
              <c:numCache>
                <c:formatCode>0</c:formatCode>
                <c:ptCount val="2"/>
                <c:pt idx="0">
                  <c:v>6.4</c:v>
                </c:pt>
                <c:pt idx="1">
                  <c:v>5.7</c:v>
                </c:pt>
              </c:numCache>
            </c:numRef>
          </c:val>
          <c:extLst>
            <c:ext xmlns:c16="http://schemas.microsoft.com/office/drawing/2014/chart" uri="{C3380CC4-5D6E-409C-BE32-E72D297353CC}">
              <c16:uniqueId val="{00000005-9952-4F6C-9CE6-D9FFAA9CAC87}"/>
            </c:ext>
          </c:extLst>
        </c:ser>
        <c:ser>
          <c:idx val="4"/>
          <c:order val="4"/>
          <c:tx>
            <c:strRef>
              <c:f>Sheet1!$A$6</c:f>
              <c:strCache>
                <c:ptCount val="1"/>
                <c:pt idx="0">
                  <c:v>Other F.F</c:v>
                </c:pt>
              </c:strCache>
            </c:strRef>
          </c:tx>
          <c:invertIfNegative val="0"/>
          <c:dLbls>
            <c:dLbl>
              <c:idx val="0"/>
              <c:layout>
                <c:manualLayout>
                  <c:x val="0"/>
                  <c:y val="-4.592690991454701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9952-4F6C-9CE6-D9FFAA9CAC87}"/>
                </c:ext>
              </c:extLst>
            </c:dLbl>
            <c:dLbl>
              <c:idx val="1"/>
              <c:layout>
                <c:manualLayout>
                  <c:x val="0"/>
                  <c:y val="-5.358139490030485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952-4F6C-9CE6-D9FFAA9CAC87}"/>
                </c:ext>
              </c:extLst>
            </c:dLbl>
            <c:spPr>
              <a:noFill/>
              <a:ln>
                <a:noFill/>
              </a:ln>
              <a:effectLst/>
            </c:spPr>
            <c:txPr>
              <a:bodyPr/>
              <a:lstStyle/>
              <a:p>
                <a:pPr>
                  <a:defRPr sz="10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YE Mar 22</c:v>
                </c:pt>
                <c:pt idx="1">
                  <c:v>YE Mar 23</c:v>
                </c:pt>
              </c:strCache>
            </c:strRef>
          </c:cat>
          <c:val>
            <c:numRef>
              <c:f>Sheet1!$B$6:$C$6</c:f>
              <c:numCache>
                <c:formatCode>0</c:formatCode>
                <c:ptCount val="2"/>
                <c:pt idx="0">
                  <c:v>6.7</c:v>
                </c:pt>
                <c:pt idx="1">
                  <c:v>8.1999999999999993</c:v>
                </c:pt>
              </c:numCache>
            </c:numRef>
          </c:val>
          <c:extLst>
            <c:ext xmlns:c16="http://schemas.microsoft.com/office/drawing/2014/chart" uri="{C3380CC4-5D6E-409C-BE32-E72D297353CC}">
              <c16:uniqueId val="{00000008-9952-4F6C-9CE6-D9FFAA9CAC87}"/>
            </c:ext>
          </c:extLst>
        </c:ser>
        <c:dLbls>
          <c:showLegendKey val="0"/>
          <c:showVal val="0"/>
          <c:showCatName val="0"/>
          <c:showSerName val="0"/>
          <c:showPercent val="0"/>
          <c:showBubbleSize val="0"/>
        </c:dLbls>
        <c:gapWidth val="82"/>
        <c:overlap val="100"/>
        <c:axId val="253326464"/>
        <c:axId val="253328000"/>
      </c:barChart>
      <c:catAx>
        <c:axId val="253326464"/>
        <c:scaling>
          <c:orientation val="minMax"/>
        </c:scaling>
        <c:delete val="0"/>
        <c:axPos val="b"/>
        <c:numFmt formatCode="General" sourceLinked="0"/>
        <c:majorTickMark val="out"/>
        <c:minorTickMark val="none"/>
        <c:tickLblPos val="nextTo"/>
        <c:txPr>
          <a:bodyPr/>
          <a:lstStyle/>
          <a:p>
            <a:pPr algn="ctr">
              <a:defRPr/>
            </a:pPr>
            <a:endParaRPr lang="en-US"/>
          </a:p>
        </c:txPr>
        <c:crossAx val="253328000"/>
        <c:crosses val="autoZero"/>
        <c:auto val="1"/>
        <c:lblAlgn val="ctr"/>
        <c:lblOffset val="100"/>
        <c:noMultiLvlLbl val="0"/>
      </c:catAx>
      <c:valAx>
        <c:axId val="253328000"/>
        <c:scaling>
          <c:orientation val="minMax"/>
        </c:scaling>
        <c:delete val="1"/>
        <c:axPos val="l"/>
        <c:numFmt formatCode="0" sourceLinked="1"/>
        <c:majorTickMark val="out"/>
        <c:minorTickMark val="none"/>
        <c:tickLblPos val="nextTo"/>
        <c:crossAx val="253326464"/>
        <c:crosses val="autoZero"/>
        <c:crossBetween val="between"/>
      </c:valAx>
    </c:plotArea>
    <c:legend>
      <c:legendPos val="r"/>
      <c:layout>
        <c:manualLayout>
          <c:xMode val="edge"/>
          <c:yMode val="edge"/>
          <c:x val="0.72901985846580031"/>
          <c:y val="6.1808321250940601E-2"/>
          <c:w val="0.24096040422957199"/>
          <c:h val="0.81295669478171728"/>
        </c:manualLayout>
      </c:layout>
      <c:overlay val="0"/>
    </c:legend>
    <c:plotVisOnly val="1"/>
    <c:dispBlanksAs val="gap"/>
    <c:showDLblsOverMax val="0"/>
  </c:chart>
  <c:txPr>
    <a:bodyPr/>
    <a:lstStyle/>
    <a:p>
      <a:pPr>
        <a:defRPr sz="1200"/>
      </a:pPr>
      <a:endParaRPr lang="en-US"/>
    </a:p>
  </c:txPr>
  <c:externalData r:id="rId1">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0"/>
    <c:plotArea>
      <c:layout>
        <c:manualLayout>
          <c:layoutTarget val="inner"/>
          <c:xMode val="edge"/>
          <c:yMode val="edge"/>
          <c:x val="0"/>
          <c:y val="3.5358543457516281E-2"/>
          <c:w val="0.64935693630841984"/>
          <c:h val="0.81695677032301406"/>
        </c:manualLayout>
      </c:layout>
      <c:barChart>
        <c:barDir val="col"/>
        <c:grouping val="stacked"/>
        <c:varyColors val="0"/>
        <c:ser>
          <c:idx val="0"/>
          <c:order val="0"/>
          <c:tx>
            <c:strRef>
              <c:f>Sheet1!$A$2</c:f>
              <c:strCache>
                <c:ptCount val="1"/>
                <c:pt idx="0">
                  <c:v>Trout N.F</c:v>
                </c:pt>
              </c:strCache>
            </c:strRef>
          </c:tx>
          <c:invertIfNegative val="0"/>
          <c:cat>
            <c:strRef>
              <c:f>Sheet1!$B$1:$C$1</c:f>
              <c:strCache>
                <c:ptCount val="2"/>
                <c:pt idx="0">
                  <c:v>YE Mar 22</c:v>
                </c:pt>
                <c:pt idx="1">
                  <c:v>YE Mar 23</c:v>
                </c:pt>
              </c:strCache>
            </c:strRef>
          </c:cat>
          <c:val>
            <c:numRef>
              <c:f>Sheet1!$B$2:$C$2</c:f>
              <c:numCache>
                <c:formatCode>0</c:formatCode>
                <c:ptCount val="2"/>
                <c:pt idx="0">
                  <c:v>1.7</c:v>
                </c:pt>
                <c:pt idx="1">
                  <c:v>1.4</c:v>
                </c:pt>
              </c:numCache>
            </c:numRef>
          </c:val>
          <c:extLst>
            <c:ext xmlns:c16="http://schemas.microsoft.com/office/drawing/2014/chart" uri="{C3380CC4-5D6E-409C-BE32-E72D297353CC}">
              <c16:uniqueId val="{00000000-F219-4DFE-BBE9-54C28BBDAB8F}"/>
            </c:ext>
          </c:extLst>
        </c:ser>
        <c:ser>
          <c:idx val="1"/>
          <c:order val="1"/>
          <c:tx>
            <c:strRef>
              <c:f>Sheet1!$A$3</c:f>
              <c:strCache>
                <c:ptCount val="1"/>
                <c:pt idx="0">
                  <c:v>Tuna N.F</c:v>
                </c:pt>
              </c:strCache>
            </c:strRef>
          </c:tx>
          <c:invertIfNegative val="0"/>
          <c:dLbls>
            <c:spPr>
              <a:noFill/>
              <a:ln>
                <a:noFill/>
              </a:ln>
              <a:effectLst/>
            </c:spPr>
            <c:txPr>
              <a:bodyPr wrap="square" lIns="38100" tIns="19050" rIns="38100" bIns="19050" anchor="ctr">
                <a:spAutoFit/>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Sheet1!$B$1:$C$1</c:f>
              <c:strCache>
                <c:ptCount val="2"/>
                <c:pt idx="0">
                  <c:v>YE Mar 22</c:v>
                </c:pt>
                <c:pt idx="1">
                  <c:v>YE Mar 23</c:v>
                </c:pt>
              </c:strCache>
            </c:strRef>
          </c:cat>
          <c:val>
            <c:numRef>
              <c:f>Sheet1!$B$3:$C$3</c:f>
              <c:numCache>
                <c:formatCode>0</c:formatCode>
                <c:ptCount val="2"/>
                <c:pt idx="0">
                  <c:v>43.9</c:v>
                </c:pt>
                <c:pt idx="1">
                  <c:v>45.6</c:v>
                </c:pt>
              </c:numCache>
            </c:numRef>
          </c:val>
          <c:extLst>
            <c:ext xmlns:c16="http://schemas.microsoft.com/office/drawing/2014/chart" uri="{C3380CC4-5D6E-409C-BE32-E72D297353CC}">
              <c16:uniqueId val="{00000001-F219-4DFE-BBE9-54C28BBDAB8F}"/>
            </c:ext>
          </c:extLst>
        </c:ser>
        <c:ser>
          <c:idx val="2"/>
          <c:order val="2"/>
          <c:tx>
            <c:strRef>
              <c:f>Sheet1!$A$4</c:f>
              <c:strCache>
                <c:ptCount val="1"/>
                <c:pt idx="0">
                  <c:v>Cod N.F</c:v>
                </c:pt>
              </c:strCache>
            </c:strRef>
          </c:tx>
          <c:invertIfNegative val="0"/>
          <c:dLbls>
            <c:dLbl>
              <c:idx val="0"/>
              <c:layout>
                <c:manualLayout>
                  <c:x val="-5.413519899921234E-2"/>
                  <c:y val="2.2406472824212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E85-4D12-A6FF-E4C0FFDD34FA}"/>
                </c:ext>
              </c:extLst>
            </c:dLbl>
            <c:dLbl>
              <c:idx val="1"/>
              <c:layout>
                <c:manualLayout>
                  <c:x val="-5.6488903303525927E-2"/>
                  <c:y val="-5.601618206053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E85-4D12-A6FF-E4C0FFDD34FA}"/>
                </c:ext>
              </c:extLst>
            </c:dLbl>
            <c:numFmt formatCode="#,##0" sourceLinked="0"/>
            <c:spPr>
              <a:noFill/>
              <a:ln>
                <a:noFill/>
              </a:ln>
              <a:effectLst/>
            </c:spPr>
            <c:txPr>
              <a:bodyPr/>
              <a:lstStyle/>
              <a:p>
                <a:pPr algn="ct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YE Mar 22</c:v>
                </c:pt>
                <c:pt idx="1">
                  <c:v>YE Mar 23</c:v>
                </c:pt>
              </c:strCache>
            </c:strRef>
          </c:cat>
          <c:val>
            <c:numRef>
              <c:f>Sheet1!$B$4:$C$4</c:f>
              <c:numCache>
                <c:formatCode>0</c:formatCode>
                <c:ptCount val="2"/>
                <c:pt idx="0">
                  <c:v>6.5</c:v>
                </c:pt>
                <c:pt idx="1">
                  <c:v>6.4</c:v>
                </c:pt>
              </c:numCache>
            </c:numRef>
          </c:val>
          <c:extLst>
            <c:ext xmlns:c16="http://schemas.microsoft.com/office/drawing/2014/chart" uri="{C3380CC4-5D6E-409C-BE32-E72D297353CC}">
              <c16:uniqueId val="{00000002-F219-4DFE-BBE9-54C28BBDAB8F}"/>
            </c:ext>
          </c:extLst>
        </c:ser>
        <c:ser>
          <c:idx val="3"/>
          <c:order val="3"/>
          <c:tx>
            <c:strRef>
              <c:f>Sheet1!$A$5</c:f>
              <c:strCache>
                <c:ptCount val="1"/>
                <c:pt idx="0">
                  <c:v>Haddock N.F</c:v>
                </c:pt>
              </c:strCache>
            </c:strRef>
          </c:tx>
          <c:invertIfNegative val="0"/>
          <c:dLbls>
            <c:dLbl>
              <c:idx val="0"/>
              <c:layout>
                <c:manualLayout>
                  <c:x val="4.4720381781958043E-2"/>
                  <c:y val="1.120323641210614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E85-4D12-A6FF-E4C0FFDD34FA}"/>
                </c:ext>
              </c:extLst>
            </c:dLbl>
            <c:dLbl>
              <c:idx val="1"/>
              <c:layout>
                <c:manualLayout>
                  <c:x val="3.5305564564703615E-2"/>
                  <c:y val="-5.601618206053151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E85-4D12-A6FF-E4C0FFDD34FA}"/>
                </c:ext>
              </c:extLst>
            </c:dLbl>
            <c:numFmt formatCode="#,##0" sourceLinked="0"/>
            <c:spPr>
              <a:noFill/>
              <a:ln>
                <a:noFill/>
              </a:ln>
              <a:effectLst/>
            </c:spPr>
            <c:txPr>
              <a:bodyPr/>
              <a:lstStyle/>
              <a:p>
                <a:pPr algn="ct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YE Mar 22</c:v>
                </c:pt>
                <c:pt idx="1">
                  <c:v>YE Mar 23</c:v>
                </c:pt>
              </c:strCache>
            </c:strRef>
          </c:cat>
          <c:val>
            <c:numRef>
              <c:f>Sheet1!$B$5:$C$5</c:f>
              <c:numCache>
                <c:formatCode>0</c:formatCode>
                <c:ptCount val="2"/>
                <c:pt idx="0">
                  <c:v>7</c:v>
                </c:pt>
                <c:pt idx="1">
                  <c:v>7.6</c:v>
                </c:pt>
              </c:numCache>
            </c:numRef>
          </c:val>
          <c:extLst>
            <c:ext xmlns:c16="http://schemas.microsoft.com/office/drawing/2014/chart" uri="{C3380CC4-5D6E-409C-BE32-E72D297353CC}">
              <c16:uniqueId val="{00000003-F219-4DFE-BBE9-54C28BBDAB8F}"/>
            </c:ext>
          </c:extLst>
        </c:ser>
        <c:ser>
          <c:idx val="4"/>
          <c:order val="4"/>
          <c:tx>
            <c:strRef>
              <c:f>Sheet1!$A$6</c:f>
              <c:strCache>
                <c:ptCount val="1"/>
                <c:pt idx="0">
                  <c:v>Mackerel N.F</c:v>
                </c:pt>
              </c:strCache>
            </c:strRef>
          </c:tx>
          <c:invertIfNegative val="0"/>
          <c:dLbls>
            <c:numFmt formatCode="#,##0" sourceLinked="0"/>
            <c:spPr>
              <a:noFill/>
              <a:ln>
                <a:noFill/>
              </a:ln>
              <a:effectLst/>
            </c:spPr>
            <c:txPr>
              <a:bodyPr/>
              <a:lstStyle/>
              <a:p>
                <a:pPr algn="ct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YE Mar 22</c:v>
                </c:pt>
                <c:pt idx="1">
                  <c:v>YE Mar 23</c:v>
                </c:pt>
              </c:strCache>
            </c:strRef>
          </c:cat>
          <c:val>
            <c:numRef>
              <c:f>Sheet1!$B$6:$C$6</c:f>
              <c:numCache>
                <c:formatCode>0</c:formatCode>
                <c:ptCount val="2"/>
                <c:pt idx="0">
                  <c:v>3.4</c:v>
                </c:pt>
                <c:pt idx="1">
                  <c:v>4.2</c:v>
                </c:pt>
              </c:numCache>
            </c:numRef>
          </c:val>
          <c:extLst>
            <c:ext xmlns:c16="http://schemas.microsoft.com/office/drawing/2014/chart" uri="{C3380CC4-5D6E-409C-BE32-E72D297353CC}">
              <c16:uniqueId val="{00000004-F219-4DFE-BBE9-54C28BBDAB8F}"/>
            </c:ext>
          </c:extLst>
        </c:ser>
        <c:ser>
          <c:idx val="5"/>
          <c:order val="5"/>
          <c:tx>
            <c:strRef>
              <c:f>Sheet1!$A$7</c:f>
              <c:strCache>
                <c:ptCount val="1"/>
                <c:pt idx="0">
                  <c:v>Salmon</c:v>
                </c:pt>
              </c:strCache>
            </c:strRef>
          </c:tx>
          <c:invertIfNegative val="0"/>
          <c:dLbls>
            <c:spPr>
              <a:noFill/>
              <a:ln>
                <a:noFill/>
              </a:ln>
              <a:effectLst/>
            </c:spPr>
            <c:txPr>
              <a:bodyPr wrap="square" lIns="38100" tIns="19050" rIns="38100" bIns="19050" anchor="ctr">
                <a:spAutoFit/>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Sheet1!$B$1:$C$1</c:f>
              <c:strCache>
                <c:ptCount val="2"/>
                <c:pt idx="0">
                  <c:v>YE Mar 22</c:v>
                </c:pt>
                <c:pt idx="1">
                  <c:v>YE Mar 23</c:v>
                </c:pt>
              </c:strCache>
            </c:strRef>
          </c:cat>
          <c:val>
            <c:numRef>
              <c:f>Sheet1!$B$7:$C$7</c:f>
              <c:numCache>
                <c:formatCode>0</c:formatCode>
                <c:ptCount val="2"/>
                <c:pt idx="0">
                  <c:v>28.9</c:v>
                </c:pt>
                <c:pt idx="1">
                  <c:v>26.8</c:v>
                </c:pt>
              </c:numCache>
            </c:numRef>
          </c:val>
          <c:extLst>
            <c:ext xmlns:c16="http://schemas.microsoft.com/office/drawing/2014/chart" uri="{C3380CC4-5D6E-409C-BE32-E72D297353CC}">
              <c16:uniqueId val="{00000005-F219-4DFE-BBE9-54C28BBDAB8F}"/>
            </c:ext>
          </c:extLst>
        </c:ser>
        <c:ser>
          <c:idx val="6"/>
          <c:order val="6"/>
          <c:tx>
            <c:strRef>
              <c:f>Sheet1!$A$8</c:f>
              <c:strCache>
                <c:ptCount val="1"/>
                <c:pt idx="0">
                  <c:v>Other N.F</c:v>
                </c:pt>
              </c:strCache>
            </c:strRef>
          </c:tx>
          <c:invertIfNegative val="0"/>
          <c:dLbls>
            <c:numFmt formatCode="#,##0" sourceLinked="0"/>
            <c:spPr>
              <a:noFill/>
              <a:ln>
                <a:noFill/>
              </a:ln>
              <a:effectLst/>
            </c:spPr>
            <c:txPr>
              <a:bodyPr/>
              <a:lstStyle/>
              <a:p>
                <a:pPr algn="ct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YE Mar 22</c:v>
                </c:pt>
                <c:pt idx="1">
                  <c:v>YE Mar 23</c:v>
                </c:pt>
              </c:strCache>
            </c:strRef>
          </c:cat>
          <c:val>
            <c:numRef>
              <c:f>Sheet1!$B$8:$C$8</c:f>
              <c:numCache>
                <c:formatCode>0</c:formatCode>
                <c:ptCount val="2"/>
                <c:pt idx="0">
                  <c:v>8.6999999999999993</c:v>
                </c:pt>
                <c:pt idx="1">
                  <c:v>8</c:v>
                </c:pt>
              </c:numCache>
            </c:numRef>
          </c:val>
          <c:extLst>
            <c:ext xmlns:c16="http://schemas.microsoft.com/office/drawing/2014/chart" uri="{C3380CC4-5D6E-409C-BE32-E72D297353CC}">
              <c16:uniqueId val="{00000006-F219-4DFE-BBE9-54C28BBDAB8F}"/>
            </c:ext>
          </c:extLst>
        </c:ser>
        <c:dLbls>
          <c:showLegendKey val="0"/>
          <c:showVal val="0"/>
          <c:showCatName val="0"/>
          <c:showSerName val="0"/>
          <c:showPercent val="0"/>
          <c:showBubbleSize val="0"/>
        </c:dLbls>
        <c:gapWidth val="82"/>
        <c:overlap val="100"/>
        <c:axId val="253422976"/>
        <c:axId val="253428864"/>
      </c:barChart>
      <c:catAx>
        <c:axId val="253422976"/>
        <c:scaling>
          <c:orientation val="minMax"/>
        </c:scaling>
        <c:delete val="0"/>
        <c:axPos val="b"/>
        <c:numFmt formatCode="General" sourceLinked="0"/>
        <c:majorTickMark val="out"/>
        <c:minorTickMark val="none"/>
        <c:tickLblPos val="nextTo"/>
        <c:txPr>
          <a:bodyPr/>
          <a:lstStyle/>
          <a:p>
            <a:pPr algn="ctr">
              <a:defRPr/>
            </a:pPr>
            <a:endParaRPr lang="en-US"/>
          </a:p>
        </c:txPr>
        <c:crossAx val="253428864"/>
        <c:crosses val="autoZero"/>
        <c:auto val="1"/>
        <c:lblAlgn val="ctr"/>
        <c:lblOffset val="100"/>
        <c:noMultiLvlLbl val="0"/>
      </c:catAx>
      <c:valAx>
        <c:axId val="253428864"/>
        <c:scaling>
          <c:orientation val="minMax"/>
        </c:scaling>
        <c:delete val="1"/>
        <c:axPos val="l"/>
        <c:numFmt formatCode="0" sourceLinked="1"/>
        <c:majorTickMark val="out"/>
        <c:minorTickMark val="none"/>
        <c:tickLblPos val="nextTo"/>
        <c:crossAx val="253422976"/>
        <c:crosses val="autoZero"/>
        <c:crossBetween val="between"/>
      </c:valAx>
    </c:plotArea>
    <c:legend>
      <c:legendPos val="r"/>
      <c:layout>
        <c:manualLayout>
          <c:xMode val="edge"/>
          <c:yMode val="edge"/>
          <c:x val="0.61882611314460456"/>
          <c:y val="5.0778448501721501E-2"/>
          <c:w val="0.35679951813927635"/>
          <c:h val="0.88602162489270908"/>
        </c:manualLayout>
      </c:layout>
      <c:overlay val="0"/>
    </c:legend>
    <c:plotVisOnly val="1"/>
    <c:dispBlanksAs val="gap"/>
    <c:showDLblsOverMax val="0"/>
  </c:chart>
  <c:txPr>
    <a:bodyPr/>
    <a:lstStyle/>
    <a:p>
      <a:pPr>
        <a:defRPr sz="12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Avg Tckts</c:v>
                </c:pt>
              </c:strCache>
            </c:strRef>
          </c:tx>
          <c:spPr>
            <a:solidFill>
              <a:schemeClr val="accent1"/>
            </a:solidFill>
          </c:spPr>
          <c:invertIfNegative val="0"/>
          <c:dPt>
            <c:idx val="4"/>
            <c:invertIfNegative val="0"/>
            <c:bubble3D val="0"/>
            <c:extLst>
              <c:ext xmlns:c16="http://schemas.microsoft.com/office/drawing/2014/chart" uri="{C3380CC4-5D6E-409C-BE32-E72D297353CC}">
                <c16:uniqueId val="{00000000-DF3C-4069-994F-2D112276CCE2}"/>
              </c:ext>
            </c:extLst>
          </c:dPt>
          <c:dPt>
            <c:idx val="6"/>
            <c:invertIfNegative val="0"/>
            <c:bubble3D val="0"/>
            <c:extLst>
              <c:ext xmlns:c16="http://schemas.microsoft.com/office/drawing/2014/chart" uri="{C3380CC4-5D6E-409C-BE32-E72D297353CC}">
                <c16:uniqueId val="{00000001-DF3C-4069-994F-2D112276CCE2}"/>
              </c:ext>
            </c:extLst>
          </c:dPt>
          <c:dLbls>
            <c:dLbl>
              <c:idx val="0"/>
              <c:layout>
                <c:manualLayout>
                  <c:x val="5.2750130110065026E-2"/>
                  <c:y val="-4.247815552490289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465-4AF1-9603-99A191422345}"/>
                </c:ext>
              </c:extLst>
            </c:dLbl>
            <c:numFmt formatCode="0.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    Total Visits</c:v>
                </c:pt>
                <c:pt idx="1">
                  <c:v>    Total Protein</c:v>
                </c:pt>
                <c:pt idx="2">
                  <c:v>    Total Poultry</c:v>
                </c:pt>
                <c:pt idx="3">
                  <c:v>    Total Beef &amp; Veal</c:v>
                </c:pt>
                <c:pt idx="4">
                  <c:v>    Total Lamb</c:v>
                </c:pt>
                <c:pt idx="5">
                  <c:v>    Total Pork</c:v>
                </c:pt>
                <c:pt idx="6">
                  <c:v>    Total Seafood</c:v>
                </c:pt>
              </c:strCache>
            </c:strRef>
          </c:cat>
          <c:val>
            <c:numRef>
              <c:f>Sheet1!$B$2:$B$8</c:f>
              <c:numCache>
                <c:formatCode>General</c:formatCode>
                <c:ptCount val="7"/>
                <c:pt idx="0">
                  <c:v>0.32299999999999995</c:v>
                </c:pt>
                <c:pt idx="1">
                  <c:v>0.376</c:v>
                </c:pt>
                <c:pt idx="2">
                  <c:v>0.40500000000000003</c:v>
                </c:pt>
                <c:pt idx="3">
                  <c:v>0.42100000000000004</c:v>
                </c:pt>
                <c:pt idx="4">
                  <c:v>0.16600000000000001</c:v>
                </c:pt>
                <c:pt idx="5">
                  <c:v>0.377</c:v>
                </c:pt>
                <c:pt idx="6">
                  <c:v>0.38200000000000001</c:v>
                </c:pt>
              </c:numCache>
            </c:numRef>
          </c:val>
          <c:extLst>
            <c:ext xmlns:c16="http://schemas.microsoft.com/office/drawing/2014/chart" uri="{C3380CC4-5D6E-409C-BE32-E72D297353CC}">
              <c16:uniqueId val="{00000002-DF3C-4069-994F-2D112276CCE2}"/>
            </c:ext>
          </c:extLst>
        </c:ser>
        <c:dLbls>
          <c:dLblPos val="outEnd"/>
          <c:showLegendKey val="0"/>
          <c:showVal val="1"/>
          <c:showCatName val="0"/>
          <c:showSerName val="0"/>
          <c:showPercent val="0"/>
          <c:showBubbleSize val="0"/>
        </c:dLbls>
        <c:gapWidth val="75"/>
        <c:axId val="221321856"/>
        <c:axId val="222631424"/>
      </c:barChart>
      <c:catAx>
        <c:axId val="221321856"/>
        <c:scaling>
          <c:orientation val="maxMin"/>
        </c:scaling>
        <c:delete val="0"/>
        <c:axPos val="r"/>
        <c:numFmt formatCode="General" sourceLinked="0"/>
        <c:majorTickMark val="none"/>
        <c:minorTickMark val="none"/>
        <c:tickLblPos val="low"/>
        <c:crossAx val="222631424"/>
        <c:crosses val="autoZero"/>
        <c:auto val="1"/>
        <c:lblAlgn val="ctr"/>
        <c:lblOffset val="100"/>
        <c:noMultiLvlLbl val="0"/>
      </c:catAx>
      <c:valAx>
        <c:axId val="222631424"/>
        <c:scaling>
          <c:orientation val="maxMin"/>
        </c:scaling>
        <c:delete val="0"/>
        <c:axPos val="t"/>
        <c:numFmt formatCode="0%" sourceLinked="0"/>
        <c:majorTickMark val="none"/>
        <c:minorTickMark val="none"/>
        <c:tickLblPos val="high"/>
        <c:spPr>
          <a:ln>
            <a:noFill/>
          </a:ln>
        </c:spPr>
        <c:crossAx val="221321856"/>
        <c:crosses val="autoZero"/>
        <c:crossBetween val="between"/>
      </c:valAx>
    </c:plotArea>
    <c:plotVisOnly val="1"/>
    <c:dispBlanksAs val="gap"/>
    <c:showDLblsOverMax val="0"/>
  </c:chart>
  <c:txPr>
    <a:bodyPr/>
    <a:lstStyle/>
    <a:p>
      <a:pPr>
        <a:defRPr sz="1400">
          <a:latin typeface="Calibri" pitchFamily="34" charset="0"/>
          <a:cs typeface="Calibri" pitchFamily="34" charset="0"/>
        </a:defRPr>
      </a:pPr>
      <a:endParaRPr lang="en-US"/>
    </a:p>
  </c:txPr>
  <c:externalData r:id="rId1">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395266394956326E-2"/>
          <c:y val="2.8274891795531044E-2"/>
          <c:w val="0.92536761829618397"/>
          <c:h val="0.90117117873522401"/>
        </c:manualLayout>
      </c:layout>
      <c:scatterChart>
        <c:scatterStyle val="lineMarker"/>
        <c:varyColors val="0"/>
        <c:ser>
          <c:idx val="0"/>
          <c:order val="0"/>
          <c:spPr>
            <a:ln w="28575">
              <a:noFill/>
            </a:ln>
          </c:spPr>
          <c:marker>
            <c:symbol val="circle"/>
            <c:size val="5"/>
            <c:spPr>
              <a:solidFill>
                <a:schemeClr val="tx1"/>
              </a:solidFill>
              <a:ln>
                <a:noFill/>
              </a:ln>
            </c:spPr>
          </c:marker>
          <c:dPt>
            <c:idx val="0"/>
            <c:bubble3D val="0"/>
            <c:extLst>
              <c:ext xmlns:c16="http://schemas.microsoft.com/office/drawing/2014/chart" uri="{C3380CC4-5D6E-409C-BE32-E72D297353CC}">
                <c16:uniqueId val="{00000000-E3B7-49B0-9F05-3EB84CEEA8EE}"/>
              </c:ext>
            </c:extLst>
          </c:dPt>
          <c:dPt>
            <c:idx val="2"/>
            <c:bubble3D val="0"/>
            <c:extLst>
              <c:ext xmlns:c16="http://schemas.microsoft.com/office/drawing/2014/chart" uri="{C3380CC4-5D6E-409C-BE32-E72D297353CC}">
                <c16:uniqueId val="{00000001-E3B7-49B0-9F05-3EB84CEEA8EE}"/>
              </c:ext>
            </c:extLst>
          </c:dPt>
          <c:dPt>
            <c:idx val="3"/>
            <c:bubble3D val="0"/>
            <c:extLst>
              <c:ext xmlns:c16="http://schemas.microsoft.com/office/drawing/2014/chart" uri="{C3380CC4-5D6E-409C-BE32-E72D297353CC}">
                <c16:uniqueId val="{00000002-E3B7-49B0-9F05-3EB84CEEA8EE}"/>
              </c:ext>
            </c:extLst>
          </c:dPt>
          <c:dPt>
            <c:idx val="4"/>
            <c:bubble3D val="0"/>
            <c:extLst>
              <c:ext xmlns:c16="http://schemas.microsoft.com/office/drawing/2014/chart" uri="{C3380CC4-5D6E-409C-BE32-E72D297353CC}">
                <c16:uniqueId val="{00000003-E3B7-49B0-9F05-3EB84CEEA8EE}"/>
              </c:ext>
            </c:extLst>
          </c:dPt>
          <c:dPt>
            <c:idx val="5"/>
            <c:bubble3D val="0"/>
            <c:extLst>
              <c:ext xmlns:c16="http://schemas.microsoft.com/office/drawing/2014/chart" uri="{C3380CC4-5D6E-409C-BE32-E72D297353CC}">
                <c16:uniqueId val="{00000004-E3B7-49B0-9F05-3EB84CEEA8EE}"/>
              </c:ext>
            </c:extLst>
          </c:dPt>
          <c:dPt>
            <c:idx val="6"/>
            <c:bubble3D val="0"/>
            <c:extLst>
              <c:ext xmlns:c16="http://schemas.microsoft.com/office/drawing/2014/chart" uri="{C3380CC4-5D6E-409C-BE32-E72D297353CC}">
                <c16:uniqueId val="{00000005-E3B7-49B0-9F05-3EB84CEEA8EE}"/>
              </c:ext>
            </c:extLst>
          </c:dPt>
          <c:dPt>
            <c:idx val="7"/>
            <c:bubble3D val="0"/>
            <c:extLst>
              <c:ext xmlns:c16="http://schemas.microsoft.com/office/drawing/2014/chart" uri="{C3380CC4-5D6E-409C-BE32-E72D297353CC}">
                <c16:uniqueId val="{00000006-E3B7-49B0-9F05-3EB84CEEA8EE}"/>
              </c:ext>
            </c:extLst>
          </c:dPt>
          <c:dPt>
            <c:idx val="8"/>
            <c:bubble3D val="0"/>
            <c:extLst>
              <c:ext xmlns:c16="http://schemas.microsoft.com/office/drawing/2014/chart" uri="{C3380CC4-5D6E-409C-BE32-E72D297353CC}">
                <c16:uniqueId val="{00000007-E3B7-49B0-9F05-3EB84CEEA8EE}"/>
              </c:ext>
            </c:extLst>
          </c:dPt>
          <c:dPt>
            <c:idx val="9"/>
            <c:bubble3D val="0"/>
            <c:extLst>
              <c:ext xmlns:c16="http://schemas.microsoft.com/office/drawing/2014/chart" uri="{C3380CC4-5D6E-409C-BE32-E72D297353CC}">
                <c16:uniqueId val="{00000008-E3B7-49B0-9F05-3EB84CEEA8EE}"/>
              </c:ext>
            </c:extLst>
          </c:dPt>
          <c:dPt>
            <c:idx val="10"/>
            <c:bubble3D val="0"/>
            <c:extLst>
              <c:ext xmlns:c16="http://schemas.microsoft.com/office/drawing/2014/chart" uri="{C3380CC4-5D6E-409C-BE32-E72D297353CC}">
                <c16:uniqueId val="{00000009-E3B7-49B0-9F05-3EB84CEEA8EE}"/>
              </c:ext>
            </c:extLst>
          </c:dPt>
          <c:dPt>
            <c:idx val="11"/>
            <c:bubble3D val="0"/>
            <c:extLst>
              <c:ext xmlns:c16="http://schemas.microsoft.com/office/drawing/2014/chart" uri="{C3380CC4-5D6E-409C-BE32-E72D297353CC}">
                <c16:uniqueId val="{0000000A-E3B7-49B0-9F05-3EB84CEEA8EE}"/>
              </c:ext>
            </c:extLst>
          </c:dPt>
          <c:dPt>
            <c:idx val="12"/>
            <c:bubble3D val="0"/>
            <c:extLst>
              <c:ext xmlns:c16="http://schemas.microsoft.com/office/drawing/2014/chart" uri="{C3380CC4-5D6E-409C-BE32-E72D297353CC}">
                <c16:uniqueId val="{0000000B-E3B7-49B0-9F05-3EB84CEEA8EE}"/>
              </c:ext>
            </c:extLst>
          </c:dPt>
          <c:dPt>
            <c:idx val="13"/>
            <c:bubble3D val="0"/>
            <c:extLst>
              <c:ext xmlns:c16="http://schemas.microsoft.com/office/drawing/2014/chart" uri="{C3380CC4-5D6E-409C-BE32-E72D297353CC}">
                <c16:uniqueId val="{0000000C-E3B7-49B0-9F05-3EB84CEEA8EE}"/>
              </c:ext>
            </c:extLst>
          </c:dPt>
          <c:dPt>
            <c:idx val="14"/>
            <c:bubble3D val="0"/>
            <c:extLst>
              <c:ext xmlns:c16="http://schemas.microsoft.com/office/drawing/2014/chart" uri="{C3380CC4-5D6E-409C-BE32-E72D297353CC}">
                <c16:uniqueId val="{0000000D-E3B7-49B0-9F05-3EB84CEEA8EE}"/>
              </c:ext>
            </c:extLst>
          </c:dPt>
          <c:dPt>
            <c:idx val="16"/>
            <c:bubble3D val="0"/>
            <c:extLst>
              <c:ext xmlns:c16="http://schemas.microsoft.com/office/drawing/2014/chart" uri="{C3380CC4-5D6E-409C-BE32-E72D297353CC}">
                <c16:uniqueId val="{0000000E-E3B7-49B0-9F05-3EB84CEEA8EE}"/>
              </c:ext>
            </c:extLst>
          </c:dPt>
          <c:dPt>
            <c:idx val="17"/>
            <c:bubble3D val="0"/>
            <c:extLst>
              <c:ext xmlns:c16="http://schemas.microsoft.com/office/drawing/2014/chart" uri="{C3380CC4-5D6E-409C-BE32-E72D297353CC}">
                <c16:uniqueId val="{0000000F-E3B7-49B0-9F05-3EB84CEEA8EE}"/>
              </c:ext>
            </c:extLst>
          </c:dPt>
          <c:dPt>
            <c:idx val="19"/>
            <c:bubble3D val="0"/>
            <c:extLst>
              <c:ext xmlns:c16="http://schemas.microsoft.com/office/drawing/2014/chart" uri="{C3380CC4-5D6E-409C-BE32-E72D297353CC}">
                <c16:uniqueId val="{00000010-E3B7-49B0-9F05-3EB84CEEA8EE}"/>
              </c:ext>
            </c:extLst>
          </c:dPt>
          <c:dPt>
            <c:idx val="20"/>
            <c:bubble3D val="0"/>
            <c:extLst>
              <c:ext xmlns:c16="http://schemas.microsoft.com/office/drawing/2014/chart" uri="{C3380CC4-5D6E-409C-BE32-E72D297353CC}">
                <c16:uniqueId val="{00000011-E3B7-49B0-9F05-3EB84CEEA8EE}"/>
              </c:ext>
            </c:extLst>
          </c:dPt>
          <c:dPt>
            <c:idx val="21"/>
            <c:bubble3D val="0"/>
            <c:extLst>
              <c:ext xmlns:c16="http://schemas.microsoft.com/office/drawing/2014/chart" uri="{C3380CC4-5D6E-409C-BE32-E72D297353CC}">
                <c16:uniqueId val="{00000012-E3B7-49B0-9F05-3EB84CEEA8EE}"/>
              </c:ext>
            </c:extLst>
          </c:dPt>
          <c:dPt>
            <c:idx val="23"/>
            <c:bubble3D val="0"/>
            <c:extLst>
              <c:ext xmlns:c16="http://schemas.microsoft.com/office/drawing/2014/chart" uri="{C3380CC4-5D6E-409C-BE32-E72D297353CC}">
                <c16:uniqueId val="{00000013-E3B7-49B0-9F05-3EB84CEEA8EE}"/>
              </c:ext>
            </c:extLst>
          </c:dPt>
          <c:dPt>
            <c:idx val="24"/>
            <c:bubble3D val="0"/>
            <c:extLst>
              <c:ext xmlns:c16="http://schemas.microsoft.com/office/drawing/2014/chart" uri="{C3380CC4-5D6E-409C-BE32-E72D297353CC}">
                <c16:uniqueId val="{00000014-E3B7-49B0-9F05-3EB84CEEA8EE}"/>
              </c:ext>
            </c:extLst>
          </c:dPt>
          <c:dPt>
            <c:idx val="25"/>
            <c:bubble3D val="0"/>
            <c:extLst>
              <c:ext xmlns:c16="http://schemas.microsoft.com/office/drawing/2014/chart" uri="{C3380CC4-5D6E-409C-BE32-E72D297353CC}">
                <c16:uniqueId val="{00000015-E3B7-49B0-9F05-3EB84CEEA8EE}"/>
              </c:ext>
            </c:extLst>
          </c:dPt>
          <c:dPt>
            <c:idx val="26"/>
            <c:bubble3D val="0"/>
            <c:extLst>
              <c:ext xmlns:c16="http://schemas.microsoft.com/office/drawing/2014/chart" uri="{C3380CC4-5D6E-409C-BE32-E72D297353CC}">
                <c16:uniqueId val="{00000016-E3B7-49B0-9F05-3EB84CEEA8EE}"/>
              </c:ext>
            </c:extLst>
          </c:dPt>
          <c:dPt>
            <c:idx val="27"/>
            <c:bubble3D val="0"/>
            <c:extLst>
              <c:ext xmlns:c16="http://schemas.microsoft.com/office/drawing/2014/chart" uri="{C3380CC4-5D6E-409C-BE32-E72D297353CC}">
                <c16:uniqueId val="{00000017-E3B7-49B0-9F05-3EB84CEEA8EE}"/>
              </c:ext>
            </c:extLst>
          </c:dPt>
          <c:dLbls>
            <c:dLbl>
              <c:idx val="0"/>
              <c:tx>
                <c:rich>
                  <a:bodyPr/>
                  <a:lstStyle/>
                  <a:p>
                    <a:fld id="{B5545809-AB1D-4590-BDF8-D0337B890301}"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E3B7-49B0-9F05-3EB84CEEA8EE}"/>
                </c:ext>
              </c:extLst>
            </c:dLbl>
            <c:dLbl>
              <c:idx val="1"/>
              <c:tx>
                <c:rich>
                  <a:bodyPr/>
                  <a:lstStyle/>
                  <a:p>
                    <a:fld id="{33325A71-01F1-490B-B37F-4AFE517AA9C7}"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8-E3B7-49B0-9F05-3EB84CEEA8EE}"/>
                </c:ext>
              </c:extLst>
            </c:dLbl>
            <c:dLbl>
              <c:idx val="2"/>
              <c:tx>
                <c:rich>
                  <a:bodyPr/>
                  <a:lstStyle/>
                  <a:p>
                    <a:fld id="{3239F356-8202-4F19-9D03-F3B54A39C404}"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E3B7-49B0-9F05-3EB84CEEA8EE}"/>
                </c:ext>
              </c:extLst>
            </c:dLbl>
            <c:dLbl>
              <c:idx val="3"/>
              <c:tx>
                <c:rich>
                  <a:bodyPr/>
                  <a:lstStyle/>
                  <a:p>
                    <a:fld id="{F93995D3-872D-4CBA-9823-C199DC7DD158}"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2-E3B7-49B0-9F05-3EB84CEEA8EE}"/>
                </c:ext>
              </c:extLst>
            </c:dLbl>
            <c:dLbl>
              <c:idx val="4"/>
              <c:tx>
                <c:rich>
                  <a:bodyPr/>
                  <a:lstStyle/>
                  <a:p>
                    <a:fld id="{B1E74063-ADF5-486E-84C5-B74C34176CD8}"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E3B7-49B0-9F05-3EB84CEEA8EE}"/>
                </c:ext>
              </c:extLst>
            </c:dLbl>
            <c:dLbl>
              <c:idx val="5"/>
              <c:tx>
                <c:rich>
                  <a:bodyPr/>
                  <a:lstStyle/>
                  <a:p>
                    <a:fld id="{6F52A5C1-6E4E-4F46-9FD9-2EC036ABFA23}"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4-E3B7-49B0-9F05-3EB84CEEA8EE}"/>
                </c:ext>
              </c:extLst>
            </c:dLbl>
            <c:spPr>
              <a:noFill/>
              <a:ln>
                <a:noFill/>
              </a:ln>
              <a:effectLst/>
            </c:sp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xVal>
            <c:numRef>
              <c:f>Sheet1!$B$2:$B$7</c:f>
              <c:numCache>
                <c:formatCode>General</c:formatCode>
                <c:ptCount val="6"/>
                <c:pt idx="0">
                  <c:v>70.599999999999994</c:v>
                </c:pt>
                <c:pt idx="1">
                  <c:v>69</c:v>
                </c:pt>
                <c:pt idx="2">
                  <c:v>72.5</c:v>
                </c:pt>
                <c:pt idx="3">
                  <c:v>59.8</c:v>
                </c:pt>
                <c:pt idx="4">
                  <c:v>61.4</c:v>
                </c:pt>
                <c:pt idx="5">
                  <c:v>67</c:v>
                </c:pt>
              </c:numCache>
            </c:numRef>
          </c:xVal>
          <c:yVal>
            <c:numRef>
              <c:f>Sheet1!$C$2:$C$7</c:f>
              <c:numCache>
                <c:formatCode>General</c:formatCode>
                <c:ptCount val="6"/>
                <c:pt idx="0">
                  <c:v>71.7</c:v>
                </c:pt>
                <c:pt idx="1">
                  <c:v>56.5</c:v>
                </c:pt>
                <c:pt idx="2">
                  <c:v>31.1</c:v>
                </c:pt>
                <c:pt idx="3">
                  <c:v>42.4</c:v>
                </c:pt>
                <c:pt idx="4">
                  <c:v>71.599999999999994</c:v>
                </c:pt>
                <c:pt idx="5">
                  <c:v>45.4</c:v>
                </c:pt>
              </c:numCache>
            </c:numRef>
          </c:yVal>
          <c:smooth val="0"/>
          <c:extLst>
            <c:ext xmlns:c15="http://schemas.microsoft.com/office/drawing/2012/chart" uri="{02D57815-91ED-43cb-92C2-25804820EDAC}">
              <c15:datalabelsRange>
                <c15:f>Sheet1!$A$2:$A$7</c15:f>
                <c15:dlblRangeCache>
                  <c:ptCount val="6"/>
                  <c:pt idx="0">
                    <c:v> Pubs</c:v>
                  </c:pt>
                  <c:pt idx="1">
                    <c:v> FSR</c:v>
                  </c:pt>
                  <c:pt idx="2">
                    <c:v> Travel &amp;Leisure</c:v>
                  </c:pt>
                  <c:pt idx="3">
                    <c:v> Work/Education</c:v>
                  </c:pt>
                  <c:pt idx="4">
                    <c:v> Fish &amp; Chips</c:v>
                  </c:pt>
                  <c:pt idx="5">
                    <c:v> QSR excl. Fish &amp; Chips</c:v>
                  </c:pt>
                </c15:dlblRangeCache>
              </c15:datalabelsRange>
            </c:ext>
            <c:ext xmlns:c16="http://schemas.microsoft.com/office/drawing/2014/chart" uri="{C3380CC4-5D6E-409C-BE32-E72D297353CC}">
              <c16:uniqueId val="{0000001C-E3B7-49B0-9F05-3EB84CEEA8EE}"/>
            </c:ext>
          </c:extLst>
        </c:ser>
        <c:dLbls>
          <c:showLegendKey val="0"/>
          <c:showVal val="0"/>
          <c:showCatName val="0"/>
          <c:showSerName val="0"/>
          <c:showPercent val="0"/>
          <c:showBubbleSize val="0"/>
        </c:dLbls>
        <c:axId val="253529472"/>
        <c:axId val="253588608"/>
      </c:scatterChart>
      <c:valAx>
        <c:axId val="253529472"/>
        <c:scaling>
          <c:orientation val="minMax"/>
          <c:max val="88"/>
          <c:min val="50"/>
        </c:scaling>
        <c:delete val="0"/>
        <c:axPos val="b"/>
        <c:numFmt formatCode="General" sourceLinked="1"/>
        <c:majorTickMark val="out"/>
        <c:minorTickMark val="none"/>
        <c:tickLblPos val="nextTo"/>
        <c:crossAx val="253588608"/>
        <c:crossesAt val="0"/>
        <c:crossBetween val="midCat"/>
      </c:valAx>
      <c:valAx>
        <c:axId val="253588608"/>
        <c:scaling>
          <c:orientation val="minMax"/>
          <c:max val="80"/>
          <c:min val="25"/>
        </c:scaling>
        <c:delete val="0"/>
        <c:axPos val="l"/>
        <c:numFmt formatCode="General" sourceLinked="1"/>
        <c:majorTickMark val="out"/>
        <c:minorTickMark val="none"/>
        <c:tickLblPos val="nextTo"/>
        <c:crossAx val="253529472"/>
        <c:crossesAt val="55"/>
        <c:crossBetween val="midCat"/>
      </c:valAx>
    </c:plotArea>
    <c:plotVisOnly val="1"/>
    <c:dispBlanksAs val="gap"/>
    <c:showDLblsOverMax val="0"/>
  </c:chart>
  <c:txPr>
    <a:bodyPr/>
    <a:lstStyle/>
    <a:p>
      <a:pPr>
        <a:defRPr sz="1200"/>
      </a:pPr>
      <a:endParaRPr lang="en-US"/>
    </a:p>
  </c:txPr>
  <c:externalData r:id="rId1">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0144606084153312E-2"/>
          <c:y val="8.5064750666771619E-2"/>
          <c:w val="0.97985539391584664"/>
          <c:h val="0.51587879694526628"/>
        </c:manualLayout>
      </c:layout>
      <c:barChart>
        <c:barDir val="col"/>
        <c:grouping val="stacked"/>
        <c:varyColors val="0"/>
        <c:ser>
          <c:idx val="0"/>
          <c:order val="0"/>
          <c:tx>
            <c:strRef>
              <c:f>Sheet1!$B$1</c:f>
              <c:strCache>
                <c:ptCount val="1"/>
                <c:pt idx="0">
                  <c:v>% Parties With Kids</c:v>
                </c:pt>
              </c:strCache>
            </c:strRef>
          </c:tx>
          <c:spPr>
            <a:solidFill>
              <a:schemeClr val="tx1"/>
            </a:solidFill>
          </c:spPr>
          <c:invertIfNegative val="0"/>
          <c:dPt>
            <c:idx val="0"/>
            <c:invertIfNegative val="0"/>
            <c:bubble3D val="0"/>
            <c:spPr>
              <a:solidFill>
                <a:schemeClr val="accent1">
                  <a:lumMod val="20000"/>
                  <a:lumOff val="80000"/>
                </a:schemeClr>
              </a:solidFill>
            </c:spPr>
            <c:extLst>
              <c:ext xmlns:c16="http://schemas.microsoft.com/office/drawing/2014/chart" uri="{C3380CC4-5D6E-409C-BE32-E72D297353CC}">
                <c16:uniqueId val="{00000001-A959-4F06-8E5A-9CE38CC49D5C}"/>
              </c:ext>
            </c:extLst>
          </c:dPt>
          <c:dPt>
            <c:idx val="1"/>
            <c:invertIfNegative val="0"/>
            <c:bubble3D val="0"/>
            <c:spPr>
              <a:solidFill>
                <a:schemeClr val="accent1">
                  <a:lumMod val="60000"/>
                  <a:lumOff val="40000"/>
                </a:schemeClr>
              </a:solidFill>
            </c:spPr>
            <c:extLst>
              <c:ext xmlns:c16="http://schemas.microsoft.com/office/drawing/2014/chart" uri="{C3380CC4-5D6E-409C-BE32-E72D297353CC}">
                <c16:uniqueId val="{00000003-A959-4F06-8E5A-9CE38CC49D5C}"/>
              </c:ext>
            </c:extLst>
          </c:dPt>
          <c:dPt>
            <c:idx val="2"/>
            <c:invertIfNegative val="0"/>
            <c:bubble3D val="0"/>
            <c:spPr>
              <a:solidFill>
                <a:schemeClr val="accent5">
                  <a:lumMod val="40000"/>
                  <a:lumOff val="60000"/>
                </a:schemeClr>
              </a:solidFill>
            </c:spPr>
            <c:extLst>
              <c:ext xmlns:c16="http://schemas.microsoft.com/office/drawing/2014/chart" uri="{C3380CC4-5D6E-409C-BE32-E72D297353CC}">
                <c16:uniqueId val="{00000005-A959-4F06-8E5A-9CE38CC49D5C}"/>
              </c:ext>
            </c:extLst>
          </c:dPt>
          <c:dPt>
            <c:idx val="3"/>
            <c:invertIfNegative val="0"/>
            <c:bubble3D val="0"/>
            <c:spPr>
              <a:solidFill>
                <a:srgbClr val="EC7A08"/>
              </a:solidFill>
            </c:spPr>
            <c:extLst>
              <c:ext xmlns:c16="http://schemas.microsoft.com/office/drawing/2014/chart" uri="{C3380CC4-5D6E-409C-BE32-E72D297353CC}">
                <c16:uniqueId val="{00000007-A959-4F06-8E5A-9CE38CC49D5C}"/>
              </c:ext>
            </c:extLst>
          </c:dPt>
          <c:dPt>
            <c:idx val="4"/>
            <c:invertIfNegative val="0"/>
            <c:bubble3D val="0"/>
            <c:spPr>
              <a:solidFill>
                <a:schemeClr val="accent2">
                  <a:lumMod val="60000"/>
                  <a:lumOff val="40000"/>
                </a:schemeClr>
              </a:solidFill>
            </c:spPr>
            <c:extLst>
              <c:ext xmlns:c16="http://schemas.microsoft.com/office/drawing/2014/chart" uri="{C3380CC4-5D6E-409C-BE32-E72D297353CC}">
                <c16:uniqueId val="{00000009-A959-4F06-8E5A-9CE38CC49D5C}"/>
              </c:ext>
            </c:extLst>
          </c:dPt>
          <c:dPt>
            <c:idx val="5"/>
            <c:invertIfNegative val="0"/>
            <c:bubble3D val="0"/>
            <c:spPr>
              <a:solidFill>
                <a:srgbClr val="8E908F"/>
              </a:solidFill>
            </c:spPr>
            <c:extLst>
              <c:ext xmlns:c16="http://schemas.microsoft.com/office/drawing/2014/chart" uri="{C3380CC4-5D6E-409C-BE32-E72D297353CC}">
                <c16:uniqueId val="{0000000B-A959-4F06-8E5A-9CE38CC49D5C}"/>
              </c:ext>
            </c:extLst>
          </c:dPt>
          <c:dPt>
            <c:idx val="6"/>
            <c:invertIfNegative val="0"/>
            <c:bubble3D val="0"/>
            <c:spPr>
              <a:solidFill>
                <a:schemeClr val="accent6">
                  <a:lumMod val="40000"/>
                  <a:lumOff val="60000"/>
                </a:schemeClr>
              </a:solidFill>
            </c:spPr>
            <c:extLst>
              <c:ext xmlns:c16="http://schemas.microsoft.com/office/drawing/2014/chart" uri="{C3380CC4-5D6E-409C-BE32-E72D297353CC}">
                <c16:uniqueId val="{0000000D-A959-4F06-8E5A-9CE38CC49D5C}"/>
              </c:ext>
            </c:extLst>
          </c:dPt>
          <c:dPt>
            <c:idx val="7"/>
            <c:invertIfNegative val="0"/>
            <c:bubble3D val="0"/>
            <c:spPr>
              <a:solidFill>
                <a:schemeClr val="accent1">
                  <a:lumMod val="20000"/>
                  <a:lumOff val="80000"/>
                </a:schemeClr>
              </a:solidFill>
            </c:spPr>
            <c:extLst>
              <c:ext xmlns:c16="http://schemas.microsoft.com/office/drawing/2014/chart" uri="{C3380CC4-5D6E-409C-BE32-E72D297353CC}">
                <c16:uniqueId val="{0000000F-A959-4F06-8E5A-9CE38CC49D5C}"/>
              </c:ext>
            </c:extLst>
          </c:dPt>
          <c:dPt>
            <c:idx val="8"/>
            <c:invertIfNegative val="0"/>
            <c:bubble3D val="0"/>
            <c:spPr>
              <a:solidFill>
                <a:schemeClr val="accent1">
                  <a:lumMod val="60000"/>
                  <a:lumOff val="40000"/>
                </a:schemeClr>
              </a:solidFill>
            </c:spPr>
            <c:extLst>
              <c:ext xmlns:c16="http://schemas.microsoft.com/office/drawing/2014/chart" uri="{C3380CC4-5D6E-409C-BE32-E72D297353CC}">
                <c16:uniqueId val="{00000011-A959-4F06-8E5A-9CE38CC49D5C}"/>
              </c:ext>
            </c:extLst>
          </c:dPt>
          <c:dPt>
            <c:idx val="9"/>
            <c:invertIfNegative val="0"/>
            <c:bubble3D val="0"/>
            <c:spPr>
              <a:solidFill>
                <a:schemeClr val="accent5">
                  <a:lumMod val="40000"/>
                  <a:lumOff val="60000"/>
                </a:schemeClr>
              </a:solidFill>
            </c:spPr>
            <c:extLst>
              <c:ext xmlns:c16="http://schemas.microsoft.com/office/drawing/2014/chart" uri="{C3380CC4-5D6E-409C-BE32-E72D297353CC}">
                <c16:uniqueId val="{00000013-A959-4F06-8E5A-9CE38CC49D5C}"/>
              </c:ext>
            </c:extLst>
          </c:dPt>
          <c:dPt>
            <c:idx val="10"/>
            <c:invertIfNegative val="0"/>
            <c:bubble3D val="0"/>
            <c:spPr>
              <a:solidFill>
                <a:srgbClr val="EC7A08"/>
              </a:solidFill>
            </c:spPr>
            <c:extLst>
              <c:ext xmlns:c16="http://schemas.microsoft.com/office/drawing/2014/chart" uri="{C3380CC4-5D6E-409C-BE32-E72D297353CC}">
                <c16:uniqueId val="{00000015-A959-4F06-8E5A-9CE38CC49D5C}"/>
              </c:ext>
            </c:extLst>
          </c:dPt>
          <c:dPt>
            <c:idx val="11"/>
            <c:invertIfNegative val="0"/>
            <c:bubble3D val="0"/>
            <c:spPr>
              <a:solidFill>
                <a:schemeClr val="accent2">
                  <a:lumMod val="60000"/>
                  <a:lumOff val="40000"/>
                </a:schemeClr>
              </a:solidFill>
            </c:spPr>
            <c:extLst>
              <c:ext xmlns:c16="http://schemas.microsoft.com/office/drawing/2014/chart" uri="{C3380CC4-5D6E-409C-BE32-E72D297353CC}">
                <c16:uniqueId val="{00000017-A959-4F06-8E5A-9CE38CC49D5C}"/>
              </c:ext>
            </c:extLst>
          </c:dPt>
          <c:dPt>
            <c:idx val="12"/>
            <c:invertIfNegative val="0"/>
            <c:bubble3D val="0"/>
            <c:spPr>
              <a:solidFill>
                <a:srgbClr val="8E908F"/>
              </a:solidFill>
            </c:spPr>
            <c:extLst>
              <c:ext xmlns:c16="http://schemas.microsoft.com/office/drawing/2014/chart" uri="{C3380CC4-5D6E-409C-BE32-E72D297353CC}">
                <c16:uniqueId val="{00000019-A959-4F06-8E5A-9CE38CC49D5C}"/>
              </c:ext>
            </c:extLst>
          </c:dPt>
          <c:dPt>
            <c:idx val="13"/>
            <c:invertIfNegative val="0"/>
            <c:bubble3D val="0"/>
            <c:spPr>
              <a:solidFill>
                <a:schemeClr val="accent6">
                  <a:lumMod val="40000"/>
                  <a:lumOff val="60000"/>
                </a:schemeClr>
              </a:solidFill>
            </c:spPr>
            <c:extLst>
              <c:ext xmlns:c16="http://schemas.microsoft.com/office/drawing/2014/chart" uri="{C3380CC4-5D6E-409C-BE32-E72D297353CC}">
                <c16:uniqueId val="{0000001B-A959-4F06-8E5A-9CE38CC49D5C}"/>
              </c:ext>
            </c:extLst>
          </c:dPt>
          <c:dPt>
            <c:idx val="14"/>
            <c:invertIfNegative val="0"/>
            <c:bubble3D val="0"/>
            <c:spPr>
              <a:solidFill>
                <a:schemeClr val="accent1">
                  <a:lumMod val="20000"/>
                  <a:lumOff val="80000"/>
                </a:schemeClr>
              </a:solidFill>
            </c:spPr>
            <c:extLst>
              <c:ext xmlns:c16="http://schemas.microsoft.com/office/drawing/2014/chart" uri="{C3380CC4-5D6E-409C-BE32-E72D297353CC}">
                <c16:uniqueId val="{0000001D-A959-4F06-8E5A-9CE38CC49D5C}"/>
              </c:ext>
            </c:extLst>
          </c:dPt>
          <c:dPt>
            <c:idx val="15"/>
            <c:invertIfNegative val="0"/>
            <c:bubble3D val="0"/>
            <c:spPr>
              <a:solidFill>
                <a:schemeClr val="bg2">
                  <a:lumMod val="60000"/>
                  <a:lumOff val="40000"/>
                </a:schemeClr>
              </a:solidFill>
            </c:spPr>
            <c:extLst>
              <c:ext xmlns:c16="http://schemas.microsoft.com/office/drawing/2014/chart" uri="{C3380CC4-5D6E-409C-BE32-E72D297353CC}">
                <c16:uniqueId val="{0000001F-A959-4F06-8E5A-9CE38CC49D5C}"/>
              </c:ext>
            </c:extLst>
          </c:dPt>
          <c:dPt>
            <c:idx val="16"/>
            <c:invertIfNegative val="0"/>
            <c:bubble3D val="0"/>
            <c:spPr>
              <a:solidFill>
                <a:schemeClr val="accent5">
                  <a:lumMod val="40000"/>
                  <a:lumOff val="60000"/>
                </a:schemeClr>
              </a:solidFill>
            </c:spPr>
            <c:extLst>
              <c:ext xmlns:c16="http://schemas.microsoft.com/office/drawing/2014/chart" uri="{C3380CC4-5D6E-409C-BE32-E72D297353CC}">
                <c16:uniqueId val="{00000021-A959-4F06-8E5A-9CE38CC49D5C}"/>
              </c:ext>
            </c:extLst>
          </c:dPt>
          <c:dPt>
            <c:idx val="17"/>
            <c:invertIfNegative val="0"/>
            <c:bubble3D val="0"/>
            <c:spPr>
              <a:solidFill>
                <a:srgbClr val="EC7A08"/>
              </a:solidFill>
            </c:spPr>
            <c:extLst>
              <c:ext xmlns:c16="http://schemas.microsoft.com/office/drawing/2014/chart" uri="{C3380CC4-5D6E-409C-BE32-E72D297353CC}">
                <c16:uniqueId val="{00000023-A959-4F06-8E5A-9CE38CC49D5C}"/>
              </c:ext>
            </c:extLst>
          </c:dPt>
          <c:dPt>
            <c:idx val="18"/>
            <c:invertIfNegative val="0"/>
            <c:bubble3D val="0"/>
            <c:spPr>
              <a:solidFill>
                <a:schemeClr val="accent2">
                  <a:lumMod val="60000"/>
                  <a:lumOff val="40000"/>
                </a:schemeClr>
              </a:solidFill>
            </c:spPr>
            <c:extLst>
              <c:ext xmlns:c16="http://schemas.microsoft.com/office/drawing/2014/chart" uri="{C3380CC4-5D6E-409C-BE32-E72D297353CC}">
                <c16:uniqueId val="{00000025-A959-4F06-8E5A-9CE38CC49D5C}"/>
              </c:ext>
            </c:extLst>
          </c:dPt>
          <c:dPt>
            <c:idx val="19"/>
            <c:invertIfNegative val="0"/>
            <c:bubble3D val="0"/>
            <c:spPr>
              <a:solidFill>
                <a:srgbClr val="8E908F"/>
              </a:solidFill>
              <a:ln>
                <a:noFill/>
              </a:ln>
            </c:spPr>
            <c:extLst>
              <c:ext xmlns:c16="http://schemas.microsoft.com/office/drawing/2014/chart" uri="{C3380CC4-5D6E-409C-BE32-E72D297353CC}">
                <c16:uniqueId val="{00000027-A959-4F06-8E5A-9CE38CC49D5C}"/>
              </c:ext>
            </c:extLst>
          </c:dPt>
          <c:dPt>
            <c:idx val="20"/>
            <c:invertIfNegative val="0"/>
            <c:bubble3D val="0"/>
            <c:spPr>
              <a:solidFill>
                <a:schemeClr val="accent6">
                  <a:lumMod val="40000"/>
                  <a:lumOff val="60000"/>
                </a:schemeClr>
              </a:solidFill>
            </c:spPr>
            <c:extLst>
              <c:ext xmlns:c16="http://schemas.microsoft.com/office/drawing/2014/chart" uri="{C3380CC4-5D6E-409C-BE32-E72D297353CC}">
                <c16:uniqueId val="{00000029-A959-4F06-8E5A-9CE38CC49D5C}"/>
              </c:ext>
            </c:extLst>
          </c:dPt>
          <c:dPt>
            <c:idx val="21"/>
            <c:invertIfNegative val="0"/>
            <c:bubble3D val="0"/>
            <c:spPr>
              <a:solidFill>
                <a:schemeClr val="accent1">
                  <a:lumMod val="20000"/>
                  <a:lumOff val="80000"/>
                </a:schemeClr>
              </a:solidFill>
            </c:spPr>
            <c:extLst>
              <c:ext xmlns:c16="http://schemas.microsoft.com/office/drawing/2014/chart" uri="{C3380CC4-5D6E-409C-BE32-E72D297353CC}">
                <c16:uniqueId val="{0000002B-A959-4F06-8E5A-9CE38CC49D5C}"/>
              </c:ext>
            </c:extLst>
          </c:dPt>
          <c:dPt>
            <c:idx val="22"/>
            <c:invertIfNegative val="0"/>
            <c:bubble3D val="0"/>
            <c:spPr>
              <a:solidFill>
                <a:schemeClr val="bg2">
                  <a:lumMod val="60000"/>
                  <a:lumOff val="40000"/>
                </a:schemeClr>
              </a:solidFill>
            </c:spPr>
            <c:extLst>
              <c:ext xmlns:c16="http://schemas.microsoft.com/office/drawing/2014/chart" uri="{C3380CC4-5D6E-409C-BE32-E72D297353CC}">
                <c16:uniqueId val="{0000002D-A959-4F06-8E5A-9CE38CC49D5C}"/>
              </c:ext>
            </c:extLst>
          </c:dPt>
          <c:dPt>
            <c:idx val="23"/>
            <c:invertIfNegative val="0"/>
            <c:bubble3D val="0"/>
            <c:spPr>
              <a:solidFill>
                <a:schemeClr val="accent5">
                  <a:lumMod val="40000"/>
                  <a:lumOff val="60000"/>
                </a:schemeClr>
              </a:solidFill>
            </c:spPr>
            <c:extLst>
              <c:ext xmlns:c16="http://schemas.microsoft.com/office/drawing/2014/chart" uri="{C3380CC4-5D6E-409C-BE32-E72D297353CC}">
                <c16:uniqueId val="{0000002F-A959-4F06-8E5A-9CE38CC49D5C}"/>
              </c:ext>
            </c:extLst>
          </c:dPt>
          <c:dPt>
            <c:idx val="24"/>
            <c:invertIfNegative val="0"/>
            <c:bubble3D val="0"/>
            <c:spPr>
              <a:solidFill>
                <a:srgbClr val="EC7A08"/>
              </a:solidFill>
            </c:spPr>
            <c:extLst>
              <c:ext xmlns:c16="http://schemas.microsoft.com/office/drawing/2014/chart" uri="{C3380CC4-5D6E-409C-BE32-E72D297353CC}">
                <c16:uniqueId val="{00000031-A959-4F06-8E5A-9CE38CC49D5C}"/>
              </c:ext>
            </c:extLst>
          </c:dPt>
          <c:dPt>
            <c:idx val="25"/>
            <c:invertIfNegative val="0"/>
            <c:bubble3D val="0"/>
            <c:spPr>
              <a:solidFill>
                <a:schemeClr val="accent2">
                  <a:lumMod val="60000"/>
                  <a:lumOff val="40000"/>
                </a:schemeClr>
              </a:solidFill>
            </c:spPr>
            <c:extLst>
              <c:ext xmlns:c16="http://schemas.microsoft.com/office/drawing/2014/chart" uri="{C3380CC4-5D6E-409C-BE32-E72D297353CC}">
                <c16:uniqueId val="{00000033-A959-4F06-8E5A-9CE38CC49D5C}"/>
              </c:ext>
            </c:extLst>
          </c:dPt>
          <c:dPt>
            <c:idx val="26"/>
            <c:invertIfNegative val="0"/>
            <c:bubble3D val="0"/>
            <c:spPr>
              <a:solidFill>
                <a:srgbClr val="8E908F"/>
              </a:solidFill>
            </c:spPr>
            <c:extLst>
              <c:ext xmlns:c16="http://schemas.microsoft.com/office/drawing/2014/chart" uri="{C3380CC4-5D6E-409C-BE32-E72D297353CC}">
                <c16:uniqueId val="{00000035-A959-4F06-8E5A-9CE38CC49D5C}"/>
              </c:ext>
            </c:extLst>
          </c:dPt>
          <c:dPt>
            <c:idx val="27"/>
            <c:invertIfNegative val="0"/>
            <c:bubble3D val="0"/>
            <c:spPr>
              <a:solidFill>
                <a:schemeClr val="accent6">
                  <a:lumMod val="40000"/>
                  <a:lumOff val="60000"/>
                </a:schemeClr>
              </a:solidFill>
            </c:spPr>
            <c:extLst>
              <c:ext xmlns:c16="http://schemas.microsoft.com/office/drawing/2014/chart" uri="{C3380CC4-5D6E-409C-BE32-E72D297353CC}">
                <c16:uniqueId val="{00000037-A959-4F06-8E5A-9CE38CC49D5C}"/>
              </c:ext>
            </c:extLst>
          </c:dPt>
          <c:dLbls>
            <c:dLbl>
              <c:idx val="0"/>
              <c:layout>
                <c:manualLayout>
                  <c:x val="-1.4357233192394837E-3"/>
                  <c:y val="4.7211246536757673E-3"/>
                </c:manualLayout>
              </c:layout>
              <c:numFmt formatCode="#,##0" sourceLinked="0"/>
              <c:spPr>
                <a:noFill/>
              </c:spPr>
              <c:txPr>
                <a:bodyPr rot="0"/>
                <a:lstStyle/>
                <a:p>
                  <a:pPr>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959-4F06-8E5A-9CE38CC49D5C}"/>
                </c:ext>
              </c:extLst>
            </c:dLbl>
            <c:dLbl>
              <c:idx val="16"/>
              <c:layout>
                <c:manualLayout>
                  <c:x val="-1.4356102790600302E-3"/>
                  <c:y val="-7.081686980513650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A959-4F06-8E5A-9CE38CC49D5C}"/>
                </c:ext>
              </c:extLst>
            </c:dLbl>
            <c:dLbl>
              <c:idx val="26"/>
              <c:layout>
                <c:manualLayout>
                  <c:x val="-1.4356102790600302E-3"/>
                  <c:y val="1.180281163418941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5-A959-4F06-8E5A-9CE38CC49D5C}"/>
                </c:ext>
              </c:extLst>
            </c:dLbl>
            <c:dLbl>
              <c:idx val="27"/>
              <c:layout>
                <c:manualLayout>
                  <c:x val="0"/>
                  <c:y val="7.081686980513650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7-A959-4F06-8E5A-9CE38CC49D5C}"/>
                </c:ext>
              </c:extLst>
            </c:dLbl>
            <c:numFmt formatCode="#,##0" sourceLinked="0"/>
            <c:spPr>
              <a:noFill/>
              <a:ln>
                <a:noFill/>
              </a:ln>
              <a:effectLst/>
            </c:spPr>
            <c:txPr>
              <a:bodyPr rot="0"/>
              <a:lstStyle/>
              <a:p>
                <a:pP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Sheet1!$A$2:$A$29</c:f>
              <c:strCache>
                <c:ptCount val="28"/>
                <c:pt idx="0">
                  <c:v>Total OOH</c:v>
                </c:pt>
                <c:pt idx="1">
                  <c:v>Total Pubs</c:v>
                </c:pt>
                <c:pt idx="2">
                  <c:v>Total FSR</c:v>
                </c:pt>
                <c:pt idx="3">
                  <c:v>Total QSR</c:v>
                </c:pt>
                <c:pt idx="4">
                  <c:v>Total T&amp;L</c:v>
                </c:pt>
                <c:pt idx="5">
                  <c:v>Total Work/Edu</c:v>
                </c:pt>
                <c:pt idx="6">
                  <c:v>Total Fish &amp; Chips</c:v>
                </c:pt>
                <c:pt idx="7">
                  <c:v>Seafood OOH</c:v>
                </c:pt>
                <c:pt idx="8">
                  <c:v>Seafood Pubs</c:v>
                </c:pt>
                <c:pt idx="9">
                  <c:v>Seafood FSR</c:v>
                </c:pt>
                <c:pt idx="10">
                  <c:v>Seafood QSR</c:v>
                </c:pt>
                <c:pt idx="11">
                  <c:v>Seafood T&amp;L</c:v>
                </c:pt>
                <c:pt idx="12">
                  <c:v>Seafood Work/Edu</c:v>
                </c:pt>
                <c:pt idx="13">
                  <c:v>Seafood Fish &amp; Chips</c:v>
                </c:pt>
                <c:pt idx="14">
                  <c:v>Fish OOH</c:v>
                </c:pt>
                <c:pt idx="15">
                  <c:v>Fish Pubs</c:v>
                </c:pt>
                <c:pt idx="16">
                  <c:v>Fish FSR</c:v>
                </c:pt>
                <c:pt idx="17">
                  <c:v>FIsh QSR</c:v>
                </c:pt>
                <c:pt idx="18">
                  <c:v>Fish T&amp;L</c:v>
                </c:pt>
                <c:pt idx="19">
                  <c:v>FIsh Work/Edu</c:v>
                </c:pt>
                <c:pt idx="20">
                  <c:v>FIsh Fish &amp; Chips</c:v>
                </c:pt>
                <c:pt idx="21">
                  <c:v>Shellfish OOH</c:v>
                </c:pt>
                <c:pt idx="22">
                  <c:v>Shellfish Pubs</c:v>
                </c:pt>
                <c:pt idx="23">
                  <c:v>Shellfish FSR</c:v>
                </c:pt>
                <c:pt idx="24">
                  <c:v>Shellfish QSR</c:v>
                </c:pt>
                <c:pt idx="25">
                  <c:v>Shellfish T&amp;L</c:v>
                </c:pt>
                <c:pt idx="26">
                  <c:v>Shellfish Work/Edu</c:v>
                </c:pt>
                <c:pt idx="27">
                  <c:v>Shellfish Fish &amp; Chips</c:v>
                </c:pt>
              </c:strCache>
            </c:strRef>
          </c:cat>
          <c:val>
            <c:numRef>
              <c:f>Sheet1!$B$2:$B$29</c:f>
              <c:numCache>
                <c:formatCode>0.0</c:formatCode>
                <c:ptCount val="28"/>
                <c:pt idx="0">
                  <c:v>32.9</c:v>
                </c:pt>
                <c:pt idx="1">
                  <c:v>27.4</c:v>
                </c:pt>
                <c:pt idx="2">
                  <c:v>35.200000000000003</c:v>
                </c:pt>
                <c:pt idx="3">
                  <c:v>37.299999999999997</c:v>
                </c:pt>
                <c:pt idx="4">
                  <c:v>40.5</c:v>
                </c:pt>
                <c:pt idx="5">
                  <c:v>13.5</c:v>
                </c:pt>
                <c:pt idx="6">
                  <c:v>41.1</c:v>
                </c:pt>
                <c:pt idx="7">
                  <c:v>30.8</c:v>
                </c:pt>
                <c:pt idx="8">
                  <c:v>24.1</c:v>
                </c:pt>
                <c:pt idx="9">
                  <c:v>32.299999999999997</c:v>
                </c:pt>
                <c:pt idx="10">
                  <c:v>32.700000000000003</c:v>
                </c:pt>
                <c:pt idx="11">
                  <c:v>49.1</c:v>
                </c:pt>
                <c:pt idx="12">
                  <c:v>15.8</c:v>
                </c:pt>
                <c:pt idx="13">
                  <c:v>31.2</c:v>
                </c:pt>
                <c:pt idx="14">
                  <c:v>32.200000000000003</c:v>
                </c:pt>
                <c:pt idx="15">
                  <c:v>26.3</c:v>
                </c:pt>
                <c:pt idx="16">
                  <c:v>33.6</c:v>
                </c:pt>
                <c:pt idx="17">
                  <c:v>34.5</c:v>
                </c:pt>
                <c:pt idx="18">
                  <c:v>49</c:v>
                </c:pt>
                <c:pt idx="19">
                  <c:v>17.2</c:v>
                </c:pt>
                <c:pt idx="20">
                  <c:v>31.6</c:v>
                </c:pt>
                <c:pt idx="21">
                  <c:v>27.8</c:v>
                </c:pt>
                <c:pt idx="22">
                  <c:v>15.5</c:v>
                </c:pt>
                <c:pt idx="23">
                  <c:v>33.299999999999997</c:v>
                </c:pt>
                <c:pt idx="24">
                  <c:v>26</c:v>
                </c:pt>
                <c:pt idx="25">
                  <c:v>51.1</c:v>
                </c:pt>
                <c:pt idx="26">
                  <c:v>15.3</c:v>
                </c:pt>
                <c:pt idx="27">
                  <c:v>24.8</c:v>
                </c:pt>
              </c:numCache>
            </c:numRef>
          </c:val>
          <c:extLst>
            <c:ext xmlns:c16="http://schemas.microsoft.com/office/drawing/2014/chart" uri="{C3380CC4-5D6E-409C-BE32-E72D297353CC}">
              <c16:uniqueId val="{00000038-A959-4F06-8E5A-9CE38CC49D5C}"/>
            </c:ext>
          </c:extLst>
        </c:ser>
        <c:dLbls>
          <c:showLegendKey val="0"/>
          <c:showVal val="0"/>
          <c:showCatName val="0"/>
          <c:showSerName val="0"/>
          <c:showPercent val="0"/>
          <c:showBubbleSize val="0"/>
        </c:dLbls>
        <c:gapWidth val="82"/>
        <c:overlap val="100"/>
        <c:axId val="253736832"/>
        <c:axId val="253738368"/>
      </c:barChart>
      <c:catAx>
        <c:axId val="253736832"/>
        <c:scaling>
          <c:orientation val="minMax"/>
        </c:scaling>
        <c:delete val="0"/>
        <c:axPos val="b"/>
        <c:numFmt formatCode="General" sourceLinked="0"/>
        <c:majorTickMark val="out"/>
        <c:minorTickMark val="none"/>
        <c:tickLblPos val="nextTo"/>
        <c:txPr>
          <a:bodyPr rot="-4140000"/>
          <a:lstStyle/>
          <a:p>
            <a:pPr>
              <a:defRPr/>
            </a:pPr>
            <a:endParaRPr lang="en-US"/>
          </a:p>
        </c:txPr>
        <c:crossAx val="253738368"/>
        <c:crosses val="autoZero"/>
        <c:auto val="1"/>
        <c:lblAlgn val="ctr"/>
        <c:lblOffset val="100"/>
        <c:noMultiLvlLbl val="0"/>
      </c:catAx>
      <c:valAx>
        <c:axId val="253738368"/>
        <c:scaling>
          <c:orientation val="minMax"/>
        </c:scaling>
        <c:delete val="0"/>
        <c:axPos val="l"/>
        <c:numFmt formatCode="0.0" sourceLinked="1"/>
        <c:majorTickMark val="none"/>
        <c:minorTickMark val="none"/>
        <c:tickLblPos val="none"/>
        <c:crossAx val="253736832"/>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7929742506537922E-2"/>
          <c:y val="2.6615498963247646E-2"/>
          <c:w val="0.89043348430352554"/>
          <c:h val="0.69116251918239691"/>
        </c:manualLayout>
      </c:layout>
      <c:scatterChart>
        <c:scatterStyle val="lineMarker"/>
        <c:varyColors val="0"/>
        <c:ser>
          <c:idx val="0"/>
          <c:order val="0"/>
          <c:tx>
            <c:strRef>
              <c:f>Sheet1!$C$1</c:f>
              <c:strCache>
                <c:ptCount val="1"/>
                <c:pt idx="0">
                  <c:v>%pt Change</c:v>
                </c:pt>
              </c:strCache>
            </c:strRef>
          </c:tx>
          <c:spPr>
            <a:ln w="28575">
              <a:noFill/>
            </a:ln>
          </c:spPr>
          <c:marker>
            <c:symbol val="circle"/>
            <c:size val="7"/>
            <c:spPr>
              <a:solidFill>
                <a:schemeClr val="tx1"/>
              </a:solidFill>
            </c:spPr>
          </c:marker>
          <c:dPt>
            <c:idx val="23"/>
            <c:bubble3D val="0"/>
            <c:extLst>
              <c:ext xmlns:c16="http://schemas.microsoft.com/office/drawing/2014/chart" uri="{C3380CC4-5D6E-409C-BE32-E72D297353CC}">
                <c16:uniqueId val="{00000000-9F75-4DEE-9DC3-F3DEDFC7427D}"/>
              </c:ext>
            </c:extLst>
          </c:dPt>
          <c:dLbls>
            <c:dLbl>
              <c:idx val="0"/>
              <c:tx>
                <c:rich>
                  <a:bodyPr/>
                  <a:lstStyle/>
                  <a:p>
                    <a:fld id="{881F9DEB-7BE5-407D-B9A1-EB4FA3A3E046}"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9F75-4DEE-9DC3-F3DEDFC7427D}"/>
                </c:ext>
              </c:extLst>
            </c:dLbl>
            <c:dLbl>
              <c:idx val="1"/>
              <c:layout>
                <c:manualLayout>
                  <c:x val="-0.1054789216089273"/>
                  <c:y val="3.1682583987358327E-2"/>
                </c:manualLayout>
              </c:layout>
              <c:tx>
                <c:rich>
                  <a:bodyPr/>
                  <a:lstStyle/>
                  <a:p>
                    <a:fld id="{F26B3B13-2B50-4E9D-8AF2-729DCC2E5AE2}"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2-9F75-4DEE-9DC3-F3DEDFC7427D}"/>
                </c:ext>
              </c:extLst>
            </c:dLbl>
            <c:dLbl>
              <c:idx val="2"/>
              <c:tx>
                <c:rich>
                  <a:bodyPr/>
                  <a:lstStyle/>
                  <a:p>
                    <a:fld id="{4F305200-799F-41A6-B27A-C47DB147B7D4}"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9F75-4DEE-9DC3-F3DEDFC7427D}"/>
                </c:ext>
              </c:extLst>
            </c:dLbl>
            <c:dLbl>
              <c:idx val="3"/>
              <c:layout>
                <c:manualLayout>
                  <c:x val="-0.1406385621452364"/>
                  <c:y val="-0.16520186688467897"/>
                </c:manualLayout>
              </c:layout>
              <c:tx>
                <c:rich>
                  <a:bodyPr wrap="square" lIns="38100" tIns="19050" rIns="38100" bIns="19050" anchor="ctr">
                    <a:noAutofit/>
                  </a:bodyPr>
                  <a:lstStyle/>
                  <a:p>
                    <a:pPr>
                      <a:defRPr/>
                    </a:pPr>
                    <a:fld id="{A6D0118B-CDDB-4640-94CC-D64F08AA3181}" type="CELLRANGE">
                      <a:rPr lang="en-US" dirty="0"/>
                      <a:pPr>
                        <a:defRPr/>
                      </a:pPr>
                      <a:t>[CELLRANGE]</a:t>
                    </a:fld>
                    <a:endParaRPr lang="en-GB"/>
                  </a:p>
                </c:rich>
              </c:tx>
              <c:spPr>
                <a:noFill/>
                <a:ln>
                  <a:noFill/>
                </a:ln>
                <a:effectLst/>
              </c:spPr>
              <c:showLegendKey val="0"/>
              <c:showVal val="0"/>
              <c:showCatName val="0"/>
              <c:showSerName val="0"/>
              <c:showPercent val="0"/>
              <c:showBubbleSize val="0"/>
              <c:extLst>
                <c:ext xmlns:c15="http://schemas.microsoft.com/office/drawing/2012/chart" uri="{CE6537A1-D6FC-4f65-9D91-7224C49458BB}">
                  <c15:layout>
                    <c:manualLayout>
                      <c:w val="8.9733517368754095E-2"/>
                      <c:h val="0.14395226158053681"/>
                    </c:manualLayout>
                  </c15:layout>
                  <c15:dlblFieldTable/>
                  <c15:showDataLabelsRange val="1"/>
                </c:ext>
                <c:ext xmlns:c16="http://schemas.microsoft.com/office/drawing/2014/chart" uri="{C3380CC4-5D6E-409C-BE32-E72D297353CC}">
                  <c16:uniqueId val="{00000004-9F75-4DEE-9DC3-F3DEDFC7427D}"/>
                </c:ext>
              </c:extLst>
            </c:dLbl>
            <c:dLbl>
              <c:idx val="4"/>
              <c:layout>
                <c:manualLayout>
                  <c:x val="-0.12535176191205855"/>
                  <c:y val="-0.32587800672711426"/>
                </c:manualLayout>
              </c:layout>
              <c:tx>
                <c:rich>
                  <a:bodyPr/>
                  <a:lstStyle/>
                  <a:p>
                    <a:fld id="{3AF78E43-32A2-4A43-9DDA-6B7A9D1FD205}"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9F75-4DEE-9DC3-F3DEDFC7427D}"/>
                </c:ext>
              </c:extLst>
            </c:dLbl>
            <c:dLbl>
              <c:idx val="5"/>
              <c:layout>
                <c:manualLayout>
                  <c:x val="-0.12382308188874074"/>
                  <c:y val="-7.2417334828247609E-2"/>
                </c:manualLayout>
              </c:layout>
              <c:tx>
                <c:rich>
                  <a:bodyPr/>
                  <a:lstStyle/>
                  <a:p>
                    <a:fld id="{EEB9F691-837F-43E3-BDF4-C548A0C5EE30}"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9F75-4DEE-9DC3-F3DEDFC7427D}"/>
                </c:ext>
              </c:extLst>
            </c:dLbl>
            <c:dLbl>
              <c:idx val="6"/>
              <c:layout>
                <c:manualLayout>
                  <c:x val="6.2675880956029204E-2"/>
                  <c:y val="-3.1682583987358369E-2"/>
                </c:manualLayout>
              </c:layout>
              <c:tx>
                <c:rich>
                  <a:bodyPr/>
                  <a:lstStyle/>
                  <a:p>
                    <a:fld id="{CE4B70CA-B013-446C-8922-8244051DEB7E}"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7-9F75-4DEE-9DC3-F3DEDFC7427D}"/>
                </c:ext>
              </c:extLst>
            </c:dLbl>
            <c:dLbl>
              <c:idx val="7"/>
              <c:layout>
                <c:manualLayout>
                  <c:x val="-1.6815480256495655E-2"/>
                  <c:y val="6.3365346166977546E-2"/>
                </c:manualLayout>
              </c:layout>
              <c:tx>
                <c:rich>
                  <a:bodyPr wrap="square" lIns="38100" tIns="19050" rIns="38100" bIns="19050" anchor="ctr">
                    <a:noAutofit/>
                  </a:bodyPr>
                  <a:lstStyle/>
                  <a:p>
                    <a:pPr>
                      <a:defRPr sz="1000"/>
                    </a:pPr>
                    <a:fld id="{FEF406E3-1C89-4DBA-9831-72BACD3AF299}" type="CELLRANGE">
                      <a:rPr lang="en-US" sz="1000"/>
                      <a:pPr>
                        <a:defRPr sz="1000"/>
                      </a:pPr>
                      <a:t>[CELLRANGE]</a:t>
                    </a:fld>
                    <a:endParaRPr lang="en-GB"/>
                  </a:p>
                </c:rich>
              </c:tx>
              <c:spPr>
                <a:noFill/>
                <a:ln>
                  <a:noFill/>
                </a:ln>
                <a:effectLst/>
              </c:spPr>
              <c:showLegendKey val="0"/>
              <c:showVal val="0"/>
              <c:showCatName val="0"/>
              <c:showSerName val="0"/>
              <c:showPercent val="0"/>
              <c:showBubbleSize val="0"/>
              <c:extLst>
                <c:ext xmlns:c15="http://schemas.microsoft.com/office/drawing/2012/chart" uri="{CE6537A1-D6FC-4f65-9D91-7224C49458BB}">
                  <c15:layout>
                    <c:manualLayout>
                      <c:w val="0.16822365335025874"/>
                      <c:h val="5.7956676471992798E-2"/>
                    </c:manualLayout>
                  </c15:layout>
                  <c15:dlblFieldTable/>
                  <c15:showDataLabelsRange val="1"/>
                </c:ext>
                <c:ext xmlns:c16="http://schemas.microsoft.com/office/drawing/2014/chart" uri="{C3380CC4-5D6E-409C-BE32-E72D297353CC}">
                  <c16:uniqueId val="{00000008-9F75-4DEE-9DC3-F3DEDFC7427D}"/>
                </c:ext>
              </c:extLst>
            </c:dLbl>
            <c:dLbl>
              <c:idx val="8"/>
              <c:layout>
                <c:manualLayout>
                  <c:x val="6.1147200932711475E-3"/>
                  <c:y val="5.4313001121185707E-2"/>
                </c:manualLayout>
              </c:layout>
              <c:tx>
                <c:rich>
                  <a:bodyPr/>
                  <a:lstStyle/>
                  <a:p>
                    <a:fld id="{47347B9C-2CA3-439C-BDAF-EF1E6C4A2791}"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9-9F75-4DEE-9DC3-F3DEDFC7427D}"/>
                </c:ext>
              </c:extLst>
            </c:dLbl>
            <c:dLbl>
              <c:idx val="9"/>
              <c:tx>
                <c:rich>
                  <a:bodyPr/>
                  <a:lstStyle/>
                  <a:p>
                    <a:fld id="{6105B524-5C8F-4173-AB6B-92594420BCAF}"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9F75-4DEE-9DC3-F3DEDFC7427D}"/>
                </c:ext>
              </c:extLst>
            </c:dLbl>
            <c:dLbl>
              <c:idx val="10"/>
              <c:layout>
                <c:manualLayout>
                  <c:x val="0.11465100174883391"/>
                  <c:y val="9.0521668535309512E-3"/>
                </c:manualLayout>
              </c:layout>
              <c:tx>
                <c:rich>
                  <a:bodyPr/>
                  <a:lstStyle/>
                  <a:p>
                    <a:fld id="{950A886F-35E3-4C64-BD35-3E59CB9C7DCC}"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F75-4DEE-9DC3-F3DEDFC7427D}"/>
                </c:ext>
              </c:extLst>
            </c:dLbl>
            <c:dLbl>
              <c:idx val="11"/>
              <c:layout>
                <c:manualLayout>
                  <c:x val="-2.5987560396402407E-2"/>
                  <c:y val="0.16293900336355713"/>
                </c:manualLayout>
              </c:layout>
              <c:tx>
                <c:rich>
                  <a:bodyPr/>
                  <a:lstStyle/>
                  <a:p>
                    <a:fld id="{71979ACA-6A4A-4B2F-B402-821781A51A47}"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9F75-4DEE-9DC3-F3DEDFC7427D}"/>
                </c:ext>
              </c:extLst>
            </c:dLbl>
            <c:dLbl>
              <c:idx val="12"/>
              <c:layout>
                <c:manualLayout>
                  <c:x val="-0.1329950416601417"/>
                  <c:y val="0.17199152660160985"/>
                </c:manualLayout>
              </c:layout>
              <c:tx>
                <c:rich>
                  <a:bodyPr wrap="square" lIns="38100" tIns="19050" rIns="38100" bIns="19050" anchor="ctr">
                    <a:noAutofit/>
                  </a:bodyPr>
                  <a:lstStyle/>
                  <a:p>
                    <a:pPr>
                      <a:defRPr/>
                    </a:pPr>
                    <a:fld id="{6E196057-305A-4453-A6FD-023AE4C0E5F1}" type="CELLRANGE">
                      <a:rPr lang="en-US"/>
                      <a:pPr>
                        <a:defRPr/>
                      </a:pPr>
                      <a:t>[CELLRANGE]</a:t>
                    </a:fld>
                    <a:endParaRPr lang="en-GB"/>
                  </a:p>
                </c:rich>
              </c:tx>
              <c:spPr>
                <a:noFill/>
                <a:ln>
                  <a:noFill/>
                </a:ln>
                <a:effectLst/>
              </c:spPr>
              <c:showLegendKey val="0"/>
              <c:showVal val="0"/>
              <c:showCatName val="0"/>
              <c:showSerName val="0"/>
              <c:showPercent val="0"/>
              <c:showBubbleSize val="0"/>
              <c:extLst>
                <c:ext xmlns:c15="http://schemas.microsoft.com/office/drawing/2012/chart" uri="{CE6537A1-D6FC-4f65-9D91-7224C49458BB}">
                  <c15:layout>
                    <c:manualLayout>
                      <c:w val="9.9952803508886398E-2"/>
                      <c:h val="0.16658267871436422"/>
                    </c:manualLayout>
                  </c15:layout>
                  <c15:dlblFieldTable/>
                  <c15:showDataLabelsRange val="1"/>
                </c:ext>
                <c:ext xmlns:c16="http://schemas.microsoft.com/office/drawing/2014/chart" uri="{C3380CC4-5D6E-409C-BE32-E72D297353CC}">
                  <c16:uniqueId val="{0000000D-9F75-4DEE-9DC3-F3DEDFC7427D}"/>
                </c:ext>
              </c:extLst>
            </c:dLbl>
            <c:dLbl>
              <c:idx val="13"/>
              <c:layout>
                <c:manualLayout>
                  <c:x val="3.51596405363091E-2"/>
                  <c:y val="-0.2217780879115083"/>
                </c:manualLayout>
              </c:layout>
              <c:tx>
                <c:rich>
                  <a:bodyPr wrap="square" lIns="38100" tIns="19050" rIns="38100" bIns="19050" anchor="ctr">
                    <a:spAutoFit/>
                  </a:bodyPr>
                  <a:lstStyle/>
                  <a:p>
                    <a:pPr>
                      <a:defRPr/>
                    </a:pPr>
                    <a:fld id="{ACDB9EA1-801F-439A-8933-13A047198579}" type="CELLRANGE">
                      <a:rPr lang="en-US"/>
                      <a:pPr>
                        <a:defRPr/>
                      </a:pPr>
                      <a:t>[CELLRANGE]</a:t>
                    </a:fld>
                    <a:endParaRPr lang="en-GB"/>
                  </a:p>
                </c:rich>
              </c:tx>
              <c:spPr>
                <a:solidFill>
                  <a:schemeClr val="bg1"/>
                </a:solidFill>
                <a:ln>
                  <a:noFill/>
                </a:ln>
                <a:effectLst/>
              </c:spP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E-9F75-4DEE-9DC3-F3DEDFC7427D}"/>
                </c:ext>
              </c:extLst>
            </c:dLbl>
            <c:dLbl>
              <c:idx val="14"/>
              <c:layout>
                <c:manualLayout>
                  <c:x val="-6.1147200932712038E-3"/>
                  <c:y val="4.0734750840889199E-2"/>
                </c:manualLayout>
              </c:layout>
              <c:tx>
                <c:rich>
                  <a:bodyPr/>
                  <a:lstStyle/>
                  <a:p>
                    <a:fld id="{BD07CE61-DB2E-444A-9C5E-3C0FA940302A}"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F-9F75-4DEE-9DC3-F3DEDFC7427D}"/>
                </c:ext>
              </c:extLst>
            </c:dLbl>
            <c:dLbl>
              <c:idx val="15"/>
              <c:layout>
                <c:manualLayout>
                  <c:x val="-6.1147200932711761E-3"/>
                  <c:y val="1.8104333707061902E-2"/>
                </c:manualLayout>
              </c:layout>
              <c:tx>
                <c:rich>
                  <a:bodyPr/>
                  <a:lstStyle/>
                  <a:p>
                    <a:fld id="{D83BA98A-2B47-44B9-A6A5-FCED316C2054}"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0-9F75-4DEE-9DC3-F3DEDFC7427D}"/>
                </c:ext>
              </c:extLst>
            </c:dLbl>
            <c:dLbl>
              <c:idx val="16"/>
              <c:layout>
                <c:manualLayout>
                  <c:x val="7.6434001165889345E-3"/>
                  <c:y val="0"/>
                </c:manualLayout>
              </c:layout>
              <c:tx>
                <c:rich>
                  <a:bodyPr/>
                  <a:lstStyle/>
                  <a:p>
                    <a:fld id="{CE9C7EFC-2FA4-4AC2-B3E2-597D48F233E1}"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1-9F75-4DEE-9DC3-F3DEDFC7427D}"/>
                </c:ext>
              </c:extLst>
            </c:dLbl>
            <c:dLbl>
              <c:idx val="17"/>
              <c:layout>
                <c:manualLayout>
                  <c:x val="-0.11159364170219845"/>
                  <c:y val="-2.2630417133827376E-2"/>
                </c:manualLayout>
              </c:layout>
              <c:tx>
                <c:rich>
                  <a:bodyPr/>
                  <a:lstStyle/>
                  <a:p>
                    <a:fld id="{0FED0F02-932B-4162-8A79-F0A8401A17A5}"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2-9F75-4DEE-9DC3-F3DEDFC7427D}"/>
                </c:ext>
              </c:extLst>
            </c:dLbl>
            <c:dLbl>
              <c:idx val="18"/>
              <c:tx>
                <c:rich>
                  <a:bodyPr/>
                  <a:lstStyle/>
                  <a:p>
                    <a:fld id="{0B32B55E-63B6-4786-908F-009DDADC825D}"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3-9F75-4DEE-9DC3-F3DEDFC7427D}"/>
                </c:ext>
              </c:extLst>
            </c:dLbl>
            <c:dLbl>
              <c:idx val="19"/>
              <c:layout>
                <c:manualLayout>
                  <c:x val="-0.13452384205196524"/>
                  <c:y val="-0.23535633819180474"/>
                </c:manualLayout>
              </c:layout>
              <c:tx>
                <c:rich>
                  <a:bodyPr/>
                  <a:lstStyle/>
                  <a:p>
                    <a:fld id="{E251C422-58CB-46C1-BED2-DC0E7A75EE79}"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4-9F75-4DEE-9DC3-F3DEDFC7427D}"/>
                </c:ext>
              </c:extLst>
            </c:dLbl>
            <c:dLbl>
              <c:idx val="20"/>
              <c:layout>
                <c:manualLayout>
                  <c:x val="-5.5032480839440359E-2"/>
                  <c:y val="-0.20819983763121186"/>
                </c:manualLayout>
              </c:layout>
              <c:tx>
                <c:rich>
                  <a:bodyPr/>
                  <a:lstStyle/>
                  <a:p>
                    <a:fld id="{5564B8B5-879F-444C-BA00-654A017206FB}"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5-9F75-4DEE-9DC3-F3DEDFC7427D}"/>
                </c:ext>
              </c:extLst>
            </c:dLbl>
            <c:dLbl>
              <c:idx val="21"/>
              <c:layout>
                <c:manualLayout>
                  <c:x val="3.9745680606262435E-2"/>
                  <c:y val="-0.17199117021708807"/>
                </c:manualLayout>
              </c:layout>
              <c:tx>
                <c:rich>
                  <a:bodyPr/>
                  <a:lstStyle/>
                  <a:p>
                    <a:fld id="{FA4C4E70-0A91-43FC-859E-3250D6ED0936}"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6-9F75-4DEE-9DC3-F3DEDFC7427D}"/>
                </c:ext>
              </c:extLst>
            </c:dLbl>
            <c:dLbl>
              <c:idx val="22"/>
              <c:layout>
                <c:manualLayout>
                  <c:x val="6.1147200932711475E-3"/>
                  <c:y val="3.1682583987358244E-2"/>
                </c:manualLayout>
              </c:layout>
              <c:tx>
                <c:rich>
                  <a:bodyPr/>
                  <a:lstStyle/>
                  <a:p>
                    <a:fld id="{EBB38259-4B79-4528-9ED8-D88F49B6D02A}"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7-9F75-4DEE-9DC3-F3DEDFC7427D}"/>
                </c:ext>
              </c:extLst>
            </c:dLbl>
            <c:dLbl>
              <c:idx val="23"/>
              <c:layout>
                <c:manualLayout>
                  <c:x val="-0.16662612254163878"/>
                  <c:y val="0.14030858622972975"/>
                </c:manualLayout>
              </c:layout>
              <c:tx>
                <c:rich>
                  <a:bodyPr/>
                  <a:lstStyle/>
                  <a:p>
                    <a:fld id="{763985B1-96E4-4D0C-8C22-5AB6145AC970}"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9F75-4DEE-9DC3-F3DEDFC7427D}"/>
                </c:ext>
              </c:extLst>
            </c:dLbl>
            <c:dLbl>
              <c:idx val="24"/>
              <c:tx>
                <c:rich>
                  <a:bodyPr/>
                  <a:lstStyle/>
                  <a:p>
                    <a:fld id="{78F34D51-0217-4976-AD3C-2A90C49183D1}"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8-9F75-4DEE-9DC3-F3DEDFC7427D}"/>
                </c:ext>
              </c:extLst>
            </c:dLbl>
            <c:spPr>
              <a:noFill/>
              <a:ln>
                <a:noFill/>
              </a:ln>
              <a:effectLst/>
            </c:sp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xVal>
            <c:numRef>
              <c:f>Sheet1!$B$2:$B$26</c:f>
              <c:numCache>
                <c:formatCode>0.00</c:formatCode>
                <c:ptCount val="25"/>
                <c:pt idx="0">
                  <c:v>25.3</c:v>
                </c:pt>
                <c:pt idx="1">
                  <c:v>0.4</c:v>
                </c:pt>
                <c:pt idx="2">
                  <c:v>11.5</c:v>
                </c:pt>
                <c:pt idx="3">
                  <c:v>1.6</c:v>
                </c:pt>
                <c:pt idx="4">
                  <c:v>1.9</c:v>
                </c:pt>
                <c:pt idx="5">
                  <c:v>1.1000000000000001</c:v>
                </c:pt>
                <c:pt idx="6">
                  <c:v>6.8</c:v>
                </c:pt>
                <c:pt idx="7">
                  <c:v>2</c:v>
                </c:pt>
                <c:pt idx="8">
                  <c:v>36.1</c:v>
                </c:pt>
                <c:pt idx="9">
                  <c:v>19.899999999999999</c:v>
                </c:pt>
                <c:pt idx="10">
                  <c:v>7.4</c:v>
                </c:pt>
                <c:pt idx="11">
                  <c:v>3.8</c:v>
                </c:pt>
                <c:pt idx="12">
                  <c:v>2.1</c:v>
                </c:pt>
                <c:pt idx="13">
                  <c:v>3</c:v>
                </c:pt>
                <c:pt idx="14">
                  <c:v>13.6</c:v>
                </c:pt>
                <c:pt idx="15">
                  <c:v>4.5999999999999996</c:v>
                </c:pt>
                <c:pt idx="16">
                  <c:v>9</c:v>
                </c:pt>
                <c:pt idx="17">
                  <c:v>0.4</c:v>
                </c:pt>
                <c:pt idx="18">
                  <c:v>19.600000000000001</c:v>
                </c:pt>
                <c:pt idx="19">
                  <c:v>1.5</c:v>
                </c:pt>
                <c:pt idx="20">
                  <c:v>2.8</c:v>
                </c:pt>
                <c:pt idx="21">
                  <c:v>3</c:v>
                </c:pt>
                <c:pt idx="22">
                  <c:v>9.1999999999999993</c:v>
                </c:pt>
                <c:pt idx="23">
                  <c:v>3.1</c:v>
                </c:pt>
                <c:pt idx="24">
                  <c:v>4.9000000000000004</c:v>
                </c:pt>
              </c:numCache>
            </c:numRef>
          </c:xVal>
          <c:yVal>
            <c:numRef>
              <c:f>Sheet1!$C$2:$C$26</c:f>
              <c:numCache>
                <c:formatCode>0.00</c:formatCode>
                <c:ptCount val="25"/>
                <c:pt idx="0">
                  <c:v>2.42</c:v>
                </c:pt>
                <c:pt idx="1">
                  <c:v>-0.03</c:v>
                </c:pt>
                <c:pt idx="2">
                  <c:v>1.49</c:v>
                </c:pt>
                <c:pt idx="3">
                  <c:v>0.15</c:v>
                </c:pt>
                <c:pt idx="4">
                  <c:v>0.33</c:v>
                </c:pt>
                <c:pt idx="5">
                  <c:v>0.28999999999999998</c:v>
                </c:pt>
                <c:pt idx="6">
                  <c:v>0.16</c:v>
                </c:pt>
                <c:pt idx="7">
                  <c:v>0.03</c:v>
                </c:pt>
                <c:pt idx="8">
                  <c:v>-0.06</c:v>
                </c:pt>
                <c:pt idx="9">
                  <c:v>0.74</c:v>
                </c:pt>
                <c:pt idx="10">
                  <c:v>-0.26</c:v>
                </c:pt>
                <c:pt idx="11">
                  <c:v>-0.87</c:v>
                </c:pt>
                <c:pt idx="12">
                  <c:v>-0.23</c:v>
                </c:pt>
                <c:pt idx="13">
                  <c:v>0.56000000000000005</c:v>
                </c:pt>
                <c:pt idx="14">
                  <c:v>-2.0699999999999998</c:v>
                </c:pt>
                <c:pt idx="15">
                  <c:v>-0.75</c:v>
                </c:pt>
                <c:pt idx="16">
                  <c:v>-1.32</c:v>
                </c:pt>
                <c:pt idx="17">
                  <c:v>0.16</c:v>
                </c:pt>
                <c:pt idx="18">
                  <c:v>-1.55</c:v>
                </c:pt>
                <c:pt idx="19">
                  <c:v>0.4</c:v>
                </c:pt>
                <c:pt idx="20">
                  <c:v>0.59</c:v>
                </c:pt>
                <c:pt idx="21">
                  <c:v>0.32</c:v>
                </c:pt>
                <c:pt idx="22">
                  <c:v>-1.6</c:v>
                </c:pt>
                <c:pt idx="23">
                  <c:v>-1.26</c:v>
                </c:pt>
                <c:pt idx="24">
                  <c:v>1.1000000000000001</c:v>
                </c:pt>
              </c:numCache>
            </c:numRef>
          </c:yVal>
          <c:smooth val="0"/>
          <c:extLst>
            <c:ext xmlns:c15="http://schemas.microsoft.com/office/drawing/2012/chart" uri="{02D57815-91ED-43cb-92C2-25804820EDAC}">
              <c15:datalabelsRange>
                <c15:f>Sheet1!$A$2:$A$26</c15:f>
                <c15:dlblRangeCache>
                  <c:ptCount val="25"/>
                  <c:pt idx="0">
                    <c:v>Non-Fried Fish</c:v>
                  </c:pt>
                  <c:pt idx="1">
                    <c:v>Trout</c:v>
                  </c:pt>
                  <c:pt idx="2">
                    <c:v>Tuna</c:v>
                  </c:pt>
                  <c:pt idx="3">
                    <c:v>Cod-Non Fried</c:v>
                  </c:pt>
                  <c:pt idx="4">
                    <c:v>Haddock-Non Fried</c:v>
                  </c:pt>
                  <c:pt idx="5">
                    <c:v>Mackerel</c:v>
                  </c:pt>
                  <c:pt idx="6">
                    <c:v>Salmon</c:v>
                  </c:pt>
                  <c:pt idx="7">
                    <c:v>Non Fried Fish Other</c:v>
                  </c:pt>
                  <c:pt idx="8">
                    <c:v>Fried Fish</c:v>
                  </c:pt>
                  <c:pt idx="9">
                    <c:v>Cod-Fried</c:v>
                  </c:pt>
                  <c:pt idx="10">
                    <c:v>Haddock-Fried</c:v>
                  </c:pt>
                  <c:pt idx="11">
                    <c:v>Fish Fingers</c:v>
                  </c:pt>
                  <c:pt idx="12">
                    <c:v>Crabcake / Fishcake</c:v>
                  </c:pt>
                  <c:pt idx="13">
                    <c:v>Fried Fish Other</c:v>
                  </c:pt>
                  <c:pt idx="14">
                    <c:v>Fish Filling</c:v>
                  </c:pt>
                  <c:pt idx="15">
                    <c:v>Fish Burger</c:v>
                  </c:pt>
                  <c:pt idx="16">
                    <c:v>Fish Filling Other</c:v>
                  </c:pt>
                  <c:pt idx="17">
                    <c:v>Fish Other</c:v>
                  </c:pt>
                  <c:pt idx="18">
                    <c:v>Total Shellfish</c:v>
                  </c:pt>
                  <c:pt idx="19">
                    <c:v>Mussels</c:v>
                  </c:pt>
                  <c:pt idx="20">
                    <c:v>Calamari</c:v>
                  </c:pt>
                  <c:pt idx="21">
                    <c:v>Scampi</c:v>
                  </c:pt>
                  <c:pt idx="22">
                    <c:v>Prawn</c:v>
                  </c:pt>
                  <c:pt idx="23">
                    <c:v>Shellfish Filling</c:v>
                  </c:pt>
                  <c:pt idx="24">
                    <c:v>Seafood Other</c:v>
                  </c:pt>
                </c15:dlblRangeCache>
              </c15:datalabelsRange>
            </c:ext>
            <c:ext xmlns:c16="http://schemas.microsoft.com/office/drawing/2014/chart" uri="{C3380CC4-5D6E-409C-BE32-E72D297353CC}">
              <c16:uniqueId val="{00000019-9F75-4DEE-9DC3-F3DEDFC7427D}"/>
            </c:ext>
          </c:extLst>
        </c:ser>
        <c:dLbls>
          <c:showLegendKey val="0"/>
          <c:showVal val="0"/>
          <c:showCatName val="0"/>
          <c:showSerName val="0"/>
          <c:showPercent val="0"/>
          <c:showBubbleSize val="0"/>
        </c:dLbls>
        <c:axId val="254203392"/>
        <c:axId val="254204928"/>
      </c:scatterChart>
      <c:valAx>
        <c:axId val="254203392"/>
        <c:scaling>
          <c:orientation val="minMax"/>
          <c:max val="40"/>
          <c:min val="-5"/>
        </c:scaling>
        <c:delete val="0"/>
        <c:axPos val="b"/>
        <c:numFmt formatCode="0.00" sourceLinked="1"/>
        <c:majorTickMark val="none"/>
        <c:minorTickMark val="out"/>
        <c:tickLblPos val="high"/>
        <c:spPr>
          <a:ln/>
        </c:spPr>
        <c:txPr>
          <a:bodyPr/>
          <a:lstStyle/>
          <a:p>
            <a:pPr>
              <a:defRPr sz="1000"/>
            </a:pPr>
            <a:endParaRPr lang="en-US"/>
          </a:p>
        </c:txPr>
        <c:crossAx val="254204928"/>
        <c:crosses val="autoZero"/>
        <c:crossBetween val="midCat"/>
        <c:majorUnit val="10"/>
      </c:valAx>
      <c:valAx>
        <c:axId val="254204928"/>
        <c:scaling>
          <c:orientation val="minMax"/>
        </c:scaling>
        <c:delete val="0"/>
        <c:axPos val="l"/>
        <c:numFmt formatCode="0.00" sourceLinked="1"/>
        <c:majorTickMark val="out"/>
        <c:minorTickMark val="none"/>
        <c:tickLblPos val="low"/>
        <c:txPr>
          <a:bodyPr/>
          <a:lstStyle/>
          <a:p>
            <a:pPr>
              <a:defRPr sz="1000"/>
            </a:pPr>
            <a:endParaRPr lang="en-US"/>
          </a:p>
        </c:txPr>
        <c:crossAx val="254203392"/>
        <c:crossesAt val="10"/>
        <c:crossBetween val="midCat"/>
      </c:valAx>
    </c:plotArea>
    <c:plotVisOnly val="1"/>
    <c:dispBlanksAs val="gap"/>
    <c:showDLblsOverMax val="0"/>
  </c:chart>
  <c:txPr>
    <a:bodyPr/>
    <a:lstStyle/>
    <a:p>
      <a:pPr>
        <a:defRPr sz="12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A88A5CB-2663-5A4A-BE9C-39A408ABEECC}" type="datetimeFigureOut">
              <a:rPr lang="en-US" smtClean="0"/>
              <a:t>6/18/2023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F8ACE7A-4043-F74B-B682-A8614A7C2CDE}" type="slidenum">
              <a:rPr lang="en-US" smtClean="0"/>
              <a:t>‹#›</a:t>
            </a:fld>
            <a:endParaRPr lang="en-US"/>
          </a:p>
        </p:txBody>
      </p:sp>
    </p:spTree>
    <p:extLst>
      <p:ext uri="{BB962C8B-B14F-4D97-AF65-F5344CB8AC3E}">
        <p14:creationId xmlns:p14="http://schemas.microsoft.com/office/powerpoint/2010/main" val="103194805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8273DC6-A49E-434F-AA3E-D5D735FBC95E}" type="datetimeFigureOut">
              <a:rPr lang="en-US" smtClean="0"/>
              <a:t>6/18/2023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07321A9-4476-1542-A90B-349471577E30}" type="slidenum">
              <a:rPr lang="en-US" smtClean="0"/>
              <a:t>‹#›</a:t>
            </a:fld>
            <a:endParaRPr lang="en-US"/>
          </a:p>
        </p:txBody>
      </p:sp>
    </p:spTree>
    <p:extLst>
      <p:ext uri="{BB962C8B-B14F-4D97-AF65-F5344CB8AC3E}">
        <p14:creationId xmlns:p14="http://schemas.microsoft.com/office/powerpoint/2010/main" val="373288587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086F3B-034F-F840-A8DC-B3B3729FF4F8}" type="slidenum">
              <a:rPr lang="en-US" smtClean="0"/>
              <a:t>3</a:t>
            </a:fld>
            <a:endParaRPr lang="en-US"/>
          </a:p>
        </p:txBody>
      </p:sp>
    </p:spTree>
    <p:extLst>
      <p:ext uri="{BB962C8B-B14F-4D97-AF65-F5344CB8AC3E}">
        <p14:creationId xmlns:p14="http://schemas.microsoft.com/office/powerpoint/2010/main" val="30466880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086F3B-034F-F840-A8DC-B3B3729FF4F8}" type="slidenum">
              <a:rPr lang="en-US" smtClean="0"/>
              <a:t>16</a:t>
            </a:fld>
            <a:endParaRPr lang="en-US"/>
          </a:p>
        </p:txBody>
      </p:sp>
    </p:spTree>
    <p:extLst>
      <p:ext uri="{BB962C8B-B14F-4D97-AF65-F5344CB8AC3E}">
        <p14:creationId xmlns:p14="http://schemas.microsoft.com/office/powerpoint/2010/main" val="41681988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086F3B-034F-F840-A8DC-B3B3729FF4F8}" type="slidenum">
              <a:rPr lang="en-US" smtClean="0"/>
              <a:t>17</a:t>
            </a:fld>
            <a:endParaRPr lang="en-US"/>
          </a:p>
        </p:txBody>
      </p:sp>
    </p:spTree>
    <p:extLst>
      <p:ext uri="{BB962C8B-B14F-4D97-AF65-F5344CB8AC3E}">
        <p14:creationId xmlns:p14="http://schemas.microsoft.com/office/powerpoint/2010/main" val="41681988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498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086F3B-034F-F840-A8DC-B3B3729FF4F8}" type="slidenum">
              <a:rPr lang="en-US" smtClean="0"/>
              <a:t>20</a:t>
            </a:fld>
            <a:endParaRPr lang="en-US"/>
          </a:p>
        </p:txBody>
      </p:sp>
    </p:spTree>
    <p:extLst>
      <p:ext uri="{BB962C8B-B14F-4D97-AF65-F5344CB8AC3E}">
        <p14:creationId xmlns:p14="http://schemas.microsoft.com/office/powerpoint/2010/main" val="6269322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086F3B-034F-F840-A8DC-B3B3729FF4F8}" type="slidenum">
              <a:rPr lang="en-US" smtClean="0"/>
              <a:t>21</a:t>
            </a:fld>
            <a:endParaRPr lang="en-US"/>
          </a:p>
        </p:txBody>
      </p:sp>
    </p:spTree>
    <p:extLst>
      <p:ext uri="{BB962C8B-B14F-4D97-AF65-F5344CB8AC3E}">
        <p14:creationId xmlns:p14="http://schemas.microsoft.com/office/powerpoint/2010/main" val="6269322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086F3B-034F-F840-A8DC-B3B3729FF4F8}" type="slidenum">
              <a:rPr lang="en-US" smtClean="0"/>
              <a:t>22</a:t>
            </a:fld>
            <a:endParaRPr lang="en-US"/>
          </a:p>
        </p:txBody>
      </p:sp>
    </p:spTree>
    <p:extLst>
      <p:ext uri="{BB962C8B-B14F-4D97-AF65-F5344CB8AC3E}">
        <p14:creationId xmlns:p14="http://schemas.microsoft.com/office/powerpoint/2010/main" val="24918859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086F3B-034F-F840-A8DC-B3B3729FF4F8}" type="slidenum">
              <a:rPr lang="en-US" smtClean="0"/>
              <a:t>23</a:t>
            </a:fld>
            <a:endParaRPr lang="en-US"/>
          </a:p>
        </p:txBody>
      </p:sp>
    </p:spTree>
    <p:extLst>
      <p:ext uri="{BB962C8B-B14F-4D97-AF65-F5344CB8AC3E}">
        <p14:creationId xmlns:p14="http://schemas.microsoft.com/office/powerpoint/2010/main" val="6269322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086F3B-034F-F840-A8DC-B3B3729FF4F8}" type="slidenum">
              <a:rPr lang="en-US" smtClean="0"/>
              <a:t>24</a:t>
            </a:fld>
            <a:endParaRPr lang="en-US"/>
          </a:p>
        </p:txBody>
      </p:sp>
    </p:spTree>
    <p:extLst>
      <p:ext uri="{BB962C8B-B14F-4D97-AF65-F5344CB8AC3E}">
        <p14:creationId xmlns:p14="http://schemas.microsoft.com/office/powerpoint/2010/main" val="24918859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086F3B-034F-F840-A8DC-B3B3729FF4F8}" type="slidenum">
              <a:rPr lang="en-US" smtClean="0"/>
              <a:t>26</a:t>
            </a:fld>
            <a:endParaRPr lang="en-US"/>
          </a:p>
        </p:txBody>
      </p:sp>
    </p:spTree>
    <p:extLst>
      <p:ext uri="{BB962C8B-B14F-4D97-AF65-F5344CB8AC3E}">
        <p14:creationId xmlns:p14="http://schemas.microsoft.com/office/powerpoint/2010/main" val="24918859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086F3B-034F-F840-A8DC-B3B3729FF4F8}" type="slidenum">
              <a:rPr lang="en-US" smtClean="0"/>
              <a:t>27</a:t>
            </a:fld>
            <a:endParaRPr lang="en-US"/>
          </a:p>
        </p:txBody>
      </p:sp>
    </p:spTree>
    <p:extLst>
      <p:ext uri="{BB962C8B-B14F-4D97-AF65-F5344CB8AC3E}">
        <p14:creationId xmlns:p14="http://schemas.microsoft.com/office/powerpoint/2010/main" val="6269322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498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086F3B-034F-F840-A8DC-B3B3729FF4F8}" type="slidenum">
              <a:rPr lang="en-US" smtClean="0"/>
              <a:t>28</a:t>
            </a:fld>
            <a:endParaRPr lang="en-US"/>
          </a:p>
        </p:txBody>
      </p:sp>
    </p:spTree>
    <p:extLst>
      <p:ext uri="{BB962C8B-B14F-4D97-AF65-F5344CB8AC3E}">
        <p14:creationId xmlns:p14="http://schemas.microsoft.com/office/powerpoint/2010/main" val="6269322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086F3B-034F-F840-A8DC-B3B3729FF4F8}" type="slidenum">
              <a:rPr lang="en-US" smtClean="0"/>
              <a:t>29</a:t>
            </a:fld>
            <a:endParaRPr lang="en-US"/>
          </a:p>
        </p:txBody>
      </p:sp>
    </p:spTree>
    <p:extLst>
      <p:ext uri="{BB962C8B-B14F-4D97-AF65-F5344CB8AC3E}">
        <p14:creationId xmlns:p14="http://schemas.microsoft.com/office/powerpoint/2010/main" val="6269322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086F3B-034F-F840-A8DC-B3B3729FF4F8}" type="slidenum">
              <a:rPr lang="en-US" smtClean="0"/>
              <a:t>30</a:t>
            </a:fld>
            <a:endParaRPr lang="en-US"/>
          </a:p>
        </p:txBody>
      </p:sp>
    </p:spTree>
    <p:extLst>
      <p:ext uri="{BB962C8B-B14F-4D97-AF65-F5344CB8AC3E}">
        <p14:creationId xmlns:p14="http://schemas.microsoft.com/office/powerpoint/2010/main" val="24918859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086F3B-034F-F840-A8DC-B3B3729FF4F8}" type="slidenum">
              <a:rPr lang="en-US" smtClean="0"/>
              <a:t>31</a:t>
            </a:fld>
            <a:endParaRPr lang="en-US"/>
          </a:p>
        </p:txBody>
      </p:sp>
    </p:spTree>
    <p:extLst>
      <p:ext uri="{BB962C8B-B14F-4D97-AF65-F5344CB8AC3E}">
        <p14:creationId xmlns:p14="http://schemas.microsoft.com/office/powerpoint/2010/main" val="24918859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086F3B-034F-F840-A8DC-B3B3729FF4F8}" type="slidenum">
              <a:rPr lang="en-US" smtClean="0"/>
              <a:t>33</a:t>
            </a:fld>
            <a:endParaRPr lang="en-US"/>
          </a:p>
        </p:txBody>
      </p:sp>
    </p:spTree>
    <p:extLst>
      <p:ext uri="{BB962C8B-B14F-4D97-AF65-F5344CB8AC3E}">
        <p14:creationId xmlns:p14="http://schemas.microsoft.com/office/powerpoint/2010/main" val="24918859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086F3B-034F-F840-A8DC-B3B3729FF4F8}" type="slidenum">
              <a:rPr lang="en-US" smtClean="0"/>
              <a:t>34</a:t>
            </a:fld>
            <a:endParaRPr lang="en-US"/>
          </a:p>
        </p:txBody>
      </p:sp>
    </p:spTree>
    <p:extLst>
      <p:ext uri="{BB962C8B-B14F-4D97-AF65-F5344CB8AC3E}">
        <p14:creationId xmlns:p14="http://schemas.microsoft.com/office/powerpoint/2010/main" val="6269322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086F3B-034F-F840-A8DC-B3B3729FF4F8}" type="slidenum">
              <a:rPr lang="en-US" smtClean="0"/>
              <a:t>35</a:t>
            </a:fld>
            <a:endParaRPr lang="en-US"/>
          </a:p>
        </p:txBody>
      </p:sp>
    </p:spTree>
    <p:extLst>
      <p:ext uri="{BB962C8B-B14F-4D97-AF65-F5344CB8AC3E}">
        <p14:creationId xmlns:p14="http://schemas.microsoft.com/office/powerpoint/2010/main" val="6269322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086F3B-034F-F840-A8DC-B3B3729FF4F8}" type="slidenum">
              <a:rPr lang="en-US" smtClean="0"/>
              <a:t>36</a:t>
            </a:fld>
            <a:endParaRPr lang="en-US"/>
          </a:p>
        </p:txBody>
      </p:sp>
    </p:spTree>
    <p:extLst>
      <p:ext uri="{BB962C8B-B14F-4D97-AF65-F5344CB8AC3E}">
        <p14:creationId xmlns:p14="http://schemas.microsoft.com/office/powerpoint/2010/main" val="6269322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086F3B-034F-F840-A8DC-B3B3729FF4F8}" type="slidenum">
              <a:rPr lang="en-US" smtClean="0"/>
              <a:t>37</a:t>
            </a:fld>
            <a:endParaRPr lang="en-US"/>
          </a:p>
        </p:txBody>
      </p:sp>
    </p:spTree>
    <p:extLst>
      <p:ext uri="{BB962C8B-B14F-4D97-AF65-F5344CB8AC3E}">
        <p14:creationId xmlns:p14="http://schemas.microsoft.com/office/powerpoint/2010/main" val="24918859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086F3B-034F-F840-A8DC-B3B3729FF4F8}" type="slidenum">
              <a:rPr lang="en-US" smtClean="0"/>
              <a:t>38</a:t>
            </a:fld>
            <a:endParaRPr lang="en-US"/>
          </a:p>
        </p:txBody>
      </p:sp>
    </p:spTree>
    <p:extLst>
      <p:ext uri="{BB962C8B-B14F-4D97-AF65-F5344CB8AC3E}">
        <p14:creationId xmlns:p14="http://schemas.microsoft.com/office/powerpoint/2010/main" val="24918859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086F3B-034F-F840-A8DC-B3B3729FF4F8}" type="slidenum">
              <a:rPr lang="en-US" smtClean="0"/>
              <a:t>6</a:t>
            </a:fld>
            <a:endParaRPr lang="en-US"/>
          </a:p>
        </p:txBody>
      </p:sp>
    </p:spTree>
    <p:extLst>
      <p:ext uri="{BB962C8B-B14F-4D97-AF65-F5344CB8AC3E}">
        <p14:creationId xmlns:p14="http://schemas.microsoft.com/office/powerpoint/2010/main" val="20407508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4982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086F3B-034F-F840-A8DC-B3B3729FF4F8}" type="slidenum">
              <a:rPr lang="en-US" smtClean="0"/>
              <a:t>41</a:t>
            </a:fld>
            <a:endParaRPr lang="en-US"/>
          </a:p>
        </p:txBody>
      </p:sp>
    </p:spTree>
    <p:extLst>
      <p:ext uri="{BB962C8B-B14F-4D97-AF65-F5344CB8AC3E}">
        <p14:creationId xmlns:p14="http://schemas.microsoft.com/office/powerpoint/2010/main" val="6269322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086F3B-034F-F840-A8DC-B3B3729FF4F8}" type="slidenum">
              <a:rPr lang="en-US" smtClean="0"/>
              <a:t>42</a:t>
            </a:fld>
            <a:endParaRPr lang="en-US"/>
          </a:p>
        </p:txBody>
      </p:sp>
    </p:spTree>
    <p:extLst>
      <p:ext uri="{BB962C8B-B14F-4D97-AF65-F5344CB8AC3E}">
        <p14:creationId xmlns:p14="http://schemas.microsoft.com/office/powerpoint/2010/main" val="6269322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086F3B-034F-F840-A8DC-B3B3729FF4F8}" type="slidenum">
              <a:rPr lang="en-US" smtClean="0"/>
              <a:t>43</a:t>
            </a:fld>
            <a:endParaRPr lang="en-US"/>
          </a:p>
        </p:txBody>
      </p:sp>
    </p:spTree>
    <p:extLst>
      <p:ext uri="{BB962C8B-B14F-4D97-AF65-F5344CB8AC3E}">
        <p14:creationId xmlns:p14="http://schemas.microsoft.com/office/powerpoint/2010/main" val="6269322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086F3B-034F-F840-A8DC-B3B3729FF4F8}" type="slidenum">
              <a:rPr lang="en-US" smtClean="0"/>
              <a:t>44</a:t>
            </a:fld>
            <a:endParaRPr lang="en-US"/>
          </a:p>
        </p:txBody>
      </p:sp>
    </p:spTree>
    <p:extLst>
      <p:ext uri="{BB962C8B-B14F-4D97-AF65-F5344CB8AC3E}">
        <p14:creationId xmlns:p14="http://schemas.microsoft.com/office/powerpoint/2010/main" val="249188595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086F3B-034F-F840-A8DC-B3B3729FF4F8}" type="slidenum">
              <a:rPr lang="en-US" smtClean="0"/>
              <a:t>45</a:t>
            </a:fld>
            <a:endParaRPr lang="en-US"/>
          </a:p>
        </p:txBody>
      </p:sp>
    </p:spTree>
    <p:extLst>
      <p:ext uri="{BB962C8B-B14F-4D97-AF65-F5344CB8AC3E}">
        <p14:creationId xmlns:p14="http://schemas.microsoft.com/office/powerpoint/2010/main" val="249188595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4982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086F3B-034F-F840-A8DC-B3B3729FF4F8}" type="slidenum">
              <a:rPr lang="en-US" smtClean="0"/>
              <a:t>48</a:t>
            </a:fld>
            <a:endParaRPr lang="en-US"/>
          </a:p>
        </p:txBody>
      </p:sp>
    </p:spTree>
    <p:extLst>
      <p:ext uri="{BB962C8B-B14F-4D97-AF65-F5344CB8AC3E}">
        <p14:creationId xmlns:p14="http://schemas.microsoft.com/office/powerpoint/2010/main" val="62693224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086F3B-034F-F840-A8DC-B3B3729FF4F8}" type="slidenum">
              <a:rPr lang="en-US" smtClean="0"/>
              <a:t>49</a:t>
            </a:fld>
            <a:endParaRPr lang="en-US"/>
          </a:p>
        </p:txBody>
      </p:sp>
    </p:spTree>
    <p:extLst>
      <p:ext uri="{BB962C8B-B14F-4D97-AF65-F5344CB8AC3E}">
        <p14:creationId xmlns:p14="http://schemas.microsoft.com/office/powerpoint/2010/main" val="62693224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086F3B-034F-F840-A8DC-B3B3729FF4F8}" type="slidenum">
              <a:rPr lang="en-US" smtClean="0"/>
              <a:t>50</a:t>
            </a:fld>
            <a:endParaRPr lang="en-US"/>
          </a:p>
        </p:txBody>
      </p:sp>
    </p:spTree>
    <p:extLst>
      <p:ext uri="{BB962C8B-B14F-4D97-AF65-F5344CB8AC3E}">
        <p14:creationId xmlns:p14="http://schemas.microsoft.com/office/powerpoint/2010/main" val="6269322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086F3B-034F-F840-A8DC-B3B3729FF4F8}" type="slidenum">
              <a:rPr lang="en-US" smtClean="0"/>
              <a:t>9</a:t>
            </a:fld>
            <a:endParaRPr lang="en-US"/>
          </a:p>
        </p:txBody>
      </p:sp>
    </p:spTree>
    <p:extLst>
      <p:ext uri="{BB962C8B-B14F-4D97-AF65-F5344CB8AC3E}">
        <p14:creationId xmlns:p14="http://schemas.microsoft.com/office/powerpoint/2010/main" val="62693224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086F3B-034F-F840-A8DC-B3B3729FF4F8}" type="slidenum">
              <a:rPr lang="en-US" smtClean="0"/>
              <a:t>51</a:t>
            </a:fld>
            <a:endParaRPr lang="en-US"/>
          </a:p>
        </p:txBody>
      </p:sp>
    </p:spTree>
    <p:extLst>
      <p:ext uri="{BB962C8B-B14F-4D97-AF65-F5344CB8AC3E}">
        <p14:creationId xmlns:p14="http://schemas.microsoft.com/office/powerpoint/2010/main" val="249188595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086F3B-034F-F840-A8DC-B3B3729FF4F8}" type="slidenum">
              <a:rPr lang="en-US" smtClean="0"/>
              <a:t>52</a:t>
            </a:fld>
            <a:endParaRPr lang="en-US"/>
          </a:p>
        </p:txBody>
      </p:sp>
    </p:spTree>
    <p:extLst>
      <p:ext uri="{BB962C8B-B14F-4D97-AF65-F5344CB8AC3E}">
        <p14:creationId xmlns:p14="http://schemas.microsoft.com/office/powerpoint/2010/main" val="249188595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4982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086F3B-034F-F840-A8DC-B3B3729FF4F8}" type="slidenum">
              <a:rPr lang="en-US" smtClean="0"/>
              <a:t>55</a:t>
            </a:fld>
            <a:endParaRPr lang="en-US"/>
          </a:p>
        </p:txBody>
      </p:sp>
    </p:spTree>
    <p:extLst>
      <p:ext uri="{BB962C8B-B14F-4D97-AF65-F5344CB8AC3E}">
        <p14:creationId xmlns:p14="http://schemas.microsoft.com/office/powerpoint/2010/main" val="62693224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086F3B-034F-F840-A8DC-B3B3729FF4F8}" type="slidenum">
              <a:rPr lang="en-US" smtClean="0"/>
              <a:t>56</a:t>
            </a:fld>
            <a:endParaRPr lang="en-US"/>
          </a:p>
        </p:txBody>
      </p:sp>
    </p:spTree>
    <p:extLst>
      <p:ext uri="{BB962C8B-B14F-4D97-AF65-F5344CB8AC3E}">
        <p14:creationId xmlns:p14="http://schemas.microsoft.com/office/powerpoint/2010/main" val="62693224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086F3B-034F-F840-A8DC-B3B3729FF4F8}" type="slidenum">
              <a:rPr lang="en-US" smtClean="0"/>
              <a:t>57</a:t>
            </a:fld>
            <a:endParaRPr lang="en-US"/>
          </a:p>
        </p:txBody>
      </p:sp>
    </p:spTree>
    <p:extLst>
      <p:ext uri="{BB962C8B-B14F-4D97-AF65-F5344CB8AC3E}">
        <p14:creationId xmlns:p14="http://schemas.microsoft.com/office/powerpoint/2010/main" val="249188595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086F3B-034F-F840-A8DC-B3B3729FF4F8}" type="slidenum">
              <a:rPr lang="en-US" smtClean="0"/>
              <a:t>58</a:t>
            </a:fld>
            <a:endParaRPr lang="en-US"/>
          </a:p>
        </p:txBody>
      </p:sp>
    </p:spTree>
    <p:extLst>
      <p:ext uri="{BB962C8B-B14F-4D97-AF65-F5344CB8AC3E}">
        <p14:creationId xmlns:p14="http://schemas.microsoft.com/office/powerpoint/2010/main" val="249188595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086F3B-034F-F840-A8DC-B3B3729FF4F8}" type="slidenum">
              <a:rPr lang="en-US" smtClean="0"/>
              <a:t>60</a:t>
            </a:fld>
            <a:endParaRPr lang="en-US"/>
          </a:p>
        </p:txBody>
      </p:sp>
    </p:spTree>
    <p:extLst>
      <p:ext uri="{BB962C8B-B14F-4D97-AF65-F5344CB8AC3E}">
        <p14:creationId xmlns:p14="http://schemas.microsoft.com/office/powerpoint/2010/main" val="249188595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086F3B-034F-F840-A8DC-B3B3729FF4F8}" type="slidenum">
              <a:rPr lang="en-US" smtClean="0"/>
              <a:t>61</a:t>
            </a:fld>
            <a:endParaRPr lang="en-US"/>
          </a:p>
        </p:txBody>
      </p:sp>
    </p:spTree>
    <p:extLst>
      <p:ext uri="{BB962C8B-B14F-4D97-AF65-F5344CB8AC3E}">
        <p14:creationId xmlns:p14="http://schemas.microsoft.com/office/powerpoint/2010/main" val="62693224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07321A9-4476-1542-A90B-349471577E30}" type="slidenum">
              <a:rPr lang="en-US" smtClean="0"/>
              <a:t>62</a:t>
            </a:fld>
            <a:endParaRPr lang="en-US"/>
          </a:p>
        </p:txBody>
      </p:sp>
    </p:spTree>
    <p:extLst>
      <p:ext uri="{BB962C8B-B14F-4D97-AF65-F5344CB8AC3E}">
        <p14:creationId xmlns:p14="http://schemas.microsoft.com/office/powerpoint/2010/main" val="21665977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086F3B-034F-F840-A8DC-B3B3729FF4F8}" type="slidenum">
              <a:rPr lang="en-US" smtClean="0"/>
              <a:t>10</a:t>
            </a:fld>
            <a:endParaRPr lang="en-US"/>
          </a:p>
        </p:txBody>
      </p:sp>
    </p:spTree>
    <p:extLst>
      <p:ext uri="{BB962C8B-B14F-4D97-AF65-F5344CB8AC3E}">
        <p14:creationId xmlns:p14="http://schemas.microsoft.com/office/powerpoint/2010/main" val="249188595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086F3B-034F-F840-A8DC-B3B3729FF4F8}" type="slidenum">
              <a:rPr lang="en-US" smtClean="0">
                <a:solidFill>
                  <a:prstClr val="black"/>
                </a:solidFill>
              </a:rPr>
              <a:pPr/>
              <a:t>63</a:t>
            </a:fld>
            <a:endParaRPr lang="en-US">
              <a:solidFill>
                <a:prstClr val="black"/>
              </a:solidFill>
            </a:endParaRPr>
          </a:p>
        </p:txBody>
      </p:sp>
    </p:spTree>
    <p:extLst>
      <p:ext uri="{BB962C8B-B14F-4D97-AF65-F5344CB8AC3E}">
        <p14:creationId xmlns:p14="http://schemas.microsoft.com/office/powerpoint/2010/main" val="249188595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086F3B-034F-F840-A8DC-B3B3729FF4F8}" type="slidenum">
              <a:rPr lang="en-US" smtClean="0">
                <a:solidFill>
                  <a:prstClr val="black"/>
                </a:solidFill>
              </a:rPr>
              <a:pPr/>
              <a:t>64</a:t>
            </a:fld>
            <a:endParaRPr lang="en-US">
              <a:solidFill>
                <a:prstClr val="black"/>
              </a:solidFill>
            </a:endParaRPr>
          </a:p>
        </p:txBody>
      </p:sp>
    </p:spTree>
    <p:extLst>
      <p:ext uri="{BB962C8B-B14F-4D97-AF65-F5344CB8AC3E}">
        <p14:creationId xmlns:p14="http://schemas.microsoft.com/office/powerpoint/2010/main" val="249188595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086F3B-034F-F840-A8DC-B3B3729FF4F8}" type="slidenum">
              <a:rPr lang="en-US" smtClean="0">
                <a:solidFill>
                  <a:prstClr val="black"/>
                </a:solidFill>
              </a:rPr>
              <a:pPr/>
              <a:t>65</a:t>
            </a:fld>
            <a:endParaRPr lang="en-US">
              <a:solidFill>
                <a:prstClr val="black"/>
              </a:solidFill>
            </a:endParaRPr>
          </a:p>
        </p:txBody>
      </p:sp>
    </p:spTree>
    <p:extLst>
      <p:ext uri="{BB962C8B-B14F-4D97-AF65-F5344CB8AC3E}">
        <p14:creationId xmlns:p14="http://schemas.microsoft.com/office/powerpoint/2010/main" val="249188595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086F3B-034F-F840-A8DC-B3B3729FF4F8}" type="slidenum">
              <a:rPr lang="en-US" smtClean="0">
                <a:solidFill>
                  <a:prstClr val="black"/>
                </a:solidFill>
              </a:rPr>
              <a:pPr/>
              <a:t>66</a:t>
            </a:fld>
            <a:endParaRPr lang="en-US">
              <a:solidFill>
                <a:prstClr val="black"/>
              </a:solidFill>
            </a:endParaRPr>
          </a:p>
        </p:txBody>
      </p:sp>
    </p:spTree>
    <p:extLst>
      <p:ext uri="{BB962C8B-B14F-4D97-AF65-F5344CB8AC3E}">
        <p14:creationId xmlns:p14="http://schemas.microsoft.com/office/powerpoint/2010/main" val="249188595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086F3B-034F-F840-A8DC-B3B3729FF4F8}" type="slidenum">
              <a:rPr lang="en-US" smtClean="0">
                <a:solidFill>
                  <a:prstClr val="black"/>
                </a:solidFill>
              </a:rPr>
              <a:pPr/>
              <a:t>67</a:t>
            </a:fld>
            <a:endParaRPr lang="en-US">
              <a:solidFill>
                <a:prstClr val="black"/>
              </a:solidFill>
            </a:endParaRPr>
          </a:p>
        </p:txBody>
      </p:sp>
    </p:spTree>
    <p:extLst>
      <p:ext uri="{BB962C8B-B14F-4D97-AF65-F5344CB8AC3E}">
        <p14:creationId xmlns:p14="http://schemas.microsoft.com/office/powerpoint/2010/main" val="249188595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086F3B-034F-F840-A8DC-B3B3729FF4F8}" type="slidenum">
              <a:rPr lang="en-US" smtClean="0">
                <a:solidFill>
                  <a:prstClr val="black"/>
                </a:solidFill>
              </a:rPr>
              <a:pPr/>
              <a:t>68</a:t>
            </a:fld>
            <a:endParaRPr lang="en-US">
              <a:solidFill>
                <a:prstClr val="black"/>
              </a:solidFill>
            </a:endParaRPr>
          </a:p>
        </p:txBody>
      </p:sp>
    </p:spTree>
    <p:extLst>
      <p:ext uri="{BB962C8B-B14F-4D97-AF65-F5344CB8AC3E}">
        <p14:creationId xmlns:p14="http://schemas.microsoft.com/office/powerpoint/2010/main" val="249188595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086F3B-034F-F840-A8DC-B3B3729FF4F8}" type="slidenum">
              <a:rPr lang="en-US" smtClean="0"/>
              <a:t>69</a:t>
            </a:fld>
            <a:endParaRPr lang="en-US"/>
          </a:p>
        </p:txBody>
      </p:sp>
    </p:spTree>
    <p:extLst>
      <p:ext uri="{BB962C8B-B14F-4D97-AF65-F5344CB8AC3E}">
        <p14:creationId xmlns:p14="http://schemas.microsoft.com/office/powerpoint/2010/main" val="62693224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086F3B-034F-F840-A8DC-B3B3729FF4F8}" type="slidenum">
              <a:rPr lang="en-US" smtClean="0"/>
              <a:t>70</a:t>
            </a:fld>
            <a:endParaRPr lang="en-US"/>
          </a:p>
        </p:txBody>
      </p:sp>
    </p:spTree>
    <p:extLst>
      <p:ext uri="{BB962C8B-B14F-4D97-AF65-F5344CB8AC3E}">
        <p14:creationId xmlns:p14="http://schemas.microsoft.com/office/powerpoint/2010/main" val="6269322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086F3B-034F-F840-A8DC-B3B3729FF4F8}" type="slidenum">
              <a:rPr lang="en-US" smtClean="0"/>
              <a:t>11</a:t>
            </a:fld>
            <a:endParaRPr lang="en-US"/>
          </a:p>
        </p:txBody>
      </p:sp>
    </p:spTree>
    <p:extLst>
      <p:ext uri="{BB962C8B-B14F-4D97-AF65-F5344CB8AC3E}">
        <p14:creationId xmlns:p14="http://schemas.microsoft.com/office/powerpoint/2010/main" val="24918859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498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086F3B-034F-F840-A8DC-B3B3729FF4F8}" type="slidenum">
              <a:rPr lang="en-US" smtClean="0"/>
              <a:t>14</a:t>
            </a:fld>
            <a:endParaRPr lang="en-US"/>
          </a:p>
        </p:txBody>
      </p:sp>
    </p:spTree>
    <p:extLst>
      <p:ext uri="{BB962C8B-B14F-4D97-AF65-F5344CB8AC3E}">
        <p14:creationId xmlns:p14="http://schemas.microsoft.com/office/powerpoint/2010/main" val="27594560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086F3B-034F-F840-A8DC-B3B3729FF4F8}" type="slidenum">
              <a:rPr lang="en-US" smtClean="0"/>
              <a:t>15</a:t>
            </a:fld>
            <a:endParaRPr lang="en-US"/>
          </a:p>
        </p:txBody>
      </p:sp>
    </p:spTree>
    <p:extLst>
      <p:ext uri="{BB962C8B-B14F-4D97-AF65-F5344CB8AC3E}">
        <p14:creationId xmlns:p14="http://schemas.microsoft.com/office/powerpoint/2010/main" val="41681988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1">
    <p:bg>
      <p:bgPr>
        <a:gradFill flip="none" rotWithShape="1">
          <a:gsLst>
            <a:gs pos="0">
              <a:schemeClr val="tx2"/>
            </a:gs>
            <a:gs pos="100000">
              <a:schemeClr val="accent1"/>
            </a:gs>
          </a:gsLst>
          <a:lin ang="16200000" scaled="0"/>
          <a:tileRect/>
        </a:gradFill>
        <a:effectLst/>
      </p:bgPr>
    </p:bg>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300"/>
            <a:ext cx="9143390" cy="5142899"/>
          </a:xfrm>
          <a:prstGeom prst="rect">
            <a:avLst/>
          </a:prstGeom>
        </p:spPr>
      </p:pic>
      <p:sp>
        <p:nvSpPr>
          <p:cNvPr id="2" name="Title 1"/>
          <p:cNvSpPr>
            <a:spLocks noGrp="1"/>
          </p:cNvSpPr>
          <p:nvPr>
            <p:ph type="ctrTitle" hasCustomPrompt="1"/>
          </p:nvPr>
        </p:nvSpPr>
        <p:spPr>
          <a:xfrm>
            <a:off x="522743" y="636523"/>
            <a:ext cx="8387999" cy="919229"/>
          </a:xfrm>
        </p:spPr>
        <p:txBody>
          <a:bodyPr anchor="b">
            <a:normAutofit/>
          </a:bodyPr>
          <a:lstStyle>
            <a:lvl1pPr algn="l">
              <a:defRPr sz="3000" b="1" baseline="0">
                <a:solidFill>
                  <a:schemeClr val="accent3"/>
                </a:solidFill>
              </a:defRPr>
            </a:lvl1pPr>
          </a:lstStyle>
          <a:p>
            <a:r>
              <a:rPr lang="en-GB" dirty="0"/>
              <a:t>Presentation title to go here, up to a maximum of two lines of text.</a:t>
            </a:r>
            <a:endParaRPr lang="en-US" dirty="0"/>
          </a:p>
        </p:txBody>
      </p:sp>
      <p:sp>
        <p:nvSpPr>
          <p:cNvPr id="3" name="Subtitle 2"/>
          <p:cNvSpPr>
            <a:spLocks noGrp="1"/>
          </p:cNvSpPr>
          <p:nvPr>
            <p:ph type="subTitle" idx="1" hasCustomPrompt="1"/>
          </p:nvPr>
        </p:nvSpPr>
        <p:spPr>
          <a:xfrm>
            <a:off x="522743" y="1646313"/>
            <a:ext cx="8387999" cy="449068"/>
          </a:xfrm>
        </p:spPr>
        <p:txBody>
          <a:bodyPr>
            <a:normAutofit/>
          </a:bodyPr>
          <a:lstStyle>
            <a:lvl1pPr marL="0" indent="0" algn="l">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add subtitle </a:t>
            </a:r>
            <a:r>
              <a:rPr lang="mr-IN" dirty="0"/>
              <a:t>–</a:t>
            </a:r>
            <a:r>
              <a:rPr lang="en-GB" dirty="0"/>
              <a:t> date / presenter’s name</a:t>
            </a:r>
            <a:endParaRPr lang="en-US"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52897" y="4294187"/>
            <a:ext cx="1453485" cy="497333"/>
          </a:xfrm>
          <a:prstGeom prst="rect">
            <a:avLst/>
          </a:prstGeom>
        </p:spPr>
      </p:pic>
    </p:spTree>
    <p:extLst>
      <p:ext uri="{BB962C8B-B14F-4D97-AF65-F5344CB8AC3E}">
        <p14:creationId xmlns:p14="http://schemas.microsoft.com/office/powerpoint/2010/main" val="40624127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Section Divider - Lifebuoy Orange">
    <p:bg>
      <p:bgPr>
        <a:solidFill>
          <a:schemeClr val="accent4"/>
        </a:solidFill>
        <a:effectLst/>
      </p:bgPr>
    </p:bg>
    <p:spTree>
      <p:nvGrpSpPr>
        <p:cNvPr id="1" name=""/>
        <p:cNvGrpSpPr/>
        <p:nvPr/>
      </p:nvGrpSpPr>
      <p:grpSpPr>
        <a:xfrm>
          <a:off x="0" y="0"/>
          <a:ext cx="0" cy="0"/>
          <a:chOff x="0" y="0"/>
          <a:chExt cx="0" cy="0"/>
        </a:xfrm>
      </p:grpSpPr>
      <p:sp>
        <p:nvSpPr>
          <p:cNvPr id="9" name="Rectangle 8"/>
          <p:cNvSpPr/>
          <p:nvPr userDrawn="1"/>
        </p:nvSpPr>
        <p:spPr>
          <a:xfrm>
            <a:off x="7519737" y="4358105"/>
            <a:ext cx="1463842" cy="628721"/>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704586" y="4512760"/>
            <a:ext cx="1162661" cy="397823"/>
          </a:xfrm>
          <a:prstGeom prst="rect">
            <a:avLst/>
          </a:prstGeom>
        </p:spPr>
      </p:pic>
    </p:spTree>
    <p:extLst>
      <p:ext uri="{BB962C8B-B14F-4D97-AF65-F5344CB8AC3E}">
        <p14:creationId xmlns:p14="http://schemas.microsoft.com/office/powerpoint/2010/main" val="19974492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Section Divider - Oilskin Yellow">
    <p:bg>
      <p:bgPr>
        <a:solidFill>
          <a:schemeClr val="accent3"/>
        </a:solidFill>
        <a:effectLst/>
      </p:bgPr>
    </p:bg>
    <p:spTree>
      <p:nvGrpSpPr>
        <p:cNvPr id="1" name=""/>
        <p:cNvGrpSpPr/>
        <p:nvPr/>
      </p:nvGrpSpPr>
      <p:grpSpPr>
        <a:xfrm>
          <a:off x="0" y="0"/>
          <a:ext cx="0" cy="0"/>
          <a:chOff x="0" y="0"/>
          <a:chExt cx="0" cy="0"/>
        </a:xfrm>
      </p:grpSpPr>
      <p:sp>
        <p:nvSpPr>
          <p:cNvPr id="6" name="Rectangle 5"/>
          <p:cNvSpPr/>
          <p:nvPr userDrawn="1"/>
        </p:nvSpPr>
        <p:spPr>
          <a:xfrm>
            <a:off x="7519737" y="4358105"/>
            <a:ext cx="1463842" cy="628721"/>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704586" y="4512760"/>
            <a:ext cx="1162661" cy="397823"/>
          </a:xfrm>
          <a:prstGeom prst="rect">
            <a:avLst/>
          </a:prstGeom>
        </p:spPr>
      </p:pic>
    </p:spTree>
    <p:extLst>
      <p:ext uri="{BB962C8B-B14F-4D97-AF65-F5344CB8AC3E}">
        <p14:creationId xmlns:p14="http://schemas.microsoft.com/office/powerpoint/2010/main" val="40372907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Section Divider - Aqua Blue">
    <p:bg>
      <p:bgPr>
        <a:solidFill>
          <a:schemeClr val="accent2"/>
        </a:solidFill>
        <a:effectLst/>
      </p:bgPr>
    </p:bg>
    <p:spTree>
      <p:nvGrpSpPr>
        <p:cNvPr id="1" name=""/>
        <p:cNvGrpSpPr/>
        <p:nvPr/>
      </p:nvGrpSpPr>
      <p:grpSpPr>
        <a:xfrm>
          <a:off x="0" y="0"/>
          <a:ext cx="0" cy="0"/>
          <a:chOff x="0" y="0"/>
          <a:chExt cx="0" cy="0"/>
        </a:xfrm>
      </p:grpSpPr>
      <p:sp>
        <p:nvSpPr>
          <p:cNvPr id="9" name="Rectangle 8"/>
          <p:cNvSpPr/>
          <p:nvPr userDrawn="1"/>
        </p:nvSpPr>
        <p:spPr>
          <a:xfrm>
            <a:off x="7519737" y="4358105"/>
            <a:ext cx="1463842" cy="628721"/>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704586" y="4512760"/>
            <a:ext cx="1162661" cy="397823"/>
          </a:xfrm>
          <a:prstGeom prst="rect">
            <a:avLst/>
          </a:prstGeom>
        </p:spPr>
      </p:pic>
    </p:spTree>
    <p:extLst>
      <p:ext uri="{BB962C8B-B14F-4D97-AF65-F5344CB8AC3E}">
        <p14:creationId xmlns:p14="http://schemas.microsoft.com/office/powerpoint/2010/main" val="18625784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Section Divider - Storm Grey">
    <p:bg>
      <p:bgPr>
        <a:solidFill>
          <a:schemeClr val="tx1"/>
        </a:solidFill>
        <a:effectLst/>
      </p:bgPr>
    </p:bg>
    <p:spTree>
      <p:nvGrpSpPr>
        <p:cNvPr id="1" name=""/>
        <p:cNvGrpSpPr/>
        <p:nvPr/>
      </p:nvGrpSpPr>
      <p:grpSpPr>
        <a:xfrm>
          <a:off x="0" y="0"/>
          <a:ext cx="0" cy="0"/>
          <a:chOff x="0" y="0"/>
          <a:chExt cx="0" cy="0"/>
        </a:xfrm>
      </p:grpSpPr>
      <p:sp>
        <p:nvSpPr>
          <p:cNvPr id="9" name="Rectangle 8"/>
          <p:cNvSpPr/>
          <p:nvPr userDrawn="1"/>
        </p:nvSpPr>
        <p:spPr>
          <a:xfrm>
            <a:off x="7519737" y="4358105"/>
            <a:ext cx="1463842" cy="628721"/>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704586" y="4512760"/>
            <a:ext cx="1162661" cy="397823"/>
          </a:xfrm>
          <a:prstGeom prst="rect">
            <a:avLst/>
          </a:prstGeom>
        </p:spPr>
      </p:pic>
    </p:spTree>
    <p:extLst>
      <p:ext uri="{BB962C8B-B14F-4D97-AF65-F5344CB8AC3E}">
        <p14:creationId xmlns:p14="http://schemas.microsoft.com/office/powerpoint/2010/main" val="13853779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dirty="0"/>
              <a:t>Click to edit slide heading</a:t>
            </a:r>
            <a:endParaRPr lang="en-US" dirty="0"/>
          </a:p>
        </p:txBody>
      </p:sp>
      <p:sp>
        <p:nvSpPr>
          <p:cNvPr id="3" name="Content Placeholder 2"/>
          <p:cNvSpPr>
            <a:spLocks noGrp="1"/>
          </p:cNvSpPr>
          <p:nvPr>
            <p:ph idx="1"/>
          </p:nvPr>
        </p:nvSpPr>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21478257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lumn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7296" y="205980"/>
            <a:ext cx="8388000" cy="647999"/>
          </a:xfrm>
        </p:spPr>
        <p:txBody>
          <a:bodyPr/>
          <a:lstStyle/>
          <a:p>
            <a:r>
              <a:rPr lang="en-GB" dirty="0"/>
              <a:t>Click to edit slide heading</a:t>
            </a:r>
            <a:endParaRPr lang="en-US" dirty="0"/>
          </a:p>
        </p:txBody>
      </p:sp>
      <p:sp>
        <p:nvSpPr>
          <p:cNvPr id="3" name="Content Placeholder 2"/>
          <p:cNvSpPr>
            <a:spLocks noGrp="1"/>
          </p:cNvSpPr>
          <p:nvPr>
            <p:ph sz="half" idx="1"/>
          </p:nvPr>
        </p:nvSpPr>
        <p:spPr>
          <a:xfrm>
            <a:off x="367296" y="1038302"/>
            <a:ext cx="4038600" cy="3779997"/>
          </a:xfrm>
        </p:spPr>
        <p:txBody>
          <a:bodyPr/>
          <a:lstStyle>
            <a:lvl1pPr>
              <a:defRPr sz="2600"/>
            </a:lvl1pPr>
            <a:lvl2pPr>
              <a:defRPr sz="2400"/>
            </a:lvl2pPr>
            <a:lvl3pPr>
              <a:defRPr sz="2200"/>
            </a:lvl3pPr>
            <a:lvl4pPr>
              <a:defRPr sz="2000"/>
            </a:lvl4pPr>
            <a:lvl5pPr>
              <a:defRPr sz="1800"/>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p:cNvSpPr>
            <a:spLocks noGrp="1"/>
          </p:cNvSpPr>
          <p:nvPr>
            <p:ph sz="half" idx="2"/>
          </p:nvPr>
        </p:nvSpPr>
        <p:spPr>
          <a:xfrm>
            <a:off x="4716696" y="1038302"/>
            <a:ext cx="4038600" cy="3779997"/>
          </a:xfrm>
        </p:spPr>
        <p:txBody>
          <a:bodyPr/>
          <a:lstStyle>
            <a:lvl1pPr>
              <a:defRPr sz="2600"/>
            </a:lvl1pPr>
            <a:lvl2pPr>
              <a:defRPr sz="2400"/>
            </a:lvl2pPr>
            <a:lvl3pPr>
              <a:defRPr sz="2200"/>
            </a:lvl3pPr>
            <a:lvl4pPr>
              <a:defRPr sz="2000"/>
            </a:lvl4pPr>
            <a:lvl5pPr>
              <a:defRPr sz="1800"/>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34452314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eature Quote">
    <p:spTree>
      <p:nvGrpSpPr>
        <p:cNvPr id="1" name=""/>
        <p:cNvGrpSpPr/>
        <p:nvPr/>
      </p:nvGrpSpPr>
      <p:grpSpPr>
        <a:xfrm>
          <a:off x="0" y="0"/>
          <a:ext cx="0" cy="0"/>
          <a:chOff x="0" y="0"/>
          <a:chExt cx="0" cy="0"/>
        </a:xfrm>
      </p:grpSpPr>
      <p:sp>
        <p:nvSpPr>
          <p:cNvPr id="11" name="Text Placeholder 10"/>
          <p:cNvSpPr>
            <a:spLocks noGrp="1"/>
          </p:cNvSpPr>
          <p:nvPr>
            <p:ph type="body" sz="quarter" idx="12" hasCustomPrompt="1"/>
          </p:nvPr>
        </p:nvSpPr>
        <p:spPr>
          <a:xfrm>
            <a:off x="367297" y="1038103"/>
            <a:ext cx="8387999" cy="3779992"/>
          </a:xfrm>
          <a:prstGeom prst="rect">
            <a:avLst/>
          </a:prstGeom>
        </p:spPr>
        <p:txBody>
          <a:bodyPr lIns="108000" tIns="46800" rIns="108000" bIns="46800" anchor="ctr" anchorCtr="0"/>
          <a:lstStyle>
            <a:lvl1pPr marL="0" indent="-360000">
              <a:spcBef>
                <a:spcPts val="0"/>
              </a:spcBef>
              <a:spcAft>
                <a:spcPts val="600"/>
              </a:spcAft>
              <a:buFont typeface="Arial" pitchFamily="34" charset="0"/>
              <a:buNone/>
              <a:defRPr sz="3200" b="0" baseline="0">
                <a:solidFill>
                  <a:schemeClr val="tx2"/>
                </a:solidFill>
              </a:defRPr>
            </a:lvl1pPr>
            <a:lvl2pPr marL="0" indent="-360000">
              <a:spcAft>
                <a:spcPts val="600"/>
              </a:spcAft>
              <a:buFont typeface="Arial" pitchFamily="34" charset="0"/>
              <a:buNone/>
              <a:defRPr sz="2400" b="0" baseline="0">
                <a:latin typeface="Arial" pitchFamily="34" charset="0"/>
                <a:cs typeface="Arial" pitchFamily="34" charset="0"/>
              </a:defRPr>
            </a:lvl2pPr>
          </a:lstStyle>
          <a:p>
            <a:pPr lvl="0"/>
            <a:r>
              <a:rPr lang="en-US" dirty="0"/>
              <a:t>Click here to insert a feature quote which could run to a number of lines.</a:t>
            </a:r>
          </a:p>
          <a:p>
            <a:pPr lvl="1"/>
            <a:r>
              <a:rPr lang="en-US" dirty="0"/>
              <a:t>Supporting information could be set in grey.</a:t>
            </a:r>
          </a:p>
        </p:txBody>
      </p:sp>
      <p:sp>
        <p:nvSpPr>
          <p:cNvPr id="5" name="Title 1"/>
          <p:cNvSpPr>
            <a:spLocks noGrp="1"/>
          </p:cNvSpPr>
          <p:nvPr>
            <p:ph type="title" hasCustomPrompt="1"/>
          </p:nvPr>
        </p:nvSpPr>
        <p:spPr>
          <a:xfrm>
            <a:off x="367296" y="205980"/>
            <a:ext cx="8388000" cy="647999"/>
          </a:xfrm>
        </p:spPr>
        <p:txBody>
          <a:bodyPr/>
          <a:lstStyle/>
          <a:p>
            <a:r>
              <a:rPr lang="en-GB" dirty="0"/>
              <a:t>Click to edit slide heading</a:t>
            </a:r>
            <a:endParaRPr lang="en-US" dirty="0"/>
          </a:p>
        </p:txBody>
      </p:sp>
    </p:spTree>
    <p:extLst>
      <p:ext uri="{BB962C8B-B14F-4D97-AF65-F5344CB8AC3E}">
        <p14:creationId xmlns:p14="http://schemas.microsoft.com/office/powerpoint/2010/main" val="39732942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icuture with caption (full bleed)">
    <p:spTree>
      <p:nvGrpSpPr>
        <p:cNvPr id="1" name=""/>
        <p:cNvGrpSpPr/>
        <p:nvPr/>
      </p:nvGrpSpPr>
      <p:grpSpPr>
        <a:xfrm>
          <a:off x="0" y="0"/>
          <a:ext cx="0" cy="0"/>
          <a:chOff x="0" y="0"/>
          <a:chExt cx="0" cy="0"/>
        </a:xfrm>
      </p:grpSpPr>
      <p:sp>
        <p:nvSpPr>
          <p:cNvPr id="7" name="Picture Placeholder 6"/>
          <p:cNvSpPr>
            <a:spLocks noGrp="1"/>
          </p:cNvSpPr>
          <p:nvPr>
            <p:ph type="pic" sz="quarter" idx="12" hasCustomPrompt="1"/>
          </p:nvPr>
        </p:nvSpPr>
        <p:spPr>
          <a:xfrm>
            <a:off x="0" y="0"/>
            <a:ext cx="9144000" cy="5143500"/>
          </a:xfrm>
          <a:ln>
            <a:noFill/>
          </a:ln>
        </p:spPr>
        <p:txBody>
          <a:bodyPr anchor="ctr"/>
          <a:lstStyle>
            <a:lvl1pPr marL="0" marR="0" indent="0" algn="ctr" defTabSz="457200" rtl="0" eaLnBrk="1" fontAlgn="auto" latinLnBrk="0" hangingPunct="1">
              <a:lnSpc>
                <a:spcPct val="100000"/>
              </a:lnSpc>
              <a:spcBef>
                <a:spcPct val="20000"/>
              </a:spcBef>
              <a:spcAft>
                <a:spcPts val="0"/>
              </a:spcAft>
              <a:buClrTx/>
              <a:buSzTx/>
              <a:buFont typeface="Lucida Grande"/>
              <a:buNone/>
              <a:tabLst/>
              <a:defRPr/>
            </a:lvl1pPr>
          </a:lstStyle>
          <a:p>
            <a:r>
              <a:rPr lang="en-US" dirty="0"/>
              <a:t>Click to add a picture</a:t>
            </a:r>
          </a:p>
        </p:txBody>
      </p:sp>
      <p:sp>
        <p:nvSpPr>
          <p:cNvPr id="3" name="Subtitle 2"/>
          <p:cNvSpPr>
            <a:spLocks noGrp="1"/>
          </p:cNvSpPr>
          <p:nvPr>
            <p:ph type="subTitle" idx="1" hasCustomPrompt="1"/>
          </p:nvPr>
        </p:nvSpPr>
        <p:spPr>
          <a:xfrm>
            <a:off x="0" y="-1"/>
            <a:ext cx="2659063" cy="5143501"/>
          </a:xfrm>
          <a:gradFill flip="none" rotWithShape="1">
            <a:gsLst>
              <a:gs pos="0">
                <a:srgbClr val="0077C8">
                  <a:alpha val="85000"/>
                </a:srgbClr>
              </a:gs>
              <a:gs pos="100000">
                <a:schemeClr val="accent1">
                  <a:alpha val="90000"/>
                </a:schemeClr>
              </a:gs>
            </a:gsLst>
            <a:lin ang="16200000" scaled="0"/>
            <a:tileRect/>
          </a:gradFill>
          <a:ln>
            <a:noFill/>
          </a:ln>
        </p:spPr>
        <p:txBody>
          <a:bodyPr lIns="360000" tIns="342000">
            <a:normAutofit/>
          </a:bodyPr>
          <a:lstStyle>
            <a:lvl1pPr marL="0" indent="0" algn="l">
              <a:buNone/>
              <a:defRPr sz="2400" baseline="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add image caption</a:t>
            </a:r>
            <a:endParaRPr lang="en-US" dirty="0"/>
          </a:p>
        </p:txBody>
      </p:sp>
    </p:spTree>
    <p:extLst>
      <p:ext uri="{BB962C8B-B14F-4D97-AF65-F5344CB8AC3E}">
        <p14:creationId xmlns:p14="http://schemas.microsoft.com/office/powerpoint/2010/main" val="5331208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367297" y="1016000"/>
            <a:ext cx="8387999" cy="3505680"/>
          </a:xfrm>
        </p:spPr>
        <p:txBody>
          <a:bodyPr/>
          <a:lstStyle>
            <a:lvl1pPr marL="0" marR="0" indent="0" algn="l" defTabSz="457200" rtl="0" eaLnBrk="1" fontAlgn="auto" latinLnBrk="0" hangingPunct="1">
              <a:lnSpc>
                <a:spcPct val="100000"/>
              </a:lnSpc>
              <a:spcBef>
                <a:spcPct val="20000"/>
              </a:spcBef>
              <a:spcAft>
                <a:spcPts val="0"/>
              </a:spcAft>
              <a:buClrTx/>
              <a:buSzTx/>
              <a:buFont typeface="Lucida Grande"/>
              <a:buNone/>
              <a:tabLst/>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to add a picture</a:t>
            </a:r>
          </a:p>
        </p:txBody>
      </p:sp>
      <p:sp>
        <p:nvSpPr>
          <p:cNvPr id="4" name="Text Placeholder 3"/>
          <p:cNvSpPr>
            <a:spLocks noGrp="1"/>
          </p:cNvSpPr>
          <p:nvPr>
            <p:ph type="body" sz="half" idx="2" hasCustomPrompt="1"/>
          </p:nvPr>
        </p:nvSpPr>
        <p:spPr>
          <a:xfrm>
            <a:off x="367297" y="4521680"/>
            <a:ext cx="8387999" cy="360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a:t>Click to add a caption</a:t>
            </a:r>
          </a:p>
        </p:txBody>
      </p:sp>
      <p:sp>
        <p:nvSpPr>
          <p:cNvPr id="6" name="Title 1"/>
          <p:cNvSpPr>
            <a:spLocks noGrp="1"/>
          </p:cNvSpPr>
          <p:nvPr>
            <p:ph type="title" hasCustomPrompt="1"/>
          </p:nvPr>
        </p:nvSpPr>
        <p:spPr>
          <a:xfrm>
            <a:off x="367296" y="205980"/>
            <a:ext cx="8388000" cy="647999"/>
          </a:xfrm>
        </p:spPr>
        <p:txBody>
          <a:bodyPr/>
          <a:lstStyle/>
          <a:p>
            <a:r>
              <a:rPr lang="en-GB" dirty="0"/>
              <a:t>Click to edit slide heading</a:t>
            </a:r>
            <a:endParaRPr lang="en-US" dirty="0"/>
          </a:p>
        </p:txBody>
      </p:sp>
    </p:spTree>
    <p:extLst>
      <p:ext uri="{BB962C8B-B14F-4D97-AF65-F5344CB8AC3E}">
        <p14:creationId xmlns:p14="http://schemas.microsoft.com/office/powerpoint/2010/main" val="27423090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dirty="0"/>
              <a:t>Click to edit slide heading</a:t>
            </a:r>
            <a:endParaRPr lang="en-US" dirty="0"/>
          </a:p>
        </p:txBody>
      </p:sp>
    </p:spTree>
    <p:extLst>
      <p:ext uri="{BB962C8B-B14F-4D97-AF65-F5344CB8AC3E}">
        <p14:creationId xmlns:p14="http://schemas.microsoft.com/office/powerpoint/2010/main" val="12943046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Section Divider - Aqua Blue">
    <p:bg>
      <p:bgPr>
        <a:solidFill>
          <a:schemeClr val="accent2"/>
        </a:solidFill>
        <a:effectLst/>
      </p:bgPr>
    </p:bg>
    <p:spTree>
      <p:nvGrpSpPr>
        <p:cNvPr id="1" name=""/>
        <p:cNvGrpSpPr/>
        <p:nvPr/>
      </p:nvGrpSpPr>
      <p:grpSpPr>
        <a:xfrm>
          <a:off x="0" y="0"/>
          <a:ext cx="0" cy="0"/>
          <a:chOff x="0" y="0"/>
          <a:chExt cx="0" cy="0"/>
        </a:xfrm>
      </p:grpSpPr>
      <p:sp>
        <p:nvSpPr>
          <p:cNvPr id="9" name="Rectangle 8"/>
          <p:cNvSpPr/>
          <p:nvPr userDrawn="1"/>
        </p:nvSpPr>
        <p:spPr>
          <a:xfrm>
            <a:off x="7519737" y="4358105"/>
            <a:ext cx="1463842" cy="628721"/>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295" y="15"/>
            <a:ext cx="9142019" cy="5143500"/>
          </a:xfrm>
          <a:prstGeom prst="rect">
            <a:avLst/>
          </a:prstGeom>
        </p:spPr>
      </p:pic>
      <p:sp>
        <p:nvSpPr>
          <p:cNvPr id="2" name="Title 1"/>
          <p:cNvSpPr>
            <a:spLocks noGrp="1"/>
          </p:cNvSpPr>
          <p:nvPr>
            <p:ph type="ctrTitle" hasCustomPrompt="1"/>
          </p:nvPr>
        </p:nvSpPr>
        <p:spPr>
          <a:xfrm>
            <a:off x="522757" y="1087820"/>
            <a:ext cx="8387999" cy="1475999"/>
          </a:xfrm>
        </p:spPr>
        <p:txBody>
          <a:bodyPr anchor="t">
            <a:normAutofit/>
          </a:bodyPr>
          <a:lstStyle>
            <a:lvl1pPr algn="l">
              <a:lnSpc>
                <a:spcPct val="100000"/>
              </a:lnSpc>
              <a:defRPr sz="4000" b="0">
                <a:solidFill>
                  <a:schemeClr val="bg1"/>
                </a:solidFill>
              </a:defRPr>
            </a:lvl1pPr>
          </a:lstStyle>
          <a:p>
            <a:r>
              <a:rPr lang="en-GB" dirty="0"/>
              <a:t>Click to add section title</a:t>
            </a:r>
            <a:endParaRPr lang="en-US" dirty="0"/>
          </a:p>
        </p:txBody>
      </p:sp>
      <p:sp>
        <p:nvSpPr>
          <p:cNvPr id="3" name="Subtitle 2"/>
          <p:cNvSpPr>
            <a:spLocks noGrp="1"/>
          </p:cNvSpPr>
          <p:nvPr>
            <p:ph type="subTitle" idx="1" hasCustomPrompt="1"/>
          </p:nvPr>
        </p:nvSpPr>
        <p:spPr>
          <a:xfrm>
            <a:off x="522757" y="645423"/>
            <a:ext cx="8387999" cy="371131"/>
          </a:xfrm>
        </p:spPr>
        <p:txBody>
          <a:bodyPr>
            <a:normAutofit/>
          </a:bodyPr>
          <a:lstStyle>
            <a:lvl1pPr marL="0" indent="0" algn="l">
              <a:buNone/>
              <a:defRPr sz="2400" baseline="0">
                <a:solidFill>
                  <a:schemeClr val="tx1">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add sub heading if needed</a:t>
            </a:r>
            <a:endParaRPr lang="en-US"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04586" y="4512760"/>
            <a:ext cx="1162661" cy="397823"/>
          </a:xfrm>
          <a:prstGeom prst="rect">
            <a:avLst/>
          </a:prstGeom>
        </p:spPr>
      </p:pic>
    </p:spTree>
    <p:extLst>
      <p:ext uri="{BB962C8B-B14F-4D97-AF65-F5344CB8AC3E}">
        <p14:creationId xmlns:p14="http://schemas.microsoft.com/office/powerpoint/2010/main" val="4870255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hank You / Closing Slide">
    <p:bg>
      <p:bgPr>
        <a:gradFill flip="none" rotWithShape="1">
          <a:gsLst>
            <a:gs pos="0">
              <a:schemeClr val="tx2"/>
            </a:gs>
            <a:gs pos="100000">
              <a:schemeClr val="accent1"/>
            </a:gs>
          </a:gsLst>
          <a:lin ang="16200000" scaled="0"/>
          <a:tileRect/>
        </a:gradFill>
        <a:effectLst/>
      </p:bgPr>
    </p:bg>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87" y="686"/>
            <a:ext cx="9142017" cy="5142128"/>
          </a:xfrm>
          <a:prstGeom prst="rect">
            <a:avLst/>
          </a:prstGeom>
        </p:spPr>
      </p:pic>
      <p:sp>
        <p:nvSpPr>
          <p:cNvPr id="2" name="Title 1"/>
          <p:cNvSpPr>
            <a:spLocks noGrp="1"/>
          </p:cNvSpPr>
          <p:nvPr>
            <p:ph type="ctrTitle" hasCustomPrompt="1"/>
          </p:nvPr>
        </p:nvSpPr>
        <p:spPr>
          <a:xfrm>
            <a:off x="522743" y="636523"/>
            <a:ext cx="8387999" cy="919229"/>
          </a:xfrm>
        </p:spPr>
        <p:txBody>
          <a:bodyPr anchor="b">
            <a:normAutofit/>
          </a:bodyPr>
          <a:lstStyle>
            <a:lvl1pPr algn="l">
              <a:defRPr sz="4000" b="1" baseline="0">
                <a:solidFill>
                  <a:srgbClr val="FECC0C"/>
                </a:solidFill>
              </a:defRPr>
            </a:lvl1pPr>
          </a:lstStyle>
          <a:p>
            <a:r>
              <a:rPr lang="en-GB" dirty="0"/>
              <a:t>Thank you / closing text here</a:t>
            </a:r>
            <a:endParaRPr lang="en-US" dirty="0"/>
          </a:p>
        </p:txBody>
      </p:sp>
      <p:sp>
        <p:nvSpPr>
          <p:cNvPr id="3" name="Subtitle 2"/>
          <p:cNvSpPr>
            <a:spLocks noGrp="1"/>
          </p:cNvSpPr>
          <p:nvPr>
            <p:ph type="subTitle" idx="1" hasCustomPrompt="1"/>
          </p:nvPr>
        </p:nvSpPr>
        <p:spPr>
          <a:xfrm>
            <a:off x="522743" y="1646313"/>
            <a:ext cx="8387999" cy="449068"/>
          </a:xfrm>
        </p:spPr>
        <p:txBody>
          <a:bodyPr>
            <a:normAutofit/>
          </a:bodyPr>
          <a:lstStyle>
            <a:lvl1pPr marL="0" indent="0" algn="l">
              <a:buNone/>
              <a:defRPr sz="24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Prompt for questions to go here?</a:t>
            </a:r>
            <a:endParaRPr lang="en-US"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52897" y="4294187"/>
            <a:ext cx="1453485" cy="497333"/>
          </a:xfrm>
          <a:prstGeom prst="rect">
            <a:avLst/>
          </a:prstGeom>
        </p:spPr>
      </p:pic>
    </p:spTree>
    <p:extLst>
      <p:ext uri="{BB962C8B-B14F-4D97-AF65-F5344CB8AC3E}">
        <p14:creationId xmlns:p14="http://schemas.microsoft.com/office/powerpoint/2010/main" val="22283170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Content Slide with Subhead">
    <p:spTree>
      <p:nvGrpSpPr>
        <p:cNvPr id="1" name=""/>
        <p:cNvGrpSpPr/>
        <p:nvPr/>
      </p:nvGrpSpPr>
      <p:grpSpPr>
        <a:xfrm>
          <a:off x="0" y="0"/>
          <a:ext cx="0" cy="0"/>
          <a:chOff x="0" y="0"/>
          <a:chExt cx="0" cy="0"/>
        </a:xfrm>
      </p:grpSpPr>
      <p:sp>
        <p:nvSpPr>
          <p:cNvPr id="2" name="Title 1"/>
          <p:cNvSpPr>
            <a:spLocks noGrp="1"/>
          </p:cNvSpPr>
          <p:nvPr>
            <p:ph type="title"/>
          </p:nvPr>
        </p:nvSpPr>
        <p:spPr>
          <a:xfrm>
            <a:off x="338571" y="518144"/>
            <a:ext cx="8458200" cy="468146"/>
          </a:xfrm>
          <a:prstGeom prst="rect">
            <a:avLst/>
          </a:prstGeom>
        </p:spPr>
        <p:txBody>
          <a:bodyPr vert="horz"/>
          <a:lstStyle>
            <a:lvl1pPr>
              <a:defRPr sz="2000" b="0"/>
            </a:lvl1pPr>
          </a:lstStyle>
          <a:p>
            <a:r>
              <a:rPr lang="en-US"/>
              <a:t>Click to edit Master title style</a:t>
            </a:r>
            <a:endParaRPr lang="en-US" dirty="0"/>
          </a:p>
        </p:txBody>
      </p:sp>
      <p:sp>
        <p:nvSpPr>
          <p:cNvPr id="3" name="Slide Number Placeholder 2"/>
          <p:cNvSpPr>
            <a:spLocks noGrp="1"/>
          </p:cNvSpPr>
          <p:nvPr>
            <p:ph type="sldNum" sz="quarter" idx="10"/>
          </p:nvPr>
        </p:nvSpPr>
        <p:spPr>
          <a:xfrm>
            <a:off x="8253515" y="4835409"/>
            <a:ext cx="544410" cy="279244"/>
          </a:xfrm>
          <a:prstGeom prst="rect">
            <a:avLst/>
          </a:prstGeom>
        </p:spPr>
        <p:txBody>
          <a:bodyPr/>
          <a:lstStyle/>
          <a:p>
            <a:fld id="{35A454EE-6717-4973-901E-6A90AD009CF4}" type="slidenum">
              <a:rPr lang="en-US" smtClean="0"/>
              <a:pPr/>
              <a:t>‹#›</a:t>
            </a:fld>
            <a:endParaRPr lang="en-US" dirty="0"/>
          </a:p>
        </p:txBody>
      </p:sp>
      <p:pic>
        <p:nvPicPr>
          <p:cNvPr id="5" name="Picture Placeholder 6" descr="n-flutter-small.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0" y="0"/>
            <a:ext cx="9144000" cy="339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pic>
      <p:sp>
        <p:nvSpPr>
          <p:cNvPr id="10" name="Text Placeholder 9"/>
          <p:cNvSpPr>
            <a:spLocks noGrp="1"/>
          </p:cNvSpPr>
          <p:nvPr>
            <p:ph type="body" sz="quarter" idx="13"/>
          </p:nvPr>
        </p:nvSpPr>
        <p:spPr>
          <a:xfrm>
            <a:off x="335590" y="993162"/>
            <a:ext cx="8462335" cy="404552"/>
          </a:xfrm>
          <a:prstGeom prst="rect">
            <a:avLst/>
          </a:prstGeom>
        </p:spPr>
        <p:txBody>
          <a:bodyPr vert="horz"/>
          <a:lstStyle>
            <a:lvl1pPr marL="0" indent="0">
              <a:lnSpc>
                <a:spcPct val="90000"/>
              </a:lnSpc>
              <a:spcAft>
                <a:spcPts val="0"/>
              </a:spcAft>
              <a:buNone/>
              <a:defRPr sz="1600">
                <a:solidFill>
                  <a:schemeClr val="tx2"/>
                </a:solidFill>
              </a:defRPr>
            </a:lvl1pPr>
            <a:lvl2pPr marL="341313" indent="0">
              <a:buNone/>
              <a:defRPr sz="1600">
                <a:solidFill>
                  <a:schemeClr val="tx2"/>
                </a:solidFill>
              </a:defRPr>
            </a:lvl2pPr>
            <a:lvl3pPr marL="627062" indent="0">
              <a:buNone/>
              <a:defRPr sz="1600">
                <a:solidFill>
                  <a:schemeClr val="tx2"/>
                </a:solidFill>
              </a:defRPr>
            </a:lvl3pPr>
            <a:lvl4pPr marL="1371600" indent="0">
              <a:buNone/>
              <a:defRPr sz="1600">
                <a:solidFill>
                  <a:schemeClr val="tx2"/>
                </a:solidFill>
              </a:defRPr>
            </a:lvl4pPr>
            <a:lvl5pPr marL="1828800" indent="0">
              <a:buNone/>
              <a:defRPr sz="1600">
                <a:solidFill>
                  <a:schemeClr val="tx2"/>
                </a:solidFill>
              </a:defRPr>
            </a:lvl5pPr>
          </a:lstStyle>
          <a:p>
            <a:pPr lvl="0"/>
            <a:r>
              <a:rPr lang="en-US"/>
              <a:t>Click to edit Master text styles</a:t>
            </a:r>
          </a:p>
        </p:txBody>
      </p:sp>
      <p:sp>
        <p:nvSpPr>
          <p:cNvPr id="8" name="Content Placeholder 7"/>
          <p:cNvSpPr>
            <a:spLocks noGrp="1"/>
          </p:cNvSpPr>
          <p:nvPr>
            <p:ph sz="quarter" idx="14"/>
          </p:nvPr>
        </p:nvSpPr>
        <p:spPr>
          <a:xfrm>
            <a:off x="337827" y="1408985"/>
            <a:ext cx="8458181" cy="3081168"/>
          </a:xfrm>
          <a:prstGeom prst="rect">
            <a:avLst/>
          </a:prstGeom>
        </p:spPr>
        <p:txBody>
          <a:bodyPr vert="horz"/>
          <a:lstStyle>
            <a:lvl1pPr marL="168275" indent="-168275">
              <a:lnSpc>
                <a:spcPct val="110000"/>
              </a:lnSpc>
              <a:spcAft>
                <a:spcPts val="600"/>
              </a:spcAft>
              <a:defRPr sz="1100"/>
            </a:lvl1pPr>
            <a:lvl2pPr marL="512763" indent="-171450">
              <a:lnSpc>
                <a:spcPct val="110000"/>
              </a:lnSpc>
              <a:spcAft>
                <a:spcPts val="600"/>
              </a:spcAft>
              <a:defRPr sz="1100"/>
            </a:lvl2pPr>
            <a:lvl3pPr marL="744538" indent="-117475">
              <a:lnSpc>
                <a:spcPct val="110000"/>
              </a:lnSpc>
              <a:spcAft>
                <a:spcPts val="600"/>
              </a:spcAft>
              <a:defRPr sz="1050"/>
            </a:lvl3pPr>
            <a:lvl4pPr marL="1489075" indent="-174625">
              <a:lnSpc>
                <a:spcPct val="110000"/>
              </a:lnSpc>
              <a:spcAft>
                <a:spcPts val="600"/>
              </a:spcAft>
              <a:defRPr sz="900"/>
            </a:lvl4pPr>
            <a:lvl5pPr marL="1946275" indent="-117475">
              <a:lnSpc>
                <a:spcPct val="110000"/>
              </a:lnSpc>
              <a:spcAft>
                <a:spcPts val="600"/>
              </a:spcAft>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91268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Section Break with Corporate Image">
    <p:spTree>
      <p:nvGrpSpPr>
        <p:cNvPr id="1" name=""/>
        <p:cNvGrpSpPr/>
        <p:nvPr/>
      </p:nvGrpSpPr>
      <p:grpSpPr>
        <a:xfrm>
          <a:off x="0" y="0"/>
          <a:ext cx="0" cy="0"/>
          <a:chOff x="0" y="0"/>
          <a:chExt cx="0" cy="0"/>
        </a:xfrm>
      </p:grpSpPr>
      <p:sp>
        <p:nvSpPr>
          <p:cNvPr id="2" name="Title 1"/>
          <p:cNvSpPr>
            <a:spLocks noGrp="1"/>
          </p:cNvSpPr>
          <p:nvPr>
            <p:ph type="title"/>
          </p:nvPr>
        </p:nvSpPr>
        <p:spPr>
          <a:xfrm>
            <a:off x="338571" y="1552885"/>
            <a:ext cx="8458200" cy="712279"/>
          </a:xfrm>
          <a:prstGeom prst="rect">
            <a:avLst/>
          </a:prstGeom>
        </p:spPr>
        <p:txBody>
          <a:bodyPr vert="horz"/>
          <a:lstStyle>
            <a:lvl1pPr>
              <a:defRPr sz="2800" b="1">
                <a:solidFill>
                  <a:schemeClr val="tx2"/>
                </a:solidFill>
              </a:defRPr>
            </a:lvl1pPr>
          </a:lstStyle>
          <a:p>
            <a:r>
              <a:rPr lang="en-US"/>
              <a:t>Click to edit Master title style</a:t>
            </a:r>
            <a:endParaRPr lang="en-US" dirty="0"/>
          </a:p>
        </p:txBody>
      </p:sp>
      <p:sp>
        <p:nvSpPr>
          <p:cNvPr id="3" name="Slide Number Placeholder 2"/>
          <p:cNvSpPr>
            <a:spLocks noGrp="1"/>
          </p:cNvSpPr>
          <p:nvPr>
            <p:ph type="sldNum" sz="quarter" idx="10"/>
          </p:nvPr>
        </p:nvSpPr>
        <p:spPr>
          <a:xfrm>
            <a:off x="8252361" y="4836120"/>
            <a:ext cx="544410" cy="279244"/>
          </a:xfrm>
          <a:prstGeom prst="rect">
            <a:avLst/>
          </a:prstGeom>
        </p:spPr>
        <p:txBody>
          <a:bodyPr/>
          <a:lstStyle/>
          <a:p>
            <a:fld id="{35A454EE-6717-4973-901E-6A90AD009CF4}" type="slidenum">
              <a:rPr lang="en-US" smtClean="0"/>
              <a:pPr/>
              <a:t>‹#›</a:t>
            </a:fld>
            <a:endParaRPr lang="en-US" dirty="0"/>
          </a:p>
        </p:txBody>
      </p:sp>
    </p:spTree>
    <p:extLst>
      <p:ext uri="{BB962C8B-B14F-4D97-AF65-F5344CB8AC3E}">
        <p14:creationId xmlns:p14="http://schemas.microsoft.com/office/powerpoint/2010/main" val="1960044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Content Slide">
    <p:spTree>
      <p:nvGrpSpPr>
        <p:cNvPr id="1" name=""/>
        <p:cNvGrpSpPr/>
        <p:nvPr/>
      </p:nvGrpSpPr>
      <p:grpSpPr>
        <a:xfrm>
          <a:off x="0" y="0"/>
          <a:ext cx="0" cy="0"/>
          <a:chOff x="0" y="0"/>
          <a:chExt cx="0" cy="0"/>
        </a:xfrm>
      </p:grpSpPr>
      <p:sp>
        <p:nvSpPr>
          <p:cNvPr id="8" name="Title 1"/>
          <p:cNvSpPr>
            <a:spLocks noGrp="1"/>
          </p:cNvSpPr>
          <p:nvPr>
            <p:ph type="title"/>
          </p:nvPr>
        </p:nvSpPr>
        <p:spPr>
          <a:xfrm>
            <a:off x="338572" y="518144"/>
            <a:ext cx="6976629" cy="327248"/>
          </a:xfrm>
          <a:prstGeom prst="rect">
            <a:avLst/>
          </a:prstGeom>
        </p:spPr>
        <p:txBody>
          <a:bodyPr vert="horz"/>
          <a:lstStyle>
            <a:lvl1pPr>
              <a:defRPr sz="2000" b="0"/>
            </a:lvl1pPr>
          </a:lstStyle>
          <a:p>
            <a:r>
              <a:rPr lang="en-US"/>
              <a:t>Click to edit Master title style</a:t>
            </a:r>
            <a:endParaRPr lang="en-US" dirty="0"/>
          </a:p>
        </p:txBody>
      </p:sp>
      <p:sp>
        <p:nvSpPr>
          <p:cNvPr id="12" name="Slide Number Placeholder 2"/>
          <p:cNvSpPr>
            <a:spLocks noGrp="1"/>
          </p:cNvSpPr>
          <p:nvPr>
            <p:ph type="sldNum" sz="quarter" idx="10"/>
          </p:nvPr>
        </p:nvSpPr>
        <p:spPr>
          <a:xfrm>
            <a:off x="8252362" y="4816075"/>
            <a:ext cx="544410" cy="279244"/>
          </a:xfrm>
          <a:prstGeom prst="rect">
            <a:avLst/>
          </a:prstGeom>
        </p:spPr>
        <p:txBody>
          <a:bodyPr/>
          <a:lstStyle/>
          <a:p>
            <a:fld id="{65119A0C-3940-4F90-866A-BE9151D0B6AA}" type="slidenum">
              <a:rPr lang="en-US" smtClean="0">
                <a:solidFill>
                  <a:srgbClr val="00A1DE"/>
                </a:solidFill>
              </a:rPr>
              <a:pPr/>
              <a:t>‹#›</a:t>
            </a:fld>
            <a:endParaRPr lang="en-US">
              <a:solidFill>
                <a:srgbClr val="00A1DE"/>
              </a:solidFill>
            </a:endParaRPr>
          </a:p>
        </p:txBody>
      </p:sp>
      <p:sp>
        <p:nvSpPr>
          <p:cNvPr id="14" name="Text Placeholder 10"/>
          <p:cNvSpPr>
            <a:spLocks noGrp="1"/>
          </p:cNvSpPr>
          <p:nvPr>
            <p:ph type="body" sz="quarter" idx="12"/>
          </p:nvPr>
        </p:nvSpPr>
        <p:spPr>
          <a:xfrm>
            <a:off x="338572" y="845392"/>
            <a:ext cx="8458200" cy="3645194"/>
          </a:xfrm>
          <a:prstGeom prst="rect">
            <a:avLst/>
          </a:prstGeom>
        </p:spPr>
        <p:txBody>
          <a:bodyPr vert="horz"/>
          <a:lstStyle>
            <a:lvl1pPr marL="0" indent="0">
              <a:lnSpc>
                <a:spcPct val="100000"/>
              </a:lnSpc>
              <a:spcAft>
                <a:spcPts val="600"/>
              </a:spcAft>
              <a:buNone/>
              <a:defRPr sz="1600">
                <a:solidFill>
                  <a:srgbClr val="0078BE"/>
                </a:solidFill>
              </a:defRPr>
            </a:lvl1pPr>
            <a:lvl2pPr marL="341313" indent="0">
              <a:buNone/>
              <a:defRPr/>
            </a:lvl2pPr>
            <a:lvl3pPr marL="627062" indent="0">
              <a:buNone/>
              <a:defRPr/>
            </a:lvl3pPr>
            <a:lvl4pPr marL="1371600" indent="0">
              <a:buNone/>
              <a:defRPr/>
            </a:lvl4pPr>
            <a:lvl5pPr marL="1828800" indent="0">
              <a:buNone/>
              <a:defRPr/>
            </a:lvl5pPr>
          </a:lstStyle>
          <a:p>
            <a:pPr lvl="0"/>
            <a:r>
              <a:rPr lang="en-US"/>
              <a:t>Click to edit Master text styles</a:t>
            </a:r>
          </a:p>
        </p:txBody>
      </p:sp>
    </p:spTree>
    <p:extLst>
      <p:ext uri="{BB962C8B-B14F-4D97-AF65-F5344CB8AC3E}">
        <p14:creationId xmlns:p14="http://schemas.microsoft.com/office/powerpoint/2010/main" val="720570496"/>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able of Contents">
    <p:spTree>
      <p:nvGrpSpPr>
        <p:cNvPr id="1" name=""/>
        <p:cNvGrpSpPr/>
        <p:nvPr/>
      </p:nvGrpSpPr>
      <p:grpSpPr>
        <a:xfrm>
          <a:off x="0" y="0"/>
          <a:ext cx="0" cy="0"/>
          <a:chOff x="0" y="0"/>
          <a:chExt cx="0" cy="0"/>
        </a:xfrm>
      </p:grpSpPr>
      <p:sp>
        <p:nvSpPr>
          <p:cNvPr id="2" name="Title 1"/>
          <p:cNvSpPr>
            <a:spLocks noGrp="1"/>
          </p:cNvSpPr>
          <p:nvPr>
            <p:ph type="title"/>
          </p:nvPr>
        </p:nvSpPr>
        <p:spPr>
          <a:xfrm>
            <a:off x="338572" y="518144"/>
            <a:ext cx="6900429" cy="327248"/>
          </a:xfrm>
          <a:prstGeom prst="rect">
            <a:avLst/>
          </a:prstGeom>
        </p:spPr>
        <p:txBody>
          <a:bodyPr vert="horz"/>
          <a:lstStyle>
            <a:lvl1pPr>
              <a:defRPr sz="2000" b="0"/>
            </a:lvl1pPr>
          </a:lstStyle>
          <a:p>
            <a:r>
              <a:rPr lang="en-US"/>
              <a:t>Click to edit Master title style</a:t>
            </a:r>
            <a:endParaRPr lang="en-US" dirty="0"/>
          </a:p>
        </p:txBody>
      </p:sp>
      <p:sp>
        <p:nvSpPr>
          <p:cNvPr id="3" name="Slide Number Placeholder 2"/>
          <p:cNvSpPr>
            <a:spLocks noGrp="1"/>
          </p:cNvSpPr>
          <p:nvPr>
            <p:ph type="sldNum" sz="quarter" idx="10"/>
          </p:nvPr>
        </p:nvSpPr>
        <p:spPr>
          <a:xfrm>
            <a:off x="8317523" y="4800600"/>
            <a:ext cx="544410" cy="279244"/>
          </a:xfrm>
          <a:prstGeom prst="rect">
            <a:avLst/>
          </a:prstGeom>
        </p:spPr>
        <p:txBody>
          <a:bodyPr/>
          <a:lstStyle/>
          <a:p>
            <a:fld id="{35A454EE-6717-4973-901E-6A90AD009CF4}" type="slidenum">
              <a:rPr lang="en-US" smtClean="0"/>
              <a:pPr/>
              <a:t>‹#›</a:t>
            </a:fld>
            <a:endParaRPr lang="en-US" dirty="0"/>
          </a:p>
        </p:txBody>
      </p:sp>
      <p:sp>
        <p:nvSpPr>
          <p:cNvPr id="11" name="Text Placeholder 10"/>
          <p:cNvSpPr>
            <a:spLocks noGrp="1"/>
          </p:cNvSpPr>
          <p:nvPr>
            <p:ph type="body" sz="quarter" idx="12"/>
          </p:nvPr>
        </p:nvSpPr>
        <p:spPr>
          <a:xfrm>
            <a:off x="338572" y="845392"/>
            <a:ext cx="8458200" cy="3645194"/>
          </a:xfrm>
          <a:prstGeom prst="rect">
            <a:avLst/>
          </a:prstGeom>
        </p:spPr>
        <p:txBody>
          <a:bodyPr vert="horz"/>
          <a:lstStyle>
            <a:lvl1pPr marL="0" indent="0">
              <a:lnSpc>
                <a:spcPct val="100000"/>
              </a:lnSpc>
              <a:spcAft>
                <a:spcPts val="600"/>
              </a:spcAft>
              <a:buNone/>
              <a:defRPr sz="1600">
                <a:solidFill>
                  <a:srgbClr val="0078BE"/>
                </a:solidFill>
              </a:defRPr>
            </a:lvl1pPr>
            <a:lvl2pPr marL="341313" indent="0">
              <a:buNone/>
              <a:defRPr/>
            </a:lvl2pPr>
            <a:lvl3pPr marL="627062" indent="0">
              <a:buNone/>
              <a:defRPr/>
            </a:lvl3pPr>
            <a:lvl4pPr marL="1371600" indent="0">
              <a:buNone/>
              <a:defRPr/>
            </a:lvl4pPr>
            <a:lvl5pPr marL="1828800" indent="0">
              <a:buNone/>
              <a:defRPr/>
            </a:lvl5pPr>
          </a:lstStyle>
          <a:p>
            <a:pPr lvl="0"/>
            <a:r>
              <a:rPr lang="en-US"/>
              <a:t>Click to edit Master text styles</a:t>
            </a:r>
          </a:p>
        </p:txBody>
      </p:sp>
    </p:spTree>
    <p:extLst>
      <p:ext uri="{BB962C8B-B14F-4D97-AF65-F5344CB8AC3E}">
        <p14:creationId xmlns:p14="http://schemas.microsoft.com/office/powerpoint/2010/main" val="630023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Content Slide with Chart and Subhead">
    <p:spTree>
      <p:nvGrpSpPr>
        <p:cNvPr id="1" name=""/>
        <p:cNvGrpSpPr/>
        <p:nvPr/>
      </p:nvGrpSpPr>
      <p:grpSpPr>
        <a:xfrm>
          <a:off x="0" y="0"/>
          <a:ext cx="0" cy="0"/>
          <a:chOff x="0" y="0"/>
          <a:chExt cx="0" cy="0"/>
        </a:xfrm>
      </p:grpSpPr>
      <p:sp>
        <p:nvSpPr>
          <p:cNvPr id="8" name="Content Placeholder 7"/>
          <p:cNvSpPr>
            <a:spLocks noGrp="1"/>
          </p:cNvSpPr>
          <p:nvPr>
            <p:ph sz="quarter" idx="14"/>
          </p:nvPr>
        </p:nvSpPr>
        <p:spPr>
          <a:xfrm>
            <a:off x="337827" y="1775322"/>
            <a:ext cx="8458181" cy="2724215"/>
          </a:xfrm>
          <a:prstGeom prst="rect">
            <a:avLst/>
          </a:prstGeom>
        </p:spPr>
        <p:txBody>
          <a:bodyPr vert="horz"/>
          <a:lstStyle>
            <a:lvl1pPr marL="168275" indent="-168275">
              <a:lnSpc>
                <a:spcPct val="110000"/>
              </a:lnSpc>
              <a:spcAft>
                <a:spcPts val="600"/>
              </a:spcAft>
              <a:defRPr sz="1100"/>
            </a:lvl1pPr>
            <a:lvl2pPr marL="512763" indent="-171450">
              <a:lnSpc>
                <a:spcPct val="110000"/>
              </a:lnSpc>
              <a:spcAft>
                <a:spcPts val="600"/>
              </a:spcAft>
              <a:defRPr sz="1100"/>
            </a:lvl2pPr>
            <a:lvl3pPr marL="744538" indent="-117475">
              <a:lnSpc>
                <a:spcPct val="110000"/>
              </a:lnSpc>
              <a:spcAft>
                <a:spcPts val="600"/>
              </a:spcAft>
              <a:defRPr sz="1050"/>
            </a:lvl3pPr>
            <a:lvl4pPr marL="1489075" indent="-174625">
              <a:lnSpc>
                <a:spcPct val="110000"/>
              </a:lnSpc>
              <a:spcAft>
                <a:spcPts val="600"/>
              </a:spcAft>
              <a:defRPr sz="900"/>
            </a:lvl4pPr>
            <a:lvl5pPr marL="1946275" indent="-117475">
              <a:lnSpc>
                <a:spcPct val="110000"/>
              </a:lnSpc>
              <a:spcAft>
                <a:spcPts val="600"/>
              </a:spcAft>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338572" y="518144"/>
            <a:ext cx="6976629" cy="462509"/>
          </a:xfrm>
          <a:prstGeom prst="rect">
            <a:avLst/>
          </a:prstGeom>
        </p:spPr>
        <p:txBody>
          <a:bodyPr vert="horz"/>
          <a:lstStyle>
            <a:lvl1pPr>
              <a:defRPr sz="2000" b="0"/>
            </a:lvl1pPr>
          </a:lstStyle>
          <a:p>
            <a:r>
              <a:rPr lang="en-US"/>
              <a:t>Click to edit Master title style</a:t>
            </a:r>
            <a:endParaRPr lang="en-US" dirty="0"/>
          </a:p>
        </p:txBody>
      </p:sp>
      <p:sp>
        <p:nvSpPr>
          <p:cNvPr id="3" name="Slide Number Placeholder 2"/>
          <p:cNvSpPr>
            <a:spLocks noGrp="1"/>
          </p:cNvSpPr>
          <p:nvPr>
            <p:ph type="sldNum" sz="quarter" idx="10"/>
          </p:nvPr>
        </p:nvSpPr>
        <p:spPr>
          <a:xfrm>
            <a:off x="8253515" y="4800600"/>
            <a:ext cx="544410" cy="279244"/>
          </a:xfrm>
          <a:prstGeom prst="rect">
            <a:avLst/>
          </a:prstGeom>
        </p:spPr>
        <p:txBody>
          <a:bodyPr/>
          <a:lstStyle/>
          <a:p>
            <a:fld id="{35A454EE-6717-4973-901E-6A90AD009CF4}" type="slidenum">
              <a:rPr lang="en-US" smtClean="0"/>
              <a:pPr/>
              <a:t>‹#›</a:t>
            </a:fld>
            <a:endParaRPr lang="en-US" dirty="0"/>
          </a:p>
        </p:txBody>
      </p:sp>
      <p:sp>
        <p:nvSpPr>
          <p:cNvPr id="10" name="Text Placeholder 9"/>
          <p:cNvSpPr>
            <a:spLocks noGrp="1"/>
          </p:cNvSpPr>
          <p:nvPr>
            <p:ph type="body" sz="quarter" idx="13"/>
          </p:nvPr>
        </p:nvSpPr>
        <p:spPr>
          <a:xfrm>
            <a:off x="335590" y="981887"/>
            <a:ext cx="8462335" cy="410190"/>
          </a:xfrm>
          <a:prstGeom prst="rect">
            <a:avLst/>
          </a:prstGeom>
        </p:spPr>
        <p:txBody>
          <a:bodyPr vert="horz"/>
          <a:lstStyle>
            <a:lvl1pPr marL="0" indent="0">
              <a:lnSpc>
                <a:spcPct val="90000"/>
              </a:lnSpc>
              <a:spcAft>
                <a:spcPts val="0"/>
              </a:spcAft>
              <a:buNone/>
              <a:defRPr sz="1600">
                <a:solidFill>
                  <a:schemeClr val="tx2"/>
                </a:solidFill>
              </a:defRPr>
            </a:lvl1pPr>
            <a:lvl2pPr marL="341313" indent="0">
              <a:buNone/>
              <a:defRPr sz="1600">
                <a:solidFill>
                  <a:schemeClr val="tx2"/>
                </a:solidFill>
              </a:defRPr>
            </a:lvl2pPr>
            <a:lvl3pPr marL="627062" indent="0">
              <a:buNone/>
              <a:defRPr sz="1600">
                <a:solidFill>
                  <a:schemeClr val="tx2"/>
                </a:solidFill>
              </a:defRPr>
            </a:lvl3pPr>
            <a:lvl4pPr marL="1371600" indent="0">
              <a:buNone/>
              <a:defRPr sz="1600">
                <a:solidFill>
                  <a:schemeClr val="tx2"/>
                </a:solidFill>
              </a:defRPr>
            </a:lvl4pPr>
            <a:lvl5pPr marL="1828800" indent="0">
              <a:buNone/>
              <a:defRPr sz="1600">
                <a:solidFill>
                  <a:schemeClr val="tx2"/>
                </a:solidFill>
              </a:defRPr>
            </a:lvl5pPr>
          </a:lstStyle>
          <a:p>
            <a:pPr lvl="0"/>
            <a:r>
              <a:rPr lang="en-US"/>
              <a:t>Click to edit Master text styles</a:t>
            </a:r>
          </a:p>
        </p:txBody>
      </p:sp>
      <p:sp>
        <p:nvSpPr>
          <p:cNvPr id="9" name="Text Placeholder 10"/>
          <p:cNvSpPr>
            <a:spLocks noGrp="1"/>
          </p:cNvSpPr>
          <p:nvPr>
            <p:ph type="body" sz="quarter" idx="15"/>
          </p:nvPr>
        </p:nvSpPr>
        <p:spPr>
          <a:xfrm>
            <a:off x="338572" y="1392077"/>
            <a:ext cx="8458200" cy="358173"/>
          </a:xfrm>
          <a:prstGeom prst="rect">
            <a:avLst/>
          </a:prstGeom>
        </p:spPr>
        <p:txBody>
          <a:bodyPr vert="horz"/>
          <a:lstStyle>
            <a:lvl1pPr marL="0" indent="0">
              <a:lnSpc>
                <a:spcPct val="110000"/>
              </a:lnSpc>
              <a:spcAft>
                <a:spcPts val="0"/>
              </a:spcAft>
              <a:buNone/>
              <a:defRPr sz="1100">
                <a:solidFill>
                  <a:schemeClr val="tx1"/>
                </a:solidFill>
              </a:defRPr>
            </a:lvl1pPr>
            <a:lvl2pPr marL="341313" indent="0">
              <a:buNone/>
              <a:defRPr/>
            </a:lvl2pPr>
            <a:lvl3pPr marL="627062" indent="0">
              <a:buNone/>
              <a:defRPr/>
            </a:lvl3pPr>
            <a:lvl4pPr marL="1371600" indent="0">
              <a:buNone/>
              <a:defRPr/>
            </a:lvl4pPr>
            <a:lvl5pPr marL="1828800" indent="0">
              <a:buNone/>
              <a:defRPr/>
            </a:lvl5pPr>
          </a:lstStyle>
          <a:p>
            <a:pPr lvl="0"/>
            <a:r>
              <a:rPr lang="en-US"/>
              <a:t>Click to edit Master text styles</a:t>
            </a:r>
          </a:p>
        </p:txBody>
      </p:sp>
    </p:spTree>
    <p:extLst>
      <p:ext uri="{BB962C8B-B14F-4D97-AF65-F5344CB8AC3E}">
        <p14:creationId xmlns:p14="http://schemas.microsoft.com/office/powerpoint/2010/main" val="2162643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300"/>
            <a:ext cx="9143390" cy="5142899"/>
          </a:xfrm>
          <a:prstGeom prst="rect">
            <a:avLst/>
          </a:prstGeom>
        </p:spPr>
      </p:pic>
      <p:sp>
        <p:nvSpPr>
          <p:cNvPr id="7" name="Title 1"/>
          <p:cNvSpPr>
            <a:spLocks noGrp="1"/>
          </p:cNvSpPr>
          <p:nvPr>
            <p:ph type="ctrTitle" hasCustomPrompt="1"/>
          </p:nvPr>
        </p:nvSpPr>
        <p:spPr>
          <a:xfrm>
            <a:off x="522743" y="636523"/>
            <a:ext cx="8387999" cy="919229"/>
          </a:xfrm>
        </p:spPr>
        <p:txBody>
          <a:bodyPr anchor="b">
            <a:normAutofit/>
          </a:bodyPr>
          <a:lstStyle>
            <a:lvl1pPr algn="l">
              <a:defRPr sz="3000" b="1" baseline="0">
                <a:solidFill>
                  <a:srgbClr val="FECC0C"/>
                </a:solidFill>
              </a:defRPr>
            </a:lvl1pPr>
          </a:lstStyle>
          <a:p>
            <a:r>
              <a:rPr lang="en-GB" dirty="0"/>
              <a:t>Presentation title to go here, up to a maximum of two lines of text.</a:t>
            </a:r>
            <a:endParaRPr lang="en-US" dirty="0"/>
          </a:p>
        </p:txBody>
      </p:sp>
      <p:sp>
        <p:nvSpPr>
          <p:cNvPr id="9" name="Subtitle 2"/>
          <p:cNvSpPr>
            <a:spLocks noGrp="1"/>
          </p:cNvSpPr>
          <p:nvPr>
            <p:ph type="subTitle" idx="1" hasCustomPrompt="1"/>
          </p:nvPr>
        </p:nvSpPr>
        <p:spPr>
          <a:xfrm>
            <a:off x="522743" y="1646313"/>
            <a:ext cx="8387999" cy="449068"/>
          </a:xfrm>
        </p:spPr>
        <p:txBody>
          <a:bodyPr>
            <a:normAutofit/>
          </a:bodyPr>
          <a:lstStyle>
            <a:lvl1pPr marL="0" indent="0" algn="l">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add subtitle </a:t>
            </a:r>
            <a:r>
              <a:rPr lang="mr-IN" dirty="0"/>
              <a:t>–</a:t>
            </a:r>
            <a:r>
              <a:rPr lang="en-GB" dirty="0"/>
              <a:t> date / presenter’s name</a:t>
            </a:r>
            <a:endParaRPr lang="en-US" dirty="0"/>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52897" y="4294187"/>
            <a:ext cx="1453485" cy="497333"/>
          </a:xfrm>
          <a:prstGeom prst="rect">
            <a:avLst/>
          </a:prstGeom>
        </p:spPr>
      </p:pic>
    </p:spTree>
    <p:extLst>
      <p:ext uri="{BB962C8B-B14F-4D97-AF65-F5344CB8AC3E}">
        <p14:creationId xmlns:p14="http://schemas.microsoft.com/office/powerpoint/2010/main" val="46877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Section Divider - Aqua Blue">
    <p:bg>
      <p:bgPr>
        <a:solidFill>
          <a:schemeClr val="accent2"/>
        </a:solidFill>
        <a:effectLst/>
      </p:bgPr>
    </p:bg>
    <p:spTree>
      <p:nvGrpSpPr>
        <p:cNvPr id="1" name=""/>
        <p:cNvGrpSpPr/>
        <p:nvPr/>
      </p:nvGrpSpPr>
      <p:grpSpPr>
        <a:xfrm>
          <a:off x="0" y="0"/>
          <a:ext cx="0" cy="0"/>
          <a:chOff x="0" y="0"/>
          <a:chExt cx="0" cy="0"/>
        </a:xfrm>
      </p:grpSpPr>
      <p:sp>
        <p:nvSpPr>
          <p:cNvPr id="9" name="Rectangle 8"/>
          <p:cNvSpPr/>
          <p:nvPr userDrawn="1"/>
        </p:nvSpPr>
        <p:spPr>
          <a:xfrm>
            <a:off x="7519737" y="4358105"/>
            <a:ext cx="1463842" cy="628721"/>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295" y="15"/>
            <a:ext cx="9142019" cy="5143500"/>
          </a:xfrm>
          <a:prstGeom prst="rect">
            <a:avLst/>
          </a:prstGeom>
        </p:spPr>
      </p:pic>
      <p:sp>
        <p:nvSpPr>
          <p:cNvPr id="2" name="Title 1"/>
          <p:cNvSpPr>
            <a:spLocks noGrp="1"/>
          </p:cNvSpPr>
          <p:nvPr>
            <p:ph type="ctrTitle" hasCustomPrompt="1"/>
          </p:nvPr>
        </p:nvSpPr>
        <p:spPr>
          <a:xfrm>
            <a:off x="522757" y="1087820"/>
            <a:ext cx="8387999" cy="1475999"/>
          </a:xfrm>
        </p:spPr>
        <p:txBody>
          <a:bodyPr anchor="t">
            <a:normAutofit/>
          </a:bodyPr>
          <a:lstStyle>
            <a:lvl1pPr algn="l">
              <a:lnSpc>
                <a:spcPct val="100000"/>
              </a:lnSpc>
              <a:defRPr sz="4000" b="0">
                <a:solidFill>
                  <a:schemeClr val="bg1"/>
                </a:solidFill>
              </a:defRPr>
            </a:lvl1pPr>
          </a:lstStyle>
          <a:p>
            <a:r>
              <a:rPr lang="en-GB" dirty="0"/>
              <a:t>Click to add section title</a:t>
            </a:r>
            <a:endParaRPr lang="en-US" dirty="0"/>
          </a:p>
        </p:txBody>
      </p:sp>
      <p:sp>
        <p:nvSpPr>
          <p:cNvPr id="3" name="Subtitle 2"/>
          <p:cNvSpPr>
            <a:spLocks noGrp="1"/>
          </p:cNvSpPr>
          <p:nvPr>
            <p:ph type="subTitle" idx="1" hasCustomPrompt="1"/>
          </p:nvPr>
        </p:nvSpPr>
        <p:spPr>
          <a:xfrm>
            <a:off x="522757" y="645423"/>
            <a:ext cx="8387999" cy="371131"/>
          </a:xfrm>
        </p:spPr>
        <p:txBody>
          <a:bodyPr>
            <a:normAutofit/>
          </a:bodyPr>
          <a:lstStyle>
            <a:lvl1pPr marL="0" indent="0" algn="l">
              <a:buNone/>
              <a:defRPr sz="2400" baseline="0">
                <a:solidFill>
                  <a:schemeClr val="tx1">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add sub heading if needed</a:t>
            </a:r>
            <a:endParaRPr lang="en-US"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04586" y="4512760"/>
            <a:ext cx="1162661" cy="397823"/>
          </a:xfrm>
          <a:prstGeom prst="rect">
            <a:avLst/>
          </a:prstGeom>
        </p:spPr>
      </p:pic>
    </p:spTree>
    <p:extLst>
      <p:ext uri="{BB962C8B-B14F-4D97-AF65-F5344CB8AC3E}">
        <p14:creationId xmlns:p14="http://schemas.microsoft.com/office/powerpoint/2010/main" val="31869548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Section Divider - Oilskin Yellow">
    <p:bg>
      <p:bgPr>
        <a:solidFill>
          <a:schemeClr val="accent3"/>
        </a:solidFill>
        <a:effectLst/>
      </p:bgPr>
    </p:bg>
    <p:spTree>
      <p:nvGrpSpPr>
        <p:cNvPr id="1" name=""/>
        <p:cNvGrpSpPr/>
        <p:nvPr/>
      </p:nvGrpSpPr>
      <p:grpSpPr>
        <a:xfrm>
          <a:off x="0" y="0"/>
          <a:ext cx="0" cy="0"/>
          <a:chOff x="0" y="0"/>
          <a:chExt cx="0" cy="0"/>
        </a:xfrm>
      </p:grpSpPr>
      <p:sp>
        <p:nvSpPr>
          <p:cNvPr id="9" name="Rectangle 8"/>
          <p:cNvSpPr/>
          <p:nvPr userDrawn="1"/>
        </p:nvSpPr>
        <p:spPr>
          <a:xfrm>
            <a:off x="7519737" y="4358105"/>
            <a:ext cx="1463842" cy="628721"/>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295" y="15"/>
            <a:ext cx="9142019" cy="5143500"/>
          </a:xfrm>
          <a:prstGeom prst="rect">
            <a:avLst/>
          </a:prstGeom>
        </p:spPr>
      </p:pic>
      <p:sp>
        <p:nvSpPr>
          <p:cNvPr id="2" name="Title 1"/>
          <p:cNvSpPr>
            <a:spLocks noGrp="1"/>
          </p:cNvSpPr>
          <p:nvPr>
            <p:ph type="ctrTitle" hasCustomPrompt="1"/>
          </p:nvPr>
        </p:nvSpPr>
        <p:spPr>
          <a:xfrm>
            <a:off x="522757" y="1087820"/>
            <a:ext cx="8387999" cy="1475999"/>
          </a:xfrm>
        </p:spPr>
        <p:txBody>
          <a:bodyPr anchor="t">
            <a:normAutofit/>
          </a:bodyPr>
          <a:lstStyle>
            <a:lvl1pPr algn="l">
              <a:lnSpc>
                <a:spcPct val="100000"/>
              </a:lnSpc>
              <a:defRPr sz="4000" b="0">
                <a:solidFill>
                  <a:schemeClr val="bg1"/>
                </a:solidFill>
              </a:defRPr>
            </a:lvl1pPr>
          </a:lstStyle>
          <a:p>
            <a:r>
              <a:rPr lang="en-GB" dirty="0"/>
              <a:t>Click to add section title</a:t>
            </a:r>
            <a:endParaRPr lang="en-US" dirty="0"/>
          </a:p>
        </p:txBody>
      </p:sp>
      <p:sp>
        <p:nvSpPr>
          <p:cNvPr id="3" name="Subtitle 2"/>
          <p:cNvSpPr>
            <a:spLocks noGrp="1"/>
          </p:cNvSpPr>
          <p:nvPr>
            <p:ph type="subTitle" idx="1" hasCustomPrompt="1"/>
          </p:nvPr>
        </p:nvSpPr>
        <p:spPr>
          <a:xfrm>
            <a:off x="522757" y="645423"/>
            <a:ext cx="8387999" cy="371131"/>
          </a:xfrm>
        </p:spPr>
        <p:txBody>
          <a:bodyPr>
            <a:normAutofit/>
          </a:bodyPr>
          <a:lstStyle>
            <a:lvl1pPr marL="0" indent="0" algn="l">
              <a:buNone/>
              <a:defRPr sz="2400" baseline="0">
                <a:solidFill>
                  <a:schemeClr val="tx1">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add sub heading if needed</a:t>
            </a:r>
            <a:endParaRPr lang="en-US"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04586" y="4512760"/>
            <a:ext cx="1162661" cy="397823"/>
          </a:xfrm>
          <a:prstGeom prst="rect">
            <a:avLst/>
          </a:prstGeom>
        </p:spPr>
      </p:pic>
    </p:spTree>
    <p:extLst>
      <p:ext uri="{BB962C8B-B14F-4D97-AF65-F5344CB8AC3E}">
        <p14:creationId xmlns:p14="http://schemas.microsoft.com/office/powerpoint/2010/main" val="258054343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Section Divider - Lifebuoy Orange">
    <p:bg>
      <p:bgPr>
        <a:solidFill>
          <a:schemeClr val="accent4"/>
        </a:solidFill>
        <a:effectLst/>
      </p:bgPr>
    </p:bg>
    <p:spTree>
      <p:nvGrpSpPr>
        <p:cNvPr id="1" name=""/>
        <p:cNvGrpSpPr/>
        <p:nvPr/>
      </p:nvGrpSpPr>
      <p:grpSpPr>
        <a:xfrm>
          <a:off x="0" y="0"/>
          <a:ext cx="0" cy="0"/>
          <a:chOff x="0" y="0"/>
          <a:chExt cx="0" cy="0"/>
        </a:xfrm>
      </p:grpSpPr>
      <p:sp>
        <p:nvSpPr>
          <p:cNvPr id="9" name="Rectangle 8"/>
          <p:cNvSpPr/>
          <p:nvPr userDrawn="1"/>
        </p:nvSpPr>
        <p:spPr>
          <a:xfrm>
            <a:off x="7519737" y="4358105"/>
            <a:ext cx="1463842" cy="628721"/>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295" y="15"/>
            <a:ext cx="9142019" cy="5143500"/>
          </a:xfrm>
          <a:prstGeom prst="rect">
            <a:avLst/>
          </a:prstGeom>
        </p:spPr>
      </p:pic>
      <p:sp>
        <p:nvSpPr>
          <p:cNvPr id="2" name="Title 1"/>
          <p:cNvSpPr>
            <a:spLocks noGrp="1"/>
          </p:cNvSpPr>
          <p:nvPr>
            <p:ph type="ctrTitle" hasCustomPrompt="1"/>
          </p:nvPr>
        </p:nvSpPr>
        <p:spPr>
          <a:xfrm>
            <a:off x="522757" y="1087820"/>
            <a:ext cx="8387999" cy="1475999"/>
          </a:xfrm>
        </p:spPr>
        <p:txBody>
          <a:bodyPr anchor="t">
            <a:normAutofit/>
          </a:bodyPr>
          <a:lstStyle>
            <a:lvl1pPr algn="l">
              <a:lnSpc>
                <a:spcPct val="100000"/>
              </a:lnSpc>
              <a:defRPr sz="4000" b="0">
                <a:solidFill>
                  <a:schemeClr val="bg1"/>
                </a:solidFill>
              </a:defRPr>
            </a:lvl1pPr>
          </a:lstStyle>
          <a:p>
            <a:r>
              <a:rPr lang="en-GB" dirty="0"/>
              <a:t>Click to add section title</a:t>
            </a:r>
            <a:endParaRPr lang="en-US" dirty="0"/>
          </a:p>
        </p:txBody>
      </p:sp>
      <p:sp>
        <p:nvSpPr>
          <p:cNvPr id="3" name="Subtitle 2"/>
          <p:cNvSpPr>
            <a:spLocks noGrp="1"/>
          </p:cNvSpPr>
          <p:nvPr>
            <p:ph type="subTitle" idx="1" hasCustomPrompt="1"/>
          </p:nvPr>
        </p:nvSpPr>
        <p:spPr>
          <a:xfrm>
            <a:off x="522757" y="645423"/>
            <a:ext cx="8387999" cy="371131"/>
          </a:xfrm>
        </p:spPr>
        <p:txBody>
          <a:bodyPr>
            <a:normAutofit/>
          </a:bodyPr>
          <a:lstStyle>
            <a:lvl1pPr marL="0" indent="0" algn="l">
              <a:buNone/>
              <a:defRPr sz="2400" baseline="0">
                <a:solidFill>
                  <a:schemeClr val="tx1">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add sub heading if needed</a:t>
            </a:r>
            <a:endParaRPr lang="en-US"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04586" y="4512760"/>
            <a:ext cx="1162661" cy="397823"/>
          </a:xfrm>
          <a:prstGeom prst="rect">
            <a:avLst/>
          </a:prstGeom>
        </p:spPr>
      </p:pic>
    </p:spTree>
    <p:extLst>
      <p:ext uri="{BB962C8B-B14F-4D97-AF65-F5344CB8AC3E}">
        <p14:creationId xmlns:p14="http://schemas.microsoft.com/office/powerpoint/2010/main" val="25805434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Section Divider - Oilskin Yellow">
    <p:bg>
      <p:bgPr>
        <a:solidFill>
          <a:schemeClr val="accent3"/>
        </a:soli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295" y="15"/>
            <a:ext cx="9142019" cy="5143500"/>
          </a:xfrm>
          <a:prstGeom prst="rect">
            <a:avLst/>
          </a:prstGeom>
        </p:spPr>
      </p:pic>
      <p:sp>
        <p:nvSpPr>
          <p:cNvPr id="6" name="Rectangle 5"/>
          <p:cNvSpPr/>
          <p:nvPr userDrawn="1"/>
        </p:nvSpPr>
        <p:spPr>
          <a:xfrm>
            <a:off x="7519737" y="4358105"/>
            <a:ext cx="1463842" cy="628721"/>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522757" y="1087820"/>
            <a:ext cx="8387999" cy="1475999"/>
          </a:xfrm>
        </p:spPr>
        <p:txBody>
          <a:bodyPr anchor="t">
            <a:normAutofit/>
          </a:bodyPr>
          <a:lstStyle>
            <a:lvl1pPr algn="l">
              <a:lnSpc>
                <a:spcPct val="100000"/>
              </a:lnSpc>
              <a:defRPr sz="4000" b="0">
                <a:solidFill>
                  <a:schemeClr val="bg1"/>
                </a:solidFill>
              </a:defRPr>
            </a:lvl1pPr>
          </a:lstStyle>
          <a:p>
            <a:r>
              <a:rPr lang="en-GB" dirty="0"/>
              <a:t>Click to add section title</a:t>
            </a:r>
            <a:endParaRPr lang="en-US" dirty="0"/>
          </a:p>
        </p:txBody>
      </p:sp>
      <p:sp>
        <p:nvSpPr>
          <p:cNvPr id="3" name="Subtitle 2"/>
          <p:cNvSpPr>
            <a:spLocks noGrp="1"/>
          </p:cNvSpPr>
          <p:nvPr>
            <p:ph type="subTitle" idx="1" hasCustomPrompt="1"/>
          </p:nvPr>
        </p:nvSpPr>
        <p:spPr>
          <a:xfrm>
            <a:off x="522757" y="645423"/>
            <a:ext cx="8387999" cy="371131"/>
          </a:xfrm>
        </p:spPr>
        <p:txBody>
          <a:bodyPr>
            <a:normAutofit/>
          </a:bodyPr>
          <a:lstStyle>
            <a:lvl1pPr marL="0" indent="0" algn="l">
              <a:buNone/>
              <a:defRPr sz="2400" baseline="0">
                <a:solidFill>
                  <a:schemeClr val="tx1">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add sub heading if needed</a:t>
            </a:r>
            <a:endParaRPr lang="en-US"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04586" y="4512760"/>
            <a:ext cx="1162661" cy="397823"/>
          </a:xfrm>
          <a:prstGeom prst="rect">
            <a:avLst/>
          </a:prstGeom>
        </p:spPr>
      </p:pic>
    </p:spTree>
    <p:extLst>
      <p:ext uri="{BB962C8B-B14F-4D97-AF65-F5344CB8AC3E}">
        <p14:creationId xmlns:p14="http://schemas.microsoft.com/office/powerpoint/2010/main" val="55522826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Section Divider - Seaweed Green">
    <p:bg>
      <p:bgPr>
        <a:solidFill>
          <a:schemeClr val="accent5"/>
        </a:solidFill>
        <a:effectLst/>
      </p:bgPr>
    </p:bg>
    <p:spTree>
      <p:nvGrpSpPr>
        <p:cNvPr id="1" name=""/>
        <p:cNvGrpSpPr/>
        <p:nvPr/>
      </p:nvGrpSpPr>
      <p:grpSpPr>
        <a:xfrm>
          <a:off x="0" y="0"/>
          <a:ext cx="0" cy="0"/>
          <a:chOff x="0" y="0"/>
          <a:chExt cx="0" cy="0"/>
        </a:xfrm>
      </p:grpSpPr>
      <p:sp>
        <p:nvSpPr>
          <p:cNvPr id="9" name="Rectangle 8"/>
          <p:cNvSpPr/>
          <p:nvPr userDrawn="1"/>
        </p:nvSpPr>
        <p:spPr>
          <a:xfrm>
            <a:off x="7519737" y="4358105"/>
            <a:ext cx="1463842" cy="628721"/>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295" y="15"/>
            <a:ext cx="9142019" cy="5143500"/>
          </a:xfrm>
          <a:prstGeom prst="rect">
            <a:avLst/>
          </a:prstGeom>
        </p:spPr>
      </p:pic>
      <p:sp>
        <p:nvSpPr>
          <p:cNvPr id="2" name="Title 1"/>
          <p:cNvSpPr>
            <a:spLocks noGrp="1"/>
          </p:cNvSpPr>
          <p:nvPr>
            <p:ph type="ctrTitle" hasCustomPrompt="1"/>
          </p:nvPr>
        </p:nvSpPr>
        <p:spPr>
          <a:xfrm>
            <a:off x="522757" y="1087820"/>
            <a:ext cx="8387999" cy="1475999"/>
          </a:xfrm>
        </p:spPr>
        <p:txBody>
          <a:bodyPr anchor="t">
            <a:normAutofit/>
          </a:bodyPr>
          <a:lstStyle>
            <a:lvl1pPr algn="l">
              <a:lnSpc>
                <a:spcPct val="100000"/>
              </a:lnSpc>
              <a:defRPr sz="4000" b="0">
                <a:solidFill>
                  <a:schemeClr val="bg1"/>
                </a:solidFill>
              </a:defRPr>
            </a:lvl1pPr>
          </a:lstStyle>
          <a:p>
            <a:r>
              <a:rPr lang="en-GB" dirty="0"/>
              <a:t>Click to add section title</a:t>
            </a:r>
            <a:endParaRPr lang="en-US" dirty="0"/>
          </a:p>
        </p:txBody>
      </p:sp>
      <p:sp>
        <p:nvSpPr>
          <p:cNvPr id="3" name="Subtitle 2"/>
          <p:cNvSpPr>
            <a:spLocks noGrp="1"/>
          </p:cNvSpPr>
          <p:nvPr>
            <p:ph type="subTitle" idx="1" hasCustomPrompt="1"/>
          </p:nvPr>
        </p:nvSpPr>
        <p:spPr>
          <a:xfrm>
            <a:off x="522757" y="645423"/>
            <a:ext cx="8387999" cy="371131"/>
          </a:xfrm>
        </p:spPr>
        <p:txBody>
          <a:bodyPr>
            <a:normAutofit/>
          </a:bodyPr>
          <a:lstStyle>
            <a:lvl1pPr marL="0" indent="0" algn="l">
              <a:buNone/>
              <a:defRPr sz="2400" baseline="0">
                <a:solidFill>
                  <a:schemeClr val="tx1">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add sub heading if needed</a:t>
            </a:r>
            <a:endParaRPr lang="en-US"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04586" y="4512760"/>
            <a:ext cx="1162661" cy="397823"/>
          </a:xfrm>
          <a:prstGeom prst="rect">
            <a:avLst/>
          </a:prstGeom>
        </p:spPr>
      </p:pic>
    </p:spTree>
    <p:extLst>
      <p:ext uri="{BB962C8B-B14F-4D97-AF65-F5344CB8AC3E}">
        <p14:creationId xmlns:p14="http://schemas.microsoft.com/office/powerpoint/2010/main" val="258054343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Section Divider - Storm Grey">
    <p:bg>
      <p:bgPr>
        <a:solidFill>
          <a:schemeClr val="tx1"/>
        </a:solidFill>
        <a:effectLst/>
      </p:bgPr>
    </p:bg>
    <p:spTree>
      <p:nvGrpSpPr>
        <p:cNvPr id="1" name=""/>
        <p:cNvGrpSpPr/>
        <p:nvPr/>
      </p:nvGrpSpPr>
      <p:grpSpPr>
        <a:xfrm>
          <a:off x="0" y="0"/>
          <a:ext cx="0" cy="0"/>
          <a:chOff x="0" y="0"/>
          <a:chExt cx="0" cy="0"/>
        </a:xfrm>
      </p:grpSpPr>
      <p:sp>
        <p:nvSpPr>
          <p:cNvPr id="9" name="Rectangle 8"/>
          <p:cNvSpPr/>
          <p:nvPr userDrawn="1"/>
        </p:nvSpPr>
        <p:spPr>
          <a:xfrm>
            <a:off x="7519737" y="4358105"/>
            <a:ext cx="1463842" cy="628721"/>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295" y="15"/>
            <a:ext cx="9142019" cy="5143500"/>
          </a:xfrm>
          <a:prstGeom prst="rect">
            <a:avLst/>
          </a:prstGeom>
        </p:spPr>
      </p:pic>
      <p:sp>
        <p:nvSpPr>
          <p:cNvPr id="2" name="Title 1"/>
          <p:cNvSpPr>
            <a:spLocks noGrp="1"/>
          </p:cNvSpPr>
          <p:nvPr>
            <p:ph type="ctrTitle" hasCustomPrompt="1"/>
          </p:nvPr>
        </p:nvSpPr>
        <p:spPr>
          <a:xfrm>
            <a:off x="522757" y="1087820"/>
            <a:ext cx="8387999" cy="1475999"/>
          </a:xfrm>
        </p:spPr>
        <p:txBody>
          <a:bodyPr anchor="t">
            <a:normAutofit/>
          </a:bodyPr>
          <a:lstStyle>
            <a:lvl1pPr algn="l">
              <a:lnSpc>
                <a:spcPct val="100000"/>
              </a:lnSpc>
              <a:defRPr sz="4000" b="0">
                <a:solidFill>
                  <a:schemeClr val="bg1"/>
                </a:solidFill>
              </a:defRPr>
            </a:lvl1pPr>
          </a:lstStyle>
          <a:p>
            <a:r>
              <a:rPr lang="en-GB" dirty="0"/>
              <a:t>Click to add section title</a:t>
            </a:r>
            <a:endParaRPr lang="en-US" dirty="0"/>
          </a:p>
        </p:txBody>
      </p:sp>
      <p:sp>
        <p:nvSpPr>
          <p:cNvPr id="3" name="Subtitle 2"/>
          <p:cNvSpPr>
            <a:spLocks noGrp="1"/>
          </p:cNvSpPr>
          <p:nvPr>
            <p:ph type="subTitle" idx="1" hasCustomPrompt="1"/>
          </p:nvPr>
        </p:nvSpPr>
        <p:spPr>
          <a:xfrm>
            <a:off x="522757" y="645423"/>
            <a:ext cx="8387999" cy="371131"/>
          </a:xfrm>
        </p:spPr>
        <p:txBody>
          <a:bodyPr>
            <a:normAutofit/>
          </a:bodyPr>
          <a:lstStyle>
            <a:lvl1pPr marL="0" indent="0" algn="l">
              <a:buNone/>
              <a:defRPr sz="24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add sub heading if needed</a:t>
            </a:r>
            <a:endParaRPr lang="en-US"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04586" y="4512760"/>
            <a:ext cx="1162661" cy="397823"/>
          </a:xfrm>
          <a:prstGeom prst="rect">
            <a:avLst/>
          </a:prstGeom>
        </p:spPr>
      </p:pic>
    </p:spTree>
    <p:extLst>
      <p:ext uri="{BB962C8B-B14F-4D97-AF65-F5344CB8AC3E}">
        <p14:creationId xmlns:p14="http://schemas.microsoft.com/office/powerpoint/2010/main" val="341872699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Dark)">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dirty="0"/>
              <a:t>Click to edit slide heading</a:t>
            </a:r>
            <a:endParaRPr lang="en-US" dirty="0"/>
          </a:p>
        </p:txBody>
      </p:sp>
      <p:sp>
        <p:nvSpPr>
          <p:cNvPr id="3" name="Content Placeholder 2"/>
          <p:cNvSpPr>
            <a:spLocks noGrp="1"/>
          </p:cNvSpPr>
          <p:nvPr>
            <p:ph idx="1"/>
          </p:nvPr>
        </p:nvSpPr>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330843309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lumn (Dark)">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7296" y="205980"/>
            <a:ext cx="8388000" cy="647999"/>
          </a:xfrm>
        </p:spPr>
        <p:txBody>
          <a:bodyPr/>
          <a:lstStyle/>
          <a:p>
            <a:r>
              <a:rPr lang="en-GB" dirty="0"/>
              <a:t>Click to edit slide heading</a:t>
            </a:r>
            <a:endParaRPr lang="en-US" dirty="0"/>
          </a:p>
        </p:txBody>
      </p:sp>
      <p:sp>
        <p:nvSpPr>
          <p:cNvPr id="3" name="Content Placeholder 2"/>
          <p:cNvSpPr>
            <a:spLocks noGrp="1"/>
          </p:cNvSpPr>
          <p:nvPr>
            <p:ph sz="half" idx="1"/>
          </p:nvPr>
        </p:nvSpPr>
        <p:spPr>
          <a:xfrm>
            <a:off x="367296" y="1038302"/>
            <a:ext cx="4038600" cy="3779997"/>
          </a:xfrm>
        </p:spPr>
        <p:txBody>
          <a:bodyPr/>
          <a:lstStyle>
            <a:lvl1pPr>
              <a:defRPr sz="2600"/>
            </a:lvl1pPr>
            <a:lvl2pPr>
              <a:defRPr sz="2400"/>
            </a:lvl2pPr>
            <a:lvl3pPr>
              <a:defRPr sz="2200"/>
            </a:lvl3pPr>
            <a:lvl4pPr>
              <a:defRPr sz="2000"/>
            </a:lvl4pPr>
            <a:lvl5pPr>
              <a:defRPr sz="1800"/>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p:cNvSpPr>
            <a:spLocks noGrp="1"/>
          </p:cNvSpPr>
          <p:nvPr>
            <p:ph sz="half" idx="2"/>
          </p:nvPr>
        </p:nvSpPr>
        <p:spPr>
          <a:xfrm>
            <a:off x="4716696" y="1038302"/>
            <a:ext cx="4038600" cy="3779997"/>
          </a:xfrm>
        </p:spPr>
        <p:txBody>
          <a:bodyPr/>
          <a:lstStyle>
            <a:lvl1pPr>
              <a:defRPr sz="2600"/>
            </a:lvl1pPr>
            <a:lvl2pPr>
              <a:defRPr sz="2400"/>
            </a:lvl2pPr>
            <a:lvl3pPr>
              <a:defRPr sz="2200"/>
            </a:lvl3pPr>
            <a:lvl4pPr>
              <a:defRPr sz="2000"/>
            </a:lvl4pPr>
            <a:lvl5pPr>
              <a:defRPr sz="1800"/>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262272929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Dark)">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dirty="0"/>
              <a:t>Click to edit slide heading</a:t>
            </a:r>
            <a:endParaRPr lang="en-US" dirty="0"/>
          </a:p>
        </p:txBody>
      </p:sp>
    </p:spTree>
    <p:extLst>
      <p:ext uri="{BB962C8B-B14F-4D97-AF65-F5344CB8AC3E}">
        <p14:creationId xmlns:p14="http://schemas.microsoft.com/office/powerpoint/2010/main" val="182836169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icture with caption (full bleed) (Dark)">
    <p:spTree>
      <p:nvGrpSpPr>
        <p:cNvPr id="1" name=""/>
        <p:cNvGrpSpPr/>
        <p:nvPr/>
      </p:nvGrpSpPr>
      <p:grpSpPr>
        <a:xfrm>
          <a:off x="0" y="0"/>
          <a:ext cx="0" cy="0"/>
          <a:chOff x="0" y="0"/>
          <a:chExt cx="0" cy="0"/>
        </a:xfrm>
      </p:grpSpPr>
      <p:sp>
        <p:nvSpPr>
          <p:cNvPr id="7" name="Picture Placeholder 6"/>
          <p:cNvSpPr>
            <a:spLocks noGrp="1"/>
          </p:cNvSpPr>
          <p:nvPr>
            <p:ph type="pic" sz="quarter" idx="12" hasCustomPrompt="1"/>
          </p:nvPr>
        </p:nvSpPr>
        <p:spPr>
          <a:xfrm>
            <a:off x="0" y="0"/>
            <a:ext cx="9144000" cy="5143500"/>
          </a:xfrm>
          <a:ln>
            <a:noFill/>
          </a:ln>
        </p:spPr>
        <p:txBody>
          <a:bodyPr anchor="ctr"/>
          <a:lstStyle>
            <a:lvl1pPr marL="0" indent="0" algn="ctr">
              <a:buNone/>
              <a:defRPr baseline="0"/>
            </a:lvl1pPr>
          </a:lstStyle>
          <a:p>
            <a:r>
              <a:rPr lang="en-US" dirty="0"/>
              <a:t>Click to add a picture</a:t>
            </a:r>
          </a:p>
        </p:txBody>
      </p:sp>
      <p:sp>
        <p:nvSpPr>
          <p:cNvPr id="3" name="Subtitle 2"/>
          <p:cNvSpPr>
            <a:spLocks noGrp="1"/>
          </p:cNvSpPr>
          <p:nvPr>
            <p:ph type="subTitle" idx="1" hasCustomPrompt="1"/>
          </p:nvPr>
        </p:nvSpPr>
        <p:spPr>
          <a:xfrm>
            <a:off x="0" y="-1"/>
            <a:ext cx="2659063" cy="5143501"/>
          </a:xfrm>
          <a:gradFill flip="none" rotWithShape="1">
            <a:gsLst>
              <a:gs pos="0">
                <a:srgbClr val="0077C8">
                  <a:alpha val="85000"/>
                </a:srgbClr>
              </a:gs>
              <a:gs pos="100000">
                <a:schemeClr val="accent1">
                  <a:alpha val="90000"/>
                </a:schemeClr>
              </a:gs>
            </a:gsLst>
            <a:lin ang="16200000" scaled="0"/>
            <a:tileRect/>
          </a:gradFill>
          <a:ln>
            <a:noFill/>
          </a:ln>
        </p:spPr>
        <p:txBody>
          <a:bodyPr lIns="360000" tIns="342000">
            <a:normAutofit/>
          </a:bodyPr>
          <a:lstStyle>
            <a:lvl1pPr marL="0" indent="0" algn="l">
              <a:buNone/>
              <a:defRPr sz="2400" baseline="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add image caption</a:t>
            </a:r>
            <a:endParaRPr lang="en-US" dirty="0"/>
          </a:p>
        </p:txBody>
      </p:sp>
    </p:spTree>
    <p:extLst>
      <p:ext uri="{BB962C8B-B14F-4D97-AF65-F5344CB8AC3E}">
        <p14:creationId xmlns:p14="http://schemas.microsoft.com/office/powerpoint/2010/main" val="281634391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Picture with Caption (Dark)">
    <p:bg>
      <p:bgPr>
        <a:gradFill flip="none" rotWithShape="1">
          <a:gsLst>
            <a:gs pos="0">
              <a:schemeClr val="tx2"/>
            </a:gs>
            <a:gs pos="99000">
              <a:schemeClr val="accent1"/>
            </a:gs>
          </a:gsLst>
          <a:lin ang="16200000" scaled="0"/>
          <a:tileRect/>
        </a:gradFill>
        <a:effectLst/>
      </p:bgPr>
    </p:bg>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367297" y="1016001"/>
            <a:ext cx="8387999" cy="3527996"/>
          </a:xfrm>
        </p:spPr>
        <p:txBody>
          <a:bodyPr/>
          <a:lstStyle>
            <a:lvl1pPr marL="0" marR="0" indent="0" algn="l" defTabSz="457200" rtl="0" eaLnBrk="1" fontAlgn="auto" latinLnBrk="0" hangingPunct="1">
              <a:lnSpc>
                <a:spcPct val="100000"/>
              </a:lnSpc>
              <a:spcBef>
                <a:spcPct val="20000"/>
              </a:spcBef>
              <a:spcAft>
                <a:spcPts val="0"/>
              </a:spcAft>
              <a:buClrTx/>
              <a:buSzTx/>
              <a:buFont typeface="Lucida Grande"/>
              <a:buNone/>
              <a:tabLst/>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to add a picture</a:t>
            </a:r>
          </a:p>
        </p:txBody>
      </p:sp>
      <p:sp>
        <p:nvSpPr>
          <p:cNvPr id="4" name="Text Placeholder 3"/>
          <p:cNvSpPr>
            <a:spLocks noGrp="1"/>
          </p:cNvSpPr>
          <p:nvPr>
            <p:ph type="body" sz="half" idx="2" hasCustomPrompt="1"/>
          </p:nvPr>
        </p:nvSpPr>
        <p:spPr>
          <a:xfrm>
            <a:off x="367297" y="4543997"/>
            <a:ext cx="8387999" cy="360000"/>
          </a:xfrm>
          <a:solidFill>
            <a:schemeClr val="accent1"/>
          </a:solidFill>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a:t>Click to add a caption</a:t>
            </a:r>
          </a:p>
        </p:txBody>
      </p:sp>
      <p:sp>
        <p:nvSpPr>
          <p:cNvPr id="6" name="Title 1"/>
          <p:cNvSpPr>
            <a:spLocks noGrp="1"/>
          </p:cNvSpPr>
          <p:nvPr>
            <p:ph type="title" hasCustomPrompt="1"/>
          </p:nvPr>
        </p:nvSpPr>
        <p:spPr>
          <a:xfrm>
            <a:off x="367296" y="205980"/>
            <a:ext cx="8388000" cy="647999"/>
          </a:xfrm>
        </p:spPr>
        <p:txBody>
          <a:bodyPr/>
          <a:lstStyle>
            <a:lvl1pPr>
              <a:defRPr>
                <a:solidFill>
                  <a:schemeClr val="tx1"/>
                </a:solidFill>
              </a:defRPr>
            </a:lvl1pPr>
          </a:lstStyle>
          <a:p>
            <a:r>
              <a:rPr lang="en-GB" dirty="0"/>
              <a:t>Click to edit slide heading</a:t>
            </a:r>
            <a:endParaRPr lang="en-US" dirty="0"/>
          </a:p>
        </p:txBody>
      </p:sp>
    </p:spTree>
    <p:extLst>
      <p:ext uri="{BB962C8B-B14F-4D97-AF65-F5344CB8AC3E}">
        <p14:creationId xmlns:p14="http://schemas.microsoft.com/office/powerpoint/2010/main" val="405266032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Feature Quote (Dark)">
    <p:spTree>
      <p:nvGrpSpPr>
        <p:cNvPr id="1" name=""/>
        <p:cNvGrpSpPr/>
        <p:nvPr/>
      </p:nvGrpSpPr>
      <p:grpSpPr>
        <a:xfrm>
          <a:off x="0" y="0"/>
          <a:ext cx="0" cy="0"/>
          <a:chOff x="0" y="0"/>
          <a:chExt cx="0" cy="0"/>
        </a:xfrm>
      </p:grpSpPr>
      <p:sp>
        <p:nvSpPr>
          <p:cNvPr id="11" name="Text Placeholder 10"/>
          <p:cNvSpPr>
            <a:spLocks noGrp="1"/>
          </p:cNvSpPr>
          <p:nvPr>
            <p:ph type="body" sz="quarter" idx="12" hasCustomPrompt="1"/>
          </p:nvPr>
        </p:nvSpPr>
        <p:spPr>
          <a:xfrm>
            <a:off x="367297" y="1018151"/>
            <a:ext cx="8387999" cy="3779996"/>
          </a:xfrm>
          <a:prstGeom prst="rect">
            <a:avLst/>
          </a:prstGeom>
        </p:spPr>
        <p:txBody>
          <a:bodyPr lIns="108000" tIns="46800" rIns="108000" bIns="46800" anchor="ctr" anchorCtr="0"/>
          <a:lstStyle>
            <a:lvl1pPr marL="0" indent="-360000">
              <a:spcBef>
                <a:spcPts val="0"/>
              </a:spcBef>
              <a:spcAft>
                <a:spcPts val="600"/>
              </a:spcAft>
              <a:buFont typeface="Arial" pitchFamily="34" charset="0"/>
              <a:buNone/>
              <a:defRPr sz="3200" b="0" baseline="0">
                <a:solidFill>
                  <a:schemeClr val="accent3"/>
                </a:solidFill>
              </a:defRPr>
            </a:lvl1pPr>
            <a:lvl2pPr marL="0" indent="-360000">
              <a:spcAft>
                <a:spcPts val="600"/>
              </a:spcAft>
              <a:buFont typeface="Arial" pitchFamily="34" charset="0"/>
              <a:buNone/>
              <a:defRPr sz="2400" b="0" baseline="0">
                <a:latin typeface="Arial" pitchFamily="34" charset="0"/>
                <a:cs typeface="Arial" pitchFamily="34" charset="0"/>
              </a:defRPr>
            </a:lvl2pPr>
          </a:lstStyle>
          <a:p>
            <a:pPr lvl="0"/>
            <a:r>
              <a:rPr lang="en-US" dirty="0"/>
              <a:t>Click here to insert a feature quote which could run to a number of lines.</a:t>
            </a:r>
          </a:p>
          <a:p>
            <a:pPr lvl="1"/>
            <a:r>
              <a:rPr lang="en-US" dirty="0"/>
              <a:t>Supporting information could be set in white.</a:t>
            </a:r>
          </a:p>
        </p:txBody>
      </p:sp>
      <p:sp>
        <p:nvSpPr>
          <p:cNvPr id="5" name="Title 1"/>
          <p:cNvSpPr>
            <a:spLocks noGrp="1"/>
          </p:cNvSpPr>
          <p:nvPr>
            <p:ph type="title" hasCustomPrompt="1"/>
          </p:nvPr>
        </p:nvSpPr>
        <p:spPr>
          <a:xfrm>
            <a:off x="367296" y="205980"/>
            <a:ext cx="8388000" cy="647999"/>
          </a:xfrm>
        </p:spPr>
        <p:txBody>
          <a:bodyPr/>
          <a:lstStyle/>
          <a:p>
            <a:r>
              <a:rPr lang="en-GB" dirty="0"/>
              <a:t>Click to edit slide heading</a:t>
            </a:r>
            <a:endParaRPr lang="en-US" dirty="0"/>
          </a:p>
        </p:txBody>
      </p:sp>
    </p:spTree>
    <p:extLst>
      <p:ext uri="{BB962C8B-B14F-4D97-AF65-F5344CB8AC3E}">
        <p14:creationId xmlns:p14="http://schemas.microsoft.com/office/powerpoint/2010/main" val="260878087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hank You / Closing Slide">
    <p:bg>
      <p:bgPr>
        <a:gradFill flip="none" rotWithShape="1">
          <a:gsLst>
            <a:gs pos="0">
              <a:schemeClr val="tx2"/>
            </a:gs>
            <a:gs pos="100000">
              <a:schemeClr val="accent1"/>
            </a:gs>
          </a:gsLst>
          <a:lin ang="16200000" scaled="0"/>
          <a:tileRect/>
        </a:gradFill>
        <a:effectLst/>
      </p:bgPr>
    </p:bg>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87" y="686"/>
            <a:ext cx="9142017" cy="5142128"/>
          </a:xfrm>
          <a:prstGeom prst="rect">
            <a:avLst/>
          </a:prstGeom>
        </p:spPr>
      </p:pic>
      <p:sp>
        <p:nvSpPr>
          <p:cNvPr id="2" name="Title 1"/>
          <p:cNvSpPr>
            <a:spLocks noGrp="1"/>
          </p:cNvSpPr>
          <p:nvPr>
            <p:ph type="ctrTitle" hasCustomPrompt="1"/>
          </p:nvPr>
        </p:nvSpPr>
        <p:spPr>
          <a:xfrm>
            <a:off x="522743" y="636523"/>
            <a:ext cx="8387999" cy="919229"/>
          </a:xfrm>
        </p:spPr>
        <p:txBody>
          <a:bodyPr anchor="b">
            <a:normAutofit/>
          </a:bodyPr>
          <a:lstStyle>
            <a:lvl1pPr algn="l">
              <a:defRPr sz="4000" b="1" baseline="0">
                <a:solidFill>
                  <a:srgbClr val="FECC0C"/>
                </a:solidFill>
              </a:defRPr>
            </a:lvl1pPr>
          </a:lstStyle>
          <a:p>
            <a:r>
              <a:rPr lang="en-GB" dirty="0"/>
              <a:t>Thank you / closing text here</a:t>
            </a:r>
            <a:endParaRPr lang="en-US" dirty="0"/>
          </a:p>
        </p:txBody>
      </p:sp>
      <p:sp>
        <p:nvSpPr>
          <p:cNvPr id="3" name="Subtitle 2"/>
          <p:cNvSpPr>
            <a:spLocks noGrp="1"/>
          </p:cNvSpPr>
          <p:nvPr>
            <p:ph type="subTitle" idx="1" hasCustomPrompt="1"/>
          </p:nvPr>
        </p:nvSpPr>
        <p:spPr>
          <a:xfrm>
            <a:off x="522743" y="1646313"/>
            <a:ext cx="8387999" cy="449068"/>
          </a:xfrm>
        </p:spPr>
        <p:txBody>
          <a:bodyPr>
            <a:normAutofit/>
          </a:bodyPr>
          <a:lstStyle>
            <a:lvl1pPr marL="0" indent="0" algn="l">
              <a:buNone/>
              <a:defRPr sz="24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Prompt for questions to go here?</a:t>
            </a:r>
            <a:endParaRPr lang="en-US"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52897" y="4294187"/>
            <a:ext cx="1453485" cy="497333"/>
          </a:xfrm>
          <a:prstGeom prst="rect">
            <a:avLst/>
          </a:prstGeom>
        </p:spPr>
      </p:pic>
    </p:spTree>
    <p:extLst>
      <p:ext uri="{BB962C8B-B14F-4D97-AF65-F5344CB8AC3E}">
        <p14:creationId xmlns:p14="http://schemas.microsoft.com/office/powerpoint/2010/main" val="1251426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Section Divider - Lifebuoy Orange">
    <p:bg>
      <p:bgPr>
        <a:solidFill>
          <a:schemeClr val="accent4"/>
        </a:solidFill>
        <a:effectLst/>
      </p:bgPr>
    </p:bg>
    <p:spTree>
      <p:nvGrpSpPr>
        <p:cNvPr id="1" name=""/>
        <p:cNvGrpSpPr/>
        <p:nvPr/>
      </p:nvGrpSpPr>
      <p:grpSpPr>
        <a:xfrm>
          <a:off x="0" y="0"/>
          <a:ext cx="0" cy="0"/>
          <a:chOff x="0" y="0"/>
          <a:chExt cx="0" cy="0"/>
        </a:xfrm>
      </p:grpSpPr>
      <p:sp>
        <p:nvSpPr>
          <p:cNvPr id="9" name="Rectangle 8"/>
          <p:cNvSpPr/>
          <p:nvPr userDrawn="1"/>
        </p:nvSpPr>
        <p:spPr>
          <a:xfrm>
            <a:off x="7519737" y="4358105"/>
            <a:ext cx="1463842" cy="628721"/>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295" y="15"/>
            <a:ext cx="9142019" cy="5143500"/>
          </a:xfrm>
          <a:prstGeom prst="rect">
            <a:avLst/>
          </a:prstGeom>
        </p:spPr>
      </p:pic>
      <p:sp>
        <p:nvSpPr>
          <p:cNvPr id="2" name="Title 1"/>
          <p:cNvSpPr>
            <a:spLocks noGrp="1"/>
          </p:cNvSpPr>
          <p:nvPr>
            <p:ph type="ctrTitle" hasCustomPrompt="1"/>
          </p:nvPr>
        </p:nvSpPr>
        <p:spPr>
          <a:xfrm>
            <a:off x="522757" y="1087820"/>
            <a:ext cx="8387999" cy="1475999"/>
          </a:xfrm>
        </p:spPr>
        <p:txBody>
          <a:bodyPr anchor="t">
            <a:normAutofit/>
          </a:bodyPr>
          <a:lstStyle>
            <a:lvl1pPr algn="l">
              <a:lnSpc>
                <a:spcPct val="100000"/>
              </a:lnSpc>
              <a:defRPr sz="4000" b="0">
                <a:solidFill>
                  <a:schemeClr val="bg1"/>
                </a:solidFill>
              </a:defRPr>
            </a:lvl1pPr>
          </a:lstStyle>
          <a:p>
            <a:r>
              <a:rPr lang="en-GB" dirty="0"/>
              <a:t>Click to add section title</a:t>
            </a:r>
            <a:endParaRPr lang="en-US" dirty="0"/>
          </a:p>
        </p:txBody>
      </p:sp>
      <p:sp>
        <p:nvSpPr>
          <p:cNvPr id="3" name="Subtitle 2"/>
          <p:cNvSpPr>
            <a:spLocks noGrp="1"/>
          </p:cNvSpPr>
          <p:nvPr>
            <p:ph type="subTitle" idx="1" hasCustomPrompt="1"/>
          </p:nvPr>
        </p:nvSpPr>
        <p:spPr>
          <a:xfrm>
            <a:off x="522757" y="645423"/>
            <a:ext cx="8387999" cy="371131"/>
          </a:xfrm>
        </p:spPr>
        <p:txBody>
          <a:bodyPr>
            <a:normAutofit/>
          </a:bodyPr>
          <a:lstStyle>
            <a:lvl1pPr marL="0" indent="0" algn="l">
              <a:buNone/>
              <a:defRPr sz="2400" baseline="0">
                <a:solidFill>
                  <a:schemeClr val="tx1">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add sub heading if needed</a:t>
            </a:r>
            <a:endParaRPr lang="en-US"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04586" y="4512760"/>
            <a:ext cx="1162661" cy="397823"/>
          </a:xfrm>
          <a:prstGeom prst="rect">
            <a:avLst/>
          </a:prstGeom>
        </p:spPr>
      </p:pic>
    </p:spTree>
    <p:extLst>
      <p:ext uri="{BB962C8B-B14F-4D97-AF65-F5344CB8AC3E}">
        <p14:creationId xmlns:p14="http://schemas.microsoft.com/office/powerpoint/2010/main" val="5552282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Section Divider - Seaweed Green">
    <p:bg>
      <p:bgPr>
        <a:solidFill>
          <a:schemeClr val="accent5"/>
        </a:solidFill>
        <a:effectLst/>
      </p:bgPr>
    </p:bg>
    <p:spTree>
      <p:nvGrpSpPr>
        <p:cNvPr id="1" name=""/>
        <p:cNvGrpSpPr/>
        <p:nvPr/>
      </p:nvGrpSpPr>
      <p:grpSpPr>
        <a:xfrm>
          <a:off x="0" y="0"/>
          <a:ext cx="0" cy="0"/>
          <a:chOff x="0" y="0"/>
          <a:chExt cx="0" cy="0"/>
        </a:xfrm>
      </p:grpSpPr>
      <p:sp>
        <p:nvSpPr>
          <p:cNvPr id="9" name="Rectangle 8"/>
          <p:cNvSpPr/>
          <p:nvPr userDrawn="1"/>
        </p:nvSpPr>
        <p:spPr>
          <a:xfrm>
            <a:off x="7519737" y="4358105"/>
            <a:ext cx="1463842" cy="628721"/>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295" y="15"/>
            <a:ext cx="9142019" cy="5143500"/>
          </a:xfrm>
          <a:prstGeom prst="rect">
            <a:avLst/>
          </a:prstGeom>
        </p:spPr>
      </p:pic>
      <p:sp>
        <p:nvSpPr>
          <p:cNvPr id="2" name="Title 1"/>
          <p:cNvSpPr>
            <a:spLocks noGrp="1"/>
          </p:cNvSpPr>
          <p:nvPr>
            <p:ph type="ctrTitle" hasCustomPrompt="1"/>
          </p:nvPr>
        </p:nvSpPr>
        <p:spPr>
          <a:xfrm>
            <a:off x="522757" y="1087820"/>
            <a:ext cx="8387999" cy="1475999"/>
          </a:xfrm>
        </p:spPr>
        <p:txBody>
          <a:bodyPr anchor="t">
            <a:normAutofit/>
          </a:bodyPr>
          <a:lstStyle>
            <a:lvl1pPr algn="l">
              <a:lnSpc>
                <a:spcPct val="100000"/>
              </a:lnSpc>
              <a:defRPr sz="4000" b="0">
                <a:solidFill>
                  <a:schemeClr val="bg1"/>
                </a:solidFill>
              </a:defRPr>
            </a:lvl1pPr>
          </a:lstStyle>
          <a:p>
            <a:r>
              <a:rPr lang="en-GB" dirty="0"/>
              <a:t>Click to add section title</a:t>
            </a:r>
            <a:endParaRPr lang="en-US" dirty="0"/>
          </a:p>
        </p:txBody>
      </p:sp>
      <p:sp>
        <p:nvSpPr>
          <p:cNvPr id="3" name="Subtitle 2"/>
          <p:cNvSpPr>
            <a:spLocks noGrp="1"/>
          </p:cNvSpPr>
          <p:nvPr>
            <p:ph type="subTitle" idx="1" hasCustomPrompt="1"/>
          </p:nvPr>
        </p:nvSpPr>
        <p:spPr>
          <a:xfrm>
            <a:off x="522757" y="645423"/>
            <a:ext cx="8387999" cy="371131"/>
          </a:xfrm>
        </p:spPr>
        <p:txBody>
          <a:bodyPr>
            <a:normAutofit/>
          </a:bodyPr>
          <a:lstStyle>
            <a:lvl1pPr marL="0" indent="0" algn="l">
              <a:buNone/>
              <a:defRPr sz="2400" baseline="0">
                <a:solidFill>
                  <a:schemeClr val="tx1">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add sub heading if needed</a:t>
            </a:r>
            <a:endParaRPr lang="en-US"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04586" y="4512760"/>
            <a:ext cx="1162661" cy="397823"/>
          </a:xfrm>
          <a:prstGeom prst="rect">
            <a:avLst/>
          </a:prstGeom>
        </p:spPr>
      </p:pic>
    </p:spTree>
    <p:extLst>
      <p:ext uri="{BB962C8B-B14F-4D97-AF65-F5344CB8AC3E}">
        <p14:creationId xmlns:p14="http://schemas.microsoft.com/office/powerpoint/2010/main" val="5552282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Section Divider - Storm Grey">
    <p:bg>
      <p:bgPr>
        <a:solidFill>
          <a:schemeClr val="tx1"/>
        </a:solidFill>
        <a:effectLst/>
      </p:bgPr>
    </p:bg>
    <p:spTree>
      <p:nvGrpSpPr>
        <p:cNvPr id="1" name=""/>
        <p:cNvGrpSpPr/>
        <p:nvPr/>
      </p:nvGrpSpPr>
      <p:grpSpPr>
        <a:xfrm>
          <a:off x="0" y="0"/>
          <a:ext cx="0" cy="0"/>
          <a:chOff x="0" y="0"/>
          <a:chExt cx="0" cy="0"/>
        </a:xfrm>
      </p:grpSpPr>
      <p:sp>
        <p:nvSpPr>
          <p:cNvPr id="9" name="Rectangle 8"/>
          <p:cNvSpPr/>
          <p:nvPr userDrawn="1"/>
        </p:nvSpPr>
        <p:spPr>
          <a:xfrm>
            <a:off x="7519737" y="4358105"/>
            <a:ext cx="1463842" cy="628721"/>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295" y="15"/>
            <a:ext cx="9142019" cy="5143500"/>
          </a:xfrm>
          <a:prstGeom prst="rect">
            <a:avLst/>
          </a:prstGeom>
        </p:spPr>
      </p:pic>
      <p:sp>
        <p:nvSpPr>
          <p:cNvPr id="2" name="Title 1"/>
          <p:cNvSpPr>
            <a:spLocks noGrp="1"/>
          </p:cNvSpPr>
          <p:nvPr>
            <p:ph type="ctrTitle" hasCustomPrompt="1"/>
          </p:nvPr>
        </p:nvSpPr>
        <p:spPr>
          <a:xfrm>
            <a:off x="522757" y="1087820"/>
            <a:ext cx="8387999" cy="1475999"/>
          </a:xfrm>
        </p:spPr>
        <p:txBody>
          <a:bodyPr anchor="t">
            <a:normAutofit/>
          </a:bodyPr>
          <a:lstStyle>
            <a:lvl1pPr algn="l">
              <a:lnSpc>
                <a:spcPct val="100000"/>
              </a:lnSpc>
              <a:defRPr sz="4000" b="0">
                <a:solidFill>
                  <a:schemeClr val="bg1"/>
                </a:solidFill>
              </a:defRPr>
            </a:lvl1pPr>
          </a:lstStyle>
          <a:p>
            <a:r>
              <a:rPr lang="en-GB" dirty="0"/>
              <a:t>Click to add section title</a:t>
            </a:r>
            <a:endParaRPr lang="en-US" dirty="0"/>
          </a:p>
        </p:txBody>
      </p:sp>
      <p:sp>
        <p:nvSpPr>
          <p:cNvPr id="3" name="Subtitle 2"/>
          <p:cNvSpPr>
            <a:spLocks noGrp="1"/>
          </p:cNvSpPr>
          <p:nvPr>
            <p:ph type="subTitle" idx="1" hasCustomPrompt="1"/>
          </p:nvPr>
        </p:nvSpPr>
        <p:spPr>
          <a:xfrm>
            <a:off x="522757" y="645423"/>
            <a:ext cx="8387999" cy="371131"/>
          </a:xfrm>
        </p:spPr>
        <p:txBody>
          <a:bodyPr>
            <a:normAutofit/>
          </a:bodyPr>
          <a:lstStyle>
            <a:lvl1pPr marL="0" indent="0" algn="l">
              <a:buNone/>
              <a:defRPr sz="24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add sub heading if needed</a:t>
            </a:r>
            <a:endParaRPr lang="en-US"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04586" y="4512760"/>
            <a:ext cx="1162661" cy="397823"/>
          </a:xfrm>
          <a:prstGeom prst="rect">
            <a:avLst/>
          </a:prstGeom>
        </p:spPr>
      </p:pic>
    </p:spTree>
    <p:extLst>
      <p:ext uri="{BB962C8B-B14F-4D97-AF65-F5344CB8AC3E}">
        <p14:creationId xmlns:p14="http://schemas.microsoft.com/office/powerpoint/2010/main" val="16426044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1_Title Slide 1">
    <p:bg>
      <p:bgPr>
        <a:gradFill flip="none" rotWithShape="1">
          <a:gsLst>
            <a:gs pos="0">
              <a:schemeClr val="tx2"/>
            </a:gs>
            <a:gs pos="100000">
              <a:schemeClr val="accent1"/>
            </a:gs>
          </a:gsLst>
          <a:lin ang="162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22743" y="636523"/>
            <a:ext cx="8387999" cy="919229"/>
          </a:xfrm>
        </p:spPr>
        <p:txBody>
          <a:bodyPr anchor="b">
            <a:normAutofit/>
          </a:bodyPr>
          <a:lstStyle>
            <a:lvl1pPr algn="l">
              <a:defRPr sz="3000" b="1" baseline="0">
                <a:solidFill>
                  <a:schemeClr val="accent3"/>
                </a:solidFill>
              </a:defRPr>
            </a:lvl1pPr>
          </a:lstStyle>
          <a:p>
            <a:r>
              <a:rPr lang="en-GB" dirty="0"/>
              <a:t>Presentation title to go here, up to a maximum of two lines of text.</a:t>
            </a:r>
            <a:endParaRPr lang="en-US" dirty="0"/>
          </a:p>
        </p:txBody>
      </p:sp>
      <p:sp>
        <p:nvSpPr>
          <p:cNvPr id="3" name="Subtitle 2"/>
          <p:cNvSpPr>
            <a:spLocks noGrp="1"/>
          </p:cNvSpPr>
          <p:nvPr>
            <p:ph type="subTitle" idx="1" hasCustomPrompt="1"/>
          </p:nvPr>
        </p:nvSpPr>
        <p:spPr>
          <a:xfrm>
            <a:off x="522743" y="1646313"/>
            <a:ext cx="8387999" cy="449068"/>
          </a:xfrm>
        </p:spPr>
        <p:txBody>
          <a:bodyPr>
            <a:normAutofit/>
          </a:bodyPr>
          <a:lstStyle>
            <a:lvl1pPr marL="0" indent="0" algn="l">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add subtitle </a:t>
            </a:r>
            <a:r>
              <a:rPr lang="mr-IN" dirty="0"/>
              <a:t>–</a:t>
            </a:r>
            <a:r>
              <a:rPr lang="en-GB" dirty="0"/>
              <a:t> date / presenter’s name</a:t>
            </a:r>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704586" y="4512760"/>
            <a:ext cx="1162661" cy="397823"/>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295" y="15"/>
            <a:ext cx="9142019" cy="5143500"/>
          </a:xfrm>
          <a:prstGeom prst="rect">
            <a:avLst/>
          </a:prstGeom>
        </p:spPr>
      </p:pic>
    </p:spTree>
    <p:extLst>
      <p:ext uri="{BB962C8B-B14F-4D97-AF65-F5344CB8AC3E}">
        <p14:creationId xmlns:p14="http://schemas.microsoft.com/office/powerpoint/2010/main" val="40853367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itle Slide 1">
    <p:bg>
      <p:bgPr>
        <a:gradFill flip="none" rotWithShape="1">
          <a:gsLst>
            <a:gs pos="0">
              <a:schemeClr val="tx2"/>
            </a:gs>
            <a:gs pos="100000">
              <a:schemeClr val="accent1"/>
            </a:gs>
          </a:gsLst>
          <a:lin ang="16200000" scaled="0"/>
          <a:tileRect/>
        </a:gra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704586" y="4512760"/>
            <a:ext cx="1162661" cy="397823"/>
          </a:xfrm>
          <a:prstGeom prst="rect">
            <a:avLst/>
          </a:prstGeom>
        </p:spPr>
      </p:pic>
    </p:spTree>
    <p:extLst>
      <p:ext uri="{BB962C8B-B14F-4D97-AF65-F5344CB8AC3E}">
        <p14:creationId xmlns:p14="http://schemas.microsoft.com/office/powerpoint/2010/main" val="9649374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Section Divider - Seaweed Green">
    <p:bg>
      <p:bgPr>
        <a:solidFill>
          <a:schemeClr val="accent5"/>
        </a:solidFill>
        <a:effectLst/>
      </p:bgPr>
    </p:bg>
    <p:spTree>
      <p:nvGrpSpPr>
        <p:cNvPr id="1" name=""/>
        <p:cNvGrpSpPr/>
        <p:nvPr/>
      </p:nvGrpSpPr>
      <p:grpSpPr>
        <a:xfrm>
          <a:off x="0" y="0"/>
          <a:ext cx="0" cy="0"/>
          <a:chOff x="0" y="0"/>
          <a:chExt cx="0" cy="0"/>
        </a:xfrm>
      </p:grpSpPr>
      <p:sp>
        <p:nvSpPr>
          <p:cNvPr id="9" name="Rectangle 8"/>
          <p:cNvSpPr/>
          <p:nvPr userDrawn="1"/>
        </p:nvSpPr>
        <p:spPr>
          <a:xfrm>
            <a:off x="7519737" y="4358105"/>
            <a:ext cx="1463842" cy="628721"/>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704586" y="4512760"/>
            <a:ext cx="1162661" cy="397823"/>
          </a:xfrm>
          <a:prstGeom prst="rect">
            <a:avLst/>
          </a:prstGeom>
        </p:spPr>
      </p:pic>
    </p:spTree>
    <p:extLst>
      <p:ext uri="{BB962C8B-B14F-4D97-AF65-F5344CB8AC3E}">
        <p14:creationId xmlns:p14="http://schemas.microsoft.com/office/powerpoint/2010/main" val="17483773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7296" y="205980"/>
            <a:ext cx="8388000" cy="647999"/>
          </a:xfrm>
          <a:prstGeom prst="rect">
            <a:avLst/>
          </a:prstGeom>
        </p:spPr>
        <p:txBody>
          <a:bodyPr vert="horz" lIns="91440" tIns="45720" rIns="91440" bIns="45720" rtlCol="0" anchor="ctr">
            <a:normAutofit/>
          </a:bodyPr>
          <a:lstStyle/>
          <a:p>
            <a:r>
              <a:rPr lang="en-GB" dirty="0"/>
              <a:t>Click to edit slide heading</a:t>
            </a:r>
            <a:endParaRPr lang="en-US" dirty="0"/>
          </a:p>
        </p:txBody>
      </p:sp>
      <p:sp>
        <p:nvSpPr>
          <p:cNvPr id="3" name="Text Placeholder 2"/>
          <p:cNvSpPr>
            <a:spLocks noGrp="1"/>
          </p:cNvSpPr>
          <p:nvPr>
            <p:ph type="body" idx="1"/>
          </p:nvPr>
        </p:nvSpPr>
        <p:spPr>
          <a:xfrm>
            <a:off x="367296" y="1038154"/>
            <a:ext cx="8388000" cy="3779994"/>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Slide Number Placeholder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DECA8AAB-E870-42D1-8D7B-462EB2ACF688}" type="slidenum">
              <a:rPr lang="en-GB" smtClean="0"/>
              <a:t>‹#›</a:t>
            </a:fld>
            <a:endParaRPr lang="en-GB" dirty="0"/>
          </a:p>
        </p:txBody>
      </p:sp>
      <p:sp>
        <p:nvSpPr>
          <p:cNvPr id="4" name="hl">
            <a:extLst>
              <a:ext uri="{FF2B5EF4-FFF2-40B4-BE49-F238E27FC236}">
                <a16:creationId xmlns:a16="http://schemas.microsoft.com/office/drawing/2014/main" id="{B2495573-23CF-744B-5CDC-8E4B1585BEA6}"/>
              </a:ext>
            </a:extLst>
          </p:cNvPr>
          <p:cNvSpPr txBox="1"/>
          <p:nvPr userDrawn="1"/>
        </p:nvSpPr>
        <p:spPr>
          <a:xfrm>
            <a:off x="0" y="0"/>
            <a:ext cx="9144000" cy="369332"/>
          </a:xfrm>
          <a:prstGeom prst="rect">
            <a:avLst/>
          </a:prstGeom>
          <a:noFill/>
        </p:spPr>
        <p:txBody>
          <a:bodyPr vert="horz" rtlCol="0">
            <a:spAutoFit/>
          </a:bodyPr>
          <a:lstStyle/>
          <a:p>
            <a:endParaRPr lang="en-GB">
              <a:solidFill>
                <a:schemeClr val="tx1"/>
              </a:solidFill>
            </a:endParaRPr>
          </a:p>
        </p:txBody>
      </p:sp>
      <p:sp>
        <p:nvSpPr>
          <p:cNvPr id="5" name="fl">
            <a:extLst>
              <a:ext uri="{FF2B5EF4-FFF2-40B4-BE49-F238E27FC236}">
                <a16:creationId xmlns:a16="http://schemas.microsoft.com/office/drawing/2014/main" id="{705A8BC1-2CEC-A731-7284-81887DCA16DB}"/>
              </a:ext>
            </a:extLst>
          </p:cNvPr>
          <p:cNvSpPr txBox="1"/>
          <p:nvPr userDrawn="1"/>
        </p:nvSpPr>
        <p:spPr>
          <a:xfrm>
            <a:off x="0" y="4805680"/>
            <a:ext cx="9144000" cy="369332"/>
          </a:xfrm>
          <a:prstGeom prst="rect">
            <a:avLst/>
          </a:prstGeom>
          <a:noFill/>
        </p:spPr>
        <p:txBody>
          <a:bodyPr vert="horz" rtlCol="0">
            <a:spAutoFit/>
          </a:bodyPr>
          <a:lstStyle/>
          <a:p>
            <a:endParaRPr lang="en-GB">
              <a:solidFill>
                <a:schemeClr val="tx1"/>
              </a:solidFill>
            </a:endParaRPr>
          </a:p>
        </p:txBody>
      </p:sp>
    </p:spTree>
    <p:extLst>
      <p:ext uri="{BB962C8B-B14F-4D97-AF65-F5344CB8AC3E}">
        <p14:creationId xmlns:p14="http://schemas.microsoft.com/office/powerpoint/2010/main" val="693301624"/>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81" r:id="rId3"/>
    <p:sldLayoutId id="2147483682" r:id="rId4"/>
    <p:sldLayoutId id="2147483683" r:id="rId5"/>
    <p:sldLayoutId id="2147483697" r:id="rId6"/>
    <p:sldLayoutId id="2147483704" r:id="rId7"/>
    <p:sldLayoutId id="2147483706" r:id="rId8"/>
    <p:sldLayoutId id="2147483707" r:id="rId9"/>
    <p:sldLayoutId id="2147483708" r:id="rId10"/>
    <p:sldLayoutId id="2147483709" r:id="rId11"/>
    <p:sldLayoutId id="2147483710" r:id="rId12"/>
    <p:sldLayoutId id="2147483711" r:id="rId13"/>
    <p:sldLayoutId id="2147483650" r:id="rId14"/>
    <p:sldLayoutId id="2147483652" r:id="rId15"/>
    <p:sldLayoutId id="2147483662" r:id="rId16"/>
    <p:sldLayoutId id="2147483685" r:id="rId17"/>
    <p:sldLayoutId id="2147483657" r:id="rId18"/>
    <p:sldLayoutId id="2147483654" r:id="rId19"/>
    <p:sldLayoutId id="2147483686" r:id="rId20"/>
    <p:sldLayoutId id="2147483699" r:id="rId21"/>
    <p:sldLayoutId id="2147483700" r:id="rId22"/>
    <p:sldLayoutId id="2147483701" r:id="rId23"/>
    <p:sldLayoutId id="2147483702" r:id="rId24"/>
    <p:sldLayoutId id="2147483703" r:id="rId25"/>
  </p:sldLayoutIdLst>
  <p:hf hdr="0" ftr="0" dt="0"/>
  <p:txStyles>
    <p:titleStyle>
      <a:lvl1pPr algn="l" defTabSz="457200" rtl="0" eaLnBrk="1" latinLnBrk="0" hangingPunct="1">
        <a:spcBef>
          <a:spcPct val="0"/>
        </a:spcBef>
        <a:buNone/>
        <a:defRPr sz="2800" kern="1200">
          <a:solidFill>
            <a:schemeClr val="tx2"/>
          </a:solidFill>
          <a:latin typeface="+mj-lt"/>
          <a:ea typeface="+mj-ea"/>
          <a:cs typeface="+mj-cs"/>
        </a:defRPr>
      </a:lvl1pPr>
    </p:titleStyle>
    <p:bodyStyle>
      <a:lvl1pPr marL="342900" indent="-342900" algn="l" defTabSz="457200" rtl="0" eaLnBrk="1" latinLnBrk="0" hangingPunct="1">
        <a:spcBef>
          <a:spcPct val="20000"/>
        </a:spcBef>
        <a:buFont typeface="Lucida Grande"/>
        <a:buChar char="–"/>
        <a:defRPr sz="2600" kern="1200">
          <a:solidFill>
            <a:srgbClr val="54585A"/>
          </a:solidFill>
          <a:latin typeface="+mn-lt"/>
          <a:ea typeface="+mn-ea"/>
          <a:cs typeface="+mn-cs"/>
        </a:defRPr>
      </a:lvl1pPr>
      <a:lvl2pPr marL="742950" indent="-285750" algn="l" defTabSz="457200" rtl="0" eaLnBrk="1" latinLnBrk="0" hangingPunct="1">
        <a:spcBef>
          <a:spcPct val="20000"/>
        </a:spcBef>
        <a:buFont typeface="Lucida Grande"/>
        <a:buChar char="–"/>
        <a:defRPr sz="2400" kern="1200">
          <a:solidFill>
            <a:srgbClr val="54585A"/>
          </a:solidFill>
          <a:latin typeface="+mn-lt"/>
          <a:ea typeface="+mn-ea"/>
          <a:cs typeface="+mn-cs"/>
        </a:defRPr>
      </a:lvl2pPr>
      <a:lvl3pPr marL="1143000" indent="-228600" algn="l" defTabSz="457200" rtl="0" eaLnBrk="1" latinLnBrk="0" hangingPunct="1">
        <a:spcBef>
          <a:spcPct val="20000"/>
        </a:spcBef>
        <a:buFont typeface="Lucida Grande"/>
        <a:buChar char="–"/>
        <a:defRPr sz="2200" kern="1200">
          <a:solidFill>
            <a:srgbClr val="54585A"/>
          </a:solidFill>
          <a:latin typeface="+mn-lt"/>
          <a:ea typeface="+mn-ea"/>
          <a:cs typeface="+mn-cs"/>
        </a:defRPr>
      </a:lvl3pPr>
      <a:lvl4pPr marL="1600200" indent="-228600" algn="l" defTabSz="457200" rtl="0" eaLnBrk="1" latinLnBrk="0" hangingPunct="1">
        <a:spcBef>
          <a:spcPct val="20000"/>
        </a:spcBef>
        <a:buFont typeface="Lucida Grande"/>
        <a:buChar char="–"/>
        <a:defRPr sz="2000" kern="1200">
          <a:solidFill>
            <a:srgbClr val="54585A"/>
          </a:solidFill>
          <a:latin typeface="+mn-lt"/>
          <a:ea typeface="+mn-ea"/>
          <a:cs typeface="+mn-cs"/>
        </a:defRPr>
      </a:lvl4pPr>
      <a:lvl5pPr marL="2057400" indent="-228600" algn="l" defTabSz="457200" rtl="0" eaLnBrk="1" latinLnBrk="0" hangingPunct="1">
        <a:spcBef>
          <a:spcPct val="20000"/>
        </a:spcBef>
        <a:buFont typeface="Lucida Grande"/>
        <a:buChar char="–"/>
        <a:defRPr sz="1800" kern="1200">
          <a:solidFill>
            <a:srgbClr val="54585A"/>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tx2"/>
            </a:gs>
            <a:gs pos="100000">
              <a:schemeClr val="accent1"/>
            </a:gs>
          </a:gsLst>
          <a:lin ang="162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7296" y="205980"/>
            <a:ext cx="8388000" cy="647999"/>
          </a:xfrm>
          <a:prstGeom prst="rect">
            <a:avLst/>
          </a:prstGeom>
        </p:spPr>
        <p:txBody>
          <a:bodyPr vert="horz" lIns="91440" tIns="45720" rIns="91440" bIns="45720" rtlCol="0" anchor="ctr">
            <a:normAutofit/>
          </a:bodyPr>
          <a:lstStyle/>
          <a:p>
            <a:r>
              <a:rPr lang="en-GB" dirty="0"/>
              <a:t>Click to edit slide heading</a:t>
            </a:r>
            <a:endParaRPr lang="en-US" dirty="0"/>
          </a:p>
        </p:txBody>
      </p:sp>
      <p:sp>
        <p:nvSpPr>
          <p:cNvPr id="3" name="Text Placeholder 2"/>
          <p:cNvSpPr>
            <a:spLocks noGrp="1"/>
          </p:cNvSpPr>
          <p:nvPr>
            <p:ph type="body" idx="1"/>
          </p:nvPr>
        </p:nvSpPr>
        <p:spPr>
          <a:xfrm>
            <a:off x="367296" y="1038154"/>
            <a:ext cx="8388000" cy="3779994"/>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hl">
            <a:extLst>
              <a:ext uri="{FF2B5EF4-FFF2-40B4-BE49-F238E27FC236}">
                <a16:creationId xmlns:a16="http://schemas.microsoft.com/office/drawing/2014/main" id="{463FC754-EA8C-823F-6F43-24B6F0DB74BB}"/>
              </a:ext>
            </a:extLst>
          </p:cNvPr>
          <p:cNvSpPr txBox="1"/>
          <p:nvPr userDrawn="1"/>
        </p:nvSpPr>
        <p:spPr>
          <a:xfrm>
            <a:off x="0" y="0"/>
            <a:ext cx="9144000" cy="369332"/>
          </a:xfrm>
          <a:prstGeom prst="rect">
            <a:avLst/>
          </a:prstGeom>
          <a:noFill/>
        </p:spPr>
        <p:txBody>
          <a:bodyPr vert="horz" rtlCol="0">
            <a:spAutoFit/>
          </a:bodyPr>
          <a:lstStyle/>
          <a:p>
            <a:endParaRPr lang="en-GB">
              <a:solidFill>
                <a:schemeClr val="tx1"/>
              </a:solidFill>
            </a:endParaRPr>
          </a:p>
        </p:txBody>
      </p:sp>
      <p:sp>
        <p:nvSpPr>
          <p:cNvPr id="5" name="fl">
            <a:extLst>
              <a:ext uri="{FF2B5EF4-FFF2-40B4-BE49-F238E27FC236}">
                <a16:creationId xmlns:a16="http://schemas.microsoft.com/office/drawing/2014/main" id="{E565E176-32E6-EB99-05A0-D59CBF8A794C}"/>
              </a:ext>
            </a:extLst>
          </p:cNvPr>
          <p:cNvSpPr txBox="1"/>
          <p:nvPr userDrawn="1"/>
        </p:nvSpPr>
        <p:spPr>
          <a:xfrm>
            <a:off x="0" y="4805680"/>
            <a:ext cx="9144000" cy="369332"/>
          </a:xfrm>
          <a:prstGeom prst="rect">
            <a:avLst/>
          </a:prstGeom>
          <a:noFill/>
        </p:spPr>
        <p:txBody>
          <a:bodyPr vert="horz" rtlCol="0">
            <a:spAutoFit/>
          </a:bodyPr>
          <a:lstStyle/>
          <a:p>
            <a:endParaRPr lang="en-GB">
              <a:solidFill>
                <a:schemeClr val="tx1"/>
              </a:solidFill>
            </a:endParaRPr>
          </a:p>
        </p:txBody>
      </p:sp>
    </p:spTree>
    <p:extLst>
      <p:ext uri="{BB962C8B-B14F-4D97-AF65-F5344CB8AC3E}">
        <p14:creationId xmlns:p14="http://schemas.microsoft.com/office/powerpoint/2010/main" val="3961373372"/>
      </p:ext>
    </p:extLst>
  </p:cSld>
  <p:clrMap bg1="lt1" tx1="dk1" bg2="lt2" tx2="dk2" accent1="accent1" accent2="accent2" accent3="accent3" accent4="accent4" accent5="accent5" accent6="accent6" hlink="hlink" folHlink="folHlink"/>
  <p:sldLayoutIdLst>
    <p:sldLayoutId id="2147483668" r:id="rId1"/>
    <p:sldLayoutId id="2147483689" r:id="rId2"/>
    <p:sldLayoutId id="2147483690" r:id="rId3"/>
    <p:sldLayoutId id="2147483691" r:id="rId4"/>
    <p:sldLayoutId id="2147483692" r:id="rId5"/>
    <p:sldLayoutId id="2147483698" r:id="rId6"/>
    <p:sldLayoutId id="2147483671" r:id="rId7"/>
    <p:sldLayoutId id="2147483673" r:id="rId8"/>
    <p:sldLayoutId id="2147483675" r:id="rId9"/>
    <p:sldLayoutId id="2147483694" r:id="rId10"/>
    <p:sldLayoutId id="2147483678" r:id="rId11"/>
    <p:sldLayoutId id="2147483679" r:id="rId12"/>
    <p:sldLayoutId id="2147483695" r:id="rId13"/>
  </p:sldLayoutIdLst>
  <p:hf hdr="0" ftr="0" dt="0"/>
  <p:txStyles>
    <p:titleStyle>
      <a:lvl1pPr algn="l" defTabSz="457200" rtl="0" eaLnBrk="1" latinLnBrk="0" hangingPunct="1">
        <a:spcBef>
          <a:spcPct val="0"/>
        </a:spcBef>
        <a:buNone/>
        <a:defRPr sz="28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Lucida Grande"/>
        <a:buChar char="–"/>
        <a:defRPr sz="2600" kern="1200">
          <a:solidFill>
            <a:schemeClr val="bg1"/>
          </a:solidFill>
          <a:latin typeface="+mn-lt"/>
          <a:ea typeface="+mn-ea"/>
          <a:cs typeface="+mn-cs"/>
        </a:defRPr>
      </a:lvl1pPr>
      <a:lvl2pPr marL="742950" indent="-285750" algn="l" defTabSz="457200" rtl="0" eaLnBrk="1" latinLnBrk="0" hangingPunct="1">
        <a:spcBef>
          <a:spcPct val="20000"/>
        </a:spcBef>
        <a:buFont typeface="Lucida Grande"/>
        <a:buChar char="–"/>
        <a:defRPr sz="2400" kern="1200">
          <a:solidFill>
            <a:schemeClr val="bg1"/>
          </a:solidFill>
          <a:latin typeface="+mn-lt"/>
          <a:ea typeface="+mn-ea"/>
          <a:cs typeface="+mn-cs"/>
        </a:defRPr>
      </a:lvl2pPr>
      <a:lvl3pPr marL="1143000" indent="-228600" algn="l" defTabSz="457200" rtl="0" eaLnBrk="1" latinLnBrk="0" hangingPunct="1">
        <a:spcBef>
          <a:spcPct val="20000"/>
        </a:spcBef>
        <a:buFont typeface="Lucida Grande"/>
        <a:buChar char="–"/>
        <a:defRPr sz="2200" kern="1200">
          <a:solidFill>
            <a:schemeClr val="bg1"/>
          </a:solidFill>
          <a:latin typeface="+mn-lt"/>
          <a:ea typeface="+mn-ea"/>
          <a:cs typeface="+mn-cs"/>
        </a:defRPr>
      </a:lvl3pPr>
      <a:lvl4pPr marL="1600200" indent="-228600" algn="l" defTabSz="457200" rtl="0" eaLnBrk="1" latinLnBrk="0" hangingPunct="1">
        <a:spcBef>
          <a:spcPct val="20000"/>
        </a:spcBef>
        <a:buFont typeface="Lucida Grande"/>
        <a:buChar char="–"/>
        <a:defRPr sz="2000" kern="1200">
          <a:solidFill>
            <a:schemeClr val="bg1"/>
          </a:solidFill>
          <a:latin typeface="+mn-lt"/>
          <a:ea typeface="+mn-ea"/>
          <a:cs typeface="+mn-cs"/>
        </a:defRPr>
      </a:lvl4pPr>
      <a:lvl5pPr marL="2057400" indent="-228600" algn="l" defTabSz="457200" rtl="0" eaLnBrk="1" latinLnBrk="0" hangingPunct="1">
        <a:spcBef>
          <a:spcPct val="20000"/>
        </a:spcBef>
        <a:buFont typeface="Lucida Grande"/>
        <a:buChar char="–"/>
        <a:defRPr sz="18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5.xml"/><Relationship Id="rId1" Type="http://schemas.openxmlformats.org/officeDocument/2006/relationships/slideLayout" Target="../slideLayouts/slideLayout19.xml"/><Relationship Id="rId4" Type="http://schemas.openxmlformats.org/officeDocument/2006/relationships/chart" Target="../charts/chart8.xml"/></Relationships>
</file>

<file path=ppt/slides/_rels/slide1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6.xml"/><Relationship Id="rId1" Type="http://schemas.openxmlformats.org/officeDocument/2006/relationships/slideLayout" Target="../slideLayouts/slideLayout19.xml"/><Relationship Id="rId4" Type="http://schemas.openxmlformats.org/officeDocument/2006/relationships/chart" Target="../charts/chart10.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chart" Target="../charts/char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5.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9.xml"/><Relationship Id="rId1" Type="http://schemas.openxmlformats.org/officeDocument/2006/relationships/slideLayout" Target="../slideLayouts/slideLayout25.xml"/><Relationship Id="rId4" Type="http://schemas.openxmlformats.org/officeDocument/2006/relationships/chart" Target="../charts/chart14.xml"/></Relationships>
</file>

<file path=ppt/slides/_rels/slide16.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0.xml"/><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1.xml"/><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19.xml"/><Relationship Id="rId5" Type="http://schemas.openxmlformats.org/officeDocument/2006/relationships/chart" Target="../charts/chart18.xml"/><Relationship Id="rId4" Type="http://schemas.openxmlformats.org/officeDocument/2006/relationships/chart" Target="../charts/char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0.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13.xml"/><Relationship Id="rId1" Type="http://schemas.openxmlformats.org/officeDocument/2006/relationships/slideLayout" Target="../slideLayouts/slideLayout24.xml"/><Relationship Id="rId5" Type="http://schemas.openxmlformats.org/officeDocument/2006/relationships/image" Target="../media/image14.PNG"/><Relationship Id="rId4" Type="http://schemas.openxmlformats.org/officeDocument/2006/relationships/chart" Target="../charts/chart20.xml"/></Relationships>
</file>

<file path=ppt/slides/_rels/slide21.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14.xml"/><Relationship Id="rId1" Type="http://schemas.openxmlformats.org/officeDocument/2006/relationships/slideLayout" Target="../slideLayouts/slideLayout24.xml"/><Relationship Id="rId5" Type="http://schemas.openxmlformats.org/officeDocument/2006/relationships/image" Target="../media/image14.PNG"/><Relationship Id="rId4" Type="http://schemas.openxmlformats.org/officeDocument/2006/relationships/chart" Target="../charts/chart22.xml"/></Relationships>
</file>

<file path=ppt/slides/_rels/slide22.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15.xml"/><Relationship Id="rId1" Type="http://schemas.openxmlformats.org/officeDocument/2006/relationships/slideLayout" Target="../slideLayouts/slideLayout24.xml"/><Relationship Id="rId5" Type="http://schemas.openxmlformats.org/officeDocument/2006/relationships/image" Target="../media/image14.PNG"/><Relationship Id="rId4" Type="http://schemas.openxmlformats.org/officeDocument/2006/relationships/chart" Target="../charts/chart24.xml"/></Relationships>
</file>

<file path=ppt/slides/_rels/slide23.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16.xml"/><Relationship Id="rId1" Type="http://schemas.openxmlformats.org/officeDocument/2006/relationships/slideLayout" Target="../slideLayouts/slideLayout24.xml"/><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17.xml"/><Relationship Id="rId1" Type="http://schemas.openxmlformats.org/officeDocument/2006/relationships/slideLayout" Target="../slideLayouts/slideLayout24.xml"/><Relationship Id="rId5" Type="http://schemas.openxmlformats.org/officeDocument/2006/relationships/image" Target="../media/image14.PNG"/><Relationship Id="rId4" Type="http://schemas.openxmlformats.org/officeDocument/2006/relationships/chart" Target="../charts/chart27.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18.xml"/><Relationship Id="rId1" Type="http://schemas.openxmlformats.org/officeDocument/2006/relationships/slideLayout" Target="../slideLayouts/slideLayout24.xml"/><Relationship Id="rId5" Type="http://schemas.openxmlformats.org/officeDocument/2006/relationships/image" Target="../media/image16.PNG"/><Relationship Id="rId4" Type="http://schemas.openxmlformats.org/officeDocument/2006/relationships/chart" Target="../charts/chart29.xml"/></Relationships>
</file>

<file path=ppt/slides/_rels/slide27.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19.xml"/><Relationship Id="rId1" Type="http://schemas.openxmlformats.org/officeDocument/2006/relationships/slideLayout" Target="../slideLayouts/slideLayout24.xml"/><Relationship Id="rId5" Type="http://schemas.openxmlformats.org/officeDocument/2006/relationships/image" Target="../media/image16.PNG"/><Relationship Id="rId4" Type="http://schemas.openxmlformats.org/officeDocument/2006/relationships/chart" Target="../charts/chart31.xml"/></Relationships>
</file>

<file path=ppt/slides/_rels/slide28.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20.xml"/><Relationship Id="rId1" Type="http://schemas.openxmlformats.org/officeDocument/2006/relationships/slideLayout" Target="../slideLayouts/slideLayout24.xml"/><Relationship Id="rId5" Type="http://schemas.openxmlformats.org/officeDocument/2006/relationships/image" Target="../media/image16.PNG"/><Relationship Id="rId4" Type="http://schemas.openxmlformats.org/officeDocument/2006/relationships/chart" Target="../charts/chart33.xml"/></Relationships>
</file>

<file path=ppt/slides/_rels/slide29.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21.xml"/><Relationship Id="rId1" Type="http://schemas.openxmlformats.org/officeDocument/2006/relationships/slideLayout" Target="../slideLayouts/slideLayout24.xml"/><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notesSlide" Target="../notesSlides/notesSlide22.xml"/><Relationship Id="rId1" Type="http://schemas.openxmlformats.org/officeDocument/2006/relationships/slideLayout" Target="../slideLayouts/slideLayout24.xml"/><Relationship Id="rId5" Type="http://schemas.openxmlformats.org/officeDocument/2006/relationships/image" Target="../media/image16.PNG"/><Relationship Id="rId4" Type="http://schemas.openxmlformats.org/officeDocument/2006/relationships/chart" Target="../charts/chart36.xml"/></Relationships>
</file>

<file path=ppt/slides/_rels/slide31.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23.xml"/><Relationship Id="rId1" Type="http://schemas.openxmlformats.org/officeDocument/2006/relationships/slideLayout" Target="../slideLayouts/slideLayout24.xml"/><Relationship Id="rId5" Type="http://schemas.openxmlformats.org/officeDocument/2006/relationships/image" Target="../media/image16.PNG"/><Relationship Id="rId4" Type="http://schemas.openxmlformats.org/officeDocument/2006/relationships/chart" Target="../charts/chart38.xml"/></Relationships>
</file>

<file path=ppt/slides/_rels/slide3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8" Type="http://schemas.openxmlformats.org/officeDocument/2006/relationships/chart" Target="../charts/chart40.xml"/><Relationship Id="rId3" Type="http://schemas.openxmlformats.org/officeDocument/2006/relationships/package" Target="../embeddings/Microsoft_Excel_Worksheet38.xlsx"/><Relationship Id="rId7" Type="http://schemas.openxmlformats.org/officeDocument/2006/relationships/chart" Target="../charts/chart39.xml"/><Relationship Id="rId2" Type="http://schemas.openxmlformats.org/officeDocument/2006/relationships/notesSlide" Target="../notesSlides/notesSlide24.xml"/><Relationship Id="rId1" Type="http://schemas.openxmlformats.org/officeDocument/2006/relationships/slideLayout" Target="../slideLayouts/slideLayout24.xml"/><Relationship Id="rId6" Type="http://schemas.openxmlformats.org/officeDocument/2006/relationships/image" Target="../media/image18.emf"/><Relationship Id="rId5" Type="http://schemas.openxmlformats.org/officeDocument/2006/relationships/package" Target="../embeddings/Microsoft_Excel_Worksheet39.xlsx"/><Relationship Id="rId4" Type="http://schemas.openxmlformats.org/officeDocument/2006/relationships/image" Target="../media/image17.emf"/><Relationship Id="rId9" Type="http://schemas.openxmlformats.org/officeDocument/2006/relationships/image" Target="../media/image14.PNG"/></Relationships>
</file>

<file path=ppt/slides/_rels/slide34.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notesSlide" Target="../notesSlides/notesSlide25.xml"/><Relationship Id="rId1" Type="http://schemas.openxmlformats.org/officeDocument/2006/relationships/slideLayout" Target="../slideLayouts/slideLayout24.xml"/><Relationship Id="rId5" Type="http://schemas.openxmlformats.org/officeDocument/2006/relationships/image" Target="../media/image14.PNG"/><Relationship Id="rId4" Type="http://schemas.openxmlformats.org/officeDocument/2006/relationships/chart" Target="../charts/chart42.xml"/></Relationships>
</file>

<file path=ppt/slides/_rels/slide35.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notesSlide" Target="../notesSlides/notesSlide26.xml"/><Relationship Id="rId1" Type="http://schemas.openxmlformats.org/officeDocument/2006/relationships/slideLayout" Target="../slideLayouts/slideLayout24.xml"/><Relationship Id="rId5" Type="http://schemas.openxmlformats.org/officeDocument/2006/relationships/image" Target="../media/image14.PNG"/><Relationship Id="rId4" Type="http://schemas.openxmlformats.org/officeDocument/2006/relationships/chart" Target="../charts/chart44.xml"/></Relationships>
</file>

<file path=ppt/slides/_rels/slide36.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notesSlide" Target="../notesSlides/notesSlide27.xml"/><Relationship Id="rId1" Type="http://schemas.openxmlformats.org/officeDocument/2006/relationships/slideLayout" Target="../slideLayouts/slideLayout24.xml"/><Relationship Id="rId4" Type="http://schemas.openxmlformats.org/officeDocument/2006/relationships/image" Target="../media/image14.PNG"/></Relationships>
</file>

<file path=ppt/slides/_rels/slide37.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notesSlide" Target="../notesSlides/notesSlide28.xml"/><Relationship Id="rId1" Type="http://schemas.openxmlformats.org/officeDocument/2006/relationships/slideLayout" Target="../slideLayouts/slideLayout24.xml"/><Relationship Id="rId5" Type="http://schemas.openxmlformats.org/officeDocument/2006/relationships/image" Target="../media/image14.PNG"/><Relationship Id="rId4" Type="http://schemas.openxmlformats.org/officeDocument/2006/relationships/chart" Target="../charts/chart47.xml"/></Relationships>
</file>

<file path=ppt/slides/_rels/slide38.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notesSlide" Target="../notesSlides/notesSlide29.xml"/><Relationship Id="rId1" Type="http://schemas.openxmlformats.org/officeDocument/2006/relationships/slideLayout" Target="../slideLayouts/slideLayout24.xml"/><Relationship Id="rId5" Type="http://schemas.openxmlformats.org/officeDocument/2006/relationships/image" Target="../media/image14.PNG"/><Relationship Id="rId4" Type="http://schemas.openxmlformats.org/officeDocument/2006/relationships/chart" Target="../charts/chart49.xml"/></Relationships>
</file>

<file path=ppt/slides/_rels/slide3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2.xml"/></Relationships>
</file>

<file path=ppt/slides/_rels/slide4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0.xml"/><Relationship Id="rId1" Type="http://schemas.openxmlformats.org/officeDocument/2006/relationships/slideLayout" Target="../slideLayouts/slideLayout19.xml"/><Relationship Id="rId5" Type="http://schemas.openxmlformats.org/officeDocument/2006/relationships/chart" Target="../charts/chart51.xml"/><Relationship Id="rId4" Type="http://schemas.openxmlformats.org/officeDocument/2006/relationships/chart" Target="../charts/chart50.xml"/></Relationships>
</file>

<file path=ppt/slides/_rels/slide41.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notesSlide" Target="../notesSlides/notesSlide31.xml"/><Relationship Id="rId1" Type="http://schemas.openxmlformats.org/officeDocument/2006/relationships/slideLayout" Target="../slideLayouts/slideLayout24.xml"/><Relationship Id="rId5" Type="http://schemas.openxmlformats.org/officeDocument/2006/relationships/image" Target="../media/image20.PNG"/><Relationship Id="rId4" Type="http://schemas.openxmlformats.org/officeDocument/2006/relationships/chart" Target="../charts/chart53.xml"/></Relationships>
</file>

<file path=ppt/slides/_rels/slide42.xml.rels><?xml version="1.0" encoding="UTF-8" standalone="yes"?>
<Relationships xmlns="http://schemas.openxmlformats.org/package/2006/relationships"><Relationship Id="rId3" Type="http://schemas.openxmlformats.org/officeDocument/2006/relationships/chart" Target="../charts/chart54.xml"/><Relationship Id="rId2" Type="http://schemas.openxmlformats.org/officeDocument/2006/relationships/notesSlide" Target="../notesSlides/notesSlide32.xml"/><Relationship Id="rId1" Type="http://schemas.openxmlformats.org/officeDocument/2006/relationships/slideLayout" Target="../slideLayouts/slideLayout24.xml"/><Relationship Id="rId5" Type="http://schemas.openxmlformats.org/officeDocument/2006/relationships/image" Target="../media/image20.PNG"/><Relationship Id="rId4" Type="http://schemas.openxmlformats.org/officeDocument/2006/relationships/chart" Target="../charts/chart55.xml"/></Relationships>
</file>

<file path=ppt/slides/_rels/slide43.xml.rels><?xml version="1.0" encoding="UTF-8" standalone="yes"?>
<Relationships xmlns="http://schemas.openxmlformats.org/package/2006/relationships"><Relationship Id="rId3" Type="http://schemas.openxmlformats.org/officeDocument/2006/relationships/chart" Target="../charts/chart56.xml"/><Relationship Id="rId2" Type="http://schemas.openxmlformats.org/officeDocument/2006/relationships/notesSlide" Target="../notesSlides/notesSlide33.xml"/><Relationship Id="rId1" Type="http://schemas.openxmlformats.org/officeDocument/2006/relationships/slideLayout" Target="../slideLayouts/slideLayout24.xml"/><Relationship Id="rId4" Type="http://schemas.openxmlformats.org/officeDocument/2006/relationships/image" Target="../media/image20.PNG"/></Relationships>
</file>

<file path=ppt/slides/_rels/slide44.xml.rels><?xml version="1.0" encoding="UTF-8" standalone="yes"?>
<Relationships xmlns="http://schemas.openxmlformats.org/package/2006/relationships"><Relationship Id="rId3" Type="http://schemas.openxmlformats.org/officeDocument/2006/relationships/chart" Target="../charts/chart57.xml"/><Relationship Id="rId2" Type="http://schemas.openxmlformats.org/officeDocument/2006/relationships/notesSlide" Target="../notesSlides/notesSlide34.xml"/><Relationship Id="rId1" Type="http://schemas.openxmlformats.org/officeDocument/2006/relationships/slideLayout" Target="../slideLayouts/slideLayout24.xml"/><Relationship Id="rId5" Type="http://schemas.openxmlformats.org/officeDocument/2006/relationships/image" Target="../media/image20.PNG"/><Relationship Id="rId4" Type="http://schemas.openxmlformats.org/officeDocument/2006/relationships/chart" Target="../charts/chart58.xml"/></Relationships>
</file>

<file path=ppt/slides/_rels/slide45.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notesSlide" Target="../notesSlides/notesSlide35.xml"/><Relationship Id="rId1" Type="http://schemas.openxmlformats.org/officeDocument/2006/relationships/slideLayout" Target="../slideLayouts/slideLayout24.xml"/><Relationship Id="rId5" Type="http://schemas.openxmlformats.org/officeDocument/2006/relationships/image" Target="../media/image20.PNG"/><Relationship Id="rId4" Type="http://schemas.openxmlformats.org/officeDocument/2006/relationships/chart" Target="../charts/chart60.xml"/></Relationships>
</file>

<file path=ppt/slides/_rels/slide4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6.xml"/><Relationship Id="rId1" Type="http://schemas.openxmlformats.org/officeDocument/2006/relationships/slideLayout" Target="../slideLayouts/slideLayout19.xml"/><Relationship Id="rId5" Type="http://schemas.openxmlformats.org/officeDocument/2006/relationships/chart" Target="../charts/chart62.xml"/><Relationship Id="rId4" Type="http://schemas.openxmlformats.org/officeDocument/2006/relationships/chart" Target="../charts/chart61.xml"/></Relationships>
</file>

<file path=ppt/slides/_rels/slide48.xml.rels><?xml version="1.0" encoding="UTF-8" standalone="yes"?>
<Relationships xmlns="http://schemas.openxmlformats.org/package/2006/relationships"><Relationship Id="rId3" Type="http://schemas.openxmlformats.org/officeDocument/2006/relationships/chart" Target="../charts/chart63.xml"/><Relationship Id="rId2" Type="http://schemas.openxmlformats.org/officeDocument/2006/relationships/notesSlide" Target="../notesSlides/notesSlide37.xml"/><Relationship Id="rId1" Type="http://schemas.openxmlformats.org/officeDocument/2006/relationships/slideLayout" Target="../slideLayouts/slideLayout24.xml"/><Relationship Id="rId5" Type="http://schemas.openxmlformats.org/officeDocument/2006/relationships/image" Target="../media/image22.PNG"/><Relationship Id="rId4" Type="http://schemas.openxmlformats.org/officeDocument/2006/relationships/chart" Target="../charts/chart64.xml"/></Relationships>
</file>

<file path=ppt/slides/_rels/slide49.xml.rels><?xml version="1.0" encoding="UTF-8" standalone="yes"?>
<Relationships xmlns="http://schemas.openxmlformats.org/package/2006/relationships"><Relationship Id="rId3" Type="http://schemas.openxmlformats.org/officeDocument/2006/relationships/chart" Target="../charts/chart65.xml"/><Relationship Id="rId2" Type="http://schemas.openxmlformats.org/officeDocument/2006/relationships/notesSlide" Target="../notesSlides/notesSlide38.xml"/><Relationship Id="rId1" Type="http://schemas.openxmlformats.org/officeDocument/2006/relationships/slideLayout" Target="../slideLayouts/slideLayout24.xml"/><Relationship Id="rId5" Type="http://schemas.openxmlformats.org/officeDocument/2006/relationships/image" Target="../media/image22.PNG"/><Relationship Id="rId4" Type="http://schemas.openxmlformats.org/officeDocument/2006/relationships/chart" Target="../charts/chart66.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openxmlformats.org/officeDocument/2006/relationships/chart" Target="../charts/chart2.xml"/></Relationships>
</file>

<file path=ppt/slides/_rels/slide50.xml.rels><?xml version="1.0" encoding="UTF-8" standalone="yes"?>
<Relationships xmlns="http://schemas.openxmlformats.org/package/2006/relationships"><Relationship Id="rId3" Type="http://schemas.openxmlformats.org/officeDocument/2006/relationships/chart" Target="../charts/chart67.xml"/><Relationship Id="rId2" Type="http://schemas.openxmlformats.org/officeDocument/2006/relationships/notesSlide" Target="../notesSlides/notesSlide39.xml"/><Relationship Id="rId1" Type="http://schemas.openxmlformats.org/officeDocument/2006/relationships/slideLayout" Target="../slideLayouts/slideLayout24.xml"/><Relationship Id="rId4" Type="http://schemas.openxmlformats.org/officeDocument/2006/relationships/image" Target="../media/image22.PNG"/></Relationships>
</file>

<file path=ppt/slides/_rels/slide51.xml.rels><?xml version="1.0" encoding="UTF-8" standalone="yes"?>
<Relationships xmlns="http://schemas.openxmlformats.org/package/2006/relationships"><Relationship Id="rId3" Type="http://schemas.openxmlformats.org/officeDocument/2006/relationships/chart" Target="../charts/chart68.xml"/><Relationship Id="rId2" Type="http://schemas.openxmlformats.org/officeDocument/2006/relationships/notesSlide" Target="../notesSlides/notesSlide40.xml"/><Relationship Id="rId1" Type="http://schemas.openxmlformats.org/officeDocument/2006/relationships/slideLayout" Target="../slideLayouts/slideLayout24.xml"/><Relationship Id="rId5" Type="http://schemas.openxmlformats.org/officeDocument/2006/relationships/image" Target="../media/image22.PNG"/><Relationship Id="rId4" Type="http://schemas.openxmlformats.org/officeDocument/2006/relationships/chart" Target="../charts/chart69.xml"/></Relationships>
</file>

<file path=ppt/slides/_rels/slide52.xml.rels><?xml version="1.0" encoding="UTF-8" standalone="yes"?>
<Relationships xmlns="http://schemas.openxmlformats.org/package/2006/relationships"><Relationship Id="rId3" Type="http://schemas.openxmlformats.org/officeDocument/2006/relationships/chart" Target="../charts/chart70.xml"/><Relationship Id="rId2" Type="http://schemas.openxmlformats.org/officeDocument/2006/relationships/notesSlide" Target="../notesSlides/notesSlide41.xml"/><Relationship Id="rId1" Type="http://schemas.openxmlformats.org/officeDocument/2006/relationships/slideLayout" Target="../slideLayouts/slideLayout24.xml"/><Relationship Id="rId5" Type="http://schemas.openxmlformats.org/officeDocument/2006/relationships/image" Target="../media/image22.PNG"/><Relationship Id="rId4" Type="http://schemas.openxmlformats.org/officeDocument/2006/relationships/chart" Target="../charts/chart71.xml"/></Relationships>
</file>

<file path=ppt/slides/_rels/slide53.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2.xml"/><Relationship Id="rId1" Type="http://schemas.openxmlformats.org/officeDocument/2006/relationships/slideLayout" Target="../slideLayouts/slideLayout19.xml"/><Relationship Id="rId5" Type="http://schemas.openxmlformats.org/officeDocument/2006/relationships/chart" Target="../charts/chart73.xml"/><Relationship Id="rId4" Type="http://schemas.openxmlformats.org/officeDocument/2006/relationships/chart" Target="../charts/chart72.xml"/></Relationships>
</file>

<file path=ppt/slides/_rels/slide55.xml.rels><?xml version="1.0" encoding="UTF-8" standalone="yes"?>
<Relationships xmlns="http://schemas.openxmlformats.org/package/2006/relationships"><Relationship Id="rId3" Type="http://schemas.openxmlformats.org/officeDocument/2006/relationships/chart" Target="../charts/chart74.xml"/><Relationship Id="rId2" Type="http://schemas.openxmlformats.org/officeDocument/2006/relationships/notesSlide" Target="../notesSlides/notesSlide43.xml"/><Relationship Id="rId1" Type="http://schemas.openxmlformats.org/officeDocument/2006/relationships/slideLayout" Target="../slideLayouts/slideLayout24.xml"/><Relationship Id="rId5" Type="http://schemas.openxmlformats.org/officeDocument/2006/relationships/image" Target="../media/image16.PNG"/><Relationship Id="rId4" Type="http://schemas.openxmlformats.org/officeDocument/2006/relationships/chart" Target="../charts/chart75.xml"/></Relationships>
</file>

<file path=ppt/slides/_rels/slide56.xml.rels><?xml version="1.0" encoding="UTF-8" standalone="yes"?>
<Relationships xmlns="http://schemas.openxmlformats.org/package/2006/relationships"><Relationship Id="rId3" Type="http://schemas.openxmlformats.org/officeDocument/2006/relationships/chart" Target="../charts/chart76.xml"/><Relationship Id="rId2" Type="http://schemas.openxmlformats.org/officeDocument/2006/relationships/notesSlide" Target="../notesSlides/notesSlide44.xml"/><Relationship Id="rId1" Type="http://schemas.openxmlformats.org/officeDocument/2006/relationships/slideLayout" Target="../slideLayouts/slideLayout24.xml"/><Relationship Id="rId5" Type="http://schemas.openxmlformats.org/officeDocument/2006/relationships/image" Target="../media/image16.PNG"/><Relationship Id="rId4" Type="http://schemas.openxmlformats.org/officeDocument/2006/relationships/chart" Target="../charts/chart77.xml"/></Relationships>
</file>

<file path=ppt/slides/_rels/slide57.xml.rels><?xml version="1.0" encoding="UTF-8" standalone="yes"?>
<Relationships xmlns="http://schemas.openxmlformats.org/package/2006/relationships"><Relationship Id="rId3" Type="http://schemas.openxmlformats.org/officeDocument/2006/relationships/chart" Target="../charts/chart78.xml"/><Relationship Id="rId2" Type="http://schemas.openxmlformats.org/officeDocument/2006/relationships/notesSlide" Target="../notesSlides/notesSlide45.xml"/><Relationship Id="rId1" Type="http://schemas.openxmlformats.org/officeDocument/2006/relationships/slideLayout" Target="../slideLayouts/slideLayout24.xml"/><Relationship Id="rId5" Type="http://schemas.openxmlformats.org/officeDocument/2006/relationships/image" Target="../media/image16.PNG"/><Relationship Id="rId4" Type="http://schemas.openxmlformats.org/officeDocument/2006/relationships/chart" Target="../charts/chart79.xml"/></Relationships>
</file>

<file path=ppt/slides/_rels/slide58.xml.rels><?xml version="1.0" encoding="UTF-8" standalone="yes"?>
<Relationships xmlns="http://schemas.openxmlformats.org/package/2006/relationships"><Relationship Id="rId3" Type="http://schemas.openxmlformats.org/officeDocument/2006/relationships/chart" Target="../charts/chart80.xml"/><Relationship Id="rId2" Type="http://schemas.openxmlformats.org/officeDocument/2006/relationships/notesSlide" Target="../notesSlides/notesSlide46.xml"/><Relationship Id="rId1" Type="http://schemas.openxmlformats.org/officeDocument/2006/relationships/slideLayout" Target="../slideLayouts/slideLayout24.xml"/><Relationship Id="rId5" Type="http://schemas.openxmlformats.org/officeDocument/2006/relationships/image" Target="../media/image16.PNG"/><Relationship Id="rId4" Type="http://schemas.openxmlformats.org/officeDocument/2006/relationships/chart" Target="../charts/chart81.xml"/></Relationships>
</file>

<file path=ppt/slides/_rels/slide59.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60.xml.rels><?xml version="1.0" encoding="UTF-8" standalone="yes"?>
<Relationships xmlns="http://schemas.openxmlformats.org/package/2006/relationships"><Relationship Id="rId8" Type="http://schemas.openxmlformats.org/officeDocument/2006/relationships/chart" Target="../charts/chart83.xml"/><Relationship Id="rId3" Type="http://schemas.openxmlformats.org/officeDocument/2006/relationships/chart" Target="../charts/chart82.xml"/><Relationship Id="rId7" Type="http://schemas.openxmlformats.org/officeDocument/2006/relationships/image" Target="../media/image26.emf"/><Relationship Id="rId2" Type="http://schemas.openxmlformats.org/officeDocument/2006/relationships/notesSlide" Target="../notesSlides/notesSlide47.xml"/><Relationship Id="rId1" Type="http://schemas.openxmlformats.org/officeDocument/2006/relationships/slideLayout" Target="../slideLayouts/slideLayout19.xml"/><Relationship Id="rId6" Type="http://schemas.openxmlformats.org/officeDocument/2006/relationships/package" Target="../embeddings/Microsoft_Excel_Worksheet85.xlsx"/><Relationship Id="rId5" Type="http://schemas.openxmlformats.org/officeDocument/2006/relationships/image" Target="../media/image25.emf"/><Relationship Id="rId4" Type="http://schemas.openxmlformats.org/officeDocument/2006/relationships/package" Target="../embeddings/Microsoft_Excel_Worksheet84.xlsx"/><Relationship Id="rId9" Type="http://schemas.openxmlformats.org/officeDocument/2006/relationships/image" Target="../media/image27.PNG"/></Relationships>
</file>

<file path=ppt/slides/_rels/slide61.xml.rels><?xml version="1.0" encoding="UTF-8" standalone="yes"?>
<Relationships xmlns="http://schemas.openxmlformats.org/package/2006/relationships"><Relationship Id="rId3" Type="http://schemas.openxmlformats.org/officeDocument/2006/relationships/chart" Target="../charts/chart84.xml"/><Relationship Id="rId2" Type="http://schemas.openxmlformats.org/officeDocument/2006/relationships/notesSlide" Target="../notesSlides/notesSlide48.xml"/><Relationship Id="rId1" Type="http://schemas.openxmlformats.org/officeDocument/2006/relationships/slideLayout" Target="../slideLayouts/slideLayout24.xml"/><Relationship Id="rId5" Type="http://schemas.openxmlformats.org/officeDocument/2006/relationships/image" Target="../media/image27.PNG"/><Relationship Id="rId4" Type="http://schemas.openxmlformats.org/officeDocument/2006/relationships/chart" Target="../charts/chart85.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4.xml"/></Relationships>
</file>

<file path=ppt/slides/_rels/slide64.xml.rels><?xml version="1.0" encoding="UTF-8" standalone="yes"?>
<Relationships xmlns="http://schemas.openxmlformats.org/package/2006/relationships"><Relationship Id="rId3" Type="http://schemas.openxmlformats.org/officeDocument/2006/relationships/chart" Target="../charts/chart86.xml"/><Relationship Id="rId2" Type="http://schemas.openxmlformats.org/officeDocument/2006/relationships/notesSlide" Target="../notesSlides/notesSlide51.xml"/><Relationship Id="rId1" Type="http://schemas.openxmlformats.org/officeDocument/2006/relationships/slideLayout" Target="../slideLayouts/slideLayout24.xml"/></Relationships>
</file>

<file path=ppt/slides/_rels/slide65.xml.rels><?xml version="1.0" encoding="UTF-8" standalone="yes"?>
<Relationships xmlns="http://schemas.openxmlformats.org/package/2006/relationships"><Relationship Id="rId3" Type="http://schemas.openxmlformats.org/officeDocument/2006/relationships/chart" Target="../charts/chart87.xml"/><Relationship Id="rId2" Type="http://schemas.openxmlformats.org/officeDocument/2006/relationships/notesSlide" Target="../notesSlides/notesSlide52.xml"/><Relationship Id="rId1" Type="http://schemas.openxmlformats.org/officeDocument/2006/relationships/slideLayout" Target="../slideLayouts/slideLayout24.xml"/><Relationship Id="rId5" Type="http://schemas.openxmlformats.org/officeDocument/2006/relationships/chart" Target="../charts/chart89.xml"/><Relationship Id="rId4" Type="http://schemas.openxmlformats.org/officeDocument/2006/relationships/chart" Target="../charts/chart88.xml"/></Relationships>
</file>

<file path=ppt/slides/_rels/slide66.xml.rels><?xml version="1.0" encoding="UTF-8" standalone="yes"?>
<Relationships xmlns="http://schemas.openxmlformats.org/package/2006/relationships"><Relationship Id="rId3" Type="http://schemas.openxmlformats.org/officeDocument/2006/relationships/image" Target="../media/image28.jpeg"/><Relationship Id="rId7" Type="http://schemas.openxmlformats.org/officeDocument/2006/relationships/chart" Target="../charts/chart90.xml"/><Relationship Id="rId2" Type="http://schemas.openxmlformats.org/officeDocument/2006/relationships/notesSlide" Target="../notesSlides/notesSlide53.xml"/><Relationship Id="rId1" Type="http://schemas.openxmlformats.org/officeDocument/2006/relationships/slideLayout" Target="../slideLayouts/slideLayout24.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67.xml.rels><?xml version="1.0" encoding="UTF-8" standalone="yes"?>
<Relationships xmlns="http://schemas.openxmlformats.org/package/2006/relationships"><Relationship Id="rId3" Type="http://schemas.openxmlformats.org/officeDocument/2006/relationships/chart" Target="../charts/chart91.xml"/><Relationship Id="rId2" Type="http://schemas.openxmlformats.org/officeDocument/2006/relationships/notesSlide" Target="../notesSlides/notesSlide54.xml"/><Relationship Id="rId1" Type="http://schemas.openxmlformats.org/officeDocument/2006/relationships/slideLayout" Target="../slideLayouts/slideLayout24.xml"/></Relationships>
</file>

<file path=ppt/slides/_rels/slide68.xml.rels><?xml version="1.0" encoding="UTF-8" standalone="yes"?>
<Relationships xmlns="http://schemas.openxmlformats.org/package/2006/relationships"><Relationship Id="rId3" Type="http://schemas.openxmlformats.org/officeDocument/2006/relationships/chart" Target="../charts/chart92.xml"/><Relationship Id="rId2" Type="http://schemas.openxmlformats.org/officeDocument/2006/relationships/notesSlide" Target="../notesSlides/notesSlide55.xml"/><Relationship Id="rId1" Type="http://schemas.openxmlformats.org/officeDocument/2006/relationships/slideLayout" Target="../slideLayouts/slideLayout24.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13.xml"/><Relationship Id="rId4" Type="http://schemas.openxmlformats.org/officeDocument/2006/relationships/image" Target="../media/image10.jpg"/></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4.xml"/><Relationship Id="rId1" Type="http://schemas.openxmlformats.org/officeDocument/2006/relationships/slideLayout" Target="../slideLayouts/slideLayout24.xml"/><Relationship Id="rId4" Type="http://schemas.openxmlformats.org/officeDocument/2006/relationships/chart" Target="../charts/char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Quarterly CREST Report </a:t>
            </a:r>
          </a:p>
        </p:txBody>
      </p:sp>
      <p:sp>
        <p:nvSpPr>
          <p:cNvPr id="3" name="Subtitle 2"/>
          <p:cNvSpPr>
            <a:spLocks noGrp="1"/>
          </p:cNvSpPr>
          <p:nvPr>
            <p:ph type="subTitle" idx="1"/>
          </p:nvPr>
        </p:nvSpPr>
        <p:spPr/>
        <p:txBody>
          <a:bodyPr>
            <a:normAutofit lnSpcReduction="10000"/>
          </a:bodyPr>
          <a:lstStyle/>
          <a:p>
            <a:r>
              <a:rPr lang="en-US" dirty="0"/>
              <a:t>Data to March 2023</a:t>
            </a:r>
          </a:p>
        </p:txBody>
      </p:sp>
      <p:pic>
        <p:nvPicPr>
          <p:cNvPr id="5" name="Picture 1">
            <a:extLst>
              <a:ext uri="{FF2B5EF4-FFF2-40B4-BE49-F238E27FC236}">
                <a16:creationId xmlns:a16="http://schemas.microsoft.com/office/drawing/2014/main" id="{627B131D-8ABE-4C37-879C-52B8A5CA24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21550" y="4315318"/>
            <a:ext cx="1673225" cy="6842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28052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extLst>
              <p:ext uri="{D42A27DB-BD31-4B8C-83A1-F6EECF244321}">
                <p14:modId xmlns:p14="http://schemas.microsoft.com/office/powerpoint/2010/main" val="1712956721"/>
              </p:ext>
            </p:extLst>
          </p:nvPr>
        </p:nvGraphicFramePr>
        <p:xfrm>
          <a:off x="213757" y="1570165"/>
          <a:ext cx="5005225" cy="3086241"/>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noAutofit/>
          </a:bodyPr>
          <a:lstStyle/>
          <a:p>
            <a:r>
              <a:rPr lang="en-US" sz="2400" dirty="0">
                <a:solidFill>
                  <a:srgbClr val="00517D"/>
                </a:solidFill>
                <a:latin typeface="+mn-lt"/>
                <a:cs typeface="Calibri" pitchFamily="34" charset="0"/>
              </a:rPr>
              <a:t>Only lamb and seafood kept on gaining in individual spend</a:t>
            </a:r>
            <a:endParaRPr lang="en-GB" sz="2400" dirty="0">
              <a:solidFill>
                <a:srgbClr val="00517D"/>
              </a:solidFill>
              <a:latin typeface="+mn-lt"/>
              <a:cs typeface="Calibri" pitchFamily="34" charset="0"/>
            </a:endParaRPr>
          </a:p>
        </p:txBody>
      </p:sp>
      <p:sp>
        <p:nvSpPr>
          <p:cNvPr id="3" name="Slide Number Placeholder 2"/>
          <p:cNvSpPr>
            <a:spLocks noGrp="1"/>
          </p:cNvSpPr>
          <p:nvPr>
            <p:ph type="sldNum" sz="quarter" idx="4294967295"/>
          </p:nvPr>
        </p:nvSpPr>
        <p:spPr>
          <a:xfrm>
            <a:off x="8599488" y="4800600"/>
            <a:ext cx="544512" cy="279400"/>
          </a:xfrm>
        </p:spPr>
        <p:txBody>
          <a:bodyPr/>
          <a:lstStyle/>
          <a:p>
            <a:fld id="{35A454EE-6717-4973-901E-6A90AD009CF4}" type="slidenum">
              <a:rPr lang="en-US" smtClean="0"/>
              <a:pPr/>
              <a:t>10</a:t>
            </a:fld>
            <a:endParaRPr lang="en-US" dirty="0"/>
          </a:p>
        </p:txBody>
      </p:sp>
      <p:sp>
        <p:nvSpPr>
          <p:cNvPr id="14" name="Text Placeholder 4"/>
          <p:cNvSpPr>
            <a:spLocks noGrp="1"/>
          </p:cNvSpPr>
          <p:nvPr>
            <p:ph type="body" sz="quarter" idx="4294967295"/>
          </p:nvPr>
        </p:nvSpPr>
        <p:spPr>
          <a:xfrm>
            <a:off x="6292312" y="4812395"/>
            <a:ext cx="2682875" cy="277813"/>
          </a:xfrm>
        </p:spPr>
        <p:txBody>
          <a:bodyPr>
            <a:normAutofit/>
          </a:bodyPr>
          <a:lstStyle/>
          <a:p>
            <a:pPr marL="0" indent="0">
              <a:buNone/>
            </a:pPr>
            <a:r>
              <a:rPr lang="en-US" sz="1100" dirty="0">
                <a:solidFill>
                  <a:schemeClr val="tx1">
                    <a:lumMod val="65000"/>
                    <a:lumOff val="35000"/>
                  </a:schemeClr>
                </a:solidFill>
                <a:latin typeface="Calibri" pitchFamily="34" charset="0"/>
                <a:cs typeface="Calibri" pitchFamily="34" charset="0"/>
              </a:rPr>
              <a:t>Source: </a:t>
            </a:r>
            <a:r>
              <a:rPr lang="en-US" sz="1100" dirty="0" err="1">
                <a:solidFill>
                  <a:schemeClr val="tx1">
                    <a:lumMod val="65000"/>
                    <a:lumOff val="35000"/>
                  </a:schemeClr>
                </a:solidFill>
                <a:latin typeface="Calibri" pitchFamily="34" charset="0"/>
                <a:cs typeface="Calibri" pitchFamily="34" charset="0"/>
              </a:rPr>
              <a:t>Circana</a:t>
            </a:r>
            <a:r>
              <a:rPr lang="en-US" sz="1100" dirty="0">
                <a:solidFill>
                  <a:schemeClr val="tx1">
                    <a:lumMod val="65000"/>
                    <a:lumOff val="35000"/>
                  </a:schemeClr>
                </a:solidFill>
                <a:latin typeface="Calibri" pitchFamily="34" charset="0"/>
                <a:cs typeface="Calibri" pitchFamily="34" charset="0"/>
              </a:rPr>
              <a:t>/CREST®, YE Mar 23</a:t>
            </a:r>
          </a:p>
        </p:txBody>
      </p:sp>
      <p:sp>
        <p:nvSpPr>
          <p:cNvPr id="26" name="TextBox 25"/>
          <p:cNvSpPr txBox="1"/>
          <p:nvPr/>
        </p:nvSpPr>
        <p:spPr>
          <a:xfrm>
            <a:off x="357595" y="1200834"/>
            <a:ext cx="2740025" cy="461665"/>
          </a:xfrm>
          <a:prstGeom prst="rect">
            <a:avLst/>
          </a:prstGeom>
          <a:noFill/>
        </p:spPr>
        <p:txBody>
          <a:bodyPr>
            <a:spAutoFit/>
          </a:bodyPr>
          <a:lstStyle/>
          <a:p>
            <a:pPr>
              <a:defRPr/>
            </a:pPr>
            <a:r>
              <a:rPr lang="en-US" sz="1200" b="1" dirty="0">
                <a:cs typeface="Calibri" pitchFamily="34" charset="0"/>
              </a:rPr>
              <a:t>Average Individual Spend </a:t>
            </a:r>
          </a:p>
          <a:p>
            <a:pPr>
              <a:defRPr/>
            </a:pPr>
            <a:r>
              <a:rPr lang="en-US" sz="1200" b="1" dirty="0">
                <a:cs typeface="Calibri" pitchFamily="34" charset="0"/>
              </a:rPr>
              <a:t>YE Mar 23</a:t>
            </a:r>
          </a:p>
        </p:txBody>
      </p:sp>
      <p:cxnSp>
        <p:nvCxnSpPr>
          <p:cNvPr id="28" name="Straight Connector 5"/>
          <p:cNvCxnSpPr>
            <a:cxnSpLocks noChangeShapeType="1"/>
          </p:cNvCxnSpPr>
          <p:nvPr/>
        </p:nvCxnSpPr>
        <p:spPr bwMode="auto">
          <a:xfrm>
            <a:off x="2183188" y="1662499"/>
            <a:ext cx="0" cy="2606510"/>
          </a:xfrm>
          <a:prstGeom prst="line">
            <a:avLst/>
          </a:prstGeom>
          <a:noFill/>
          <a:ln w="25400" algn="ctr">
            <a:solidFill>
              <a:srgbClr val="C00000"/>
            </a:solidFill>
            <a:prstDash val="lgDash"/>
            <a:round/>
            <a:headEnd type="oval" w="med" len="med"/>
            <a:tailEnd type="oval" w="med" len="med"/>
          </a:ln>
          <a:extLst>
            <a:ext uri="{909E8E84-426E-40DD-AFC4-6F175D3DCCD1}">
              <a14:hiddenFill xmlns:a14="http://schemas.microsoft.com/office/drawing/2010/main">
                <a:noFill/>
              </a14:hiddenFill>
            </a:ext>
          </a:extLst>
        </p:spPr>
      </p:cxnSp>
      <p:sp>
        <p:nvSpPr>
          <p:cNvPr id="29" name="TextBox 28"/>
          <p:cNvSpPr txBox="1"/>
          <p:nvPr/>
        </p:nvSpPr>
        <p:spPr>
          <a:xfrm>
            <a:off x="5956911" y="1190708"/>
            <a:ext cx="2602322" cy="461665"/>
          </a:xfrm>
          <a:prstGeom prst="rect">
            <a:avLst/>
          </a:prstGeom>
          <a:noFill/>
        </p:spPr>
        <p:txBody>
          <a:bodyPr wrap="square">
            <a:spAutoFit/>
          </a:bodyPr>
          <a:lstStyle>
            <a:defPPr>
              <a:defRPr lang="en-GB"/>
            </a:defPPr>
            <a:lvl1pPr>
              <a:defRPr sz="1300">
                <a:solidFill>
                  <a:srgbClr val="000000"/>
                </a:solidFill>
                <a:ea typeface="Microsoft YaHei" pitchFamily="34" charset="-122"/>
                <a:cs typeface="Calibri" pitchFamily="34" charset="0"/>
              </a:defRPr>
            </a:lvl1pPr>
          </a:lstStyle>
          <a:p>
            <a:r>
              <a:rPr lang="en-US" sz="1200" b="1" dirty="0">
                <a:solidFill>
                  <a:schemeClr val="tx1"/>
                </a:solidFill>
                <a:ea typeface="+mn-ea"/>
              </a:rPr>
              <a:t>Spend Change</a:t>
            </a:r>
          </a:p>
          <a:p>
            <a:r>
              <a:rPr lang="en-US" sz="1200" b="1" dirty="0">
                <a:solidFill>
                  <a:schemeClr val="tx1"/>
                </a:solidFill>
                <a:ea typeface="+mn-ea"/>
              </a:rPr>
              <a:t>YE Mar 23 vs. '22</a:t>
            </a:r>
          </a:p>
        </p:txBody>
      </p:sp>
      <p:graphicFrame>
        <p:nvGraphicFramePr>
          <p:cNvPr id="6" name="Chart 5"/>
          <p:cNvGraphicFramePr/>
          <p:nvPr>
            <p:extLst>
              <p:ext uri="{D42A27DB-BD31-4B8C-83A1-F6EECF244321}">
                <p14:modId xmlns:p14="http://schemas.microsoft.com/office/powerpoint/2010/main" val="2615197553"/>
              </p:ext>
            </p:extLst>
          </p:nvPr>
        </p:nvGraphicFramePr>
        <p:xfrm>
          <a:off x="5141343" y="1576562"/>
          <a:ext cx="3752492" cy="2997604"/>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 Box 3"/>
          <p:cNvSpPr txBox="1">
            <a:spLocks noChangeArrowheads="1"/>
          </p:cNvSpPr>
          <p:nvPr/>
        </p:nvSpPr>
        <p:spPr bwMode="auto">
          <a:xfrm>
            <a:off x="3620618" y="834690"/>
            <a:ext cx="1897955"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ctr"/>
            <a:r>
              <a:rPr lang="en-US" sz="1600" dirty="0">
                <a:solidFill>
                  <a:srgbClr val="008AC0"/>
                </a:solidFill>
                <a:latin typeface="+mn-lt"/>
                <a:cs typeface="Calibri" pitchFamily="34" charset="0"/>
              </a:rPr>
              <a:t>Total Out of Home </a:t>
            </a:r>
          </a:p>
        </p:txBody>
      </p:sp>
      <p:cxnSp>
        <p:nvCxnSpPr>
          <p:cNvPr id="15" name="Straight Connector 14"/>
          <p:cNvCxnSpPr/>
          <p:nvPr/>
        </p:nvCxnSpPr>
        <p:spPr bwMode="auto">
          <a:xfrm>
            <a:off x="403827" y="2411118"/>
            <a:ext cx="8382000" cy="0"/>
          </a:xfrm>
          <a:prstGeom prst="line">
            <a:avLst/>
          </a:prstGeom>
          <a:solidFill>
            <a:srgbClr val="FFFF99"/>
          </a:solidFill>
          <a:ln w="9525" cap="flat" cmpd="sng" algn="ctr">
            <a:solidFill>
              <a:schemeClr val="bg1">
                <a:lumMod val="50000"/>
              </a:schemeClr>
            </a:solidFill>
            <a:prstDash val="solid"/>
            <a:round/>
            <a:headEnd type="oval" w="med" len="med"/>
            <a:tailEnd type="oval" w="med" len="med"/>
          </a:ln>
          <a:effectLst/>
        </p:spPr>
      </p:cxnSp>
    </p:spTree>
    <p:extLst>
      <p:ext uri="{BB962C8B-B14F-4D97-AF65-F5344CB8AC3E}">
        <p14:creationId xmlns:p14="http://schemas.microsoft.com/office/powerpoint/2010/main" val="26091065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extLst>
              <p:ext uri="{D42A27DB-BD31-4B8C-83A1-F6EECF244321}">
                <p14:modId xmlns:p14="http://schemas.microsoft.com/office/powerpoint/2010/main" val="1003894907"/>
              </p:ext>
            </p:extLst>
          </p:nvPr>
        </p:nvGraphicFramePr>
        <p:xfrm>
          <a:off x="403827" y="1570166"/>
          <a:ext cx="4815154" cy="2989772"/>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noAutofit/>
          </a:bodyPr>
          <a:lstStyle/>
          <a:p>
            <a:r>
              <a:rPr lang="en-GB" sz="2400" dirty="0">
                <a:solidFill>
                  <a:srgbClr val="00517D"/>
                </a:solidFill>
                <a:latin typeface="+mn-lt"/>
                <a:cs typeface="Calibri" pitchFamily="34" charset="0"/>
              </a:rPr>
              <a:t>Although more than one third of Seafood visits are on deal, the deal dependency showed the largest decline</a:t>
            </a:r>
          </a:p>
        </p:txBody>
      </p:sp>
      <p:sp>
        <p:nvSpPr>
          <p:cNvPr id="3" name="Slide Number Placeholder 2"/>
          <p:cNvSpPr>
            <a:spLocks noGrp="1"/>
          </p:cNvSpPr>
          <p:nvPr>
            <p:ph type="sldNum" sz="quarter" idx="4294967295"/>
          </p:nvPr>
        </p:nvSpPr>
        <p:spPr>
          <a:xfrm>
            <a:off x="8599488" y="4800600"/>
            <a:ext cx="544512" cy="279400"/>
          </a:xfrm>
        </p:spPr>
        <p:txBody>
          <a:bodyPr/>
          <a:lstStyle/>
          <a:p>
            <a:fld id="{35A454EE-6717-4973-901E-6A90AD009CF4}" type="slidenum">
              <a:rPr lang="en-US" smtClean="0"/>
              <a:pPr/>
              <a:t>11</a:t>
            </a:fld>
            <a:endParaRPr lang="en-US" dirty="0"/>
          </a:p>
        </p:txBody>
      </p:sp>
      <p:sp>
        <p:nvSpPr>
          <p:cNvPr id="12" name="Text Placeholder 4"/>
          <p:cNvSpPr>
            <a:spLocks noGrp="1"/>
          </p:cNvSpPr>
          <p:nvPr>
            <p:ph type="body" sz="quarter" idx="4294967295"/>
          </p:nvPr>
        </p:nvSpPr>
        <p:spPr>
          <a:xfrm>
            <a:off x="6210960" y="4802187"/>
            <a:ext cx="2682875" cy="277813"/>
          </a:xfrm>
        </p:spPr>
        <p:txBody>
          <a:bodyPr>
            <a:normAutofit/>
          </a:bodyPr>
          <a:lstStyle/>
          <a:p>
            <a:pPr marL="0" indent="0">
              <a:buNone/>
            </a:pPr>
            <a:r>
              <a:rPr lang="en-US" sz="1100" dirty="0">
                <a:solidFill>
                  <a:schemeClr val="tx1">
                    <a:lumMod val="65000"/>
                    <a:lumOff val="35000"/>
                  </a:schemeClr>
                </a:solidFill>
                <a:cs typeface="Calibri" pitchFamily="34" charset="0"/>
              </a:rPr>
              <a:t>Source: </a:t>
            </a:r>
            <a:r>
              <a:rPr lang="en-US" sz="1100" dirty="0" err="1">
                <a:solidFill>
                  <a:schemeClr val="tx1">
                    <a:lumMod val="65000"/>
                    <a:lumOff val="35000"/>
                  </a:schemeClr>
                </a:solidFill>
                <a:cs typeface="Calibri" pitchFamily="34" charset="0"/>
              </a:rPr>
              <a:t>Circana</a:t>
            </a:r>
            <a:r>
              <a:rPr lang="en-US" sz="1100" dirty="0">
                <a:solidFill>
                  <a:schemeClr val="tx1">
                    <a:lumMod val="65000"/>
                    <a:lumOff val="35000"/>
                  </a:schemeClr>
                </a:solidFill>
                <a:cs typeface="Calibri" pitchFamily="34" charset="0"/>
              </a:rPr>
              <a:t>/CREST®, YE Mar 23</a:t>
            </a:r>
          </a:p>
        </p:txBody>
      </p:sp>
      <p:sp>
        <p:nvSpPr>
          <p:cNvPr id="26" name="TextBox 25"/>
          <p:cNvSpPr txBox="1"/>
          <p:nvPr/>
        </p:nvSpPr>
        <p:spPr>
          <a:xfrm>
            <a:off x="403828" y="1224049"/>
            <a:ext cx="2740025" cy="461665"/>
          </a:xfrm>
          <a:prstGeom prst="rect">
            <a:avLst/>
          </a:prstGeom>
          <a:noFill/>
        </p:spPr>
        <p:txBody>
          <a:bodyPr>
            <a:spAutoFit/>
          </a:bodyPr>
          <a:lstStyle/>
          <a:p>
            <a:pPr>
              <a:defRPr/>
            </a:pPr>
            <a:r>
              <a:rPr lang="en-US" sz="1200" b="1" dirty="0">
                <a:solidFill>
                  <a:srgbClr val="000000"/>
                </a:solidFill>
                <a:ea typeface="Microsoft YaHei" pitchFamily="34" charset="-122"/>
                <a:cs typeface="Calibri" pitchFamily="34" charset="0"/>
              </a:rPr>
              <a:t>Deal Rates % </a:t>
            </a:r>
          </a:p>
          <a:p>
            <a:pPr>
              <a:defRPr/>
            </a:pPr>
            <a:r>
              <a:rPr lang="en-US" sz="1200" b="1" dirty="0">
                <a:solidFill>
                  <a:srgbClr val="000000"/>
                </a:solidFill>
                <a:ea typeface="Microsoft YaHei" pitchFamily="34" charset="-122"/>
                <a:cs typeface="Calibri" pitchFamily="34" charset="0"/>
              </a:rPr>
              <a:t>YE Mar 23</a:t>
            </a:r>
          </a:p>
        </p:txBody>
      </p:sp>
      <p:cxnSp>
        <p:nvCxnSpPr>
          <p:cNvPr id="27" name="Straight Connector 26"/>
          <p:cNvCxnSpPr/>
          <p:nvPr/>
        </p:nvCxnSpPr>
        <p:spPr bwMode="auto">
          <a:xfrm>
            <a:off x="403827" y="2411118"/>
            <a:ext cx="8382000" cy="0"/>
          </a:xfrm>
          <a:prstGeom prst="line">
            <a:avLst/>
          </a:prstGeom>
          <a:solidFill>
            <a:srgbClr val="FFFF99"/>
          </a:solidFill>
          <a:ln w="9525" cap="flat" cmpd="sng" algn="ctr">
            <a:solidFill>
              <a:schemeClr val="bg1">
                <a:lumMod val="50000"/>
              </a:schemeClr>
            </a:solidFill>
            <a:prstDash val="solid"/>
            <a:round/>
            <a:headEnd type="oval" w="med" len="med"/>
            <a:tailEnd type="oval" w="med" len="med"/>
          </a:ln>
          <a:effectLst/>
        </p:spPr>
      </p:cxnSp>
      <p:cxnSp>
        <p:nvCxnSpPr>
          <p:cNvPr id="28" name="Straight Connector 5"/>
          <p:cNvCxnSpPr>
            <a:cxnSpLocks noChangeShapeType="1"/>
          </p:cNvCxnSpPr>
          <p:nvPr/>
        </p:nvCxnSpPr>
        <p:spPr bwMode="auto">
          <a:xfrm>
            <a:off x="1412382" y="1652373"/>
            <a:ext cx="0" cy="2606510"/>
          </a:xfrm>
          <a:prstGeom prst="line">
            <a:avLst/>
          </a:prstGeom>
          <a:noFill/>
          <a:ln w="25400" algn="ctr">
            <a:solidFill>
              <a:srgbClr val="C00000"/>
            </a:solidFill>
            <a:prstDash val="lgDash"/>
            <a:round/>
            <a:headEnd type="oval" w="med" len="med"/>
            <a:tailEnd type="oval" w="med" len="med"/>
          </a:ln>
          <a:extLst>
            <a:ext uri="{909E8E84-426E-40DD-AFC4-6F175D3DCCD1}">
              <a14:hiddenFill xmlns:a14="http://schemas.microsoft.com/office/drawing/2010/main">
                <a:noFill/>
              </a14:hiddenFill>
            </a:ext>
          </a:extLst>
        </p:spPr>
      </p:cxnSp>
      <p:sp>
        <p:nvSpPr>
          <p:cNvPr id="29" name="TextBox 28"/>
          <p:cNvSpPr txBox="1"/>
          <p:nvPr/>
        </p:nvSpPr>
        <p:spPr>
          <a:xfrm>
            <a:off x="6118693" y="1190708"/>
            <a:ext cx="2602322" cy="461665"/>
          </a:xfrm>
          <a:prstGeom prst="rect">
            <a:avLst/>
          </a:prstGeom>
          <a:noFill/>
        </p:spPr>
        <p:txBody>
          <a:bodyPr wrap="square">
            <a:spAutoFit/>
          </a:bodyPr>
          <a:lstStyle>
            <a:defPPr>
              <a:defRPr lang="en-GB"/>
            </a:defPPr>
            <a:lvl1pPr>
              <a:defRPr sz="1300">
                <a:solidFill>
                  <a:srgbClr val="000000"/>
                </a:solidFill>
                <a:ea typeface="Microsoft YaHei" pitchFamily="34" charset="-122"/>
                <a:cs typeface="Calibri" pitchFamily="34" charset="0"/>
              </a:defRPr>
            </a:lvl1pPr>
          </a:lstStyle>
          <a:p>
            <a:pPr algn="r">
              <a:defRPr/>
            </a:pPr>
            <a:r>
              <a:rPr lang="en-US" sz="1200" b="1" dirty="0"/>
              <a:t>Deal Rate %</a:t>
            </a:r>
            <a:r>
              <a:rPr lang="en-US" sz="1200" b="1" dirty="0" err="1"/>
              <a:t>pts</a:t>
            </a:r>
            <a:r>
              <a:rPr lang="en-US" sz="1200" b="1" dirty="0"/>
              <a:t> Change</a:t>
            </a:r>
          </a:p>
          <a:p>
            <a:pPr algn="r">
              <a:defRPr/>
            </a:pPr>
            <a:r>
              <a:rPr lang="en-US" sz="1200" b="1" dirty="0"/>
              <a:t>YE Mar 23 vs. '22</a:t>
            </a:r>
          </a:p>
        </p:txBody>
      </p:sp>
      <p:graphicFrame>
        <p:nvGraphicFramePr>
          <p:cNvPr id="6" name="Chart 5"/>
          <p:cNvGraphicFramePr/>
          <p:nvPr>
            <p:extLst>
              <p:ext uri="{D42A27DB-BD31-4B8C-83A1-F6EECF244321}">
                <p14:modId xmlns:p14="http://schemas.microsoft.com/office/powerpoint/2010/main" val="1183115842"/>
              </p:ext>
            </p:extLst>
          </p:nvPr>
        </p:nvGraphicFramePr>
        <p:xfrm>
          <a:off x="5218982" y="1576562"/>
          <a:ext cx="3674854" cy="2997604"/>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 Box 3"/>
          <p:cNvSpPr txBox="1">
            <a:spLocks noChangeArrowheads="1"/>
          </p:cNvSpPr>
          <p:nvPr/>
        </p:nvSpPr>
        <p:spPr bwMode="auto">
          <a:xfrm>
            <a:off x="3637596" y="1110842"/>
            <a:ext cx="1840247"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ctr"/>
            <a:r>
              <a:rPr lang="en-US" sz="1600" dirty="0">
                <a:solidFill>
                  <a:srgbClr val="008AC0"/>
                </a:solidFill>
                <a:latin typeface="+mn-lt"/>
                <a:cs typeface="Calibri" pitchFamily="34" charset="0"/>
              </a:rPr>
              <a:t>Total Out of Home</a:t>
            </a:r>
          </a:p>
        </p:txBody>
      </p:sp>
    </p:spTree>
    <p:extLst>
      <p:ext uri="{BB962C8B-B14F-4D97-AF65-F5344CB8AC3E}">
        <p14:creationId xmlns:p14="http://schemas.microsoft.com/office/powerpoint/2010/main" val="42021897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a:xfrm>
            <a:off x="8599488" y="4835525"/>
            <a:ext cx="544512" cy="279400"/>
          </a:xfrm>
          <a:prstGeom prst="rect">
            <a:avLst/>
          </a:prstGeom>
        </p:spPr>
        <p:txBody>
          <a:bodyPr/>
          <a:lstStyle/>
          <a:p>
            <a:fld id="{35A454EE-6717-4973-901E-6A90AD009CF4}" type="slidenum">
              <a:rPr lang="en-US" smtClean="0">
                <a:solidFill>
                  <a:srgbClr val="0078BE"/>
                </a:solidFill>
              </a:rPr>
              <a:pPr/>
              <a:t>12</a:t>
            </a:fld>
            <a:endParaRPr lang="en-US" dirty="0">
              <a:solidFill>
                <a:srgbClr val="0078BE"/>
              </a:solidFill>
            </a:endParaRPr>
          </a:p>
        </p:txBody>
      </p:sp>
      <p:sp>
        <p:nvSpPr>
          <p:cNvPr id="12" name="Title 3"/>
          <p:cNvSpPr txBox="1">
            <a:spLocks/>
          </p:cNvSpPr>
          <p:nvPr/>
        </p:nvSpPr>
        <p:spPr>
          <a:xfrm>
            <a:off x="176831" y="2345053"/>
            <a:ext cx="8458200" cy="411956"/>
          </a:xfrm>
          <a:prstGeom prst="rect">
            <a:avLst/>
          </a:prstGeom>
        </p:spPr>
        <p:txBody>
          <a:bodyPr vert="horz"/>
          <a:lstStyle>
            <a:lvl1pPr algn="l" defTabSz="457200" rtl="0" eaLnBrk="1" latinLnBrk="0" hangingPunct="1">
              <a:lnSpc>
                <a:spcPct val="90000"/>
              </a:lnSpc>
              <a:spcBef>
                <a:spcPct val="0"/>
              </a:spcBef>
              <a:buNone/>
              <a:defRPr sz="2800" b="1" kern="1200">
                <a:solidFill>
                  <a:schemeClr val="tx2"/>
                </a:solidFill>
                <a:latin typeface="+mj-lt"/>
                <a:ea typeface="+mj-ea"/>
                <a:cs typeface="+mj-cs"/>
              </a:defRPr>
            </a:lvl1pPr>
          </a:lstStyle>
          <a:p>
            <a:pPr>
              <a:defRPr/>
            </a:pPr>
            <a:r>
              <a:rPr lang="en-US" sz="3600" dirty="0">
                <a:solidFill>
                  <a:schemeClr val="bg1"/>
                </a:solidFill>
                <a:cs typeface="Calibri" pitchFamily="34" charset="0"/>
              </a:rPr>
              <a:t>Topline Seafood Performance</a:t>
            </a:r>
            <a:endParaRPr lang="en-US" sz="3600" dirty="0">
              <a:solidFill>
                <a:schemeClr val="bg1"/>
              </a:solidFill>
            </a:endParaRPr>
          </a:p>
        </p:txBody>
      </p:sp>
      <p:pic>
        <p:nvPicPr>
          <p:cNvPr id="10242"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0"/>
            <a:ext cx="9144000" cy="2117035"/>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4"/>
          <p:cNvSpPr txBox="1">
            <a:spLocks/>
          </p:cNvSpPr>
          <p:nvPr/>
        </p:nvSpPr>
        <p:spPr>
          <a:xfrm>
            <a:off x="414338" y="2985027"/>
            <a:ext cx="8450262" cy="1119188"/>
          </a:xfrm>
          <a:prstGeom prst="rect">
            <a:avLst/>
          </a:prstGeom>
        </p:spPr>
        <p:txBody>
          <a:bodyPr/>
          <a:lstStyle>
            <a:lvl1pPr marL="341313" indent="-341313" algn="l" defTabSz="457200" rtl="0" eaLnBrk="1" latinLnBrk="0" hangingPunct="1">
              <a:lnSpc>
                <a:spcPct val="85000"/>
              </a:lnSpc>
              <a:spcBef>
                <a:spcPts val="0"/>
              </a:spcBef>
              <a:spcAft>
                <a:spcPts val="1440"/>
              </a:spcAft>
              <a:buClr>
                <a:schemeClr val="accent3"/>
              </a:buClr>
              <a:buSzPct val="100000"/>
              <a:buFont typeface="Wingdings" panose="05000000000000000000" pitchFamily="2" charset="2"/>
              <a:buChar char="n"/>
              <a:defRPr sz="2400" kern="1200" baseline="0">
                <a:solidFill>
                  <a:schemeClr val="tx1"/>
                </a:solidFill>
                <a:latin typeface="+mn-lt"/>
                <a:ea typeface="+mn-ea"/>
                <a:cs typeface="+mn-cs"/>
              </a:defRPr>
            </a:lvl1pPr>
            <a:lvl2pPr marL="627063" indent="-285750" algn="l" defTabSz="457200" rtl="0" eaLnBrk="1" latinLnBrk="0" hangingPunct="1">
              <a:lnSpc>
                <a:spcPct val="85000"/>
              </a:lnSpc>
              <a:spcBef>
                <a:spcPts val="0"/>
              </a:spcBef>
              <a:spcAft>
                <a:spcPts val="1440"/>
              </a:spcAft>
              <a:buClr>
                <a:schemeClr val="accent3"/>
              </a:buClr>
              <a:buFont typeface="Calibri" panose="020F0502020204030204" pitchFamily="34" charset="0"/>
              <a:buChar char="–"/>
              <a:defRPr sz="2200" kern="1200">
                <a:solidFill>
                  <a:schemeClr val="tx1"/>
                </a:solidFill>
                <a:latin typeface="+mn-lt"/>
                <a:ea typeface="+mn-ea"/>
                <a:cs typeface="+mn-cs"/>
              </a:defRPr>
            </a:lvl2pPr>
            <a:lvl3pPr marL="914400" indent="-287338" algn="l" defTabSz="457200" rtl="0" eaLnBrk="1" latinLnBrk="0" hangingPunct="1">
              <a:lnSpc>
                <a:spcPct val="85000"/>
              </a:lnSpc>
              <a:spcBef>
                <a:spcPts val="0"/>
              </a:spcBef>
              <a:spcAft>
                <a:spcPts val="1440"/>
              </a:spcAft>
              <a:buClr>
                <a:schemeClr val="accent3"/>
              </a:buClr>
              <a:buFont typeface="Calibri" panose="020F0502020204030204" pitchFamily="34" charset="0"/>
              <a:buChar char="•"/>
              <a:tabLst/>
              <a:defRPr sz="2000" kern="1200">
                <a:solidFill>
                  <a:schemeClr val="tx1"/>
                </a:solidFill>
                <a:latin typeface="+mn-lt"/>
                <a:ea typeface="+mn-ea"/>
                <a:cs typeface="+mn-cs"/>
              </a:defRPr>
            </a:lvl3pPr>
            <a:lvl4pPr marL="1600200" indent="-228600" algn="l" defTabSz="457200" rtl="0" eaLnBrk="1" latinLnBrk="0" hangingPunct="1">
              <a:lnSpc>
                <a:spcPct val="85000"/>
              </a:lnSpc>
              <a:spcBef>
                <a:spcPts val="0"/>
              </a:spcBef>
              <a:spcAft>
                <a:spcPts val="1440"/>
              </a:spcAft>
              <a:buClr>
                <a:srgbClr val="00A1DE"/>
              </a:buClr>
              <a:buFont typeface="Arial"/>
              <a:buChar char="–"/>
              <a:defRPr sz="1600" kern="1200">
                <a:solidFill>
                  <a:schemeClr val="tx1"/>
                </a:solidFill>
                <a:latin typeface="+mn-lt"/>
                <a:ea typeface="+mn-ea"/>
                <a:cs typeface="+mn-cs"/>
              </a:defRPr>
            </a:lvl4pPr>
            <a:lvl5pPr marL="2057400" indent="-228600" algn="l" defTabSz="457200" rtl="0" eaLnBrk="1" latinLnBrk="0" hangingPunct="1">
              <a:lnSpc>
                <a:spcPct val="85000"/>
              </a:lnSpc>
              <a:spcBef>
                <a:spcPts val="0"/>
              </a:spcBef>
              <a:spcAft>
                <a:spcPts val="1440"/>
              </a:spcAft>
              <a:buClr>
                <a:srgbClr val="00A1DE"/>
              </a:buClr>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Arial" panose="020B0604020202020204" pitchFamily="34" charset="0"/>
              <a:buChar char="•"/>
            </a:pPr>
            <a:r>
              <a:rPr lang="en-US" sz="2400" dirty="0">
                <a:solidFill>
                  <a:schemeClr val="bg1"/>
                </a:solidFill>
                <a:latin typeface="+mn-lt"/>
                <a:cs typeface="Calibri" pitchFamily="34" charset="0"/>
              </a:rPr>
              <a:t>Q1’23 seafood visits and servings are at 87% and 83% of 2019 respectively; Spend is 54% higher than pre-COVID </a:t>
            </a:r>
          </a:p>
          <a:p>
            <a:pPr>
              <a:buFont typeface="Arial" panose="020B0604020202020204" pitchFamily="34" charset="0"/>
              <a:buChar char="•"/>
            </a:pPr>
            <a:r>
              <a:rPr lang="en-US" dirty="0">
                <a:solidFill>
                  <a:schemeClr val="bg1"/>
                </a:solidFill>
                <a:cs typeface="Calibri" pitchFamily="34" charset="0"/>
              </a:rPr>
              <a:t>QSR and Travel &amp; Leisure were the only market segments losing seafood visits and servings in the last 12 months</a:t>
            </a:r>
          </a:p>
        </p:txBody>
      </p:sp>
    </p:spTree>
    <p:extLst>
      <p:ext uri="{BB962C8B-B14F-4D97-AF65-F5344CB8AC3E}">
        <p14:creationId xmlns:p14="http://schemas.microsoft.com/office/powerpoint/2010/main" val="39630567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60000" y="180000"/>
            <a:ext cx="8388000" cy="647999"/>
          </a:xfrm>
        </p:spPr>
        <p:txBody>
          <a:bodyPr>
            <a:noAutofit/>
          </a:bodyPr>
          <a:lstStyle/>
          <a:p>
            <a:r>
              <a:rPr lang="en-GB" sz="2400" dirty="0">
                <a:solidFill>
                  <a:srgbClr val="00517D"/>
                </a:solidFill>
                <a:latin typeface="+mn-lt"/>
                <a:cs typeface="Calibri" pitchFamily="34" charset="0"/>
              </a:rPr>
              <a:t>Q1’23 seafood visits and servings are at 87% and 83% of 2019 respectively; Spend is 54% higher than pre-COVID </a:t>
            </a:r>
            <a:endParaRPr lang="en-GB" sz="2400" dirty="0">
              <a:latin typeface="+mn-lt"/>
            </a:endParaRPr>
          </a:p>
        </p:txBody>
      </p:sp>
      <p:sp>
        <p:nvSpPr>
          <p:cNvPr id="2" name="sheet number"/>
          <p:cNvSpPr>
            <a:spLocks noGrp="1"/>
          </p:cNvSpPr>
          <p:nvPr>
            <p:ph type="sldNum" sz="quarter" idx="4294967295"/>
          </p:nvPr>
        </p:nvSpPr>
        <p:spPr>
          <a:xfrm>
            <a:off x="7010400" y="4749800"/>
            <a:ext cx="2133600" cy="357188"/>
          </a:xfrm>
        </p:spPr>
        <p:txBody>
          <a:bodyPr/>
          <a:lstStyle/>
          <a:p>
            <a:pPr>
              <a:defRPr/>
            </a:pPr>
            <a:fld id="{D905545C-C2CD-A240-87BD-E3760E2DB45B}" type="slidenum">
              <a:rPr lang="en-US" sz="1100" smtClean="0">
                <a:cs typeface="Calibri" pitchFamily="34" charset="0"/>
              </a:rPr>
              <a:pPr>
                <a:defRPr/>
              </a:pPr>
              <a:t>13</a:t>
            </a:fld>
            <a:endParaRPr lang="en-US" sz="1100" dirty="0">
              <a:cs typeface="Calibri" pitchFamily="34" charset="0"/>
            </a:endParaRPr>
          </a:p>
        </p:txBody>
      </p:sp>
      <p:sp>
        <p:nvSpPr>
          <p:cNvPr id="13" name="Loop_1"/>
          <p:cNvSpPr>
            <a:spLocks noGrp="1"/>
          </p:cNvSpPr>
          <p:nvPr>
            <p:ph type="body" sz="quarter" idx="4294967295"/>
          </p:nvPr>
        </p:nvSpPr>
        <p:spPr>
          <a:xfrm>
            <a:off x="465138" y="897340"/>
            <a:ext cx="8678862" cy="220662"/>
          </a:xfrm>
          <a:prstGeom prst="rect">
            <a:avLst/>
          </a:prstGeom>
        </p:spPr>
        <p:txBody>
          <a:bodyPr>
            <a:normAutofit fontScale="55000" lnSpcReduction="20000"/>
          </a:bodyPr>
          <a:lstStyle/>
          <a:p>
            <a:pPr marL="0" indent="0">
              <a:buNone/>
              <a:defRPr/>
            </a:pPr>
            <a:r>
              <a:rPr lang="en-GB" sz="1700" dirty="0">
                <a:cs typeface="Calibri" pitchFamily="34" charset="0"/>
              </a:rPr>
              <a:t>Seafood Only</a:t>
            </a:r>
          </a:p>
        </p:txBody>
      </p:sp>
      <p:sp>
        <p:nvSpPr>
          <p:cNvPr id="15" name="Titre_1"/>
          <p:cNvSpPr>
            <a:spLocks noGrp="1"/>
          </p:cNvSpPr>
          <p:nvPr>
            <p:ph type="body" sz="quarter" idx="4294967295"/>
          </p:nvPr>
        </p:nvSpPr>
        <p:spPr>
          <a:xfrm>
            <a:off x="0" y="1009650"/>
            <a:ext cx="9144000" cy="220663"/>
          </a:xfrm>
          <a:prstGeom prst="rect">
            <a:avLst/>
          </a:prstGeom>
        </p:spPr>
        <p:txBody>
          <a:bodyPr>
            <a:normAutofit fontScale="55000" lnSpcReduction="20000"/>
          </a:bodyPr>
          <a:lstStyle/>
          <a:p>
            <a:pPr marL="0" indent="0" algn="ctr">
              <a:buNone/>
              <a:defRPr/>
            </a:pPr>
            <a:r>
              <a:rPr lang="en-US" sz="1700" dirty="0">
                <a:cs typeface="Calibri" pitchFamily="34" charset="0"/>
              </a:rPr>
              <a:t>Components of Spending vs. Year Ago</a:t>
            </a:r>
            <a:endParaRPr lang="fr-FR" sz="1700" dirty="0">
              <a:cs typeface="Calibri" pitchFamily="34" charset="0"/>
            </a:endParaRPr>
          </a:p>
        </p:txBody>
      </p:sp>
      <p:sp>
        <p:nvSpPr>
          <p:cNvPr id="16" name="SASID_1"/>
          <p:cNvSpPr txBox="1"/>
          <p:nvPr/>
        </p:nvSpPr>
        <p:spPr>
          <a:xfrm>
            <a:off x="8534538" y="4981917"/>
            <a:ext cx="300082" cy="215444"/>
          </a:xfrm>
          <a:prstGeom prst="rect">
            <a:avLst/>
          </a:prstGeom>
          <a:noFill/>
        </p:spPr>
        <p:txBody>
          <a:bodyPr wrap="none" rtlCol="0">
            <a:spAutoFit/>
          </a:bodyPr>
          <a:lstStyle/>
          <a:p>
            <a:r>
              <a:rPr lang="fr-FR" sz="800">
                <a:solidFill>
                  <a:schemeClr val="bg1"/>
                </a:solidFill>
              </a:rPr>
              <a:t>28</a:t>
            </a:r>
            <a:endParaRPr lang="fr-FR" sz="800" dirty="0">
              <a:solidFill>
                <a:schemeClr val="bg1"/>
              </a:solidFill>
            </a:endParaRPr>
          </a:p>
        </p:txBody>
      </p:sp>
      <p:sp>
        <p:nvSpPr>
          <p:cNvPr id="17" name="warning"/>
          <p:cNvSpPr/>
          <p:nvPr/>
        </p:nvSpPr>
        <p:spPr>
          <a:xfrm>
            <a:off x="0" y="4985846"/>
            <a:ext cx="9144000" cy="230832"/>
          </a:xfrm>
          <a:prstGeom prst="rect">
            <a:avLst/>
          </a:prstGeom>
        </p:spPr>
        <p:txBody>
          <a:bodyPr wrap="square">
            <a:spAutoFit/>
          </a:bodyPr>
          <a:lstStyle/>
          <a:p>
            <a:pPr algn="ctr"/>
            <a:r>
              <a:rPr lang="de-DE" sz="900" dirty="0">
                <a:solidFill>
                  <a:schemeClr val="bg1"/>
                </a:solidFill>
              </a:rPr>
              <a:t>n.a.: Low sample / Numbers flagged grey and italic: Please read as tendencies / ++/--: pcya &gt;+/-15% </a:t>
            </a:r>
          </a:p>
        </p:txBody>
      </p:sp>
      <p:sp>
        <p:nvSpPr>
          <p:cNvPr id="18" name="Text Placeholder 3"/>
          <p:cNvSpPr txBox="1">
            <a:spLocks/>
          </p:cNvSpPr>
          <p:nvPr/>
        </p:nvSpPr>
        <p:spPr>
          <a:xfrm>
            <a:off x="6362963" y="4871416"/>
            <a:ext cx="2699205" cy="270668"/>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Lucida Grande"/>
              <a:buChar char="–"/>
              <a:defRPr sz="2600" kern="1200">
                <a:solidFill>
                  <a:srgbClr val="54585A"/>
                </a:solidFill>
                <a:latin typeface="+mn-lt"/>
                <a:ea typeface="+mn-ea"/>
                <a:cs typeface="+mn-cs"/>
              </a:defRPr>
            </a:lvl1pPr>
            <a:lvl2pPr marL="742950" indent="-285750" algn="l" defTabSz="457200" rtl="0" eaLnBrk="1" latinLnBrk="0" hangingPunct="1">
              <a:spcBef>
                <a:spcPct val="20000"/>
              </a:spcBef>
              <a:buFont typeface="Lucida Grande"/>
              <a:buChar char="–"/>
              <a:defRPr sz="2400" kern="1200">
                <a:solidFill>
                  <a:srgbClr val="54585A"/>
                </a:solidFill>
                <a:latin typeface="+mn-lt"/>
                <a:ea typeface="+mn-ea"/>
                <a:cs typeface="+mn-cs"/>
              </a:defRPr>
            </a:lvl2pPr>
            <a:lvl3pPr marL="1143000" indent="-228600" algn="l" defTabSz="457200" rtl="0" eaLnBrk="1" latinLnBrk="0" hangingPunct="1">
              <a:spcBef>
                <a:spcPct val="20000"/>
              </a:spcBef>
              <a:buFont typeface="Lucida Grande"/>
              <a:buChar char="–"/>
              <a:defRPr sz="2200" kern="1200">
                <a:solidFill>
                  <a:srgbClr val="54585A"/>
                </a:solidFill>
                <a:latin typeface="+mn-lt"/>
                <a:ea typeface="+mn-ea"/>
                <a:cs typeface="+mn-cs"/>
              </a:defRPr>
            </a:lvl3pPr>
            <a:lvl4pPr marL="1600200" indent="-228600" algn="l" defTabSz="457200" rtl="0" eaLnBrk="1" latinLnBrk="0" hangingPunct="1">
              <a:spcBef>
                <a:spcPct val="20000"/>
              </a:spcBef>
              <a:buFont typeface="Lucida Grande"/>
              <a:buChar char="–"/>
              <a:defRPr sz="2000" kern="1200">
                <a:solidFill>
                  <a:srgbClr val="54585A"/>
                </a:solidFill>
                <a:latin typeface="+mn-lt"/>
                <a:ea typeface="+mn-ea"/>
                <a:cs typeface="+mn-cs"/>
              </a:defRPr>
            </a:lvl4pPr>
            <a:lvl5pPr marL="2057400" indent="-228600" algn="l" defTabSz="457200" rtl="0" eaLnBrk="1" latinLnBrk="0" hangingPunct="1">
              <a:spcBef>
                <a:spcPct val="20000"/>
              </a:spcBef>
              <a:buFont typeface="Lucida Grande"/>
              <a:buChar char="–"/>
              <a:defRPr sz="1800" kern="1200">
                <a:solidFill>
                  <a:srgbClr val="54585A"/>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Lucida Grande"/>
              <a:buNone/>
            </a:pPr>
            <a:r>
              <a:rPr lang="en-US" sz="900" dirty="0">
                <a:solidFill>
                  <a:schemeClr val="tx1">
                    <a:lumMod val="65000"/>
                    <a:lumOff val="35000"/>
                  </a:schemeClr>
                </a:solidFill>
                <a:cs typeface="Calibri" pitchFamily="34" charset="0"/>
              </a:rPr>
              <a:t>Source: The NPD Group/CREST®, YE Jun ‘22</a:t>
            </a:r>
          </a:p>
        </p:txBody>
      </p:sp>
      <p:graphicFrame>
        <p:nvGraphicFramePr>
          <p:cNvPr id="20" name="Graph_1"/>
          <p:cNvGraphicFramePr>
            <a:graphicFrameLocks noGrp="1" noChangeAspect="1"/>
          </p:cNvGraphicFramePr>
          <p:nvPr>
            <p:extLst>
              <p:ext uri="{D42A27DB-BD31-4B8C-83A1-F6EECF244321}">
                <p14:modId xmlns:p14="http://schemas.microsoft.com/office/powerpoint/2010/main" val="3705862064"/>
              </p:ext>
            </p:extLst>
          </p:nvPr>
        </p:nvGraphicFramePr>
        <p:xfrm>
          <a:off x="465138" y="1165320"/>
          <a:ext cx="6035554" cy="2637827"/>
        </p:xfrm>
        <a:graphic>
          <a:graphicData uri="http://schemas.openxmlformats.org/drawingml/2006/chart">
            <c:chart xmlns:c="http://schemas.openxmlformats.org/drawingml/2006/chart" xmlns:r="http://schemas.openxmlformats.org/officeDocument/2006/relationships" r:id="rId3"/>
          </a:graphicData>
        </a:graphic>
      </p:graphicFrame>
      <p:sp>
        <p:nvSpPr>
          <p:cNvPr id="21" name="Titre_3"/>
          <p:cNvSpPr txBox="1">
            <a:spLocks/>
          </p:cNvSpPr>
          <p:nvPr/>
        </p:nvSpPr>
        <p:spPr>
          <a:xfrm>
            <a:off x="0" y="3717341"/>
            <a:ext cx="9144000" cy="335785"/>
          </a:xfrm>
          <a:prstGeom prst="rect">
            <a:avLst/>
          </a:prstGeom>
        </p:spPr>
        <p:txBody>
          <a:bodyPr vert="horz" lIns="91440" tIns="45720" rIns="91440" bIns="45720" rtlCol="0">
            <a:normAutofit fontScale="77500" lnSpcReduction="20000"/>
          </a:bodyPr>
          <a:lstStyle>
            <a:lvl1pPr marL="342900" indent="-342900" algn="l" defTabSz="457200" rtl="0" eaLnBrk="1" fontAlgn="base" latinLnBrk="0" hangingPunct="1">
              <a:lnSpc>
                <a:spcPct val="85000"/>
              </a:lnSpc>
              <a:spcBef>
                <a:spcPct val="0"/>
              </a:spcBef>
              <a:spcAft>
                <a:spcPct val="50000"/>
              </a:spcAft>
              <a:buClr>
                <a:srgbClr val="1B86BB"/>
              </a:buClr>
              <a:buFont typeface="Wingdings" charset="0"/>
              <a:buChar char="n"/>
              <a:defRPr sz="2400" kern="1200">
                <a:solidFill>
                  <a:schemeClr val="tx1"/>
                </a:solidFill>
                <a:latin typeface="+mn-lt"/>
                <a:ea typeface="ＭＳ Ｐゴシック" charset="0"/>
                <a:cs typeface="ＭＳ Ｐゴシック" charset="0"/>
              </a:defRPr>
            </a:lvl1pPr>
            <a:lvl2pPr marL="742950" indent="-285750" algn="l" defTabSz="457200" rtl="0" eaLnBrk="1" fontAlgn="base" latinLnBrk="0" hangingPunct="1">
              <a:lnSpc>
                <a:spcPct val="85000"/>
              </a:lnSpc>
              <a:spcBef>
                <a:spcPct val="0"/>
              </a:spcBef>
              <a:spcAft>
                <a:spcPct val="50000"/>
              </a:spcAft>
              <a:buClr>
                <a:srgbClr val="1B86BB"/>
              </a:buClr>
              <a:buFont typeface="Lucida Grande"/>
              <a:buChar char="–"/>
              <a:defRPr sz="2000" kern="1200">
                <a:solidFill>
                  <a:schemeClr val="tx1"/>
                </a:solidFill>
                <a:latin typeface="+mn-lt"/>
                <a:ea typeface="ＭＳ Ｐゴシック" charset="0"/>
                <a:cs typeface="+mn-cs"/>
              </a:defRPr>
            </a:lvl2pPr>
            <a:lvl3pPr marL="1143000" indent="-228600" algn="l" defTabSz="457200" rtl="0" eaLnBrk="1" fontAlgn="base" latinLnBrk="0" hangingPunct="1">
              <a:lnSpc>
                <a:spcPct val="85000"/>
              </a:lnSpc>
              <a:spcBef>
                <a:spcPct val="0"/>
              </a:spcBef>
              <a:spcAft>
                <a:spcPct val="50000"/>
              </a:spcAft>
              <a:buFont typeface="Lucida Grande"/>
              <a:buChar char="•"/>
              <a:defRPr sz="2200" kern="1200">
                <a:solidFill>
                  <a:schemeClr val="tx1"/>
                </a:solidFill>
                <a:latin typeface="+mn-lt"/>
                <a:ea typeface="ＭＳ Ｐゴシック" charset="0"/>
                <a:cs typeface="+mn-cs"/>
              </a:defRPr>
            </a:lvl3pPr>
            <a:lvl4pPr marL="1600200" indent="-228600" algn="l" defTabSz="457200" rtl="0" eaLnBrk="1" fontAlgn="base" latinLnBrk="0" hangingPunct="1">
              <a:lnSpc>
                <a:spcPct val="85000"/>
              </a:lnSpc>
              <a:spcBef>
                <a:spcPct val="0"/>
              </a:spcBef>
              <a:spcAft>
                <a:spcPct val="50000"/>
              </a:spcAft>
              <a:buFont typeface="Lucida Grande"/>
              <a:buChar char="–"/>
              <a:defRPr sz="1600" kern="1200">
                <a:solidFill>
                  <a:schemeClr val="tx1"/>
                </a:solidFill>
                <a:latin typeface="+mn-lt"/>
                <a:ea typeface="ＭＳ Ｐゴシック" charset="0"/>
                <a:cs typeface="+mn-cs"/>
              </a:defRPr>
            </a:lvl4pPr>
            <a:lvl5pPr marL="2057400" indent="-228600" algn="l" defTabSz="457200" rtl="0" eaLnBrk="1" fontAlgn="base" latinLnBrk="0" hangingPunct="1">
              <a:lnSpc>
                <a:spcPct val="85000"/>
              </a:lnSpc>
              <a:spcBef>
                <a:spcPct val="0"/>
              </a:spcBef>
              <a:spcAft>
                <a:spcPct val="50000"/>
              </a:spcAft>
              <a:buFont typeface="Lucida Grande"/>
              <a:buChar char="»"/>
              <a:defRPr sz="1600" kern="1200">
                <a:solidFill>
                  <a:schemeClr val="tx1"/>
                </a:solidFill>
                <a:latin typeface="+mn-lt"/>
                <a:ea typeface="ＭＳ Ｐゴシック" charset="0"/>
                <a:cs typeface="+mn-cs"/>
              </a:defRPr>
            </a:lvl5pPr>
            <a:lvl6pPr marL="2514600" indent="-228600" algn="l" defTabSz="457200" rtl="0" eaLnBrk="1" fontAlgn="base" latinLnBrk="0" hangingPunct="1">
              <a:lnSpc>
                <a:spcPct val="85000"/>
              </a:lnSpc>
              <a:spcBef>
                <a:spcPct val="0"/>
              </a:spcBef>
              <a:spcAft>
                <a:spcPct val="50000"/>
              </a:spcAft>
              <a:buFont typeface="Arial"/>
              <a:buChar char="»"/>
              <a:defRPr sz="1600" kern="1200">
                <a:solidFill>
                  <a:schemeClr val="tx1"/>
                </a:solidFill>
                <a:latin typeface="+mn-lt"/>
                <a:ea typeface="+mn-ea"/>
                <a:cs typeface="+mn-cs"/>
              </a:defRPr>
            </a:lvl6pPr>
            <a:lvl7pPr marL="2971800" indent="-228600" algn="l" defTabSz="457200" rtl="0" eaLnBrk="1" fontAlgn="base" latinLnBrk="0" hangingPunct="1">
              <a:lnSpc>
                <a:spcPct val="85000"/>
              </a:lnSpc>
              <a:spcBef>
                <a:spcPct val="0"/>
              </a:spcBef>
              <a:spcAft>
                <a:spcPct val="50000"/>
              </a:spcAft>
              <a:buFont typeface="Arial"/>
              <a:buChar char="»"/>
              <a:defRPr sz="1600" kern="1200">
                <a:solidFill>
                  <a:schemeClr val="tx1"/>
                </a:solidFill>
                <a:latin typeface="+mn-lt"/>
                <a:ea typeface="+mn-ea"/>
                <a:cs typeface="+mn-cs"/>
              </a:defRPr>
            </a:lvl7pPr>
            <a:lvl8pPr marL="3429000" indent="-228600" algn="l" defTabSz="457200" rtl="0" eaLnBrk="1" fontAlgn="base" latinLnBrk="0" hangingPunct="1">
              <a:lnSpc>
                <a:spcPct val="85000"/>
              </a:lnSpc>
              <a:spcBef>
                <a:spcPct val="0"/>
              </a:spcBef>
              <a:spcAft>
                <a:spcPct val="50000"/>
              </a:spcAft>
              <a:buFont typeface="Arial"/>
              <a:buChar char="»"/>
              <a:defRPr sz="1600" kern="1200">
                <a:solidFill>
                  <a:schemeClr val="tx1"/>
                </a:solidFill>
                <a:latin typeface="+mn-lt"/>
                <a:ea typeface="+mn-ea"/>
                <a:cs typeface="+mn-cs"/>
              </a:defRPr>
            </a:lvl8pPr>
            <a:lvl9pPr marL="3886200" indent="-228600" algn="l" defTabSz="457200" rtl="0" eaLnBrk="1" fontAlgn="base" latinLnBrk="0" hangingPunct="1">
              <a:lnSpc>
                <a:spcPct val="85000"/>
              </a:lnSpc>
              <a:spcBef>
                <a:spcPct val="0"/>
              </a:spcBef>
              <a:spcAft>
                <a:spcPct val="50000"/>
              </a:spcAft>
              <a:buFont typeface="Arial"/>
              <a:buChar char="»"/>
              <a:defRPr sz="1600" kern="1200">
                <a:solidFill>
                  <a:schemeClr val="tx1"/>
                </a:solidFill>
                <a:latin typeface="+mn-lt"/>
                <a:ea typeface="+mn-ea"/>
                <a:cs typeface="+mn-cs"/>
              </a:defRPr>
            </a:lvl9pPr>
          </a:lstStyle>
          <a:p>
            <a:pPr marL="0" indent="0" algn="ctr">
              <a:buFont typeface="Wingdings" charset="0"/>
              <a:buNone/>
              <a:defRPr/>
            </a:pPr>
            <a:r>
              <a:rPr lang="de-DE" sz="1700" dirty="0">
                <a:solidFill>
                  <a:srgbClr val="00A1DE"/>
                </a:solidFill>
                <a:latin typeface="Calibri" pitchFamily="34" charset="0"/>
                <a:cs typeface="Calibri" pitchFamily="34" charset="0"/>
              </a:rPr>
              <a:t>Total Spend, Servings, Visits and  Avg. Eater Check</a:t>
            </a:r>
            <a:endParaRPr lang="en-US" sz="1700" dirty="0">
              <a:solidFill>
                <a:srgbClr val="00A1DE"/>
              </a:solidFill>
              <a:latin typeface="Calibri" pitchFamily="34" charset="0"/>
              <a:cs typeface="Calibri" pitchFamily="34" charset="0"/>
            </a:endParaRPr>
          </a:p>
          <a:p>
            <a:pPr marL="0" indent="0" algn="ctr">
              <a:buFont typeface="Wingdings" charset="0"/>
              <a:buNone/>
              <a:defRPr/>
            </a:pPr>
            <a:endParaRPr lang="fr-FR" sz="1700" dirty="0">
              <a:solidFill>
                <a:srgbClr val="00A1DE"/>
              </a:solidFill>
              <a:latin typeface="Calibri" pitchFamily="34" charset="0"/>
              <a:cs typeface="Calibri" pitchFamily="34" charset="0"/>
            </a:endParaRPr>
          </a:p>
        </p:txBody>
      </p:sp>
      <p:graphicFrame>
        <p:nvGraphicFramePr>
          <p:cNvPr id="24" name="Graph_2"/>
          <p:cNvGraphicFramePr>
            <a:graphicFrameLocks noGrp="1" noChangeAspect="1"/>
          </p:cNvGraphicFramePr>
          <p:nvPr>
            <p:extLst>
              <p:ext uri="{D42A27DB-BD31-4B8C-83A1-F6EECF244321}">
                <p14:modId xmlns:p14="http://schemas.microsoft.com/office/powerpoint/2010/main" val="3558260871"/>
              </p:ext>
            </p:extLst>
          </p:nvPr>
        </p:nvGraphicFramePr>
        <p:xfrm>
          <a:off x="6500692" y="1286460"/>
          <a:ext cx="2178170" cy="238600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Table 6">
            <a:extLst>
              <a:ext uri="{FF2B5EF4-FFF2-40B4-BE49-F238E27FC236}">
                <a16:creationId xmlns:a16="http://schemas.microsoft.com/office/drawing/2014/main" id="{7D35CA25-10BF-1D0E-EFA1-2356A306DCCC}"/>
              </a:ext>
            </a:extLst>
          </p:cNvPr>
          <p:cNvGraphicFramePr>
            <a:graphicFrameLocks noGrp="1"/>
          </p:cNvGraphicFramePr>
          <p:nvPr>
            <p:extLst>
              <p:ext uri="{D42A27DB-BD31-4B8C-83A1-F6EECF244321}">
                <p14:modId xmlns:p14="http://schemas.microsoft.com/office/powerpoint/2010/main" val="1221485039"/>
              </p:ext>
            </p:extLst>
          </p:nvPr>
        </p:nvGraphicFramePr>
        <p:xfrm>
          <a:off x="359646" y="3972672"/>
          <a:ext cx="8388354" cy="716320"/>
        </p:xfrm>
        <a:graphic>
          <a:graphicData uri="http://schemas.openxmlformats.org/drawingml/2006/table">
            <a:tbl>
              <a:tblPr/>
              <a:tblGrid>
                <a:gridCol w="1136231">
                  <a:extLst>
                    <a:ext uri="{9D8B030D-6E8A-4147-A177-3AD203B41FA5}">
                      <a16:colId xmlns:a16="http://schemas.microsoft.com/office/drawing/2014/main" val="3433703156"/>
                    </a:ext>
                  </a:extLst>
                </a:gridCol>
                <a:gridCol w="494014">
                  <a:extLst>
                    <a:ext uri="{9D8B030D-6E8A-4147-A177-3AD203B41FA5}">
                      <a16:colId xmlns:a16="http://schemas.microsoft.com/office/drawing/2014/main" val="399328449"/>
                    </a:ext>
                  </a:extLst>
                </a:gridCol>
                <a:gridCol w="573056">
                  <a:extLst>
                    <a:ext uri="{9D8B030D-6E8A-4147-A177-3AD203B41FA5}">
                      <a16:colId xmlns:a16="http://schemas.microsoft.com/office/drawing/2014/main" val="1487748005"/>
                    </a:ext>
                  </a:extLst>
                </a:gridCol>
                <a:gridCol w="573056">
                  <a:extLst>
                    <a:ext uri="{9D8B030D-6E8A-4147-A177-3AD203B41FA5}">
                      <a16:colId xmlns:a16="http://schemas.microsoft.com/office/drawing/2014/main" val="3889046579"/>
                    </a:ext>
                  </a:extLst>
                </a:gridCol>
                <a:gridCol w="573056">
                  <a:extLst>
                    <a:ext uri="{9D8B030D-6E8A-4147-A177-3AD203B41FA5}">
                      <a16:colId xmlns:a16="http://schemas.microsoft.com/office/drawing/2014/main" val="511596162"/>
                    </a:ext>
                  </a:extLst>
                </a:gridCol>
                <a:gridCol w="494014">
                  <a:extLst>
                    <a:ext uri="{9D8B030D-6E8A-4147-A177-3AD203B41FA5}">
                      <a16:colId xmlns:a16="http://schemas.microsoft.com/office/drawing/2014/main" val="3750138412"/>
                    </a:ext>
                  </a:extLst>
                </a:gridCol>
                <a:gridCol w="750901">
                  <a:extLst>
                    <a:ext uri="{9D8B030D-6E8A-4147-A177-3AD203B41FA5}">
                      <a16:colId xmlns:a16="http://schemas.microsoft.com/office/drawing/2014/main" val="1563051144"/>
                    </a:ext>
                  </a:extLst>
                </a:gridCol>
                <a:gridCol w="494014">
                  <a:extLst>
                    <a:ext uri="{9D8B030D-6E8A-4147-A177-3AD203B41FA5}">
                      <a16:colId xmlns:a16="http://schemas.microsoft.com/office/drawing/2014/main" val="3189288199"/>
                    </a:ext>
                  </a:extLst>
                </a:gridCol>
                <a:gridCol w="494014">
                  <a:extLst>
                    <a:ext uri="{9D8B030D-6E8A-4147-A177-3AD203B41FA5}">
                      <a16:colId xmlns:a16="http://schemas.microsoft.com/office/drawing/2014/main" val="3874140909"/>
                    </a:ext>
                  </a:extLst>
                </a:gridCol>
                <a:gridCol w="494014">
                  <a:extLst>
                    <a:ext uri="{9D8B030D-6E8A-4147-A177-3AD203B41FA5}">
                      <a16:colId xmlns:a16="http://schemas.microsoft.com/office/drawing/2014/main" val="426068624"/>
                    </a:ext>
                  </a:extLst>
                </a:gridCol>
                <a:gridCol w="414971">
                  <a:extLst>
                    <a:ext uri="{9D8B030D-6E8A-4147-A177-3AD203B41FA5}">
                      <a16:colId xmlns:a16="http://schemas.microsoft.com/office/drawing/2014/main" val="2197230995"/>
                    </a:ext>
                  </a:extLst>
                </a:gridCol>
                <a:gridCol w="750901">
                  <a:extLst>
                    <a:ext uri="{9D8B030D-6E8A-4147-A177-3AD203B41FA5}">
                      <a16:colId xmlns:a16="http://schemas.microsoft.com/office/drawing/2014/main" val="3769846886"/>
                    </a:ext>
                  </a:extLst>
                </a:gridCol>
                <a:gridCol w="573056">
                  <a:extLst>
                    <a:ext uri="{9D8B030D-6E8A-4147-A177-3AD203B41FA5}">
                      <a16:colId xmlns:a16="http://schemas.microsoft.com/office/drawing/2014/main" val="3430527283"/>
                    </a:ext>
                  </a:extLst>
                </a:gridCol>
                <a:gridCol w="573056">
                  <a:extLst>
                    <a:ext uri="{9D8B030D-6E8A-4147-A177-3AD203B41FA5}">
                      <a16:colId xmlns:a16="http://schemas.microsoft.com/office/drawing/2014/main" val="1692077254"/>
                    </a:ext>
                  </a:extLst>
                </a:gridCol>
              </a:tblGrid>
              <a:tr h="143264">
                <a:tc>
                  <a:txBody>
                    <a:bodyPr/>
                    <a:lstStyle/>
                    <a:p>
                      <a:pPr algn="l" fontAlgn="b"/>
                      <a:r>
                        <a:rPr lang="en-GB" sz="900" b="0" i="0" u="none" strike="noStrike">
                          <a:solidFill>
                            <a:srgbClr val="FFFFFF"/>
                          </a:solidFill>
                          <a:effectLst/>
                          <a:latin typeface="Calibri" panose="020F0502020204030204" pitchFamily="34" charset="0"/>
                        </a:rPr>
                        <a:t> </a:t>
                      </a:r>
                    </a:p>
                  </a:txBody>
                  <a:tcPr marL="4940" marR="4940" marT="494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808080"/>
                    </a:solidFill>
                  </a:tcPr>
                </a:tc>
                <a:tc>
                  <a:txBody>
                    <a:bodyPr/>
                    <a:lstStyle/>
                    <a:p>
                      <a:pPr algn="ctr" fontAlgn="b"/>
                      <a:r>
                        <a:rPr lang="en-GB" sz="800" b="1" i="0" u="none" strike="noStrike">
                          <a:solidFill>
                            <a:srgbClr val="FFFFFF"/>
                          </a:solidFill>
                          <a:effectLst/>
                          <a:latin typeface="Calibri" panose="020F0502020204030204" pitchFamily="34" charset="0"/>
                        </a:rPr>
                        <a:t>Q1 2021</a:t>
                      </a:r>
                    </a:p>
                  </a:txBody>
                  <a:tcPr marL="4940" marR="4940" marT="494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808080"/>
                    </a:solidFill>
                  </a:tcPr>
                </a:tc>
                <a:tc>
                  <a:txBody>
                    <a:bodyPr/>
                    <a:lstStyle/>
                    <a:p>
                      <a:pPr algn="ctr" fontAlgn="b"/>
                      <a:r>
                        <a:rPr lang="en-GB" sz="800" b="1" i="0" u="none" strike="noStrike">
                          <a:solidFill>
                            <a:srgbClr val="FFFFFF"/>
                          </a:solidFill>
                          <a:effectLst/>
                          <a:latin typeface="Calibri" panose="020F0502020204030204" pitchFamily="34" charset="0"/>
                        </a:rPr>
                        <a:t>Q2 2021</a:t>
                      </a:r>
                    </a:p>
                  </a:txBody>
                  <a:tcPr marL="4940" marR="4940" marT="494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808080"/>
                    </a:solidFill>
                  </a:tcPr>
                </a:tc>
                <a:tc>
                  <a:txBody>
                    <a:bodyPr/>
                    <a:lstStyle/>
                    <a:p>
                      <a:pPr algn="ctr" fontAlgn="b"/>
                      <a:r>
                        <a:rPr lang="en-GB" sz="800" b="1" i="0" u="none" strike="noStrike">
                          <a:solidFill>
                            <a:srgbClr val="FFFFFF"/>
                          </a:solidFill>
                          <a:effectLst/>
                          <a:latin typeface="Calibri" panose="020F0502020204030204" pitchFamily="34" charset="0"/>
                        </a:rPr>
                        <a:t>Q3 2021</a:t>
                      </a:r>
                    </a:p>
                  </a:txBody>
                  <a:tcPr marL="4940" marR="4940" marT="494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808080"/>
                    </a:solidFill>
                  </a:tcPr>
                </a:tc>
                <a:tc>
                  <a:txBody>
                    <a:bodyPr/>
                    <a:lstStyle/>
                    <a:p>
                      <a:pPr algn="ctr" fontAlgn="b"/>
                      <a:r>
                        <a:rPr lang="en-GB" sz="800" b="1" i="0" u="none" strike="noStrike">
                          <a:solidFill>
                            <a:srgbClr val="FFFFFF"/>
                          </a:solidFill>
                          <a:effectLst/>
                          <a:latin typeface="Calibri" panose="020F0502020204030204" pitchFamily="34" charset="0"/>
                        </a:rPr>
                        <a:t>Q4 2021</a:t>
                      </a:r>
                    </a:p>
                  </a:txBody>
                  <a:tcPr marL="4940" marR="4940" marT="494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808080"/>
                    </a:solidFill>
                  </a:tcPr>
                </a:tc>
                <a:tc>
                  <a:txBody>
                    <a:bodyPr/>
                    <a:lstStyle/>
                    <a:p>
                      <a:pPr algn="ctr" fontAlgn="b"/>
                      <a:r>
                        <a:rPr lang="en-GB" sz="800" b="1" i="0" u="none" strike="noStrike">
                          <a:solidFill>
                            <a:srgbClr val="FFFFFF"/>
                          </a:solidFill>
                          <a:effectLst/>
                          <a:latin typeface="Calibri" panose="020F0502020204030204" pitchFamily="34" charset="0"/>
                        </a:rPr>
                        <a:t>Q1 2022</a:t>
                      </a:r>
                    </a:p>
                  </a:txBody>
                  <a:tcPr marL="4940" marR="4940" marT="494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808080"/>
                    </a:solidFill>
                  </a:tcPr>
                </a:tc>
                <a:tc>
                  <a:txBody>
                    <a:bodyPr/>
                    <a:lstStyle/>
                    <a:p>
                      <a:pPr algn="ctr" fontAlgn="b"/>
                      <a:r>
                        <a:rPr lang="en-GB" sz="800" b="1" i="0" u="none" strike="noStrike">
                          <a:solidFill>
                            <a:srgbClr val="FFFFFF"/>
                          </a:solidFill>
                          <a:effectLst/>
                          <a:latin typeface="Calibri" panose="020F0502020204030204" pitchFamily="34" charset="0"/>
                        </a:rPr>
                        <a:t>Q2 2022</a:t>
                      </a:r>
                    </a:p>
                  </a:txBody>
                  <a:tcPr marL="4940" marR="4940" marT="494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808080"/>
                    </a:solidFill>
                  </a:tcPr>
                </a:tc>
                <a:tc>
                  <a:txBody>
                    <a:bodyPr/>
                    <a:lstStyle/>
                    <a:p>
                      <a:pPr algn="ctr" fontAlgn="b"/>
                      <a:r>
                        <a:rPr lang="en-GB" sz="800" b="1" i="0" u="none" strike="noStrike">
                          <a:solidFill>
                            <a:srgbClr val="FFFFFF"/>
                          </a:solidFill>
                          <a:effectLst/>
                          <a:latin typeface="Calibri" panose="020F0502020204030204" pitchFamily="34" charset="0"/>
                        </a:rPr>
                        <a:t>Q3 2022</a:t>
                      </a:r>
                    </a:p>
                  </a:txBody>
                  <a:tcPr marL="4940" marR="4940" marT="494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808080"/>
                    </a:solidFill>
                  </a:tcPr>
                </a:tc>
                <a:tc>
                  <a:txBody>
                    <a:bodyPr/>
                    <a:lstStyle/>
                    <a:p>
                      <a:pPr algn="ctr" fontAlgn="b"/>
                      <a:r>
                        <a:rPr lang="en-GB" sz="800" b="1" i="0" u="none" strike="noStrike">
                          <a:solidFill>
                            <a:srgbClr val="FFFFFF"/>
                          </a:solidFill>
                          <a:effectLst/>
                          <a:latin typeface="Calibri" panose="020F0502020204030204" pitchFamily="34" charset="0"/>
                        </a:rPr>
                        <a:t>Q4 2022</a:t>
                      </a:r>
                    </a:p>
                  </a:txBody>
                  <a:tcPr marL="4940" marR="4940" marT="494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808080"/>
                    </a:solidFill>
                  </a:tcPr>
                </a:tc>
                <a:tc>
                  <a:txBody>
                    <a:bodyPr/>
                    <a:lstStyle/>
                    <a:p>
                      <a:pPr algn="ctr" fontAlgn="b"/>
                      <a:r>
                        <a:rPr lang="en-GB" sz="800" b="1" i="0" u="none" strike="noStrike">
                          <a:solidFill>
                            <a:srgbClr val="FFFFFF"/>
                          </a:solidFill>
                          <a:effectLst/>
                          <a:latin typeface="Calibri" panose="020F0502020204030204" pitchFamily="34" charset="0"/>
                        </a:rPr>
                        <a:t>Q1 2023</a:t>
                      </a:r>
                    </a:p>
                  </a:txBody>
                  <a:tcPr marL="4940" marR="4940" marT="494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808080"/>
                    </a:solidFill>
                  </a:tcPr>
                </a:tc>
                <a:tc>
                  <a:txBody>
                    <a:bodyPr/>
                    <a:lstStyle/>
                    <a:p>
                      <a:pPr algn="l" fontAlgn="b"/>
                      <a:endParaRPr lang="en-GB" sz="900" b="0" i="0" u="none" strike="noStrike">
                        <a:solidFill>
                          <a:srgbClr val="000000"/>
                        </a:solidFill>
                        <a:effectLst/>
                        <a:latin typeface="Calibri" panose="020F0502020204030204" pitchFamily="34" charset="0"/>
                      </a:endParaRPr>
                    </a:p>
                  </a:txBody>
                  <a:tcPr marL="4940" marR="4940" marT="494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ctr" fontAlgn="b"/>
                      <a:r>
                        <a:rPr lang="en-GB" sz="900" b="1" i="0" u="none" strike="noStrike">
                          <a:solidFill>
                            <a:srgbClr val="FFFFFF"/>
                          </a:solidFill>
                          <a:effectLst/>
                          <a:latin typeface="Calibri" panose="020F0502020204030204" pitchFamily="34" charset="0"/>
                        </a:rPr>
                        <a:t>YE Mar'21</a:t>
                      </a:r>
                    </a:p>
                  </a:txBody>
                  <a:tcPr marL="4940" marR="4940" marT="494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808080"/>
                    </a:solidFill>
                  </a:tcPr>
                </a:tc>
                <a:tc>
                  <a:txBody>
                    <a:bodyPr/>
                    <a:lstStyle/>
                    <a:p>
                      <a:pPr algn="ctr" fontAlgn="b"/>
                      <a:r>
                        <a:rPr lang="en-GB" sz="900" b="1" i="0" u="none" strike="noStrike">
                          <a:solidFill>
                            <a:srgbClr val="FFFFFF"/>
                          </a:solidFill>
                          <a:effectLst/>
                          <a:latin typeface="Calibri" panose="020F0502020204030204" pitchFamily="34" charset="0"/>
                        </a:rPr>
                        <a:t>YE Mar'22</a:t>
                      </a:r>
                    </a:p>
                  </a:txBody>
                  <a:tcPr marL="4940" marR="4940" marT="494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808080"/>
                    </a:solidFill>
                  </a:tcPr>
                </a:tc>
                <a:tc>
                  <a:txBody>
                    <a:bodyPr/>
                    <a:lstStyle/>
                    <a:p>
                      <a:pPr algn="ctr" fontAlgn="b"/>
                      <a:r>
                        <a:rPr lang="en-GB" sz="900" b="1" i="0" u="none" strike="noStrike">
                          <a:solidFill>
                            <a:srgbClr val="FFFFFF"/>
                          </a:solidFill>
                          <a:effectLst/>
                          <a:latin typeface="Calibri" panose="020F0502020204030204" pitchFamily="34" charset="0"/>
                        </a:rPr>
                        <a:t>YE Mar'23</a:t>
                      </a:r>
                    </a:p>
                  </a:txBody>
                  <a:tcPr marL="4940" marR="4940" marT="494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808080"/>
                    </a:solidFill>
                  </a:tcPr>
                </a:tc>
                <a:extLst>
                  <a:ext uri="{0D108BD9-81ED-4DB2-BD59-A6C34878D82A}">
                    <a16:rowId xmlns:a16="http://schemas.microsoft.com/office/drawing/2014/main" val="3686499226"/>
                  </a:ext>
                </a:extLst>
              </a:tr>
              <a:tr h="143264">
                <a:tc>
                  <a:txBody>
                    <a:bodyPr/>
                    <a:lstStyle/>
                    <a:p>
                      <a:pPr algn="l" rtl="0" fontAlgn="b"/>
                      <a:r>
                        <a:rPr lang="en-GB" sz="900" b="1" i="0" u="none" strike="noStrike">
                          <a:solidFill>
                            <a:srgbClr val="000000"/>
                          </a:solidFill>
                          <a:effectLst/>
                          <a:latin typeface="Calibri" panose="020F0502020204030204" pitchFamily="34" charset="0"/>
                        </a:rPr>
                        <a:t>Visits, m</a:t>
                      </a:r>
                    </a:p>
                  </a:txBody>
                  <a:tcPr marL="4940" marR="4940" marT="494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GB" sz="900" b="0" i="0" u="none" strike="noStrike">
                          <a:solidFill>
                            <a:srgbClr val="000000"/>
                          </a:solidFill>
                          <a:effectLst/>
                          <a:latin typeface="Calibri" panose="020F0502020204030204" pitchFamily="34" charset="0"/>
                        </a:rPr>
                        <a:t>           117 </a:t>
                      </a:r>
                    </a:p>
                  </a:txBody>
                  <a:tcPr marL="4940" marR="4940" marT="494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GB" sz="900" b="0" i="0" u="none" strike="noStrike" dirty="0">
                          <a:solidFill>
                            <a:srgbClr val="000000"/>
                          </a:solidFill>
                          <a:effectLst/>
                          <a:latin typeface="Calibri" panose="020F0502020204030204" pitchFamily="34" charset="0"/>
                        </a:rPr>
                        <a:t>              155 </a:t>
                      </a:r>
                    </a:p>
                  </a:txBody>
                  <a:tcPr marL="4940" marR="4940" marT="494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GB" sz="900" b="0" i="0" u="none" strike="noStrike">
                          <a:solidFill>
                            <a:srgbClr val="000000"/>
                          </a:solidFill>
                          <a:effectLst/>
                          <a:latin typeface="Calibri" panose="020F0502020204030204" pitchFamily="34" charset="0"/>
                        </a:rPr>
                        <a:t>              262 </a:t>
                      </a:r>
                    </a:p>
                  </a:txBody>
                  <a:tcPr marL="4940" marR="4940" marT="494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GB" sz="900" b="0" i="0" u="none" strike="noStrike">
                          <a:solidFill>
                            <a:srgbClr val="000000"/>
                          </a:solidFill>
                          <a:effectLst/>
                          <a:latin typeface="Calibri" panose="020F0502020204030204" pitchFamily="34" charset="0"/>
                        </a:rPr>
                        <a:t>              203 </a:t>
                      </a:r>
                    </a:p>
                  </a:txBody>
                  <a:tcPr marL="4940" marR="4940" marT="494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GB" sz="900" b="0" i="0" u="none" strike="noStrike">
                          <a:solidFill>
                            <a:srgbClr val="000000"/>
                          </a:solidFill>
                          <a:effectLst/>
                          <a:latin typeface="Calibri" panose="020F0502020204030204" pitchFamily="34" charset="0"/>
                        </a:rPr>
                        <a:t>          177 </a:t>
                      </a:r>
                    </a:p>
                  </a:txBody>
                  <a:tcPr marL="4940" marR="4940" marT="494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GB" sz="900" b="0" i="0" u="none" strike="noStrike">
                          <a:solidFill>
                            <a:srgbClr val="000000"/>
                          </a:solidFill>
                          <a:effectLst/>
                          <a:latin typeface="Calibri" panose="020F0502020204030204" pitchFamily="34" charset="0"/>
                        </a:rPr>
                        <a:t>                     190 </a:t>
                      </a:r>
                    </a:p>
                  </a:txBody>
                  <a:tcPr marL="4940" marR="4940" marT="494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GB" sz="900" b="0" i="0" u="none" strike="noStrike">
                          <a:solidFill>
                            <a:srgbClr val="000000"/>
                          </a:solidFill>
                          <a:effectLst/>
                          <a:latin typeface="Calibri" panose="020F0502020204030204" pitchFamily="34" charset="0"/>
                        </a:rPr>
                        <a:t>          226 </a:t>
                      </a:r>
                    </a:p>
                  </a:txBody>
                  <a:tcPr marL="4940" marR="4940" marT="494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GB" sz="900" b="0" i="0" u="none" strike="noStrike">
                          <a:solidFill>
                            <a:srgbClr val="000000"/>
                          </a:solidFill>
                          <a:effectLst/>
                          <a:latin typeface="Calibri" panose="020F0502020204030204" pitchFamily="34" charset="0"/>
                        </a:rPr>
                        <a:t>          203 </a:t>
                      </a:r>
                    </a:p>
                  </a:txBody>
                  <a:tcPr marL="4940" marR="4940" marT="494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GB" sz="900" b="0" i="0" u="none" strike="noStrike">
                          <a:solidFill>
                            <a:srgbClr val="000000"/>
                          </a:solidFill>
                          <a:effectLst/>
                          <a:latin typeface="Calibri" panose="020F0502020204030204" pitchFamily="34" charset="0"/>
                        </a:rPr>
                        <a:t>          209 </a:t>
                      </a:r>
                    </a:p>
                  </a:txBody>
                  <a:tcPr marL="4940" marR="4940" marT="494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endParaRPr lang="en-GB" sz="900" b="0" i="0" u="none" strike="noStrike">
                        <a:solidFill>
                          <a:srgbClr val="000000"/>
                        </a:solidFill>
                        <a:effectLst/>
                        <a:latin typeface="Calibri" panose="020F0502020204030204" pitchFamily="34" charset="0"/>
                      </a:endParaRPr>
                    </a:p>
                  </a:txBody>
                  <a:tcPr marL="4940" marR="4940" marT="494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l" fontAlgn="b"/>
                      <a:r>
                        <a:rPr lang="en-GB" sz="900" b="0" i="0" u="none" strike="noStrike">
                          <a:solidFill>
                            <a:srgbClr val="000000"/>
                          </a:solidFill>
                          <a:effectLst/>
                          <a:latin typeface="Calibri" panose="020F0502020204030204" pitchFamily="34" charset="0"/>
                        </a:rPr>
                        <a:t>                     505 </a:t>
                      </a:r>
                    </a:p>
                  </a:txBody>
                  <a:tcPr marL="4940" marR="4940" marT="494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GB" sz="900" b="0" i="0" u="none" strike="noStrike">
                          <a:solidFill>
                            <a:srgbClr val="000000"/>
                          </a:solidFill>
                          <a:effectLst/>
                          <a:latin typeface="Calibri" panose="020F0502020204030204" pitchFamily="34" charset="0"/>
                        </a:rPr>
                        <a:t>              797 </a:t>
                      </a:r>
                    </a:p>
                  </a:txBody>
                  <a:tcPr marL="4940" marR="4940" marT="494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GB" sz="900" b="0" i="0" u="none" strike="noStrike">
                          <a:solidFill>
                            <a:srgbClr val="000000"/>
                          </a:solidFill>
                          <a:effectLst/>
                          <a:latin typeface="Calibri" panose="020F0502020204030204" pitchFamily="34" charset="0"/>
                        </a:rPr>
                        <a:t>              828 </a:t>
                      </a:r>
                    </a:p>
                  </a:txBody>
                  <a:tcPr marL="4940" marR="4940" marT="494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2213057829"/>
                  </a:ext>
                </a:extLst>
              </a:tr>
              <a:tr h="143264">
                <a:tc>
                  <a:txBody>
                    <a:bodyPr/>
                    <a:lstStyle/>
                    <a:p>
                      <a:pPr algn="l" rtl="0" fontAlgn="b"/>
                      <a:r>
                        <a:rPr lang="en-GB" sz="900" b="1" i="0" u="none" strike="noStrike">
                          <a:solidFill>
                            <a:srgbClr val="000000"/>
                          </a:solidFill>
                          <a:effectLst/>
                          <a:latin typeface="Calibri" panose="020F0502020204030204" pitchFamily="34" charset="0"/>
                        </a:rPr>
                        <a:t>Servings, m</a:t>
                      </a:r>
                    </a:p>
                  </a:txBody>
                  <a:tcPr marL="4940" marR="4940" marT="494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GB" sz="900" b="0" i="0" u="none" strike="noStrike">
                          <a:solidFill>
                            <a:srgbClr val="000000"/>
                          </a:solidFill>
                          <a:effectLst/>
                          <a:latin typeface="Calibri" panose="020F0502020204030204" pitchFamily="34" charset="0"/>
                        </a:rPr>
                        <a:t>           130 </a:t>
                      </a:r>
                    </a:p>
                  </a:txBody>
                  <a:tcPr marL="4940" marR="4940" marT="494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GB" sz="900" b="0" i="0" u="none" strike="noStrike">
                          <a:solidFill>
                            <a:srgbClr val="000000"/>
                          </a:solidFill>
                          <a:effectLst/>
                          <a:latin typeface="Calibri" panose="020F0502020204030204" pitchFamily="34" charset="0"/>
                        </a:rPr>
                        <a:t>              179 </a:t>
                      </a:r>
                    </a:p>
                  </a:txBody>
                  <a:tcPr marL="4940" marR="4940" marT="494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GB" sz="900" b="0" i="0" u="none" strike="noStrike">
                          <a:solidFill>
                            <a:srgbClr val="000000"/>
                          </a:solidFill>
                          <a:effectLst/>
                          <a:latin typeface="Calibri" panose="020F0502020204030204" pitchFamily="34" charset="0"/>
                        </a:rPr>
                        <a:t>              309 </a:t>
                      </a:r>
                    </a:p>
                  </a:txBody>
                  <a:tcPr marL="4940" marR="4940" marT="494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GB" sz="900" b="0" i="0" u="none" strike="noStrike">
                          <a:solidFill>
                            <a:srgbClr val="000000"/>
                          </a:solidFill>
                          <a:effectLst/>
                          <a:latin typeface="Calibri" panose="020F0502020204030204" pitchFamily="34" charset="0"/>
                        </a:rPr>
                        <a:t>              238 </a:t>
                      </a:r>
                    </a:p>
                  </a:txBody>
                  <a:tcPr marL="4940" marR="4940" marT="494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GB" sz="900" b="0" i="0" u="none" strike="noStrike">
                          <a:solidFill>
                            <a:srgbClr val="000000"/>
                          </a:solidFill>
                          <a:effectLst/>
                          <a:latin typeface="Calibri" panose="020F0502020204030204" pitchFamily="34" charset="0"/>
                        </a:rPr>
                        <a:t>          207 </a:t>
                      </a:r>
                    </a:p>
                  </a:txBody>
                  <a:tcPr marL="4940" marR="4940" marT="494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GB" sz="900" b="0" i="0" u="none" strike="noStrike">
                          <a:solidFill>
                            <a:srgbClr val="000000"/>
                          </a:solidFill>
                          <a:effectLst/>
                          <a:latin typeface="Calibri" panose="020F0502020204030204" pitchFamily="34" charset="0"/>
                        </a:rPr>
                        <a:t>                     216 </a:t>
                      </a:r>
                    </a:p>
                  </a:txBody>
                  <a:tcPr marL="4940" marR="4940" marT="494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GB" sz="900" b="0" i="0" u="none" strike="noStrike">
                          <a:solidFill>
                            <a:srgbClr val="000000"/>
                          </a:solidFill>
                          <a:effectLst/>
                          <a:latin typeface="Calibri" panose="020F0502020204030204" pitchFamily="34" charset="0"/>
                        </a:rPr>
                        <a:t>          263 </a:t>
                      </a:r>
                    </a:p>
                  </a:txBody>
                  <a:tcPr marL="4940" marR="4940" marT="494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GB" sz="900" b="0" i="0" u="none" strike="noStrike">
                          <a:solidFill>
                            <a:srgbClr val="000000"/>
                          </a:solidFill>
                          <a:effectLst/>
                          <a:latin typeface="Calibri" panose="020F0502020204030204" pitchFamily="34" charset="0"/>
                        </a:rPr>
                        <a:t>          242 </a:t>
                      </a:r>
                    </a:p>
                  </a:txBody>
                  <a:tcPr marL="4940" marR="4940" marT="494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GB" sz="900" b="0" i="0" u="none" strike="noStrike">
                          <a:solidFill>
                            <a:srgbClr val="000000"/>
                          </a:solidFill>
                          <a:effectLst/>
                          <a:latin typeface="Calibri" panose="020F0502020204030204" pitchFamily="34" charset="0"/>
                        </a:rPr>
                        <a:t>          237 </a:t>
                      </a:r>
                    </a:p>
                  </a:txBody>
                  <a:tcPr marL="4940" marR="4940" marT="494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endParaRPr lang="en-GB" sz="900" b="0" i="0" u="none" strike="noStrike">
                        <a:solidFill>
                          <a:srgbClr val="000000"/>
                        </a:solidFill>
                        <a:effectLst/>
                        <a:latin typeface="Calibri" panose="020F0502020204030204" pitchFamily="34" charset="0"/>
                      </a:endParaRPr>
                    </a:p>
                  </a:txBody>
                  <a:tcPr marL="4940" marR="4940" marT="494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l" fontAlgn="b"/>
                      <a:r>
                        <a:rPr lang="en-GB" sz="900" b="0" i="0" u="none" strike="noStrike">
                          <a:solidFill>
                            <a:srgbClr val="000000"/>
                          </a:solidFill>
                          <a:effectLst/>
                          <a:latin typeface="Calibri" panose="020F0502020204030204" pitchFamily="34" charset="0"/>
                        </a:rPr>
                        <a:t>                     571 </a:t>
                      </a:r>
                    </a:p>
                  </a:txBody>
                  <a:tcPr marL="4940" marR="4940" marT="494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GB" sz="900" b="0" i="0" u="none" strike="noStrike">
                          <a:solidFill>
                            <a:srgbClr val="000000"/>
                          </a:solidFill>
                          <a:effectLst/>
                          <a:latin typeface="Calibri" panose="020F0502020204030204" pitchFamily="34" charset="0"/>
                        </a:rPr>
                        <a:t>              934 </a:t>
                      </a:r>
                    </a:p>
                  </a:txBody>
                  <a:tcPr marL="4940" marR="4940" marT="494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GB" sz="900" b="0" i="0" u="none" strike="noStrike">
                          <a:solidFill>
                            <a:srgbClr val="000000"/>
                          </a:solidFill>
                          <a:effectLst/>
                          <a:latin typeface="Calibri" panose="020F0502020204030204" pitchFamily="34" charset="0"/>
                        </a:rPr>
                        <a:t>              959 </a:t>
                      </a:r>
                    </a:p>
                  </a:txBody>
                  <a:tcPr marL="4940" marR="4940" marT="494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2555124402"/>
                  </a:ext>
                </a:extLst>
              </a:tr>
              <a:tr h="143264">
                <a:tc>
                  <a:txBody>
                    <a:bodyPr/>
                    <a:lstStyle/>
                    <a:p>
                      <a:pPr algn="l" rtl="0" fontAlgn="b"/>
                      <a:r>
                        <a:rPr lang="en-GB" sz="900" b="1" i="0" u="none" strike="noStrike">
                          <a:solidFill>
                            <a:srgbClr val="000000"/>
                          </a:solidFill>
                          <a:effectLst/>
                          <a:latin typeface="Calibri" panose="020F0502020204030204" pitchFamily="34" charset="0"/>
                        </a:rPr>
                        <a:t>Total Spend, £m</a:t>
                      </a:r>
                    </a:p>
                  </a:txBody>
                  <a:tcPr marL="4940" marR="4940" marT="494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GB" sz="900" b="0" i="0" u="none" strike="noStrike">
                          <a:solidFill>
                            <a:srgbClr val="000000"/>
                          </a:solidFill>
                          <a:effectLst/>
                          <a:latin typeface="Calibri" panose="020F0502020204030204" pitchFamily="34" charset="0"/>
                        </a:rPr>
                        <a:t>           710 </a:t>
                      </a:r>
                    </a:p>
                  </a:txBody>
                  <a:tcPr marL="4940" marR="4940" marT="494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GB" sz="900" b="0" i="0" u="none" strike="noStrike">
                          <a:solidFill>
                            <a:srgbClr val="000000"/>
                          </a:solidFill>
                          <a:effectLst/>
                          <a:latin typeface="Calibri" panose="020F0502020204030204" pitchFamily="34" charset="0"/>
                        </a:rPr>
                        <a:t>              692 </a:t>
                      </a:r>
                    </a:p>
                  </a:txBody>
                  <a:tcPr marL="4940" marR="4940" marT="494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GB" sz="900" b="0" i="0" u="none" strike="noStrike">
                          <a:solidFill>
                            <a:srgbClr val="000000"/>
                          </a:solidFill>
                          <a:effectLst/>
                          <a:latin typeface="Calibri" panose="020F0502020204030204" pitchFamily="34" charset="0"/>
                        </a:rPr>
                        <a:t>              968 </a:t>
                      </a:r>
                    </a:p>
                  </a:txBody>
                  <a:tcPr marL="4940" marR="4940" marT="494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GB" sz="900" b="0" i="0" u="none" strike="noStrike">
                          <a:solidFill>
                            <a:srgbClr val="000000"/>
                          </a:solidFill>
                          <a:effectLst/>
                          <a:latin typeface="Calibri" panose="020F0502020204030204" pitchFamily="34" charset="0"/>
                        </a:rPr>
                        <a:t>          1,013 </a:t>
                      </a:r>
                    </a:p>
                  </a:txBody>
                  <a:tcPr marL="4940" marR="4940" marT="494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GB" sz="900" b="0" i="0" u="none" strike="noStrike">
                          <a:solidFill>
                            <a:srgbClr val="000000"/>
                          </a:solidFill>
                          <a:effectLst/>
                          <a:latin typeface="Calibri" panose="020F0502020204030204" pitchFamily="34" charset="0"/>
                        </a:rPr>
                        <a:t>          993 </a:t>
                      </a:r>
                    </a:p>
                  </a:txBody>
                  <a:tcPr marL="4940" marR="4940" marT="494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GB" sz="900" b="0" i="0" u="none" strike="noStrike">
                          <a:solidFill>
                            <a:srgbClr val="000000"/>
                          </a:solidFill>
                          <a:effectLst/>
                          <a:latin typeface="Calibri" panose="020F0502020204030204" pitchFamily="34" charset="0"/>
                        </a:rPr>
                        <a:t>                  1,213 </a:t>
                      </a:r>
                    </a:p>
                  </a:txBody>
                  <a:tcPr marL="4940" marR="4940" marT="494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GB" sz="900" b="0" i="0" u="none" strike="noStrike">
                          <a:solidFill>
                            <a:srgbClr val="000000"/>
                          </a:solidFill>
                          <a:effectLst/>
                          <a:latin typeface="Calibri" panose="020F0502020204030204" pitchFamily="34" charset="0"/>
                        </a:rPr>
                        <a:t>       1,171 </a:t>
                      </a:r>
                    </a:p>
                  </a:txBody>
                  <a:tcPr marL="4940" marR="4940" marT="494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GB" sz="900" b="0" i="0" u="none" strike="noStrike">
                          <a:solidFill>
                            <a:srgbClr val="000000"/>
                          </a:solidFill>
                          <a:effectLst/>
                          <a:latin typeface="Calibri" panose="020F0502020204030204" pitchFamily="34" charset="0"/>
                        </a:rPr>
                        <a:t>          875 </a:t>
                      </a:r>
                    </a:p>
                  </a:txBody>
                  <a:tcPr marL="4940" marR="4940" marT="494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GB" sz="900" b="0" i="0" u="none" strike="noStrike">
                          <a:solidFill>
                            <a:srgbClr val="000000"/>
                          </a:solidFill>
                          <a:effectLst/>
                          <a:latin typeface="Calibri" panose="020F0502020204030204" pitchFamily="34" charset="0"/>
                        </a:rPr>
                        <a:t>       1,278 </a:t>
                      </a:r>
                    </a:p>
                  </a:txBody>
                  <a:tcPr marL="4940" marR="4940" marT="494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endParaRPr lang="en-GB" sz="900" b="0" i="0" u="none" strike="noStrike">
                        <a:solidFill>
                          <a:srgbClr val="000000"/>
                        </a:solidFill>
                        <a:effectLst/>
                        <a:latin typeface="Calibri" panose="020F0502020204030204" pitchFamily="34" charset="0"/>
                      </a:endParaRPr>
                    </a:p>
                  </a:txBody>
                  <a:tcPr marL="4940" marR="4940" marT="494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l" fontAlgn="b"/>
                      <a:r>
                        <a:rPr lang="en-GB" sz="900" b="0" i="0" u="none" strike="noStrike">
                          <a:solidFill>
                            <a:srgbClr val="000000"/>
                          </a:solidFill>
                          <a:effectLst/>
                          <a:latin typeface="Calibri" panose="020F0502020204030204" pitchFamily="34" charset="0"/>
                        </a:rPr>
                        <a:t>                  2,494 </a:t>
                      </a:r>
                    </a:p>
                  </a:txBody>
                  <a:tcPr marL="4940" marR="4940" marT="494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GB" sz="900" b="0" i="0" u="none" strike="noStrike">
                          <a:solidFill>
                            <a:srgbClr val="000000"/>
                          </a:solidFill>
                          <a:effectLst/>
                          <a:latin typeface="Calibri" panose="020F0502020204030204" pitchFamily="34" charset="0"/>
                        </a:rPr>
                        <a:t>          3,678 </a:t>
                      </a:r>
                    </a:p>
                  </a:txBody>
                  <a:tcPr marL="4940" marR="4940" marT="494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GB" sz="900" b="0" i="0" u="none" strike="noStrike">
                          <a:solidFill>
                            <a:srgbClr val="000000"/>
                          </a:solidFill>
                          <a:effectLst/>
                          <a:latin typeface="Calibri" panose="020F0502020204030204" pitchFamily="34" charset="0"/>
                        </a:rPr>
                        <a:t>          4,544 </a:t>
                      </a:r>
                    </a:p>
                  </a:txBody>
                  <a:tcPr marL="4940" marR="4940" marT="494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12033294"/>
                  </a:ext>
                </a:extLst>
              </a:tr>
              <a:tr h="143264">
                <a:tc>
                  <a:txBody>
                    <a:bodyPr/>
                    <a:lstStyle/>
                    <a:p>
                      <a:pPr algn="l" rtl="0" fontAlgn="b"/>
                      <a:r>
                        <a:rPr lang="en-GB" sz="900" b="1" i="0" u="none" strike="noStrike">
                          <a:solidFill>
                            <a:srgbClr val="000000"/>
                          </a:solidFill>
                          <a:effectLst/>
                          <a:latin typeface="Calibri" panose="020F0502020204030204" pitchFamily="34" charset="0"/>
                        </a:rPr>
                        <a:t>Avg. Eater Check, £</a:t>
                      </a:r>
                    </a:p>
                  </a:txBody>
                  <a:tcPr marL="4940" marR="4940" marT="494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GB" sz="900" b="0" i="0" u="none" strike="noStrike">
                          <a:solidFill>
                            <a:srgbClr val="000000"/>
                          </a:solidFill>
                          <a:effectLst/>
                          <a:latin typeface="Calibri" panose="020F0502020204030204" pitchFamily="34" charset="0"/>
                        </a:rPr>
                        <a:t>         6.08 </a:t>
                      </a:r>
                    </a:p>
                  </a:txBody>
                  <a:tcPr marL="4940" marR="4940" marT="494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GB" sz="900" b="0" i="0" u="none" strike="noStrike">
                          <a:solidFill>
                            <a:srgbClr val="000000"/>
                          </a:solidFill>
                          <a:effectLst/>
                          <a:latin typeface="Calibri" panose="020F0502020204030204" pitchFamily="34" charset="0"/>
                        </a:rPr>
                        <a:t>            4.47 </a:t>
                      </a:r>
                    </a:p>
                  </a:txBody>
                  <a:tcPr marL="4940" marR="4940" marT="494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GB" sz="900" b="0" i="0" u="none" strike="noStrike">
                          <a:solidFill>
                            <a:srgbClr val="000000"/>
                          </a:solidFill>
                          <a:effectLst/>
                          <a:latin typeface="Calibri" panose="020F0502020204030204" pitchFamily="34" charset="0"/>
                        </a:rPr>
                        <a:t>            3.69 </a:t>
                      </a:r>
                    </a:p>
                  </a:txBody>
                  <a:tcPr marL="4940" marR="4940" marT="494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GB" sz="900" b="0" i="0" u="none" strike="noStrike">
                          <a:solidFill>
                            <a:srgbClr val="000000"/>
                          </a:solidFill>
                          <a:effectLst/>
                          <a:latin typeface="Calibri" panose="020F0502020204030204" pitchFamily="34" charset="0"/>
                        </a:rPr>
                        <a:t>            4.99 </a:t>
                      </a:r>
                    </a:p>
                  </a:txBody>
                  <a:tcPr marL="4940" marR="4940" marT="494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GB" sz="900" b="0" i="0" u="none" strike="noStrike">
                          <a:solidFill>
                            <a:srgbClr val="000000"/>
                          </a:solidFill>
                          <a:effectLst/>
                          <a:latin typeface="Calibri" panose="020F0502020204030204" pitchFamily="34" charset="0"/>
                        </a:rPr>
                        <a:t>         5.61 </a:t>
                      </a:r>
                    </a:p>
                  </a:txBody>
                  <a:tcPr marL="4940" marR="4940" marT="494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GB" sz="900" b="0" i="0" u="none" strike="noStrike">
                          <a:solidFill>
                            <a:srgbClr val="000000"/>
                          </a:solidFill>
                          <a:effectLst/>
                          <a:latin typeface="Calibri" panose="020F0502020204030204" pitchFamily="34" charset="0"/>
                        </a:rPr>
                        <a:t>                    6.38 </a:t>
                      </a:r>
                    </a:p>
                  </a:txBody>
                  <a:tcPr marL="4940" marR="4940" marT="494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GB" sz="900" b="0" i="0" u="none" strike="noStrike">
                          <a:solidFill>
                            <a:srgbClr val="000000"/>
                          </a:solidFill>
                          <a:effectLst/>
                          <a:latin typeface="Calibri" panose="020F0502020204030204" pitchFamily="34" charset="0"/>
                        </a:rPr>
                        <a:t>         5.18 </a:t>
                      </a:r>
                    </a:p>
                  </a:txBody>
                  <a:tcPr marL="4940" marR="4940" marT="494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GB" sz="900" b="0" i="0" u="none" strike="noStrike">
                          <a:solidFill>
                            <a:srgbClr val="000000"/>
                          </a:solidFill>
                          <a:effectLst/>
                          <a:latin typeface="Calibri" panose="020F0502020204030204" pitchFamily="34" charset="0"/>
                        </a:rPr>
                        <a:t>         4.32 </a:t>
                      </a:r>
                    </a:p>
                  </a:txBody>
                  <a:tcPr marL="4940" marR="4940" marT="494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GB" sz="900" b="0" i="0" u="none" strike="noStrike">
                          <a:solidFill>
                            <a:srgbClr val="000000"/>
                          </a:solidFill>
                          <a:effectLst/>
                          <a:latin typeface="Calibri" panose="020F0502020204030204" pitchFamily="34" charset="0"/>
                        </a:rPr>
                        <a:t>         6.10 </a:t>
                      </a:r>
                    </a:p>
                  </a:txBody>
                  <a:tcPr marL="4940" marR="4940" marT="494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endParaRPr lang="en-GB" sz="900" b="0" i="0" u="none" strike="noStrike">
                        <a:solidFill>
                          <a:srgbClr val="000000"/>
                        </a:solidFill>
                        <a:effectLst/>
                        <a:latin typeface="Calibri" panose="020F0502020204030204" pitchFamily="34" charset="0"/>
                      </a:endParaRPr>
                    </a:p>
                  </a:txBody>
                  <a:tcPr marL="4940" marR="4940" marT="494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l" fontAlgn="b"/>
                      <a:r>
                        <a:rPr lang="en-GB" sz="900" b="0" i="0" u="none" strike="noStrike">
                          <a:solidFill>
                            <a:srgbClr val="000000"/>
                          </a:solidFill>
                          <a:effectLst/>
                          <a:latin typeface="Calibri" panose="020F0502020204030204" pitchFamily="34" charset="0"/>
                        </a:rPr>
                        <a:t>                    4.94 </a:t>
                      </a:r>
                    </a:p>
                  </a:txBody>
                  <a:tcPr marL="4940" marR="4940" marT="494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GB" sz="900" b="0" i="0" u="none" strike="noStrike">
                          <a:solidFill>
                            <a:srgbClr val="000000"/>
                          </a:solidFill>
                          <a:effectLst/>
                          <a:latin typeface="Calibri" panose="020F0502020204030204" pitchFamily="34" charset="0"/>
                        </a:rPr>
                        <a:t>            4.62 </a:t>
                      </a:r>
                    </a:p>
                  </a:txBody>
                  <a:tcPr marL="4940" marR="4940" marT="494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GB" sz="900" b="0" i="0" u="none" strike="noStrike" dirty="0">
                          <a:solidFill>
                            <a:srgbClr val="000000"/>
                          </a:solidFill>
                          <a:effectLst/>
                          <a:latin typeface="Calibri" panose="020F0502020204030204" pitchFamily="34" charset="0"/>
                        </a:rPr>
                        <a:t>            5.48 </a:t>
                      </a:r>
                    </a:p>
                  </a:txBody>
                  <a:tcPr marL="4940" marR="4940" marT="494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2764401925"/>
                  </a:ext>
                </a:extLst>
              </a:tr>
            </a:tbl>
          </a:graphicData>
        </a:graphic>
      </p:graphicFrame>
    </p:spTree>
    <p:extLst>
      <p:ext uri="{BB962C8B-B14F-4D97-AF65-F5344CB8AC3E}">
        <p14:creationId xmlns:p14="http://schemas.microsoft.com/office/powerpoint/2010/main" val="36367830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38572" y="352511"/>
            <a:ext cx="8460433" cy="462509"/>
          </a:xfrm>
        </p:spPr>
        <p:txBody>
          <a:bodyPr>
            <a:noAutofit/>
          </a:bodyPr>
          <a:lstStyle/>
          <a:p>
            <a:pPr>
              <a:spcAft>
                <a:spcPts val="600"/>
              </a:spcAft>
            </a:pPr>
            <a:r>
              <a:rPr lang="en-US" sz="2400" dirty="0">
                <a:solidFill>
                  <a:srgbClr val="00517D"/>
                </a:solidFill>
                <a:latin typeface="+mn-lt"/>
                <a:cs typeface="Calibri" pitchFamily="34" charset="0"/>
              </a:rPr>
              <a:t>QSR and Fish &amp; Chip shops were losing seafood visits and servings in the last 12 months to March 2023</a:t>
            </a:r>
          </a:p>
        </p:txBody>
      </p:sp>
      <p:sp>
        <p:nvSpPr>
          <p:cNvPr id="4" name="Slide Number Placeholder 3"/>
          <p:cNvSpPr>
            <a:spLocks noGrp="1"/>
          </p:cNvSpPr>
          <p:nvPr>
            <p:ph type="sldNum" sz="quarter" idx="10"/>
          </p:nvPr>
        </p:nvSpPr>
        <p:spPr/>
        <p:txBody>
          <a:bodyPr/>
          <a:lstStyle/>
          <a:p>
            <a:fld id="{35A454EE-6717-4973-901E-6A90AD009CF4}" type="slidenum">
              <a:rPr lang="en-US" smtClean="0"/>
              <a:pPr/>
              <a:t>14</a:t>
            </a:fld>
            <a:endParaRPr lang="en-US" dirty="0"/>
          </a:p>
        </p:txBody>
      </p:sp>
      <p:sp>
        <p:nvSpPr>
          <p:cNvPr id="57" name="TextBox 56"/>
          <p:cNvSpPr txBox="1"/>
          <p:nvPr/>
        </p:nvSpPr>
        <p:spPr>
          <a:xfrm>
            <a:off x="3550457" y="1728000"/>
            <a:ext cx="2038630" cy="307777"/>
          </a:xfrm>
          <a:prstGeom prst="rect">
            <a:avLst/>
          </a:prstGeom>
          <a:noFill/>
        </p:spPr>
        <p:txBody>
          <a:bodyPr wrap="square" rtlCol="0">
            <a:spAutoFit/>
          </a:bodyPr>
          <a:lstStyle/>
          <a:p>
            <a:pPr algn="ctr"/>
            <a:r>
              <a:rPr lang="en-GB" sz="1400" b="1" dirty="0">
                <a:cs typeface="Calibri" pitchFamily="34" charset="0"/>
              </a:rPr>
              <a:t>Seafood Visits (bn)</a:t>
            </a:r>
          </a:p>
        </p:txBody>
      </p:sp>
      <p:sp>
        <p:nvSpPr>
          <p:cNvPr id="59" name="TextBox 58"/>
          <p:cNvSpPr txBox="1"/>
          <p:nvPr/>
        </p:nvSpPr>
        <p:spPr>
          <a:xfrm>
            <a:off x="5954310" y="1728000"/>
            <a:ext cx="2424372" cy="307777"/>
          </a:xfrm>
          <a:prstGeom prst="rect">
            <a:avLst/>
          </a:prstGeom>
          <a:noFill/>
        </p:spPr>
        <p:txBody>
          <a:bodyPr wrap="square" rtlCol="0">
            <a:spAutoFit/>
          </a:bodyPr>
          <a:lstStyle/>
          <a:p>
            <a:pPr algn="ctr"/>
            <a:r>
              <a:rPr lang="en-GB" sz="1400" b="1" dirty="0">
                <a:cs typeface="Calibri" pitchFamily="34" charset="0"/>
              </a:rPr>
              <a:t>Seafood Servings (bn</a:t>
            </a:r>
            <a:r>
              <a:rPr lang="en-GB" sz="1400" dirty="0"/>
              <a:t>)</a:t>
            </a:r>
          </a:p>
        </p:txBody>
      </p:sp>
      <p:cxnSp>
        <p:nvCxnSpPr>
          <p:cNvPr id="82" name="Straight Connector 81"/>
          <p:cNvCxnSpPr/>
          <p:nvPr/>
        </p:nvCxnSpPr>
        <p:spPr>
          <a:xfrm>
            <a:off x="5638800" y="1731039"/>
            <a:ext cx="0" cy="2942984"/>
          </a:xfrm>
          <a:prstGeom prst="line">
            <a:avLst/>
          </a:prstGeom>
          <a:ln w="28575" cmpd="sng">
            <a:solidFill>
              <a:schemeClr val="bg2"/>
            </a:solidFill>
            <a:prstDash val="sysDot"/>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87" name="Straight Connector 86"/>
          <p:cNvCxnSpPr/>
          <p:nvPr/>
        </p:nvCxnSpPr>
        <p:spPr>
          <a:xfrm flipH="1">
            <a:off x="193817" y="3685682"/>
            <a:ext cx="8823672" cy="0"/>
          </a:xfrm>
          <a:prstGeom prst="line">
            <a:avLst/>
          </a:prstGeom>
          <a:ln w="28575" cmpd="sng">
            <a:solidFill>
              <a:schemeClr val="bg2"/>
            </a:solidFill>
            <a:prstDash val="sysDot"/>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88" name="Straight Connector 87"/>
          <p:cNvCxnSpPr/>
          <p:nvPr/>
        </p:nvCxnSpPr>
        <p:spPr>
          <a:xfrm flipH="1">
            <a:off x="225475" y="3379465"/>
            <a:ext cx="8823672" cy="0"/>
          </a:xfrm>
          <a:prstGeom prst="line">
            <a:avLst/>
          </a:prstGeom>
          <a:ln w="28575" cmpd="sng">
            <a:solidFill>
              <a:schemeClr val="bg2"/>
            </a:solidFill>
            <a:prstDash val="sysDot"/>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89" name="Straight Connector 88"/>
          <p:cNvCxnSpPr/>
          <p:nvPr/>
        </p:nvCxnSpPr>
        <p:spPr>
          <a:xfrm flipH="1">
            <a:off x="196707" y="3053839"/>
            <a:ext cx="8823672" cy="0"/>
          </a:xfrm>
          <a:prstGeom prst="line">
            <a:avLst/>
          </a:prstGeom>
          <a:ln w="28575" cmpd="sng">
            <a:solidFill>
              <a:schemeClr val="bg2"/>
            </a:solidFill>
            <a:prstDash val="sysDot"/>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96" name="Freeform 16"/>
          <p:cNvSpPr>
            <a:spLocks noEditPoints="1"/>
          </p:cNvSpPr>
          <p:nvPr/>
        </p:nvSpPr>
        <p:spPr bwMode="auto">
          <a:xfrm>
            <a:off x="3970844" y="1045321"/>
            <a:ext cx="1115400" cy="694591"/>
          </a:xfrm>
          <a:custGeom>
            <a:avLst/>
            <a:gdLst>
              <a:gd name="T0" fmla="*/ 288 w 309"/>
              <a:gd name="T1" fmla="*/ 55 h 259"/>
              <a:gd name="T2" fmla="*/ 288 w 309"/>
              <a:gd name="T3" fmla="*/ 49 h 259"/>
              <a:gd name="T4" fmla="*/ 285 w 309"/>
              <a:gd name="T5" fmla="*/ 43 h 259"/>
              <a:gd name="T6" fmla="*/ 261 w 309"/>
              <a:gd name="T7" fmla="*/ 47 h 259"/>
              <a:gd name="T8" fmla="*/ 262 w 309"/>
              <a:gd name="T9" fmla="*/ 51 h 259"/>
              <a:gd name="T10" fmla="*/ 251 w 309"/>
              <a:gd name="T11" fmla="*/ 60 h 259"/>
              <a:gd name="T12" fmla="*/ 227 w 309"/>
              <a:gd name="T13" fmla="*/ 26 h 259"/>
              <a:gd name="T14" fmla="*/ 216 w 309"/>
              <a:gd name="T15" fmla="*/ 0 h 259"/>
              <a:gd name="T16" fmla="*/ 206 w 309"/>
              <a:gd name="T17" fmla="*/ 26 h 259"/>
              <a:gd name="T18" fmla="*/ 185 w 309"/>
              <a:gd name="T19" fmla="*/ 57 h 259"/>
              <a:gd name="T20" fmla="*/ 141 w 309"/>
              <a:gd name="T21" fmla="*/ 47 h 259"/>
              <a:gd name="T22" fmla="*/ 110 w 309"/>
              <a:gd name="T23" fmla="*/ 44 h 259"/>
              <a:gd name="T24" fmla="*/ 113 w 309"/>
              <a:gd name="T25" fmla="*/ 26 h 259"/>
              <a:gd name="T26" fmla="*/ 88 w 309"/>
              <a:gd name="T27" fmla="*/ 21 h 259"/>
              <a:gd name="T28" fmla="*/ 75 w 309"/>
              <a:gd name="T29" fmla="*/ 53 h 259"/>
              <a:gd name="T30" fmla="*/ 65 w 309"/>
              <a:gd name="T31" fmla="*/ 51 h 259"/>
              <a:gd name="T32" fmla="*/ 65 w 309"/>
              <a:gd name="T33" fmla="*/ 24 h 259"/>
              <a:gd name="T34" fmla="*/ 36 w 309"/>
              <a:gd name="T35" fmla="*/ 46 h 259"/>
              <a:gd name="T36" fmla="*/ 29 w 309"/>
              <a:gd name="T37" fmla="*/ 51 h 259"/>
              <a:gd name="T38" fmla="*/ 4 w 309"/>
              <a:gd name="T39" fmla="*/ 137 h 259"/>
              <a:gd name="T40" fmla="*/ 14 w 309"/>
              <a:gd name="T41" fmla="*/ 135 h 259"/>
              <a:gd name="T42" fmla="*/ 29 w 309"/>
              <a:gd name="T43" fmla="*/ 108 h 259"/>
              <a:gd name="T44" fmla="*/ 32 w 309"/>
              <a:gd name="T45" fmla="*/ 217 h 259"/>
              <a:gd name="T46" fmla="*/ 44 w 309"/>
              <a:gd name="T47" fmla="*/ 237 h 259"/>
              <a:gd name="T48" fmla="*/ 50 w 309"/>
              <a:gd name="T49" fmla="*/ 216 h 259"/>
              <a:gd name="T50" fmla="*/ 65 w 309"/>
              <a:gd name="T51" fmla="*/ 241 h 259"/>
              <a:gd name="T52" fmla="*/ 72 w 309"/>
              <a:gd name="T53" fmla="*/ 139 h 259"/>
              <a:gd name="T54" fmla="*/ 75 w 309"/>
              <a:gd name="T55" fmla="*/ 145 h 259"/>
              <a:gd name="T56" fmla="*/ 77 w 309"/>
              <a:gd name="T57" fmla="*/ 149 h 259"/>
              <a:gd name="T58" fmla="*/ 78 w 309"/>
              <a:gd name="T59" fmla="*/ 242 h 259"/>
              <a:gd name="T60" fmla="*/ 96 w 309"/>
              <a:gd name="T61" fmla="*/ 239 h 259"/>
              <a:gd name="T62" fmla="*/ 115 w 309"/>
              <a:gd name="T63" fmla="*/ 183 h 259"/>
              <a:gd name="T64" fmla="*/ 126 w 309"/>
              <a:gd name="T65" fmla="*/ 257 h 259"/>
              <a:gd name="T66" fmla="*/ 144 w 309"/>
              <a:gd name="T67" fmla="*/ 250 h 259"/>
              <a:gd name="T68" fmla="*/ 155 w 309"/>
              <a:gd name="T69" fmla="*/ 180 h 259"/>
              <a:gd name="T70" fmla="*/ 165 w 309"/>
              <a:gd name="T71" fmla="*/ 239 h 259"/>
              <a:gd name="T72" fmla="*/ 174 w 309"/>
              <a:gd name="T73" fmla="*/ 258 h 259"/>
              <a:gd name="T74" fmla="*/ 188 w 309"/>
              <a:gd name="T75" fmla="*/ 230 h 259"/>
              <a:gd name="T76" fmla="*/ 222 w 309"/>
              <a:gd name="T77" fmla="*/ 183 h 259"/>
              <a:gd name="T78" fmla="*/ 245 w 309"/>
              <a:gd name="T79" fmla="*/ 238 h 259"/>
              <a:gd name="T80" fmla="*/ 264 w 309"/>
              <a:gd name="T81" fmla="*/ 259 h 259"/>
              <a:gd name="T82" fmla="*/ 268 w 309"/>
              <a:gd name="T83" fmla="*/ 233 h 259"/>
              <a:gd name="T84" fmla="*/ 270 w 309"/>
              <a:gd name="T85" fmla="*/ 240 h 259"/>
              <a:gd name="T86" fmla="*/ 281 w 309"/>
              <a:gd name="T87" fmla="*/ 238 h 259"/>
              <a:gd name="T88" fmla="*/ 290 w 309"/>
              <a:gd name="T89" fmla="*/ 194 h 259"/>
              <a:gd name="T90" fmla="*/ 300 w 309"/>
              <a:gd name="T91" fmla="*/ 151 h 259"/>
              <a:gd name="T92" fmla="*/ 308 w 309"/>
              <a:gd name="T93" fmla="*/ 139 h 259"/>
              <a:gd name="T94" fmla="*/ 141 w 309"/>
              <a:gd name="T95" fmla="*/ 98 h 259"/>
              <a:gd name="T96" fmla="*/ 140 w 309"/>
              <a:gd name="T97" fmla="*/ 113 h 259"/>
              <a:gd name="T98" fmla="*/ 191 w 309"/>
              <a:gd name="T99" fmla="*/ 99 h 259"/>
              <a:gd name="T100" fmla="*/ 175 w 309"/>
              <a:gd name="T101" fmla="*/ 80 h 259"/>
              <a:gd name="T102" fmla="*/ 181 w 309"/>
              <a:gd name="T103" fmla="*/ 102 h 259"/>
              <a:gd name="T104" fmla="*/ 178 w 309"/>
              <a:gd name="T105" fmla="*/ 103 h 259"/>
              <a:gd name="T106" fmla="*/ 182 w 309"/>
              <a:gd name="T107" fmla="*/ 180 h 259"/>
              <a:gd name="T108" fmla="*/ 254 w 309"/>
              <a:gd name="T109" fmla="*/ 97 h 259"/>
              <a:gd name="T110" fmla="*/ 246 w 309"/>
              <a:gd name="T111" fmla="*/ 120 h 259"/>
              <a:gd name="T112" fmla="*/ 258 w 309"/>
              <a:gd name="T113" fmla="*/ 195 h 259"/>
              <a:gd name="T114" fmla="*/ 260 w 309"/>
              <a:gd name="T115" fmla="*/ 236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9" h="259">
                <a:moveTo>
                  <a:pt x="308" y="139"/>
                </a:moveTo>
                <a:cubicBezTo>
                  <a:pt x="304" y="117"/>
                  <a:pt x="302" y="95"/>
                  <a:pt x="302" y="93"/>
                </a:cubicBezTo>
                <a:cubicBezTo>
                  <a:pt x="302" y="92"/>
                  <a:pt x="301" y="87"/>
                  <a:pt x="301" y="85"/>
                </a:cubicBezTo>
                <a:cubicBezTo>
                  <a:pt x="301" y="83"/>
                  <a:pt x="300" y="78"/>
                  <a:pt x="300" y="74"/>
                </a:cubicBezTo>
                <a:cubicBezTo>
                  <a:pt x="300" y="70"/>
                  <a:pt x="298" y="61"/>
                  <a:pt x="290" y="56"/>
                </a:cubicBezTo>
                <a:cubicBezTo>
                  <a:pt x="289" y="56"/>
                  <a:pt x="287" y="55"/>
                  <a:pt x="286" y="55"/>
                </a:cubicBezTo>
                <a:cubicBezTo>
                  <a:pt x="286" y="55"/>
                  <a:pt x="287" y="55"/>
                  <a:pt x="288" y="55"/>
                </a:cubicBezTo>
                <a:cubicBezTo>
                  <a:pt x="289" y="55"/>
                  <a:pt x="287" y="54"/>
                  <a:pt x="286" y="53"/>
                </a:cubicBezTo>
                <a:cubicBezTo>
                  <a:pt x="285" y="52"/>
                  <a:pt x="284" y="50"/>
                  <a:pt x="285" y="50"/>
                </a:cubicBezTo>
                <a:cubicBezTo>
                  <a:pt x="285" y="51"/>
                  <a:pt x="286" y="52"/>
                  <a:pt x="287" y="52"/>
                </a:cubicBezTo>
                <a:cubicBezTo>
                  <a:pt x="289" y="53"/>
                  <a:pt x="287" y="51"/>
                  <a:pt x="286" y="51"/>
                </a:cubicBezTo>
                <a:cubicBezTo>
                  <a:pt x="286" y="51"/>
                  <a:pt x="285" y="49"/>
                  <a:pt x="284" y="48"/>
                </a:cubicBezTo>
                <a:cubicBezTo>
                  <a:pt x="284" y="48"/>
                  <a:pt x="284" y="47"/>
                  <a:pt x="284" y="48"/>
                </a:cubicBezTo>
                <a:cubicBezTo>
                  <a:pt x="285" y="48"/>
                  <a:pt x="286" y="50"/>
                  <a:pt x="288" y="49"/>
                </a:cubicBezTo>
                <a:cubicBezTo>
                  <a:pt x="289" y="49"/>
                  <a:pt x="288" y="49"/>
                  <a:pt x="288" y="49"/>
                </a:cubicBezTo>
                <a:cubicBezTo>
                  <a:pt x="287" y="49"/>
                  <a:pt x="286" y="48"/>
                  <a:pt x="285" y="46"/>
                </a:cubicBezTo>
                <a:cubicBezTo>
                  <a:pt x="284" y="44"/>
                  <a:pt x="285" y="45"/>
                  <a:pt x="285" y="45"/>
                </a:cubicBezTo>
                <a:cubicBezTo>
                  <a:pt x="285" y="45"/>
                  <a:pt x="285" y="45"/>
                  <a:pt x="286" y="47"/>
                </a:cubicBezTo>
                <a:cubicBezTo>
                  <a:pt x="287" y="48"/>
                  <a:pt x="287" y="47"/>
                  <a:pt x="287" y="47"/>
                </a:cubicBezTo>
                <a:cubicBezTo>
                  <a:pt x="287" y="46"/>
                  <a:pt x="286" y="46"/>
                  <a:pt x="285" y="44"/>
                </a:cubicBezTo>
                <a:cubicBezTo>
                  <a:pt x="285" y="43"/>
                  <a:pt x="285" y="42"/>
                  <a:pt x="285" y="43"/>
                </a:cubicBezTo>
                <a:cubicBezTo>
                  <a:pt x="286" y="44"/>
                  <a:pt x="286" y="46"/>
                  <a:pt x="288" y="46"/>
                </a:cubicBezTo>
                <a:cubicBezTo>
                  <a:pt x="287" y="46"/>
                  <a:pt x="286" y="43"/>
                  <a:pt x="286" y="43"/>
                </a:cubicBezTo>
                <a:cubicBezTo>
                  <a:pt x="286" y="43"/>
                  <a:pt x="287" y="39"/>
                  <a:pt x="287" y="36"/>
                </a:cubicBezTo>
                <a:cubicBezTo>
                  <a:pt x="288" y="7"/>
                  <a:pt x="265" y="16"/>
                  <a:pt x="263" y="23"/>
                </a:cubicBezTo>
                <a:cubicBezTo>
                  <a:pt x="260" y="29"/>
                  <a:pt x="261" y="34"/>
                  <a:pt x="261" y="36"/>
                </a:cubicBezTo>
                <a:cubicBezTo>
                  <a:pt x="261" y="38"/>
                  <a:pt x="262" y="43"/>
                  <a:pt x="262" y="44"/>
                </a:cubicBezTo>
                <a:cubicBezTo>
                  <a:pt x="262" y="45"/>
                  <a:pt x="261" y="46"/>
                  <a:pt x="261" y="47"/>
                </a:cubicBezTo>
                <a:cubicBezTo>
                  <a:pt x="260" y="48"/>
                  <a:pt x="260" y="48"/>
                  <a:pt x="261" y="48"/>
                </a:cubicBezTo>
                <a:cubicBezTo>
                  <a:pt x="261" y="48"/>
                  <a:pt x="262" y="46"/>
                  <a:pt x="262" y="46"/>
                </a:cubicBezTo>
                <a:cubicBezTo>
                  <a:pt x="262" y="47"/>
                  <a:pt x="262" y="48"/>
                  <a:pt x="262" y="48"/>
                </a:cubicBezTo>
                <a:cubicBezTo>
                  <a:pt x="261" y="49"/>
                  <a:pt x="259" y="50"/>
                  <a:pt x="260" y="50"/>
                </a:cubicBezTo>
                <a:cubicBezTo>
                  <a:pt x="260" y="50"/>
                  <a:pt x="261" y="50"/>
                  <a:pt x="261" y="51"/>
                </a:cubicBezTo>
                <a:cubicBezTo>
                  <a:pt x="260" y="51"/>
                  <a:pt x="260" y="52"/>
                  <a:pt x="261" y="51"/>
                </a:cubicBezTo>
                <a:cubicBezTo>
                  <a:pt x="262" y="51"/>
                  <a:pt x="262" y="51"/>
                  <a:pt x="262" y="51"/>
                </a:cubicBezTo>
                <a:cubicBezTo>
                  <a:pt x="262" y="51"/>
                  <a:pt x="262" y="51"/>
                  <a:pt x="261" y="52"/>
                </a:cubicBezTo>
                <a:cubicBezTo>
                  <a:pt x="259" y="53"/>
                  <a:pt x="262" y="52"/>
                  <a:pt x="262" y="52"/>
                </a:cubicBezTo>
                <a:cubicBezTo>
                  <a:pt x="261" y="53"/>
                  <a:pt x="261" y="53"/>
                  <a:pt x="260" y="53"/>
                </a:cubicBezTo>
                <a:cubicBezTo>
                  <a:pt x="259" y="54"/>
                  <a:pt x="260" y="54"/>
                  <a:pt x="261" y="53"/>
                </a:cubicBezTo>
                <a:cubicBezTo>
                  <a:pt x="262" y="53"/>
                  <a:pt x="262" y="54"/>
                  <a:pt x="260" y="55"/>
                </a:cubicBezTo>
                <a:cubicBezTo>
                  <a:pt x="258" y="55"/>
                  <a:pt x="255" y="57"/>
                  <a:pt x="251" y="59"/>
                </a:cubicBezTo>
                <a:cubicBezTo>
                  <a:pt x="251" y="60"/>
                  <a:pt x="251" y="60"/>
                  <a:pt x="251" y="60"/>
                </a:cubicBezTo>
                <a:cubicBezTo>
                  <a:pt x="251" y="59"/>
                  <a:pt x="251" y="58"/>
                  <a:pt x="251" y="56"/>
                </a:cubicBezTo>
                <a:cubicBezTo>
                  <a:pt x="251" y="52"/>
                  <a:pt x="248" y="48"/>
                  <a:pt x="247" y="48"/>
                </a:cubicBezTo>
                <a:cubicBezTo>
                  <a:pt x="246" y="47"/>
                  <a:pt x="242" y="45"/>
                  <a:pt x="238" y="44"/>
                </a:cubicBezTo>
                <a:cubicBezTo>
                  <a:pt x="234" y="43"/>
                  <a:pt x="230" y="42"/>
                  <a:pt x="228" y="41"/>
                </a:cubicBezTo>
                <a:cubicBezTo>
                  <a:pt x="227" y="39"/>
                  <a:pt x="227" y="39"/>
                  <a:pt x="226" y="37"/>
                </a:cubicBezTo>
                <a:cubicBezTo>
                  <a:pt x="226" y="36"/>
                  <a:pt x="227" y="27"/>
                  <a:pt x="227" y="27"/>
                </a:cubicBezTo>
                <a:cubicBezTo>
                  <a:pt x="227" y="27"/>
                  <a:pt x="227" y="26"/>
                  <a:pt x="227" y="26"/>
                </a:cubicBezTo>
                <a:cubicBezTo>
                  <a:pt x="228" y="26"/>
                  <a:pt x="229" y="26"/>
                  <a:pt x="230" y="25"/>
                </a:cubicBezTo>
                <a:cubicBezTo>
                  <a:pt x="231" y="23"/>
                  <a:pt x="231" y="20"/>
                  <a:pt x="231" y="19"/>
                </a:cubicBezTo>
                <a:cubicBezTo>
                  <a:pt x="231" y="18"/>
                  <a:pt x="230" y="18"/>
                  <a:pt x="230" y="18"/>
                </a:cubicBezTo>
                <a:cubicBezTo>
                  <a:pt x="230" y="18"/>
                  <a:pt x="229" y="18"/>
                  <a:pt x="229" y="18"/>
                </a:cubicBezTo>
                <a:cubicBezTo>
                  <a:pt x="229" y="18"/>
                  <a:pt x="230" y="14"/>
                  <a:pt x="230" y="11"/>
                </a:cubicBezTo>
                <a:cubicBezTo>
                  <a:pt x="230" y="8"/>
                  <a:pt x="227" y="5"/>
                  <a:pt x="226" y="3"/>
                </a:cubicBezTo>
                <a:cubicBezTo>
                  <a:pt x="224" y="1"/>
                  <a:pt x="219" y="0"/>
                  <a:pt x="216" y="0"/>
                </a:cubicBezTo>
                <a:cubicBezTo>
                  <a:pt x="213" y="0"/>
                  <a:pt x="208" y="3"/>
                  <a:pt x="206" y="6"/>
                </a:cubicBezTo>
                <a:cubicBezTo>
                  <a:pt x="204" y="10"/>
                  <a:pt x="205" y="15"/>
                  <a:pt x="205" y="16"/>
                </a:cubicBezTo>
                <a:cubicBezTo>
                  <a:pt x="205" y="17"/>
                  <a:pt x="206" y="18"/>
                  <a:pt x="206" y="18"/>
                </a:cubicBezTo>
                <a:cubicBezTo>
                  <a:pt x="206" y="18"/>
                  <a:pt x="205" y="18"/>
                  <a:pt x="205" y="18"/>
                </a:cubicBezTo>
                <a:cubicBezTo>
                  <a:pt x="205" y="18"/>
                  <a:pt x="204" y="19"/>
                  <a:pt x="204" y="20"/>
                </a:cubicBezTo>
                <a:cubicBezTo>
                  <a:pt x="204" y="21"/>
                  <a:pt x="205" y="24"/>
                  <a:pt x="205" y="25"/>
                </a:cubicBezTo>
                <a:cubicBezTo>
                  <a:pt x="205" y="25"/>
                  <a:pt x="206" y="26"/>
                  <a:pt x="206" y="26"/>
                </a:cubicBezTo>
                <a:cubicBezTo>
                  <a:pt x="207" y="26"/>
                  <a:pt x="207" y="25"/>
                  <a:pt x="207" y="25"/>
                </a:cubicBezTo>
                <a:cubicBezTo>
                  <a:pt x="207" y="25"/>
                  <a:pt x="208" y="27"/>
                  <a:pt x="208" y="28"/>
                </a:cubicBezTo>
                <a:cubicBezTo>
                  <a:pt x="209" y="29"/>
                  <a:pt x="209" y="39"/>
                  <a:pt x="209" y="39"/>
                </a:cubicBezTo>
                <a:cubicBezTo>
                  <a:pt x="206" y="41"/>
                  <a:pt x="206" y="41"/>
                  <a:pt x="206" y="41"/>
                </a:cubicBezTo>
                <a:cubicBezTo>
                  <a:pt x="206" y="41"/>
                  <a:pt x="202" y="42"/>
                  <a:pt x="199" y="43"/>
                </a:cubicBezTo>
                <a:cubicBezTo>
                  <a:pt x="196" y="43"/>
                  <a:pt x="190" y="44"/>
                  <a:pt x="188" y="46"/>
                </a:cubicBezTo>
                <a:cubicBezTo>
                  <a:pt x="186" y="48"/>
                  <a:pt x="185" y="54"/>
                  <a:pt x="185" y="57"/>
                </a:cubicBezTo>
                <a:cubicBezTo>
                  <a:pt x="185" y="58"/>
                  <a:pt x="184" y="59"/>
                  <a:pt x="184" y="60"/>
                </a:cubicBezTo>
                <a:cubicBezTo>
                  <a:pt x="184" y="60"/>
                  <a:pt x="184" y="59"/>
                  <a:pt x="183" y="59"/>
                </a:cubicBezTo>
                <a:cubicBezTo>
                  <a:pt x="182" y="56"/>
                  <a:pt x="176" y="53"/>
                  <a:pt x="175" y="50"/>
                </a:cubicBezTo>
                <a:cubicBezTo>
                  <a:pt x="174" y="48"/>
                  <a:pt x="174" y="40"/>
                  <a:pt x="174" y="38"/>
                </a:cubicBezTo>
                <a:cubicBezTo>
                  <a:pt x="172" y="5"/>
                  <a:pt x="155" y="7"/>
                  <a:pt x="155" y="7"/>
                </a:cubicBezTo>
                <a:cubicBezTo>
                  <a:pt x="155" y="7"/>
                  <a:pt x="142" y="3"/>
                  <a:pt x="139" y="37"/>
                </a:cubicBezTo>
                <a:cubicBezTo>
                  <a:pt x="139" y="40"/>
                  <a:pt x="139" y="44"/>
                  <a:pt x="141" y="47"/>
                </a:cubicBezTo>
                <a:cubicBezTo>
                  <a:pt x="142" y="50"/>
                  <a:pt x="143" y="49"/>
                  <a:pt x="142" y="50"/>
                </a:cubicBezTo>
                <a:cubicBezTo>
                  <a:pt x="141" y="51"/>
                  <a:pt x="141" y="52"/>
                  <a:pt x="141" y="52"/>
                </a:cubicBezTo>
                <a:cubicBezTo>
                  <a:pt x="135" y="53"/>
                  <a:pt x="135" y="53"/>
                  <a:pt x="135" y="53"/>
                </a:cubicBezTo>
                <a:cubicBezTo>
                  <a:pt x="135" y="53"/>
                  <a:pt x="133" y="54"/>
                  <a:pt x="131" y="55"/>
                </a:cubicBezTo>
                <a:cubicBezTo>
                  <a:pt x="130" y="54"/>
                  <a:pt x="129" y="53"/>
                  <a:pt x="128" y="53"/>
                </a:cubicBezTo>
                <a:cubicBezTo>
                  <a:pt x="125" y="51"/>
                  <a:pt x="118" y="48"/>
                  <a:pt x="115" y="47"/>
                </a:cubicBezTo>
                <a:cubicBezTo>
                  <a:pt x="112" y="46"/>
                  <a:pt x="110" y="46"/>
                  <a:pt x="110" y="44"/>
                </a:cubicBezTo>
                <a:cubicBezTo>
                  <a:pt x="110" y="43"/>
                  <a:pt x="110" y="41"/>
                  <a:pt x="110" y="41"/>
                </a:cubicBezTo>
                <a:cubicBezTo>
                  <a:pt x="110" y="41"/>
                  <a:pt x="110" y="37"/>
                  <a:pt x="111" y="36"/>
                </a:cubicBezTo>
                <a:cubicBezTo>
                  <a:pt x="111" y="36"/>
                  <a:pt x="112" y="33"/>
                  <a:pt x="112" y="32"/>
                </a:cubicBezTo>
                <a:cubicBezTo>
                  <a:pt x="112" y="31"/>
                  <a:pt x="113" y="32"/>
                  <a:pt x="113" y="31"/>
                </a:cubicBezTo>
                <a:cubicBezTo>
                  <a:pt x="113" y="31"/>
                  <a:pt x="113" y="31"/>
                  <a:pt x="113" y="30"/>
                </a:cubicBezTo>
                <a:cubicBezTo>
                  <a:pt x="113" y="30"/>
                  <a:pt x="113" y="29"/>
                  <a:pt x="113" y="29"/>
                </a:cubicBezTo>
                <a:cubicBezTo>
                  <a:pt x="113" y="28"/>
                  <a:pt x="113" y="26"/>
                  <a:pt x="113" y="26"/>
                </a:cubicBezTo>
                <a:cubicBezTo>
                  <a:pt x="113" y="25"/>
                  <a:pt x="113" y="22"/>
                  <a:pt x="113" y="21"/>
                </a:cubicBezTo>
                <a:cubicBezTo>
                  <a:pt x="113" y="21"/>
                  <a:pt x="113" y="18"/>
                  <a:pt x="113" y="17"/>
                </a:cubicBezTo>
                <a:cubicBezTo>
                  <a:pt x="113" y="17"/>
                  <a:pt x="113" y="13"/>
                  <a:pt x="112" y="11"/>
                </a:cubicBezTo>
                <a:cubicBezTo>
                  <a:pt x="111" y="8"/>
                  <a:pt x="109" y="4"/>
                  <a:pt x="105" y="4"/>
                </a:cubicBezTo>
                <a:cubicBezTo>
                  <a:pt x="100" y="3"/>
                  <a:pt x="96" y="4"/>
                  <a:pt x="94" y="5"/>
                </a:cubicBezTo>
                <a:cubicBezTo>
                  <a:pt x="93" y="6"/>
                  <a:pt x="89" y="10"/>
                  <a:pt x="88" y="12"/>
                </a:cubicBezTo>
                <a:cubicBezTo>
                  <a:pt x="88" y="15"/>
                  <a:pt x="88" y="21"/>
                  <a:pt x="88" y="21"/>
                </a:cubicBezTo>
                <a:cubicBezTo>
                  <a:pt x="88" y="22"/>
                  <a:pt x="88" y="26"/>
                  <a:pt x="88" y="27"/>
                </a:cubicBezTo>
                <a:cubicBezTo>
                  <a:pt x="88" y="28"/>
                  <a:pt x="89" y="30"/>
                  <a:pt x="90" y="30"/>
                </a:cubicBezTo>
                <a:cubicBezTo>
                  <a:pt x="92" y="30"/>
                  <a:pt x="91" y="30"/>
                  <a:pt x="91" y="30"/>
                </a:cubicBezTo>
                <a:cubicBezTo>
                  <a:pt x="91" y="30"/>
                  <a:pt x="92" y="33"/>
                  <a:pt x="92" y="36"/>
                </a:cubicBezTo>
                <a:cubicBezTo>
                  <a:pt x="93" y="39"/>
                  <a:pt x="93" y="39"/>
                  <a:pt x="93" y="39"/>
                </a:cubicBezTo>
                <a:cubicBezTo>
                  <a:pt x="93" y="39"/>
                  <a:pt x="93" y="43"/>
                  <a:pt x="91" y="44"/>
                </a:cubicBezTo>
                <a:cubicBezTo>
                  <a:pt x="89" y="45"/>
                  <a:pt x="75" y="53"/>
                  <a:pt x="75" y="53"/>
                </a:cubicBezTo>
                <a:cubicBezTo>
                  <a:pt x="75" y="53"/>
                  <a:pt x="71" y="55"/>
                  <a:pt x="69" y="58"/>
                </a:cubicBezTo>
                <a:cubicBezTo>
                  <a:pt x="67" y="57"/>
                  <a:pt x="62" y="55"/>
                  <a:pt x="62" y="55"/>
                </a:cubicBezTo>
                <a:cubicBezTo>
                  <a:pt x="62" y="55"/>
                  <a:pt x="63" y="54"/>
                  <a:pt x="64" y="54"/>
                </a:cubicBezTo>
                <a:cubicBezTo>
                  <a:pt x="64" y="54"/>
                  <a:pt x="65" y="54"/>
                  <a:pt x="65" y="54"/>
                </a:cubicBezTo>
                <a:cubicBezTo>
                  <a:pt x="65" y="54"/>
                  <a:pt x="63" y="53"/>
                  <a:pt x="63" y="52"/>
                </a:cubicBezTo>
                <a:cubicBezTo>
                  <a:pt x="63" y="52"/>
                  <a:pt x="64" y="50"/>
                  <a:pt x="64" y="50"/>
                </a:cubicBezTo>
                <a:cubicBezTo>
                  <a:pt x="65" y="51"/>
                  <a:pt x="65" y="51"/>
                  <a:pt x="65" y="51"/>
                </a:cubicBezTo>
                <a:cubicBezTo>
                  <a:pt x="65" y="50"/>
                  <a:pt x="64" y="49"/>
                  <a:pt x="64" y="49"/>
                </a:cubicBezTo>
                <a:cubicBezTo>
                  <a:pt x="63" y="48"/>
                  <a:pt x="62" y="45"/>
                  <a:pt x="63" y="45"/>
                </a:cubicBezTo>
                <a:cubicBezTo>
                  <a:pt x="64" y="45"/>
                  <a:pt x="65" y="44"/>
                  <a:pt x="64" y="44"/>
                </a:cubicBezTo>
                <a:cubicBezTo>
                  <a:pt x="64" y="44"/>
                  <a:pt x="64" y="44"/>
                  <a:pt x="63" y="43"/>
                </a:cubicBezTo>
                <a:cubicBezTo>
                  <a:pt x="63" y="43"/>
                  <a:pt x="64" y="39"/>
                  <a:pt x="65" y="39"/>
                </a:cubicBezTo>
                <a:cubicBezTo>
                  <a:pt x="65" y="38"/>
                  <a:pt x="66" y="34"/>
                  <a:pt x="66" y="34"/>
                </a:cubicBezTo>
                <a:cubicBezTo>
                  <a:pt x="66" y="33"/>
                  <a:pt x="66" y="25"/>
                  <a:pt x="65" y="24"/>
                </a:cubicBezTo>
                <a:cubicBezTo>
                  <a:pt x="65" y="23"/>
                  <a:pt x="62" y="17"/>
                  <a:pt x="61" y="15"/>
                </a:cubicBezTo>
                <a:cubicBezTo>
                  <a:pt x="60" y="13"/>
                  <a:pt x="58" y="12"/>
                  <a:pt x="55" y="11"/>
                </a:cubicBezTo>
                <a:cubicBezTo>
                  <a:pt x="53" y="10"/>
                  <a:pt x="49" y="10"/>
                  <a:pt x="45" y="13"/>
                </a:cubicBezTo>
                <a:cubicBezTo>
                  <a:pt x="41" y="15"/>
                  <a:pt x="39" y="23"/>
                  <a:pt x="39" y="25"/>
                </a:cubicBezTo>
                <a:cubicBezTo>
                  <a:pt x="39" y="27"/>
                  <a:pt x="38" y="38"/>
                  <a:pt x="37" y="40"/>
                </a:cubicBezTo>
                <a:cubicBezTo>
                  <a:pt x="36" y="42"/>
                  <a:pt x="35" y="44"/>
                  <a:pt x="35" y="45"/>
                </a:cubicBezTo>
                <a:cubicBezTo>
                  <a:pt x="35" y="47"/>
                  <a:pt x="35" y="46"/>
                  <a:pt x="36" y="46"/>
                </a:cubicBezTo>
                <a:cubicBezTo>
                  <a:pt x="36" y="46"/>
                  <a:pt x="36" y="45"/>
                  <a:pt x="36" y="45"/>
                </a:cubicBezTo>
                <a:cubicBezTo>
                  <a:pt x="36" y="45"/>
                  <a:pt x="36" y="48"/>
                  <a:pt x="36" y="49"/>
                </a:cubicBezTo>
                <a:cubicBezTo>
                  <a:pt x="36" y="50"/>
                  <a:pt x="34" y="51"/>
                  <a:pt x="35" y="51"/>
                </a:cubicBezTo>
                <a:cubicBezTo>
                  <a:pt x="35" y="51"/>
                  <a:pt x="35" y="50"/>
                  <a:pt x="36" y="50"/>
                </a:cubicBezTo>
                <a:cubicBezTo>
                  <a:pt x="37" y="50"/>
                  <a:pt x="37" y="50"/>
                  <a:pt x="37" y="50"/>
                </a:cubicBezTo>
                <a:cubicBezTo>
                  <a:pt x="37" y="50"/>
                  <a:pt x="37" y="50"/>
                  <a:pt x="36" y="51"/>
                </a:cubicBezTo>
                <a:cubicBezTo>
                  <a:pt x="35" y="51"/>
                  <a:pt x="32" y="51"/>
                  <a:pt x="29" y="51"/>
                </a:cubicBezTo>
                <a:cubicBezTo>
                  <a:pt x="26" y="51"/>
                  <a:pt x="24" y="54"/>
                  <a:pt x="24" y="54"/>
                </a:cubicBezTo>
                <a:cubicBezTo>
                  <a:pt x="21" y="65"/>
                  <a:pt x="21" y="65"/>
                  <a:pt x="21" y="65"/>
                </a:cubicBezTo>
                <a:cubicBezTo>
                  <a:pt x="21" y="65"/>
                  <a:pt x="19" y="84"/>
                  <a:pt x="18" y="89"/>
                </a:cubicBezTo>
                <a:cubicBezTo>
                  <a:pt x="17" y="93"/>
                  <a:pt x="14" y="99"/>
                  <a:pt x="13" y="102"/>
                </a:cubicBezTo>
                <a:cubicBezTo>
                  <a:pt x="13" y="105"/>
                  <a:pt x="10" y="124"/>
                  <a:pt x="9" y="127"/>
                </a:cubicBezTo>
                <a:cubicBezTo>
                  <a:pt x="9" y="129"/>
                  <a:pt x="4" y="134"/>
                  <a:pt x="4" y="135"/>
                </a:cubicBezTo>
                <a:cubicBezTo>
                  <a:pt x="3" y="135"/>
                  <a:pt x="4" y="137"/>
                  <a:pt x="4" y="137"/>
                </a:cubicBezTo>
                <a:cubicBezTo>
                  <a:pt x="0" y="138"/>
                  <a:pt x="0" y="138"/>
                  <a:pt x="0" y="138"/>
                </a:cubicBezTo>
                <a:cubicBezTo>
                  <a:pt x="0" y="138"/>
                  <a:pt x="2" y="173"/>
                  <a:pt x="2" y="175"/>
                </a:cubicBezTo>
                <a:cubicBezTo>
                  <a:pt x="2" y="176"/>
                  <a:pt x="5" y="177"/>
                  <a:pt x="5" y="177"/>
                </a:cubicBezTo>
                <a:cubicBezTo>
                  <a:pt x="20" y="170"/>
                  <a:pt x="20" y="170"/>
                  <a:pt x="20" y="170"/>
                </a:cubicBezTo>
                <a:cubicBezTo>
                  <a:pt x="17" y="137"/>
                  <a:pt x="17" y="137"/>
                  <a:pt x="17" y="137"/>
                </a:cubicBezTo>
                <a:cubicBezTo>
                  <a:pt x="14" y="138"/>
                  <a:pt x="14" y="138"/>
                  <a:pt x="14" y="138"/>
                </a:cubicBezTo>
                <a:cubicBezTo>
                  <a:pt x="14" y="138"/>
                  <a:pt x="13" y="137"/>
                  <a:pt x="14" y="135"/>
                </a:cubicBezTo>
                <a:cubicBezTo>
                  <a:pt x="15" y="134"/>
                  <a:pt x="15" y="129"/>
                  <a:pt x="15" y="127"/>
                </a:cubicBezTo>
                <a:cubicBezTo>
                  <a:pt x="15" y="124"/>
                  <a:pt x="18" y="116"/>
                  <a:pt x="18" y="115"/>
                </a:cubicBezTo>
                <a:cubicBezTo>
                  <a:pt x="18" y="114"/>
                  <a:pt x="24" y="102"/>
                  <a:pt x="25" y="99"/>
                </a:cubicBezTo>
                <a:cubicBezTo>
                  <a:pt x="27" y="96"/>
                  <a:pt x="29" y="84"/>
                  <a:pt x="29" y="84"/>
                </a:cubicBezTo>
                <a:cubicBezTo>
                  <a:pt x="31" y="73"/>
                  <a:pt x="31" y="73"/>
                  <a:pt x="31" y="73"/>
                </a:cubicBezTo>
                <a:cubicBezTo>
                  <a:pt x="31" y="73"/>
                  <a:pt x="33" y="80"/>
                  <a:pt x="33" y="83"/>
                </a:cubicBezTo>
                <a:cubicBezTo>
                  <a:pt x="33" y="86"/>
                  <a:pt x="30" y="103"/>
                  <a:pt x="29" y="108"/>
                </a:cubicBezTo>
                <a:cubicBezTo>
                  <a:pt x="27" y="114"/>
                  <a:pt x="25" y="132"/>
                  <a:pt x="25" y="135"/>
                </a:cubicBezTo>
                <a:cubicBezTo>
                  <a:pt x="25" y="138"/>
                  <a:pt x="28" y="163"/>
                  <a:pt x="28" y="163"/>
                </a:cubicBezTo>
                <a:cubicBezTo>
                  <a:pt x="30" y="189"/>
                  <a:pt x="30" y="189"/>
                  <a:pt x="30" y="189"/>
                </a:cubicBezTo>
                <a:cubicBezTo>
                  <a:pt x="30" y="196"/>
                  <a:pt x="30" y="196"/>
                  <a:pt x="30" y="196"/>
                </a:cubicBezTo>
                <a:cubicBezTo>
                  <a:pt x="30" y="196"/>
                  <a:pt x="31" y="196"/>
                  <a:pt x="31" y="196"/>
                </a:cubicBezTo>
                <a:cubicBezTo>
                  <a:pt x="30" y="196"/>
                  <a:pt x="31" y="203"/>
                  <a:pt x="31" y="205"/>
                </a:cubicBezTo>
                <a:cubicBezTo>
                  <a:pt x="31" y="206"/>
                  <a:pt x="32" y="216"/>
                  <a:pt x="32" y="217"/>
                </a:cubicBezTo>
                <a:cubicBezTo>
                  <a:pt x="32" y="217"/>
                  <a:pt x="35" y="230"/>
                  <a:pt x="35" y="230"/>
                </a:cubicBezTo>
                <a:cubicBezTo>
                  <a:pt x="35" y="230"/>
                  <a:pt x="36" y="236"/>
                  <a:pt x="35" y="241"/>
                </a:cubicBezTo>
                <a:cubicBezTo>
                  <a:pt x="34" y="242"/>
                  <a:pt x="34" y="248"/>
                  <a:pt x="33" y="250"/>
                </a:cubicBezTo>
                <a:cubicBezTo>
                  <a:pt x="32" y="252"/>
                  <a:pt x="32" y="257"/>
                  <a:pt x="33" y="258"/>
                </a:cubicBezTo>
                <a:cubicBezTo>
                  <a:pt x="35" y="259"/>
                  <a:pt x="38" y="259"/>
                  <a:pt x="40" y="258"/>
                </a:cubicBezTo>
                <a:cubicBezTo>
                  <a:pt x="41" y="258"/>
                  <a:pt x="42" y="249"/>
                  <a:pt x="42" y="248"/>
                </a:cubicBezTo>
                <a:cubicBezTo>
                  <a:pt x="42" y="247"/>
                  <a:pt x="45" y="240"/>
                  <a:pt x="44" y="237"/>
                </a:cubicBezTo>
                <a:cubicBezTo>
                  <a:pt x="44" y="236"/>
                  <a:pt x="43" y="229"/>
                  <a:pt x="43" y="227"/>
                </a:cubicBezTo>
                <a:cubicBezTo>
                  <a:pt x="43" y="226"/>
                  <a:pt x="44" y="216"/>
                  <a:pt x="45" y="215"/>
                </a:cubicBezTo>
                <a:cubicBezTo>
                  <a:pt x="45" y="213"/>
                  <a:pt x="46" y="199"/>
                  <a:pt x="46" y="199"/>
                </a:cubicBezTo>
                <a:cubicBezTo>
                  <a:pt x="46" y="198"/>
                  <a:pt x="46" y="197"/>
                  <a:pt x="46" y="197"/>
                </a:cubicBezTo>
                <a:cubicBezTo>
                  <a:pt x="50" y="196"/>
                  <a:pt x="50" y="196"/>
                  <a:pt x="50" y="196"/>
                </a:cubicBezTo>
                <a:cubicBezTo>
                  <a:pt x="50" y="205"/>
                  <a:pt x="50" y="205"/>
                  <a:pt x="50" y="205"/>
                </a:cubicBezTo>
                <a:cubicBezTo>
                  <a:pt x="50" y="216"/>
                  <a:pt x="50" y="216"/>
                  <a:pt x="50" y="216"/>
                </a:cubicBezTo>
                <a:cubicBezTo>
                  <a:pt x="50" y="225"/>
                  <a:pt x="50" y="225"/>
                  <a:pt x="50" y="225"/>
                </a:cubicBezTo>
                <a:cubicBezTo>
                  <a:pt x="50" y="225"/>
                  <a:pt x="49" y="230"/>
                  <a:pt x="48" y="232"/>
                </a:cubicBezTo>
                <a:cubicBezTo>
                  <a:pt x="47" y="234"/>
                  <a:pt x="48" y="235"/>
                  <a:pt x="48" y="235"/>
                </a:cubicBezTo>
                <a:cubicBezTo>
                  <a:pt x="48" y="236"/>
                  <a:pt x="52" y="238"/>
                  <a:pt x="53" y="239"/>
                </a:cubicBezTo>
                <a:cubicBezTo>
                  <a:pt x="54" y="240"/>
                  <a:pt x="58" y="243"/>
                  <a:pt x="59" y="244"/>
                </a:cubicBezTo>
                <a:cubicBezTo>
                  <a:pt x="59" y="244"/>
                  <a:pt x="62" y="245"/>
                  <a:pt x="64" y="245"/>
                </a:cubicBezTo>
                <a:cubicBezTo>
                  <a:pt x="65" y="244"/>
                  <a:pt x="65" y="242"/>
                  <a:pt x="65" y="241"/>
                </a:cubicBezTo>
                <a:cubicBezTo>
                  <a:pt x="65" y="241"/>
                  <a:pt x="62" y="238"/>
                  <a:pt x="61" y="237"/>
                </a:cubicBezTo>
                <a:cubicBezTo>
                  <a:pt x="60" y="236"/>
                  <a:pt x="58" y="231"/>
                  <a:pt x="57" y="228"/>
                </a:cubicBezTo>
                <a:cubicBezTo>
                  <a:pt x="56" y="225"/>
                  <a:pt x="60" y="214"/>
                  <a:pt x="60" y="214"/>
                </a:cubicBezTo>
                <a:cubicBezTo>
                  <a:pt x="64" y="196"/>
                  <a:pt x="64" y="196"/>
                  <a:pt x="64" y="196"/>
                </a:cubicBezTo>
                <a:cubicBezTo>
                  <a:pt x="64" y="196"/>
                  <a:pt x="70" y="195"/>
                  <a:pt x="70" y="194"/>
                </a:cubicBezTo>
                <a:cubicBezTo>
                  <a:pt x="70" y="194"/>
                  <a:pt x="71" y="155"/>
                  <a:pt x="71" y="155"/>
                </a:cubicBezTo>
                <a:cubicBezTo>
                  <a:pt x="72" y="139"/>
                  <a:pt x="72" y="139"/>
                  <a:pt x="72" y="139"/>
                </a:cubicBezTo>
                <a:cubicBezTo>
                  <a:pt x="72" y="139"/>
                  <a:pt x="72" y="128"/>
                  <a:pt x="72" y="127"/>
                </a:cubicBezTo>
                <a:cubicBezTo>
                  <a:pt x="72" y="126"/>
                  <a:pt x="72" y="121"/>
                  <a:pt x="72" y="119"/>
                </a:cubicBezTo>
                <a:cubicBezTo>
                  <a:pt x="72" y="119"/>
                  <a:pt x="72" y="119"/>
                  <a:pt x="72" y="120"/>
                </a:cubicBezTo>
                <a:cubicBezTo>
                  <a:pt x="72" y="121"/>
                  <a:pt x="73" y="122"/>
                  <a:pt x="73" y="122"/>
                </a:cubicBezTo>
                <a:cubicBezTo>
                  <a:pt x="73" y="122"/>
                  <a:pt x="75" y="130"/>
                  <a:pt x="75" y="133"/>
                </a:cubicBezTo>
                <a:cubicBezTo>
                  <a:pt x="75" y="135"/>
                  <a:pt x="76" y="140"/>
                  <a:pt x="76" y="140"/>
                </a:cubicBezTo>
                <a:cubicBezTo>
                  <a:pt x="76" y="140"/>
                  <a:pt x="76" y="145"/>
                  <a:pt x="75" y="145"/>
                </a:cubicBezTo>
                <a:cubicBezTo>
                  <a:pt x="75" y="145"/>
                  <a:pt x="74" y="146"/>
                  <a:pt x="75" y="146"/>
                </a:cubicBezTo>
                <a:cubicBezTo>
                  <a:pt x="75" y="147"/>
                  <a:pt x="75" y="147"/>
                  <a:pt x="74" y="147"/>
                </a:cubicBezTo>
                <a:cubicBezTo>
                  <a:pt x="74" y="147"/>
                  <a:pt x="74" y="147"/>
                  <a:pt x="74" y="148"/>
                </a:cubicBezTo>
                <a:cubicBezTo>
                  <a:pt x="74" y="148"/>
                  <a:pt x="74" y="148"/>
                  <a:pt x="74" y="148"/>
                </a:cubicBezTo>
                <a:cubicBezTo>
                  <a:pt x="74" y="148"/>
                  <a:pt x="74" y="149"/>
                  <a:pt x="74" y="149"/>
                </a:cubicBezTo>
                <a:cubicBezTo>
                  <a:pt x="74" y="149"/>
                  <a:pt x="75" y="149"/>
                  <a:pt x="75" y="149"/>
                </a:cubicBezTo>
                <a:cubicBezTo>
                  <a:pt x="75" y="149"/>
                  <a:pt x="77" y="149"/>
                  <a:pt x="77" y="149"/>
                </a:cubicBezTo>
                <a:cubicBezTo>
                  <a:pt x="77" y="149"/>
                  <a:pt x="76" y="150"/>
                  <a:pt x="76" y="151"/>
                </a:cubicBezTo>
                <a:cubicBezTo>
                  <a:pt x="76" y="151"/>
                  <a:pt x="76" y="151"/>
                  <a:pt x="77" y="151"/>
                </a:cubicBezTo>
                <a:cubicBezTo>
                  <a:pt x="76" y="156"/>
                  <a:pt x="75" y="164"/>
                  <a:pt x="76" y="174"/>
                </a:cubicBezTo>
                <a:cubicBezTo>
                  <a:pt x="77" y="194"/>
                  <a:pt x="78" y="219"/>
                  <a:pt x="78" y="222"/>
                </a:cubicBezTo>
                <a:cubicBezTo>
                  <a:pt x="77" y="225"/>
                  <a:pt x="79" y="229"/>
                  <a:pt x="79" y="229"/>
                </a:cubicBezTo>
                <a:cubicBezTo>
                  <a:pt x="79" y="230"/>
                  <a:pt x="77" y="234"/>
                  <a:pt x="76" y="236"/>
                </a:cubicBezTo>
                <a:cubicBezTo>
                  <a:pt x="76" y="237"/>
                  <a:pt x="78" y="240"/>
                  <a:pt x="78" y="242"/>
                </a:cubicBezTo>
                <a:cubicBezTo>
                  <a:pt x="79" y="244"/>
                  <a:pt x="79" y="251"/>
                  <a:pt x="79" y="252"/>
                </a:cubicBezTo>
                <a:cubicBezTo>
                  <a:pt x="79" y="252"/>
                  <a:pt x="81" y="256"/>
                  <a:pt x="83" y="258"/>
                </a:cubicBezTo>
                <a:cubicBezTo>
                  <a:pt x="86" y="259"/>
                  <a:pt x="96" y="259"/>
                  <a:pt x="96" y="257"/>
                </a:cubicBezTo>
                <a:cubicBezTo>
                  <a:pt x="96" y="256"/>
                  <a:pt x="97" y="253"/>
                  <a:pt x="95" y="250"/>
                </a:cubicBezTo>
                <a:cubicBezTo>
                  <a:pt x="94" y="247"/>
                  <a:pt x="94" y="244"/>
                  <a:pt x="94" y="244"/>
                </a:cubicBezTo>
                <a:cubicBezTo>
                  <a:pt x="96" y="242"/>
                  <a:pt x="96" y="242"/>
                  <a:pt x="96" y="242"/>
                </a:cubicBezTo>
                <a:cubicBezTo>
                  <a:pt x="96" y="242"/>
                  <a:pt x="97" y="242"/>
                  <a:pt x="96" y="239"/>
                </a:cubicBezTo>
                <a:cubicBezTo>
                  <a:pt x="95" y="236"/>
                  <a:pt x="96" y="235"/>
                  <a:pt x="96" y="233"/>
                </a:cubicBezTo>
                <a:cubicBezTo>
                  <a:pt x="97" y="231"/>
                  <a:pt x="98" y="229"/>
                  <a:pt x="97" y="226"/>
                </a:cubicBezTo>
                <a:cubicBezTo>
                  <a:pt x="96" y="223"/>
                  <a:pt x="96" y="208"/>
                  <a:pt x="96" y="208"/>
                </a:cubicBezTo>
                <a:cubicBezTo>
                  <a:pt x="96" y="208"/>
                  <a:pt x="96" y="196"/>
                  <a:pt x="98" y="186"/>
                </a:cubicBezTo>
                <a:cubicBezTo>
                  <a:pt x="100" y="177"/>
                  <a:pt x="106" y="161"/>
                  <a:pt x="106" y="160"/>
                </a:cubicBezTo>
                <a:cubicBezTo>
                  <a:pt x="107" y="159"/>
                  <a:pt x="107" y="157"/>
                  <a:pt x="109" y="161"/>
                </a:cubicBezTo>
                <a:cubicBezTo>
                  <a:pt x="111" y="165"/>
                  <a:pt x="115" y="183"/>
                  <a:pt x="115" y="183"/>
                </a:cubicBezTo>
                <a:cubicBezTo>
                  <a:pt x="115" y="183"/>
                  <a:pt x="118" y="199"/>
                  <a:pt x="118" y="202"/>
                </a:cubicBezTo>
                <a:cubicBezTo>
                  <a:pt x="118" y="205"/>
                  <a:pt x="123" y="227"/>
                  <a:pt x="124" y="227"/>
                </a:cubicBezTo>
                <a:cubicBezTo>
                  <a:pt x="124" y="228"/>
                  <a:pt x="125" y="228"/>
                  <a:pt x="125" y="228"/>
                </a:cubicBezTo>
                <a:cubicBezTo>
                  <a:pt x="122" y="237"/>
                  <a:pt x="121" y="244"/>
                  <a:pt x="121" y="244"/>
                </a:cubicBezTo>
                <a:cubicBezTo>
                  <a:pt x="121" y="244"/>
                  <a:pt x="122" y="244"/>
                  <a:pt x="124" y="245"/>
                </a:cubicBezTo>
                <a:cubicBezTo>
                  <a:pt x="124" y="245"/>
                  <a:pt x="123" y="252"/>
                  <a:pt x="123" y="253"/>
                </a:cubicBezTo>
                <a:cubicBezTo>
                  <a:pt x="123" y="254"/>
                  <a:pt x="124" y="255"/>
                  <a:pt x="126" y="257"/>
                </a:cubicBezTo>
                <a:cubicBezTo>
                  <a:pt x="128" y="258"/>
                  <a:pt x="132" y="259"/>
                  <a:pt x="134" y="259"/>
                </a:cubicBezTo>
                <a:cubicBezTo>
                  <a:pt x="135" y="258"/>
                  <a:pt x="135" y="257"/>
                  <a:pt x="135" y="256"/>
                </a:cubicBezTo>
                <a:cubicBezTo>
                  <a:pt x="135" y="255"/>
                  <a:pt x="135" y="247"/>
                  <a:pt x="135" y="247"/>
                </a:cubicBezTo>
                <a:cubicBezTo>
                  <a:pt x="135" y="246"/>
                  <a:pt x="135" y="246"/>
                  <a:pt x="135" y="246"/>
                </a:cubicBezTo>
                <a:cubicBezTo>
                  <a:pt x="136" y="246"/>
                  <a:pt x="136" y="246"/>
                  <a:pt x="136" y="246"/>
                </a:cubicBezTo>
                <a:cubicBezTo>
                  <a:pt x="137" y="246"/>
                  <a:pt x="137" y="246"/>
                  <a:pt x="137" y="246"/>
                </a:cubicBezTo>
                <a:cubicBezTo>
                  <a:pt x="139" y="248"/>
                  <a:pt x="143" y="250"/>
                  <a:pt x="144" y="250"/>
                </a:cubicBezTo>
                <a:cubicBezTo>
                  <a:pt x="146" y="251"/>
                  <a:pt x="151" y="251"/>
                  <a:pt x="152" y="250"/>
                </a:cubicBezTo>
                <a:cubicBezTo>
                  <a:pt x="153" y="248"/>
                  <a:pt x="153" y="247"/>
                  <a:pt x="151" y="244"/>
                </a:cubicBezTo>
                <a:cubicBezTo>
                  <a:pt x="148" y="241"/>
                  <a:pt x="145" y="238"/>
                  <a:pt x="143" y="235"/>
                </a:cubicBezTo>
                <a:cubicBezTo>
                  <a:pt x="142" y="234"/>
                  <a:pt x="142" y="232"/>
                  <a:pt x="141" y="230"/>
                </a:cubicBezTo>
                <a:cubicBezTo>
                  <a:pt x="141" y="229"/>
                  <a:pt x="141" y="229"/>
                  <a:pt x="142" y="228"/>
                </a:cubicBezTo>
                <a:cubicBezTo>
                  <a:pt x="142" y="224"/>
                  <a:pt x="146" y="212"/>
                  <a:pt x="147" y="209"/>
                </a:cubicBezTo>
                <a:cubicBezTo>
                  <a:pt x="148" y="205"/>
                  <a:pt x="154" y="184"/>
                  <a:pt x="155" y="180"/>
                </a:cubicBezTo>
                <a:cubicBezTo>
                  <a:pt x="156" y="175"/>
                  <a:pt x="160" y="150"/>
                  <a:pt x="161" y="146"/>
                </a:cubicBezTo>
                <a:cubicBezTo>
                  <a:pt x="161" y="143"/>
                  <a:pt x="162" y="142"/>
                  <a:pt x="162" y="141"/>
                </a:cubicBezTo>
                <a:cubicBezTo>
                  <a:pt x="162" y="141"/>
                  <a:pt x="163" y="140"/>
                  <a:pt x="163" y="141"/>
                </a:cubicBezTo>
                <a:cubicBezTo>
                  <a:pt x="163" y="142"/>
                  <a:pt x="163" y="142"/>
                  <a:pt x="164" y="150"/>
                </a:cubicBezTo>
                <a:cubicBezTo>
                  <a:pt x="164" y="158"/>
                  <a:pt x="166" y="180"/>
                  <a:pt x="166" y="183"/>
                </a:cubicBezTo>
                <a:cubicBezTo>
                  <a:pt x="166" y="186"/>
                  <a:pt x="165" y="217"/>
                  <a:pt x="165" y="220"/>
                </a:cubicBezTo>
                <a:cubicBezTo>
                  <a:pt x="165" y="222"/>
                  <a:pt x="165" y="237"/>
                  <a:pt x="165" y="239"/>
                </a:cubicBezTo>
                <a:cubicBezTo>
                  <a:pt x="165" y="242"/>
                  <a:pt x="164" y="246"/>
                  <a:pt x="164" y="247"/>
                </a:cubicBezTo>
                <a:cubicBezTo>
                  <a:pt x="164" y="247"/>
                  <a:pt x="165" y="247"/>
                  <a:pt x="165" y="247"/>
                </a:cubicBezTo>
                <a:cubicBezTo>
                  <a:pt x="162" y="249"/>
                  <a:pt x="160" y="254"/>
                  <a:pt x="160" y="255"/>
                </a:cubicBezTo>
                <a:cubicBezTo>
                  <a:pt x="160" y="256"/>
                  <a:pt x="161" y="256"/>
                  <a:pt x="163" y="257"/>
                </a:cubicBezTo>
                <a:cubicBezTo>
                  <a:pt x="164" y="257"/>
                  <a:pt x="165" y="257"/>
                  <a:pt x="167" y="257"/>
                </a:cubicBezTo>
                <a:cubicBezTo>
                  <a:pt x="167" y="257"/>
                  <a:pt x="167" y="258"/>
                  <a:pt x="167" y="258"/>
                </a:cubicBezTo>
                <a:cubicBezTo>
                  <a:pt x="167" y="259"/>
                  <a:pt x="172" y="259"/>
                  <a:pt x="174" y="258"/>
                </a:cubicBezTo>
                <a:cubicBezTo>
                  <a:pt x="177" y="257"/>
                  <a:pt x="178" y="256"/>
                  <a:pt x="178" y="255"/>
                </a:cubicBezTo>
                <a:cubicBezTo>
                  <a:pt x="178" y="255"/>
                  <a:pt x="178" y="253"/>
                  <a:pt x="178" y="252"/>
                </a:cubicBezTo>
                <a:cubicBezTo>
                  <a:pt x="179" y="251"/>
                  <a:pt x="180" y="250"/>
                  <a:pt x="180" y="250"/>
                </a:cubicBezTo>
                <a:cubicBezTo>
                  <a:pt x="181" y="249"/>
                  <a:pt x="186" y="247"/>
                  <a:pt x="188" y="246"/>
                </a:cubicBezTo>
                <a:cubicBezTo>
                  <a:pt x="190" y="246"/>
                  <a:pt x="189" y="240"/>
                  <a:pt x="189" y="238"/>
                </a:cubicBezTo>
                <a:cubicBezTo>
                  <a:pt x="188" y="235"/>
                  <a:pt x="187" y="233"/>
                  <a:pt x="187" y="233"/>
                </a:cubicBezTo>
                <a:cubicBezTo>
                  <a:pt x="187" y="233"/>
                  <a:pt x="188" y="232"/>
                  <a:pt x="188" y="230"/>
                </a:cubicBezTo>
                <a:cubicBezTo>
                  <a:pt x="189" y="228"/>
                  <a:pt x="194" y="210"/>
                  <a:pt x="196" y="206"/>
                </a:cubicBezTo>
                <a:cubicBezTo>
                  <a:pt x="198" y="202"/>
                  <a:pt x="199" y="189"/>
                  <a:pt x="199" y="189"/>
                </a:cubicBezTo>
                <a:cubicBezTo>
                  <a:pt x="199" y="189"/>
                  <a:pt x="206" y="187"/>
                  <a:pt x="207" y="186"/>
                </a:cubicBezTo>
                <a:cubicBezTo>
                  <a:pt x="209" y="185"/>
                  <a:pt x="209" y="185"/>
                  <a:pt x="209" y="183"/>
                </a:cubicBezTo>
                <a:cubicBezTo>
                  <a:pt x="209" y="181"/>
                  <a:pt x="213" y="162"/>
                  <a:pt x="214" y="159"/>
                </a:cubicBezTo>
                <a:cubicBezTo>
                  <a:pt x="215" y="156"/>
                  <a:pt x="216" y="156"/>
                  <a:pt x="217" y="157"/>
                </a:cubicBezTo>
                <a:cubicBezTo>
                  <a:pt x="218" y="158"/>
                  <a:pt x="222" y="183"/>
                  <a:pt x="222" y="183"/>
                </a:cubicBezTo>
                <a:cubicBezTo>
                  <a:pt x="222" y="183"/>
                  <a:pt x="222" y="186"/>
                  <a:pt x="222" y="186"/>
                </a:cubicBezTo>
                <a:cubicBezTo>
                  <a:pt x="223" y="186"/>
                  <a:pt x="227" y="187"/>
                  <a:pt x="229" y="187"/>
                </a:cubicBezTo>
                <a:cubicBezTo>
                  <a:pt x="231" y="188"/>
                  <a:pt x="235" y="187"/>
                  <a:pt x="235" y="187"/>
                </a:cubicBezTo>
                <a:cubicBezTo>
                  <a:pt x="235" y="188"/>
                  <a:pt x="236" y="198"/>
                  <a:pt x="237" y="201"/>
                </a:cubicBezTo>
                <a:cubicBezTo>
                  <a:pt x="237" y="203"/>
                  <a:pt x="241" y="212"/>
                  <a:pt x="241" y="213"/>
                </a:cubicBezTo>
                <a:cubicBezTo>
                  <a:pt x="242" y="215"/>
                  <a:pt x="247" y="233"/>
                  <a:pt x="247" y="235"/>
                </a:cubicBezTo>
                <a:cubicBezTo>
                  <a:pt x="247" y="236"/>
                  <a:pt x="246" y="236"/>
                  <a:pt x="245" y="238"/>
                </a:cubicBezTo>
                <a:cubicBezTo>
                  <a:pt x="245" y="239"/>
                  <a:pt x="245" y="241"/>
                  <a:pt x="244" y="243"/>
                </a:cubicBezTo>
                <a:cubicBezTo>
                  <a:pt x="244" y="245"/>
                  <a:pt x="244" y="247"/>
                  <a:pt x="245" y="248"/>
                </a:cubicBezTo>
                <a:cubicBezTo>
                  <a:pt x="245" y="249"/>
                  <a:pt x="249" y="250"/>
                  <a:pt x="251" y="251"/>
                </a:cubicBezTo>
                <a:cubicBezTo>
                  <a:pt x="252" y="251"/>
                  <a:pt x="253" y="252"/>
                  <a:pt x="253" y="253"/>
                </a:cubicBezTo>
                <a:cubicBezTo>
                  <a:pt x="253" y="254"/>
                  <a:pt x="253" y="255"/>
                  <a:pt x="254" y="256"/>
                </a:cubicBezTo>
                <a:cubicBezTo>
                  <a:pt x="254" y="256"/>
                  <a:pt x="256" y="257"/>
                  <a:pt x="259" y="257"/>
                </a:cubicBezTo>
                <a:cubicBezTo>
                  <a:pt x="260" y="258"/>
                  <a:pt x="262" y="258"/>
                  <a:pt x="264" y="259"/>
                </a:cubicBezTo>
                <a:cubicBezTo>
                  <a:pt x="266" y="259"/>
                  <a:pt x="270" y="259"/>
                  <a:pt x="271" y="258"/>
                </a:cubicBezTo>
                <a:cubicBezTo>
                  <a:pt x="272" y="257"/>
                  <a:pt x="273" y="256"/>
                  <a:pt x="272" y="254"/>
                </a:cubicBezTo>
                <a:cubicBezTo>
                  <a:pt x="272" y="253"/>
                  <a:pt x="269" y="250"/>
                  <a:pt x="266" y="247"/>
                </a:cubicBezTo>
                <a:cubicBezTo>
                  <a:pt x="266" y="246"/>
                  <a:pt x="266" y="245"/>
                  <a:pt x="266" y="245"/>
                </a:cubicBezTo>
                <a:cubicBezTo>
                  <a:pt x="266" y="244"/>
                  <a:pt x="268" y="244"/>
                  <a:pt x="268" y="241"/>
                </a:cubicBezTo>
                <a:cubicBezTo>
                  <a:pt x="269" y="239"/>
                  <a:pt x="268" y="237"/>
                  <a:pt x="268" y="236"/>
                </a:cubicBezTo>
                <a:cubicBezTo>
                  <a:pt x="268" y="234"/>
                  <a:pt x="268" y="235"/>
                  <a:pt x="268" y="233"/>
                </a:cubicBezTo>
                <a:cubicBezTo>
                  <a:pt x="268" y="232"/>
                  <a:pt x="268" y="231"/>
                  <a:pt x="268" y="229"/>
                </a:cubicBezTo>
                <a:cubicBezTo>
                  <a:pt x="268" y="228"/>
                  <a:pt x="270" y="218"/>
                  <a:pt x="270" y="218"/>
                </a:cubicBezTo>
                <a:cubicBezTo>
                  <a:pt x="270" y="218"/>
                  <a:pt x="270" y="217"/>
                  <a:pt x="272" y="217"/>
                </a:cubicBezTo>
                <a:cubicBezTo>
                  <a:pt x="273" y="216"/>
                  <a:pt x="275" y="211"/>
                  <a:pt x="275" y="212"/>
                </a:cubicBezTo>
                <a:cubicBezTo>
                  <a:pt x="275" y="213"/>
                  <a:pt x="273" y="232"/>
                  <a:pt x="273" y="232"/>
                </a:cubicBezTo>
                <a:cubicBezTo>
                  <a:pt x="273" y="232"/>
                  <a:pt x="273" y="232"/>
                  <a:pt x="272" y="233"/>
                </a:cubicBezTo>
                <a:cubicBezTo>
                  <a:pt x="272" y="233"/>
                  <a:pt x="270" y="239"/>
                  <a:pt x="270" y="240"/>
                </a:cubicBezTo>
                <a:cubicBezTo>
                  <a:pt x="270" y="242"/>
                  <a:pt x="270" y="242"/>
                  <a:pt x="272" y="245"/>
                </a:cubicBezTo>
                <a:cubicBezTo>
                  <a:pt x="275" y="247"/>
                  <a:pt x="276" y="246"/>
                  <a:pt x="277" y="248"/>
                </a:cubicBezTo>
                <a:cubicBezTo>
                  <a:pt x="278" y="249"/>
                  <a:pt x="278" y="250"/>
                  <a:pt x="280" y="253"/>
                </a:cubicBezTo>
                <a:cubicBezTo>
                  <a:pt x="281" y="257"/>
                  <a:pt x="283" y="258"/>
                  <a:pt x="284" y="259"/>
                </a:cubicBezTo>
                <a:cubicBezTo>
                  <a:pt x="286" y="259"/>
                  <a:pt x="292" y="258"/>
                  <a:pt x="292" y="255"/>
                </a:cubicBezTo>
                <a:cubicBezTo>
                  <a:pt x="292" y="252"/>
                  <a:pt x="290" y="249"/>
                  <a:pt x="288" y="247"/>
                </a:cubicBezTo>
                <a:cubicBezTo>
                  <a:pt x="287" y="245"/>
                  <a:pt x="283" y="241"/>
                  <a:pt x="281" y="238"/>
                </a:cubicBezTo>
                <a:cubicBezTo>
                  <a:pt x="280" y="235"/>
                  <a:pt x="281" y="229"/>
                  <a:pt x="282" y="226"/>
                </a:cubicBezTo>
                <a:cubicBezTo>
                  <a:pt x="283" y="223"/>
                  <a:pt x="286" y="211"/>
                  <a:pt x="286" y="211"/>
                </a:cubicBezTo>
                <a:cubicBezTo>
                  <a:pt x="286" y="211"/>
                  <a:pt x="286" y="211"/>
                  <a:pt x="288" y="211"/>
                </a:cubicBezTo>
                <a:cubicBezTo>
                  <a:pt x="289" y="211"/>
                  <a:pt x="289" y="209"/>
                  <a:pt x="289" y="209"/>
                </a:cubicBezTo>
                <a:cubicBezTo>
                  <a:pt x="289" y="209"/>
                  <a:pt x="291" y="203"/>
                  <a:pt x="292" y="200"/>
                </a:cubicBezTo>
                <a:cubicBezTo>
                  <a:pt x="293" y="196"/>
                  <a:pt x="292" y="197"/>
                  <a:pt x="291" y="196"/>
                </a:cubicBezTo>
                <a:cubicBezTo>
                  <a:pt x="290" y="195"/>
                  <a:pt x="289" y="195"/>
                  <a:pt x="290" y="194"/>
                </a:cubicBezTo>
                <a:cubicBezTo>
                  <a:pt x="290" y="194"/>
                  <a:pt x="291" y="183"/>
                  <a:pt x="292" y="181"/>
                </a:cubicBezTo>
                <a:cubicBezTo>
                  <a:pt x="292" y="179"/>
                  <a:pt x="294" y="165"/>
                  <a:pt x="295" y="164"/>
                </a:cubicBezTo>
                <a:cubicBezTo>
                  <a:pt x="295" y="163"/>
                  <a:pt x="298" y="148"/>
                  <a:pt x="298" y="149"/>
                </a:cubicBezTo>
                <a:cubicBezTo>
                  <a:pt x="298" y="151"/>
                  <a:pt x="299" y="151"/>
                  <a:pt x="300" y="150"/>
                </a:cubicBezTo>
                <a:cubicBezTo>
                  <a:pt x="301" y="150"/>
                  <a:pt x="301" y="148"/>
                  <a:pt x="301" y="146"/>
                </a:cubicBezTo>
                <a:cubicBezTo>
                  <a:pt x="301" y="144"/>
                  <a:pt x="302" y="145"/>
                  <a:pt x="302" y="146"/>
                </a:cubicBezTo>
                <a:cubicBezTo>
                  <a:pt x="302" y="148"/>
                  <a:pt x="301" y="151"/>
                  <a:pt x="300" y="151"/>
                </a:cubicBezTo>
                <a:cubicBezTo>
                  <a:pt x="299" y="152"/>
                  <a:pt x="298" y="152"/>
                  <a:pt x="298" y="153"/>
                </a:cubicBezTo>
                <a:cubicBezTo>
                  <a:pt x="298" y="154"/>
                  <a:pt x="299" y="155"/>
                  <a:pt x="300" y="155"/>
                </a:cubicBezTo>
                <a:cubicBezTo>
                  <a:pt x="301" y="155"/>
                  <a:pt x="302" y="154"/>
                  <a:pt x="301" y="154"/>
                </a:cubicBezTo>
                <a:cubicBezTo>
                  <a:pt x="301" y="154"/>
                  <a:pt x="301" y="154"/>
                  <a:pt x="302" y="154"/>
                </a:cubicBezTo>
                <a:cubicBezTo>
                  <a:pt x="302" y="154"/>
                  <a:pt x="306" y="152"/>
                  <a:pt x="307" y="151"/>
                </a:cubicBezTo>
                <a:cubicBezTo>
                  <a:pt x="308" y="150"/>
                  <a:pt x="308" y="148"/>
                  <a:pt x="308" y="146"/>
                </a:cubicBezTo>
                <a:cubicBezTo>
                  <a:pt x="309" y="144"/>
                  <a:pt x="309" y="142"/>
                  <a:pt x="308" y="139"/>
                </a:cubicBezTo>
                <a:close/>
                <a:moveTo>
                  <a:pt x="81" y="132"/>
                </a:moveTo>
                <a:cubicBezTo>
                  <a:pt x="80" y="130"/>
                  <a:pt x="80" y="129"/>
                  <a:pt x="80" y="129"/>
                </a:cubicBezTo>
                <a:cubicBezTo>
                  <a:pt x="80" y="129"/>
                  <a:pt x="80" y="129"/>
                  <a:pt x="80" y="129"/>
                </a:cubicBezTo>
                <a:cubicBezTo>
                  <a:pt x="81" y="129"/>
                  <a:pt x="81" y="129"/>
                  <a:pt x="81" y="129"/>
                </a:cubicBezTo>
                <a:cubicBezTo>
                  <a:pt x="81" y="129"/>
                  <a:pt x="81" y="130"/>
                  <a:pt x="81" y="132"/>
                </a:cubicBezTo>
                <a:close/>
                <a:moveTo>
                  <a:pt x="140" y="94"/>
                </a:moveTo>
                <a:cubicBezTo>
                  <a:pt x="141" y="95"/>
                  <a:pt x="141" y="97"/>
                  <a:pt x="141" y="98"/>
                </a:cubicBezTo>
                <a:cubicBezTo>
                  <a:pt x="141" y="99"/>
                  <a:pt x="141" y="99"/>
                  <a:pt x="141" y="100"/>
                </a:cubicBezTo>
                <a:cubicBezTo>
                  <a:pt x="141" y="98"/>
                  <a:pt x="140" y="96"/>
                  <a:pt x="140" y="94"/>
                </a:cubicBezTo>
                <a:close/>
                <a:moveTo>
                  <a:pt x="136" y="173"/>
                </a:moveTo>
                <a:cubicBezTo>
                  <a:pt x="135" y="158"/>
                  <a:pt x="132" y="136"/>
                  <a:pt x="133" y="132"/>
                </a:cubicBezTo>
                <a:cubicBezTo>
                  <a:pt x="134" y="130"/>
                  <a:pt x="138" y="119"/>
                  <a:pt x="140" y="112"/>
                </a:cubicBezTo>
                <a:cubicBezTo>
                  <a:pt x="140" y="112"/>
                  <a:pt x="140" y="113"/>
                  <a:pt x="140" y="113"/>
                </a:cubicBezTo>
                <a:cubicBezTo>
                  <a:pt x="140" y="113"/>
                  <a:pt x="140" y="113"/>
                  <a:pt x="140" y="113"/>
                </a:cubicBezTo>
                <a:cubicBezTo>
                  <a:pt x="139" y="129"/>
                  <a:pt x="139" y="129"/>
                  <a:pt x="138" y="145"/>
                </a:cubicBezTo>
                <a:cubicBezTo>
                  <a:pt x="136" y="160"/>
                  <a:pt x="138" y="179"/>
                  <a:pt x="137" y="183"/>
                </a:cubicBezTo>
                <a:cubicBezTo>
                  <a:pt x="137" y="183"/>
                  <a:pt x="137" y="184"/>
                  <a:pt x="136" y="186"/>
                </a:cubicBezTo>
                <a:cubicBezTo>
                  <a:pt x="136" y="182"/>
                  <a:pt x="136" y="177"/>
                  <a:pt x="136" y="173"/>
                </a:cubicBezTo>
                <a:close/>
                <a:moveTo>
                  <a:pt x="192" y="80"/>
                </a:moveTo>
                <a:cubicBezTo>
                  <a:pt x="192" y="80"/>
                  <a:pt x="193" y="82"/>
                  <a:pt x="193" y="84"/>
                </a:cubicBezTo>
                <a:cubicBezTo>
                  <a:pt x="193" y="84"/>
                  <a:pt x="192" y="92"/>
                  <a:pt x="191" y="99"/>
                </a:cubicBezTo>
                <a:cubicBezTo>
                  <a:pt x="191" y="97"/>
                  <a:pt x="190" y="96"/>
                  <a:pt x="190" y="95"/>
                </a:cubicBezTo>
                <a:cubicBezTo>
                  <a:pt x="190" y="94"/>
                  <a:pt x="189" y="89"/>
                  <a:pt x="188" y="84"/>
                </a:cubicBezTo>
                <a:cubicBezTo>
                  <a:pt x="188" y="83"/>
                  <a:pt x="187" y="81"/>
                  <a:pt x="187" y="79"/>
                </a:cubicBezTo>
                <a:cubicBezTo>
                  <a:pt x="189" y="80"/>
                  <a:pt x="192" y="80"/>
                  <a:pt x="192" y="80"/>
                </a:cubicBezTo>
                <a:close/>
                <a:moveTo>
                  <a:pt x="175" y="80"/>
                </a:moveTo>
                <a:cubicBezTo>
                  <a:pt x="175" y="81"/>
                  <a:pt x="175" y="81"/>
                  <a:pt x="174" y="82"/>
                </a:cubicBezTo>
                <a:cubicBezTo>
                  <a:pt x="175" y="81"/>
                  <a:pt x="175" y="80"/>
                  <a:pt x="175" y="80"/>
                </a:cubicBezTo>
                <a:cubicBezTo>
                  <a:pt x="174" y="76"/>
                  <a:pt x="174" y="76"/>
                  <a:pt x="174" y="76"/>
                </a:cubicBezTo>
                <a:cubicBezTo>
                  <a:pt x="175" y="78"/>
                  <a:pt x="175" y="79"/>
                  <a:pt x="175" y="80"/>
                </a:cubicBezTo>
                <a:close/>
                <a:moveTo>
                  <a:pt x="174" y="88"/>
                </a:moveTo>
                <a:cubicBezTo>
                  <a:pt x="174" y="86"/>
                  <a:pt x="174" y="84"/>
                  <a:pt x="174" y="83"/>
                </a:cubicBezTo>
                <a:cubicBezTo>
                  <a:pt x="175" y="83"/>
                  <a:pt x="177" y="82"/>
                  <a:pt x="178" y="79"/>
                </a:cubicBezTo>
                <a:cubicBezTo>
                  <a:pt x="179" y="84"/>
                  <a:pt x="179" y="88"/>
                  <a:pt x="179" y="89"/>
                </a:cubicBezTo>
                <a:cubicBezTo>
                  <a:pt x="179" y="91"/>
                  <a:pt x="179" y="96"/>
                  <a:pt x="181" y="102"/>
                </a:cubicBezTo>
                <a:cubicBezTo>
                  <a:pt x="182" y="109"/>
                  <a:pt x="185" y="120"/>
                  <a:pt x="186" y="123"/>
                </a:cubicBezTo>
                <a:cubicBezTo>
                  <a:pt x="186" y="124"/>
                  <a:pt x="186" y="125"/>
                  <a:pt x="187" y="125"/>
                </a:cubicBezTo>
                <a:cubicBezTo>
                  <a:pt x="186" y="127"/>
                  <a:pt x="186" y="129"/>
                  <a:pt x="185" y="130"/>
                </a:cubicBezTo>
                <a:cubicBezTo>
                  <a:pt x="185" y="130"/>
                  <a:pt x="185" y="131"/>
                  <a:pt x="185" y="131"/>
                </a:cubicBezTo>
                <a:cubicBezTo>
                  <a:pt x="184" y="124"/>
                  <a:pt x="184" y="118"/>
                  <a:pt x="183" y="114"/>
                </a:cubicBezTo>
                <a:cubicBezTo>
                  <a:pt x="182" y="112"/>
                  <a:pt x="182" y="110"/>
                  <a:pt x="181" y="110"/>
                </a:cubicBezTo>
                <a:cubicBezTo>
                  <a:pt x="181" y="110"/>
                  <a:pt x="178" y="103"/>
                  <a:pt x="178" y="103"/>
                </a:cubicBezTo>
                <a:cubicBezTo>
                  <a:pt x="179" y="103"/>
                  <a:pt x="179" y="102"/>
                  <a:pt x="179" y="102"/>
                </a:cubicBezTo>
                <a:cubicBezTo>
                  <a:pt x="179" y="102"/>
                  <a:pt x="175" y="99"/>
                  <a:pt x="175" y="97"/>
                </a:cubicBezTo>
                <a:cubicBezTo>
                  <a:pt x="174" y="95"/>
                  <a:pt x="173" y="91"/>
                  <a:pt x="174" y="88"/>
                </a:cubicBezTo>
                <a:close/>
                <a:moveTo>
                  <a:pt x="182" y="186"/>
                </a:moveTo>
                <a:cubicBezTo>
                  <a:pt x="182" y="186"/>
                  <a:pt x="182" y="186"/>
                  <a:pt x="182" y="187"/>
                </a:cubicBezTo>
                <a:cubicBezTo>
                  <a:pt x="182" y="185"/>
                  <a:pt x="182" y="183"/>
                  <a:pt x="182" y="183"/>
                </a:cubicBezTo>
                <a:cubicBezTo>
                  <a:pt x="182" y="183"/>
                  <a:pt x="182" y="181"/>
                  <a:pt x="182" y="180"/>
                </a:cubicBezTo>
                <a:cubicBezTo>
                  <a:pt x="183" y="182"/>
                  <a:pt x="183" y="183"/>
                  <a:pt x="183" y="183"/>
                </a:cubicBezTo>
                <a:cubicBezTo>
                  <a:pt x="183" y="183"/>
                  <a:pt x="183" y="184"/>
                  <a:pt x="182" y="186"/>
                </a:cubicBezTo>
                <a:close/>
                <a:moveTo>
                  <a:pt x="254" y="97"/>
                </a:moveTo>
                <a:cubicBezTo>
                  <a:pt x="254" y="95"/>
                  <a:pt x="254" y="91"/>
                  <a:pt x="254" y="92"/>
                </a:cubicBezTo>
                <a:cubicBezTo>
                  <a:pt x="254" y="93"/>
                  <a:pt x="256" y="101"/>
                  <a:pt x="256" y="104"/>
                </a:cubicBezTo>
                <a:cubicBezTo>
                  <a:pt x="256" y="105"/>
                  <a:pt x="256" y="107"/>
                  <a:pt x="255" y="109"/>
                </a:cubicBezTo>
                <a:cubicBezTo>
                  <a:pt x="255" y="107"/>
                  <a:pt x="253" y="106"/>
                  <a:pt x="254" y="97"/>
                </a:cubicBezTo>
                <a:close/>
                <a:moveTo>
                  <a:pt x="245" y="86"/>
                </a:moveTo>
                <a:cubicBezTo>
                  <a:pt x="245" y="88"/>
                  <a:pt x="244" y="91"/>
                  <a:pt x="244" y="94"/>
                </a:cubicBezTo>
                <a:cubicBezTo>
                  <a:pt x="244" y="90"/>
                  <a:pt x="243" y="86"/>
                  <a:pt x="243" y="86"/>
                </a:cubicBezTo>
                <a:cubicBezTo>
                  <a:pt x="243" y="86"/>
                  <a:pt x="244" y="86"/>
                  <a:pt x="245" y="86"/>
                </a:cubicBezTo>
                <a:close/>
                <a:moveTo>
                  <a:pt x="251" y="184"/>
                </a:moveTo>
                <a:cubicBezTo>
                  <a:pt x="252" y="183"/>
                  <a:pt x="254" y="179"/>
                  <a:pt x="253" y="174"/>
                </a:cubicBezTo>
                <a:cubicBezTo>
                  <a:pt x="252" y="168"/>
                  <a:pt x="246" y="124"/>
                  <a:pt x="246" y="120"/>
                </a:cubicBezTo>
                <a:cubicBezTo>
                  <a:pt x="246" y="119"/>
                  <a:pt x="246" y="117"/>
                  <a:pt x="246" y="114"/>
                </a:cubicBezTo>
                <a:cubicBezTo>
                  <a:pt x="248" y="121"/>
                  <a:pt x="252" y="123"/>
                  <a:pt x="255" y="125"/>
                </a:cubicBezTo>
                <a:cubicBezTo>
                  <a:pt x="255" y="129"/>
                  <a:pt x="255" y="132"/>
                  <a:pt x="255" y="135"/>
                </a:cubicBezTo>
                <a:cubicBezTo>
                  <a:pt x="256" y="140"/>
                  <a:pt x="257" y="158"/>
                  <a:pt x="258" y="160"/>
                </a:cubicBezTo>
                <a:cubicBezTo>
                  <a:pt x="258" y="162"/>
                  <a:pt x="259" y="179"/>
                  <a:pt x="259" y="180"/>
                </a:cubicBezTo>
                <a:cubicBezTo>
                  <a:pt x="259" y="182"/>
                  <a:pt x="260" y="189"/>
                  <a:pt x="260" y="189"/>
                </a:cubicBezTo>
                <a:cubicBezTo>
                  <a:pt x="259" y="190"/>
                  <a:pt x="259" y="194"/>
                  <a:pt x="258" y="195"/>
                </a:cubicBezTo>
                <a:cubicBezTo>
                  <a:pt x="257" y="196"/>
                  <a:pt x="255" y="198"/>
                  <a:pt x="255" y="200"/>
                </a:cubicBezTo>
                <a:cubicBezTo>
                  <a:pt x="255" y="202"/>
                  <a:pt x="256" y="203"/>
                  <a:pt x="256" y="205"/>
                </a:cubicBezTo>
                <a:cubicBezTo>
                  <a:pt x="257" y="206"/>
                  <a:pt x="256" y="209"/>
                  <a:pt x="256" y="211"/>
                </a:cubicBezTo>
                <a:cubicBezTo>
                  <a:pt x="257" y="213"/>
                  <a:pt x="259" y="214"/>
                  <a:pt x="259" y="215"/>
                </a:cubicBezTo>
                <a:cubicBezTo>
                  <a:pt x="260" y="215"/>
                  <a:pt x="261" y="227"/>
                  <a:pt x="261" y="229"/>
                </a:cubicBezTo>
                <a:cubicBezTo>
                  <a:pt x="261" y="230"/>
                  <a:pt x="261" y="231"/>
                  <a:pt x="261" y="233"/>
                </a:cubicBezTo>
                <a:cubicBezTo>
                  <a:pt x="261" y="234"/>
                  <a:pt x="260" y="236"/>
                  <a:pt x="260" y="236"/>
                </a:cubicBezTo>
                <a:cubicBezTo>
                  <a:pt x="260" y="237"/>
                  <a:pt x="259" y="237"/>
                  <a:pt x="259" y="238"/>
                </a:cubicBezTo>
                <a:cubicBezTo>
                  <a:pt x="259" y="238"/>
                  <a:pt x="259" y="237"/>
                  <a:pt x="258" y="237"/>
                </a:cubicBezTo>
                <a:cubicBezTo>
                  <a:pt x="258" y="237"/>
                  <a:pt x="257" y="230"/>
                  <a:pt x="256" y="227"/>
                </a:cubicBezTo>
                <a:cubicBezTo>
                  <a:pt x="256" y="224"/>
                  <a:pt x="254" y="202"/>
                  <a:pt x="254" y="198"/>
                </a:cubicBezTo>
                <a:cubicBezTo>
                  <a:pt x="253" y="193"/>
                  <a:pt x="250" y="184"/>
                  <a:pt x="251" y="184"/>
                </a:cubicBezTo>
                <a:close/>
              </a:path>
            </a:pathLst>
          </a:custGeom>
          <a:solidFill>
            <a:srgbClr val="00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34" name="Group 33"/>
          <p:cNvGrpSpPr/>
          <p:nvPr/>
        </p:nvGrpSpPr>
        <p:grpSpPr>
          <a:xfrm>
            <a:off x="6459961" y="1037430"/>
            <a:ext cx="1364613" cy="674552"/>
            <a:chOff x="7400605" y="1520201"/>
            <a:chExt cx="1364613" cy="899402"/>
          </a:xfrm>
        </p:grpSpPr>
        <p:grpSp>
          <p:nvGrpSpPr>
            <p:cNvPr id="35" name="Group 117"/>
            <p:cNvGrpSpPr>
              <a:grpSpLocks noChangeAspect="1"/>
            </p:cNvGrpSpPr>
            <p:nvPr/>
          </p:nvGrpSpPr>
          <p:grpSpPr bwMode="auto">
            <a:xfrm>
              <a:off x="7400605" y="1520201"/>
              <a:ext cx="1364613" cy="899402"/>
              <a:chOff x="2528" y="1927"/>
              <a:chExt cx="704" cy="464"/>
            </a:xfrm>
            <a:solidFill>
              <a:srgbClr val="0078BE"/>
            </a:solidFill>
          </p:grpSpPr>
          <p:sp>
            <p:nvSpPr>
              <p:cNvPr id="37" name="Freeform 118"/>
              <p:cNvSpPr>
                <a:spLocks/>
              </p:cNvSpPr>
              <p:nvPr/>
            </p:nvSpPr>
            <p:spPr bwMode="auto">
              <a:xfrm>
                <a:off x="3172" y="1929"/>
                <a:ext cx="60" cy="462"/>
              </a:xfrm>
              <a:custGeom>
                <a:avLst/>
                <a:gdLst>
                  <a:gd name="T0" fmla="*/ 29 w 29"/>
                  <a:gd name="T1" fmla="*/ 9 h 222"/>
                  <a:gd name="T2" fmla="*/ 29 w 29"/>
                  <a:gd name="T3" fmla="*/ 208 h 222"/>
                  <a:gd name="T4" fmla="*/ 15 w 29"/>
                  <a:gd name="T5" fmla="*/ 222 h 222"/>
                  <a:gd name="T6" fmla="*/ 2 w 29"/>
                  <a:gd name="T7" fmla="*/ 208 h 222"/>
                  <a:gd name="T8" fmla="*/ 9 w 29"/>
                  <a:gd name="T9" fmla="*/ 127 h 222"/>
                  <a:gd name="T10" fmla="*/ 6 w 29"/>
                  <a:gd name="T11" fmla="*/ 118 h 222"/>
                  <a:gd name="T12" fmla="*/ 2 w 29"/>
                  <a:gd name="T13" fmla="*/ 109 h 222"/>
                  <a:gd name="T14" fmla="*/ 2 w 29"/>
                  <a:gd name="T15" fmla="*/ 53 h 222"/>
                  <a:gd name="T16" fmla="*/ 20 w 29"/>
                  <a:gd name="T17" fmla="*/ 0 h 222"/>
                  <a:gd name="T18" fmla="*/ 29 w 29"/>
                  <a:gd name="T19" fmla="*/ 9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222">
                    <a:moveTo>
                      <a:pt x="29" y="9"/>
                    </a:moveTo>
                    <a:cubicBezTo>
                      <a:pt x="29" y="208"/>
                      <a:pt x="29" y="208"/>
                      <a:pt x="29" y="208"/>
                    </a:cubicBezTo>
                    <a:cubicBezTo>
                      <a:pt x="29" y="215"/>
                      <a:pt x="23" y="222"/>
                      <a:pt x="15" y="222"/>
                    </a:cubicBezTo>
                    <a:cubicBezTo>
                      <a:pt x="8" y="222"/>
                      <a:pt x="2" y="215"/>
                      <a:pt x="2" y="208"/>
                    </a:cubicBezTo>
                    <a:cubicBezTo>
                      <a:pt x="9" y="127"/>
                      <a:pt x="9" y="127"/>
                      <a:pt x="9" y="127"/>
                    </a:cubicBezTo>
                    <a:cubicBezTo>
                      <a:pt x="9" y="124"/>
                      <a:pt x="8" y="121"/>
                      <a:pt x="6" y="118"/>
                    </a:cubicBezTo>
                    <a:cubicBezTo>
                      <a:pt x="3" y="116"/>
                      <a:pt x="2" y="112"/>
                      <a:pt x="2" y="109"/>
                    </a:cubicBezTo>
                    <a:cubicBezTo>
                      <a:pt x="2" y="53"/>
                      <a:pt x="2" y="53"/>
                      <a:pt x="2" y="53"/>
                    </a:cubicBezTo>
                    <a:cubicBezTo>
                      <a:pt x="2" y="53"/>
                      <a:pt x="0" y="0"/>
                      <a:pt x="20" y="0"/>
                    </a:cubicBezTo>
                    <a:cubicBezTo>
                      <a:pt x="25" y="0"/>
                      <a:pt x="29" y="4"/>
                      <a:pt x="29"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119"/>
              <p:cNvSpPr>
                <a:spLocks/>
              </p:cNvSpPr>
              <p:nvPr/>
            </p:nvSpPr>
            <p:spPr bwMode="auto">
              <a:xfrm>
                <a:off x="2528" y="1929"/>
                <a:ext cx="93" cy="460"/>
              </a:xfrm>
              <a:custGeom>
                <a:avLst/>
                <a:gdLst>
                  <a:gd name="T0" fmla="*/ 45 w 45"/>
                  <a:gd name="T1" fmla="*/ 68 h 221"/>
                  <a:gd name="T2" fmla="*/ 39 w 45"/>
                  <a:gd name="T3" fmla="*/ 1 h 221"/>
                  <a:gd name="T4" fmla="*/ 37 w 45"/>
                  <a:gd name="T5" fmla="*/ 0 h 221"/>
                  <a:gd name="T6" fmla="*/ 35 w 45"/>
                  <a:gd name="T7" fmla="*/ 2 h 221"/>
                  <a:gd name="T8" fmla="*/ 36 w 45"/>
                  <a:gd name="T9" fmla="*/ 64 h 221"/>
                  <a:gd name="T10" fmla="*/ 33 w 45"/>
                  <a:gd name="T11" fmla="*/ 66 h 221"/>
                  <a:gd name="T12" fmla="*/ 30 w 45"/>
                  <a:gd name="T13" fmla="*/ 64 h 221"/>
                  <a:gd name="T14" fmla="*/ 29 w 45"/>
                  <a:gd name="T15" fmla="*/ 2 h 221"/>
                  <a:gd name="T16" fmla="*/ 27 w 45"/>
                  <a:gd name="T17" fmla="*/ 0 h 221"/>
                  <a:gd name="T18" fmla="*/ 25 w 45"/>
                  <a:gd name="T19" fmla="*/ 2 h 221"/>
                  <a:gd name="T20" fmla="*/ 25 w 45"/>
                  <a:gd name="T21" fmla="*/ 64 h 221"/>
                  <a:gd name="T22" fmla="*/ 23 w 45"/>
                  <a:gd name="T23" fmla="*/ 66 h 221"/>
                  <a:gd name="T24" fmla="*/ 20 w 45"/>
                  <a:gd name="T25" fmla="*/ 64 h 221"/>
                  <a:gd name="T26" fmla="*/ 20 w 45"/>
                  <a:gd name="T27" fmla="*/ 2 h 221"/>
                  <a:gd name="T28" fmla="*/ 18 w 45"/>
                  <a:gd name="T29" fmla="*/ 0 h 221"/>
                  <a:gd name="T30" fmla="*/ 16 w 45"/>
                  <a:gd name="T31" fmla="*/ 2 h 221"/>
                  <a:gd name="T32" fmla="*/ 15 w 45"/>
                  <a:gd name="T33" fmla="*/ 64 h 221"/>
                  <a:gd name="T34" fmla="*/ 12 w 45"/>
                  <a:gd name="T35" fmla="*/ 66 h 221"/>
                  <a:gd name="T36" fmla="*/ 9 w 45"/>
                  <a:gd name="T37" fmla="*/ 64 h 221"/>
                  <a:gd name="T38" fmla="*/ 10 w 45"/>
                  <a:gd name="T39" fmla="*/ 2 h 221"/>
                  <a:gd name="T40" fmla="*/ 8 w 45"/>
                  <a:gd name="T41" fmla="*/ 0 h 221"/>
                  <a:gd name="T42" fmla="*/ 6 w 45"/>
                  <a:gd name="T43" fmla="*/ 1 h 221"/>
                  <a:gd name="T44" fmla="*/ 0 w 45"/>
                  <a:gd name="T45" fmla="*/ 68 h 221"/>
                  <a:gd name="T46" fmla="*/ 0 w 45"/>
                  <a:gd name="T47" fmla="*/ 71 h 221"/>
                  <a:gd name="T48" fmla="*/ 3 w 45"/>
                  <a:gd name="T49" fmla="*/ 83 h 221"/>
                  <a:gd name="T50" fmla="*/ 3 w 45"/>
                  <a:gd name="T51" fmla="*/ 83 h 221"/>
                  <a:gd name="T52" fmla="*/ 12 w 45"/>
                  <a:gd name="T53" fmla="*/ 97 h 221"/>
                  <a:gd name="T54" fmla="*/ 15 w 45"/>
                  <a:gd name="T55" fmla="*/ 108 h 221"/>
                  <a:gd name="T56" fmla="*/ 9 w 45"/>
                  <a:gd name="T57" fmla="*/ 208 h 221"/>
                  <a:gd name="T58" fmla="*/ 23 w 45"/>
                  <a:gd name="T59" fmla="*/ 221 h 221"/>
                  <a:gd name="T60" fmla="*/ 36 w 45"/>
                  <a:gd name="T61" fmla="*/ 208 h 221"/>
                  <a:gd name="T62" fmla="*/ 30 w 45"/>
                  <a:gd name="T63" fmla="*/ 108 h 221"/>
                  <a:gd name="T64" fmla="*/ 33 w 45"/>
                  <a:gd name="T65" fmla="*/ 97 h 221"/>
                  <a:gd name="T66" fmla="*/ 42 w 45"/>
                  <a:gd name="T67" fmla="*/ 83 h 221"/>
                  <a:gd name="T68" fmla="*/ 42 w 45"/>
                  <a:gd name="T69" fmla="*/ 83 h 221"/>
                  <a:gd name="T70" fmla="*/ 45 w 45"/>
                  <a:gd name="T71" fmla="*/ 71 h 221"/>
                  <a:gd name="T72" fmla="*/ 45 w 45"/>
                  <a:gd name="T73" fmla="*/ 68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5" h="221">
                    <a:moveTo>
                      <a:pt x="45" y="68"/>
                    </a:moveTo>
                    <a:cubicBezTo>
                      <a:pt x="39" y="1"/>
                      <a:pt x="39" y="1"/>
                      <a:pt x="39" y="1"/>
                    </a:cubicBezTo>
                    <a:cubicBezTo>
                      <a:pt x="39" y="0"/>
                      <a:pt x="38" y="0"/>
                      <a:pt x="37" y="0"/>
                    </a:cubicBezTo>
                    <a:cubicBezTo>
                      <a:pt x="36" y="0"/>
                      <a:pt x="35" y="0"/>
                      <a:pt x="35" y="2"/>
                    </a:cubicBezTo>
                    <a:cubicBezTo>
                      <a:pt x="36" y="64"/>
                      <a:pt x="36" y="64"/>
                      <a:pt x="36" y="64"/>
                    </a:cubicBezTo>
                    <a:cubicBezTo>
                      <a:pt x="36" y="65"/>
                      <a:pt x="35" y="66"/>
                      <a:pt x="33" y="66"/>
                    </a:cubicBezTo>
                    <a:cubicBezTo>
                      <a:pt x="32" y="66"/>
                      <a:pt x="30" y="65"/>
                      <a:pt x="30" y="64"/>
                    </a:cubicBezTo>
                    <a:cubicBezTo>
                      <a:pt x="29" y="2"/>
                      <a:pt x="29" y="2"/>
                      <a:pt x="29" y="2"/>
                    </a:cubicBezTo>
                    <a:cubicBezTo>
                      <a:pt x="29" y="0"/>
                      <a:pt x="28" y="0"/>
                      <a:pt x="27" y="0"/>
                    </a:cubicBezTo>
                    <a:cubicBezTo>
                      <a:pt x="26" y="0"/>
                      <a:pt x="25" y="0"/>
                      <a:pt x="25" y="2"/>
                    </a:cubicBezTo>
                    <a:cubicBezTo>
                      <a:pt x="25" y="64"/>
                      <a:pt x="25" y="64"/>
                      <a:pt x="25" y="64"/>
                    </a:cubicBezTo>
                    <a:cubicBezTo>
                      <a:pt x="25" y="65"/>
                      <a:pt x="24" y="66"/>
                      <a:pt x="23" y="66"/>
                    </a:cubicBezTo>
                    <a:cubicBezTo>
                      <a:pt x="21" y="66"/>
                      <a:pt x="20" y="65"/>
                      <a:pt x="20" y="64"/>
                    </a:cubicBezTo>
                    <a:cubicBezTo>
                      <a:pt x="20" y="2"/>
                      <a:pt x="20" y="2"/>
                      <a:pt x="20" y="2"/>
                    </a:cubicBezTo>
                    <a:cubicBezTo>
                      <a:pt x="20" y="0"/>
                      <a:pt x="19" y="0"/>
                      <a:pt x="18" y="0"/>
                    </a:cubicBezTo>
                    <a:cubicBezTo>
                      <a:pt x="17" y="0"/>
                      <a:pt x="16" y="0"/>
                      <a:pt x="16" y="2"/>
                    </a:cubicBezTo>
                    <a:cubicBezTo>
                      <a:pt x="15" y="64"/>
                      <a:pt x="15" y="64"/>
                      <a:pt x="15" y="64"/>
                    </a:cubicBezTo>
                    <a:cubicBezTo>
                      <a:pt x="15" y="65"/>
                      <a:pt x="13" y="66"/>
                      <a:pt x="12" y="66"/>
                    </a:cubicBezTo>
                    <a:cubicBezTo>
                      <a:pt x="10" y="66"/>
                      <a:pt x="9" y="65"/>
                      <a:pt x="9" y="64"/>
                    </a:cubicBezTo>
                    <a:cubicBezTo>
                      <a:pt x="10" y="2"/>
                      <a:pt x="10" y="2"/>
                      <a:pt x="10" y="2"/>
                    </a:cubicBezTo>
                    <a:cubicBezTo>
                      <a:pt x="10" y="0"/>
                      <a:pt x="9" y="0"/>
                      <a:pt x="8" y="0"/>
                    </a:cubicBezTo>
                    <a:cubicBezTo>
                      <a:pt x="7" y="0"/>
                      <a:pt x="6" y="0"/>
                      <a:pt x="6" y="1"/>
                    </a:cubicBezTo>
                    <a:cubicBezTo>
                      <a:pt x="0" y="68"/>
                      <a:pt x="0" y="68"/>
                      <a:pt x="0" y="68"/>
                    </a:cubicBezTo>
                    <a:cubicBezTo>
                      <a:pt x="0" y="69"/>
                      <a:pt x="0" y="70"/>
                      <a:pt x="0" y="71"/>
                    </a:cubicBezTo>
                    <a:cubicBezTo>
                      <a:pt x="0" y="75"/>
                      <a:pt x="1" y="79"/>
                      <a:pt x="3" y="83"/>
                    </a:cubicBezTo>
                    <a:cubicBezTo>
                      <a:pt x="3" y="83"/>
                      <a:pt x="3" y="83"/>
                      <a:pt x="3" y="83"/>
                    </a:cubicBezTo>
                    <a:cubicBezTo>
                      <a:pt x="12" y="97"/>
                      <a:pt x="12" y="97"/>
                      <a:pt x="12" y="97"/>
                    </a:cubicBezTo>
                    <a:cubicBezTo>
                      <a:pt x="14" y="100"/>
                      <a:pt x="15" y="104"/>
                      <a:pt x="15" y="108"/>
                    </a:cubicBezTo>
                    <a:cubicBezTo>
                      <a:pt x="9" y="208"/>
                      <a:pt x="9" y="208"/>
                      <a:pt x="9" y="208"/>
                    </a:cubicBezTo>
                    <a:cubicBezTo>
                      <a:pt x="9" y="215"/>
                      <a:pt x="15" y="221"/>
                      <a:pt x="23" y="221"/>
                    </a:cubicBezTo>
                    <a:cubicBezTo>
                      <a:pt x="30" y="221"/>
                      <a:pt x="36" y="215"/>
                      <a:pt x="36" y="208"/>
                    </a:cubicBezTo>
                    <a:cubicBezTo>
                      <a:pt x="30" y="108"/>
                      <a:pt x="30" y="108"/>
                      <a:pt x="30" y="108"/>
                    </a:cubicBezTo>
                    <a:cubicBezTo>
                      <a:pt x="30" y="104"/>
                      <a:pt x="31" y="100"/>
                      <a:pt x="33" y="97"/>
                    </a:cubicBezTo>
                    <a:cubicBezTo>
                      <a:pt x="42" y="83"/>
                      <a:pt x="42" y="83"/>
                      <a:pt x="42" y="83"/>
                    </a:cubicBezTo>
                    <a:cubicBezTo>
                      <a:pt x="42" y="83"/>
                      <a:pt x="42" y="83"/>
                      <a:pt x="42" y="83"/>
                    </a:cubicBezTo>
                    <a:cubicBezTo>
                      <a:pt x="44" y="79"/>
                      <a:pt x="45" y="75"/>
                      <a:pt x="45" y="71"/>
                    </a:cubicBezTo>
                    <a:cubicBezTo>
                      <a:pt x="45" y="70"/>
                      <a:pt x="45" y="69"/>
                      <a:pt x="45" y="6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120"/>
              <p:cNvSpPr>
                <a:spLocks noEditPoints="1"/>
              </p:cNvSpPr>
              <p:nvPr/>
            </p:nvSpPr>
            <p:spPr bwMode="auto">
              <a:xfrm>
                <a:off x="2663" y="1927"/>
                <a:ext cx="459" cy="462"/>
              </a:xfrm>
              <a:custGeom>
                <a:avLst/>
                <a:gdLst>
                  <a:gd name="T0" fmla="*/ 111 w 222"/>
                  <a:gd name="T1" fmla="*/ 0 h 222"/>
                  <a:gd name="T2" fmla="*/ 0 w 222"/>
                  <a:gd name="T3" fmla="*/ 111 h 222"/>
                  <a:gd name="T4" fmla="*/ 111 w 222"/>
                  <a:gd name="T5" fmla="*/ 222 h 222"/>
                  <a:gd name="T6" fmla="*/ 222 w 222"/>
                  <a:gd name="T7" fmla="*/ 111 h 222"/>
                  <a:gd name="T8" fmla="*/ 111 w 222"/>
                  <a:gd name="T9" fmla="*/ 0 h 222"/>
                  <a:gd name="T10" fmla="*/ 152 w 222"/>
                  <a:gd name="T11" fmla="*/ 70 h 222"/>
                  <a:gd name="T12" fmla="*/ 161 w 222"/>
                  <a:gd name="T13" fmla="*/ 71 h 222"/>
                  <a:gd name="T14" fmla="*/ 160 w 222"/>
                  <a:gd name="T15" fmla="*/ 79 h 222"/>
                  <a:gd name="T16" fmla="*/ 151 w 222"/>
                  <a:gd name="T17" fmla="*/ 79 h 222"/>
                  <a:gd name="T18" fmla="*/ 152 w 222"/>
                  <a:gd name="T19" fmla="*/ 70 h 222"/>
                  <a:gd name="T20" fmla="*/ 156 w 222"/>
                  <a:gd name="T21" fmla="*/ 157 h 222"/>
                  <a:gd name="T22" fmla="*/ 156 w 222"/>
                  <a:gd name="T23" fmla="*/ 157 h 222"/>
                  <a:gd name="T24" fmla="*/ 70 w 222"/>
                  <a:gd name="T25" fmla="*/ 161 h 222"/>
                  <a:gd name="T26" fmla="*/ 69 w 222"/>
                  <a:gd name="T27" fmla="*/ 153 h 222"/>
                  <a:gd name="T28" fmla="*/ 78 w 222"/>
                  <a:gd name="T29" fmla="*/ 152 h 222"/>
                  <a:gd name="T30" fmla="*/ 148 w 222"/>
                  <a:gd name="T31" fmla="*/ 148 h 222"/>
                  <a:gd name="T32" fmla="*/ 148 w 222"/>
                  <a:gd name="T33" fmla="*/ 148 h 222"/>
                  <a:gd name="T34" fmla="*/ 161 w 222"/>
                  <a:gd name="T35" fmla="*/ 97 h 222"/>
                  <a:gd name="T36" fmla="*/ 165 w 222"/>
                  <a:gd name="T37" fmla="*/ 89 h 222"/>
                  <a:gd name="T38" fmla="*/ 172 w 222"/>
                  <a:gd name="T39" fmla="*/ 93 h 222"/>
                  <a:gd name="T40" fmla="*/ 156 w 222"/>
                  <a:gd name="T41" fmla="*/ 157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2" h="222">
                    <a:moveTo>
                      <a:pt x="111" y="0"/>
                    </a:moveTo>
                    <a:cubicBezTo>
                      <a:pt x="50" y="0"/>
                      <a:pt x="0" y="50"/>
                      <a:pt x="0" y="111"/>
                    </a:cubicBezTo>
                    <a:cubicBezTo>
                      <a:pt x="0" y="173"/>
                      <a:pt x="50" y="222"/>
                      <a:pt x="111" y="222"/>
                    </a:cubicBezTo>
                    <a:cubicBezTo>
                      <a:pt x="172" y="222"/>
                      <a:pt x="222" y="173"/>
                      <a:pt x="222" y="111"/>
                    </a:cubicBezTo>
                    <a:cubicBezTo>
                      <a:pt x="222" y="50"/>
                      <a:pt x="172" y="0"/>
                      <a:pt x="111" y="0"/>
                    </a:cubicBezTo>
                    <a:close/>
                    <a:moveTo>
                      <a:pt x="152" y="70"/>
                    </a:moveTo>
                    <a:cubicBezTo>
                      <a:pt x="155" y="68"/>
                      <a:pt x="158" y="68"/>
                      <a:pt x="161" y="71"/>
                    </a:cubicBezTo>
                    <a:cubicBezTo>
                      <a:pt x="163" y="74"/>
                      <a:pt x="162" y="77"/>
                      <a:pt x="160" y="79"/>
                    </a:cubicBezTo>
                    <a:cubicBezTo>
                      <a:pt x="157" y="81"/>
                      <a:pt x="153" y="81"/>
                      <a:pt x="151" y="79"/>
                    </a:cubicBezTo>
                    <a:cubicBezTo>
                      <a:pt x="149" y="76"/>
                      <a:pt x="150" y="72"/>
                      <a:pt x="152" y="70"/>
                    </a:cubicBezTo>
                    <a:close/>
                    <a:moveTo>
                      <a:pt x="156" y="157"/>
                    </a:moveTo>
                    <a:cubicBezTo>
                      <a:pt x="156" y="157"/>
                      <a:pt x="156" y="157"/>
                      <a:pt x="156" y="157"/>
                    </a:cubicBezTo>
                    <a:cubicBezTo>
                      <a:pt x="133" y="180"/>
                      <a:pt x="96" y="182"/>
                      <a:pt x="70" y="161"/>
                    </a:cubicBezTo>
                    <a:cubicBezTo>
                      <a:pt x="68" y="159"/>
                      <a:pt x="67" y="155"/>
                      <a:pt x="69" y="153"/>
                    </a:cubicBezTo>
                    <a:cubicBezTo>
                      <a:pt x="72" y="150"/>
                      <a:pt x="75" y="150"/>
                      <a:pt x="78" y="152"/>
                    </a:cubicBezTo>
                    <a:cubicBezTo>
                      <a:pt x="99" y="169"/>
                      <a:pt x="129" y="167"/>
                      <a:pt x="148" y="148"/>
                    </a:cubicBezTo>
                    <a:cubicBezTo>
                      <a:pt x="148" y="148"/>
                      <a:pt x="148" y="148"/>
                      <a:pt x="148" y="148"/>
                    </a:cubicBezTo>
                    <a:cubicBezTo>
                      <a:pt x="161" y="135"/>
                      <a:pt x="166" y="116"/>
                      <a:pt x="161" y="97"/>
                    </a:cubicBezTo>
                    <a:cubicBezTo>
                      <a:pt x="160" y="93"/>
                      <a:pt x="162" y="90"/>
                      <a:pt x="165" y="89"/>
                    </a:cubicBezTo>
                    <a:cubicBezTo>
                      <a:pt x="168" y="88"/>
                      <a:pt x="171" y="90"/>
                      <a:pt x="172" y="93"/>
                    </a:cubicBezTo>
                    <a:cubicBezTo>
                      <a:pt x="179" y="116"/>
                      <a:pt x="172" y="141"/>
                      <a:pt x="156" y="1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36" name="Picture 12" descr="http://etc-mysitemyway.s3.amazonaws.com/icons/legacy-previews/icons/glossy-black-icons-animals/012617-glossy-black-icon-animals-animal-fish7-sc37.png"/>
            <p:cNvPicPr>
              <a:picLocks noChangeAspect="1" noChangeArrowheads="1"/>
            </p:cNvPicPr>
            <p:nvPr/>
          </p:nvPicPr>
          <p:blipFill>
            <a:blip r:embed="rId3" cstate="email">
              <a:extLst>
                <a:ext uri="{BEBA8EAE-BF5A-486C-A8C5-ECC9F3942E4B}">
                  <a14:imgProps xmlns:a14="http://schemas.microsoft.com/office/drawing/2010/main">
                    <a14:imgLayer r:embed="rId4">
                      <a14:imgEffect>
                        <a14:backgroundRemoval t="10000" b="90000" l="10000" r="90000"/>
                      </a14:imgEffect>
                      <a14:imgEffect>
                        <a14:artisticPhotocopy trans="6000" detail="1"/>
                      </a14:imgEffect>
                    </a14:imgLayer>
                  </a14:imgProps>
                </a:ext>
                <a:ext uri="{28A0092B-C50C-407E-A947-70E740481C1C}">
                  <a14:useLocalDpi xmlns:a14="http://schemas.microsoft.com/office/drawing/2010/main"/>
                </a:ext>
              </a:extLst>
            </a:blip>
            <a:srcRect/>
            <a:stretch>
              <a:fillRect/>
            </a:stretch>
          </p:blipFill>
          <p:spPr bwMode="auto">
            <a:xfrm>
              <a:off x="7711840" y="1648450"/>
              <a:ext cx="664439" cy="664439"/>
            </a:xfrm>
            <a:prstGeom prst="rect">
              <a:avLst/>
            </a:prstGeom>
            <a:noFill/>
            <a:extLst>
              <a:ext uri="{909E8E84-426E-40DD-AFC4-6F175D3DCCD1}">
                <a14:hiddenFill xmlns:a14="http://schemas.microsoft.com/office/drawing/2010/main">
                  <a:solidFill>
                    <a:srgbClr val="FFFFFF"/>
                  </a:solidFill>
                </a14:hiddenFill>
              </a:ext>
            </a:extLst>
          </p:spPr>
        </p:pic>
      </p:grpSp>
      <p:graphicFrame>
        <p:nvGraphicFramePr>
          <p:cNvPr id="10" name="Table 9"/>
          <p:cNvGraphicFramePr>
            <a:graphicFrameLocks noGrp="1"/>
          </p:cNvGraphicFramePr>
          <p:nvPr>
            <p:extLst>
              <p:ext uri="{D42A27DB-BD31-4B8C-83A1-F6EECF244321}">
                <p14:modId xmlns:p14="http://schemas.microsoft.com/office/powerpoint/2010/main" val="107981402"/>
              </p:ext>
            </p:extLst>
          </p:nvPr>
        </p:nvGraphicFramePr>
        <p:xfrm>
          <a:off x="338572" y="2140688"/>
          <a:ext cx="8100443" cy="2403176"/>
        </p:xfrm>
        <a:graphic>
          <a:graphicData uri="http://schemas.openxmlformats.org/drawingml/2006/table">
            <a:tbl>
              <a:tblPr/>
              <a:tblGrid>
                <a:gridCol w="2843243">
                  <a:extLst>
                    <a:ext uri="{9D8B030D-6E8A-4147-A177-3AD203B41FA5}">
                      <a16:colId xmlns:a16="http://schemas.microsoft.com/office/drawing/2014/main" val="20000"/>
                    </a:ext>
                  </a:extLst>
                </a:gridCol>
                <a:gridCol w="1314300">
                  <a:extLst>
                    <a:ext uri="{9D8B030D-6E8A-4147-A177-3AD203B41FA5}">
                      <a16:colId xmlns:a16="http://schemas.microsoft.com/office/drawing/2014/main" val="20001"/>
                    </a:ext>
                  </a:extLst>
                </a:gridCol>
                <a:gridCol w="1314300">
                  <a:extLst>
                    <a:ext uri="{9D8B030D-6E8A-4147-A177-3AD203B41FA5}">
                      <a16:colId xmlns:a16="http://schemas.microsoft.com/office/drawing/2014/main" val="20002"/>
                    </a:ext>
                  </a:extLst>
                </a:gridCol>
                <a:gridCol w="1314300">
                  <a:extLst>
                    <a:ext uri="{9D8B030D-6E8A-4147-A177-3AD203B41FA5}">
                      <a16:colId xmlns:a16="http://schemas.microsoft.com/office/drawing/2014/main" val="20003"/>
                    </a:ext>
                  </a:extLst>
                </a:gridCol>
                <a:gridCol w="1314300">
                  <a:extLst>
                    <a:ext uri="{9D8B030D-6E8A-4147-A177-3AD203B41FA5}">
                      <a16:colId xmlns:a16="http://schemas.microsoft.com/office/drawing/2014/main" val="20004"/>
                    </a:ext>
                  </a:extLst>
                </a:gridCol>
              </a:tblGrid>
              <a:tr h="300397">
                <a:tc>
                  <a:txBody>
                    <a:bodyPr/>
                    <a:lstStyle/>
                    <a:p>
                      <a:pPr algn="l" fontAlgn="b"/>
                      <a:r>
                        <a:rPr lang="en-GB" sz="1400" b="0" i="0" u="none" strike="noStrike" dirty="0">
                          <a:solidFill>
                            <a:schemeClr val="tx1"/>
                          </a:solidFill>
                          <a:effectLst/>
                          <a:latin typeface="+mn-lt"/>
                        </a:rPr>
                        <a:t>Total OOH</a:t>
                      </a:r>
                    </a:p>
                  </a:txBody>
                  <a:tcPr marL="6350" marR="6350" marT="476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400" b="1" i="0" u="none" strike="noStrike">
                          <a:solidFill>
                            <a:srgbClr val="000000"/>
                          </a:solidFill>
                          <a:effectLst/>
                          <a:latin typeface="Robot Condensed Regular"/>
                        </a:rPr>
                        <a:t>0.83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400" b="1" i="0" u="none" strike="noStrike">
                          <a:solidFill>
                            <a:srgbClr val="00B050"/>
                          </a:solidFill>
                          <a:effectLst/>
                          <a:latin typeface="Robot Condensed Regular"/>
                        </a:rPr>
                        <a:t>4.0%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400" b="1" i="0" u="none" strike="noStrike">
                          <a:solidFill>
                            <a:srgbClr val="000000"/>
                          </a:solidFill>
                          <a:effectLst/>
                          <a:latin typeface="Robot Condensed Regular"/>
                        </a:rPr>
                        <a:t>0.96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400" b="1" i="0" u="none" strike="noStrike">
                          <a:solidFill>
                            <a:srgbClr val="00B050"/>
                          </a:solidFill>
                          <a:effectLst/>
                          <a:latin typeface="Robot Condensed Regular"/>
                        </a:rPr>
                        <a:t>2.7%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00397">
                <a:tc>
                  <a:txBody>
                    <a:bodyPr/>
                    <a:lstStyle/>
                    <a:p>
                      <a:pPr algn="l" fontAlgn="b"/>
                      <a:r>
                        <a:rPr lang="en-GB" sz="1400" b="0" i="0" u="none" strike="noStrike" dirty="0">
                          <a:solidFill>
                            <a:schemeClr val="tx1"/>
                          </a:solidFill>
                          <a:effectLst/>
                          <a:latin typeface="+mn-lt"/>
                        </a:rPr>
                        <a:t>Total QSR</a:t>
                      </a:r>
                    </a:p>
                  </a:txBody>
                  <a:tcPr marL="6350" marR="6350" marT="476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400" b="1" i="0" u="none" strike="noStrike">
                          <a:solidFill>
                            <a:srgbClr val="000000"/>
                          </a:solidFill>
                          <a:effectLst/>
                          <a:latin typeface="Robot Condensed Regular"/>
                        </a:rPr>
                        <a:t>0.40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400" b="1" i="0" u="none" strike="noStrike">
                          <a:solidFill>
                            <a:srgbClr val="9C0006"/>
                          </a:solidFill>
                          <a:effectLst/>
                          <a:latin typeface="Robot Condensed Regular"/>
                        </a:rPr>
                        <a:t>-6.9%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400" b="1" i="0" u="none" strike="noStrike">
                          <a:solidFill>
                            <a:srgbClr val="000000"/>
                          </a:solidFill>
                          <a:effectLst/>
                          <a:latin typeface="Robot Condensed Regular"/>
                        </a:rPr>
                        <a:t>0.43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400" b="1" i="0" u="none" strike="noStrike">
                          <a:solidFill>
                            <a:srgbClr val="9C0006"/>
                          </a:solidFill>
                          <a:effectLst/>
                          <a:latin typeface="Robot Condensed Regular"/>
                        </a:rPr>
                        <a:t>-8.9%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00397">
                <a:tc>
                  <a:txBody>
                    <a:bodyPr/>
                    <a:lstStyle/>
                    <a:p>
                      <a:pPr marL="0" marR="0" lvl="1" indent="0" algn="l" defTabSz="457200" rtl="0" eaLnBrk="1" fontAlgn="b" latinLnBrk="0" hangingPunct="1">
                        <a:lnSpc>
                          <a:spcPct val="100000"/>
                        </a:lnSpc>
                        <a:spcBef>
                          <a:spcPts val="0"/>
                        </a:spcBef>
                        <a:spcAft>
                          <a:spcPts val="0"/>
                        </a:spcAft>
                        <a:buClrTx/>
                        <a:buSzTx/>
                        <a:buFontTx/>
                        <a:buNone/>
                        <a:tabLst/>
                        <a:defRPr/>
                      </a:pPr>
                      <a:r>
                        <a:rPr lang="en-GB" sz="1400" b="0" dirty="0">
                          <a:solidFill>
                            <a:schemeClr val="tx1"/>
                          </a:solidFill>
                          <a:latin typeface="+mn-lt"/>
                        </a:rPr>
                        <a:t>    QSR excl. Fish &amp; Chip Shops</a:t>
                      </a:r>
                    </a:p>
                  </a:txBody>
                  <a:tcPr marL="6350" marR="6350" marT="476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400" b="1" i="0" u="none" strike="noStrike">
                          <a:solidFill>
                            <a:srgbClr val="000000"/>
                          </a:solidFill>
                          <a:effectLst/>
                          <a:latin typeface="Robot Condensed Regular"/>
                        </a:rPr>
                        <a:t>0.25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400" b="1" i="0" u="none" strike="noStrike">
                          <a:solidFill>
                            <a:srgbClr val="9C0006"/>
                          </a:solidFill>
                          <a:effectLst/>
                          <a:latin typeface="Robot Condensed Regular"/>
                        </a:rPr>
                        <a:t>-9.5%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400" b="1" i="0" u="none" strike="noStrike">
                          <a:solidFill>
                            <a:srgbClr val="000000"/>
                          </a:solidFill>
                          <a:effectLst/>
                          <a:latin typeface="Robot Condensed Regular"/>
                        </a:rPr>
                        <a:t>0.28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400" b="1" i="0" u="none" strike="noStrike">
                          <a:solidFill>
                            <a:srgbClr val="9C0006"/>
                          </a:solidFill>
                          <a:effectLst/>
                          <a:latin typeface="Robot Condensed Regular"/>
                        </a:rPr>
                        <a:t>-11.8%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00397">
                <a:tc>
                  <a:txBody>
                    <a:bodyPr/>
                    <a:lstStyle/>
                    <a:p>
                      <a:pPr marL="0" marR="0" lvl="1" indent="0" algn="l" defTabSz="457200" rtl="0" eaLnBrk="1" fontAlgn="b" latinLnBrk="0" hangingPunct="1">
                        <a:lnSpc>
                          <a:spcPct val="100000"/>
                        </a:lnSpc>
                        <a:spcBef>
                          <a:spcPts val="0"/>
                        </a:spcBef>
                        <a:spcAft>
                          <a:spcPts val="0"/>
                        </a:spcAft>
                        <a:buClrTx/>
                        <a:buSzTx/>
                        <a:buFontTx/>
                        <a:buNone/>
                        <a:tabLst/>
                        <a:defRPr/>
                      </a:pPr>
                      <a:r>
                        <a:rPr lang="en-GB" sz="1400" b="0" dirty="0">
                          <a:solidFill>
                            <a:schemeClr val="tx1"/>
                          </a:solidFill>
                          <a:latin typeface="+mn-lt"/>
                        </a:rPr>
                        <a:t>    QSR Fish &amp; Chip Shops</a:t>
                      </a:r>
                    </a:p>
                  </a:txBody>
                  <a:tcPr marL="6350" marR="6350" marT="476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400" b="1" i="0" u="none" strike="noStrike">
                          <a:solidFill>
                            <a:srgbClr val="000000"/>
                          </a:solidFill>
                          <a:effectLst/>
                          <a:latin typeface="Robot Condensed Regular"/>
                        </a:rPr>
                        <a:t>0.14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400" b="1" i="0" u="none" strike="noStrike">
                          <a:solidFill>
                            <a:srgbClr val="9C0006"/>
                          </a:solidFill>
                          <a:effectLst/>
                          <a:latin typeface="Robot Condensed Regular"/>
                        </a:rPr>
                        <a:t>-1.9%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400" b="1" i="0" u="none" strike="noStrike">
                          <a:solidFill>
                            <a:srgbClr val="000000"/>
                          </a:solidFill>
                          <a:effectLst/>
                          <a:latin typeface="Robot Condensed Regular"/>
                        </a:rPr>
                        <a:t>0.15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400" b="1" i="0" u="none" strike="noStrike">
                          <a:solidFill>
                            <a:srgbClr val="9C0006"/>
                          </a:solidFill>
                          <a:effectLst/>
                          <a:latin typeface="Robot Condensed Regular"/>
                        </a:rPr>
                        <a:t>-2.8%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00397">
                <a:tc>
                  <a:txBody>
                    <a:bodyPr/>
                    <a:lstStyle/>
                    <a:p>
                      <a:pPr algn="l" fontAlgn="b"/>
                      <a:r>
                        <a:rPr lang="en-GB" sz="1400" b="0" i="0" u="none" strike="noStrike" dirty="0">
                          <a:solidFill>
                            <a:schemeClr val="tx1"/>
                          </a:solidFill>
                          <a:effectLst/>
                          <a:latin typeface="+mn-lt"/>
                        </a:rPr>
                        <a:t>Pubs</a:t>
                      </a:r>
                    </a:p>
                  </a:txBody>
                  <a:tcPr marL="6350" marR="6350" marT="476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400" b="1" i="0" u="none" strike="noStrike">
                          <a:solidFill>
                            <a:srgbClr val="000000"/>
                          </a:solidFill>
                          <a:effectLst/>
                          <a:latin typeface="Robot Condensed Regular"/>
                        </a:rPr>
                        <a:t>0.14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400" b="1" i="0" u="none" strike="noStrike">
                          <a:solidFill>
                            <a:srgbClr val="00B050"/>
                          </a:solidFill>
                          <a:effectLst/>
                          <a:latin typeface="Robot Condensed Regular"/>
                        </a:rPr>
                        <a:t>35.7%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400" b="1" i="0" u="none" strike="noStrike">
                          <a:solidFill>
                            <a:srgbClr val="000000"/>
                          </a:solidFill>
                          <a:effectLst/>
                          <a:latin typeface="Robot Condensed Regular"/>
                        </a:rPr>
                        <a:t>0.16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400" b="1" i="0" u="none" strike="noStrike">
                          <a:solidFill>
                            <a:srgbClr val="00B050"/>
                          </a:solidFill>
                          <a:effectLst/>
                          <a:latin typeface="Robot Condensed Regular"/>
                        </a:rPr>
                        <a:t>38.7%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300397">
                <a:tc>
                  <a:txBody>
                    <a:bodyPr/>
                    <a:lstStyle/>
                    <a:p>
                      <a:pPr algn="l" fontAlgn="b"/>
                      <a:r>
                        <a:rPr lang="en-GB" sz="1400" b="0" dirty="0">
                          <a:solidFill>
                            <a:schemeClr val="tx1"/>
                          </a:solidFill>
                          <a:latin typeface="+mn-lt"/>
                        </a:rPr>
                        <a:t>Full Service(incl. Cafe/Bistro) </a:t>
                      </a:r>
                      <a:endParaRPr lang="en-GB" sz="1400" b="0" i="0" u="none" strike="noStrike" dirty="0">
                        <a:solidFill>
                          <a:schemeClr val="tx1"/>
                        </a:solidFill>
                        <a:effectLst/>
                        <a:latin typeface="+mn-lt"/>
                      </a:endParaRPr>
                    </a:p>
                  </a:txBody>
                  <a:tcPr marL="6350" marR="6350" marT="476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400" b="1" i="0" u="none" strike="noStrike">
                          <a:solidFill>
                            <a:srgbClr val="000000"/>
                          </a:solidFill>
                          <a:effectLst/>
                          <a:latin typeface="Robot Condensed Regular"/>
                        </a:rPr>
                        <a:t>0.13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400" b="1" i="0" u="none" strike="noStrike">
                          <a:solidFill>
                            <a:srgbClr val="00B050"/>
                          </a:solidFill>
                          <a:effectLst/>
                          <a:latin typeface="Robot Condensed Regular"/>
                        </a:rPr>
                        <a:t>14.9%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400" b="1" i="0" u="none" strike="noStrike">
                          <a:solidFill>
                            <a:srgbClr val="000000"/>
                          </a:solidFill>
                          <a:effectLst/>
                          <a:latin typeface="Robot Condensed Regular"/>
                        </a:rPr>
                        <a:t>0.16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400" b="1" i="0" u="none" strike="noStrike">
                          <a:solidFill>
                            <a:srgbClr val="00B050"/>
                          </a:solidFill>
                          <a:effectLst/>
                          <a:latin typeface="Robot Condensed Regular"/>
                        </a:rPr>
                        <a:t>17.0%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00397">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GB" sz="1400" b="0" dirty="0">
                          <a:solidFill>
                            <a:schemeClr val="tx1"/>
                          </a:solidFill>
                          <a:latin typeface="+mn-lt"/>
                        </a:rPr>
                        <a:t>Workplace/College/</a:t>
                      </a:r>
                      <a:r>
                        <a:rPr lang="en-GB" sz="1400" b="0" dirty="0" err="1">
                          <a:solidFill>
                            <a:schemeClr val="tx1"/>
                          </a:solidFill>
                          <a:latin typeface="+mn-lt"/>
                        </a:rPr>
                        <a:t>Uni</a:t>
                      </a:r>
                      <a:endParaRPr lang="en-GB" sz="1400" b="0" dirty="0">
                        <a:solidFill>
                          <a:schemeClr val="tx1"/>
                        </a:solidFill>
                        <a:latin typeface="+mn-lt"/>
                      </a:endParaRPr>
                    </a:p>
                  </a:txBody>
                  <a:tcPr marL="6350" marR="6350" marT="476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400" b="1" i="0" u="none" strike="noStrike">
                          <a:solidFill>
                            <a:srgbClr val="000000"/>
                          </a:solidFill>
                          <a:effectLst/>
                          <a:latin typeface="Robot Condensed Regular"/>
                        </a:rPr>
                        <a:t>0.09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400" b="1" i="0" u="none" strike="noStrike">
                          <a:solidFill>
                            <a:srgbClr val="00B050"/>
                          </a:solidFill>
                          <a:effectLst/>
                          <a:latin typeface="Robot Condensed Regular"/>
                        </a:rPr>
                        <a:t>14.6%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400" b="1" i="0" u="none" strike="noStrike">
                          <a:solidFill>
                            <a:srgbClr val="000000"/>
                          </a:solidFill>
                          <a:effectLst/>
                          <a:latin typeface="Robot Condensed Regular"/>
                        </a:rPr>
                        <a:t>0.11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400" b="1" i="0" u="none" strike="noStrike">
                          <a:solidFill>
                            <a:srgbClr val="00B050"/>
                          </a:solidFill>
                          <a:effectLst/>
                          <a:latin typeface="Robot Condensed Regular"/>
                        </a:rPr>
                        <a:t>13.8%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300397">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GB" sz="1400" b="0" dirty="0">
                          <a:solidFill>
                            <a:schemeClr val="tx1"/>
                          </a:solidFill>
                          <a:latin typeface="+mn-lt"/>
                        </a:rPr>
                        <a:t>Travel &amp; Leisure</a:t>
                      </a:r>
                    </a:p>
                  </a:txBody>
                  <a:tcPr marL="6350" marR="6350" marT="476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400" b="1" i="0" u="none" strike="noStrike">
                          <a:solidFill>
                            <a:srgbClr val="000000"/>
                          </a:solidFill>
                          <a:effectLst/>
                          <a:latin typeface="Robot Condensed Regular"/>
                        </a:rPr>
                        <a:t>0.07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400" b="1" i="0" u="none" strike="noStrike">
                          <a:solidFill>
                            <a:srgbClr val="9C0006"/>
                          </a:solidFill>
                          <a:effectLst/>
                          <a:latin typeface="Robot Condensed Regular"/>
                        </a:rPr>
                        <a:t>-6.3%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400" b="1" i="0" u="none" strike="noStrike">
                          <a:solidFill>
                            <a:srgbClr val="000000"/>
                          </a:solidFill>
                          <a:effectLst/>
                          <a:latin typeface="Robot Condensed Regular"/>
                        </a:rPr>
                        <a:t>0.09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400" b="1" i="0" u="none" strike="noStrike" dirty="0">
                          <a:solidFill>
                            <a:srgbClr val="9C0006"/>
                          </a:solidFill>
                          <a:effectLst/>
                          <a:latin typeface="Robot Condensed Regular"/>
                        </a:rPr>
                        <a:t>-14.9%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bl>
          </a:graphicData>
        </a:graphic>
      </p:graphicFrame>
      <p:sp>
        <p:nvSpPr>
          <p:cNvPr id="24" name="Text Placeholder 4"/>
          <p:cNvSpPr>
            <a:spLocks noGrp="1"/>
          </p:cNvSpPr>
          <p:nvPr>
            <p:ph type="body" sz="quarter" idx="4294967295"/>
          </p:nvPr>
        </p:nvSpPr>
        <p:spPr>
          <a:xfrm>
            <a:off x="5907915" y="4866109"/>
            <a:ext cx="2683723" cy="277391"/>
          </a:xfrm>
        </p:spPr>
        <p:txBody>
          <a:bodyPr>
            <a:normAutofit/>
          </a:bodyPr>
          <a:lstStyle/>
          <a:p>
            <a:pPr marL="0" indent="0">
              <a:buNone/>
            </a:pPr>
            <a:r>
              <a:rPr lang="en-US" sz="1100" dirty="0">
                <a:solidFill>
                  <a:schemeClr val="tx1">
                    <a:lumMod val="65000"/>
                    <a:lumOff val="35000"/>
                  </a:schemeClr>
                </a:solidFill>
                <a:cs typeface="Calibri" pitchFamily="34" charset="0"/>
              </a:rPr>
              <a:t>Source: </a:t>
            </a:r>
            <a:r>
              <a:rPr lang="en-US" sz="1100" dirty="0" err="1">
                <a:solidFill>
                  <a:schemeClr val="tx1">
                    <a:lumMod val="65000"/>
                    <a:lumOff val="35000"/>
                  </a:schemeClr>
                </a:solidFill>
                <a:cs typeface="Calibri" pitchFamily="34" charset="0"/>
              </a:rPr>
              <a:t>Circana</a:t>
            </a:r>
            <a:r>
              <a:rPr lang="en-US" sz="1100" dirty="0">
                <a:solidFill>
                  <a:schemeClr val="tx1">
                    <a:lumMod val="65000"/>
                    <a:lumOff val="35000"/>
                  </a:schemeClr>
                </a:solidFill>
                <a:cs typeface="Calibri" pitchFamily="34" charset="0"/>
              </a:rPr>
              <a:t>/CREST®, YE Mar 23</a:t>
            </a:r>
          </a:p>
        </p:txBody>
      </p:sp>
    </p:spTree>
    <p:extLst>
      <p:ext uri="{BB962C8B-B14F-4D97-AF65-F5344CB8AC3E}">
        <p14:creationId xmlns:p14="http://schemas.microsoft.com/office/powerpoint/2010/main" val="2749873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503023"/>
            <a:ext cx="8619978" cy="462509"/>
          </a:xfrm>
        </p:spPr>
        <p:txBody>
          <a:bodyPr>
            <a:noAutofit/>
          </a:bodyPr>
          <a:lstStyle/>
          <a:p>
            <a:r>
              <a:rPr lang="en-GB" sz="2400" dirty="0">
                <a:solidFill>
                  <a:srgbClr val="00517D"/>
                </a:solidFill>
                <a:latin typeface="+mn-lt"/>
                <a:cs typeface="Calibri" pitchFamily="34" charset="0"/>
              </a:rPr>
              <a:t>Still, QSR continues to be the largest market segment for seafood</a:t>
            </a:r>
          </a:p>
        </p:txBody>
      </p:sp>
      <p:sp>
        <p:nvSpPr>
          <p:cNvPr id="4" name="Slide Number Placeholder 3"/>
          <p:cNvSpPr>
            <a:spLocks noGrp="1"/>
          </p:cNvSpPr>
          <p:nvPr>
            <p:ph type="sldNum" sz="quarter" idx="10"/>
          </p:nvPr>
        </p:nvSpPr>
        <p:spPr/>
        <p:txBody>
          <a:bodyPr/>
          <a:lstStyle/>
          <a:p>
            <a:fld id="{35A454EE-6717-4973-901E-6A90AD009CF4}" type="slidenum">
              <a:rPr lang="en-US" smtClean="0"/>
              <a:pPr/>
              <a:t>15</a:t>
            </a:fld>
            <a:endParaRPr lang="en-US" dirty="0"/>
          </a:p>
        </p:txBody>
      </p:sp>
      <p:sp>
        <p:nvSpPr>
          <p:cNvPr id="6" name="Text Placeholder 5"/>
          <p:cNvSpPr>
            <a:spLocks noGrp="1"/>
          </p:cNvSpPr>
          <p:nvPr>
            <p:ph type="body" sz="quarter" idx="13"/>
          </p:nvPr>
        </p:nvSpPr>
        <p:spPr>
          <a:xfrm>
            <a:off x="304801" y="1158274"/>
            <a:ext cx="8462335" cy="410190"/>
          </a:xfrm>
        </p:spPr>
        <p:txBody>
          <a:bodyPr>
            <a:normAutofit fontScale="77500" lnSpcReduction="20000"/>
          </a:bodyPr>
          <a:lstStyle/>
          <a:p>
            <a:pPr algn="ctr"/>
            <a:r>
              <a:rPr lang="en-US" dirty="0">
                <a:solidFill>
                  <a:srgbClr val="008AC0"/>
                </a:solidFill>
                <a:cs typeface="Calibri" pitchFamily="34" charset="0"/>
              </a:rPr>
              <a:t>Total Out of Home</a:t>
            </a:r>
          </a:p>
          <a:p>
            <a:pPr algn="ctr"/>
            <a:r>
              <a:rPr lang="en-US" dirty="0">
                <a:solidFill>
                  <a:srgbClr val="008AC0"/>
                </a:solidFill>
                <a:cs typeface="Calibri" pitchFamily="34" charset="0"/>
              </a:rPr>
              <a:t>Channel Shares &amp; Incidence</a:t>
            </a:r>
          </a:p>
        </p:txBody>
      </p:sp>
      <p:graphicFrame>
        <p:nvGraphicFramePr>
          <p:cNvPr id="11" name="Chart 10"/>
          <p:cNvGraphicFramePr/>
          <p:nvPr>
            <p:extLst>
              <p:ext uri="{D42A27DB-BD31-4B8C-83A1-F6EECF244321}">
                <p14:modId xmlns:p14="http://schemas.microsoft.com/office/powerpoint/2010/main" val="1064706284"/>
              </p:ext>
            </p:extLst>
          </p:nvPr>
        </p:nvGraphicFramePr>
        <p:xfrm>
          <a:off x="74305" y="1284595"/>
          <a:ext cx="6527217" cy="379987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p:cNvGraphicFramePr/>
          <p:nvPr>
            <p:extLst>
              <p:ext uri="{D42A27DB-BD31-4B8C-83A1-F6EECF244321}">
                <p14:modId xmlns:p14="http://schemas.microsoft.com/office/powerpoint/2010/main" val="516583664"/>
              </p:ext>
            </p:extLst>
          </p:nvPr>
        </p:nvGraphicFramePr>
        <p:xfrm>
          <a:off x="6021238" y="1174652"/>
          <a:ext cx="2958860" cy="3457733"/>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 Placeholder 4"/>
          <p:cNvSpPr>
            <a:spLocks noGrp="1"/>
          </p:cNvSpPr>
          <p:nvPr>
            <p:ph type="body" sz="quarter" idx="4294967295"/>
          </p:nvPr>
        </p:nvSpPr>
        <p:spPr>
          <a:xfrm>
            <a:off x="5897139" y="4800600"/>
            <a:ext cx="2683723" cy="277391"/>
          </a:xfrm>
        </p:spPr>
        <p:txBody>
          <a:bodyPr>
            <a:normAutofit/>
          </a:bodyPr>
          <a:lstStyle/>
          <a:p>
            <a:pPr marL="0" indent="0">
              <a:buNone/>
            </a:pPr>
            <a:r>
              <a:rPr lang="en-US" sz="1100" dirty="0">
                <a:solidFill>
                  <a:schemeClr val="tx1">
                    <a:lumMod val="65000"/>
                    <a:lumOff val="35000"/>
                  </a:schemeClr>
                </a:solidFill>
                <a:cs typeface="Calibri" pitchFamily="34" charset="0"/>
              </a:rPr>
              <a:t>Source: </a:t>
            </a:r>
            <a:r>
              <a:rPr lang="en-US" sz="1100" dirty="0" err="1">
                <a:solidFill>
                  <a:schemeClr val="tx1">
                    <a:lumMod val="65000"/>
                    <a:lumOff val="35000"/>
                  </a:schemeClr>
                </a:solidFill>
                <a:cs typeface="Calibri" pitchFamily="34" charset="0"/>
              </a:rPr>
              <a:t>Circana</a:t>
            </a:r>
            <a:r>
              <a:rPr lang="en-US" sz="1100" dirty="0">
                <a:solidFill>
                  <a:schemeClr val="tx1">
                    <a:lumMod val="65000"/>
                    <a:lumOff val="35000"/>
                  </a:schemeClr>
                </a:solidFill>
                <a:cs typeface="Calibri" pitchFamily="34" charset="0"/>
              </a:rPr>
              <a:t>/CREST®, YE Mar 23</a:t>
            </a:r>
          </a:p>
        </p:txBody>
      </p:sp>
    </p:spTree>
    <p:extLst>
      <p:ext uri="{BB962C8B-B14F-4D97-AF65-F5344CB8AC3E}">
        <p14:creationId xmlns:p14="http://schemas.microsoft.com/office/powerpoint/2010/main" val="2888849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p:cNvGraphicFramePr/>
          <p:nvPr>
            <p:extLst>
              <p:ext uri="{D42A27DB-BD31-4B8C-83A1-F6EECF244321}">
                <p14:modId xmlns:p14="http://schemas.microsoft.com/office/powerpoint/2010/main" val="3521552268"/>
              </p:ext>
            </p:extLst>
          </p:nvPr>
        </p:nvGraphicFramePr>
        <p:xfrm>
          <a:off x="74305" y="1462177"/>
          <a:ext cx="8861498" cy="3491996"/>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a:spLocks noGrp="1"/>
          </p:cNvSpPr>
          <p:nvPr>
            <p:ph type="title"/>
          </p:nvPr>
        </p:nvSpPr>
        <p:spPr>
          <a:xfrm>
            <a:off x="304799" y="342901"/>
            <a:ext cx="8839201" cy="462509"/>
          </a:xfrm>
        </p:spPr>
        <p:txBody>
          <a:bodyPr>
            <a:noAutofit/>
          </a:bodyPr>
          <a:lstStyle/>
          <a:p>
            <a:r>
              <a:rPr lang="en-GB" sz="2400" dirty="0">
                <a:solidFill>
                  <a:srgbClr val="00517D"/>
                </a:solidFill>
                <a:latin typeface="+mn-lt"/>
                <a:cs typeface="Calibri" pitchFamily="34" charset="0"/>
              </a:rPr>
              <a:t>Dinner is the largest seafood daypart, followed by lunch;</a:t>
            </a:r>
            <a:br>
              <a:rPr lang="en-GB" sz="2400" dirty="0">
                <a:solidFill>
                  <a:srgbClr val="00517D"/>
                </a:solidFill>
                <a:latin typeface="+mn-lt"/>
                <a:cs typeface="Calibri" pitchFamily="34" charset="0"/>
              </a:rPr>
            </a:br>
            <a:r>
              <a:rPr lang="en-GB" sz="2400" dirty="0">
                <a:solidFill>
                  <a:srgbClr val="00517D"/>
                </a:solidFill>
                <a:latin typeface="+mn-lt"/>
                <a:cs typeface="Calibri" pitchFamily="34" charset="0"/>
              </a:rPr>
              <a:t>dinner dominates at Workplace, lunch - at F&amp;C Shops and T&amp;L*</a:t>
            </a:r>
          </a:p>
        </p:txBody>
      </p:sp>
      <p:sp>
        <p:nvSpPr>
          <p:cNvPr id="4" name="Slide Number Placeholder 3"/>
          <p:cNvSpPr>
            <a:spLocks noGrp="1"/>
          </p:cNvSpPr>
          <p:nvPr>
            <p:ph type="sldNum" sz="quarter" idx="10"/>
          </p:nvPr>
        </p:nvSpPr>
        <p:spPr/>
        <p:txBody>
          <a:bodyPr/>
          <a:lstStyle/>
          <a:p>
            <a:fld id="{35A454EE-6717-4973-901E-6A90AD009CF4}" type="slidenum">
              <a:rPr lang="en-US" smtClean="0"/>
              <a:pPr/>
              <a:t>16</a:t>
            </a:fld>
            <a:endParaRPr lang="en-US" dirty="0"/>
          </a:p>
        </p:txBody>
      </p:sp>
      <p:sp>
        <p:nvSpPr>
          <p:cNvPr id="6" name="Text Placeholder 5"/>
          <p:cNvSpPr>
            <a:spLocks noGrp="1"/>
          </p:cNvSpPr>
          <p:nvPr>
            <p:ph type="body" sz="quarter" idx="13"/>
          </p:nvPr>
        </p:nvSpPr>
        <p:spPr>
          <a:xfrm>
            <a:off x="335590" y="1030261"/>
            <a:ext cx="8462335" cy="410190"/>
          </a:xfrm>
        </p:spPr>
        <p:txBody>
          <a:bodyPr>
            <a:normAutofit fontScale="77500" lnSpcReduction="20000"/>
          </a:bodyPr>
          <a:lstStyle/>
          <a:p>
            <a:pPr algn="ctr"/>
            <a:r>
              <a:rPr lang="en-US" dirty="0">
                <a:solidFill>
                  <a:srgbClr val="008AC0"/>
                </a:solidFill>
                <a:cs typeface="Calibri" pitchFamily="34" charset="0"/>
              </a:rPr>
              <a:t>Total Out of Home </a:t>
            </a:r>
          </a:p>
          <a:p>
            <a:pPr algn="ctr"/>
            <a:r>
              <a:rPr lang="en-US" dirty="0">
                <a:solidFill>
                  <a:srgbClr val="008AC0"/>
                </a:solidFill>
                <a:cs typeface="Calibri" pitchFamily="34" charset="0"/>
              </a:rPr>
              <a:t>Servings % by </a:t>
            </a:r>
            <a:r>
              <a:rPr lang="en-US" dirty="0" err="1">
                <a:solidFill>
                  <a:srgbClr val="008AC0"/>
                </a:solidFill>
                <a:cs typeface="Calibri" pitchFamily="34" charset="0"/>
              </a:rPr>
              <a:t>Daypart</a:t>
            </a:r>
            <a:endParaRPr lang="en-US" dirty="0">
              <a:solidFill>
                <a:srgbClr val="008AC0"/>
              </a:solidFill>
              <a:cs typeface="Calibri" pitchFamily="34" charset="0"/>
            </a:endParaRPr>
          </a:p>
        </p:txBody>
      </p:sp>
      <p:sp>
        <p:nvSpPr>
          <p:cNvPr id="7" name="Text Placeholder 4"/>
          <p:cNvSpPr>
            <a:spLocks noGrp="1"/>
          </p:cNvSpPr>
          <p:nvPr>
            <p:ph type="body" sz="quarter" idx="4294967295"/>
          </p:nvPr>
        </p:nvSpPr>
        <p:spPr>
          <a:xfrm>
            <a:off x="4700050" y="4814551"/>
            <a:ext cx="4097875" cy="279244"/>
          </a:xfrm>
        </p:spPr>
        <p:txBody>
          <a:bodyPr>
            <a:normAutofit fontScale="92500"/>
          </a:bodyPr>
          <a:lstStyle/>
          <a:p>
            <a:pPr marL="0" indent="0">
              <a:buNone/>
            </a:pPr>
            <a:r>
              <a:rPr lang="en-US" sz="1100" dirty="0">
                <a:solidFill>
                  <a:schemeClr val="tx1">
                    <a:lumMod val="65000"/>
                    <a:lumOff val="35000"/>
                  </a:schemeClr>
                </a:solidFill>
                <a:cs typeface="Calibri" pitchFamily="34" charset="0"/>
              </a:rPr>
              <a:t>Source: Circana/CREST®, YE Mar 23; *T&amp;L = Travel and Leisure</a:t>
            </a:r>
          </a:p>
        </p:txBody>
      </p:sp>
    </p:spTree>
    <p:extLst>
      <p:ext uri="{BB962C8B-B14F-4D97-AF65-F5344CB8AC3E}">
        <p14:creationId xmlns:p14="http://schemas.microsoft.com/office/powerpoint/2010/main" val="3808911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hart 9"/>
          <p:cNvGraphicFramePr/>
          <p:nvPr>
            <p:extLst>
              <p:ext uri="{D42A27DB-BD31-4B8C-83A1-F6EECF244321}">
                <p14:modId xmlns:p14="http://schemas.microsoft.com/office/powerpoint/2010/main" val="4087700804"/>
              </p:ext>
            </p:extLst>
          </p:nvPr>
        </p:nvGraphicFramePr>
        <p:xfrm>
          <a:off x="74305" y="1397479"/>
          <a:ext cx="8923046" cy="3714518"/>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a:spLocks noGrp="1"/>
          </p:cNvSpPr>
          <p:nvPr>
            <p:ph type="title"/>
          </p:nvPr>
        </p:nvSpPr>
        <p:spPr>
          <a:xfrm>
            <a:off x="304800" y="285751"/>
            <a:ext cx="8839199" cy="462509"/>
          </a:xfrm>
        </p:spPr>
        <p:txBody>
          <a:bodyPr>
            <a:noAutofit/>
          </a:bodyPr>
          <a:lstStyle/>
          <a:p>
            <a:r>
              <a:rPr lang="en-GB" sz="2400" dirty="0">
                <a:solidFill>
                  <a:srgbClr val="00517D"/>
                </a:solidFill>
                <a:latin typeface="+mn-lt"/>
                <a:cs typeface="Calibri" pitchFamily="34" charset="0"/>
              </a:rPr>
              <a:t>In a typical week, almost half of all seafood servings is consumed over the weekend</a:t>
            </a:r>
          </a:p>
        </p:txBody>
      </p:sp>
      <p:sp>
        <p:nvSpPr>
          <p:cNvPr id="4" name="Slide Number Placeholder 3"/>
          <p:cNvSpPr>
            <a:spLocks noGrp="1"/>
          </p:cNvSpPr>
          <p:nvPr>
            <p:ph type="sldNum" sz="quarter" idx="10"/>
          </p:nvPr>
        </p:nvSpPr>
        <p:spPr/>
        <p:txBody>
          <a:bodyPr/>
          <a:lstStyle/>
          <a:p>
            <a:fld id="{35A454EE-6717-4973-901E-6A90AD009CF4}" type="slidenum">
              <a:rPr lang="en-US" smtClean="0"/>
              <a:pPr/>
              <a:t>17</a:t>
            </a:fld>
            <a:endParaRPr lang="en-US" dirty="0"/>
          </a:p>
        </p:txBody>
      </p:sp>
      <p:sp>
        <p:nvSpPr>
          <p:cNvPr id="6" name="Text Placeholder 5"/>
          <p:cNvSpPr>
            <a:spLocks noGrp="1"/>
          </p:cNvSpPr>
          <p:nvPr>
            <p:ph type="body" sz="quarter" idx="13"/>
          </p:nvPr>
        </p:nvSpPr>
        <p:spPr/>
        <p:txBody>
          <a:bodyPr>
            <a:normAutofit fontScale="77500" lnSpcReduction="20000"/>
          </a:bodyPr>
          <a:lstStyle/>
          <a:p>
            <a:pPr algn="ctr"/>
            <a:r>
              <a:rPr lang="en-US" dirty="0">
                <a:solidFill>
                  <a:srgbClr val="008AC0"/>
                </a:solidFill>
                <a:cs typeface="Calibri" pitchFamily="34" charset="0"/>
              </a:rPr>
              <a:t>Total Out of Home </a:t>
            </a:r>
          </a:p>
          <a:p>
            <a:pPr algn="ctr"/>
            <a:r>
              <a:rPr lang="en-US" dirty="0">
                <a:solidFill>
                  <a:srgbClr val="008AC0"/>
                </a:solidFill>
                <a:cs typeface="Calibri" pitchFamily="34" charset="0"/>
              </a:rPr>
              <a:t>Servings % by Day of the Week</a:t>
            </a:r>
          </a:p>
        </p:txBody>
      </p:sp>
      <p:sp>
        <p:nvSpPr>
          <p:cNvPr id="7" name="Text Placeholder 4"/>
          <p:cNvSpPr>
            <a:spLocks noGrp="1"/>
          </p:cNvSpPr>
          <p:nvPr>
            <p:ph type="body" sz="quarter" idx="4294967295"/>
          </p:nvPr>
        </p:nvSpPr>
        <p:spPr>
          <a:xfrm>
            <a:off x="5897139" y="4800600"/>
            <a:ext cx="2683723" cy="277391"/>
          </a:xfrm>
        </p:spPr>
        <p:txBody>
          <a:bodyPr>
            <a:normAutofit/>
          </a:bodyPr>
          <a:lstStyle/>
          <a:p>
            <a:pPr marL="0" indent="0">
              <a:buNone/>
            </a:pPr>
            <a:r>
              <a:rPr lang="en-US" sz="1100" dirty="0">
                <a:solidFill>
                  <a:schemeClr val="tx1">
                    <a:lumMod val="65000"/>
                    <a:lumOff val="35000"/>
                  </a:schemeClr>
                </a:solidFill>
                <a:cs typeface="Calibri" pitchFamily="34" charset="0"/>
              </a:rPr>
              <a:t>Source: </a:t>
            </a:r>
            <a:r>
              <a:rPr lang="en-US" sz="1100" dirty="0" err="1">
                <a:solidFill>
                  <a:schemeClr val="tx1">
                    <a:lumMod val="65000"/>
                    <a:lumOff val="35000"/>
                  </a:schemeClr>
                </a:solidFill>
                <a:cs typeface="Calibri" pitchFamily="34" charset="0"/>
              </a:rPr>
              <a:t>Circana</a:t>
            </a:r>
            <a:r>
              <a:rPr lang="en-US" sz="1100" dirty="0">
                <a:solidFill>
                  <a:schemeClr val="tx1">
                    <a:lumMod val="65000"/>
                    <a:lumOff val="35000"/>
                  </a:schemeClr>
                </a:solidFill>
                <a:cs typeface="Calibri" pitchFamily="34" charset="0"/>
              </a:rPr>
              <a:t>/CREST®, YE Mar 23</a:t>
            </a:r>
          </a:p>
        </p:txBody>
      </p:sp>
    </p:spTree>
    <p:extLst>
      <p:ext uri="{BB962C8B-B14F-4D97-AF65-F5344CB8AC3E}">
        <p14:creationId xmlns:p14="http://schemas.microsoft.com/office/powerpoint/2010/main" val="744265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4"/>
          <p:cNvSpPr txBox="1">
            <a:spLocks/>
          </p:cNvSpPr>
          <p:nvPr/>
        </p:nvSpPr>
        <p:spPr>
          <a:xfrm>
            <a:off x="414338" y="2823247"/>
            <a:ext cx="8450262" cy="2012277"/>
          </a:xfrm>
          <a:prstGeom prst="rect">
            <a:avLst/>
          </a:prstGeom>
        </p:spPr>
        <p:txBody>
          <a:bodyPr/>
          <a:lstStyle>
            <a:lvl1pPr marL="341313" indent="-341313" algn="l" defTabSz="457200" rtl="0" eaLnBrk="1" latinLnBrk="0" hangingPunct="1">
              <a:lnSpc>
                <a:spcPct val="85000"/>
              </a:lnSpc>
              <a:spcBef>
                <a:spcPts val="0"/>
              </a:spcBef>
              <a:spcAft>
                <a:spcPts val="1440"/>
              </a:spcAft>
              <a:buClr>
                <a:schemeClr val="accent3"/>
              </a:buClr>
              <a:buSzPct val="100000"/>
              <a:buFont typeface="Wingdings" panose="05000000000000000000" pitchFamily="2" charset="2"/>
              <a:buChar char="n"/>
              <a:defRPr sz="2400" kern="1200" baseline="0">
                <a:solidFill>
                  <a:schemeClr val="tx1"/>
                </a:solidFill>
                <a:latin typeface="+mn-lt"/>
                <a:ea typeface="+mn-ea"/>
                <a:cs typeface="+mn-cs"/>
              </a:defRPr>
            </a:lvl1pPr>
            <a:lvl2pPr marL="627063" indent="-285750" algn="l" defTabSz="457200" rtl="0" eaLnBrk="1" latinLnBrk="0" hangingPunct="1">
              <a:lnSpc>
                <a:spcPct val="85000"/>
              </a:lnSpc>
              <a:spcBef>
                <a:spcPts val="0"/>
              </a:spcBef>
              <a:spcAft>
                <a:spcPts val="1440"/>
              </a:spcAft>
              <a:buClr>
                <a:schemeClr val="accent3"/>
              </a:buClr>
              <a:buFont typeface="Calibri" panose="020F0502020204030204" pitchFamily="34" charset="0"/>
              <a:buChar char="–"/>
              <a:defRPr sz="2200" kern="1200">
                <a:solidFill>
                  <a:schemeClr val="tx1"/>
                </a:solidFill>
                <a:latin typeface="+mn-lt"/>
                <a:ea typeface="+mn-ea"/>
                <a:cs typeface="+mn-cs"/>
              </a:defRPr>
            </a:lvl2pPr>
            <a:lvl3pPr marL="914400" indent="-287338" algn="l" defTabSz="457200" rtl="0" eaLnBrk="1" latinLnBrk="0" hangingPunct="1">
              <a:lnSpc>
                <a:spcPct val="85000"/>
              </a:lnSpc>
              <a:spcBef>
                <a:spcPts val="0"/>
              </a:spcBef>
              <a:spcAft>
                <a:spcPts val="1440"/>
              </a:spcAft>
              <a:buClr>
                <a:schemeClr val="accent3"/>
              </a:buClr>
              <a:buFont typeface="Calibri" panose="020F0502020204030204" pitchFamily="34" charset="0"/>
              <a:buChar char="•"/>
              <a:tabLst/>
              <a:defRPr sz="2000" kern="1200">
                <a:solidFill>
                  <a:schemeClr val="tx1"/>
                </a:solidFill>
                <a:latin typeface="+mn-lt"/>
                <a:ea typeface="+mn-ea"/>
                <a:cs typeface="+mn-cs"/>
              </a:defRPr>
            </a:lvl3pPr>
            <a:lvl4pPr marL="1600200" indent="-228600" algn="l" defTabSz="457200" rtl="0" eaLnBrk="1" latinLnBrk="0" hangingPunct="1">
              <a:lnSpc>
                <a:spcPct val="85000"/>
              </a:lnSpc>
              <a:spcBef>
                <a:spcPts val="0"/>
              </a:spcBef>
              <a:spcAft>
                <a:spcPts val="1440"/>
              </a:spcAft>
              <a:buClr>
                <a:srgbClr val="00A1DE"/>
              </a:buClr>
              <a:buFont typeface="Arial"/>
              <a:buChar char="–"/>
              <a:defRPr sz="1600" kern="1200">
                <a:solidFill>
                  <a:schemeClr val="tx1"/>
                </a:solidFill>
                <a:latin typeface="+mn-lt"/>
                <a:ea typeface="+mn-ea"/>
                <a:cs typeface="+mn-cs"/>
              </a:defRPr>
            </a:lvl4pPr>
            <a:lvl5pPr marL="2057400" indent="-228600" algn="l" defTabSz="457200" rtl="0" eaLnBrk="1" latinLnBrk="0" hangingPunct="1">
              <a:lnSpc>
                <a:spcPct val="85000"/>
              </a:lnSpc>
              <a:spcBef>
                <a:spcPts val="0"/>
              </a:spcBef>
              <a:spcAft>
                <a:spcPts val="1440"/>
              </a:spcAft>
              <a:buClr>
                <a:srgbClr val="00A1DE"/>
              </a:buClr>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indent="-342900">
              <a:buFont typeface="Arial" pitchFamily="34" charset="0"/>
              <a:buChar char="•"/>
            </a:pPr>
            <a:r>
              <a:rPr lang="en-GB" dirty="0">
                <a:solidFill>
                  <a:schemeClr val="bg1"/>
                </a:solidFill>
                <a:cs typeface="Calibri" pitchFamily="34" charset="0"/>
              </a:rPr>
              <a:t>In Q1 2023, QSR visits and spend grew by 3.6%, average cheque was stagnating</a:t>
            </a:r>
          </a:p>
          <a:p>
            <a:pPr marL="342900" indent="-342900">
              <a:buFont typeface="Arial" pitchFamily="34" charset="0"/>
              <a:buChar char="•"/>
            </a:pPr>
            <a:r>
              <a:rPr lang="en-GB" dirty="0">
                <a:solidFill>
                  <a:schemeClr val="bg1"/>
                </a:solidFill>
                <a:cs typeface="Calibri" pitchFamily="34" charset="0"/>
              </a:rPr>
              <a:t>Annualised visits are at 84% of 2019, spend at 106%</a:t>
            </a:r>
          </a:p>
          <a:p>
            <a:pPr marL="342900" indent="-342900">
              <a:buFont typeface="Arial" pitchFamily="34" charset="0"/>
              <a:buChar char="•"/>
            </a:pPr>
            <a:r>
              <a:rPr lang="en-GB" dirty="0">
                <a:solidFill>
                  <a:schemeClr val="bg1"/>
                </a:solidFill>
                <a:cs typeface="Calibri" pitchFamily="34" charset="0"/>
              </a:rPr>
              <a:t>Pork continues to outperform other proteins in QSR; Seafood lost both, servings and incidence</a:t>
            </a:r>
          </a:p>
        </p:txBody>
      </p:sp>
      <p:sp>
        <p:nvSpPr>
          <p:cNvPr id="3" name="Slide Number Placeholder 2"/>
          <p:cNvSpPr>
            <a:spLocks noGrp="1"/>
          </p:cNvSpPr>
          <p:nvPr>
            <p:ph type="sldNum" sz="quarter" idx="4294967295"/>
          </p:nvPr>
        </p:nvSpPr>
        <p:spPr>
          <a:xfrm>
            <a:off x="8599488" y="4835525"/>
            <a:ext cx="544512" cy="279400"/>
          </a:xfrm>
        </p:spPr>
        <p:txBody>
          <a:bodyPr/>
          <a:lstStyle/>
          <a:p>
            <a:fld id="{35A454EE-6717-4973-901E-6A90AD009CF4}" type="slidenum">
              <a:rPr lang="en-US" smtClean="0"/>
              <a:pPr/>
              <a:t>18</a:t>
            </a:fld>
            <a:endParaRPr lang="en-US" dirty="0"/>
          </a:p>
        </p:txBody>
      </p:sp>
      <p:sp>
        <p:nvSpPr>
          <p:cNvPr id="12" name="Title 3"/>
          <p:cNvSpPr txBox="1">
            <a:spLocks/>
          </p:cNvSpPr>
          <p:nvPr/>
        </p:nvSpPr>
        <p:spPr>
          <a:xfrm>
            <a:off x="414338" y="2219806"/>
            <a:ext cx="8458200" cy="411956"/>
          </a:xfrm>
          <a:prstGeom prst="rect">
            <a:avLst/>
          </a:prstGeom>
        </p:spPr>
        <p:txBody>
          <a:bodyPr vert="horz"/>
          <a:lstStyle>
            <a:lvl1pPr algn="l" defTabSz="457200" rtl="0" eaLnBrk="1" latinLnBrk="0" hangingPunct="1">
              <a:lnSpc>
                <a:spcPct val="90000"/>
              </a:lnSpc>
              <a:spcBef>
                <a:spcPct val="0"/>
              </a:spcBef>
              <a:buNone/>
              <a:defRPr sz="2800" b="1" kern="1200">
                <a:solidFill>
                  <a:schemeClr val="tx2"/>
                </a:solidFill>
                <a:latin typeface="+mj-lt"/>
                <a:ea typeface="+mj-ea"/>
                <a:cs typeface="+mj-cs"/>
              </a:defRPr>
            </a:lvl1pPr>
          </a:lstStyle>
          <a:p>
            <a:r>
              <a:rPr lang="en-US" altLang="en-US" sz="3600" dirty="0">
                <a:solidFill>
                  <a:schemeClr val="bg1"/>
                </a:solidFill>
                <a:latin typeface="+mn-lt"/>
              </a:rPr>
              <a:t>Quick Service</a:t>
            </a:r>
          </a:p>
        </p:txBody>
      </p:sp>
      <p:pic>
        <p:nvPicPr>
          <p:cNvPr id="10" name="Picture 9"/>
          <p:cNvPicPr>
            <a:picLocks noChangeAspect="1"/>
          </p:cNvPicPr>
          <p:nvPr/>
        </p:nvPicPr>
        <p:blipFill rotWithShape="1">
          <a:blip r:embed="rId2">
            <a:extLst>
              <a:ext uri="{28A0092B-C50C-407E-A947-70E740481C1C}">
                <a14:useLocalDpi xmlns:a14="http://schemas.microsoft.com/office/drawing/2010/main" val="0"/>
              </a:ext>
            </a:extLst>
          </a:blip>
          <a:srcRect b="58812"/>
          <a:stretch/>
        </p:blipFill>
        <p:spPr>
          <a:xfrm>
            <a:off x="-2" y="0"/>
            <a:ext cx="9144001" cy="2118512"/>
          </a:xfrm>
          <a:prstGeom prst="rect">
            <a:avLst/>
          </a:prstGeom>
        </p:spPr>
      </p:pic>
    </p:spTree>
    <p:extLst>
      <p:ext uri="{BB962C8B-B14F-4D97-AF65-F5344CB8AC3E}">
        <p14:creationId xmlns:p14="http://schemas.microsoft.com/office/powerpoint/2010/main" val="36435449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67296" y="205980"/>
            <a:ext cx="7789476" cy="647999"/>
          </a:xfrm>
        </p:spPr>
        <p:txBody>
          <a:bodyPr>
            <a:noAutofit/>
          </a:bodyPr>
          <a:lstStyle/>
          <a:p>
            <a:r>
              <a:rPr lang="en-GB" sz="2400" dirty="0">
                <a:solidFill>
                  <a:srgbClr val="00517D"/>
                </a:solidFill>
                <a:latin typeface="+mn-lt"/>
                <a:cs typeface="Calibri" pitchFamily="34" charset="0"/>
              </a:rPr>
              <a:t>In Q1 2023, QSR visits and spend grew by 3.6%, average cheque was stagnating</a:t>
            </a:r>
            <a:endParaRPr lang="en-GB" sz="2400" dirty="0">
              <a:latin typeface="+mn-lt"/>
            </a:endParaRPr>
          </a:p>
        </p:txBody>
      </p:sp>
      <p:sp>
        <p:nvSpPr>
          <p:cNvPr id="2" name="sheet number"/>
          <p:cNvSpPr>
            <a:spLocks noGrp="1"/>
          </p:cNvSpPr>
          <p:nvPr>
            <p:ph type="sldNum" sz="quarter" idx="4294967295"/>
          </p:nvPr>
        </p:nvSpPr>
        <p:spPr>
          <a:xfrm>
            <a:off x="7010400" y="4749800"/>
            <a:ext cx="2133600" cy="357188"/>
          </a:xfrm>
        </p:spPr>
        <p:txBody>
          <a:bodyPr/>
          <a:lstStyle/>
          <a:p>
            <a:pPr>
              <a:defRPr/>
            </a:pPr>
            <a:fld id="{D905545C-C2CD-A240-87BD-E3760E2DB45B}" type="slidenum">
              <a:rPr lang="en-US" sz="1100" smtClean="0">
                <a:cs typeface="Calibri" pitchFamily="34" charset="0"/>
              </a:rPr>
              <a:pPr>
                <a:defRPr/>
              </a:pPr>
              <a:t>19</a:t>
            </a:fld>
            <a:endParaRPr lang="en-US" sz="1100" dirty="0">
              <a:cs typeface="Calibri" pitchFamily="34" charset="0"/>
            </a:endParaRPr>
          </a:p>
        </p:txBody>
      </p:sp>
      <p:sp>
        <p:nvSpPr>
          <p:cNvPr id="13" name="Loop_1"/>
          <p:cNvSpPr>
            <a:spLocks noGrp="1"/>
          </p:cNvSpPr>
          <p:nvPr>
            <p:ph type="body" sz="quarter" idx="4294967295"/>
          </p:nvPr>
        </p:nvSpPr>
        <p:spPr>
          <a:xfrm>
            <a:off x="449108" y="887441"/>
            <a:ext cx="8678862" cy="220662"/>
          </a:xfrm>
          <a:prstGeom prst="rect">
            <a:avLst/>
          </a:prstGeom>
        </p:spPr>
        <p:txBody>
          <a:bodyPr>
            <a:normAutofit fontScale="55000" lnSpcReduction="20000"/>
          </a:bodyPr>
          <a:lstStyle/>
          <a:p>
            <a:pPr marL="0" indent="0">
              <a:buNone/>
              <a:defRPr/>
            </a:pPr>
            <a:r>
              <a:rPr lang="fr-FR" sz="1700" dirty="0">
                <a:cs typeface="Calibri" pitchFamily="34" charset="0"/>
              </a:rPr>
              <a:t>Total Quick Service</a:t>
            </a:r>
          </a:p>
        </p:txBody>
      </p:sp>
      <p:sp>
        <p:nvSpPr>
          <p:cNvPr id="15" name="Titre_1"/>
          <p:cNvSpPr>
            <a:spLocks noGrp="1"/>
          </p:cNvSpPr>
          <p:nvPr>
            <p:ph type="body" sz="quarter" idx="4294967295"/>
          </p:nvPr>
        </p:nvSpPr>
        <p:spPr>
          <a:xfrm>
            <a:off x="0" y="1009650"/>
            <a:ext cx="9144000" cy="220663"/>
          </a:xfrm>
          <a:prstGeom prst="rect">
            <a:avLst/>
          </a:prstGeom>
        </p:spPr>
        <p:txBody>
          <a:bodyPr>
            <a:normAutofit fontScale="55000" lnSpcReduction="20000"/>
          </a:bodyPr>
          <a:lstStyle/>
          <a:p>
            <a:pPr marL="0" indent="0" algn="ctr">
              <a:buNone/>
              <a:defRPr/>
            </a:pPr>
            <a:r>
              <a:rPr lang="en-US" sz="1700" dirty="0">
                <a:cs typeface="Calibri" pitchFamily="34" charset="0"/>
              </a:rPr>
              <a:t>Components of Spending vs. Year Ago</a:t>
            </a:r>
            <a:endParaRPr lang="fr-FR" sz="1700" dirty="0">
              <a:cs typeface="Calibri" pitchFamily="34" charset="0"/>
            </a:endParaRPr>
          </a:p>
        </p:txBody>
      </p:sp>
      <p:sp>
        <p:nvSpPr>
          <p:cNvPr id="20" name="Text Placeholder 4"/>
          <p:cNvSpPr>
            <a:spLocks noGrp="1"/>
          </p:cNvSpPr>
          <p:nvPr>
            <p:ph type="body" sz="quarter" idx="4294967295"/>
          </p:nvPr>
        </p:nvSpPr>
        <p:spPr>
          <a:xfrm>
            <a:off x="6148379" y="4832717"/>
            <a:ext cx="2682875" cy="277813"/>
          </a:xfrm>
        </p:spPr>
        <p:txBody>
          <a:bodyPr>
            <a:normAutofit fontScale="85000" lnSpcReduction="10000"/>
          </a:bodyPr>
          <a:lstStyle/>
          <a:p>
            <a:pPr marL="0" indent="0">
              <a:buNone/>
            </a:pPr>
            <a:r>
              <a:rPr lang="en-US" sz="1100" dirty="0">
                <a:solidFill>
                  <a:schemeClr val="tx1">
                    <a:lumMod val="65000"/>
                    <a:lumOff val="35000"/>
                  </a:schemeClr>
                </a:solidFill>
                <a:cs typeface="Calibri" pitchFamily="34" charset="0"/>
              </a:rPr>
              <a:t>Source: The NPD Group/CREST®, YE Dec '22</a:t>
            </a:r>
          </a:p>
        </p:txBody>
      </p:sp>
      <p:sp>
        <p:nvSpPr>
          <p:cNvPr id="16" name="SASID_1"/>
          <p:cNvSpPr txBox="1"/>
          <p:nvPr/>
        </p:nvSpPr>
        <p:spPr>
          <a:xfrm>
            <a:off x="8534538" y="4981917"/>
            <a:ext cx="357790" cy="215444"/>
          </a:xfrm>
          <a:prstGeom prst="rect">
            <a:avLst/>
          </a:prstGeom>
          <a:noFill/>
        </p:spPr>
        <p:txBody>
          <a:bodyPr wrap="none" rtlCol="0">
            <a:spAutoFit/>
          </a:bodyPr>
          <a:lstStyle/>
          <a:p>
            <a:r>
              <a:rPr lang="fr-FR" sz="800">
                <a:solidFill>
                  <a:schemeClr val="bg1"/>
                </a:solidFill>
              </a:rPr>
              <a:t>140</a:t>
            </a:r>
            <a:endParaRPr lang="fr-FR" sz="800" dirty="0">
              <a:solidFill>
                <a:schemeClr val="bg1"/>
              </a:solidFill>
            </a:endParaRPr>
          </a:p>
        </p:txBody>
      </p:sp>
      <p:sp>
        <p:nvSpPr>
          <p:cNvPr id="18" name="ID"/>
          <p:cNvSpPr txBox="1"/>
          <p:nvPr/>
        </p:nvSpPr>
        <p:spPr>
          <a:xfrm>
            <a:off x="8534538" y="4981917"/>
            <a:ext cx="593432" cy="261610"/>
          </a:xfrm>
          <a:prstGeom prst="rect">
            <a:avLst/>
          </a:prstGeom>
          <a:noFill/>
        </p:spPr>
        <p:txBody>
          <a:bodyPr wrap="none" rtlCol="0">
            <a:spAutoFit/>
          </a:bodyPr>
          <a:lstStyle/>
          <a:p>
            <a:r>
              <a:rPr lang="fr-FR" sz="1100" dirty="0">
                <a:solidFill>
                  <a:schemeClr val="bg1"/>
                </a:solidFill>
                <a:cs typeface="Calibri" pitchFamily="34" charset="0"/>
              </a:rPr>
              <a:t>slide 4</a:t>
            </a:r>
          </a:p>
        </p:txBody>
      </p:sp>
      <p:grpSp>
        <p:nvGrpSpPr>
          <p:cNvPr id="21" name="Group 20"/>
          <p:cNvGrpSpPr/>
          <p:nvPr/>
        </p:nvGrpSpPr>
        <p:grpSpPr>
          <a:xfrm>
            <a:off x="7943565" y="148981"/>
            <a:ext cx="1104313" cy="779487"/>
            <a:chOff x="7943565" y="148981"/>
            <a:chExt cx="1104313" cy="779487"/>
          </a:xfrm>
        </p:grpSpPr>
        <p:sp>
          <p:nvSpPr>
            <p:cNvPr id="22" name="Oval 21"/>
            <p:cNvSpPr/>
            <p:nvPr/>
          </p:nvSpPr>
          <p:spPr>
            <a:xfrm>
              <a:off x="8095956" y="148981"/>
              <a:ext cx="785465" cy="779487"/>
            </a:xfrm>
            <a:prstGeom prst="ellipse">
              <a:avLst/>
            </a:prstGeom>
            <a:blipFill dpi="0" rotWithShape="1">
              <a:blip r:embed="rId3"/>
              <a:srcRect/>
              <a:stretch>
                <a:fillRect b="-15000"/>
              </a:stretch>
            </a:blip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200" b="1" dirty="0"/>
            </a:p>
          </p:txBody>
        </p:sp>
        <p:sp>
          <p:nvSpPr>
            <p:cNvPr id="23" name="TextBox 22"/>
            <p:cNvSpPr txBox="1"/>
            <p:nvPr/>
          </p:nvSpPr>
          <p:spPr>
            <a:xfrm>
              <a:off x="7943565" y="300857"/>
              <a:ext cx="1104313" cy="461665"/>
            </a:xfrm>
            <a:prstGeom prst="rect">
              <a:avLst/>
            </a:prstGeom>
            <a:noFill/>
          </p:spPr>
          <p:txBody>
            <a:bodyPr wrap="square" rtlCol="0">
              <a:spAutoFit/>
            </a:bodyPr>
            <a:lstStyle/>
            <a:p>
              <a:pPr algn="ctr"/>
              <a:r>
                <a:rPr lang="en-GB" sz="2400" b="1" dirty="0">
                  <a:solidFill>
                    <a:schemeClr val="bg1"/>
                  </a:solidFill>
                  <a:cs typeface="Calibri" pitchFamily="34" charset="0"/>
                </a:rPr>
                <a:t>QSR</a:t>
              </a:r>
            </a:p>
          </p:txBody>
        </p:sp>
      </p:grpSp>
      <p:sp>
        <p:nvSpPr>
          <p:cNvPr id="25" name="Titre_3"/>
          <p:cNvSpPr txBox="1">
            <a:spLocks/>
          </p:cNvSpPr>
          <p:nvPr/>
        </p:nvSpPr>
        <p:spPr>
          <a:xfrm>
            <a:off x="232569" y="3447947"/>
            <a:ext cx="9144000" cy="335785"/>
          </a:xfrm>
          <a:prstGeom prst="rect">
            <a:avLst/>
          </a:prstGeom>
        </p:spPr>
        <p:txBody>
          <a:bodyPr vert="horz" lIns="91440" tIns="45720" rIns="91440" bIns="45720" rtlCol="0">
            <a:normAutofit fontScale="77500" lnSpcReduction="20000"/>
          </a:bodyPr>
          <a:lstStyle>
            <a:lvl1pPr marL="342900" indent="-342900" algn="l" defTabSz="457200" rtl="0" eaLnBrk="1" fontAlgn="base" latinLnBrk="0" hangingPunct="1">
              <a:lnSpc>
                <a:spcPct val="85000"/>
              </a:lnSpc>
              <a:spcBef>
                <a:spcPct val="0"/>
              </a:spcBef>
              <a:spcAft>
                <a:spcPct val="50000"/>
              </a:spcAft>
              <a:buClr>
                <a:srgbClr val="1B86BB"/>
              </a:buClr>
              <a:buFont typeface="Wingdings" charset="0"/>
              <a:buChar char="n"/>
              <a:defRPr sz="2400" kern="1200">
                <a:solidFill>
                  <a:schemeClr val="tx1"/>
                </a:solidFill>
                <a:latin typeface="+mn-lt"/>
                <a:ea typeface="ＭＳ Ｐゴシック" charset="0"/>
                <a:cs typeface="ＭＳ Ｐゴシック" charset="0"/>
              </a:defRPr>
            </a:lvl1pPr>
            <a:lvl2pPr marL="742950" indent="-285750" algn="l" defTabSz="457200" rtl="0" eaLnBrk="1" fontAlgn="base" latinLnBrk="0" hangingPunct="1">
              <a:lnSpc>
                <a:spcPct val="85000"/>
              </a:lnSpc>
              <a:spcBef>
                <a:spcPct val="0"/>
              </a:spcBef>
              <a:spcAft>
                <a:spcPct val="50000"/>
              </a:spcAft>
              <a:buClr>
                <a:srgbClr val="1B86BB"/>
              </a:buClr>
              <a:buFont typeface="Lucida Grande"/>
              <a:buChar char="–"/>
              <a:defRPr sz="2000" kern="1200">
                <a:solidFill>
                  <a:schemeClr val="tx1"/>
                </a:solidFill>
                <a:latin typeface="+mn-lt"/>
                <a:ea typeface="ＭＳ Ｐゴシック" charset="0"/>
                <a:cs typeface="+mn-cs"/>
              </a:defRPr>
            </a:lvl2pPr>
            <a:lvl3pPr marL="1143000" indent="-228600" algn="l" defTabSz="457200" rtl="0" eaLnBrk="1" fontAlgn="base" latinLnBrk="0" hangingPunct="1">
              <a:lnSpc>
                <a:spcPct val="85000"/>
              </a:lnSpc>
              <a:spcBef>
                <a:spcPct val="0"/>
              </a:spcBef>
              <a:spcAft>
                <a:spcPct val="50000"/>
              </a:spcAft>
              <a:buFont typeface="Lucida Grande"/>
              <a:buChar char="•"/>
              <a:defRPr sz="2200" kern="1200">
                <a:solidFill>
                  <a:schemeClr val="tx1"/>
                </a:solidFill>
                <a:latin typeface="+mn-lt"/>
                <a:ea typeface="ＭＳ Ｐゴシック" charset="0"/>
                <a:cs typeface="+mn-cs"/>
              </a:defRPr>
            </a:lvl3pPr>
            <a:lvl4pPr marL="1600200" indent="-228600" algn="l" defTabSz="457200" rtl="0" eaLnBrk="1" fontAlgn="base" latinLnBrk="0" hangingPunct="1">
              <a:lnSpc>
                <a:spcPct val="85000"/>
              </a:lnSpc>
              <a:spcBef>
                <a:spcPct val="0"/>
              </a:spcBef>
              <a:spcAft>
                <a:spcPct val="50000"/>
              </a:spcAft>
              <a:buFont typeface="Lucida Grande"/>
              <a:buChar char="–"/>
              <a:defRPr sz="1600" kern="1200">
                <a:solidFill>
                  <a:schemeClr val="tx1"/>
                </a:solidFill>
                <a:latin typeface="+mn-lt"/>
                <a:ea typeface="ＭＳ Ｐゴシック" charset="0"/>
                <a:cs typeface="+mn-cs"/>
              </a:defRPr>
            </a:lvl4pPr>
            <a:lvl5pPr marL="2057400" indent="-228600" algn="l" defTabSz="457200" rtl="0" eaLnBrk="1" fontAlgn="base" latinLnBrk="0" hangingPunct="1">
              <a:lnSpc>
                <a:spcPct val="85000"/>
              </a:lnSpc>
              <a:spcBef>
                <a:spcPct val="0"/>
              </a:spcBef>
              <a:spcAft>
                <a:spcPct val="50000"/>
              </a:spcAft>
              <a:buFont typeface="Lucida Grande"/>
              <a:buChar char="»"/>
              <a:defRPr sz="1600" kern="1200">
                <a:solidFill>
                  <a:schemeClr val="tx1"/>
                </a:solidFill>
                <a:latin typeface="+mn-lt"/>
                <a:ea typeface="ＭＳ Ｐゴシック" charset="0"/>
                <a:cs typeface="+mn-cs"/>
              </a:defRPr>
            </a:lvl5pPr>
            <a:lvl6pPr marL="2514600" indent="-228600" algn="l" defTabSz="457200" rtl="0" eaLnBrk="1" fontAlgn="base" latinLnBrk="0" hangingPunct="1">
              <a:lnSpc>
                <a:spcPct val="85000"/>
              </a:lnSpc>
              <a:spcBef>
                <a:spcPct val="0"/>
              </a:spcBef>
              <a:spcAft>
                <a:spcPct val="50000"/>
              </a:spcAft>
              <a:buFont typeface="Arial"/>
              <a:buChar char="»"/>
              <a:defRPr sz="1600" kern="1200">
                <a:solidFill>
                  <a:schemeClr val="tx1"/>
                </a:solidFill>
                <a:latin typeface="+mn-lt"/>
                <a:ea typeface="+mn-ea"/>
                <a:cs typeface="+mn-cs"/>
              </a:defRPr>
            </a:lvl6pPr>
            <a:lvl7pPr marL="2971800" indent="-228600" algn="l" defTabSz="457200" rtl="0" eaLnBrk="1" fontAlgn="base" latinLnBrk="0" hangingPunct="1">
              <a:lnSpc>
                <a:spcPct val="85000"/>
              </a:lnSpc>
              <a:spcBef>
                <a:spcPct val="0"/>
              </a:spcBef>
              <a:spcAft>
                <a:spcPct val="50000"/>
              </a:spcAft>
              <a:buFont typeface="Arial"/>
              <a:buChar char="»"/>
              <a:defRPr sz="1600" kern="1200">
                <a:solidFill>
                  <a:schemeClr val="tx1"/>
                </a:solidFill>
                <a:latin typeface="+mn-lt"/>
                <a:ea typeface="+mn-ea"/>
                <a:cs typeface="+mn-cs"/>
              </a:defRPr>
            </a:lvl7pPr>
            <a:lvl8pPr marL="3429000" indent="-228600" algn="l" defTabSz="457200" rtl="0" eaLnBrk="1" fontAlgn="base" latinLnBrk="0" hangingPunct="1">
              <a:lnSpc>
                <a:spcPct val="85000"/>
              </a:lnSpc>
              <a:spcBef>
                <a:spcPct val="0"/>
              </a:spcBef>
              <a:spcAft>
                <a:spcPct val="50000"/>
              </a:spcAft>
              <a:buFont typeface="Arial"/>
              <a:buChar char="»"/>
              <a:defRPr sz="1600" kern="1200">
                <a:solidFill>
                  <a:schemeClr val="tx1"/>
                </a:solidFill>
                <a:latin typeface="+mn-lt"/>
                <a:ea typeface="+mn-ea"/>
                <a:cs typeface="+mn-cs"/>
              </a:defRPr>
            </a:lvl8pPr>
            <a:lvl9pPr marL="3886200" indent="-228600" algn="l" defTabSz="457200" rtl="0" eaLnBrk="1" fontAlgn="base" latinLnBrk="0" hangingPunct="1">
              <a:lnSpc>
                <a:spcPct val="85000"/>
              </a:lnSpc>
              <a:spcBef>
                <a:spcPct val="0"/>
              </a:spcBef>
              <a:spcAft>
                <a:spcPct val="50000"/>
              </a:spcAft>
              <a:buFont typeface="Arial"/>
              <a:buChar char="»"/>
              <a:defRPr sz="1600" kern="1200">
                <a:solidFill>
                  <a:schemeClr val="tx1"/>
                </a:solidFill>
                <a:latin typeface="+mn-lt"/>
                <a:ea typeface="+mn-ea"/>
                <a:cs typeface="+mn-cs"/>
              </a:defRPr>
            </a:lvl9pPr>
          </a:lstStyle>
          <a:p>
            <a:pPr marL="0" indent="0" algn="ctr">
              <a:buFont typeface="Wingdings" charset="0"/>
              <a:buNone/>
              <a:defRPr/>
            </a:pPr>
            <a:r>
              <a:rPr lang="de-DE" sz="1700" dirty="0">
                <a:solidFill>
                  <a:srgbClr val="00A1DE"/>
                </a:solidFill>
                <a:latin typeface="+mj-lt"/>
                <a:cs typeface="Calibri" pitchFamily="34" charset="0"/>
              </a:rPr>
              <a:t>Total Spend, Visits and  Avg. Eater Check</a:t>
            </a:r>
            <a:endParaRPr lang="en-US" sz="1700" dirty="0">
              <a:solidFill>
                <a:srgbClr val="00A1DE"/>
              </a:solidFill>
              <a:latin typeface="+mj-lt"/>
              <a:cs typeface="Calibri" pitchFamily="34" charset="0"/>
            </a:endParaRPr>
          </a:p>
          <a:p>
            <a:pPr marL="0" indent="0" algn="ctr">
              <a:buFont typeface="Wingdings" charset="0"/>
              <a:buNone/>
              <a:defRPr/>
            </a:pPr>
            <a:endParaRPr lang="fr-FR" sz="1700" dirty="0">
              <a:solidFill>
                <a:srgbClr val="00A1DE"/>
              </a:solidFill>
              <a:latin typeface="+mj-lt"/>
              <a:cs typeface="Calibri" pitchFamily="34" charset="0"/>
            </a:endParaRPr>
          </a:p>
        </p:txBody>
      </p:sp>
      <p:graphicFrame>
        <p:nvGraphicFramePr>
          <p:cNvPr id="3" name="Graph_1">
            <a:extLst>
              <a:ext uri="{FF2B5EF4-FFF2-40B4-BE49-F238E27FC236}">
                <a16:creationId xmlns:a16="http://schemas.microsoft.com/office/drawing/2014/main" id="{5A9E5764-46BC-C693-B528-ED8BC627E492}"/>
              </a:ext>
            </a:extLst>
          </p:cNvPr>
          <p:cNvGraphicFramePr>
            <a:graphicFrameLocks noGrp="1" noChangeAspect="1"/>
          </p:cNvGraphicFramePr>
          <p:nvPr>
            <p:extLst>
              <p:ext uri="{D42A27DB-BD31-4B8C-83A1-F6EECF244321}">
                <p14:modId xmlns:p14="http://schemas.microsoft.com/office/powerpoint/2010/main" val="3453702000"/>
              </p:ext>
            </p:extLst>
          </p:nvPr>
        </p:nvGraphicFramePr>
        <p:xfrm>
          <a:off x="367296" y="1103864"/>
          <a:ext cx="5781083" cy="227238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Graph_2">
            <a:extLst>
              <a:ext uri="{FF2B5EF4-FFF2-40B4-BE49-F238E27FC236}">
                <a16:creationId xmlns:a16="http://schemas.microsoft.com/office/drawing/2014/main" id="{0D66CDFA-EA41-B08B-6711-DC280903647D}"/>
              </a:ext>
            </a:extLst>
          </p:cNvPr>
          <p:cNvGraphicFramePr>
            <a:graphicFrameLocks noGrp="1" noChangeAspect="1"/>
          </p:cNvGraphicFramePr>
          <p:nvPr>
            <p:extLst>
              <p:ext uri="{D42A27DB-BD31-4B8C-83A1-F6EECF244321}">
                <p14:modId xmlns:p14="http://schemas.microsoft.com/office/powerpoint/2010/main" val="4187722301"/>
              </p:ext>
            </p:extLst>
          </p:nvPr>
        </p:nvGraphicFramePr>
        <p:xfrm>
          <a:off x="6352248" y="1036116"/>
          <a:ext cx="2479006" cy="234013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 name="Table 8">
            <a:extLst>
              <a:ext uri="{FF2B5EF4-FFF2-40B4-BE49-F238E27FC236}">
                <a16:creationId xmlns:a16="http://schemas.microsoft.com/office/drawing/2014/main" id="{857F22F4-36BC-3EAD-F362-0F5F621EC64C}"/>
              </a:ext>
            </a:extLst>
          </p:cNvPr>
          <p:cNvGraphicFramePr>
            <a:graphicFrameLocks noGrp="1"/>
          </p:cNvGraphicFramePr>
          <p:nvPr>
            <p:extLst>
              <p:ext uri="{D42A27DB-BD31-4B8C-83A1-F6EECF244321}">
                <p14:modId xmlns:p14="http://schemas.microsoft.com/office/powerpoint/2010/main" val="2629569850"/>
              </p:ext>
            </p:extLst>
          </p:nvPr>
        </p:nvGraphicFramePr>
        <p:xfrm>
          <a:off x="449108" y="3926826"/>
          <a:ext cx="8388345" cy="605128"/>
        </p:xfrm>
        <a:graphic>
          <a:graphicData uri="http://schemas.openxmlformats.org/drawingml/2006/table">
            <a:tbl>
              <a:tblPr/>
              <a:tblGrid>
                <a:gridCol w="1199826">
                  <a:extLst>
                    <a:ext uri="{9D8B030D-6E8A-4147-A177-3AD203B41FA5}">
                      <a16:colId xmlns:a16="http://schemas.microsoft.com/office/drawing/2014/main" val="2808253342"/>
                    </a:ext>
                  </a:extLst>
                </a:gridCol>
                <a:gridCol w="552963">
                  <a:extLst>
                    <a:ext uri="{9D8B030D-6E8A-4147-A177-3AD203B41FA5}">
                      <a16:colId xmlns:a16="http://schemas.microsoft.com/office/drawing/2014/main" val="4125851895"/>
                    </a:ext>
                  </a:extLst>
                </a:gridCol>
                <a:gridCol w="552963">
                  <a:extLst>
                    <a:ext uri="{9D8B030D-6E8A-4147-A177-3AD203B41FA5}">
                      <a16:colId xmlns:a16="http://schemas.microsoft.com/office/drawing/2014/main" val="3542476287"/>
                    </a:ext>
                  </a:extLst>
                </a:gridCol>
                <a:gridCol w="552963">
                  <a:extLst>
                    <a:ext uri="{9D8B030D-6E8A-4147-A177-3AD203B41FA5}">
                      <a16:colId xmlns:a16="http://schemas.microsoft.com/office/drawing/2014/main" val="3338829105"/>
                    </a:ext>
                  </a:extLst>
                </a:gridCol>
                <a:gridCol w="552963">
                  <a:extLst>
                    <a:ext uri="{9D8B030D-6E8A-4147-A177-3AD203B41FA5}">
                      <a16:colId xmlns:a16="http://schemas.microsoft.com/office/drawing/2014/main" val="1702624997"/>
                    </a:ext>
                  </a:extLst>
                </a:gridCol>
                <a:gridCol w="552963">
                  <a:extLst>
                    <a:ext uri="{9D8B030D-6E8A-4147-A177-3AD203B41FA5}">
                      <a16:colId xmlns:a16="http://schemas.microsoft.com/office/drawing/2014/main" val="633893529"/>
                    </a:ext>
                  </a:extLst>
                </a:gridCol>
                <a:gridCol w="552963">
                  <a:extLst>
                    <a:ext uri="{9D8B030D-6E8A-4147-A177-3AD203B41FA5}">
                      <a16:colId xmlns:a16="http://schemas.microsoft.com/office/drawing/2014/main" val="707657604"/>
                    </a:ext>
                  </a:extLst>
                </a:gridCol>
                <a:gridCol w="552963">
                  <a:extLst>
                    <a:ext uri="{9D8B030D-6E8A-4147-A177-3AD203B41FA5}">
                      <a16:colId xmlns:a16="http://schemas.microsoft.com/office/drawing/2014/main" val="515912495"/>
                    </a:ext>
                  </a:extLst>
                </a:gridCol>
                <a:gridCol w="552963">
                  <a:extLst>
                    <a:ext uri="{9D8B030D-6E8A-4147-A177-3AD203B41FA5}">
                      <a16:colId xmlns:a16="http://schemas.microsoft.com/office/drawing/2014/main" val="1754588996"/>
                    </a:ext>
                  </a:extLst>
                </a:gridCol>
                <a:gridCol w="552963">
                  <a:extLst>
                    <a:ext uri="{9D8B030D-6E8A-4147-A177-3AD203B41FA5}">
                      <a16:colId xmlns:a16="http://schemas.microsoft.com/office/drawing/2014/main" val="311062804"/>
                    </a:ext>
                  </a:extLst>
                </a:gridCol>
                <a:gridCol w="552963">
                  <a:extLst>
                    <a:ext uri="{9D8B030D-6E8A-4147-A177-3AD203B41FA5}">
                      <a16:colId xmlns:a16="http://schemas.microsoft.com/office/drawing/2014/main" val="550924695"/>
                    </a:ext>
                  </a:extLst>
                </a:gridCol>
                <a:gridCol w="552963">
                  <a:extLst>
                    <a:ext uri="{9D8B030D-6E8A-4147-A177-3AD203B41FA5}">
                      <a16:colId xmlns:a16="http://schemas.microsoft.com/office/drawing/2014/main" val="4278579192"/>
                    </a:ext>
                  </a:extLst>
                </a:gridCol>
                <a:gridCol w="552963">
                  <a:extLst>
                    <a:ext uri="{9D8B030D-6E8A-4147-A177-3AD203B41FA5}">
                      <a16:colId xmlns:a16="http://schemas.microsoft.com/office/drawing/2014/main" val="2409477439"/>
                    </a:ext>
                  </a:extLst>
                </a:gridCol>
                <a:gridCol w="552963">
                  <a:extLst>
                    <a:ext uri="{9D8B030D-6E8A-4147-A177-3AD203B41FA5}">
                      <a16:colId xmlns:a16="http://schemas.microsoft.com/office/drawing/2014/main" val="3271405573"/>
                    </a:ext>
                  </a:extLst>
                </a:gridCol>
              </a:tblGrid>
              <a:tr h="151282">
                <a:tc>
                  <a:txBody>
                    <a:bodyPr/>
                    <a:lstStyle/>
                    <a:p>
                      <a:pPr algn="l" fontAlgn="b"/>
                      <a:r>
                        <a:rPr lang="en-GB" sz="800" b="0" i="0" u="none" strike="noStrike">
                          <a:solidFill>
                            <a:srgbClr val="FFFFFF"/>
                          </a:solidFill>
                          <a:effectLst/>
                          <a:latin typeface="Arial" panose="020B0604020202020204" pitchFamily="34" charset="0"/>
                        </a:rPr>
                        <a:t> </a:t>
                      </a:r>
                    </a:p>
                  </a:txBody>
                  <a:tcPr marL="5217" marR="5217" marT="5217"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808080"/>
                    </a:solidFill>
                  </a:tcPr>
                </a:tc>
                <a:tc>
                  <a:txBody>
                    <a:bodyPr/>
                    <a:lstStyle/>
                    <a:p>
                      <a:pPr algn="ctr" fontAlgn="b"/>
                      <a:r>
                        <a:rPr lang="en-GB" sz="800" b="1" i="0" u="none" strike="noStrike">
                          <a:solidFill>
                            <a:srgbClr val="FFFFFF"/>
                          </a:solidFill>
                          <a:effectLst/>
                          <a:latin typeface="Arial" panose="020B0604020202020204" pitchFamily="34" charset="0"/>
                        </a:rPr>
                        <a:t>Q1 21</a:t>
                      </a:r>
                    </a:p>
                  </a:txBody>
                  <a:tcPr marL="5217" marR="5217" marT="5217"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808080"/>
                    </a:solidFill>
                  </a:tcPr>
                </a:tc>
                <a:tc>
                  <a:txBody>
                    <a:bodyPr/>
                    <a:lstStyle/>
                    <a:p>
                      <a:pPr algn="ctr" fontAlgn="b"/>
                      <a:r>
                        <a:rPr lang="en-GB" sz="800" b="1" i="0" u="none" strike="noStrike">
                          <a:solidFill>
                            <a:srgbClr val="FFFFFF"/>
                          </a:solidFill>
                          <a:effectLst/>
                          <a:latin typeface="Arial" panose="020B0604020202020204" pitchFamily="34" charset="0"/>
                        </a:rPr>
                        <a:t>Q2 21</a:t>
                      </a:r>
                    </a:p>
                  </a:txBody>
                  <a:tcPr marL="5217" marR="5217" marT="5217"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808080"/>
                    </a:solidFill>
                  </a:tcPr>
                </a:tc>
                <a:tc>
                  <a:txBody>
                    <a:bodyPr/>
                    <a:lstStyle/>
                    <a:p>
                      <a:pPr algn="ctr" fontAlgn="b"/>
                      <a:r>
                        <a:rPr lang="en-GB" sz="800" b="1" i="0" u="none" strike="noStrike">
                          <a:solidFill>
                            <a:srgbClr val="FFFFFF"/>
                          </a:solidFill>
                          <a:effectLst/>
                          <a:latin typeface="Arial" panose="020B0604020202020204" pitchFamily="34" charset="0"/>
                        </a:rPr>
                        <a:t>Q3 21</a:t>
                      </a:r>
                    </a:p>
                  </a:txBody>
                  <a:tcPr marL="5217" marR="5217" marT="5217"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808080"/>
                    </a:solidFill>
                  </a:tcPr>
                </a:tc>
                <a:tc>
                  <a:txBody>
                    <a:bodyPr/>
                    <a:lstStyle/>
                    <a:p>
                      <a:pPr algn="ctr" fontAlgn="b"/>
                      <a:r>
                        <a:rPr lang="en-GB" sz="800" b="1" i="0" u="none" strike="noStrike">
                          <a:solidFill>
                            <a:srgbClr val="FFFFFF"/>
                          </a:solidFill>
                          <a:effectLst/>
                          <a:latin typeface="Arial" panose="020B0604020202020204" pitchFamily="34" charset="0"/>
                        </a:rPr>
                        <a:t>Q4 21</a:t>
                      </a:r>
                    </a:p>
                  </a:txBody>
                  <a:tcPr marL="5217" marR="5217" marT="5217"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808080"/>
                    </a:solidFill>
                  </a:tcPr>
                </a:tc>
                <a:tc>
                  <a:txBody>
                    <a:bodyPr/>
                    <a:lstStyle/>
                    <a:p>
                      <a:pPr algn="ctr" fontAlgn="b"/>
                      <a:r>
                        <a:rPr lang="en-GB" sz="800" b="1" i="0" u="none" strike="noStrike">
                          <a:solidFill>
                            <a:srgbClr val="FFFFFF"/>
                          </a:solidFill>
                          <a:effectLst/>
                          <a:latin typeface="Arial" panose="020B0604020202020204" pitchFamily="34" charset="0"/>
                        </a:rPr>
                        <a:t>Q1 22</a:t>
                      </a:r>
                    </a:p>
                  </a:txBody>
                  <a:tcPr marL="5217" marR="5217" marT="5217"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808080"/>
                    </a:solidFill>
                  </a:tcPr>
                </a:tc>
                <a:tc>
                  <a:txBody>
                    <a:bodyPr/>
                    <a:lstStyle/>
                    <a:p>
                      <a:pPr algn="ctr" fontAlgn="b"/>
                      <a:r>
                        <a:rPr lang="en-GB" sz="800" b="1" i="0" u="none" strike="noStrike">
                          <a:solidFill>
                            <a:srgbClr val="FFFFFF"/>
                          </a:solidFill>
                          <a:effectLst/>
                          <a:latin typeface="Arial" panose="020B0604020202020204" pitchFamily="34" charset="0"/>
                        </a:rPr>
                        <a:t>Q2 22</a:t>
                      </a:r>
                    </a:p>
                  </a:txBody>
                  <a:tcPr marL="5217" marR="5217" marT="5217"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808080"/>
                    </a:solidFill>
                  </a:tcPr>
                </a:tc>
                <a:tc>
                  <a:txBody>
                    <a:bodyPr/>
                    <a:lstStyle/>
                    <a:p>
                      <a:pPr algn="ctr" fontAlgn="b"/>
                      <a:r>
                        <a:rPr lang="en-GB" sz="800" b="1" i="0" u="none" strike="noStrike">
                          <a:solidFill>
                            <a:srgbClr val="FFFFFF"/>
                          </a:solidFill>
                          <a:effectLst/>
                          <a:latin typeface="Arial" panose="020B0604020202020204" pitchFamily="34" charset="0"/>
                        </a:rPr>
                        <a:t>Q3 22</a:t>
                      </a:r>
                    </a:p>
                  </a:txBody>
                  <a:tcPr marL="5217" marR="5217" marT="5217"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808080"/>
                    </a:solidFill>
                  </a:tcPr>
                </a:tc>
                <a:tc>
                  <a:txBody>
                    <a:bodyPr/>
                    <a:lstStyle/>
                    <a:p>
                      <a:pPr algn="ctr" fontAlgn="b"/>
                      <a:r>
                        <a:rPr lang="en-GB" sz="800" b="1" i="0" u="none" strike="noStrike">
                          <a:solidFill>
                            <a:srgbClr val="FFFFFF"/>
                          </a:solidFill>
                          <a:effectLst/>
                          <a:latin typeface="Arial" panose="020B0604020202020204" pitchFamily="34" charset="0"/>
                        </a:rPr>
                        <a:t>Q4 22</a:t>
                      </a:r>
                    </a:p>
                  </a:txBody>
                  <a:tcPr marL="5217" marR="5217" marT="5217"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808080"/>
                    </a:solidFill>
                  </a:tcPr>
                </a:tc>
                <a:tc>
                  <a:txBody>
                    <a:bodyPr/>
                    <a:lstStyle/>
                    <a:p>
                      <a:pPr algn="ctr" fontAlgn="b"/>
                      <a:r>
                        <a:rPr lang="en-GB" sz="800" b="1" i="0" u="none" strike="noStrike">
                          <a:solidFill>
                            <a:srgbClr val="FFFFFF"/>
                          </a:solidFill>
                          <a:effectLst/>
                          <a:latin typeface="Arial" panose="020B0604020202020204" pitchFamily="34" charset="0"/>
                        </a:rPr>
                        <a:t>Q1 23</a:t>
                      </a:r>
                    </a:p>
                  </a:txBody>
                  <a:tcPr marL="5217" marR="5217" marT="5217"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808080"/>
                    </a:solidFill>
                  </a:tcPr>
                </a:tc>
                <a:tc>
                  <a:txBody>
                    <a:bodyPr/>
                    <a:lstStyle/>
                    <a:p>
                      <a:pPr algn="l" fontAlgn="b"/>
                      <a:endParaRPr lang="en-GB" sz="800" b="0" i="0" u="none" strike="noStrike">
                        <a:solidFill>
                          <a:srgbClr val="000000"/>
                        </a:solidFill>
                        <a:effectLst/>
                        <a:latin typeface="Arial" panose="020B0604020202020204" pitchFamily="34" charset="0"/>
                      </a:endParaRPr>
                    </a:p>
                  </a:txBody>
                  <a:tcPr marL="5217" marR="5217" marT="5217"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ctr" fontAlgn="b"/>
                      <a:r>
                        <a:rPr lang="en-GB" sz="800" b="1" i="0" u="none" strike="noStrike">
                          <a:solidFill>
                            <a:srgbClr val="FFFFFF"/>
                          </a:solidFill>
                          <a:effectLst/>
                          <a:latin typeface="Arial" panose="020B0604020202020204" pitchFamily="34" charset="0"/>
                        </a:rPr>
                        <a:t>YE Mar'21</a:t>
                      </a:r>
                    </a:p>
                  </a:txBody>
                  <a:tcPr marL="5217" marR="5217" marT="5217"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808080"/>
                    </a:solidFill>
                  </a:tcPr>
                </a:tc>
                <a:tc>
                  <a:txBody>
                    <a:bodyPr/>
                    <a:lstStyle/>
                    <a:p>
                      <a:pPr algn="ctr" fontAlgn="b"/>
                      <a:r>
                        <a:rPr lang="en-GB" sz="800" b="1" i="0" u="none" strike="noStrike">
                          <a:solidFill>
                            <a:srgbClr val="FFFFFF"/>
                          </a:solidFill>
                          <a:effectLst/>
                          <a:latin typeface="Arial" panose="020B0604020202020204" pitchFamily="34" charset="0"/>
                        </a:rPr>
                        <a:t>YE Mar'22</a:t>
                      </a:r>
                    </a:p>
                  </a:txBody>
                  <a:tcPr marL="5217" marR="5217" marT="5217"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808080"/>
                    </a:solidFill>
                  </a:tcPr>
                </a:tc>
                <a:tc>
                  <a:txBody>
                    <a:bodyPr/>
                    <a:lstStyle/>
                    <a:p>
                      <a:pPr algn="ctr" fontAlgn="b"/>
                      <a:r>
                        <a:rPr lang="en-GB" sz="800" b="1" i="0" u="none" strike="noStrike">
                          <a:solidFill>
                            <a:srgbClr val="FFFFFF"/>
                          </a:solidFill>
                          <a:effectLst/>
                          <a:latin typeface="Arial" panose="020B0604020202020204" pitchFamily="34" charset="0"/>
                        </a:rPr>
                        <a:t>YE Mar'23</a:t>
                      </a:r>
                    </a:p>
                  </a:txBody>
                  <a:tcPr marL="5217" marR="5217" marT="5217"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808080"/>
                    </a:solidFill>
                  </a:tcPr>
                </a:tc>
                <a:extLst>
                  <a:ext uri="{0D108BD9-81ED-4DB2-BD59-A6C34878D82A}">
                    <a16:rowId xmlns:a16="http://schemas.microsoft.com/office/drawing/2014/main" val="93845475"/>
                  </a:ext>
                </a:extLst>
              </a:tr>
              <a:tr h="151282">
                <a:tc>
                  <a:txBody>
                    <a:bodyPr/>
                    <a:lstStyle/>
                    <a:p>
                      <a:pPr algn="l" rtl="0" fontAlgn="b"/>
                      <a:r>
                        <a:rPr lang="en-GB" sz="800" b="1" i="0" u="none" strike="noStrike">
                          <a:solidFill>
                            <a:srgbClr val="000000"/>
                          </a:solidFill>
                          <a:effectLst/>
                          <a:latin typeface="Arial" panose="020B0604020202020204" pitchFamily="34" charset="0"/>
                        </a:rPr>
                        <a:t>Total Spend, £m</a:t>
                      </a:r>
                    </a:p>
                  </a:txBody>
                  <a:tcPr marL="5217" marR="5217" marT="5217"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GB" sz="800" b="0" i="0" u="none" strike="noStrike" dirty="0">
                          <a:solidFill>
                            <a:srgbClr val="000000"/>
                          </a:solidFill>
                          <a:effectLst/>
                          <a:latin typeface="Arial" panose="020B0604020202020204" pitchFamily="34" charset="0"/>
                        </a:rPr>
                        <a:t>       5,517 </a:t>
                      </a:r>
                    </a:p>
                  </a:txBody>
                  <a:tcPr marL="5217" marR="5217" marT="5217"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Arial" panose="020B0604020202020204" pitchFamily="34" charset="0"/>
                        </a:rPr>
                        <a:t>       5,445 </a:t>
                      </a:r>
                    </a:p>
                  </a:txBody>
                  <a:tcPr marL="5217" marR="5217" marT="5217"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Arial" panose="020B0604020202020204" pitchFamily="34" charset="0"/>
                        </a:rPr>
                        <a:t>       6,977 </a:t>
                      </a:r>
                    </a:p>
                  </a:txBody>
                  <a:tcPr marL="5217" marR="5217" marT="5217"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Arial" panose="020B0604020202020204" pitchFamily="34" charset="0"/>
                        </a:rPr>
                        <a:t>       6,671 </a:t>
                      </a:r>
                    </a:p>
                  </a:txBody>
                  <a:tcPr marL="5217" marR="5217" marT="5217"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Arial" panose="020B0604020202020204" pitchFamily="34" charset="0"/>
                        </a:rPr>
                        <a:t>       5,894 </a:t>
                      </a:r>
                    </a:p>
                  </a:txBody>
                  <a:tcPr marL="5217" marR="5217" marT="5217"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Arial" panose="020B0604020202020204" pitchFamily="34" charset="0"/>
                        </a:rPr>
                        <a:t>       5,559 </a:t>
                      </a:r>
                    </a:p>
                  </a:txBody>
                  <a:tcPr marL="5217" marR="5217" marT="5217"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Arial" panose="020B0604020202020204" pitchFamily="34" charset="0"/>
                        </a:rPr>
                        <a:t>       6,479 </a:t>
                      </a:r>
                    </a:p>
                  </a:txBody>
                  <a:tcPr marL="5217" marR="5217" marT="5217"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Arial" panose="020B0604020202020204" pitchFamily="34" charset="0"/>
                        </a:rPr>
                        <a:t>       6,551 </a:t>
                      </a:r>
                    </a:p>
                  </a:txBody>
                  <a:tcPr marL="5217" marR="5217" marT="5217"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Arial" panose="020B0604020202020204" pitchFamily="34" charset="0"/>
                        </a:rPr>
                        <a:t>       6,108 </a:t>
                      </a:r>
                    </a:p>
                  </a:txBody>
                  <a:tcPr marL="5217" marR="5217" marT="5217"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endParaRPr lang="en-GB" sz="800" b="0" i="0" u="none" strike="noStrike">
                        <a:solidFill>
                          <a:srgbClr val="000000"/>
                        </a:solidFill>
                        <a:effectLst/>
                        <a:latin typeface="Arial" panose="020B0604020202020204" pitchFamily="34" charset="0"/>
                      </a:endParaRPr>
                    </a:p>
                  </a:txBody>
                  <a:tcPr marL="5217" marR="5217" marT="5217"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l" fontAlgn="b"/>
                      <a:r>
                        <a:rPr lang="en-GB" sz="800" b="0" i="0" u="none" strike="noStrike">
                          <a:solidFill>
                            <a:srgbClr val="000000"/>
                          </a:solidFill>
                          <a:effectLst/>
                          <a:latin typeface="Arial" panose="020B0604020202020204" pitchFamily="34" charset="0"/>
                        </a:rPr>
                        <a:t>     19,766 </a:t>
                      </a:r>
                    </a:p>
                  </a:txBody>
                  <a:tcPr marL="5217" marR="5217" marT="5217"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Arial" panose="020B0604020202020204" pitchFamily="34" charset="0"/>
                        </a:rPr>
                        <a:t>     24,987 </a:t>
                      </a:r>
                    </a:p>
                  </a:txBody>
                  <a:tcPr marL="5217" marR="5217" marT="5217"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Arial" panose="020B0604020202020204" pitchFamily="34" charset="0"/>
                        </a:rPr>
                        <a:t>     24,697 </a:t>
                      </a:r>
                    </a:p>
                  </a:txBody>
                  <a:tcPr marL="5217" marR="5217" marT="5217"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2079930975"/>
                  </a:ext>
                </a:extLst>
              </a:tr>
              <a:tr h="151282">
                <a:tc>
                  <a:txBody>
                    <a:bodyPr/>
                    <a:lstStyle/>
                    <a:p>
                      <a:pPr algn="l" rtl="0" fontAlgn="b"/>
                      <a:r>
                        <a:rPr lang="en-GB" sz="800" b="1" i="0" u="none" strike="noStrike" dirty="0">
                          <a:solidFill>
                            <a:srgbClr val="000000"/>
                          </a:solidFill>
                          <a:effectLst/>
                          <a:latin typeface="Arial" panose="020B0604020202020204" pitchFamily="34" charset="0"/>
                        </a:rPr>
                        <a:t>Visits, m</a:t>
                      </a:r>
                    </a:p>
                  </a:txBody>
                  <a:tcPr marL="5217" marR="5217" marT="5217"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Arial" panose="020B0604020202020204" pitchFamily="34" charset="0"/>
                        </a:rPr>
                        <a:t>       1,023 </a:t>
                      </a:r>
                    </a:p>
                  </a:txBody>
                  <a:tcPr marL="5217" marR="5217" marT="5217"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Arial" panose="020B0604020202020204" pitchFamily="34" charset="0"/>
                        </a:rPr>
                        <a:t>       1,023 </a:t>
                      </a:r>
                    </a:p>
                  </a:txBody>
                  <a:tcPr marL="5217" marR="5217" marT="5217"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Arial" panose="020B0604020202020204" pitchFamily="34" charset="0"/>
                        </a:rPr>
                        <a:t>       1,392 </a:t>
                      </a:r>
                    </a:p>
                  </a:txBody>
                  <a:tcPr marL="5217" marR="5217" marT="5217"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Arial" panose="020B0604020202020204" pitchFamily="34" charset="0"/>
                        </a:rPr>
                        <a:t>       1,303 </a:t>
                      </a:r>
                    </a:p>
                  </a:txBody>
                  <a:tcPr marL="5217" marR="5217" marT="5217"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Arial" panose="020B0604020202020204" pitchFamily="34" charset="0"/>
                        </a:rPr>
                        <a:t>       1,170 </a:t>
                      </a:r>
                    </a:p>
                  </a:txBody>
                  <a:tcPr marL="5217" marR="5217" marT="5217"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Arial" panose="020B0604020202020204" pitchFamily="34" charset="0"/>
                        </a:rPr>
                        <a:t>       1,126 </a:t>
                      </a:r>
                    </a:p>
                  </a:txBody>
                  <a:tcPr marL="5217" marR="5217" marT="5217"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Arial" panose="020B0604020202020204" pitchFamily="34" charset="0"/>
                        </a:rPr>
                        <a:t>       1,330 </a:t>
                      </a:r>
                    </a:p>
                  </a:txBody>
                  <a:tcPr marL="5217" marR="5217" marT="5217"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Arial" panose="020B0604020202020204" pitchFamily="34" charset="0"/>
                        </a:rPr>
                        <a:t>       1,351 </a:t>
                      </a:r>
                    </a:p>
                  </a:txBody>
                  <a:tcPr marL="5217" marR="5217" marT="5217"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Arial" panose="020B0604020202020204" pitchFamily="34" charset="0"/>
                        </a:rPr>
                        <a:t>       1,212 </a:t>
                      </a:r>
                    </a:p>
                  </a:txBody>
                  <a:tcPr marL="5217" marR="5217" marT="5217"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endParaRPr lang="en-GB" sz="800" b="0" i="0" u="none" strike="noStrike">
                        <a:solidFill>
                          <a:srgbClr val="000000"/>
                        </a:solidFill>
                        <a:effectLst/>
                        <a:latin typeface="Arial" panose="020B0604020202020204" pitchFamily="34" charset="0"/>
                      </a:endParaRPr>
                    </a:p>
                  </a:txBody>
                  <a:tcPr marL="5217" marR="5217" marT="5217"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l" fontAlgn="b"/>
                      <a:r>
                        <a:rPr lang="en-GB" sz="800" b="0" i="0" u="none" strike="noStrike">
                          <a:solidFill>
                            <a:srgbClr val="000000"/>
                          </a:solidFill>
                          <a:effectLst/>
                          <a:latin typeface="Arial" panose="020B0604020202020204" pitchFamily="34" charset="0"/>
                        </a:rPr>
                        <a:t>       3,739 </a:t>
                      </a:r>
                    </a:p>
                  </a:txBody>
                  <a:tcPr marL="5217" marR="5217" marT="5217"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Arial" panose="020B0604020202020204" pitchFamily="34" charset="0"/>
                        </a:rPr>
                        <a:t>       4,888 </a:t>
                      </a:r>
                    </a:p>
                  </a:txBody>
                  <a:tcPr marL="5217" marR="5217" marT="5217"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Arial" panose="020B0604020202020204" pitchFamily="34" charset="0"/>
                        </a:rPr>
                        <a:t>       5,019 </a:t>
                      </a:r>
                    </a:p>
                  </a:txBody>
                  <a:tcPr marL="5217" marR="5217" marT="5217"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1401628747"/>
                  </a:ext>
                </a:extLst>
              </a:tr>
              <a:tr h="151282">
                <a:tc>
                  <a:txBody>
                    <a:bodyPr/>
                    <a:lstStyle/>
                    <a:p>
                      <a:pPr algn="l" rtl="0" fontAlgn="b"/>
                      <a:r>
                        <a:rPr lang="en-GB" sz="800" b="1" i="0" u="none" strike="noStrike" dirty="0">
                          <a:solidFill>
                            <a:srgbClr val="000000"/>
                          </a:solidFill>
                          <a:effectLst/>
                          <a:latin typeface="Arial" panose="020B0604020202020204" pitchFamily="34" charset="0"/>
                        </a:rPr>
                        <a:t>Avg. Eater Cheque, £</a:t>
                      </a:r>
                    </a:p>
                  </a:txBody>
                  <a:tcPr marL="5217" marR="5217" marT="5217"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Arial" panose="020B0604020202020204" pitchFamily="34" charset="0"/>
                        </a:rPr>
                        <a:t>        5.40 </a:t>
                      </a:r>
                    </a:p>
                  </a:txBody>
                  <a:tcPr marL="5217" marR="5217" marT="5217"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Arial" panose="020B0604020202020204" pitchFamily="34" charset="0"/>
                        </a:rPr>
                        <a:t>        5.32 </a:t>
                      </a:r>
                    </a:p>
                  </a:txBody>
                  <a:tcPr marL="5217" marR="5217" marT="5217"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Arial" panose="020B0604020202020204" pitchFamily="34" charset="0"/>
                        </a:rPr>
                        <a:t>        5.01 </a:t>
                      </a:r>
                    </a:p>
                  </a:txBody>
                  <a:tcPr marL="5217" marR="5217" marT="5217"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Arial" panose="020B0604020202020204" pitchFamily="34" charset="0"/>
                        </a:rPr>
                        <a:t>        5.12 </a:t>
                      </a:r>
                    </a:p>
                  </a:txBody>
                  <a:tcPr marL="5217" marR="5217" marT="5217"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Arial" panose="020B0604020202020204" pitchFamily="34" charset="0"/>
                        </a:rPr>
                        <a:t>        5.04 </a:t>
                      </a:r>
                    </a:p>
                  </a:txBody>
                  <a:tcPr marL="5217" marR="5217" marT="5217"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Arial" panose="020B0604020202020204" pitchFamily="34" charset="0"/>
                        </a:rPr>
                        <a:t>        4.94 </a:t>
                      </a:r>
                    </a:p>
                  </a:txBody>
                  <a:tcPr marL="5217" marR="5217" marT="5217"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Arial" panose="020B0604020202020204" pitchFamily="34" charset="0"/>
                        </a:rPr>
                        <a:t>        4.87 </a:t>
                      </a:r>
                    </a:p>
                  </a:txBody>
                  <a:tcPr marL="5217" marR="5217" marT="5217"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Arial" panose="020B0604020202020204" pitchFamily="34" charset="0"/>
                        </a:rPr>
                        <a:t>        4.85 </a:t>
                      </a:r>
                    </a:p>
                  </a:txBody>
                  <a:tcPr marL="5217" marR="5217" marT="5217"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Arial" panose="020B0604020202020204" pitchFamily="34" charset="0"/>
                        </a:rPr>
                        <a:t>        5.04 </a:t>
                      </a:r>
                    </a:p>
                  </a:txBody>
                  <a:tcPr marL="5217" marR="5217" marT="5217"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endParaRPr lang="en-GB" sz="800" b="0" i="0" u="none" strike="noStrike">
                        <a:solidFill>
                          <a:srgbClr val="000000"/>
                        </a:solidFill>
                        <a:effectLst/>
                        <a:latin typeface="Arial" panose="020B0604020202020204" pitchFamily="34" charset="0"/>
                      </a:endParaRPr>
                    </a:p>
                  </a:txBody>
                  <a:tcPr marL="5217" marR="5217" marT="5217"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l" fontAlgn="b"/>
                      <a:r>
                        <a:rPr lang="en-GB" sz="800" b="0" i="0" u="none" strike="noStrike">
                          <a:solidFill>
                            <a:srgbClr val="000000"/>
                          </a:solidFill>
                          <a:effectLst/>
                          <a:latin typeface="Arial" panose="020B0604020202020204" pitchFamily="34" charset="0"/>
                        </a:rPr>
                        <a:t>        5.29 </a:t>
                      </a:r>
                    </a:p>
                  </a:txBody>
                  <a:tcPr marL="5217" marR="5217" marT="5217"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Arial" panose="020B0604020202020204" pitchFamily="34" charset="0"/>
                        </a:rPr>
                        <a:t>        5.11 </a:t>
                      </a:r>
                    </a:p>
                  </a:txBody>
                  <a:tcPr marL="5217" marR="5217" marT="5217"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GB" sz="800" b="0" i="0" u="none" strike="noStrike" dirty="0">
                          <a:solidFill>
                            <a:srgbClr val="000000"/>
                          </a:solidFill>
                          <a:effectLst/>
                          <a:latin typeface="Arial" panose="020B0604020202020204" pitchFamily="34" charset="0"/>
                        </a:rPr>
                        <a:t>        4.92 </a:t>
                      </a:r>
                    </a:p>
                  </a:txBody>
                  <a:tcPr marL="5217" marR="5217" marT="5217"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3331551393"/>
                  </a:ext>
                </a:extLst>
              </a:tr>
            </a:tbl>
          </a:graphicData>
        </a:graphic>
      </p:graphicFrame>
    </p:spTree>
    <p:extLst>
      <p:ext uri="{BB962C8B-B14F-4D97-AF65-F5344CB8AC3E}">
        <p14:creationId xmlns:p14="http://schemas.microsoft.com/office/powerpoint/2010/main" val="4389181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4229B5-AC2F-4F7A-B2D0-32E9DA3492D1}"/>
              </a:ext>
            </a:extLst>
          </p:cNvPr>
          <p:cNvSpPr>
            <a:spLocks noGrp="1"/>
          </p:cNvSpPr>
          <p:nvPr>
            <p:ph type="title"/>
          </p:nvPr>
        </p:nvSpPr>
        <p:spPr/>
        <p:txBody>
          <a:bodyPr/>
          <a:lstStyle/>
          <a:p>
            <a:r>
              <a:rPr lang="en-US" dirty="0">
                <a:solidFill>
                  <a:schemeClr val="bg1"/>
                </a:solidFill>
              </a:rPr>
              <a:t>Executive Summary – GB – Q1 2023</a:t>
            </a:r>
            <a:endParaRPr lang="en-GB" dirty="0">
              <a:solidFill>
                <a:schemeClr val="bg1"/>
              </a:solidFill>
            </a:endParaRPr>
          </a:p>
        </p:txBody>
      </p:sp>
      <p:sp>
        <p:nvSpPr>
          <p:cNvPr id="7" name="Content Placeholder 6"/>
          <p:cNvSpPr>
            <a:spLocks noGrp="1"/>
          </p:cNvSpPr>
          <p:nvPr>
            <p:ph type="subTitle" idx="4294967295"/>
          </p:nvPr>
        </p:nvSpPr>
        <p:spPr>
          <a:xfrm>
            <a:off x="367296" y="853979"/>
            <a:ext cx="8388000" cy="4034544"/>
          </a:xfrm>
        </p:spPr>
        <p:txBody>
          <a:bodyPr>
            <a:noAutofit/>
          </a:bodyPr>
          <a:lstStyle/>
          <a:p>
            <a:pPr>
              <a:spcBef>
                <a:spcPts val="200"/>
              </a:spcBef>
              <a:spcAft>
                <a:spcPts val="1200"/>
              </a:spcAft>
            </a:pPr>
            <a:r>
              <a:rPr lang="en-GB" sz="1000" dirty="0">
                <a:effectLst/>
                <a:ea typeface="Times New Roman" panose="02020603050405020304" pitchFamily="18" charset="0"/>
                <a:cs typeface="Arial" panose="020B0604020202020204" pitchFamily="34" charset="0"/>
              </a:rPr>
              <a:t>The UK economy continues to face headwinds from high inflation, which is affecting business and consumer confidence and increasing costs. GDP is estimated to have increased by 0.1% in the three months to February, narrowly avoiding a recession. Consumer confidence continued to recover slightly to -36 in March, after hitting a record low of -49 in 2022. The Consumer Prices Index (CPI) rose by 10.1% in the 12 months to March 2023, down from 10.4% in February, but remaining at a very high rate. Consumers continue to struggle with high food and utility prices and higher mortgage rates, leaving them with less disposable income.</a:t>
            </a:r>
          </a:p>
          <a:p>
            <a:pPr>
              <a:spcBef>
                <a:spcPts val="200"/>
              </a:spcBef>
              <a:spcAft>
                <a:spcPts val="1200"/>
              </a:spcAft>
            </a:pPr>
            <a:r>
              <a:rPr lang="en-GB" sz="1000" dirty="0">
                <a:effectLst/>
                <a:ea typeface="Times New Roman" panose="02020603050405020304" pitchFamily="18" charset="0"/>
                <a:cs typeface="Arial" panose="020B0604020202020204" pitchFamily="34" charset="0"/>
              </a:rPr>
              <a:t>Despite the challenges from the cost-of-living crisis, CREST data showed traffic was up 3.4% in the foodservice industry in Q1 2023 vs Q1 2022, showing how resilient the market is. Traffic growth was strongest in Full Service Restaurants, where it increased 11.1% year-on-year. Socialising with friends and families continues to be important to consumers, and Full Service Restaurants as a segment benefits from this. QSR also saw traffic growth, up 3.6%, as some consumers traded down to lower-spend market segments. Convenience and habitual eating are also rising again in importance, which QSR benefits from. Onsite traffic declined by 10%, as consumers save money by bringing in lunch from home more. </a:t>
            </a:r>
          </a:p>
          <a:p>
            <a:pPr>
              <a:spcBef>
                <a:spcPts val="200"/>
              </a:spcBef>
              <a:spcAft>
                <a:spcPts val="1200"/>
              </a:spcAft>
            </a:pPr>
            <a:r>
              <a:rPr lang="en-GB" sz="1000" dirty="0">
                <a:effectLst/>
                <a:ea typeface="Times New Roman" panose="02020603050405020304" pitchFamily="18" charset="0"/>
                <a:cs typeface="Arial" panose="020B0604020202020204" pitchFamily="34" charset="0"/>
              </a:rPr>
              <a:t>Lunch led growth, with traffic up 9%, benefitting from a return to more normal patterns around commuting, working in the office and travelling. Morning meal and PM snack both saw an increase of +1%, while supper traffic was flat year-on-year. Dinner was the best performing daypart during the pandemic years, but growth is now stagnant as consumers cut back on deliveries and nights out. </a:t>
            </a:r>
          </a:p>
          <a:p>
            <a:pPr>
              <a:spcBef>
                <a:spcPts val="200"/>
              </a:spcBef>
              <a:spcAft>
                <a:spcPts val="1200"/>
              </a:spcAft>
            </a:pPr>
            <a:r>
              <a:rPr lang="en-GB" sz="1000" dirty="0">
                <a:effectLst/>
                <a:ea typeface="Times New Roman" panose="02020603050405020304" pitchFamily="18" charset="0"/>
                <a:cs typeface="Arial" panose="020B0604020202020204" pitchFamily="34" charset="0"/>
              </a:rPr>
              <a:t>On-premise saw very strong traffic growth, up 19% year-on-year. ‘In car’ and ‘at home’ saw declines of 2% and 6% respectively, as consumers switched from drive thru and delivery back to in-store visits. Adult only parties drove growth, with traffic up 6%, while traffic from parties with kids was down 2%. </a:t>
            </a:r>
          </a:p>
          <a:p>
            <a:pPr>
              <a:spcBef>
                <a:spcPts val="200"/>
              </a:spcBef>
              <a:spcAft>
                <a:spcPts val="1200"/>
              </a:spcAft>
            </a:pPr>
            <a:r>
              <a:rPr lang="en-GB" sz="1000" dirty="0">
                <a:effectLst/>
                <a:ea typeface="Times New Roman" panose="02020603050405020304" pitchFamily="18" charset="0"/>
                <a:cs typeface="Arial" panose="020B0604020202020204" pitchFamily="34" charset="0"/>
              </a:rPr>
              <a:t>Overall, Q1 2023 saw many of the trends from the pandemic years reversing, with lunch growing faster than dinner, and adult only parties outpacing parties with kids. Delivery and drive thru are also in decline, but remain much bigger than they were pre-Covid. While the 3.4% rise in traffic is positive, it is a slowdown from the 5% growth seen in Q4 2022, and shows how the eating out market is under pressure from the cost of living crisis.  </a:t>
            </a:r>
          </a:p>
        </p:txBody>
      </p:sp>
      <p:sp>
        <p:nvSpPr>
          <p:cNvPr id="9" name="Slide Number Placeholder 2"/>
          <p:cNvSpPr txBox="1">
            <a:spLocks/>
          </p:cNvSpPr>
          <p:nvPr/>
        </p:nvSpPr>
        <p:spPr>
          <a:xfrm>
            <a:off x="8599488" y="4835525"/>
            <a:ext cx="544512" cy="2794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35A454EE-6717-4973-901E-6A90AD009CF4}" type="slidenum">
              <a:rPr lang="en-US" sz="1200" smtClean="0"/>
              <a:pPr algn="r"/>
              <a:t>2</a:t>
            </a:fld>
            <a:endParaRPr lang="en-US" sz="1200" dirty="0"/>
          </a:p>
        </p:txBody>
      </p:sp>
    </p:spTree>
    <p:extLst>
      <p:ext uri="{BB962C8B-B14F-4D97-AF65-F5344CB8AC3E}">
        <p14:creationId xmlns:p14="http://schemas.microsoft.com/office/powerpoint/2010/main" val="10001675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8572" y="300857"/>
            <a:ext cx="7673745" cy="544535"/>
          </a:xfrm>
        </p:spPr>
        <p:txBody>
          <a:bodyPr>
            <a:noAutofit/>
          </a:bodyPr>
          <a:lstStyle/>
          <a:p>
            <a:r>
              <a:rPr lang="en-GB" sz="2400" dirty="0">
                <a:solidFill>
                  <a:srgbClr val="00517D"/>
                </a:solidFill>
                <a:latin typeface="+mn-lt"/>
                <a:cs typeface="Calibri" pitchFamily="34" charset="0"/>
              </a:rPr>
              <a:t>Pork continues to outperform other proteins in QSR; Seafood lost both, servings and incidence</a:t>
            </a:r>
            <a:endParaRPr lang="en-US" sz="2400" dirty="0">
              <a:latin typeface="+mn-lt"/>
            </a:endParaRPr>
          </a:p>
        </p:txBody>
      </p:sp>
      <p:sp>
        <p:nvSpPr>
          <p:cNvPr id="3" name="Slide Number Placeholder 2"/>
          <p:cNvSpPr>
            <a:spLocks noGrp="1"/>
          </p:cNvSpPr>
          <p:nvPr>
            <p:ph type="sldNum" sz="quarter" idx="10"/>
          </p:nvPr>
        </p:nvSpPr>
        <p:spPr/>
        <p:txBody>
          <a:bodyPr/>
          <a:lstStyle/>
          <a:p>
            <a:fld id="{35A454EE-6717-4973-901E-6A90AD009CF4}" type="slidenum">
              <a:rPr lang="en-US" smtClean="0"/>
              <a:pPr/>
              <a:t>20</a:t>
            </a:fld>
            <a:endParaRPr lang="en-US" dirty="0"/>
          </a:p>
        </p:txBody>
      </p:sp>
      <p:sp>
        <p:nvSpPr>
          <p:cNvPr id="10" name="Text Box 3"/>
          <p:cNvSpPr txBox="1">
            <a:spLocks noChangeArrowheads="1"/>
          </p:cNvSpPr>
          <p:nvPr/>
        </p:nvSpPr>
        <p:spPr bwMode="auto">
          <a:xfrm>
            <a:off x="2707471" y="1078135"/>
            <a:ext cx="461241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ctr"/>
            <a:r>
              <a:rPr lang="en-US" sz="1600" dirty="0">
                <a:solidFill>
                  <a:srgbClr val="008AC0"/>
                </a:solidFill>
                <a:latin typeface="+mn-lt"/>
                <a:cs typeface="Calibri" pitchFamily="34" charset="0"/>
              </a:rPr>
              <a:t>Servings Share &amp; YOY, and Incidence by Protein</a:t>
            </a:r>
          </a:p>
        </p:txBody>
      </p:sp>
      <p:graphicFrame>
        <p:nvGraphicFramePr>
          <p:cNvPr id="14" name="Object 1"/>
          <p:cNvGraphicFramePr>
            <a:graphicFrameLocks noChangeAspect="1"/>
          </p:cNvGraphicFramePr>
          <p:nvPr>
            <p:extLst>
              <p:ext uri="{D42A27DB-BD31-4B8C-83A1-F6EECF244321}">
                <p14:modId xmlns:p14="http://schemas.microsoft.com/office/powerpoint/2010/main" val="92224156"/>
              </p:ext>
            </p:extLst>
          </p:nvPr>
        </p:nvGraphicFramePr>
        <p:xfrm>
          <a:off x="4458796" y="1656139"/>
          <a:ext cx="4267344" cy="296733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Chart 14"/>
          <p:cNvGraphicFramePr/>
          <p:nvPr>
            <p:extLst>
              <p:ext uri="{D42A27DB-BD31-4B8C-83A1-F6EECF244321}">
                <p14:modId xmlns:p14="http://schemas.microsoft.com/office/powerpoint/2010/main" val="2781834992"/>
              </p:ext>
            </p:extLst>
          </p:nvPr>
        </p:nvGraphicFramePr>
        <p:xfrm>
          <a:off x="74305" y="1267362"/>
          <a:ext cx="4649660" cy="345349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Table 15"/>
          <p:cNvGraphicFramePr>
            <a:graphicFrameLocks noGrp="1"/>
          </p:cNvGraphicFramePr>
          <p:nvPr>
            <p:extLst>
              <p:ext uri="{D42A27DB-BD31-4B8C-83A1-F6EECF244321}">
                <p14:modId xmlns:p14="http://schemas.microsoft.com/office/powerpoint/2010/main" val="4159457520"/>
              </p:ext>
            </p:extLst>
          </p:nvPr>
        </p:nvGraphicFramePr>
        <p:xfrm>
          <a:off x="4459118" y="1633950"/>
          <a:ext cx="833718" cy="2831490"/>
        </p:xfrm>
        <a:graphic>
          <a:graphicData uri="http://schemas.openxmlformats.org/drawingml/2006/table">
            <a:tbl>
              <a:tblPr>
                <a:tableStyleId>{5C22544A-7EE6-4342-B048-85BDC9FD1C3A}</a:tableStyleId>
              </a:tblPr>
              <a:tblGrid>
                <a:gridCol w="833718">
                  <a:extLst>
                    <a:ext uri="{9D8B030D-6E8A-4147-A177-3AD203B41FA5}">
                      <a16:colId xmlns:a16="http://schemas.microsoft.com/office/drawing/2014/main" val="20000"/>
                    </a:ext>
                  </a:extLst>
                </a:gridCol>
              </a:tblGrid>
              <a:tr h="566298">
                <a:tc>
                  <a:txBody>
                    <a:bodyPr/>
                    <a:lstStyle/>
                    <a:p>
                      <a:pPr algn="ctr" fontAlgn="ctr"/>
                      <a:r>
                        <a:rPr lang="en-US" sz="1400" b="1" i="0" u="none" strike="noStrike">
                          <a:solidFill>
                            <a:srgbClr val="9C0006"/>
                          </a:solidFill>
                          <a:effectLst/>
                          <a:latin typeface="Robot Condensed Regular"/>
                        </a:rPr>
                        <a:t>-1.40</a:t>
                      </a:r>
                    </a:p>
                  </a:txBody>
                  <a:tcPr marL="9525" marR="9525" marT="9525" marB="0" anchor="ctr">
                    <a:lnL w="28575" cap="flat" cmpd="sng" algn="ctr">
                      <a:noFill/>
                      <a:prstDash val="sysDot"/>
                      <a:round/>
                      <a:headEnd type="none" w="med" len="med"/>
                      <a:tailEnd type="none" w="med" len="med"/>
                    </a:lnL>
                    <a:lnR w="28575" cap="flat" cmpd="sng" algn="ctr">
                      <a:noFill/>
                      <a:prstDash val="sysDot"/>
                      <a:round/>
                      <a:headEnd type="none" w="med" len="med"/>
                      <a:tailEnd type="none" w="med" len="med"/>
                    </a:lnR>
                    <a:lnT w="28575" cap="flat" cmpd="sng" algn="ctr">
                      <a:noFill/>
                      <a:prstDash val="sysDot"/>
                      <a:round/>
                      <a:headEnd type="none" w="med" len="med"/>
                      <a:tailEnd type="none" w="med" len="med"/>
                    </a:lnT>
                    <a:lnB w="28575"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566298">
                <a:tc>
                  <a:txBody>
                    <a:bodyPr/>
                    <a:lstStyle/>
                    <a:p>
                      <a:pPr algn="ctr" fontAlgn="ctr"/>
                      <a:r>
                        <a:rPr lang="en-US" sz="1400" b="1" i="0" u="none" strike="noStrike">
                          <a:solidFill>
                            <a:srgbClr val="00B050"/>
                          </a:solidFill>
                          <a:effectLst/>
                          <a:latin typeface="Robot Condensed Regular"/>
                        </a:rPr>
                        <a:t>1.50</a:t>
                      </a:r>
                    </a:p>
                  </a:txBody>
                  <a:tcPr marL="9525" marR="9525" marT="9525" marB="0" anchor="ctr">
                    <a:lnL w="28575" cap="flat" cmpd="sng" algn="ctr">
                      <a:noFill/>
                      <a:prstDash val="sysDot"/>
                      <a:round/>
                      <a:headEnd type="none" w="med" len="med"/>
                      <a:tailEnd type="none" w="med" len="med"/>
                    </a:lnL>
                    <a:lnR w="28575" cap="flat" cmpd="sng" algn="ctr">
                      <a:noFill/>
                      <a:prstDash val="sysDot"/>
                      <a:round/>
                      <a:headEnd type="none" w="med" len="med"/>
                      <a:tailEnd type="none" w="med" len="med"/>
                    </a:lnR>
                    <a:lnT w="28575" cap="flat" cmpd="sng" algn="ctr">
                      <a:noFill/>
                      <a:prstDash val="sysDot"/>
                      <a:round/>
                      <a:headEnd type="none" w="med" len="med"/>
                      <a:tailEnd type="none" w="med" len="med"/>
                    </a:lnT>
                    <a:lnB w="28575"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566298">
                <a:tc>
                  <a:txBody>
                    <a:bodyPr/>
                    <a:lstStyle/>
                    <a:p>
                      <a:pPr algn="ctr" fontAlgn="ctr"/>
                      <a:r>
                        <a:rPr lang="en-US" sz="1400" b="1" i="0" u="none" strike="noStrike">
                          <a:solidFill>
                            <a:srgbClr val="9C0006"/>
                          </a:solidFill>
                          <a:effectLst/>
                          <a:latin typeface="Robot Condensed Regular"/>
                        </a:rPr>
                        <a:t>-0.10</a:t>
                      </a:r>
                    </a:p>
                  </a:txBody>
                  <a:tcPr marL="9525" marR="9525" marT="9525" marB="0" anchor="ctr">
                    <a:lnL w="28575" cap="flat" cmpd="sng" algn="ctr">
                      <a:noFill/>
                      <a:prstDash val="sysDot"/>
                      <a:round/>
                      <a:headEnd type="none" w="med" len="med"/>
                      <a:tailEnd type="none" w="med" len="med"/>
                    </a:lnL>
                    <a:lnR w="28575" cap="flat" cmpd="sng" algn="ctr">
                      <a:noFill/>
                      <a:prstDash val="sysDot"/>
                      <a:round/>
                      <a:headEnd type="none" w="med" len="med"/>
                      <a:tailEnd type="none" w="med" len="med"/>
                    </a:lnR>
                    <a:lnT w="28575" cap="flat" cmpd="sng" algn="ctr">
                      <a:noFill/>
                      <a:prstDash val="sysDot"/>
                      <a:round/>
                      <a:headEnd type="none" w="med" len="med"/>
                      <a:tailEnd type="none" w="med" len="med"/>
                    </a:lnT>
                    <a:lnB w="28575"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566298">
                <a:tc>
                  <a:txBody>
                    <a:bodyPr/>
                    <a:lstStyle/>
                    <a:p>
                      <a:pPr algn="ctr" fontAlgn="ctr"/>
                      <a:r>
                        <a:rPr lang="en-US" sz="1400" b="1" i="0" u="none" strike="noStrike">
                          <a:solidFill>
                            <a:srgbClr val="9C0006"/>
                          </a:solidFill>
                          <a:effectLst/>
                          <a:latin typeface="Robot Condensed Regular"/>
                        </a:rPr>
                        <a:t>-1.10</a:t>
                      </a:r>
                    </a:p>
                  </a:txBody>
                  <a:tcPr marL="9525" marR="9525" marT="9525" marB="0" anchor="ctr">
                    <a:lnL w="28575" cap="flat" cmpd="sng" algn="ctr">
                      <a:noFill/>
                      <a:prstDash val="sysDot"/>
                      <a:round/>
                      <a:headEnd type="none" w="med" len="med"/>
                      <a:tailEnd type="none" w="med" len="med"/>
                    </a:lnL>
                    <a:lnR w="28575" cap="flat" cmpd="sng" algn="ctr">
                      <a:noFill/>
                      <a:prstDash val="sysDot"/>
                      <a:round/>
                      <a:headEnd type="none" w="med" len="med"/>
                      <a:tailEnd type="none" w="med" len="med"/>
                    </a:lnR>
                    <a:lnT w="28575" cap="flat" cmpd="sng" algn="ctr">
                      <a:noFill/>
                      <a:prstDash val="sysDot"/>
                      <a:round/>
                      <a:headEnd type="none" w="med" len="med"/>
                      <a:tailEnd type="none" w="med" len="med"/>
                    </a:lnT>
                    <a:lnB w="28575"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566298">
                <a:tc>
                  <a:txBody>
                    <a:bodyPr/>
                    <a:lstStyle/>
                    <a:p>
                      <a:pPr algn="ctr" fontAlgn="ctr"/>
                      <a:r>
                        <a:rPr lang="en-US" sz="1400" b="1" i="0" u="none" strike="noStrike" dirty="0">
                          <a:solidFill>
                            <a:srgbClr val="00B050"/>
                          </a:solidFill>
                          <a:effectLst/>
                          <a:latin typeface="Robot Condensed Regular"/>
                        </a:rPr>
                        <a:t>0.10</a:t>
                      </a:r>
                    </a:p>
                  </a:txBody>
                  <a:tcPr marL="9525" marR="9525" marT="9525" marB="0" anchor="ctr">
                    <a:lnL w="28575" cap="flat" cmpd="sng" algn="ctr">
                      <a:noFill/>
                      <a:prstDash val="sysDot"/>
                      <a:round/>
                      <a:headEnd type="none" w="med" len="med"/>
                      <a:tailEnd type="none" w="med" len="med"/>
                    </a:lnL>
                    <a:lnR w="28575" cap="flat" cmpd="sng" algn="ctr">
                      <a:noFill/>
                      <a:prstDash val="sysDot"/>
                      <a:round/>
                      <a:headEnd type="none" w="med" len="med"/>
                      <a:tailEnd type="none" w="med" len="med"/>
                    </a:lnR>
                    <a:lnT w="28575" cap="flat" cmpd="sng" algn="ctr">
                      <a:noFill/>
                      <a:prstDash val="sysDot"/>
                      <a:round/>
                      <a:headEnd type="none" w="med" len="med"/>
                      <a:tailEnd type="none" w="med" len="med"/>
                    </a:lnT>
                    <a:lnB w="28575"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sp>
        <p:nvSpPr>
          <p:cNvPr id="18" name="TextBox 17"/>
          <p:cNvSpPr txBox="1"/>
          <p:nvPr/>
        </p:nvSpPr>
        <p:spPr>
          <a:xfrm>
            <a:off x="3583222" y="1438878"/>
            <a:ext cx="2492310" cy="307777"/>
          </a:xfrm>
          <a:prstGeom prst="rect">
            <a:avLst/>
          </a:prstGeom>
          <a:noFill/>
        </p:spPr>
        <p:txBody>
          <a:bodyPr wrap="square" rtlCol="0">
            <a:spAutoFit/>
          </a:bodyPr>
          <a:lstStyle/>
          <a:p>
            <a:pPr algn="ctr"/>
            <a:r>
              <a:rPr lang="en-GB" sz="1400" b="1" dirty="0">
                <a:cs typeface="Calibri" pitchFamily="34" charset="0"/>
              </a:rPr>
              <a:t>% Incidence Change</a:t>
            </a:r>
          </a:p>
        </p:txBody>
      </p:sp>
      <p:sp>
        <p:nvSpPr>
          <p:cNvPr id="11" name="Text Placeholder 4"/>
          <p:cNvSpPr>
            <a:spLocks noGrp="1"/>
          </p:cNvSpPr>
          <p:nvPr>
            <p:ph type="body" sz="quarter" idx="4294967295"/>
          </p:nvPr>
        </p:nvSpPr>
        <p:spPr>
          <a:xfrm>
            <a:off x="5897139" y="4800600"/>
            <a:ext cx="2683723" cy="277391"/>
          </a:xfrm>
        </p:spPr>
        <p:txBody>
          <a:bodyPr>
            <a:normAutofit/>
          </a:bodyPr>
          <a:lstStyle/>
          <a:p>
            <a:pPr marL="0" indent="0">
              <a:buNone/>
            </a:pPr>
            <a:r>
              <a:rPr lang="en-US" sz="1100" dirty="0">
                <a:solidFill>
                  <a:schemeClr val="tx1">
                    <a:lumMod val="65000"/>
                    <a:lumOff val="35000"/>
                  </a:schemeClr>
                </a:solidFill>
                <a:cs typeface="Calibri" pitchFamily="34" charset="0"/>
              </a:rPr>
              <a:t>Source: </a:t>
            </a:r>
            <a:r>
              <a:rPr lang="en-US" sz="1100" dirty="0" err="1">
                <a:solidFill>
                  <a:schemeClr val="tx1">
                    <a:lumMod val="65000"/>
                    <a:lumOff val="35000"/>
                  </a:schemeClr>
                </a:solidFill>
                <a:cs typeface="Calibri" pitchFamily="34" charset="0"/>
              </a:rPr>
              <a:t>Circana</a:t>
            </a:r>
            <a:r>
              <a:rPr lang="en-US" sz="1100" dirty="0">
                <a:solidFill>
                  <a:schemeClr val="tx1">
                    <a:lumMod val="65000"/>
                    <a:lumOff val="35000"/>
                  </a:schemeClr>
                </a:solidFill>
                <a:cs typeface="Calibri" pitchFamily="34" charset="0"/>
              </a:rPr>
              <a:t>/CREST®, YE Mar 23</a:t>
            </a:r>
          </a:p>
        </p:txBody>
      </p:sp>
      <p:grpSp>
        <p:nvGrpSpPr>
          <p:cNvPr id="12" name="Group 11"/>
          <p:cNvGrpSpPr/>
          <p:nvPr/>
        </p:nvGrpSpPr>
        <p:grpSpPr>
          <a:xfrm>
            <a:off x="7943565" y="148981"/>
            <a:ext cx="1104313" cy="779487"/>
            <a:chOff x="7943565" y="148981"/>
            <a:chExt cx="1104313" cy="779487"/>
          </a:xfrm>
        </p:grpSpPr>
        <p:sp>
          <p:nvSpPr>
            <p:cNvPr id="13" name="Oval 12"/>
            <p:cNvSpPr/>
            <p:nvPr/>
          </p:nvSpPr>
          <p:spPr>
            <a:xfrm>
              <a:off x="8095956" y="148981"/>
              <a:ext cx="785465" cy="779487"/>
            </a:xfrm>
            <a:prstGeom prst="ellipse">
              <a:avLst/>
            </a:prstGeom>
            <a:blipFill dpi="0" rotWithShape="1">
              <a:blip r:embed="rId5"/>
              <a:srcRect/>
              <a:stretch>
                <a:fillRect b="-15000"/>
              </a:stretch>
            </a:blip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200" b="1" dirty="0"/>
            </a:p>
          </p:txBody>
        </p:sp>
        <p:sp>
          <p:nvSpPr>
            <p:cNvPr id="17" name="TextBox 16"/>
            <p:cNvSpPr txBox="1"/>
            <p:nvPr/>
          </p:nvSpPr>
          <p:spPr>
            <a:xfrm>
              <a:off x="7943565" y="300857"/>
              <a:ext cx="1104313" cy="461665"/>
            </a:xfrm>
            <a:prstGeom prst="rect">
              <a:avLst/>
            </a:prstGeom>
            <a:noFill/>
          </p:spPr>
          <p:txBody>
            <a:bodyPr wrap="square" rtlCol="0">
              <a:spAutoFit/>
            </a:bodyPr>
            <a:lstStyle/>
            <a:p>
              <a:pPr algn="ctr"/>
              <a:r>
                <a:rPr lang="en-GB" sz="2400" b="1" dirty="0">
                  <a:solidFill>
                    <a:schemeClr val="bg1"/>
                  </a:solidFill>
                  <a:cs typeface="Calibri" pitchFamily="34" charset="0"/>
                </a:rPr>
                <a:t>QSR</a:t>
              </a:r>
            </a:p>
          </p:txBody>
        </p:sp>
      </p:grpSp>
    </p:spTree>
    <p:extLst>
      <p:ext uri="{BB962C8B-B14F-4D97-AF65-F5344CB8AC3E}">
        <p14:creationId xmlns:p14="http://schemas.microsoft.com/office/powerpoint/2010/main" val="407340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8572" y="518144"/>
            <a:ext cx="7872921" cy="327248"/>
          </a:xfrm>
        </p:spPr>
        <p:txBody>
          <a:bodyPr>
            <a:noAutofit/>
          </a:bodyPr>
          <a:lstStyle/>
          <a:p>
            <a:r>
              <a:rPr lang="en-US" sz="2400" dirty="0">
                <a:solidFill>
                  <a:srgbClr val="00517D"/>
                </a:solidFill>
                <a:latin typeface="+mn-lt"/>
                <a:cs typeface="Calibri" pitchFamily="34" charset="0"/>
              </a:rPr>
              <a:t>Non-Fried Fish increased its importance in the segment to 24%; Fried Fish share was stable</a:t>
            </a:r>
            <a:endParaRPr lang="en-US" sz="2400" dirty="0">
              <a:latin typeface="+mn-lt"/>
            </a:endParaRPr>
          </a:p>
        </p:txBody>
      </p:sp>
      <p:sp>
        <p:nvSpPr>
          <p:cNvPr id="3" name="Slide Number Placeholder 2"/>
          <p:cNvSpPr>
            <a:spLocks noGrp="1"/>
          </p:cNvSpPr>
          <p:nvPr>
            <p:ph type="sldNum" sz="quarter" idx="10"/>
          </p:nvPr>
        </p:nvSpPr>
        <p:spPr/>
        <p:txBody>
          <a:bodyPr/>
          <a:lstStyle/>
          <a:p>
            <a:fld id="{35A454EE-6717-4973-901E-6A90AD009CF4}" type="slidenum">
              <a:rPr lang="en-US" smtClean="0"/>
              <a:pPr/>
              <a:t>21</a:t>
            </a:fld>
            <a:endParaRPr lang="en-US" dirty="0"/>
          </a:p>
        </p:txBody>
      </p:sp>
      <p:graphicFrame>
        <p:nvGraphicFramePr>
          <p:cNvPr id="14" name="Chart 13"/>
          <p:cNvGraphicFramePr/>
          <p:nvPr>
            <p:extLst>
              <p:ext uri="{D42A27DB-BD31-4B8C-83A1-F6EECF244321}">
                <p14:modId xmlns:p14="http://schemas.microsoft.com/office/powerpoint/2010/main" val="3064106792"/>
              </p:ext>
            </p:extLst>
          </p:nvPr>
        </p:nvGraphicFramePr>
        <p:xfrm>
          <a:off x="249376" y="1659987"/>
          <a:ext cx="3955829" cy="314631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Chart 14"/>
          <p:cNvGraphicFramePr/>
          <p:nvPr>
            <p:extLst>
              <p:ext uri="{D42A27DB-BD31-4B8C-83A1-F6EECF244321}">
                <p14:modId xmlns:p14="http://schemas.microsoft.com/office/powerpoint/2010/main" val="2489389226"/>
              </p:ext>
            </p:extLst>
          </p:nvPr>
        </p:nvGraphicFramePr>
        <p:xfrm>
          <a:off x="4537597" y="1723292"/>
          <a:ext cx="4637963" cy="3222418"/>
        </p:xfrm>
        <a:graphic>
          <a:graphicData uri="http://schemas.openxmlformats.org/drawingml/2006/chart">
            <c:chart xmlns:c="http://schemas.openxmlformats.org/drawingml/2006/chart" xmlns:r="http://schemas.openxmlformats.org/officeDocument/2006/relationships" r:id="rId4"/>
          </a:graphicData>
        </a:graphic>
      </p:graphicFrame>
      <p:sp>
        <p:nvSpPr>
          <p:cNvPr id="16" name="Text Box 3"/>
          <p:cNvSpPr txBox="1">
            <a:spLocks noChangeArrowheads="1"/>
          </p:cNvSpPr>
          <p:nvPr/>
        </p:nvSpPr>
        <p:spPr bwMode="auto">
          <a:xfrm>
            <a:off x="1593854" y="1265183"/>
            <a:ext cx="1826141"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ctr"/>
            <a:r>
              <a:rPr lang="en-US" sz="1600" dirty="0">
                <a:solidFill>
                  <a:srgbClr val="008AC0"/>
                </a:solidFill>
                <a:latin typeface="+mn-lt"/>
                <a:cs typeface="Calibri" pitchFamily="34" charset="0"/>
              </a:rPr>
              <a:t>Servings % Share</a:t>
            </a:r>
          </a:p>
        </p:txBody>
      </p:sp>
      <p:sp>
        <p:nvSpPr>
          <p:cNvPr id="17" name="Text Box 3"/>
          <p:cNvSpPr txBox="1">
            <a:spLocks noChangeArrowheads="1"/>
          </p:cNvSpPr>
          <p:nvPr/>
        </p:nvSpPr>
        <p:spPr bwMode="auto">
          <a:xfrm>
            <a:off x="5657767" y="1268656"/>
            <a:ext cx="247856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ctr"/>
            <a:r>
              <a:rPr lang="en-US" sz="1600" dirty="0">
                <a:solidFill>
                  <a:srgbClr val="008AC0"/>
                </a:solidFill>
                <a:latin typeface="+mn-lt"/>
                <a:cs typeface="Calibri" pitchFamily="34" charset="0"/>
              </a:rPr>
              <a:t>% Contribution to Growth</a:t>
            </a:r>
          </a:p>
        </p:txBody>
      </p:sp>
      <p:sp>
        <p:nvSpPr>
          <p:cNvPr id="11" name="Text Placeholder 4"/>
          <p:cNvSpPr>
            <a:spLocks noGrp="1"/>
          </p:cNvSpPr>
          <p:nvPr>
            <p:ph type="body" sz="quarter" idx="4294967295"/>
          </p:nvPr>
        </p:nvSpPr>
        <p:spPr>
          <a:xfrm>
            <a:off x="5897139" y="4800600"/>
            <a:ext cx="2683723" cy="277391"/>
          </a:xfrm>
        </p:spPr>
        <p:txBody>
          <a:bodyPr>
            <a:normAutofit/>
          </a:bodyPr>
          <a:lstStyle/>
          <a:p>
            <a:pPr marL="0" indent="0">
              <a:buNone/>
            </a:pPr>
            <a:r>
              <a:rPr lang="en-US" sz="1100" dirty="0">
                <a:solidFill>
                  <a:schemeClr val="tx1">
                    <a:lumMod val="65000"/>
                    <a:lumOff val="35000"/>
                  </a:schemeClr>
                </a:solidFill>
                <a:cs typeface="Calibri" pitchFamily="34" charset="0"/>
              </a:rPr>
              <a:t>Source: </a:t>
            </a:r>
            <a:r>
              <a:rPr lang="en-US" sz="1100" dirty="0" err="1">
                <a:solidFill>
                  <a:schemeClr val="tx1">
                    <a:lumMod val="65000"/>
                    <a:lumOff val="35000"/>
                  </a:schemeClr>
                </a:solidFill>
                <a:cs typeface="Calibri" pitchFamily="34" charset="0"/>
              </a:rPr>
              <a:t>Circana</a:t>
            </a:r>
            <a:r>
              <a:rPr lang="en-US" sz="1100" dirty="0">
                <a:solidFill>
                  <a:schemeClr val="tx1">
                    <a:lumMod val="65000"/>
                    <a:lumOff val="35000"/>
                  </a:schemeClr>
                </a:solidFill>
                <a:cs typeface="Calibri" pitchFamily="34" charset="0"/>
              </a:rPr>
              <a:t>/CREST®, YE Mar 23</a:t>
            </a:r>
          </a:p>
        </p:txBody>
      </p:sp>
      <p:grpSp>
        <p:nvGrpSpPr>
          <p:cNvPr id="12" name="Group 11"/>
          <p:cNvGrpSpPr/>
          <p:nvPr/>
        </p:nvGrpSpPr>
        <p:grpSpPr>
          <a:xfrm>
            <a:off x="7943565" y="148981"/>
            <a:ext cx="1104313" cy="779487"/>
            <a:chOff x="7943565" y="148981"/>
            <a:chExt cx="1104313" cy="779487"/>
          </a:xfrm>
        </p:grpSpPr>
        <p:sp>
          <p:nvSpPr>
            <p:cNvPr id="13" name="Oval 12"/>
            <p:cNvSpPr/>
            <p:nvPr/>
          </p:nvSpPr>
          <p:spPr>
            <a:xfrm>
              <a:off x="8095956" y="148981"/>
              <a:ext cx="785465" cy="779487"/>
            </a:xfrm>
            <a:prstGeom prst="ellipse">
              <a:avLst/>
            </a:prstGeom>
            <a:blipFill dpi="0" rotWithShape="1">
              <a:blip r:embed="rId5"/>
              <a:srcRect/>
              <a:stretch>
                <a:fillRect b="-15000"/>
              </a:stretch>
            </a:blip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200" b="1" dirty="0"/>
            </a:p>
          </p:txBody>
        </p:sp>
        <p:sp>
          <p:nvSpPr>
            <p:cNvPr id="18" name="TextBox 17"/>
            <p:cNvSpPr txBox="1"/>
            <p:nvPr/>
          </p:nvSpPr>
          <p:spPr>
            <a:xfrm>
              <a:off x="7943565" y="300857"/>
              <a:ext cx="1104313" cy="461665"/>
            </a:xfrm>
            <a:prstGeom prst="rect">
              <a:avLst/>
            </a:prstGeom>
            <a:noFill/>
          </p:spPr>
          <p:txBody>
            <a:bodyPr wrap="square" rtlCol="0">
              <a:spAutoFit/>
            </a:bodyPr>
            <a:lstStyle/>
            <a:p>
              <a:pPr algn="ctr"/>
              <a:r>
                <a:rPr lang="en-GB" sz="2400" b="1" dirty="0">
                  <a:solidFill>
                    <a:schemeClr val="bg1"/>
                  </a:solidFill>
                  <a:cs typeface="Calibri" pitchFamily="34" charset="0"/>
                </a:rPr>
                <a:t>QSR</a:t>
              </a:r>
            </a:p>
          </p:txBody>
        </p:sp>
      </p:grpSp>
    </p:spTree>
    <p:extLst>
      <p:ext uri="{BB962C8B-B14F-4D97-AF65-F5344CB8AC3E}">
        <p14:creationId xmlns:p14="http://schemas.microsoft.com/office/powerpoint/2010/main" val="4069113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extLst>
              <p:ext uri="{D42A27DB-BD31-4B8C-83A1-F6EECF244321}">
                <p14:modId xmlns:p14="http://schemas.microsoft.com/office/powerpoint/2010/main" val="39709988"/>
              </p:ext>
            </p:extLst>
          </p:nvPr>
        </p:nvGraphicFramePr>
        <p:xfrm>
          <a:off x="213757" y="1570166"/>
          <a:ext cx="5005225" cy="2989772"/>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338572" y="427614"/>
            <a:ext cx="7537943" cy="327248"/>
          </a:xfrm>
        </p:spPr>
        <p:txBody>
          <a:bodyPr>
            <a:noAutofit/>
          </a:bodyPr>
          <a:lstStyle/>
          <a:p>
            <a:r>
              <a:rPr lang="en-GB" sz="2400" dirty="0">
                <a:solidFill>
                  <a:srgbClr val="00517D"/>
                </a:solidFill>
                <a:latin typeface="+mn-lt"/>
                <a:cs typeface="Calibri" pitchFamily="34" charset="0"/>
              </a:rPr>
              <a:t>Individual average spend on Seafood items has decreased the lowest but still below average </a:t>
            </a:r>
          </a:p>
        </p:txBody>
      </p:sp>
      <p:sp>
        <p:nvSpPr>
          <p:cNvPr id="3" name="Slide Number Placeholder 2"/>
          <p:cNvSpPr>
            <a:spLocks noGrp="1"/>
          </p:cNvSpPr>
          <p:nvPr>
            <p:ph type="sldNum" sz="quarter" idx="10"/>
          </p:nvPr>
        </p:nvSpPr>
        <p:spPr/>
        <p:txBody>
          <a:bodyPr/>
          <a:lstStyle/>
          <a:p>
            <a:fld id="{35A454EE-6717-4973-901E-6A90AD009CF4}" type="slidenum">
              <a:rPr lang="en-US" smtClean="0"/>
              <a:pPr/>
              <a:t>22</a:t>
            </a:fld>
            <a:endParaRPr lang="en-US" dirty="0"/>
          </a:p>
        </p:txBody>
      </p:sp>
      <p:sp>
        <p:nvSpPr>
          <p:cNvPr id="26" name="TextBox 25"/>
          <p:cNvSpPr txBox="1"/>
          <p:nvPr/>
        </p:nvSpPr>
        <p:spPr>
          <a:xfrm>
            <a:off x="357595" y="1200834"/>
            <a:ext cx="2740025" cy="461665"/>
          </a:xfrm>
          <a:prstGeom prst="rect">
            <a:avLst/>
          </a:prstGeom>
          <a:noFill/>
        </p:spPr>
        <p:txBody>
          <a:bodyPr>
            <a:spAutoFit/>
          </a:bodyPr>
          <a:lstStyle/>
          <a:p>
            <a:pPr>
              <a:defRPr/>
            </a:pPr>
            <a:r>
              <a:rPr lang="en-US" sz="1200" b="1" dirty="0">
                <a:cs typeface="Calibri" pitchFamily="34" charset="0"/>
              </a:rPr>
              <a:t>Average Individual Spend </a:t>
            </a:r>
          </a:p>
          <a:p>
            <a:pPr>
              <a:defRPr/>
            </a:pPr>
            <a:r>
              <a:rPr lang="en-US" sz="1200" b="1" dirty="0">
                <a:cs typeface="Calibri" pitchFamily="34" charset="0"/>
              </a:rPr>
              <a:t>YE Mar 23</a:t>
            </a:r>
          </a:p>
        </p:txBody>
      </p:sp>
      <p:cxnSp>
        <p:nvCxnSpPr>
          <p:cNvPr id="27" name="Straight Connector 26"/>
          <p:cNvCxnSpPr/>
          <p:nvPr/>
        </p:nvCxnSpPr>
        <p:spPr bwMode="auto">
          <a:xfrm>
            <a:off x="403827" y="2411118"/>
            <a:ext cx="8382000" cy="0"/>
          </a:xfrm>
          <a:prstGeom prst="line">
            <a:avLst/>
          </a:prstGeom>
          <a:solidFill>
            <a:srgbClr val="FFFF99"/>
          </a:solidFill>
          <a:ln w="9525" cap="flat" cmpd="sng" algn="ctr">
            <a:solidFill>
              <a:schemeClr val="bg1">
                <a:lumMod val="50000"/>
              </a:schemeClr>
            </a:solidFill>
            <a:prstDash val="solid"/>
            <a:round/>
            <a:headEnd type="oval" w="med" len="med"/>
            <a:tailEnd type="oval" w="med" len="med"/>
          </a:ln>
          <a:effectLst/>
        </p:spPr>
      </p:cxnSp>
      <p:cxnSp>
        <p:nvCxnSpPr>
          <p:cNvPr id="28" name="Straight Connector 5"/>
          <p:cNvCxnSpPr>
            <a:cxnSpLocks noChangeShapeType="1"/>
          </p:cNvCxnSpPr>
          <p:nvPr/>
        </p:nvCxnSpPr>
        <p:spPr bwMode="auto">
          <a:xfrm>
            <a:off x="1469886" y="1662499"/>
            <a:ext cx="0" cy="2606510"/>
          </a:xfrm>
          <a:prstGeom prst="line">
            <a:avLst/>
          </a:prstGeom>
          <a:noFill/>
          <a:ln w="25400" algn="ctr">
            <a:solidFill>
              <a:srgbClr val="C00000"/>
            </a:solidFill>
            <a:prstDash val="lgDash"/>
            <a:round/>
            <a:headEnd type="oval" w="med" len="med"/>
            <a:tailEnd type="oval" w="med" len="med"/>
          </a:ln>
          <a:extLst>
            <a:ext uri="{909E8E84-426E-40DD-AFC4-6F175D3DCCD1}">
              <a14:hiddenFill xmlns:a14="http://schemas.microsoft.com/office/drawing/2010/main">
                <a:noFill/>
              </a14:hiddenFill>
            </a:ext>
          </a:extLst>
        </p:spPr>
      </p:cxnSp>
      <p:sp>
        <p:nvSpPr>
          <p:cNvPr id="29" name="TextBox 28"/>
          <p:cNvSpPr txBox="1"/>
          <p:nvPr/>
        </p:nvSpPr>
        <p:spPr>
          <a:xfrm>
            <a:off x="5422342" y="1199073"/>
            <a:ext cx="2602322" cy="461665"/>
          </a:xfrm>
          <a:prstGeom prst="rect">
            <a:avLst/>
          </a:prstGeom>
          <a:noFill/>
        </p:spPr>
        <p:txBody>
          <a:bodyPr wrap="square">
            <a:spAutoFit/>
          </a:bodyPr>
          <a:lstStyle>
            <a:defPPr>
              <a:defRPr lang="en-GB"/>
            </a:defPPr>
            <a:lvl1pPr>
              <a:defRPr sz="1300">
                <a:solidFill>
                  <a:srgbClr val="000000"/>
                </a:solidFill>
                <a:ea typeface="Microsoft YaHei" pitchFamily="34" charset="-122"/>
                <a:cs typeface="Calibri" pitchFamily="34" charset="0"/>
              </a:defRPr>
            </a:lvl1pPr>
          </a:lstStyle>
          <a:p>
            <a:r>
              <a:rPr lang="en-US" sz="1200" b="1" dirty="0">
                <a:solidFill>
                  <a:schemeClr val="tx1"/>
                </a:solidFill>
                <a:ea typeface="+mn-ea"/>
              </a:rPr>
              <a:t>Spend Change</a:t>
            </a:r>
          </a:p>
          <a:p>
            <a:r>
              <a:rPr lang="en-US" sz="1200" b="1" dirty="0">
                <a:solidFill>
                  <a:schemeClr val="tx1"/>
                </a:solidFill>
                <a:ea typeface="+mn-ea"/>
              </a:rPr>
              <a:t>YE Mar 23 vs. '22</a:t>
            </a:r>
          </a:p>
        </p:txBody>
      </p:sp>
      <p:graphicFrame>
        <p:nvGraphicFramePr>
          <p:cNvPr id="6" name="Chart 5"/>
          <p:cNvGraphicFramePr/>
          <p:nvPr>
            <p:extLst>
              <p:ext uri="{D42A27DB-BD31-4B8C-83A1-F6EECF244321}">
                <p14:modId xmlns:p14="http://schemas.microsoft.com/office/powerpoint/2010/main" val="3443570314"/>
              </p:ext>
            </p:extLst>
          </p:nvPr>
        </p:nvGraphicFramePr>
        <p:xfrm>
          <a:off x="5141343" y="1576562"/>
          <a:ext cx="3752492" cy="2997604"/>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 Placeholder 4"/>
          <p:cNvSpPr>
            <a:spLocks noGrp="1"/>
          </p:cNvSpPr>
          <p:nvPr>
            <p:ph type="body" sz="quarter" idx="4294967295"/>
          </p:nvPr>
        </p:nvSpPr>
        <p:spPr>
          <a:xfrm>
            <a:off x="5897139" y="4854918"/>
            <a:ext cx="2683723" cy="277391"/>
          </a:xfrm>
        </p:spPr>
        <p:txBody>
          <a:bodyPr>
            <a:normAutofit/>
          </a:bodyPr>
          <a:lstStyle/>
          <a:p>
            <a:pPr marL="0" indent="0">
              <a:buNone/>
            </a:pPr>
            <a:r>
              <a:rPr lang="en-US" sz="1100" dirty="0">
                <a:solidFill>
                  <a:schemeClr val="tx1">
                    <a:lumMod val="65000"/>
                    <a:lumOff val="35000"/>
                  </a:schemeClr>
                </a:solidFill>
                <a:cs typeface="Calibri" pitchFamily="34" charset="0"/>
              </a:rPr>
              <a:t>Source: </a:t>
            </a:r>
            <a:r>
              <a:rPr lang="en-US" sz="1100" dirty="0" err="1">
                <a:solidFill>
                  <a:schemeClr val="tx1">
                    <a:lumMod val="65000"/>
                    <a:lumOff val="35000"/>
                  </a:schemeClr>
                </a:solidFill>
                <a:cs typeface="Calibri" pitchFamily="34" charset="0"/>
              </a:rPr>
              <a:t>Circana</a:t>
            </a:r>
            <a:r>
              <a:rPr lang="en-US" sz="1100" dirty="0">
                <a:solidFill>
                  <a:schemeClr val="tx1">
                    <a:lumMod val="65000"/>
                    <a:lumOff val="35000"/>
                  </a:schemeClr>
                </a:solidFill>
                <a:cs typeface="Calibri" pitchFamily="34" charset="0"/>
              </a:rPr>
              <a:t>/CREST®, YE Mar 23</a:t>
            </a:r>
          </a:p>
        </p:txBody>
      </p:sp>
      <p:grpSp>
        <p:nvGrpSpPr>
          <p:cNvPr id="14" name="Group 13"/>
          <p:cNvGrpSpPr/>
          <p:nvPr/>
        </p:nvGrpSpPr>
        <p:grpSpPr>
          <a:xfrm>
            <a:off x="7943565" y="148981"/>
            <a:ext cx="1104313" cy="779487"/>
            <a:chOff x="7943565" y="148981"/>
            <a:chExt cx="1104313" cy="779487"/>
          </a:xfrm>
        </p:grpSpPr>
        <p:sp>
          <p:nvSpPr>
            <p:cNvPr id="15" name="Oval 14"/>
            <p:cNvSpPr/>
            <p:nvPr/>
          </p:nvSpPr>
          <p:spPr>
            <a:xfrm>
              <a:off x="8095956" y="148981"/>
              <a:ext cx="785465" cy="779487"/>
            </a:xfrm>
            <a:prstGeom prst="ellipse">
              <a:avLst/>
            </a:prstGeom>
            <a:blipFill dpi="0" rotWithShape="1">
              <a:blip r:embed="rId5"/>
              <a:srcRect/>
              <a:stretch>
                <a:fillRect b="-15000"/>
              </a:stretch>
            </a:blip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200" b="1" dirty="0"/>
            </a:p>
          </p:txBody>
        </p:sp>
        <p:sp>
          <p:nvSpPr>
            <p:cNvPr id="16" name="TextBox 15"/>
            <p:cNvSpPr txBox="1"/>
            <p:nvPr/>
          </p:nvSpPr>
          <p:spPr>
            <a:xfrm>
              <a:off x="7943565" y="300857"/>
              <a:ext cx="1104313" cy="461665"/>
            </a:xfrm>
            <a:prstGeom prst="rect">
              <a:avLst/>
            </a:prstGeom>
            <a:noFill/>
          </p:spPr>
          <p:txBody>
            <a:bodyPr wrap="square" rtlCol="0">
              <a:spAutoFit/>
            </a:bodyPr>
            <a:lstStyle/>
            <a:p>
              <a:pPr algn="ctr"/>
              <a:r>
                <a:rPr lang="en-GB" sz="2400" b="1" dirty="0">
                  <a:solidFill>
                    <a:schemeClr val="bg1"/>
                  </a:solidFill>
                  <a:cs typeface="Calibri" pitchFamily="34" charset="0"/>
                </a:rPr>
                <a:t>QSR</a:t>
              </a:r>
            </a:p>
          </p:txBody>
        </p:sp>
      </p:grpSp>
    </p:spTree>
    <p:extLst>
      <p:ext uri="{BB962C8B-B14F-4D97-AF65-F5344CB8AC3E}">
        <p14:creationId xmlns:p14="http://schemas.microsoft.com/office/powerpoint/2010/main" val="1865008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hart 13"/>
          <p:cNvGraphicFramePr/>
          <p:nvPr>
            <p:extLst>
              <p:ext uri="{D42A27DB-BD31-4B8C-83A1-F6EECF244321}">
                <p14:modId xmlns:p14="http://schemas.microsoft.com/office/powerpoint/2010/main" val="3372229641"/>
              </p:ext>
            </p:extLst>
          </p:nvPr>
        </p:nvGraphicFramePr>
        <p:xfrm>
          <a:off x="244528" y="1185814"/>
          <a:ext cx="7941540" cy="336392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336606" y="202876"/>
            <a:ext cx="7757384" cy="657626"/>
          </a:xfrm>
        </p:spPr>
        <p:txBody>
          <a:bodyPr>
            <a:noAutofit/>
          </a:bodyPr>
          <a:lstStyle/>
          <a:p>
            <a:r>
              <a:rPr lang="en-US" sz="2400" dirty="0">
                <a:solidFill>
                  <a:srgbClr val="00517D"/>
                </a:solidFill>
                <a:latin typeface="+mn-lt"/>
                <a:cs typeface="Calibri" pitchFamily="34" charset="0"/>
              </a:rPr>
              <a:t>Seafood Sandwiches are the largest sub-type in QSR, followed closely by Cod</a:t>
            </a:r>
          </a:p>
        </p:txBody>
      </p:sp>
      <p:sp>
        <p:nvSpPr>
          <p:cNvPr id="3" name="Slide Number Placeholder 2"/>
          <p:cNvSpPr>
            <a:spLocks noGrp="1"/>
          </p:cNvSpPr>
          <p:nvPr>
            <p:ph type="sldNum" sz="quarter" idx="10"/>
          </p:nvPr>
        </p:nvSpPr>
        <p:spPr/>
        <p:txBody>
          <a:bodyPr/>
          <a:lstStyle/>
          <a:p>
            <a:fld id="{35A454EE-6717-4973-901E-6A90AD009CF4}" type="slidenum">
              <a:rPr lang="en-US" smtClean="0"/>
              <a:pPr/>
              <a:t>23</a:t>
            </a:fld>
            <a:endParaRPr lang="en-US" dirty="0"/>
          </a:p>
        </p:txBody>
      </p:sp>
      <p:sp>
        <p:nvSpPr>
          <p:cNvPr id="10" name="Text Box 3"/>
          <p:cNvSpPr txBox="1">
            <a:spLocks noChangeArrowheads="1"/>
          </p:cNvSpPr>
          <p:nvPr/>
        </p:nvSpPr>
        <p:spPr bwMode="auto">
          <a:xfrm>
            <a:off x="2940802" y="845392"/>
            <a:ext cx="343972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ctr" eaLnBrk="1" hangingPunct="1"/>
            <a:r>
              <a:rPr lang="en-US" sz="1600" dirty="0">
                <a:solidFill>
                  <a:srgbClr val="008AC0"/>
                </a:solidFill>
                <a:latin typeface="+mn-lt"/>
                <a:cs typeface="Calibri" pitchFamily="34" charset="0"/>
              </a:rPr>
              <a:t>Incidence by Seafood Type/Species</a:t>
            </a:r>
          </a:p>
          <a:p>
            <a:pPr algn="ctr" eaLnBrk="1" hangingPunct="1"/>
            <a:r>
              <a:rPr lang="en-US" sz="1600" dirty="0">
                <a:solidFill>
                  <a:srgbClr val="008AC0"/>
                </a:solidFill>
                <a:latin typeface="+mn-lt"/>
                <a:cs typeface="Calibri" pitchFamily="34" charset="0"/>
              </a:rPr>
              <a:t>YE Mar 23</a:t>
            </a:r>
          </a:p>
        </p:txBody>
      </p:sp>
      <p:grpSp>
        <p:nvGrpSpPr>
          <p:cNvPr id="18" name="Group 17"/>
          <p:cNvGrpSpPr/>
          <p:nvPr/>
        </p:nvGrpSpPr>
        <p:grpSpPr>
          <a:xfrm>
            <a:off x="7099484" y="4057381"/>
            <a:ext cx="2044517" cy="351601"/>
            <a:chOff x="7099483" y="5409847"/>
            <a:chExt cx="2044517" cy="468801"/>
          </a:xfrm>
        </p:grpSpPr>
        <p:sp>
          <p:nvSpPr>
            <p:cNvPr id="4" name="Rectangle 3"/>
            <p:cNvSpPr/>
            <p:nvPr/>
          </p:nvSpPr>
          <p:spPr>
            <a:xfrm>
              <a:off x="7101458" y="5450774"/>
              <a:ext cx="130629" cy="13062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dirty="0"/>
            </a:p>
          </p:txBody>
        </p:sp>
        <p:sp>
          <p:nvSpPr>
            <p:cNvPr id="16" name="Rectangle 15"/>
            <p:cNvSpPr/>
            <p:nvPr/>
          </p:nvSpPr>
          <p:spPr>
            <a:xfrm>
              <a:off x="7099483" y="5626924"/>
              <a:ext cx="130629" cy="130629"/>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dirty="0"/>
            </a:p>
          </p:txBody>
        </p:sp>
        <p:sp>
          <p:nvSpPr>
            <p:cNvPr id="6" name="TextBox 5"/>
            <p:cNvSpPr txBox="1"/>
            <p:nvPr/>
          </p:nvSpPr>
          <p:spPr>
            <a:xfrm>
              <a:off x="7232087" y="5409847"/>
              <a:ext cx="1911913" cy="307775"/>
            </a:xfrm>
            <a:prstGeom prst="rect">
              <a:avLst/>
            </a:prstGeom>
            <a:noFill/>
          </p:spPr>
          <p:txBody>
            <a:bodyPr wrap="square" rtlCol="0">
              <a:spAutoFit/>
            </a:bodyPr>
            <a:lstStyle/>
            <a:p>
              <a:r>
                <a:rPr lang="en-GB" sz="900" b="1" i="1" dirty="0">
                  <a:solidFill>
                    <a:schemeClr val="tx1">
                      <a:lumMod val="65000"/>
                      <a:lumOff val="35000"/>
                    </a:schemeClr>
                  </a:solidFill>
                  <a:cs typeface="Calibri" pitchFamily="34" charset="0"/>
                </a:rPr>
                <a:t>YE Mar 23 vs. 22 Positive</a:t>
              </a:r>
              <a:endParaRPr lang="en-US" sz="900" b="1" i="1" dirty="0">
                <a:solidFill>
                  <a:schemeClr val="tx1">
                    <a:lumMod val="65000"/>
                    <a:lumOff val="35000"/>
                  </a:schemeClr>
                </a:solidFill>
                <a:cs typeface="Calibri" pitchFamily="34" charset="0"/>
              </a:endParaRPr>
            </a:p>
          </p:txBody>
        </p:sp>
        <p:sp>
          <p:nvSpPr>
            <p:cNvPr id="17" name="TextBox 16"/>
            <p:cNvSpPr txBox="1"/>
            <p:nvPr/>
          </p:nvSpPr>
          <p:spPr>
            <a:xfrm>
              <a:off x="7230112" y="5570873"/>
              <a:ext cx="1911913" cy="307775"/>
            </a:xfrm>
            <a:prstGeom prst="rect">
              <a:avLst/>
            </a:prstGeom>
            <a:noFill/>
          </p:spPr>
          <p:txBody>
            <a:bodyPr wrap="square" rtlCol="0">
              <a:spAutoFit/>
            </a:bodyPr>
            <a:lstStyle/>
            <a:p>
              <a:r>
                <a:rPr lang="en-GB" sz="900" b="1" i="1" dirty="0">
                  <a:solidFill>
                    <a:schemeClr val="tx1">
                      <a:lumMod val="65000"/>
                      <a:lumOff val="35000"/>
                    </a:schemeClr>
                  </a:solidFill>
                  <a:cs typeface="Calibri" pitchFamily="34" charset="0"/>
                </a:rPr>
                <a:t>YE Mar 23 vs. 22 Negative</a:t>
              </a:r>
              <a:endParaRPr lang="en-US" sz="900" b="1" i="1" dirty="0">
                <a:solidFill>
                  <a:schemeClr val="tx1">
                    <a:lumMod val="65000"/>
                    <a:lumOff val="35000"/>
                  </a:schemeClr>
                </a:solidFill>
                <a:cs typeface="Calibri" pitchFamily="34" charset="0"/>
              </a:endParaRPr>
            </a:p>
          </p:txBody>
        </p:sp>
      </p:grpSp>
      <p:sp>
        <p:nvSpPr>
          <p:cNvPr id="15" name="Text Placeholder 4"/>
          <p:cNvSpPr>
            <a:spLocks noGrp="1"/>
          </p:cNvSpPr>
          <p:nvPr>
            <p:ph type="body" sz="quarter" idx="4294967295"/>
          </p:nvPr>
        </p:nvSpPr>
        <p:spPr>
          <a:xfrm>
            <a:off x="5897139" y="4800600"/>
            <a:ext cx="2683723" cy="277391"/>
          </a:xfrm>
        </p:spPr>
        <p:txBody>
          <a:bodyPr>
            <a:normAutofit/>
          </a:bodyPr>
          <a:lstStyle/>
          <a:p>
            <a:pPr marL="0" indent="0">
              <a:buNone/>
            </a:pPr>
            <a:r>
              <a:rPr lang="en-US" sz="1100" dirty="0">
                <a:solidFill>
                  <a:schemeClr val="tx1">
                    <a:lumMod val="65000"/>
                    <a:lumOff val="35000"/>
                  </a:schemeClr>
                </a:solidFill>
                <a:cs typeface="Calibri" pitchFamily="34" charset="0"/>
              </a:rPr>
              <a:t>Source: </a:t>
            </a:r>
            <a:r>
              <a:rPr lang="en-US" sz="1100" dirty="0" err="1">
                <a:solidFill>
                  <a:schemeClr val="tx1">
                    <a:lumMod val="65000"/>
                    <a:lumOff val="35000"/>
                  </a:schemeClr>
                </a:solidFill>
                <a:cs typeface="Calibri" pitchFamily="34" charset="0"/>
              </a:rPr>
              <a:t>Circana</a:t>
            </a:r>
            <a:r>
              <a:rPr lang="en-US" sz="1100" dirty="0">
                <a:solidFill>
                  <a:schemeClr val="tx1">
                    <a:lumMod val="65000"/>
                    <a:lumOff val="35000"/>
                  </a:schemeClr>
                </a:solidFill>
                <a:cs typeface="Calibri" pitchFamily="34" charset="0"/>
              </a:rPr>
              <a:t>/CREST®, YE Mar 23</a:t>
            </a:r>
          </a:p>
        </p:txBody>
      </p:sp>
      <p:grpSp>
        <p:nvGrpSpPr>
          <p:cNvPr id="12" name="Group 11"/>
          <p:cNvGrpSpPr/>
          <p:nvPr/>
        </p:nvGrpSpPr>
        <p:grpSpPr>
          <a:xfrm>
            <a:off x="7943565" y="148981"/>
            <a:ext cx="1104313" cy="779487"/>
            <a:chOff x="7943565" y="148981"/>
            <a:chExt cx="1104313" cy="779487"/>
          </a:xfrm>
        </p:grpSpPr>
        <p:sp>
          <p:nvSpPr>
            <p:cNvPr id="13" name="Oval 12"/>
            <p:cNvSpPr/>
            <p:nvPr/>
          </p:nvSpPr>
          <p:spPr>
            <a:xfrm>
              <a:off x="8095956" y="148981"/>
              <a:ext cx="785465" cy="779487"/>
            </a:xfrm>
            <a:prstGeom prst="ellipse">
              <a:avLst/>
            </a:prstGeom>
            <a:blipFill dpi="0" rotWithShape="1">
              <a:blip r:embed="rId4"/>
              <a:srcRect/>
              <a:stretch>
                <a:fillRect b="-15000"/>
              </a:stretch>
            </a:blip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200" b="1" dirty="0"/>
            </a:p>
          </p:txBody>
        </p:sp>
        <p:sp>
          <p:nvSpPr>
            <p:cNvPr id="19" name="TextBox 18"/>
            <p:cNvSpPr txBox="1"/>
            <p:nvPr/>
          </p:nvSpPr>
          <p:spPr>
            <a:xfrm>
              <a:off x="7943565" y="300857"/>
              <a:ext cx="1104313" cy="461665"/>
            </a:xfrm>
            <a:prstGeom prst="rect">
              <a:avLst/>
            </a:prstGeom>
            <a:noFill/>
          </p:spPr>
          <p:txBody>
            <a:bodyPr wrap="square" rtlCol="0">
              <a:spAutoFit/>
            </a:bodyPr>
            <a:lstStyle/>
            <a:p>
              <a:pPr algn="ctr"/>
              <a:r>
                <a:rPr lang="en-GB" sz="2400" b="1" dirty="0">
                  <a:solidFill>
                    <a:schemeClr val="bg1"/>
                  </a:solidFill>
                  <a:cs typeface="Calibri" pitchFamily="34" charset="0"/>
                </a:rPr>
                <a:t>QSR</a:t>
              </a:r>
            </a:p>
          </p:txBody>
        </p:sp>
      </p:grpSp>
    </p:spTree>
    <p:extLst>
      <p:ext uri="{BB962C8B-B14F-4D97-AF65-F5344CB8AC3E}">
        <p14:creationId xmlns:p14="http://schemas.microsoft.com/office/powerpoint/2010/main" val="3173845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extLst>
              <p:ext uri="{D42A27DB-BD31-4B8C-83A1-F6EECF244321}">
                <p14:modId xmlns:p14="http://schemas.microsoft.com/office/powerpoint/2010/main" val="1281457070"/>
              </p:ext>
            </p:extLst>
          </p:nvPr>
        </p:nvGraphicFramePr>
        <p:xfrm>
          <a:off x="403827" y="1570166"/>
          <a:ext cx="4815154" cy="2989772"/>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328287" y="457200"/>
            <a:ext cx="7601212" cy="327248"/>
          </a:xfrm>
        </p:spPr>
        <p:txBody>
          <a:bodyPr>
            <a:noAutofit/>
          </a:bodyPr>
          <a:lstStyle/>
          <a:p>
            <a:r>
              <a:rPr lang="en-GB" sz="2400" dirty="0">
                <a:solidFill>
                  <a:srgbClr val="00517D"/>
                </a:solidFill>
                <a:latin typeface="+mn-lt"/>
                <a:cs typeface="Calibri" pitchFamily="34" charset="0"/>
              </a:rPr>
              <a:t>Share of on deal transaction decreased for all proteins; Seafood deal share is well below other proteins </a:t>
            </a:r>
          </a:p>
        </p:txBody>
      </p:sp>
      <p:sp>
        <p:nvSpPr>
          <p:cNvPr id="3" name="Slide Number Placeholder 2"/>
          <p:cNvSpPr>
            <a:spLocks noGrp="1"/>
          </p:cNvSpPr>
          <p:nvPr>
            <p:ph type="sldNum" sz="quarter" idx="10"/>
          </p:nvPr>
        </p:nvSpPr>
        <p:spPr/>
        <p:txBody>
          <a:bodyPr/>
          <a:lstStyle/>
          <a:p>
            <a:fld id="{35A454EE-6717-4973-901E-6A90AD009CF4}" type="slidenum">
              <a:rPr lang="en-US" smtClean="0"/>
              <a:pPr/>
              <a:t>24</a:t>
            </a:fld>
            <a:endParaRPr lang="en-US" dirty="0"/>
          </a:p>
        </p:txBody>
      </p:sp>
      <p:sp>
        <p:nvSpPr>
          <p:cNvPr id="26" name="TextBox 25"/>
          <p:cNvSpPr txBox="1"/>
          <p:nvPr/>
        </p:nvSpPr>
        <p:spPr>
          <a:xfrm>
            <a:off x="403827" y="1200834"/>
            <a:ext cx="2740025" cy="461665"/>
          </a:xfrm>
          <a:prstGeom prst="rect">
            <a:avLst/>
          </a:prstGeom>
          <a:noFill/>
        </p:spPr>
        <p:txBody>
          <a:bodyPr>
            <a:spAutoFit/>
          </a:bodyPr>
          <a:lstStyle/>
          <a:p>
            <a:pPr>
              <a:defRPr/>
            </a:pPr>
            <a:r>
              <a:rPr lang="en-US" sz="1200" b="1" dirty="0">
                <a:solidFill>
                  <a:srgbClr val="000000"/>
                </a:solidFill>
                <a:ea typeface="Microsoft YaHei" pitchFamily="34" charset="-122"/>
                <a:cs typeface="Calibri" pitchFamily="34" charset="0"/>
              </a:rPr>
              <a:t>Deal Rates % </a:t>
            </a:r>
          </a:p>
          <a:p>
            <a:pPr>
              <a:defRPr/>
            </a:pPr>
            <a:r>
              <a:rPr lang="en-US" sz="1200" b="1" dirty="0">
                <a:solidFill>
                  <a:srgbClr val="000000"/>
                </a:solidFill>
                <a:ea typeface="Microsoft YaHei" pitchFamily="34" charset="-122"/>
                <a:cs typeface="Calibri" pitchFamily="34" charset="0"/>
              </a:rPr>
              <a:t>YE Mar 23</a:t>
            </a:r>
          </a:p>
        </p:txBody>
      </p:sp>
      <p:cxnSp>
        <p:nvCxnSpPr>
          <p:cNvPr id="27" name="Straight Connector 26"/>
          <p:cNvCxnSpPr/>
          <p:nvPr/>
        </p:nvCxnSpPr>
        <p:spPr bwMode="auto">
          <a:xfrm>
            <a:off x="403827" y="2421936"/>
            <a:ext cx="8382000" cy="0"/>
          </a:xfrm>
          <a:prstGeom prst="line">
            <a:avLst/>
          </a:prstGeom>
          <a:solidFill>
            <a:srgbClr val="FFFF99"/>
          </a:solidFill>
          <a:ln w="9525" cap="flat" cmpd="sng" algn="ctr">
            <a:solidFill>
              <a:schemeClr val="bg1">
                <a:lumMod val="50000"/>
              </a:schemeClr>
            </a:solidFill>
            <a:prstDash val="solid"/>
            <a:round/>
            <a:headEnd type="oval" w="med" len="med"/>
            <a:tailEnd type="oval" w="med" len="med"/>
          </a:ln>
          <a:effectLst/>
        </p:spPr>
      </p:cxnSp>
      <p:cxnSp>
        <p:nvCxnSpPr>
          <p:cNvPr id="28" name="Straight Connector 5"/>
          <p:cNvCxnSpPr>
            <a:cxnSpLocks noChangeShapeType="1"/>
          </p:cNvCxnSpPr>
          <p:nvPr/>
        </p:nvCxnSpPr>
        <p:spPr bwMode="auto">
          <a:xfrm>
            <a:off x="1453880" y="1599321"/>
            <a:ext cx="0" cy="2606510"/>
          </a:xfrm>
          <a:prstGeom prst="line">
            <a:avLst/>
          </a:prstGeom>
          <a:noFill/>
          <a:ln w="25400" algn="ctr">
            <a:solidFill>
              <a:srgbClr val="C00000"/>
            </a:solidFill>
            <a:prstDash val="lgDash"/>
            <a:round/>
            <a:headEnd type="oval" w="med" len="med"/>
            <a:tailEnd type="oval" w="med" len="med"/>
          </a:ln>
          <a:extLst>
            <a:ext uri="{909E8E84-426E-40DD-AFC4-6F175D3DCCD1}">
              <a14:hiddenFill xmlns:a14="http://schemas.microsoft.com/office/drawing/2010/main">
                <a:noFill/>
              </a14:hiddenFill>
            </a:ext>
          </a:extLst>
        </p:spPr>
      </p:cxnSp>
      <p:sp>
        <p:nvSpPr>
          <p:cNvPr id="29" name="TextBox 28"/>
          <p:cNvSpPr txBox="1"/>
          <p:nvPr/>
        </p:nvSpPr>
        <p:spPr>
          <a:xfrm>
            <a:off x="5927555" y="1187730"/>
            <a:ext cx="2602322" cy="461665"/>
          </a:xfrm>
          <a:prstGeom prst="rect">
            <a:avLst/>
          </a:prstGeom>
          <a:noFill/>
        </p:spPr>
        <p:txBody>
          <a:bodyPr wrap="square">
            <a:spAutoFit/>
          </a:bodyPr>
          <a:lstStyle>
            <a:defPPr>
              <a:defRPr lang="en-GB"/>
            </a:defPPr>
            <a:lvl1pPr>
              <a:defRPr sz="1300">
                <a:solidFill>
                  <a:srgbClr val="000000"/>
                </a:solidFill>
                <a:ea typeface="Microsoft YaHei" pitchFamily="34" charset="-122"/>
                <a:cs typeface="Calibri" pitchFamily="34" charset="0"/>
              </a:defRPr>
            </a:lvl1pPr>
          </a:lstStyle>
          <a:p>
            <a:pPr>
              <a:defRPr/>
            </a:pPr>
            <a:r>
              <a:rPr lang="en-US" sz="1200" b="1" dirty="0"/>
              <a:t>Deal Rate </a:t>
            </a:r>
            <a:r>
              <a:rPr lang="en-US" sz="1200" b="1" dirty="0" err="1"/>
              <a:t>Ppt</a:t>
            </a:r>
            <a:r>
              <a:rPr lang="en-US" sz="1200" b="1" dirty="0"/>
              <a:t> Change</a:t>
            </a:r>
          </a:p>
          <a:p>
            <a:pPr>
              <a:defRPr/>
            </a:pPr>
            <a:r>
              <a:rPr lang="en-US" sz="1200" b="1" dirty="0"/>
              <a:t>YE Mar 23 vs. '22</a:t>
            </a:r>
          </a:p>
        </p:txBody>
      </p:sp>
      <p:graphicFrame>
        <p:nvGraphicFramePr>
          <p:cNvPr id="6" name="Chart 5"/>
          <p:cNvGraphicFramePr/>
          <p:nvPr>
            <p:extLst>
              <p:ext uri="{D42A27DB-BD31-4B8C-83A1-F6EECF244321}">
                <p14:modId xmlns:p14="http://schemas.microsoft.com/office/powerpoint/2010/main" val="3734481910"/>
              </p:ext>
            </p:extLst>
          </p:nvPr>
        </p:nvGraphicFramePr>
        <p:xfrm>
          <a:off x="5141343" y="1576562"/>
          <a:ext cx="3752492" cy="2997604"/>
        </p:xfrm>
        <a:graphic>
          <a:graphicData uri="http://schemas.openxmlformats.org/drawingml/2006/chart">
            <c:chart xmlns:c="http://schemas.openxmlformats.org/drawingml/2006/chart" xmlns:r="http://schemas.openxmlformats.org/officeDocument/2006/relationships" r:id="rId4"/>
          </a:graphicData>
        </a:graphic>
      </p:graphicFrame>
      <p:sp>
        <p:nvSpPr>
          <p:cNvPr id="14" name="Text Placeholder 4"/>
          <p:cNvSpPr>
            <a:spLocks noGrp="1"/>
          </p:cNvSpPr>
          <p:nvPr>
            <p:ph type="body" sz="quarter" idx="4294967295"/>
          </p:nvPr>
        </p:nvSpPr>
        <p:spPr>
          <a:xfrm>
            <a:off x="5897139" y="4800600"/>
            <a:ext cx="2683723" cy="277391"/>
          </a:xfrm>
        </p:spPr>
        <p:txBody>
          <a:bodyPr>
            <a:normAutofit/>
          </a:bodyPr>
          <a:lstStyle/>
          <a:p>
            <a:pPr marL="0" indent="0">
              <a:buNone/>
            </a:pPr>
            <a:r>
              <a:rPr lang="en-US" sz="1100" dirty="0">
                <a:solidFill>
                  <a:schemeClr val="tx1">
                    <a:lumMod val="65000"/>
                    <a:lumOff val="35000"/>
                  </a:schemeClr>
                </a:solidFill>
                <a:cs typeface="Calibri" pitchFamily="34" charset="0"/>
              </a:rPr>
              <a:t>Source: </a:t>
            </a:r>
            <a:r>
              <a:rPr lang="en-US" sz="1100" dirty="0" err="1">
                <a:solidFill>
                  <a:schemeClr val="tx1">
                    <a:lumMod val="65000"/>
                    <a:lumOff val="35000"/>
                  </a:schemeClr>
                </a:solidFill>
                <a:cs typeface="Calibri" pitchFamily="34" charset="0"/>
              </a:rPr>
              <a:t>Circana</a:t>
            </a:r>
            <a:r>
              <a:rPr lang="en-US" sz="1100" dirty="0">
                <a:solidFill>
                  <a:schemeClr val="tx1">
                    <a:lumMod val="65000"/>
                    <a:lumOff val="35000"/>
                  </a:schemeClr>
                </a:solidFill>
                <a:cs typeface="Calibri" pitchFamily="34" charset="0"/>
              </a:rPr>
              <a:t>/CREST®, YE Mar 23</a:t>
            </a:r>
          </a:p>
        </p:txBody>
      </p:sp>
      <p:grpSp>
        <p:nvGrpSpPr>
          <p:cNvPr id="15" name="Group 14"/>
          <p:cNvGrpSpPr/>
          <p:nvPr/>
        </p:nvGrpSpPr>
        <p:grpSpPr>
          <a:xfrm>
            <a:off x="7943565" y="148981"/>
            <a:ext cx="1104313" cy="779487"/>
            <a:chOff x="7943565" y="148981"/>
            <a:chExt cx="1104313" cy="779487"/>
          </a:xfrm>
        </p:grpSpPr>
        <p:sp>
          <p:nvSpPr>
            <p:cNvPr id="16" name="Oval 15"/>
            <p:cNvSpPr/>
            <p:nvPr/>
          </p:nvSpPr>
          <p:spPr>
            <a:xfrm>
              <a:off x="8095956" y="148981"/>
              <a:ext cx="785465" cy="779487"/>
            </a:xfrm>
            <a:prstGeom prst="ellipse">
              <a:avLst/>
            </a:prstGeom>
            <a:blipFill dpi="0" rotWithShape="1">
              <a:blip r:embed="rId5"/>
              <a:srcRect/>
              <a:stretch>
                <a:fillRect b="-15000"/>
              </a:stretch>
            </a:blip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200" b="1" dirty="0"/>
            </a:p>
          </p:txBody>
        </p:sp>
        <p:sp>
          <p:nvSpPr>
            <p:cNvPr id="17" name="TextBox 16"/>
            <p:cNvSpPr txBox="1"/>
            <p:nvPr/>
          </p:nvSpPr>
          <p:spPr>
            <a:xfrm>
              <a:off x="7943565" y="300857"/>
              <a:ext cx="1104313" cy="461665"/>
            </a:xfrm>
            <a:prstGeom prst="rect">
              <a:avLst/>
            </a:prstGeom>
            <a:noFill/>
          </p:spPr>
          <p:txBody>
            <a:bodyPr wrap="square" rtlCol="0">
              <a:spAutoFit/>
            </a:bodyPr>
            <a:lstStyle/>
            <a:p>
              <a:pPr algn="ctr"/>
              <a:r>
                <a:rPr lang="en-GB" sz="2400" b="1" dirty="0">
                  <a:solidFill>
                    <a:schemeClr val="bg1"/>
                  </a:solidFill>
                  <a:cs typeface="Calibri" pitchFamily="34" charset="0"/>
                </a:rPr>
                <a:t>QSR</a:t>
              </a:r>
            </a:p>
          </p:txBody>
        </p:sp>
      </p:grpSp>
    </p:spTree>
    <p:extLst>
      <p:ext uri="{BB962C8B-B14F-4D97-AF65-F5344CB8AC3E}">
        <p14:creationId xmlns:p14="http://schemas.microsoft.com/office/powerpoint/2010/main" val="4043271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25585"/>
          <a:stretch/>
        </p:blipFill>
        <p:spPr>
          <a:xfrm>
            <a:off x="-5031" y="-14003"/>
            <a:ext cx="9149031" cy="2168728"/>
          </a:xfrm>
          <a:prstGeom prst="rect">
            <a:avLst/>
          </a:prstGeom>
        </p:spPr>
      </p:pic>
      <p:sp>
        <p:nvSpPr>
          <p:cNvPr id="3" name="Slide Number Placeholder 2"/>
          <p:cNvSpPr>
            <a:spLocks noGrp="1"/>
          </p:cNvSpPr>
          <p:nvPr>
            <p:ph type="sldNum" sz="quarter" idx="4294967295"/>
          </p:nvPr>
        </p:nvSpPr>
        <p:spPr>
          <a:xfrm>
            <a:off x="8599488" y="4835525"/>
            <a:ext cx="544512" cy="279400"/>
          </a:xfrm>
        </p:spPr>
        <p:txBody>
          <a:bodyPr/>
          <a:lstStyle/>
          <a:p>
            <a:fld id="{35A454EE-6717-4973-901E-6A90AD009CF4}" type="slidenum">
              <a:rPr lang="en-US" smtClean="0">
                <a:solidFill>
                  <a:srgbClr val="0078BE"/>
                </a:solidFill>
              </a:rPr>
              <a:pPr/>
              <a:t>25</a:t>
            </a:fld>
            <a:endParaRPr lang="en-US" dirty="0">
              <a:solidFill>
                <a:srgbClr val="0078BE"/>
              </a:solidFill>
            </a:endParaRPr>
          </a:p>
        </p:txBody>
      </p:sp>
      <p:sp>
        <p:nvSpPr>
          <p:cNvPr id="12" name="Title 3"/>
          <p:cNvSpPr txBox="1">
            <a:spLocks/>
          </p:cNvSpPr>
          <p:nvPr/>
        </p:nvSpPr>
        <p:spPr>
          <a:xfrm>
            <a:off x="346869" y="2384458"/>
            <a:ext cx="8458200" cy="411956"/>
          </a:xfrm>
          <a:prstGeom prst="rect">
            <a:avLst/>
          </a:prstGeom>
        </p:spPr>
        <p:txBody>
          <a:bodyPr vert="horz"/>
          <a:lstStyle>
            <a:lvl1pPr algn="l" defTabSz="457200" rtl="0" eaLnBrk="1" latinLnBrk="0" hangingPunct="1">
              <a:lnSpc>
                <a:spcPct val="90000"/>
              </a:lnSpc>
              <a:spcBef>
                <a:spcPct val="0"/>
              </a:spcBef>
              <a:buNone/>
              <a:defRPr sz="2800" b="1" kern="1200">
                <a:solidFill>
                  <a:schemeClr val="tx2"/>
                </a:solidFill>
                <a:latin typeface="+mj-lt"/>
                <a:ea typeface="+mj-ea"/>
                <a:cs typeface="+mj-cs"/>
              </a:defRPr>
            </a:lvl1pPr>
          </a:lstStyle>
          <a:p>
            <a:r>
              <a:rPr lang="en-US" altLang="en-US" sz="3600" dirty="0">
                <a:solidFill>
                  <a:schemeClr val="bg1"/>
                </a:solidFill>
              </a:rPr>
              <a:t>Fish &amp; Chip Shops</a:t>
            </a:r>
          </a:p>
        </p:txBody>
      </p:sp>
      <p:sp>
        <p:nvSpPr>
          <p:cNvPr id="6" name="Content Placeholder 4"/>
          <p:cNvSpPr txBox="1">
            <a:spLocks/>
          </p:cNvSpPr>
          <p:nvPr/>
        </p:nvSpPr>
        <p:spPr>
          <a:xfrm>
            <a:off x="344353" y="2993467"/>
            <a:ext cx="8450262" cy="1708005"/>
          </a:xfrm>
          <a:prstGeom prst="rect">
            <a:avLst/>
          </a:prstGeom>
        </p:spPr>
        <p:txBody>
          <a:bodyPr/>
          <a:lstStyle>
            <a:lvl1pPr marL="341313" indent="-341313" algn="l" defTabSz="457200" rtl="0" eaLnBrk="1" latinLnBrk="0" hangingPunct="1">
              <a:lnSpc>
                <a:spcPct val="85000"/>
              </a:lnSpc>
              <a:spcBef>
                <a:spcPts val="0"/>
              </a:spcBef>
              <a:spcAft>
                <a:spcPts val="1440"/>
              </a:spcAft>
              <a:buClr>
                <a:schemeClr val="accent3"/>
              </a:buClr>
              <a:buSzPct val="100000"/>
              <a:buFont typeface="Wingdings" panose="05000000000000000000" pitchFamily="2" charset="2"/>
              <a:buChar char="n"/>
              <a:defRPr sz="2400" kern="1200" baseline="0">
                <a:solidFill>
                  <a:schemeClr val="tx1"/>
                </a:solidFill>
                <a:latin typeface="+mn-lt"/>
                <a:ea typeface="+mn-ea"/>
                <a:cs typeface="+mn-cs"/>
              </a:defRPr>
            </a:lvl1pPr>
            <a:lvl2pPr marL="627063" indent="-285750" algn="l" defTabSz="457200" rtl="0" eaLnBrk="1" latinLnBrk="0" hangingPunct="1">
              <a:lnSpc>
                <a:spcPct val="85000"/>
              </a:lnSpc>
              <a:spcBef>
                <a:spcPts val="0"/>
              </a:spcBef>
              <a:spcAft>
                <a:spcPts val="1440"/>
              </a:spcAft>
              <a:buClr>
                <a:schemeClr val="accent3"/>
              </a:buClr>
              <a:buFont typeface="Calibri" panose="020F0502020204030204" pitchFamily="34" charset="0"/>
              <a:buChar char="–"/>
              <a:defRPr sz="2200" kern="1200">
                <a:solidFill>
                  <a:schemeClr val="tx1"/>
                </a:solidFill>
                <a:latin typeface="+mn-lt"/>
                <a:ea typeface="+mn-ea"/>
                <a:cs typeface="+mn-cs"/>
              </a:defRPr>
            </a:lvl2pPr>
            <a:lvl3pPr marL="914400" indent="-287338" algn="l" defTabSz="457200" rtl="0" eaLnBrk="1" latinLnBrk="0" hangingPunct="1">
              <a:lnSpc>
                <a:spcPct val="85000"/>
              </a:lnSpc>
              <a:spcBef>
                <a:spcPts val="0"/>
              </a:spcBef>
              <a:spcAft>
                <a:spcPts val="1440"/>
              </a:spcAft>
              <a:buClr>
                <a:schemeClr val="accent3"/>
              </a:buClr>
              <a:buFont typeface="Calibri" panose="020F0502020204030204" pitchFamily="34" charset="0"/>
              <a:buChar char="•"/>
              <a:tabLst/>
              <a:defRPr sz="2000" kern="1200">
                <a:solidFill>
                  <a:schemeClr val="tx1"/>
                </a:solidFill>
                <a:latin typeface="+mn-lt"/>
                <a:ea typeface="+mn-ea"/>
                <a:cs typeface="+mn-cs"/>
              </a:defRPr>
            </a:lvl3pPr>
            <a:lvl4pPr marL="1600200" indent="-228600" algn="l" defTabSz="457200" rtl="0" eaLnBrk="1" latinLnBrk="0" hangingPunct="1">
              <a:lnSpc>
                <a:spcPct val="85000"/>
              </a:lnSpc>
              <a:spcBef>
                <a:spcPts val="0"/>
              </a:spcBef>
              <a:spcAft>
                <a:spcPts val="1440"/>
              </a:spcAft>
              <a:buClr>
                <a:srgbClr val="00A1DE"/>
              </a:buClr>
              <a:buFont typeface="Arial"/>
              <a:buChar char="–"/>
              <a:defRPr sz="1600" kern="1200">
                <a:solidFill>
                  <a:schemeClr val="tx1"/>
                </a:solidFill>
                <a:latin typeface="+mn-lt"/>
                <a:ea typeface="+mn-ea"/>
                <a:cs typeface="+mn-cs"/>
              </a:defRPr>
            </a:lvl4pPr>
            <a:lvl5pPr marL="2057400" indent="-228600" algn="l" defTabSz="457200" rtl="0" eaLnBrk="1" latinLnBrk="0" hangingPunct="1">
              <a:lnSpc>
                <a:spcPct val="85000"/>
              </a:lnSpc>
              <a:spcBef>
                <a:spcPts val="0"/>
              </a:spcBef>
              <a:spcAft>
                <a:spcPts val="1440"/>
              </a:spcAft>
              <a:buClr>
                <a:srgbClr val="00A1DE"/>
              </a:buClr>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indent="-342900">
              <a:buFont typeface="Arial" pitchFamily="34" charset="0"/>
              <a:buChar char="•"/>
            </a:pPr>
            <a:r>
              <a:rPr lang="en-US" sz="2400" dirty="0">
                <a:solidFill>
                  <a:schemeClr val="bg1"/>
                </a:solidFill>
                <a:latin typeface="+mn-lt"/>
                <a:cs typeface="Calibri" pitchFamily="34" charset="0"/>
              </a:rPr>
              <a:t>In Q1 2023, visits and spend to Fish &amp; Chip Shops have grown by more than 8%</a:t>
            </a:r>
          </a:p>
          <a:p>
            <a:pPr marL="342900" indent="-342900">
              <a:buFont typeface="Arial" pitchFamily="34" charset="0"/>
              <a:buChar char="•"/>
            </a:pPr>
            <a:r>
              <a:rPr lang="en-GB" sz="2400" dirty="0">
                <a:solidFill>
                  <a:schemeClr val="bg1"/>
                </a:solidFill>
                <a:latin typeface="+mn-lt"/>
                <a:cs typeface="Calibri" pitchFamily="34" charset="0"/>
              </a:rPr>
              <a:t>12-month visits were up 2.7% whilst spend was flat</a:t>
            </a:r>
          </a:p>
          <a:p>
            <a:pPr marL="342900" indent="-342900">
              <a:buFont typeface="Arial" pitchFamily="34" charset="0"/>
              <a:buChar char="•"/>
            </a:pPr>
            <a:r>
              <a:rPr lang="en-GB" dirty="0">
                <a:solidFill>
                  <a:schemeClr val="bg1"/>
                </a:solidFill>
                <a:cs typeface="Calibri" pitchFamily="34" charset="0"/>
              </a:rPr>
              <a:t>Annualised visits are at 74% and spend is at 78% of</a:t>
            </a:r>
            <a:br>
              <a:rPr lang="en-GB" dirty="0">
                <a:solidFill>
                  <a:schemeClr val="bg1"/>
                </a:solidFill>
                <a:cs typeface="Calibri" pitchFamily="34" charset="0"/>
              </a:rPr>
            </a:br>
            <a:r>
              <a:rPr lang="en-GB" dirty="0">
                <a:solidFill>
                  <a:schemeClr val="bg1"/>
                </a:solidFill>
                <a:cs typeface="Calibri" pitchFamily="34" charset="0"/>
              </a:rPr>
              <a:t>2019 levels</a:t>
            </a:r>
          </a:p>
        </p:txBody>
      </p:sp>
    </p:spTree>
    <p:extLst>
      <p:ext uri="{BB962C8B-B14F-4D97-AF65-F5344CB8AC3E}">
        <p14:creationId xmlns:p14="http://schemas.microsoft.com/office/powerpoint/2010/main" val="31009714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35A454EE-6717-4973-901E-6A90AD009CF4}" type="slidenum">
              <a:rPr lang="en-US" smtClean="0"/>
              <a:pPr/>
              <a:t>26</a:t>
            </a:fld>
            <a:endParaRPr lang="en-US" dirty="0"/>
          </a:p>
        </p:txBody>
      </p:sp>
      <p:sp>
        <p:nvSpPr>
          <p:cNvPr id="11" name="Text Box 3"/>
          <p:cNvSpPr txBox="1">
            <a:spLocks noChangeArrowheads="1"/>
          </p:cNvSpPr>
          <p:nvPr/>
        </p:nvSpPr>
        <p:spPr bwMode="auto">
          <a:xfrm>
            <a:off x="2752580" y="1139927"/>
            <a:ext cx="4128053"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ctr">
              <a:defRPr/>
            </a:pPr>
            <a:r>
              <a:rPr lang="en-US" sz="1600" dirty="0">
                <a:solidFill>
                  <a:srgbClr val="008AC0"/>
                </a:solidFill>
                <a:latin typeface="+mn-lt"/>
                <a:cs typeface="Calibri" pitchFamily="34" charset="0"/>
              </a:rPr>
              <a:t>Components of Spending vs. Year Ago</a:t>
            </a:r>
            <a:endParaRPr lang="fr-FR" sz="1600" dirty="0">
              <a:solidFill>
                <a:srgbClr val="008AC0"/>
              </a:solidFill>
              <a:latin typeface="+mn-lt"/>
              <a:cs typeface="Calibri" pitchFamily="34" charset="0"/>
            </a:endParaRPr>
          </a:p>
        </p:txBody>
      </p:sp>
      <p:sp>
        <p:nvSpPr>
          <p:cNvPr id="4" name="Title 3"/>
          <p:cNvSpPr>
            <a:spLocks noGrp="1"/>
          </p:cNvSpPr>
          <p:nvPr>
            <p:ph type="title"/>
          </p:nvPr>
        </p:nvSpPr>
        <p:spPr>
          <a:xfrm>
            <a:off x="338572" y="148981"/>
            <a:ext cx="7604993" cy="735073"/>
          </a:xfrm>
        </p:spPr>
        <p:txBody>
          <a:bodyPr>
            <a:noAutofit/>
          </a:bodyPr>
          <a:lstStyle/>
          <a:p>
            <a:pPr>
              <a:spcAft>
                <a:spcPts val="600"/>
              </a:spcAft>
            </a:pPr>
            <a:r>
              <a:rPr lang="en-US" sz="2400" dirty="0">
                <a:solidFill>
                  <a:srgbClr val="00517D"/>
                </a:solidFill>
                <a:latin typeface="+mn-lt"/>
                <a:cs typeface="Calibri" pitchFamily="34" charset="0"/>
              </a:rPr>
              <a:t>In Q1 2023, visits and spend to Fish &amp; Chip Shops have grown by more than 8%</a:t>
            </a:r>
          </a:p>
        </p:txBody>
      </p:sp>
      <p:graphicFrame>
        <p:nvGraphicFramePr>
          <p:cNvPr id="15" name="Graph_1"/>
          <p:cNvGraphicFramePr>
            <a:graphicFrameLocks noGrp="1" noChangeAspect="1"/>
          </p:cNvGraphicFramePr>
          <p:nvPr>
            <p:extLst>
              <p:ext uri="{D42A27DB-BD31-4B8C-83A1-F6EECF244321}">
                <p14:modId xmlns:p14="http://schemas.microsoft.com/office/powerpoint/2010/main" val="1914489356"/>
              </p:ext>
            </p:extLst>
          </p:nvPr>
        </p:nvGraphicFramePr>
        <p:xfrm>
          <a:off x="422031" y="1734354"/>
          <a:ext cx="5479085" cy="1917339"/>
        </p:xfrm>
        <a:graphic>
          <a:graphicData uri="http://schemas.openxmlformats.org/drawingml/2006/chart">
            <c:chart xmlns:c="http://schemas.openxmlformats.org/drawingml/2006/chart" xmlns:r="http://schemas.openxmlformats.org/officeDocument/2006/relationships" r:id="rId3"/>
          </a:graphicData>
        </a:graphic>
      </p:graphicFrame>
      <p:sp>
        <p:nvSpPr>
          <p:cNvPr id="19" name="Titre_3"/>
          <p:cNvSpPr txBox="1">
            <a:spLocks noGrp="1"/>
          </p:cNvSpPr>
          <p:nvPr>
            <p:ph type="body" sz="quarter" idx="4294967295"/>
          </p:nvPr>
        </p:nvSpPr>
        <p:spPr>
          <a:xfrm>
            <a:off x="-35625" y="3637329"/>
            <a:ext cx="9144000" cy="251839"/>
          </a:xfrm>
          <a:prstGeom prst="rect">
            <a:avLst/>
          </a:prstGeom>
        </p:spPr>
        <p:txBody>
          <a:bodyPr>
            <a:normAutofit lnSpcReduction="10000"/>
          </a:bodyPr>
          <a:lstStyle>
            <a:lvl1pPr marL="342900" indent="-342900" algn="l" rtl="0" eaLnBrk="1" fontAlgn="base" hangingPunct="1">
              <a:lnSpc>
                <a:spcPct val="85000"/>
              </a:lnSpc>
              <a:spcBef>
                <a:spcPct val="0"/>
              </a:spcBef>
              <a:spcAft>
                <a:spcPct val="50000"/>
              </a:spcAft>
              <a:buClr>
                <a:srgbClr val="1B86BB"/>
              </a:buClr>
              <a:buFont typeface="Wingdings" charset="0"/>
              <a:buChar char="n"/>
              <a:defRPr sz="2400">
                <a:solidFill>
                  <a:schemeClr val="tx1"/>
                </a:solidFill>
                <a:latin typeface="+mn-lt"/>
                <a:ea typeface="ＭＳ Ｐゴシック" charset="0"/>
                <a:cs typeface="ＭＳ Ｐゴシック" charset="0"/>
              </a:defRPr>
            </a:lvl1pPr>
            <a:lvl2pPr marL="742950" indent="-285750" algn="l" rtl="0" eaLnBrk="1" fontAlgn="base" hangingPunct="1">
              <a:lnSpc>
                <a:spcPct val="85000"/>
              </a:lnSpc>
              <a:spcBef>
                <a:spcPct val="0"/>
              </a:spcBef>
              <a:spcAft>
                <a:spcPct val="50000"/>
              </a:spcAft>
              <a:buClr>
                <a:srgbClr val="1B86BB"/>
              </a:buClr>
              <a:buChar char="–"/>
              <a:defRPr sz="2000">
                <a:solidFill>
                  <a:schemeClr val="tx1"/>
                </a:solidFill>
                <a:latin typeface="+mn-lt"/>
                <a:ea typeface="ＭＳ Ｐゴシック" charset="0"/>
              </a:defRPr>
            </a:lvl2pPr>
            <a:lvl3pPr marL="1143000" indent="-228600" algn="l" rtl="0" eaLnBrk="1" fontAlgn="base" hangingPunct="1">
              <a:lnSpc>
                <a:spcPct val="85000"/>
              </a:lnSpc>
              <a:spcBef>
                <a:spcPct val="0"/>
              </a:spcBef>
              <a:spcAft>
                <a:spcPct val="50000"/>
              </a:spcAft>
              <a:buChar char="•"/>
              <a:defRPr>
                <a:solidFill>
                  <a:schemeClr val="tx1"/>
                </a:solidFill>
                <a:latin typeface="+mn-lt"/>
                <a:ea typeface="ＭＳ Ｐゴシック" charset="0"/>
              </a:defRPr>
            </a:lvl3pPr>
            <a:lvl4pPr marL="1600200" indent="-228600" algn="l" rtl="0" eaLnBrk="1" fontAlgn="base" hangingPunct="1">
              <a:lnSpc>
                <a:spcPct val="85000"/>
              </a:lnSpc>
              <a:spcBef>
                <a:spcPct val="0"/>
              </a:spcBef>
              <a:spcAft>
                <a:spcPct val="50000"/>
              </a:spcAft>
              <a:buChar char="–"/>
              <a:defRPr sz="1600">
                <a:solidFill>
                  <a:schemeClr val="tx1"/>
                </a:solidFill>
                <a:latin typeface="+mn-lt"/>
                <a:ea typeface="ＭＳ Ｐゴシック" charset="0"/>
              </a:defRPr>
            </a:lvl4pPr>
            <a:lvl5pPr marL="2057400" indent="-228600" algn="l" rtl="0" eaLnBrk="1" fontAlgn="base" hangingPunct="1">
              <a:lnSpc>
                <a:spcPct val="85000"/>
              </a:lnSpc>
              <a:spcBef>
                <a:spcPct val="0"/>
              </a:spcBef>
              <a:spcAft>
                <a:spcPct val="50000"/>
              </a:spcAft>
              <a:buChar char="»"/>
              <a:defRPr sz="1600">
                <a:solidFill>
                  <a:schemeClr val="tx1"/>
                </a:solidFill>
                <a:latin typeface="+mn-lt"/>
                <a:ea typeface="ＭＳ Ｐゴシック" charset="0"/>
              </a:defRPr>
            </a:lvl5pPr>
            <a:lvl6pPr marL="2514600" indent="-228600" algn="l" rtl="0" eaLnBrk="1" fontAlgn="base" hangingPunct="1">
              <a:lnSpc>
                <a:spcPct val="85000"/>
              </a:lnSpc>
              <a:spcBef>
                <a:spcPct val="0"/>
              </a:spcBef>
              <a:spcAft>
                <a:spcPct val="50000"/>
              </a:spcAft>
              <a:buChar char="»"/>
              <a:defRPr sz="1600">
                <a:solidFill>
                  <a:schemeClr val="tx1"/>
                </a:solidFill>
                <a:latin typeface="+mn-lt"/>
                <a:ea typeface="+mn-ea"/>
              </a:defRPr>
            </a:lvl6pPr>
            <a:lvl7pPr marL="2971800" indent="-228600" algn="l" rtl="0" eaLnBrk="1" fontAlgn="base" hangingPunct="1">
              <a:lnSpc>
                <a:spcPct val="85000"/>
              </a:lnSpc>
              <a:spcBef>
                <a:spcPct val="0"/>
              </a:spcBef>
              <a:spcAft>
                <a:spcPct val="50000"/>
              </a:spcAft>
              <a:buChar char="»"/>
              <a:defRPr sz="1600">
                <a:solidFill>
                  <a:schemeClr val="tx1"/>
                </a:solidFill>
                <a:latin typeface="+mn-lt"/>
                <a:ea typeface="+mn-ea"/>
              </a:defRPr>
            </a:lvl7pPr>
            <a:lvl8pPr marL="3429000" indent="-228600" algn="l" rtl="0" eaLnBrk="1" fontAlgn="base" hangingPunct="1">
              <a:lnSpc>
                <a:spcPct val="85000"/>
              </a:lnSpc>
              <a:spcBef>
                <a:spcPct val="0"/>
              </a:spcBef>
              <a:spcAft>
                <a:spcPct val="50000"/>
              </a:spcAft>
              <a:buChar char="»"/>
              <a:defRPr sz="1600">
                <a:solidFill>
                  <a:schemeClr val="tx1"/>
                </a:solidFill>
                <a:latin typeface="+mn-lt"/>
                <a:ea typeface="+mn-ea"/>
              </a:defRPr>
            </a:lvl8pPr>
            <a:lvl9pPr marL="3886200" indent="-228600" algn="l" rtl="0" eaLnBrk="1" fontAlgn="base" hangingPunct="1">
              <a:lnSpc>
                <a:spcPct val="85000"/>
              </a:lnSpc>
              <a:spcBef>
                <a:spcPct val="0"/>
              </a:spcBef>
              <a:spcAft>
                <a:spcPct val="50000"/>
              </a:spcAft>
              <a:buChar char="»"/>
              <a:defRPr sz="1600">
                <a:solidFill>
                  <a:schemeClr val="tx1"/>
                </a:solidFill>
                <a:latin typeface="+mn-lt"/>
                <a:ea typeface="+mn-ea"/>
              </a:defRPr>
            </a:lvl9pPr>
          </a:lstStyle>
          <a:p>
            <a:pPr marL="0" indent="0" algn="ctr">
              <a:buNone/>
              <a:defRPr/>
            </a:pPr>
            <a:r>
              <a:rPr lang="de-DE" sz="1300" dirty="0">
                <a:solidFill>
                  <a:srgbClr val="00A1DE"/>
                </a:solidFill>
                <a:latin typeface="+mj-lt"/>
                <a:cs typeface="Calibri" pitchFamily="34" charset="0"/>
              </a:rPr>
              <a:t>Total Spend, Visits and  Avg. Eater Check</a:t>
            </a:r>
            <a:endParaRPr lang="en-US" sz="1300" dirty="0">
              <a:solidFill>
                <a:srgbClr val="00A1DE"/>
              </a:solidFill>
              <a:latin typeface="+mj-lt"/>
              <a:cs typeface="Calibri" pitchFamily="34" charset="0"/>
            </a:endParaRPr>
          </a:p>
        </p:txBody>
      </p:sp>
      <p:graphicFrame>
        <p:nvGraphicFramePr>
          <p:cNvPr id="23" name="Graph_2"/>
          <p:cNvGraphicFramePr>
            <a:graphicFrameLocks noGrp="1" noChangeAspect="1"/>
          </p:cNvGraphicFramePr>
          <p:nvPr>
            <p:extLst>
              <p:ext uri="{D42A27DB-BD31-4B8C-83A1-F6EECF244321}">
                <p14:modId xmlns:p14="http://schemas.microsoft.com/office/powerpoint/2010/main" val="78011462"/>
              </p:ext>
            </p:extLst>
          </p:nvPr>
        </p:nvGraphicFramePr>
        <p:xfrm>
          <a:off x="6182752" y="1201940"/>
          <a:ext cx="2511082" cy="2408461"/>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 Placeholder 4"/>
          <p:cNvSpPr>
            <a:spLocks noGrp="1"/>
          </p:cNvSpPr>
          <p:nvPr>
            <p:ph type="body" sz="quarter" idx="4294967295"/>
          </p:nvPr>
        </p:nvSpPr>
        <p:spPr>
          <a:xfrm>
            <a:off x="5897139" y="4800600"/>
            <a:ext cx="2683723" cy="277391"/>
          </a:xfrm>
        </p:spPr>
        <p:txBody>
          <a:bodyPr>
            <a:normAutofit/>
          </a:bodyPr>
          <a:lstStyle/>
          <a:p>
            <a:pPr marL="0" indent="0">
              <a:buNone/>
            </a:pPr>
            <a:r>
              <a:rPr lang="en-US" sz="1100" dirty="0">
                <a:solidFill>
                  <a:schemeClr val="tx1">
                    <a:lumMod val="65000"/>
                    <a:lumOff val="35000"/>
                  </a:schemeClr>
                </a:solidFill>
                <a:cs typeface="Calibri" pitchFamily="34" charset="0"/>
              </a:rPr>
              <a:t>Source: </a:t>
            </a:r>
            <a:r>
              <a:rPr lang="en-US" sz="1100" dirty="0" err="1">
                <a:solidFill>
                  <a:schemeClr val="tx1">
                    <a:lumMod val="65000"/>
                    <a:lumOff val="35000"/>
                  </a:schemeClr>
                </a:solidFill>
                <a:cs typeface="Calibri" pitchFamily="34" charset="0"/>
              </a:rPr>
              <a:t>Circana</a:t>
            </a:r>
            <a:r>
              <a:rPr lang="en-US" sz="1100" dirty="0">
                <a:solidFill>
                  <a:schemeClr val="tx1">
                    <a:lumMod val="65000"/>
                    <a:lumOff val="35000"/>
                  </a:schemeClr>
                </a:solidFill>
                <a:cs typeface="Calibri" pitchFamily="34" charset="0"/>
              </a:rPr>
              <a:t>/CREST®, YE Mar 23</a:t>
            </a:r>
          </a:p>
        </p:txBody>
      </p:sp>
      <p:grpSp>
        <p:nvGrpSpPr>
          <p:cNvPr id="13" name="Group 12"/>
          <p:cNvGrpSpPr/>
          <p:nvPr/>
        </p:nvGrpSpPr>
        <p:grpSpPr>
          <a:xfrm>
            <a:off x="7943565" y="148981"/>
            <a:ext cx="1104313" cy="779487"/>
            <a:chOff x="7943565" y="148981"/>
            <a:chExt cx="1104313" cy="779487"/>
          </a:xfrm>
        </p:grpSpPr>
        <p:sp>
          <p:nvSpPr>
            <p:cNvPr id="14" name="Oval 13"/>
            <p:cNvSpPr/>
            <p:nvPr/>
          </p:nvSpPr>
          <p:spPr>
            <a:xfrm>
              <a:off x="8095956" y="148981"/>
              <a:ext cx="785465" cy="779487"/>
            </a:xfrm>
            <a:prstGeom prst="ellipse">
              <a:avLst/>
            </a:prstGeom>
            <a:blipFill dpi="0" rotWithShape="1">
              <a:blip r:embed="rId5">
                <a:extLst>
                  <a:ext uri="{28A0092B-C50C-407E-A947-70E740481C1C}">
                    <a14:useLocalDpi xmlns:a14="http://schemas.microsoft.com/office/drawing/2010/main" val="0"/>
                  </a:ext>
                </a:extLst>
              </a:blip>
              <a:srcRect/>
              <a:stretch>
                <a:fillRect/>
              </a:stretch>
            </a:blip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200" b="1" dirty="0"/>
            </a:p>
          </p:txBody>
        </p:sp>
        <p:sp>
          <p:nvSpPr>
            <p:cNvPr id="16" name="TextBox 15"/>
            <p:cNvSpPr txBox="1"/>
            <p:nvPr/>
          </p:nvSpPr>
          <p:spPr>
            <a:xfrm>
              <a:off x="7943565" y="300857"/>
              <a:ext cx="1104313" cy="461665"/>
            </a:xfrm>
            <a:prstGeom prst="rect">
              <a:avLst/>
            </a:prstGeom>
            <a:noFill/>
          </p:spPr>
          <p:txBody>
            <a:bodyPr wrap="square" rtlCol="0">
              <a:spAutoFit/>
            </a:bodyPr>
            <a:lstStyle/>
            <a:p>
              <a:pPr algn="ctr"/>
              <a:r>
                <a:rPr lang="en-GB" sz="2400" b="1" dirty="0">
                  <a:solidFill>
                    <a:schemeClr val="bg1"/>
                  </a:solidFill>
                  <a:cs typeface="Calibri" pitchFamily="34" charset="0"/>
                </a:rPr>
                <a:t>F&amp;C</a:t>
              </a:r>
            </a:p>
          </p:txBody>
        </p:sp>
      </p:grpSp>
      <p:graphicFrame>
        <p:nvGraphicFramePr>
          <p:cNvPr id="2" name="Table 1">
            <a:extLst>
              <a:ext uri="{FF2B5EF4-FFF2-40B4-BE49-F238E27FC236}">
                <a16:creationId xmlns:a16="http://schemas.microsoft.com/office/drawing/2014/main" id="{732AF3F5-3023-7233-B13D-CBCFDC296F1C}"/>
              </a:ext>
            </a:extLst>
          </p:cNvPr>
          <p:cNvGraphicFramePr>
            <a:graphicFrameLocks noGrp="1"/>
          </p:cNvGraphicFramePr>
          <p:nvPr>
            <p:extLst>
              <p:ext uri="{D42A27DB-BD31-4B8C-83A1-F6EECF244321}">
                <p14:modId xmlns:p14="http://schemas.microsoft.com/office/powerpoint/2010/main" val="710726437"/>
              </p:ext>
            </p:extLst>
          </p:nvPr>
        </p:nvGraphicFramePr>
        <p:xfrm>
          <a:off x="617962" y="3958936"/>
          <a:ext cx="5442973" cy="630808"/>
        </p:xfrm>
        <a:graphic>
          <a:graphicData uri="http://schemas.openxmlformats.org/drawingml/2006/table">
            <a:tbl>
              <a:tblPr/>
              <a:tblGrid>
                <a:gridCol w="1089457">
                  <a:extLst>
                    <a:ext uri="{9D8B030D-6E8A-4147-A177-3AD203B41FA5}">
                      <a16:colId xmlns:a16="http://schemas.microsoft.com/office/drawing/2014/main" val="1131612545"/>
                    </a:ext>
                  </a:extLst>
                </a:gridCol>
                <a:gridCol w="483724">
                  <a:extLst>
                    <a:ext uri="{9D8B030D-6E8A-4147-A177-3AD203B41FA5}">
                      <a16:colId xmlns:a16="http://schemas.microsoft.com/office/drawing/2014/main" val="3712686687"/>
                    </a:ext>
                  </a:extLst>
                </a:gridCol>
                <a:gridCol w="483724">
                  <a:extLst>
                    <a:ext uri="{9D8B030D-6E8A-4147-A177-3AD203B41FA5}">
                      <a16:colId xmlns:a16="http://schemas.microsoft.com/office/drawing/2014/main" val="4171794373"/>
                    </a:ext>
                  </a:extLst>
                </a:gridCol>
                <a:gridCol w="483724">
                  <a:extLst>
                    <a:ext uri="{9D8B030D-6E8A-4147-A177-3AD203B41FA5}">
                      <a16:colId xmlns:a16="http://schemas.microsoft.com/office/drawing/2014/main" val="2615950907"/>
                    </a:ext>
                  </a:extLst>
                </a:gridCol>
                <a:gridCol w="483724">
                  <a:extLst>
                    <a:ext uri="{9D8B030D-6E8A-4147-A177-3AD203B41FA5}">
                      <a16:colId xmlns:a16="http://schemas.microsoft.com/office/drawing/2014/main" val="3827549832"/>
                    </a:ext>
                  </a:extLst>
                </a:gridCol>
                <a:gridCol w="483724">
                  <a:extLst>
                    <a:ext uri="{9D8B030D-6E8A-4147-A177-3AD203B41FA5}">
                      <a16:colId xmlns:a16="http://schemas.microsoft.com/office/drawing/2014/main" val="701929867"/>
                    </a:ext>
                  </a:extLst>
                </a:gridCol>
                <a:gridCol w="483724">
                  <a:extLst>
                    <a:ext uri="{9D8B030D-6E8A-4147-A177-3AD203B41FA5}">
                      <a16:colId xmlns:a16="http://schemas.microsoft.com/office/drawing/2014/main" val="4058409585"/>
                    </a:ext>
                  </a:extLst>
                </a:gridCol>
                <a:gridCol w="483724">
                  <a:extLst>
                    <a:ext uri="{9D8B030D-6E8A-4147-A177-3AD203B41FA5}">
                      <a16:colId xmlns:a16="http://schemas.microsoft.com/office/drawing/2014/main" val="595087794"/>
                    </a:ext>
                  </a:extLst>
                </a:gridCol>
                <a:gridCol w="483724">
                  <a:extLst>
                    <a:ext uri="{9D8B030D-6E8A-4147-A177-3AD203B41FA5}">
                      <a16:colId xmlns:a16="http://schemas.microsoft.com/office/drawing/2014/main" val="4194722694"/>
                    </a:ext>
                  </a:extLst>
                </a:gridCol>
                <a:gridCol w="483724">
                  <a:extLst>
                    <a:ext uri="{9D8B030D-6E8A-4147-A177-3AD203B41FA5}">
                      <a16:colId xmlns:a16="http://schemas.microsoft.com/office/drawing/2014/main" val="4253637408"/>
                    </a:ext>
                  </a:extLst>
                </a:gridCol>
              </a:tblGrid>
              <a:tr h="157702">
                <a:tc>
                  <a:txBody>
                    <a:bodyPr/>
                    <a:lstStyle/>
                    <a:p>
                      <a:pPr algn="l" fontAlgn="b"/>
                      <a:r>
                        <a:rPr lang="en-GB" sz="800" b="0" i="0" u="none" strike="noStrike" dirty="0">
                          <a:solidFill>
                            <a:srgbClr val="FFFFFF"/>
                          </a:solidFill>
                          <a:effectLst/>
                          <a:latin typeface="+mj-lt"/>
                        </a:rPr>
                        <a:t> </a:t>
                      </a:r>
                    </a:p>
                  </a:txBody>
                  <a:tcPr marL="6350" marR="6350" marT="6350" marB="0" anchor="b">
                    <a:lnL w="12700" cap="flat" cmpd="sng" algn="ctr">
                      <a:solidFill>
                        <a:schemeClr val="bg1">
                          <a:lumMod val="50000"/>
                        </a:schemeClr>
                      </a:solidFill>
                      <a:prstDash val="solid"/>
                      <a:round/>
                      <a:headEnd type="none" w="med" len="med"/>
                      <a:tailEnd type="none" w="med" len="med"/>
                    </a:lnL>
                    <a:lnR>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tx1"/>
                    </a:solidFill>
                  </a:tcPr>
                </a:tc>
                <a:tc>
                  <a:txBody>
                    <a:bodyPr/>
                    <a:lstStyle/>
                    <a:p>
                      <a:pPr algn="ctr" fontAlgn="b"/>
                      <a:r>
                        <a:rPr lang="en-GB" sz="800" b="0" i="0" u="none" strike="noStrike" dirty="0">
                          <a:solidFill>
                            <a:srgbClr val="FFFFFF"/>
                          </a:solidFill>
                          <a:effectLst/>
                          <a:latin typeface="+mj-lt"/>
                        </a:rPr>
                        <a:t>Q1 21</a:t>
                      </a:r>
                    </a:p>
                  </a:txBody>
                  <a:tcPr marL="6350" marR="6350" marT="6350" marB="0" anchor="ctr">
                    <a:lnL>
                      <a:noFill/>
                    </a:lnL>
                    <a:lnR>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tx1"/>
                    </a:solidFill>
                  </a:tcPr>
                </a:tc>
                <a:tc>
                  <a:txBody>
                    <a:bodyPr/>
                    <a:lstStyle/>
                    <a:p>
                      <a:pPr algn="ctr" fontAlgn="b"/>
                      <a:r>
                        <a:rPr lang="en-GB" sz="800" b="0" i="0" u="none" strike="noStrike" dirty="0">
                          <a:solidFill>
                            <a:srgbClr val="FFFFFF"/>
                          </a:solidFill>
                          <a:effectLst/>
                          <a:latin typeface="+mj-lt"/>
                        </a:rPr>
                        <a:t>Q2 21</a:t>
                      </a:r>
                    </a:p>
                  </a:txBody>
                  <a:tcPr marL="6350" marR="6350" marT="6350" marB="0" anchor="ctr">
                    <a:lnL>
                      <a:noFill/>
                    </a:lnL>
                    <a:lnR>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tx1"/>
                    </a:solidFill>
                  </a:tcPr>
                </a:tc>
                <a:tc>
                  <a:txBody>
                    <a:bodyPr/>
                    <a:lstStyle/>
                    <a:p>
                      <a:pPr algn="ctr" fontAlgn="b"/>
                      <a:r>
                        <a:rPr lang="en-GB" sz="800" b="0" i="0" u="none" strike="noStrike" dirty="0">
                          <a:solidFill>
                            <a:srgbClr val="FFFFFF"/>
                          </a:solidFill>
                          <a:effectLst/>
                          <a:latin typeface="+mj-lt"/>
                        </a:rPr>
                        <a:t>Q3 21</a:t>
                      </a:r>
                    </a:p>
                  </a:txBody>
                  <a:tcPr marL="6350" marR="6350" marT="6350" marB="0" anchor="ctr">
                    <a:lnL>
                      <a:noFill/>
                    </a:lnL>
                    <a:lnR>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tx1"/>
                    </a:solidFill>
                  </a:tcPr>
                </a:tc>
                <a:tc>
                  <a:txBody>
                    <a:bodyPr/>
                    <a:lstStyle/>
                    <a:p>
                      <a:pPr algn="ctr" fontAlgn="b"/>
                      <a:r>
                        <a:rPr lang="en-GB" sz="800" b="0" i="0" u="none" strike="noStrike" dirty="0">
                          <a:solidFill>
                            <a:srgbClr val="FFFFFF"/>
                          </a:solidFill>
                          <a:effectLst/>
                          <a:latin typeface="+mj-lt"/>
                        </a:rPr>
                        <a:t>Q4 21</a:t>
                      </a:r>
                    </a:p>
                  </a:txBody>
                  <a:tcPr marL="6350" marR="6350" marT="6350" marB="0" anchor="ctr">
                    <a:lnL>
                      <a:noFill/>
                    </a:lnL>
                    <a:lnR>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tx1"/>
                    </a:solidFill>
                  </a:tcPr>
                </a:tc>
                <a:tc>
                  <a:txBody>
                    <a:bodyPr/>
                    <a:lstStyle/>
                    <a:p>
                      <a:pPr algn="ctr" fontAlgn="b"/>
                      <a:r>
                        <a:rPr lang="en-GB" sz="800" b="0" i="0" u="none" strike="noStrike" dirty="0">
                          <a:solidFill>
                            <a:srgbClr val="FFFFFF"/>
                          </a:solidFill>
                          <a:effectLst/>
                          <a:latin typeface="+mj-lt"/>
                        </a:rPr>
                        <a:t>Q1 22</a:t>
                      </a:r>
                    </a:p>
                  </a:txBody>
                  <a:tcPr marL="6350" marR="6350" marT="6350" marB="0" anchor="ctr">
                    <a:lnL>
                      <a:noFill/>
                    </a:lnL>
                    <a:lnR>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tx1"/>
                    </a:solidFill>
                  </a:tcPr>
                </a:tc>
                <a:tc>
                  <a:txBody>
                    <a:bodyPr/>
                    <a:lstStyle/>
                    <a:p>
                      <a:pPr algn="ctr" fontAlgn="b"/>
                      <a:r>
                        <a:rPr lang="en-GB" sz="800" b="0" i="0" u="none" strike="noStrike">
                          <a:solidFill>
                            <a:srgbClr val="FFFFFF"/>
                          </a:solidFill>
                          <a:effectLst/>
                          <a:latin typeface="+mj-lt"/>
                        </a:rPr>
                        <a:t>Q2 22</a:t>
                      </a:r>
                    </a:p>
                  </a:txBody>
                  <a:tcPr marL="6350" marR="6350" marT="6350" marB="0" anchor="ctr">
                    <a:lnL>
                      <a:noFill/>
                    </a:lnL>
                    <a:lnR>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tx1"/>
                    </a:solidFill>
                  </a:tcPr>
                </a:tc>
                <a:tc>
                  <a:txBody>
                    <a:bodyPr/>
                    <a:lstStyle/>
                    <a:p>
                      <a:pPr algn="ctr" fontAlgn="b"/>
                      <a:r>
                        <a:rPr lang="en-GB" sz="800" b="0" i="0" u="none" strike="noStrike">
                          <a:solidFill>
                            <a:srgbClr val="FFFFFF"/>
                          </a:solidFill>
                          <a:effectLst/>
                          <a:latin typeface="+mj-lt"/>
                        </a:rPr>
                        <a:t>Q3 22</a:t>
                      </a:r>
                    </a:p>
                  </a:txBody>
                  <a:tcPr marL="6350" marR="6350" marT="6350" marB="0" anchor="ctr">
                    <a:lnL>
                      <a:noFill/>
                    </a:lnL>
                    <a:lnR>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tx1"/>
                    </a:solidFill>
                  </a:tcPr>
                </a:tc>
                <a:tc>
                  <a:txBody>
                    <a:bodyPr/>
                    <a:lstStyle/>
                    <a:p>
                      <a:pPr algn="ctr" fontAlgn="b"/>
                      <a:r>
                        <a:rPr lang="en-GB" sz="800" b="0" i="0" u="none" strike="noStrike">
                          <a:solidFill>
                            <a:srgbClr val="FFFFFF"/>
                          </a:solidFill>
                          <a:effectLst/>
                          <a:latin typeface="+mj-lt"/>
                        </a:rPr>
                        <a:t>Q4 22</a:t>
                      </a:r>
                    </a:p>
                  </a:txBody>
                  <a:tcPr marL="6350" marR="6350" marT="6350" marB="0" anchor="ctr">
                    <a:lnL>
                      <a:noFill/>
                    </a:lnL>
                    <a:lnR>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tx1"/>
                    </a:solidFill>
                  </a:tcPr>
                </a:tc>
                <a:tc>
                  <a:txBody>
                    <a:bodyPr/>
                    <a:lstStyle/>
                    <a:p>
                      <a:pPr algn="ctr" fontAlgn="b"/>
                      <a:r>
                        <a:rPr lang="en-GB" sz="800" b="0" i="0" u="none" strike="noStrike" dirty="0">
                          <a:solidFill>
                            <a:srgbClr val="FFFFFF"/>
                          </a:solidFill>
                          <a:effectLst/>
                          <a:latin typeface="+mj-lt"/>
                        </a:rPr>
                        <a:t>Q1 23</a:t>
                      </a:r>
                    </a:p>
                  </a:txBody>
                  <a:tcPr marL="6350" marR="6350" marT="6350" marB="0" anchor="ctr">
                    <a:lnL>
                      <a:noFill/>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tx1"/>
                    </a:solidFill>
                  </a:tcPr>
                </a:tc>
                <a:extLst>
                  <a:ext uri="{0D108BD9-81ED-4DB2-BD59-A6C34878D82A}">
                    <a16:rowId xmlns:a16="http://schemas.microsoft.com/office/drawing/2014/main" val="802768575"/>
                  </a:ext>
                </a:extLst>
              </a:tr>
              <a:tr h="157702">
                <a:tc>
                  <a:txBody>
                    <a:bodyPr/>
                    <a:lstStyle/>
                    <a:p>
                      <a:pPr algn="l" fontAlgn="b"/>
                      <a:r>
                        <a:rPr lang="en-GB" sz="800" b="0" i="0" u="none" strike="noStrike" dirty="0">
                          <a:solidFill>
                            <a:srgbClr val="000000"/>
                          </a:solidFill>
                          <a:effectLst/>
                          <a:latin typeface="+mj-lt"/>
                        </a:rPr>
                        <a:t>Spend in </a:t>
                      </a:r>
                      <a:r>
                        <a:rPr lang="en-GB" sz="800" b="0" i="0" u="none" strike="noStrike" dirty="0" err="1">
                          <a:solidFill>
                            <a:srgbClr val="000000"/>
                          </a:solidFill>
                          <a:effectLst/>
                          <a:latin typeface="+mj-lt"/>
                        </a:rPr>
                        <a:t>mio</a:t>
                      </a:r>
                      <a:r>
                        <a:rPr lang="en-GB" sz="800" b="0" i="0" u="none" strike="noStrike" dirty="0">
                          <a:solidFill>
                            <a:srgbClr val="000000"/>
                          </a:solidFill>
                          <a:effectLst/>
                          <a:latin typeface="+mj-lt"/>
                        </a:rPr>
                        <a:t>. £</a:t>
                      </a:r>
                    </a:p>
                  </a:txBody>
                  <a:tcPr marL="6350" marR="6350" marT="635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FFFFF"/>
                    </a:solidFill>
                  </a:tcPr>
                </a:tc>
                <a:tc>
                  <a:txBody>
                    <a:bodyPr/>
                    <a:lstStyle/>
                    <a:p>
                      <a:pPr algn="ctr" fontAlgn="b"/>
                      <a:r>
                        <a:rPr lang="en-GB" sz="800" b="0" i="0" u="none" strike="noStrike" dirty="0">
                          <a:solidFill>
                            <a:srgbClr val="000000"/>
                          </a:solidFill>
                          <a:effectLst/>
                          <a:latin typeface="+mj-lt"/>
                        </a:rPr>
                        <a:t>280</a:t>
                      </a:r>
                    </a:p>
                  </a:txBody>
                  <a:tcPr marL="6350" marR="6350" marT="635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FFFFF"/>
                    </a:solidFill>
                  </a:tcPr>
                </a:tc>
                <a:tc>
                  <a:txBody>
                    <a:bodyPr/>
                    <a:lstStyle/>
                    <a:p>
                      <a:pPr algn="ctr" fontAlgn="b"/>
                      <a:r>
                        <a:rPr lang="en-GB" sz="800" b="0" i="0" u="none" strike="noStrike" dirty="0">
                          <a:solidFill>
                            <a:srgbClr val="000000"/>
                          </a:solidFill>
                          <a:effectLst/>
                          <a:latin typeface="+mj-lt"/>
                        </a:rPr>
                        <a:t>141</a:t>
                      </a:r>
                    </a:p>
                  </a:txBody>
                  <a:tcPr marL="6350" marR="6350" marT="635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FFFFF"/>
                    </a:solidFill>
                  </a:tcPr>
                </a:tc>
                <a:tc>
                  <a:txBody>
                    <a:bodyPr/>
                    <a:lstStyle/>
                    <a:p>
                      <a:pPr algn="ctr" fontAlgn="b"/>
                      <a:r>
                        <a:rPr lang="en-GB" sz="800" b="0" i="0" u="none" strike="noStrike" dirty="0">
                          <a:solidFill>
                            <a:srgbClr val="000000"/>
                          </a:solidFill>
                          <a:effectLst/>
                          <a:latin typeface="+mj-lt"/>
                        </a:rPr>
                        <a:t>275</a:t>
                      </a:r>
                    </a:p>
                  </a:txBody>
                  <a:tcPr marL="6350" marR="6350" marT="635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FFFFF"/>
                    </a:solidFill>
                  </a:tcPr>
                </a:tc>
                <a:tc>
                  <a:txBody>
                    <a:bodyPr/>
                    <a:lstStyle/>
                    <a:p>
                      <a:pPr algn="ctr" fontAlgn="b"/>
                      <a:r>
                        <a:rPr lang="en-GB" sz="800" b="0" i="0" u="none" strike="noStrike" dirty="0">
                          <a:solidFill>
                            <a:srgbClr val="000000"/>
                          </a:solidFill>
                          <a:effectLst/>
                          <a:latin typeface="+mj-lt"/>
                        </a:rPr>
                        <a:t>258</a:t>
                      </a:r>
                    </a:p>
                  </a:txBody>
                  <a:tcPr marL="6350" marR="6350" marT="635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FFFFF"/>
                    </a:solidFill>
                  </a:tcPr>
                </a:tc>
                <a:tc>
                  <a:txBody>
                    <a:bodyPr/>
                    <a:lstStyle/>
                    <a:p>
                      <a:pPr algn="ctr" fontAlgn="b"/>
                      <a:r>
                        <a:rPr lang="en-GB" sz="800" b="0" i="0" u="none" strike="noStrike" dirty="0">
                          <a:solidFill>
                            <a:srgbClr val="000000"/>
                          </a:solidFill>
                          <a:effectLst/>
                          <a:latin typeface="+mj-lt"/>
                        </a:rPr>
                        <a:t>177</a:t>
                      </a:r>
                    </a:p>
                  </a:txBody>
                  <a:tcPr marL="6350" marR="6350" marT="635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FFFFF"/>
                    </a:solidFill>
                  </a:tcPr>
                </a:tc>
                <a:tc>
                  <a:txBody>
                    <a:bodyPr/>
                    <a:lstStyle/>
                    <a:p>
                      <a:pPr algn="ctr" fontAlgn="b"/>
                      <a:r>
                        <a:rPr lang="en-GB" sz="800" b="0" i="0" u="none" strike="noStrike" dirty="0">
                          <a:solidFill>
                            <a:srgbClr val="000000"/>
                          </a:solidFill>
                          <a:effectLst/>
                          <a:latin typeface="+mj-lt"/>
                        </a:rPr>
                        <a:t>177</a:t>
                      </a:r>
                    </a:p>
                  </a:txBody>
                  <a:tcPr marL="6350" marR="6350" marT="635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FFFFF"/>
                    </a:solidFill>
                  </a:tcPr>
                </a:tc>
                <a:tc>
                  <a:txBody>
                    <a:bodyPr/>
                    <a:lstStyle/>
                    <a:p>
                      <a:pPr algn="ctr" fontAlgn="b"/>
                      <a:r>
                        <a:rPr lang="en-GB" sz="800" b="0" i="0" u="none" strike="noStrike" dirty="0">
                          <a:solidFill>
                            <a:srgbClr val="000000"/>
                          </a:solidFill>
                          <a:effectLst/>
                          <a:latin typeface="+mj-lt"/>
                        </a:rPr>
                        <a:t>268</a:t>
                      </a:r>
                    </a:p>
                  </a:txBody>
                  <a:tcPr marL="6350" marR="6350" marT="635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FFFFF"/>
                    </a:solidFill>
                  </a:tcPr>
                </a:tc>
                <a:tc>
                  <a:txBody>
                    <a:bodyPr/>
                    <a:lstStyle/>
                    <a:p>
                      <a:pPr algn="ctr" fontAlgn="b"/>
                      <a:r>
                        <a:rPr lang="en-GB" sz="800" b="0" i="0" u="none" strike="noStrike" dirty="0">
                          <a:solidFill>
                            <a:srgbClr val="000000"/>
                          </a:solidFill>
                          <a:effectLst/>
                          <a:latin typeface="+mj-lt"/>
                        </a:rPr>
                        <a:t>211</a:t>
                      </a:r>
                    </a:p>
                  </a:txBody>
                  <a:tcPr marL="6350" marR="6350" marT="635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FFFFF"/>
                    </a:solidFill>
                  </a:tcPr>
                </a:tc>
                <a:tc>
                  <a:txBody>
                    <a:bodyPr/>
                    <a:lstStyle/>
                    <a:p>
                      <a:pPr algn="ctr" fontAlgn="b"/>
                      <a:r>
                        <a:rPr lang="en-GB" sz="800" b="0" i="0" u="none" strike="noStrike" dirty="0">
                          <a:solidFill>
                            <a:srgbClr val="000000"/>
                          </a:solidFill>
                          <a:effectLst/>
                          <a:latin typeface="+mj-lt"/>
                        </a:rPr>
                        <a:t>192</a:t>
                      </a:r>
                    </a:p>
                  </a:txBody>
                  <a:tcPr marL="6350" marR="6350" marT="635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3179488718"/>
                  </a:ext>
                </a:extLst>
              </a:tr>
              <a:tr h="157702">
                <a:tc>
                  <a:txBody>
                    <a:bodyPr/>
                    <a:lstStyle/>
                    <a:p>
                      <a:pPr algn="l" fontAlgn="b"/>
                      <a:r>
                        <a:rPr lang="en-GB" sz="800" b="0" i="0" u="none" strike="noStrike" dirty="0">
                          <a:solidFill>
                            <a:srgbClr val="000000"/>
                          </a:solidFill>
                          <a:effectLst/>
                          <a:latin typeface="+mj-lt"/>
                        </a:rPr>
                        <a:t>Visits in </a:t>
                      </a:r>
                      <a:r>
                        <a:rPr lang="en-GB" sz="800" b="0" i="0" u="none" strike="noStrike" dirty="0" err="1">
                          <a:solidFill>
                            <a:srgbClr val="000000"/>
                          </a:solidFill>
                          <a:effectLst/>
                          <a:latin typeface="+mj-lt"/>
                        </a:rPr>
                        <a:t>mio</a:t>
                      </a:r>
                      <a:endParaRPr lang="en-GB" sz="800" b="0" i="0" u="none" strike="noStrike" dirty="0">
                        <a:solidFill>
                          <a:srgbClr val="000000"/>
                        </a:solidFill>
                        <a:effectLst/>
                        <a:latin typeface="+mj-lt"/>
                      </a:endParaRPr>
                    </a:p>
                  </a:txBody>
                  <a:tcPr marL="6350" marR="6350" marT="635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FFFFF"/>
                    </a:solidFill>
                  </a:tcPr>
                </a:tc>
                <a:tc>
                  <a:txBody>
                    <a:bodyPr/>
                    <a:lstStyle/>
                    <a:p>
                      <a:pPr algn="ctr" fontAlgn="b"/>
                      <a:r>
                        <a:rPr lang="en-GB" sz="800" b="0" i="0" u="none" strike="noStrike" dirty="0">
                          <a:solidFill>
                            <a:srgbClr val="000000"/>
                          </a:solidFill>
                          <a:effectLst/>
                          <a:latin typeface="+mj-lt"/>
                        </a:rPr>
                        <a:t>71</a:t>
                      </a:r>
                    </a:p>
                  </a:txBody>
                  <a:tcPr marL="6350" marR="6350" marT="635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FFFFF"/>
                    </a:solidFill>
                  </a:tcPr>
                </a:tc>
                <a:tc>
                  <a:txBody>
                    <a:bodyPr/>
                    <a:lstStyle/>
                    <a:p>
                      <a:pPr algn="ctr" fontAlgn="b"/>
                      <a:r>
                        <a:rPr lang="en-GB" sz="800" b="0" i="0" u="none" strike="noStrike">
                          <a:solidFill>
                            <a:srgbClr val="000000"/>
                          </a:solidFill>
                          <a:effectLst/>
                          <a:latin typeface="+mj-lt"/>
                        </a:rPr>
                        <a:t>34</a:t>
                      </a:r>
                    </a:p>
                  </a:txBody>
                  <a:tcPr marL="6350" marR="6350" marT="635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FFFFF"/>
                    </a:solidFill>
                  </a:tcPr>
                </a:tc>
                <a:tc>
                  <a:txBody>
                    <a:bodyPr/>
                    <a:lstStyle/>
                    <a:p>
                      <a:pPr algn="ctr" fontAlgn="b"/>
                      <a:r>
                        <a:rPr lang="en-GB" sz="800" b="0" i="0" u="none" strike="noStrike" dirty="0">
                          <a:solidFill>
                            <a:srgbClr val="000000"/>
                          </a:solidFill>
                          <a:effectLst/>
                          <a:latin typeface="+mj-lt"/>
                        </a:rPr>
                        <a:t>80</a:t>
                      </a:r>
                    </a:p>
                  </a:txBody>
                  <a:tcPr marL="6350" marR="6350" marT="635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FFFFF"/>
                    </a:solidFill>
                  </a:tcPr>
                </a:tc>
                <a:tc>
                  <a:txBody>
                    <a:bodyPr/>
                    <a:lstStyle/>
                    <a:p>
                      <a:pPr algn="ctr" fontAlgn="b"/>
                      <a:r>
                        <a:rPr lang="en-GB" sz="800" b="0" i="0" u="none" strike="noStrike" dirty="0">
                          <a:solidFill>
                            <a:srgbClr val="000000"/>
                          </a:solidFill>
                          <a:effectLst/>
                          <a:latin typeface="+mj-lt"/>
                        </a:rPr>
                        <a:t>65</a:t>
                      </a:r>
                    </a:p>
                  </a:txBody>
                  <a:tcPr marL="6350" marR="6350" marT="635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FFFFF"/>
                    </a:solidFill>
                  </a:tcPr>
                </a:tc>
                <a:tc>
                  <a:txBody>
                    <a:bodyPr/>
                    <a:lstStyle/>
                    <a:p>
                      <a:pPr algn="ctr" fontAlgn="b"/>
                      <a:r>
                        <a:rPr lang="en-GB" sz="800" b="0" i="0" u="none" strike="noStrike">
                          <a:solidFill>
                            <a:srgbClr val="000000"/>
                          </a:solidFill>
                          <a:effectLst/>
                          <a:latin typeface="+mj-lt"/>
                        </a:rPr>
                        <a:t>49</a:t>
                      </a:r>
                    </a:p>
                  </a:txBody>
                  <a:tcPr marL="6350" marR="6350" marT="635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FFFFF"/>
                    </a:solidFill>
                  </a:tcPr>
                </a:tc>
                <a:tc>
                  <a:txBody>
                    <a:bodyPr/>
                    <a:lstStyle/>
                    <a:p>
                      <a:pPr algn="ctr" fontAlgn="b"/>
                      <a:r>
                        <a:rPr lang="en-GB" sz="800" b="0" i="0" u="none" strike="noStrike" dirty="0">
                          <a:solidFill>
                            <a:srgbClr val="000000"/>
                          </a:solidFill>
                          <a:effectLst/>
                          <a:latin typeface="+mj-lt"/>
                        </a:rPr>
                        <a:t>46</a:t>
                      </a:r>
                    </a:p>
                  </a:txBody>
                  <a:tcPr marL="6350" marR="6350" marT="635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FFFFF"/>
                    </a:solidFill>
                  </a:tcPr>
                </a:tc>
                <a:tc>
                  <a:txBody>
                    <a:bodyPr/>
                    <a:lstStyle/>
                    <a:p>
                      <a:pPr algn="ctr" fontAlgn="b"/>
                      <a:r>
                        <a:rPr lang="en-GB" sz="800" b="0" i="0" u="none" strike="noStrike" dirty="0">
                          <a:solidFill>
                            <a:srgbClr val="000000"/>
                          </a:solidFill>
                          <a:effectLst/>
                          <a:latin typeface="+mj-lt"/>
                        </a:rPr>
                        <a:t>76</a:t>
                      </a:r>
                    </a:p>
                  </a:txBody>
                  <a:tcPr marL="6350" marR="6350" marT="635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FFFFF"/>
                    </a:solidFill>
                  </a:tcPr>
                </a:tc>
                <a:tc>
                  <a:txBody>
                    <a:bodyPr/>
                    <a:lstStyle/>
                    <a:p>
                      <a:pPr algn="ctr" fontAlgn="b"/>
                      <a:r>
                        <a:rPr lang="en-GB" sz="800" b="0" i="0" u="none" strike="noStrike" dirty="0">
                          <a:solidFill>
                            <a:srgbClr val="000000"/>
                          </a:solidFill>
                          <a:effectLst/>
                          <a:latin typeface="+mj-lt"/>
                        </a:rPr>
                        <a:t>59</a:t>
                      </a:r>
                    </a:p>
                  </a:txBody>
                  <a:tcPr marL="6350" marR="6350" marT="635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FFFFF"/>
                    </a:solidFill>
                  </a:tcPr>
                </a:tc>
                <a:tc>
                  <a:txBody>
                    <a:bodyPr/>
                    <a:lstStyle/>
                    <a:p>
                      <a:pPr algn="ctr" fontAlgn="b"/>
                      <a:r>
                        <a:rPr lang="en-GB" sz="800" b="0" i="0" u="none" strike="noStrike" dirty="0">
                          <a:solidFill>
                            <a:srgbClr val="000000"/>
                          </a:solidFill>
                          <a:effectLst/>
                          <a:latin typeface="+mj-lt"/>
                        </a:rPr>
                        <a:t>53</a:t>
                      </a:r>
                    </a:p>
                  </a:txBody>
                  <a:tcPr marL="6350" marR="6350" marT="635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2473361912"/>
                  </a:ext>
                </a:extLst>
              </a:tr>
              <a:tr h="157702">
                <a:tc>
                  <a:txBody>
                    <a:bodyPr/>
                    <a:lstStyle/>
                    <a:p>
                      <a:pPr algn="l" fontAlgn="b"/>
                      <a:r>
                        <a:rPr lang="en-GB" sz="800" b="0" i="0" u="none" strike="noStrike" dirty="0">
                          <a:solidFill>
                            <a:srgbClr val="000000"/>
                          </a:solidFill>
                          <a:effectLst/>
                          <a:latin typeface="+mj-lt"/>
                        </a:rPr>
                        <a:t>Avg. Eater Check in £</a:t>
                      </a:r>
                    </a:p>
                  </a:txBody>
                  <a:tcPr marL="6350" marR="6350" marT="635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FFFFF"/>
                    </a:solidFill>
                  </a:tcPr>
                </a:tc>
                <a:tc>
                  <a:txBody>
                    <a:bodyPr/>
                    <a:lstStyle/>
                    <a:p>
                      <a:pPr algn="ctr" fontAlgn="b"/>
                      <a:r>
                        <a:rPr lang="en-GB" sz="800" b="0" i="0" u="none" strike="noStrike" dirty="0">
                          <a:solidFill>
                            <a:srgbClr val="000000"/>
                          </a:solidFill>
                          <a:effectLst/>
                          <a:latin typeface="+mj-lt"/>
                        </a:rPr>
                        <a:t>3.93</a:t>
                      </a:r>
                    </a:p>
                  </a:txBody>
                  <a:tcPr marL="6350" marR="6350" marT="635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FFFFF"/>
                    </a:solidFill>
                  </a:tcPr>
                </a:tc>
                <a:tc>
                  <a:txBody>
                    <a:bodyPr/>
                    <a:lstStyle/>
                    <a:p>
                      <a:pPr algn="ctr" fontAlgn="b"/>
                      <a:r>
                        <a:rPr lang="en-GB" sz="800" b="0" i="0" u="none" strike="noStrike" dirty="0">
                          <a:solidFill>
                            <a:srgbClr val="000000"/>
                          </a:solidFill>
                          <a:effectLst/>
                          <a:latin typeface="+mj-lt"/>
                        </a:rPr>
                        <a:t>4.11</a:t>
                      </a:r>
                    </a:p>
                  </a:txBody>
                  <a:tcPr marL="6350" marR="6350" marT="635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FFFFF"/>
                    </a:solidFill>
                  </a:tcPr>
                </a:tc>
                <a:tc>
                  <a:txBody>
                    <a:bodyPr/>
                    <a:lstStyle/>
                    <a:p>
                      <a:pPr algn="ctr" fontAlgn="b"/>
                      <a:r>
                        <a:rPr lang="en-GB" sz="800" b="0" i="0" u="none" strike="noStrike" dirty="0">
                          <a:solidFill>
                            <a:srgbClr val="000000"/>
                          </a:solidFill>
                          <a:effectLst/>
                          <a:latin typeface="+mj-lt"/>
                        </a:rPr>
                        <a:t>3.43</a:t>
                      </a:r>
                    </a:p>
                  </a:txBody>
                  <a:tcPr marL="6350" marR="6350" marT="635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FFFFF"/>
                    </a:solidFill>
                  </a:tcPr>
                </a:tc>
                <a:tc>
                  <a:txBody>
                    <a:bodyPr/>
                    <a:lstStyle/>
                    <a:p>
                      <a:pPr algn="ctr" fontAlgn="b"/>
                      <a:r>
                        <a:rPr lang="en-GB" sz="800" b="0" i="0" u="none" strike="noStrike" dirty="0">
                          <a:solidFill>
                            <a:srgbClr val="000000"/>
                          </a:solidFill>
                          <a:effectLst/>
                          <a:latin typeface="+mj-lt"/>
                        </a:rPr>
                        <a:t>3.94</a:t>
                      </a:r>
                    </a:p>
                  </a:txBody>
                  <a:tcPr marL="6350" marR="6350" marT="635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FFFFF"/>
                    </a:solidFill>
                  </a:tcPr>
                </a:tc>
                <a:tc>
                  <a:txBody>
                    <a:bodyPr/>
                    <a:lstStyle/>
                    <a:p>
                      <a:pPr algn="ctr" fontAlgn="b"/>
                      <a:r>
                        <a:rPr lang="en-GB" sz="800" b="0" i="0" u="none" strike="noStrike" dirty="0">
                          <a:solidFill>
                            <a:srgbClr val="000000"/>
                          </a:solidFill>
                          <a:effectLst/>
                          <a:latin typeface="+mj-lt"/>
                        </a:rPr>
                        <a:t>3.64</a:t>
                      </a:r>
                    </a:p>
                  </a:txBody>
                  <a:tcPr marL="6350" marR="6350" marT="635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FFFFF"/>
                    </a:solidFill>
                  </a:tcPr>
                </a:tc>
                <a:tc>
                  <a:txBody>
                    <a:bodyPr/>
                    <a:lstStyle/>
                    <a:p>
                      <a:pPr algn="ctr" fontAlgn="b"/>
                      <a:r>
                        <a:rPr lang="en-GB" sz="800" b="0" i="0" u="none" strike="noStrike" dirty="0">
                          <a:solidFill>
                            <a:srgbClr val="000000"/>
                          </a:solidFill>
                          <a:effectLst/>
                          <a:latin typeface="+mj-lt"/>
                        </a:rPr>
                        <a:t>3.87</a:t>
                      </a:r>
                    </a:p>
                  </a:txBody>
                  <a:tcPr marL="6350" marR="6350" marT="635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FFFFF"/>
                    </a:solidFill>
                  </a:tcPr>
                </a:tc>
                <a:tc>
                  <a:txBody>
                    <a:bodyPr/>
                    <a:lstStyle/>
                    <a:p>
                      <a:pPr algn="ctr" fontAlgn="b"/>
                      <a:r>
                        <a:rPr lang="en-GB" sz="800" b="0" i="0" u="none" strike="noStrike" dirty="0">
                          <a:solidFill>
                            <a:srgbClr val="000000"/>
                          </a:solidFill>
                          <a:effectLst/>
                          <a:latin typeface="+mj-lt"/>
                        </a:rPr>
                        <a:t>3.51</a:t>
                      </a:r>
                    </a:p>
                  </a:txBody>
                  <a:tcPr marL="6350" marR="6350" marT="635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FFFFF"/>
                    </a:solidFill>
                  </a:tcPr>
                </a:tc>
                <a:tc>
                  <a:txBody>
                    <a:bodyPr/>
                    <a:lstStyle/>
                    <a:p>
                      <a:pPr algn="ctr" fontAlgn="b"/>
                      <a:r>
                        <a:rPr lang="en-GB" sz="800" b="0" i="0" u="none" strike="noStrike" dirty="0">
                          <a:solidFill>
                            <a:srgbClr val="000000"/>
                          </a:solidFill>
                          <a:effectLst/>
                          <a:latin typeface="+mj-lt"/>
                        </a:rPr>
                        <a:t>3.56</a:t>
                      </a:r>
                    </a:p>
                  </a:txBody>
                  <a:tcPr marL="6350" marR="6350" marT="635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FFFFF"/>
                    </a:solidFill>
                  </a:tcPr>
                </a:tc>
                <a:tc>
                  <a:txBody>
                    <a:bodyPr/>
                    <a:lstStyle/>
                    <a:p>
                      <a:pPr algn="ctr" fontAlgn="b"/>
                      <a:r>
                        <a:rPr lang="en-GB" sz="800" b="0" i="0" u="none" strike="noStrike" dirty="0">
                          <a:solidFill>
                            <a:srgbClr val="000000"/>
                          </a:solidFill>
                          <a:effectLst/>
                          <a:latin typeface="+mj-lt"/>
                        </a:rPr>
                        <a:t>3.63</a:t>
                      </a:r>
                    </a:p>
                  </a:txBody>
                  <a:tcPr marL="6350" marR="6350" marT="635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303578882"/>
                  </a:ext>
                </a:extLst>
              </a:tr>
            </a:tbl>
          </a:graphicData>
        </a:graphic>
      </p:graphicFrame>
      <p:graphicFrame>
        <p:nvGraphicFramePr>
          <p:cNvPr id="6" name="Table 5">
            <a:extLst>
              <a:ext uri="{FF2B5EF4-FFF2-40B4-BE49-F238E27FC236}">
                <a16:creationId xmlns:a16="http://schemas.microsoft.com/office/drawing/2014/main" id="{65AA3701-FA68-42AB-4467-377185B03299}"/>
              </a:ext>
            </a:extLst>
          </p:cNvPr>
          <p:cNvGraphicFramePr>
            <a:graphicFrameLocks noGrp="1"/>
          </p:cNvGraphicFramePr>
          <p:nvPr>
            <p:extLst>
              <p:ext uri="{D42A27DB-BD31-4B8C-83A1-F6EECF244321}">
                <p14:modId xmlns:p14="http://schemas.microsoft.com/office/powerpoint/2010/main" val="28556932"/>
              </p:ext>
            </p:extLst>
          </p:nvPr>
        </p:nvGraphicFramePr>
        <p:xfrm>
          <a:off x="6171621" y="3949380"/>
          <a:ext cx="2324100" cy="640364"/>
        </p:xfrm>
        <a:graphic>
          <a:graphicData uri="http://schemas.openxmlformats.org/drawingml/2006/table">
            <a:tbl>
              <a:tblPr/>
              <a:tblGrid>
                <a:gridCol w="774700">
                  <a:extLst>
                    <a:ext uri="{9D8B030D-6E8A-4147-A177-3AD203B41FA5}">
                      <a16:colId xmlns:a16="http://schemas.microsoft.com/office/drawing/2014/main" val="3114743460"/>
                    </a:ext>
                  </a:extLst>
                </a:gridCol>
                <a:gridCol w="774700">
                  <a:extLst>
                    <a:ext uri="{9D8B030D-6E8A-4147-A177-3AD203B41FA5}">
                      <a16:colId xmlns:a16="http://schemas.microsoft.com/office/drawing/2014/main" val="759419760"/>
                    </a:ext>
                  </a:extLst>
                </a:gridCol>
                <a:gridCol w="774700">
                  <a:extLst>
                    <a:ext uri="{9D8B030D-6E8A-4147-A177-3AD203B41FA5}">
                      <a16:colId xmlns:a16="http://schemas.microsoft.com/office/drawing/2014/main" val="2539798364"/>
                    </a:ext>
                  </a:extLst>
                </a:gridCol>
              </a:tblGrid>
              <a:tr h="160091">
                <a:tc>
                  <a:txBody>
                    <a:bodyPr/>
                    <a:lstStyle/>
                    <a:p>
                      <a:pPr algn="ctr" fontAlgn="b"/>
                      <a:r>
                        <a:rPr lang="en-GB" sz="800" b="0" i="0" u="none" strike="noStrike" dirty="0">
                          <a:solidFill>
                            <a:srgbClr val="FFFFFF"/>
                          </a:solidFill>
                          <a:effectLst/>
                          <a:latin typeface="+mj-lt"/>
                        </a:rPr>
                        <a:t>YE Mar 21</a:t>
                      </a:r>
                    </a:p>
                  </a:txBody>
                  <a:tcPr marL="6350" marR="6350" marT="6350" marB="0" anchor="ctr">
                    <a:lnL w="12700" cap="flat" cmpd="sng" algn="ctr">
                      <a:solidFill>
                        <a:schemeClr val="bg1">
                          <a:lumMod val="50000"/>
                        </a:schemeClr>
                      </a:solidFill>
                      <a:prstDash val="solid"/>
                      <a:round/>
                      <a:headEnd type="none" w="med" len="med"/>
                      <a:tailEnd type="none" w="med" len="med"/>
                    </a:lnL>
                    <a:lnR>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tx1"/>
                    </a:solidFill>
                  </a:tcPr>
                </a:tc>
                <a:tc>
                  <a:txBody>
                    <a:bodyPr/>
                    <a:lstStyle/>
                    <a:p>
                      <a:pPr algn="ctr" fontAlgn="b"/>
                      <a:r>
                        <a:rPr lang="en-GB" sz="800" b="0" i="0" u="none" strike="noStrike" dirty="0">
                          <a:solidFill>
                            <a:srgbClr val="FFFFFF"/>
                          </a:solidFill>
                          <a:effectLst/>
                          <a:latin typeface="+mj-lt"/>
                        </a:rPr>
                        <a:t>YE Mar 22</a:t>
                      </a:r>
                    </a:p>
                  </a:txBody>
                  <a:tcPr marL="6350" marR="6350" marT="6350" marB="0" anchor="ctr">
                    <a:lnL>
                      <a:noFill/>
                    </a:lnL>
                    <a:lnR>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tx1"/>
                    </a:solidFill>
                  </a:tcPr>
                </a:tc>
                <a:tc>
                  <a:txBody>
                    <a:bodyPr/>
                    <a:lstStyle/>
                    <a:p>
                      <a:pPr algn="ctr" fontAlgn="b"/>
                      <a:r>
                        <a:rPr lang="en-GB" sz="800" b="0" i="0" u="none" strike="noStrike" dirty="0">
                          <a:solidFill>
                            <a:srgbClr val="FFFFFF"/>
                          </a:solidFill>
                          <a:effectLst/>
                          <a:latin typeface="+mj-lt"/>
                        </a:rPr>
                        <a:t>YE Mar 23</a:t>
                      </a:r>
                    </a:p>
                  </a:txBody>
                  <a:tcPr marL="6350" marR="6350" marT="6350" marB="0" anchor="ctr">
                    <a:lnL>
                      <a:noFill/>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tx1"/>
                    </a:solidFill>
                  </a:tcPr>
                </a:tc>
                <a:extLst>
                  <a:ext uri="{0D108BD9-81ED-4DB2-BD59-A6C34878D82A}">
                    <a16:rowId xmlns:a16="http://schemas.microsoft.com/office/drawing/2014/main" val="3795195951"/>
                  </a:ext>
                </a:extLst>
              </a:tr>
              <a:tr h="160091">
                <a:tc>
                  <a:txBody>
                    <a:bodyPr/>
                    <a:lstStyle/>
                    <a:p>
                      <a:pPr algn="ctr" fontAlgn="b"/>
                      <a:r>
                        <a:rPr lang="en-GB" sz="800" b="0" i="0" u="none" strike="noStrike" dirty="0">
                          <a:solidFill>
                            <a:srgbClr val="000000"/>
                          </a:solidFill>
                          <a:effectLst/>
                          <a:latin typeface="+mj-lt"/>
                        </a:rPr>
                        <a:t>895</a:t>
                      </a:r>
                    </a:p>
                  </a:txBody>
                  <a:tcPr marL="6350" marR="6350" marT="635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FFFFF"/>
                    </a:solidFill>
                  </a:tcPr>
                </a:tc>
                <a:tc>
                  <a:txBody>
                    <a:bodyPr/>
                    <a:lstStyle/>
                    <a:p>
                      <a:pPr algn="ctr" fontAlgn="b"/>
                      <a:r>
                        <a:rPr lang="en-GB" sz="800" b="0" i="0" u="none" strike="noStrike" dirty="0">
                          <a:solidFill>
                            <a:srgbClr val="000000"/>
                          </a:solidFill>
                          <a:effectLst/>
                          <a:latin typeface="+mj-lt"/>
                        </a:rPr>
                        <a:t>851</a:t>
                      </a:r>
                    </a:p>
                  </a:txBody>
                  <a:tcPr marL="6350" marR="6350" marT="635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FFFFF"/>
                    </a:solidFill>
                  </a:tcPr>
                </a:tc>
                <a:tc>
                  <a:txBody>
                    <a:bodyPr/>
                    <a:lstStyle/>
                    <a:p>
                      <a:pPr algn="ctr" fontAlgn="b"/>
                      <a:r>
                        <a:rPr lang="en-GB" sz="800" b="0" i="0" u="none" strike="noStrike">
                          <a:solidFill>
                            <a:srgbClr val="000000"/>
                          </a:solidFill>
                          <a:effectLst/>
                          <a:latin typeface="+mj-lt"/>
                        </a:rPr>
                        <a:t>849</a:t>
                      </a:r>
                    </a:p>
                  </a:txBody>
                  <a:tcPr marL="6350" marR="6350" marT="635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352833520"/>
                  </a:ext>
                </a:extLst>
              </a:tr>
              <a:tr h="160091">
                <a:tc>
                  <a:txBody>
                    <a:bodyPr/>
                    <a:lstStyle/>
                    <a:p>
                      <a:pPr algn="ctr" fontAlgn="b"/>
                      <a:r>
                        <a:rPr lang="en-GB" sz="800" b="0" i="0" u="none" strike="noStrike">
                          <a:solidFill>
                            <a:srgbClr val="000000"/>
                          </a:solidFill>
                          <a:effectLst/>
                          <a:latin typeface="+mj-lt"/>
                        </a:rPr>
                        <a:t>237</a:t>
                      </a:r>
                    </a:p>
                  </a:txBody>
                  <a:tcPr marL="6350" marR="6350" marT="635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FFFFF"/>
                    </a:solidFill>
                  </a:tcPr>
                </a:tc>
                <a:tc>
                  <a:txBody>
                    <a:bodyPr/>
                    <a:lstStyle/>
                    <a:p>
                      <a:pPr algn="ctr" fontAlgn="b"/>
                      <a:r>
                        <a:rPr lang="en-GB" sz="800" b="0" i="0" u="none" strike="noStrike" dirty="0">
                          <a:solidFill>
                            <a:srgbClr val="000000"/>
                          </a:solidFill>
                          <a:effectLst/>
                          <a:latin typeface="+mj-lt"/>
                        </a:rPr>
                        <a:t>228</a:t>
                      </a:r>
                    </a:p>
                  </a:txBody>
                  <a:tcPr marL="6350" marR="6350" marT="635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FFFFF"/>
                    </a:solidFill>
                  </a:tcPr>
                </a:tc>
                <a:tc>
                  <a:txBody>
                    <a:bodyPr/>
                    <a:lstStyle/>
                    <a:p>
                      <a:pPr algn="ctr" fontAlgn="b"/>
                      <a:r>
                        <a:rPr lang="en-GB" sz="800" b="0" i="0" u="none" strike="noStrike" dirty="0">
                          <a:solidFill>
                            <a:srgbClr val="000000"/>
                          </a:solidFill>
                          <a:effectLst/>
                          <a:latin typeface="+mj-lt"/>
                        </a:rPr>
                        <a:t>235</a:t>
                      </a:r>
                    </a:p>
                  </a:txBody>
                  <a:tcPr marL="6350" marR="6350" marT="635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3112982538"/>
                  </a:ext>
                </a:extLst>
              </a:tr>
              <a:tr h="160091">
                <a:tc>
                  <a:txBody>
                    <a:bodyPr/>
                    <a:lstStyle/>
                    <a:p>
                      <a:pPr algn="ctr" fontAlgn="b"/>
                      <a:r>
                        <a:rPr lang="en-GB" sz="800" b="0" i="0" u="none" strike="noStrike">
                          <a:solidFill>
                            <a:srgbClr val="000000"/>
                          </a:solidFill>
                          <a:effectLst/>
                          <a:latin typeface="+mj-lt"/>
                        </a:rPr>
                        <a:t>3.78</a:t>
                      </a:r>
                    </a:p>
                  </a:txBody>
                  <a:tcPr marL="6350" marR="6350" marT="635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FFFFF"/>
                    </a:solidFill>
                  </a:tcPr>
                </a:tc>
                <a:tc>
                  <a:txBody>
                    <a:bodyPr/>
                    <a:lstStyle/>
                    <a:p>
                      <a:pPr algn="ctr" fontAlgn="b"/>
                      <a:r>
                        <a:rPr lang="en-GB" sz="800" b="0" i="0" u="none" strike="noStrike">
                          <a:solidFill>
                            <a:srgbClr val="000000"/>
                          </a:solidFill>
                          <a:effectLst/>
                          <a:latin typeface="+mj-lt"/>
                        </a:rPr>
                        <a:t>3.73</a:t>
                      </a:r>
                    </a:p>
                  </a:txBody>
                  <a:tcPr marL="6350" marR="6350" marT="635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FFFFF"/>
                    </a:solidFill>
                  </a:tcPr>
                </a:tc>
                <a:tc>
                  <a:txBody>
                    <a:bodyPr/>
                    <a:lstStyle/>
                    <a:p>
                      <a:pPr algn="ctr" fontAlgn="b"/>
                      <a:r>
                        <a:rPr lang="en-GB" sz="800" b="0" i="0" u="none" strike="noStrike" dirty="0">
                          <a:solidFill>
                            <a:srgbClr val="000000"/>
                          </a:solidFill>
                          <a:effectLst/>
                          <a:latin typeface="+mj-lt"/>
                        </a:rPr>
                        <a:t>3.62</a:t>
                      </a:r>
                    </a:p>
                  </a:txBody>
                  <a:tcPr marL="6350" marR="6350" marT="635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3919148932"/>
                  </a:ext>
                </a:extLst>
              </a:tr>
            </a:tbl>
          </a:graphicData>
        </a:graphic>
      </p:graphicFrame>
    </p:spTree>
    <p:extLst>
      <p:ext uri="{BB962C8B-B14F-4D97-AF65-F5344CB8AC3E}">
        <p14:creationId xmlns:p14="http://schemas.microsoft.com/office/powerpoint/2010/main" val="4104376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623" y="351311"/>
            <a:ext cx="7741802" cy="478513"/>
          </a:xfrm>
        </p:spPr>
        <p:txBody>
          <a:bodyPr>
            <a:noAutofit/>
          </a:bodyPr>
          <a:lstStyle/>
          <a:p>
            <a:r>
              <a:rPr lang="en-GB" sz="2400" dirty="0">
                <a:solidFill>
                  <a:srgbClr val="00517D"/>
                </a:solidFill>
                <a:latin typeface="+mn-lt"/>
                <a:cs typeface="Calibri" pitchFamily="34" charset="0"/>
              </a:rPr>
              <a:t>Seafood is the largest protein for Fish &amp; Chip Shops, and it lost servings over the last 12 months</a:t>
            </a:r>
            <a:endParaRPr lang="en-US" sz="2400" dirty="0">
              <a:latin typeface="+mn-lt"/>
            </a:endParaRPr>
          </a:p>
        </p:txBody>
      </p:sp>
      <p:sp>
        <p:nvSpPr>
          <p:cNvPr id="3" name="Slide Number Placeholder 2"/>
          <p:cNvSpPr>
            <a:spLocks noGrp="1"/>
          </p:cNvSpPr>
          <p:nvPr>
            <p:ph type="sldNum" sz="quarter" idx="10"/>
          </p:nvPr>
        </p:nvSpPr>
        <p:spPr/>
        <p:txBody>
          <a:bodyPr/>
          <a:lstStyle/>
          <a:p>
            <a:fld id="{35A454EE-6717-4973-901E-6A90AD009CF4}" type="slidenum">
              <a:rPr lang="en-US" smtClean="0"/>
              <a:pPr/>
              <a:t>27</a:t>
            </a:fld>
            <a:endParaRPr lang="en-US" dirty="0"/>
          </a:p>
        </p:txBody>
      </p:sp>
      <p:sp>
        <p:nvSpPr>
          <p:cNvPr id="10" name="Text Box 3"/>
          <p:cNvSpPr txBox="1">
            <a:spLocks noChangeArrowheads="1"/>
          </p:cNvSpPr>
          <p:nvPr/>
        </p:nvSpPr>
        <p:spPr bwMode="auto">
          <a:xfrm>
            <a:off x="2417759" y="996658"/>
            <a:ext cx="4612417"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ctr"/>
            <a:r>
              <a:rPr lang="en-US" sz="1600" dirty="0">
                <a:solidFill>
                  <a:srgbClr val="008AC0"/>
                </a:solidFill>
                <a:latin typeface="+mn-lt"/>
                <a:cs typeface="Calibri" pitchFamily="34" charset="0"/>
              </a:rPr>
              <a:t>Servings Share &amp; YOY, and Incidence by Protein</a:t>
            </a:r>
          </a:p>
        </p:txBody>
      </p:sp>
      <p:graphicFrame>
        <p:nvGraphicFramePr>
          <p:cNvPr id="14" name="Object 1"/>
          <p:cNvGraphicFramePr>
            <a:graphicFrameLocks noChangeAspect="1"/>
          </p:cNvGraphicFramePr>
          <p:nvPr>
            <p:extLst>
              <p:ext uri="{D42A27DB-BD31-4B8C-83A1-F6EECF244321}">
                <p14:modId xmlns:p14="http://schemas.microsoft.com/office/powerpoint/2010/main" val="1623689196"/>
              </p:ext>
            </p:extLst>
          </p:nvPr>
        </p:nvGraphicFramePr>
        <p:xfrm>
          <a:off x="5043269" y="1594263"/>
          <a:ext cx="3967880" cy="296733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Chart 14"/>
          <p:cNvGraphicFramePr/>
          <p:nvPr>
            <p:extLst>
              <p:ext uri="{D42A27DB-BD31-4B8C-83A1-F6EECF244321}">
                <p14:modId xmlns:p14="http://schemas.microsoft.com/office/powerpoint/2010/main" val="3277235268"/>
              </p:ext>
            </p:extLst>
          </p:nvPr>
        </p:nvGraphicFramePr>
        <p:xfrm>
          <a:off x="74305" y="1267362"/>
          <a:ext cx="4244477" cy="345349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Table 15"/>
          <p:cNvGraphicFramePr>
            <a:graphicFrameLocks noGrp="1"/>
          </p:cNvGraphicFramePr>
          <p:nvPr>
            <p:extLst>
              <p:ext uri="{D42A27DB-BD31-4B8C-83A1-F6EECF244321}">
                <p14:modId xmlns:p14="http://schemas.microsoft.com/office/powerpoint/2010/main" val="2413758348"/>
              </p:ext>
            </p:extLst>
          </p:nvPr>
        </p:nvGraphicFramePr>
        <p:xfrm>
          <a:off x="4158053" y="1662185"/>
          <a:ext cx="833718" cy="2831490"/>
        </p:xfrm>
        <a:graphic>
          <a:graphicData uri="http://schemas.openxmlformats.org/drawingml/2006/table">
            <a:tbl>
              <a:tblPr>
                <a:tableStyleId>{5C22544A-7EE6-4342-B048-85BDC9FD1C3A}</a:tableStyleId>
              </a:tblPr>
              <a:tblGrid>
                <a:gridCol w="833718">
                  <a:extLst>
                    <a:ext uri="{9D8B030D-6E8A-4147-A177-3AD203B41FA5}">
                      <a16:colId xmlns:a16="http://schemas.microsoft.com/office/drawing/2014/main" val="20000"/>
                    </a:ext>
                  </a:extLst>
                </a:gridCol>
              </a:tblGrid>
              <a:tr h="566298">
                <a:tc>
                  <a:txBody>
                    <a:bodyPr/>
                    <a:lstStyle/>
                    <a:p>
                      <a:pPr algn="ctr" fontAlgn="ctr"/>
                      <a:r>
                        <a:rPr lang="en-US" sz="1400" b="1" i="0" u="none" strike="noStrike">
                          <a:solidFill>
                            <a:srgbClr val="9C0006"/>
                          </a:solidFill>
                          <a:effectLst/>
                          <a:latin typeface="Robot Condensed Regular"/>
                        </a:rPr>
                        <a:t>-2.90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566298">
                <a:tc>
                  <a:txBody>
                    <a:bodyPr/>
                    <a:lstStyle/>
                    <a:p>
                      <a:pPr algn="ctr" fontAlgn="ctr"/>
                      <a:r>
                        <a:rPr lang="en-US" sz="1400" b="1" i="0" u="none" strike="noStrike">
                          <a:solidFill>
                            <a:srgbClr val="00B050"/>
                          </a:solidFill>
                          <a:effectLst/>
                          <a:latin typeface="Robot Condensed Regular"/>
                        </a:rPr>
                        <a:t>3.50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566298">
                <a:tc>
                  <a:txBody>
                    <a:bodyPr/>
                    <a:lstStyle/>
                    <a:p>
                      <a:pPr algn="ctr" fontAlgn="ctr"/>
                      <a:r>
                        <a:rPr lang="en-US" sz="1400" b="1" i="0" u="none" strike="noStrike">
                          <a:solidFill>
                            <a:srgbClr val="9C0006"/>
                          </a:solidFill>
                          <a:effectLst/>
                          <a:latin typeface="Robot Condensed Regular"/>
                        </a:rPr>
                        <a:t>-0.10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566298">
                <a:tc>
                  <a:txBody>
                    <a:bodyPr/>
                    <a:lstStyle/>
                    <a:p>
                      <a:pPr algn="ctr" fontAlgn="ctr"/>
                      <a:r>
                        <a:rPr lang="en-US" sz="1400" b="1" i="0" u="none" strike="noStrike">
                          <a:solidFill>
                            <a:srgbClr val="00B050"/>
                          </a:solidFill>
                          <a:effectLst/>
                          <a:latin typeface="Robot Condensed Regular"/>
                        </a:rPr>
                        <a:t>0.80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566298">
                <a:tc>
                  <a:txBody>
                    <a:bodyPr/>
                    <a:lstStyle/>
                    <a:p>
                      <a:pPr algn="ctr" fontAlgn="ctr"/>
                      <a:r>
                        <a:rPr lang="en-US" sz="1400" b="1" i="0" u="none" strike="noStrike" dirty="0">
                          <a:solidFill>
                            <a:srgbClr val="9C0006"/>
                          </a:solidFill>
                          <a:effectLst/>
                          <a:latin typeface="Robot Condensed Regular"/>
                        </a:rPr>
                        <a:t>-0.40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sp>
        <p:nvSpPr>
          <p:cNvPr id="18" name="TextBox 17"/>
          <p:cNvSpPr txBox="1"/>
          <p:nvPr/>
        </p:nvSpPr>
        <p:spPr>
          <a:xfrm>
            <a:off x="3629465" y="1452855"/>
            <a:ext cx="1890895" cy="276999"/>
          </a:xfrm>
          <a:prstGeom prst="rect">
            <a:avLst/>
          </a:prstGeom>
          <a:noFill/>
        </p:spPr>
        <p:txBody>
          <a:bodyPr wrap="square" rtlCol="0">
            <a:spAutoFit/>
          </a:bodyPr>
          <a:lstStyle/>
          <a:p>
            <a:pPr algn="ctr"/>
            <a:r>
              <a:rPr lang="en-GB" sz="1200" b="1" dirty="0">
                <a:cs typeface="Calibri" pitchFamily="34" charset="0"/>
              </a:rPr>
              <a:t>% Incidence Change</a:t>
            </a:r>
          </a:p>
        </p:txBody>
      </p:sp>
      <p:sp>
        <p:nvSpPr>
          <p:cNvPr id="11" name="Text Placeholder 4"/>
          <p:cNvSpPr>
            <a:spLocks noGrp="1"/>
          </p:cNvSpPr>
          <p:nvPr>
            <p:ph type="body" sz="quarter" idx="4294967295"/>
          </p:nvPr>
        </p:nvSpPr>
        <p:spPr>
          <a:xfrm>
            <a:off x="5897139" y="4800600"/>
            <a:ext cx="2683723" cy="277391"/>
          </a:xfrm>
        </p:spPr>
        <p:txBody>
          <a:bodyPr>
            <a:normAutofit/>
          </a:bodyPr>
          <a:lstStyle/>
          <a:p>
            <a:pPr marL="0" indent="0">
              <a:buNone/>
            </a:pPr>
            <a:r>
              <a:rPr lang="en-US" sz="1100" dirty="0">
                <a:solidFill>
                  <a:schemeClr val="tx1">
                    <a:lumMod val="65000"/>
                    <a:lumOff val="35000"/>
                  </a:schemeClr>
                </a:solidFill>
                <a:cs typeface="Calibri" pitchFamily="34" charset="0"/>
              </a:rPr>
              <a:t>Source: </a:t>
            </a:r>
            <a:r>
              <a:rPr lang="en-US" sz="1100" dirty="0" err="1">
                <a:solidFill>
                  <a:schemeClr val="tx1">
                    <a:lumMod val="65000"/>
                    <a:lumOff val="35000"/>
                  </a:schemeClr>
                </a:solidFill>
                <a:cs typeface="Calibri" pitchFamily="34" charset="0"/>
              </a:rPr>
              <a:t>Circana</a:t>
            </a:r>
            <a:r>
              <a:rPr lang="en-US" sz="1100" dirty="0">
                <a:solidFill>
                  <a:schemeClr val="tx1">
                    <a:lumMod val="65000"/>
                    <a:lumOff val="35000"/>
                  </a:schemeClr>
                </a:solidFill>
                <a:cs typeface="Calibri" pitchFamily="34" charset="0"/>
              </a:rPr>
              <a:t>/CREST®, YE Mar 23</a:t>
            </a:r>
          </a:p>
        </p:txBody>
      </p:sp>
      <p:grpSp>
        <p:nvGrpSpPr>
          <p:cNvPr id="12" name="Group 11"/>
          <p:cNvGrpSpPr/>
          <p:nvPr/>
        </p:nvGrpSpPr>
        <p:grpSpPr>
          <a:xfrm>
            <a:off x="7943565" y="148981"/>
            <a:ext cx="1104313" cy="779487"/>
            <a:chOff x="7943565" y="148981"/>
            <a:chExt cx="1104313" cy="779487"/>
          </a:xfrm>
        </p:grpSpPr>
        <p:sp>
          <p:nvSpPr>
            <p:cNvPr id="13" name="Oval 12"/>
            <p:cNvSpPr/>
            <p:nvPr/>
          </p:nvSpPr>
          <p:spPr>
            <a:xfrm>
              <a:off x="8095956" y="148981"/>
              <a:ext cx="785465" cy="779487"/>
            </a:xfrm>
            <a:prstGeom prst="ellipse">
              <a:avLst/>
            </a:prstGeom>
            <a:blipFill dpi="0" rotWithShape="1">
              <a:blip r:embed="rId5">
                <a:extLst>
                  <a:ext uri="{28A0092B-C50C-407E-A947-70E740481C1C}">
                    <a14:useLocalDpi xmlns:a14="http://schemas.microsoft.com/office/drawing/2010/main" val="0"/>
                  </a:ext>
                </a:extLst>
              </a:blip>
              <a:srcRect/>
              <a:stretch>
                <a:fillRect/>
              </a:stretch>
            </a:blip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200" b="1" dirty="0"/>
            </a:p>
          </p:txBody>
        </p:sp>
        <p:sp>
          <p:nvSpPr>
            <p:cNvPr id="17" name="TextBox 16"/>
            <p:cNvSpPr txBox="1"/>
            <p:nvPr/>
          </p:nvSpPr>
          <p:spPr>
            <a:xfrm>
              <a:off x="7943565" y="300857"/>
              <a:ext cx="1104313" cy="461665"/>
            </a:xfrm>
            <a:prstGeom prst="rect">
              <a:avLst/>
            </a:prstGeom>
            <a:noFill/>
          </p:spPr>
          <p:txBody>
            <a:bodyPr wrap="square" rtlCol="0">
              <a:spAutoFit/>
            </a:bodyPr>
            <a:lstStyle/>
            <a:p>
              <a:pPr algn="ctr"/>
              <a:r>
                <a:rPr lang="en-GB" sz="2400" b="1" dirty="0">
                  <a:solidFill>
                    <a:schemeClr val="bg1"/>
                  </a:solidFill>
                  <a:cs typeface="Calibri" pitchFamily="34" charset="0"/>
                </a:rPr>
                <a:t>F&amp;C</a:t>
              </a:r>
            </a:p>
          </p:txBody>
        </p:sp>
      </p:grpSp>
    </p:spTree>
    <p:extLst>
      <p:ext uri="{BB962C8B-B14F-4D97-AF65-F5344CB8AC3E}">
        <p14:creationId xmlns:p14="http://schemas.microsoft.com/office/powerpoint/2010/main" val="2759225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8572" y="468870"/>
            <a:ext cx="7604993" cy="327248"/>
          </a:xfrm>
        </p:spPr>
        <p:txBody>
          <a:bodyPr>
            <a:noAutofit/>
          </a:bodyPr>
          <a:lstStyle/>
          <a:p>
            <a:r>
              <a:rPr lang="en-GB" altLang="en-US" sz="2400" dirty="0">
                <a:solidFill>
                  <a:srgbClr val="00517D"/>
                </a:solidFill>
                <a:latin typeface="+mn-lt"/>
                <a:cs typeface="Calibri" pitchFamily="34" charset="0"/>
              </a:rPr>
              <a:t>Fried Fish is the largest product group for Fish &amp; Chip Shops, but other seafood has grown</a:t>
            </a:r>
            <a:endParaRPr lang="en-US" sz="2400" dirty="0">
              <a:latin typeface="+mn-lt"/>
            </a:endParaRPr>
          </a:p>
        </p:txBody>
      </p:sp>
      <p:sp>
        <p:nvSpPr>
          <p:cNvPr id="3" name="Slide Number Placeholder 2"/>
          <p:cNvSpPr>
            <a:spLocks noGrp="1"/>
          </p:cNvSpPr>
          <p:nvPr>
            <p:ph type="sldNum" sz="quarter" idx="10"/>
          </p:nvPr>
        </p:nvSpPr>
        <p:spPr/>
        <p:txBody>
          <a:bodyPr/>
          <a:lstStyle/>
          <a:p>
            <a:fld id="{35A454EE-6717-4973-901E-6A90AD009CF4}" type="slidenum">
              <a:rPr lang="en-US" smtClean="0"/>
              <a:pPr/>
              <a:t>28</a:t>
            </a:fld>
            <a:endParaRPr lang="en-US" dirty="0"/>
          </a:p>
        </p:txBody>
      </p:sp>
      <p:graphicFrame>
        <p:nvGraphicFramePr>
          <p:cNvPr id="14" name="Chart 13"/>
          <p:cNvGraphicFramePr/>
          <p:nvPr>
            <p:extLst>
              <p:ext uri="{D42A27DB-BD31-4B8C-83A1-F6EECF244321}">
                <p14:modId xmlns:p14="http://schemas.microsoft.com/office/powerpoint/2010/main" val="644163227"/>
              </p:ext>
            </p:extLst>
          </p:nvPr>
        </p:nvGraphicFramePr>
        <p:xfrm>
          <a:off x="249376" y="1492216"/>
          <a:ext cx="3955829" cy="345349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Chart 14"/>
          <p:cNvGraphicFramePr/>
          <p:nvPr>
            <p:extLst>
              <p:ext uri="{D42A27DB-BD31-4B8C-83A1-F6EECF244321}">
                <p14:modId xmlns:p14="http://schemas.microsoft.com/office/powerpoint/2010/main" val="3522093580"/>
              </p:ext>
            </p:extLst>
          </p:nvPr>
        </p:nvGraphicFramePr>
        <p:xfrm>
          <a:off x="4506038" y="1557305"/>
          <a:ext cx="4637963" cy="3453494"/>
        </p:xfrm>
        <a:graphic>
          <a:graphicData uri="http://schemas.openxmlformats.org/drawingml/2006/chart">
            <c:chart xmlns:c="http://schemas.openxmlformats.org/drawingml/2006/chart" xmlns:r="http://schemas.openxmlformats.org/officeDocument/2006/relationships" r:id="rId4"/>
          </a:graphicData>
        </a:graphic>
      </p:graphicFrame>
      <p:sp>
        <p:nvSpPr>
          <p:cNvPr id="16" name="Text Box 3"/>
          <p:cNvSpPr txBox="1">
            <a:spLocks noChangeArrowheads="1"/>
          </p:cNvSpPr>
          <p:nvPr/>
        </p:nvSpPr>
        <p:spPr bwMode="auto">
          <a:xfrm>
            <a:off x="942005" y="1275254"/>
            <a:ext cx="1826141"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ctr"/>
            <a:r>
              <a:rPr lang="en-US" sz="1600" dirty="0">
                <a:solidFill>
                  <a:srgbClr val="008AC0"/>
                </a:solidFill>
                <a:latin typeface="+mn-lt"/>
                <a:cs typeface="Calibri" pitchFamily="34" charset="0"/>
              </a:rPr>
              <a:t>Servings % Share</a:t>
            </a:r>
          </a:p>
        </p:txBody>
      </p:sp>
      <p:sp>
        <p:nvSpPr>
          <p:cNvPr id="17" name="Text Box 3"/>
          <p:cNvSpPr txBox="1">
            <a:spLocks noChangeArrowheads="1"/>
          </p:cNvSpPr>
          <p:nvPr/>
        </p:nvSpPr>
        <p:spPr bwMode="auto">
          <a:xfrm>
            <a:off x="5319303" y="1275254"/>
            <a:ext cx="247856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ctr"/>
            <a:r>
              <a:rPr lang="en-US" sz="1600" dirty="0">
                <a:solidFill>
                  <a:srgbClr val="008AC0"/>
                </a:solidFill>
                <a:latin typeface="+mn-lt"/>
                <a:cs typeface="Calibri" pitchFamily="34" charset="0"/>
              </a:rPr>
              <a:t>% Contribution to Growth</a:t>
            </a:r>
          </a:p>
        </p:txBody>
      </p:sp>
      <p:sp>
        <p:nvSpPr>
          <p:cNvPr id="11" name="Text Placeholder 4"/>
          <p:cNvSpPr>
            <a:spLocks noGrp="1"/>
          </p:cNvSpPr>
          <p:nvPr>
            <p:ph type="body" sz="quarter" idx="4294967295"/>
          </p:nvPr>
        </p:nvSpPr>
        <p:spPr>
          <a:xfrm>
            <a:off x="5897139" y="4800600"/>
            <a:ext cx="2683723" cy="277391"/>
          </a:xfrm>
        </p:spPr>
        <p:txBody>
          <a:bodyPr>
            <a:normAutofit/>
          </a:bodyPr>
          <a:lstStyle/>
          <a:p>
            <a:pPr marL="0" indent="0">
              <a:buNone/>
            </a:pPr>
            <a:r>
              <a:rPr lang="en-US" sz="1100" dirty="0">
                <a:solidFill>
                  <a:schemeClr val="tx1">
                    <a:lumMod val="65000"/>
                    <a:lumOff val="35000"/>
                  </a:schemeClr>
                </a:solidFill>
                <a:cs typeface="Calibri" pitchFamily="34" charset="0"/>
              </a:rPr>
              <a:t>Source: </a:t>
            </a:r>
            <a:r>
              <a:rPr lang="en-US" sz="1100" dirty="0" err="1">
                <a:solidFill>
                  <a:schemeClr val="tx1">
                    <a:lumMod val="65000"/>
                    <a:lumOff val="35000"/>
                  </a:schemeClr>
                </a:solidFill>
                <a:cs typeface="Calibri" pitchFamily="34" charset="0"/>
              </a:rPr>
              <a:t>Circana</a:t>
            </a:r>
            <a:r>
              <a:rPr lang="en-US" sz="1100" dirty="0">
                <a:solidFill>
                  <a:schemeClr val="tx1">
                    <a:lumMod val="65000"/>
                    <a:lumOff val="35000"/>
                  </a:schemeClr>
                </a:solidFill>
                <a:cs typeface="Calibri" pitchFamily="34" charset="0"/>
              </a:rPr>
              <a:t>/CREST®, YE Mar 23</a:t>
            </a:r>
          </a:p>
        </p:txBody>
      </p:sp>
      <p:grpSp>
        <p:nvGrpSpPr>
          <p:cNvPr id="12" name="Group 11"/>
          <p:cNvGrpSpPr/>
          <p:nvPr/>
        </p:nvGrpSpPr>
        <p:grpSpPr>
          <a:xfrm>
            <a:off x="7943565" y="148981"/>
            <a:ext cx="1104313" cy="779487"/>
            <a:chOff x="7943565" y="148981"/>
            <a:chExt cx="1104313" cy="779487"/>
          </a:xfrm>
        </p:grpSpPr>
        <p:sp>
          <p:nvSpPr>
            <p:cNvPr id="13" name="Oval 12"/>
            <p:cNvSpPr/>
            <p:nvPr/>
          </p:nvSpPr>
          <p:spPr>
            <a:xfrm>
              <a:off x="8095956" y="148981"/>
              <a:ext cx="785465" cy="779487"/>
            </a:xfrm>
            <a:prstGeom prst="ellipse">
              <a:avLst/>
            </a:prstGeom>
            <a:blipFill dpi="0" rotWithShape="1">
              <a:blip r:embed="rId5">
                <a:extLst>
                  <a:ext uri="{28A0092B-C50C-407E-A947-70E740481C1C}">
                    <a14:useLocalDpi xmlns:a14="http://schemas.microsoft.com/office/drawing/2010/main" val="0"/>
                  </a:ext>
                </a:extLst>
              </a:blip>
              <a:srcRect/>
              <a:stretch>
                <a:fillRect/>
              </a:stretch>
            </a:blip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200" b="1" dirty="0"/>
            </a:p>
          </p:txBody>
        </p:sp>
        <p:sp>
          <p:nvSpPr>
            <p:cNvPr id="18" name="TextBox 17"/>
            <p:cNvSpPr txBox="1"/>
            <p:nvPr/>
          </p:nvSpPr>
          <p:spPr>
            <a:xfrm>
              <a:off x="7943565" y="300857"/>
              <a:ext cx="1104313" cy="461665"/>
            </a:xfrm>
            <a:prstGeom prst="rect">
              <a:avLst/>
            </a:prstGeom>
            <a:noFill/>
          </p:spPr>
          <p:txBody>
            <a:bodyPr wrap="square" rtlCol="0">
              <a:spAutoFit/>
            </a:bodyPr>
            <a:lstStyle/>
            <a:p>
              <a:pPr algn="ctr"/>
              <a:r>
                <a:rPr lang="en-GB" sz="2400" b="1" dirty="0">
                  <a:solidFill>
                    <a:schemeClr val="bg1"/>
                  </a:solidFill>
                  <a:cs typeface="Calibri" pitchFamily="34" charset="0"/>
                </a:rPr>
                <a:t>F&amp;C</a:t>
              </a:r>
            </a:p>
          </p:txBody>
        </p:sp>
      </p:grpSp>
    </p:spTree>
    <p:extLst>
      <p:ext uri="{BB962C8B-B14F-4D97-AF65-F5344CB8AC3E}">
        <p14:creationId xmlns:p14="http://schemas.microsoft.com/office/powerpoint/2010/main" val="1748641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hart 13"/>
          <p:cNvGraphicFramePr/>
          <p:nvPr>
            <p:extLst>
              <p:ext uri="{D42A27DB-BD31-4B8C-83A1-F6EECF244321}">
                <p14:modId xmlns:p14="http://schemas.microsoft.com/office/powerpoint/2010/main" val="654445967"/>
              </p:ext>
            </p:extLst>
          </p:nvPr>
        </p:nvGraphicFramePr>
        <p:xfrm>
          <a:off x="74304" y="1379530"/>
          <a:ext cx="7941540" cy="336392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232135" y="300857"/>
            <a:ext cx="7783710" cy="576482"/>
          </a:xfrm>
        </p:spPr>
        <p:txBody>
          <a:bodyPr>
            <a:noAutofit/>
          </a:bodyPr>
          <a:lstStyle/>
          <a:p>
            <a:r>
              <a:rPr lang="en-US" sz="2400" dirty="0">
                <a:solidFill>
                  <a:srgbClr val="00517D"/>
                </a:solidFill>
                <a:latin typeface="+mn-lt"/>
                <a:cs typeface="Calibri" pitchFamily="34" charset="0"/>
              </a:rPr>
              <a:t>Cod was the most popular at Fish and Chip Shops; shellfish share grew</a:t>
            </a:r>
          </a:p>
        </p:txBody>
      </p:sp>
      <p:sp>
        <p:nvSpPr>
          <p:cNvPr id="3" name="Slide Number Placeholder 2"/>
          <p:cNvSpPr>
            <a:spLocks noGrp="1"/>
          </p:cNvSpPr>
          <p:nvPr>
            <p:ph type="sldNum" sz="quarter" idx="10"/>
          </p:nvPr>
        </p:nvSpPr>
        <p:spPr/>
        <p:txBody>
          <a:bodyPr/>
          <a:lstStyle/>
          <a:p>
            <a:fld id="{35A454EE-6717-4973-901E-6A90AD009CF4}" type="slidenum">
              <a:rPr lang="en-US" smtClean="0"/>
              <a:pPr/>
              <a:t>29</a:t>
            </a:fld>
            <a:endParaRPr lang="en-US" dirty="0"/>
          </a:p>
        </p:txBody>
      </p:sp>
      <p:sp>
        <p:nvSpPr>
          <p:cNvPr id="10" name="Text Box 3"/>
          <p:cNvSpPr txBox="1">
            <a:spLocks noChangeArrowheads="1"/>
          </p:cNvSpPr>
          <p:nvPr/>
        </p:nvSpPr>
        <p:spPr bwMode="auto">
          <a:xfrm>
            <a:off x="2607322" y="1087142"/>
            <a:ext cx="449216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ctr" eaLnBrk="1" hangingPunct="1"/>
            <a:r>
              <a:rPr lang="en-US" sz="1600" dirty="0">
                <a:solidFill>
                  <a:srgbClr val="008AC0"/>
                </a:solidFill>
                <a:latin typeface="+mn-lt"/>
                <a:cs typeface="Calibri" pitchFamily="34" charset="0"/>
              </a:rPr>
              <a:t>Incidence by Seafood Type/Species</a:t>
            </a:r>
          </a:p>
          <a:p>
            <a:pPr algn="ctr" eaLnBrk="1" hangingPunct="1"/>
            <a:r>
              <a:rPr lang="en-US" sz="1600" dirty="0">
                <a:solidFill>
                  <a:srgbClr val="008AC0"/>
                </a:solidFill>
                <a:latin typeface="+mn-lt"/>
                <a:cs typeface="Calibri" pitchFamily="34" charset="0"/>
              </a:rPr>
              <a:t>YE Mar 23</a:t>
            </a:r>
          </a:p>
        </p:txBody>
      </p:sp>
      <p:grpSp>
        <p:nvGrpSpPr>
          <p:cNvPr id="18" name="Group 17"/>
          <p:cNvGrpSpPr/>
          <p:nvPr/>
        </p:nvGrpSpPr>
        <p:grpSpPr>
          <a:xfrm>
            <a:off x="7099484" y="4057381"/>
            <a:ext cx="2044517" cy="351601"/>
            <a:chOff x="7099483" y="5409847"/>
            <a:chExt cx="2044517" cy="468801"/>
          </a:xfrm>
        </p:grpSpPr>
        <p:sp>
          <p:nvSpPr>
            <p:cNvPr id="4" name="Rectangle 3"/>
            <p:cNvSpPr/>
            <p:nvPr/>
          </p:nvSpPr>
          <p:spPr>
            <a:xfrm>
              <a:off x="7101458" y="5450774"/>
              <a:ext cx="130629" cy="13062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dirty="0"/>
            </a:p>
          </p:txBody>
        </p:sp>
        <p:sp>
          <p:nvSpPr>
            <p:cNvPr id="16" name="Rectangle 15"/>
            <p:cNvSpPr/>
            <p:nvPr/>
          </p:nvSpPr>
          <p:spPr>
            <a:xfrm>
              <a:off x="7099483" y="5626924"/>
              <a:ext cx="130629" cy="130629"/>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dirty="0"/>
            </a:p>
          </p:txBody>
        </p:sp>
        <p:sp>
          <p:nvSpPr>
            <p:cNvPr id="6" name="TextBox 5"/>
            <p:cNvSpPr txBox="1"/>
            <p:nvPr/>
          </p:nvSpPr>
          <p:spPr>
            <a:xfrm>
              <a:off x="7232087" y="5409847"/>
              <a:ext cx="1911913" cy="307775"/>
            </a:xfrm>
            <a:prstGeom prst="rect">
              <a:avLst/>
            </a:prstGeom>
            <a:noFill/>
          </p:spPr>
          <p:txBody>
            <a:bodyPr wrap="square" rtlCol="0">
              <a:spAutoFit/>
            </a:bodyPr>
            <a:lstStyle/>
            <a:p>
              <a:r>
                <a:rPr lang="en-GB" sz="900" b="1" i="1" dirty="0">
                  <a:solidFill>
                    <a:schemeClr val="tx1">
                      <a:lumMod val="65000"/>
                      <a:lumOff val="35000"/>
                    </a:schemeClr>
                  </a:solidFill>
                  <a:cs typeface="Calibri" pitchFamily="34" charset="0"/>
                </a:rPr>
                <a:t>YE Mar 23 vs. 22 Positive</a:t>
              </a:r>
              <a:endParaRPr lang="en-US" sz="900" b="1" i="1" dirty="0">
                <a:solidFill>
                  <a:schemeClr val="tx1">
                    <a:lumMod val="65000"/>
                    <a:lumOff val="35000"/>
                  </a:schemeClr>
                </a:solidFill>
                <a:cs typeface="Calibri" pitchFamily="34" charset="0"/>
              </a:endParaRPr>
            </a:p>
          </p:txBody>
        </p:sp>
        <p:sp>
          <p:nvSpPr>
            <p:cNvPr id="17" name="TextBox 16"/>
            <p:cNvSpPr txBox="1"/>
            <p:nvPr/>
          </p:nvSpPr>
          <p:spPr>
            <a:xfrm>
              <a:off x="7230112" y="5570873"/>
              <a:ext cx="1911913" cy="307775"/>
            </a:xfrm>
            <a:prstGeom prst="rect">
              <a:avLst/>
            </a:prstGeom>
            <a:noFill/>
          </p:spPr>
          <p:txBody>
            <a:bodyPr wrap="square" rtlCol="0">
              <a:spAutoFit/>
            </a:bodyPr>
            <a:lstStyle/>
            <a:p>
              <a:r>
                <a:rPr lang="en-GB" sz="900" b="1" i="1" dirty="0">
                  <a:solidFill>
                    <a:schemeClr val="tx1">
                      <a:lumMod val="65000"/>
                      <a:lumOff val="35000"/>
                    </a:schemeClr>
                  </a:solidFill>
                  <a:cs typeface="Calibri" pitchFamily="34" charset="0"/>
                </a:rPr>
                <a:t>YE Mar 23 vs. 22 Negative</a:t>
              </a:r>
              <a:endParaRPr lang="en-US" sz="900" b="1" i="1" dirty="0">
                <a:solidFill>
                  <a:schemeClr val="tx1">
                    <a:lumMod val="65000"/>
                    <a:lumOff val="35000"/>
                  </a:schemeClr>
                </a:solidFill>
                <a:cs typeface="Calibri" pitchFamily="34" charset="0"/>
              </a:endParaRPr>
            </a:p>
          </p:txBody>
        </p:sp>
      </p:grpSp>
      <p:sp>
        <p:nvSpPr>
          <p:cNvPr id="12" name="Text Placeholder 4"/>
          <p:cNvSpPr>
            <a:spLocks noGrp="1"/>
          </p:cNvSpPr>
          <p:nvPr>
            <p:ph type="body" sz="quarter" idx="4294967295"/>
          </p:nvPr>
        </p:nvSpPr>
        <p:spPr>
          <a:xfrm>
            <a:off x="5897139" y="4800600"/>
            <a:ext cx="2683723" cy="277391"/>
          </a:xfrm>
        </p:spPr>
        <p:txBody>
          <a:bodyPr>
            <a:normAutofit/>
          </a:bodyPr>
          <a:lstStyle/>
          <a:p>
            <a:pPr marL="0" indent="0">
              <a:buNone/>
            </a:pPr>
            <a:r>
              <a:rPr lang="en-US" sz="1100" dirty="0">
                <a:solidFill>
                  <a:schemeClr val="tx1">
                    <a:lumMod val="65000"/>
                    <a:lumOff val="35000"/>
                  </a:schemeClr>
                </a:solidFill>
                <a:cs typeface="Calibri" pitchFamily="34" charset="0"/>
              </a:rPr>
              <a:t>Source: </a:t>
            </a:r>
            <a:r>
              <a:rPr lang="en-US" sz="1100" dirty="0" err="1">
                <a:solidFill>
                  <a:schemeClr val="tx1">
                    <a:lumMod val="65000"/>
                    <a:lumOff val="35000"/>
                  </a:schemeClr>
                </a:solidFill>
                <a:cs typeface="Calibri" pitchFamily="34" charset="0"/>
              </a:rPr>
              <a:t>Circana</a:t>
            </a:r>
            <a:r>
              <a:rPr lang="en-US" sz="1100" dirty="0">
                <a:solidFill>
                  <a:schemeClr val="tx1">
                    <a:lumMod val="65000"/>
                    <a:lumOff val="35000"/>
                  </a:schemeClr>
                </a:solidFill>
                <a:cs typeface="Calibri" pitchFamily="34" charset="0"/>
              </a:rPr>
              <a:t>/CREST®, YE Mar 23</a:t>
            </a:r>
          </a:p>
        </p:txBody>
      </p:sp>
      <p:grpSp>
        <p:nvGrpSpPr>
          <p:cNvPr id="13" name="Group 12"/>
          <p:cNvGrpSpPr/>
          <p:nvPr/>
        </p:nvGrpSpPr>
        <p:grpSpPr>
          <a:xfrm>
            <a:off x="7943565" y="148981"/>
            <a:ext cx="1104313" cy="779487"/>
            <a:chOff x="7943565" y="148981"/>
            <a:chExt cx="1104313" cy="779487"/>
          </a:xfrm>
        </p:grpSpPr>
        <p:sp>
          <p:nvSpPr>
            <p:cNvPr id="15" name="Oval 14"/>
            <p:cNvSpPr/>
            <p:nvPr/>
          </p:nvSpPr>
          <p:spPr>
            <a:xfrm>
              <a:off x="8095956" y="148981"/>
              <a:ext cx="785465" cy="779487"/>
            </a:xfrm>
            <a:prstGeom prst="ellipse">
              <a:avLst/>
            </a:prstGeom>
            <a:blipFill dpi="0" rotWithShape="1">
              <a:blip r:embed="rId4">
                <a:extLst>
                  <a:ext uri="{28A0092B-C50C-407E-A947-70E740481C1C}">
                    <a14:useLocalDpi xmlns:a14="http://schemas.microsoft.com/office/drawing/2010/main" val="0"/>
                  </a:ext>
                </a:extLst>
              </a:blip>
              <a:srcRect/>
              <a:stretch>
                <a:fillRect/>
              </a:stretch>
            </a:blip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200" b="1" dirty="0"/>
            </a:p>
          </p:txBody>
        </p:sp>
        <p:sp>
          <p:nvSpPr>
            <p:cNvPr id="19" name="TextBox 18"/>
            <p:cNvSpPr txBox="1"/>
            <p:nvPr/>
          </p:nvSpPr>
          <p:spPr>
            <a:xfrm>
              <a:off x="7943565" y="300857"/>
              <a:ext cx="1104313" cy="461665"/>
            </a:xfrm>
            <a:prstGeom prst="rect">
              <a:avLst/>
            </a:prstGeom>
            <a:noFill/>
          </p:spPr>
          <p:txBody>
            <a:bodyPr wrap="square" rtlCol="0">
              <a:spAutoFit/>
            </a:bodyPr>
            <a:lstStyle/>
            <a:p>
              <a:pPr algn="ctr"/>
              <a:r>
                <a:rPr lang="en-GB" sz="2400" b="1" dirty="0">
                  <a:solidFill>
                    <a:schemeClr val="bg1"/>
                  </a:solidFill>
                  <a:cs typeface="Calibri" pitchFamily="34" charset="0"/>
                </a:rPr>
                <a:t>F&amp;C</a:t>
              </a:r>
            </a:p>
          </p:txBody>
        </p:sp>
      </p:grpSp>
    </p:spTree>
    <p:extLst>
      <p:ext uri="{BB962C8B-B14F-4D97-AF65-F5344CB8AC3E}">
        <p14:creationId xmlns:p14="http://schemas.microsoft.com/office/powerpoint/2010/main" val="184335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400" kern="0">
                <a:solidFill>
                  <a:srgbClr val="00517D"/>
                </a:solidFill>
                <a:latin typeface="+mn-lt"/>
                <a:cs typeface="Calibri" pitchFamily="34" charset="0"/>
              </a:rPr>
              <a:t>Executive Summary - Seafood Q1 2023</a:t>
            </a:r>
            <a:endParaRPr lang="en-GB" sz="2400">
              <a:latin typeface="+mn-lt"/>
            </a:endParaRPr>
          </a:p>
        </p:txBody>
      </p:sp>
      <p:sp>
        <p:nvSpPr>
          <p:cNvPr id="3" name="Slide Number Placeholder 2"/>
          <p:cNvSpPr>
            <a:spLocks noGrp="1"/>
          </p:cNvSpPr>
          <p:nvPr>
            <p:ph type="sldNum" sz="quarter" idx="4294967295"/>
          </p:nvPr>
        </p:nvSpPr>
        <p:spPr>
          <a:xfrm>
            <a:off x="8599488" y="4835525"/>
            <a:ext cx="544512" cy="279400"/>
          </a:xfrm>
        </p:spPr>
        <p:txBody>
          <a:bodyPr/>
          <a:lstStyle/>
          <a:p>
            <a:fld id="{35A454EE-6717-4973-901E-6A90AD009CF4}" type="slidenum">
              <a:rPr lang="en-US" smtClean="0"/>
              <a:pPr/>
              <a:t>3</a:t>
            </a:fld>
            <a:endParaRPr lang="en-US" dirty="0"/>
          </a:p>
        </p:txBody>
      </p:sp>
      <p:sp>
        <p:nvSpPr>
          <p:cNvPr id="5" name="Text Placeholder 4"/>
          <p:cNvSpPr>
            <a:spLocks noGrp="1"/>
          </p:cNvSpPr>
          <p:nvPr>
            <p:ph type="body" sz="quarter" idx="4294967295"/>
          </p:nvPr>
        </p:nvSpPr>
        <p:spPr>
          <a:xfrm>
            <a:off x="367296" y="836613"/>
            <a:ext cx="8095667" cy="1042987"/>
          </a:xfrm>
        </p:spPr>
        <p:txBody>
          <a:bodyPr anchor="ctr">
            <a:normAutofit/>
          </a:bodyPr>
          <a:lstStyle/>
          <a:p>
            <a:r>
              <a:rPr lang="en-US" sz="1000" b="1" dirty="0">
                <a:solidFill>
                  <a:schemeClr val="tx1">
                    <a:lumMod val="50000"/>
                  </a:schemeClr>
                </a:solidFill>
              </a:rPr>
              <a:t>Q1 2023 visits with seafood improved to 87% of Q1 2019; </a:t>
            </a:r>
          </a:p>
          <a:p>
            <a:r>
              <a:rPr lang="en-US" sz="1000" b="1" dirty="0">
                <a:solidFill>
                  <a:schemeClr val="tx1">
                    <a:lumMod val="50000"/>
                  </a:schemeClr>
                </a:solidFill>
              </a:rPr>
              <a:t>12-month to March’23 estimated seafood sales were at 105% of pre-pandemic, visits and servings were at 81-80% of pre-pandemic respectively; </a:t>
            </a:r>
          </a:p>
          <a:p>
            <a:r>
              <a:rPr lang="en-US" sz="1000" b="1" dirty="0">
                <a:solidFill>
                  <a:schemeClr val="tx1">
                    <a:lumMod val="50000"/>
                  </a:schemeClr>
                </a:solidFill>
              </a:rPr>
              <a:t>Visits to Workplace &amp; Education, and Pubs showed the largest growth vs last year, both in quarterly and annul views; </a:t>
            </a:r>
          </a:p>
          <a:p>
            <a:r>
              <a:rPr lang="en-US" sz="1000" b="1" dirty="0">
                <a:solidFill>
                  <a:schemeClr val="tx1">
                    <a:lumMod val="50000"/>
                  </a:schemeClr>
                </a:solidFill>
              </a:rPr>
              <a:t>Non-Fried Fish and Shellfish fillings were gaining share</a:t>
            </a:r>
          </a:p>
        </p:txBody>
      </p:sp>
      <p:sp>
        <p:nvSpPr>
          <p:cNvPr id="43" name="Text Placeholder 3"/>
          <p:cNvSpPr>
            <a:spLocks noGrp="1"/>
          </p:cNvSpPr>
          <p:nvPr>
            <p:ph type="body" sz="quarter" idx="4294967295"/>
          </p:nvPr>
        </p:nvSpPr>
        <p:spPr>
          <a:xfrm>
            <a:off x="6362963" y="4871416"/>
            <a:ext cx="2699205" cy="270668"/>
          </a:xfrm>
        </p:spPr>
        <p:txBody>
          <a:bodyPr>
            <a:normAutofit/>
          </a:bodyPr>
          <a:lstStyle/>
          <a:p>
            <a:pPr marL="0" indent="0">
              <a:buNone/>
            </a:pPr>
            <a:r>
              <a:rPr lang="en-US" sz="900" dirty="0">
                <a:solidFill>
                  <a:schemeClr val="tx1">
                    <a:lumMod val="65000"/>
                    <a:lumOff val="35000"/>
                  </a:schemeClr>
                </a:solidFill>
                <a:cs typeface="Calibri" pitchFamily="34" charset="0"/>
              </a:rPr>
              <a:t>Source: The NPD Group/CREST®, YE Dec 22</a:t>
            </a:r>
          </a:p>
        </p:txBody>
      </p:sp>
      <p:grpSp>
        <p:nvGrpSpPr>
          <p:cNvPr id="18" name="Group 17"/>
          <p:cNvGrpSpPr/>
          <p:nvPr/>
        </p:nvGrpSpPr>
        <p:grpSpPr>
          <a:xfrm>
            <a:off x="870552" y="2031636"/>
            <a:ext cx="6748033" cy="508330"/>
            <a:chOff x="777624" y="1872796"/>
            <a:chExt cx="6748033" cy="677773"/>
          </a:xfrm>
        </p:grpSpPr>
        <p:grpSp>
          <p:nvGrpSpPr>
            <p:cNvPr id="19" name="Group 18"/>
            <p:cNvGrpSpPr/>
            <p:nvPr/>
          </p:nvGrpSpPr>
          <p:grpSpPr>
            <a:xfrm>
              <a:off x="777624" y="1872796"/>
              <a:ext cx="1530387" cy="677773"/>
              <a:chOff x="777624" y="1872796"/>
              <a:chExt cx="1530387" cy="677773"/>
            </a:xfrm>
          </p:grpSpPr>
          <p:sp>
            <p:nvSpPr>
              <p:cNvPr id="21" name="Rounded Rectangle 20"/>
              <p:cNvSpPr/>
              <p:nvPr/>
            </p:nvSpPr>
            <p:spPr>
              <a:xfrm>
                <a:off x="777624" y="1872796"/>
                <a:ext cx="1391265" cy="677773"/>
              </a:xfrm>
              <a:prstGeom prst="roundRect">
                <a:avLst>
                  <a:gd name="adj" fmla="val 11404"/>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r>
                  <a:rPr lang="en-GB" sz="1000" b="1" dirty="0"/>
                  <a:t>SERVINGS STILL BELOW 2019</a:t>
                </a:r>
                <a:endParaRPr lang="en-US" sz="1000" b="1" dirty="0"/>
              </a:p>
            </p:txBody>
          </p:sp>
          <p:sp>
            <p:nvSpPr>
              <p:cNvPr id="22" name="Isosceles Triangle 21"/>
              <p:cNvSpPr/>
              <p:nvPr/>
            </p:nvSpPr>
            <p:spPr>
              <a:xfrm rot="5400000">
                <a:off x="2126079" y="2140338"/>
                <a:ext cx="221175" cy="142689"/>
              </a:xfrm>
              <a:prstGeom prst="triangl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dirty="0"/>
              </a:p>
            </p:txBody>
          </p:sp>
        </p:grpSp>
        <p:sp>
          <p:nvSpPr>
            <p:cNvPr id="20" name="Rectangle 19"/>
            <p:cNvSpPr/>
            <p:nvPr/>
          </p:nvSpPr>
          <p:spPr>
            <a:xfrm>
              <a:off x="2404334" y="1872796"/>
              <a:ext cx="5121323" cy="677773"/>
            </a:xfrm>
            <a:prstGeom prst="rect">
              <a:avLst/>
            </a:prstGeom>
            <a:no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wrap="square" rtlCol="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9CA6"/>
                  </a:solidFill>
                  <a:effectLst/>
                  <a:uLnTx/>
                  <a:uFillTx/>
                  <a:latin typeface="Arial"/>
                  <a:ea typeface="+mn-ea"/>
                  <a:cs typeface="+mn-cs"/>
                </a:rPr>
                <a:t>Q1 2023 seafood servings recovered to 83% of Q1 2019</a:t>
              </a:r>
            </a:p>
          </p:txBody>
        </p:sp>
      </p:grpSp>
      <p:grpSp>
        <p:nvGrpSpPr>
          <p:cNvPr id="23" name="Group 22"/>
          <p:cNvGrpSpPr/>
          <p:nvPr/>
        </p:nvGrpSpPr>
        <p:grpSpPr>
          <a:xfrm>
            <a:off x="1558871" y="2673734"/>
            <a:ext cx="6713533" cy="517384"/>
            <a:chOff x="1465943" y="2728931"/>
            <a:chExt cx="6713533" cy="689846"/>
          </a:xfrm>
        </p:grpSpPr>
        <p:grpSp>
          <p:nvGrpSpPr>
            <p:cNvPr id="24" name="Group 23"/>
            <p:cNvGrpSpPr/>
            <p:nvPr/>
          </p:nvGrpSpPr>
          <p:grpSpPr>
            <a:xfrm>
              <a:off x="6652779" y="2728931"/>
              <a:ext cx="1526697" cy="677773"/>
              <a:chOff x="6652779" y="2728931"/>
              <a:chExt cx="1526697" cy="677773"/>
            </a:xfrm>
          </p:grpSpPr>
          <p:sp>
            <p:nvSpPr>
              <p:cNvPr id="26" name="Rounded Rectangle 25"/>
              <p:cNvSpPr/>
              <p:nvPr/>
            </p:nvSpPr>
            <p:spPr>
              <a:xfrm>
                <a:off x="6788211" y="2728931"/>
                <a:ext cx="1391265" cy="677773"/>
              </a:xfrm>
              <a:prstGeom prst="roundRect">
                <a:avLst>
                  <a:gd name="adj" fmla="val 11404"/>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t">
                <a:noAutofit/>
              </a:bodyPr>
              <a:lstStyle/>
              <a:p>
                <a:pPr algn="ctr"/>
                <a:r>
                  <a:rPr lang="en-GB" sz="1000" b="1" dirty="0"/>
                  <a:t>TRAVEL &amp; LEISURE UNDERPERFORMS</a:t>
                </a:r>
                <a:endParaRPr lang="en-US" sz="1000" b="1" dirty="0"/>
              </a:p>
            </p:txBody>
          </p:sp>
          <p:sp>
            <p:nvSpPr>
              <p:cNvPr id="27" name="Isosceles Triangle 26"/>
              <p:cNvSpPr/>
              <p:nvPr/>
            </p:nvSpPr>
            <p:spPr>
              <a:xfrm rot="16200000">
                <a:off x="6613536" y="2996473"/>
                <a:ext cx="221175" cy="142689"/>
              </a:xfrm>
              <a:prstGeom prst="triangl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t">
                <a:noAutofit/>
              </a:bodyPr>
              <a:lstStyle/>
              <a:p>
                <a:pPr algn="ctr"/>
                <a:endParaRPr lang="en-US" dirty="0"/>
              </a:p>
            </p:txBody>
          </p:sp>
        </p:grpSp>
        <p:sp>
          <p:nvSpPr>
            <p:cNvPr id="25" name="Rectangle 24"/>
            <p:cNvSpPr/>
            <p:nvPr/>
          </p:nvSpPr>
          <p:spPr>
            <a:xfrm>
              <a:off x="1465943" y="2741002"/>
              <a:ext cx="5086823" cy="677775"/>
            </a:xfrm>
            <a:prstGeom prst="rect">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wrap="square" rtlCol="0" anchor="t"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b="1" dirty="0">
                  <a:solidFill>
                    <a:srgbClr val="00A3E0"/>
                  </a:solidFill>
                  <a:latin typeface="Arial"/>
                </a:rPr>
                <a:t>All channels but Travel &amp; Leisure demonstrated annual visit growth over same period of 2022</a:t>
              </a:r>
              <a:endParaRPr kumimoji="0" lang="en-GB" sz="1200" b="1" i="0" u="none" strike="noStrike" kern="1200" cap="none" spc="0" normalizeH="0" baseline="0" noProof="0" dirty="0">
                <a:ln>
                  <a:noFill/>
                </a:ln>
                <a:solidFill>
                  <a:srgbClr val="00A3E0"/>
                </a:solidFill>
                <a:effectLst/>
                <a:uLnTx/>
                <a:uFillTx/>
                <a:latin typeface="Arial"/>
                <a:ea typeface="+mn-ea"/>
                <a:cs typeface="+mn-cs"/>
              </a:endParaRPr>
            </a:p>
          </p:txBody>
        </p:sp>
      </p:grpSp>
      <p:grpSp>
        <p:nvGrpSpPr>
          <p:cNvPr id="28" name="Group 27"/>
          <p:cNvGrpSpPr/>
          <p:nvPr/>
        </p:nvGrpSpPr>
        <p:grpSpPr>
          <a:xfrm>
            <a:off x="870551" y="3294196"/>
            <a:ext cx="7204670" cy="578648"/>
            <a:chOff x="777624" y="3498443"/>
            <a:chExt cx="7204670" cy="771531"/>
          </a:xfrm>
        </p:grpSpPr>
        <p:grpSp>
          <p:nvGrpSpPr>
            <p:cNvPr id="29" name="Group 28"/>
            <p:cNvGrpSpPr/>
            <p:nvPr/>
          </p:nvGrpSpPr>
          <p:grpSpPr>
            <a:xfrm>
              <a:off x="777624" y="3592201"/>
              <a:ext cx="1530387" cy="677773"/>
              <a:chOff x="777624" y="3592201"/>
              <a:chExt cx="1530387" cy="677773"/>
            </a:xfrm>
          </p:grpSpPr>
          <p:sp>
            <p:nvSpPr>
              <p:cNvPr id="31" name="Rounded Rectangle 30"/>
              <p:cNvSpPr/>
              <p:nvPr/>
            </p:nvSpPr>
            <p:spPr>
              <a:xfrm>
                <a:off x="777624" y="3592201"/>
                <a:ext cx="1391265" cy="677773"/>
              </a:xfrm>
              <a:prstGeom prst="roundRect">
                <a:avLst>
                  <a:gd name="adj" fmla="val 11404"/>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r>
                  <a:rPr lang="en-GB" sz="1000" b="1" dirty="0"/>
                  <a:t>ENGAGING WITH YOUGER CONSUMERS</a:t>
                </a:r>
                <a:endParaRPr lang="en-US" sz="1000" b="1" dirty="0"/>
              </a:p>
            </p:txBody>
          </p:sp>
          <p:sp>
            <p:nvSpPr>
              <p:cNvPr id="32" name="Isosceles Triangle 31"/>
              <p:cNvSpPr/>
              <p:nvPr/>
            </p:nvSpPr>
            <p:spPr>
              <a:xfrm rot="5400000">
                <a:off x="2126079" y="3859743"/>
                <a:ext cx="221175" cy="142689"/>
              </a:xfrm>
              <a:prstGeom prst="triangl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dirty="0"/>
              </a:p>
            </p:txBody>
          </p:sp>
        </p:grpSp>
        <p:sp>
          <p:nvSpPr>
            <p:cNvPr id="30" name="Rectangle 29"/>
            <p:cNvSpPr/>
            <p:nvPr/>
          </p:nvSpPr>
          <p:spPr>
            <a:xfrm>
              <a:off x="2404334" y="3498443"/>
              <a:ext cx="5577960" cy="771531"/>
            </a:xfrm>
            <a:prstGeom prst="rect">
              <a:avLst/>
            </a:prstGeom>
            <a:no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wrap="square" rtlCol="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b="1" dirty="0">
                  <a:solidFill>
                    <a:srgbClr val="FECC0C"/>
                  </a:solidFill>
                  <a:latin typeface="Arial"/>
                </a:rPr>
                <a:t>Younger and more affluent customers are concentrated at work/education setting – the fastest growing channel; more engagement is encouraged </a:t>
              </a:r>
              <a:endParaRPr kumimoji="0" lang="en-GB" sz="1200" b="1" i="0" u="none" strike="noStrike" kern="1200" cap="none" spc="0" normalizeH="0" baseline="0" noProof="0" dirty="0">
                <a:ln>
                  <a:noFill/>
                </a:ln>
                <a:solidFill>
                  <a:srgbClr val="FECC0C"/>
                </a:solidFill>
                <a:effectLst/>
                <a:uLnTx/>
                <a:uFillTx/>
                <a:latin typeface="Arial"/>
                <a:ea typeface="+mn-ea"/>
                <a:cs typeface="+mn-cs"/>
              </a:endParaRPr>
            </a:p>
          </p:txBody>
        </p:sp>
      </p:grpSp>
      <p:grpSp>
        <p:nvGrpSpPr>
          <p:cNvPr id="33" name="Group 32"/>
          <p:cNvGrpSpPr/>
          <p:nvPr/>
        </p:nvGrpSpPr>
        <p:grpSpPr>
          <a:xfrm>
            <a:off x="870553" y="3963291"/>
            <a:ext cx="7401851" cy="508330"/>
            <a:chOff x="777625" y="4448336"/>
            <a:chExt cx="7401851" cy="677773"/>
          </a:xfrm>
        </p:grpSpPr>
        <p:grpSp>
          <p:nvGrpSpPr>
            <p:cNvPr id="34" name="Group 33"/>
            <p:cNvGrpSpPr/>
            <p:nvPr/>
          </p:nvGrpSpPr>
          <p:grpSpPr>
            <a:xfrm>
              <a:off x="6652779" y="4448336"/>
              <a:ext cx="1526697" cy="677773"/>
              <a:chOff x="6652779" y="4448336"/>
              <a:chExt cx="1526697" cy="677773"/>
            </a:xfrm>
          </p:grpSpPr>
          <p:sp>
            <p:nvSpPr>
              <p:cNvPr id="36" name="Rounded Rectangle 35"/>
              <p:cNvSpPr/>
              <p:nvPr/>
            </p:nvSpPr>
            <p:spPr>
              <a:xfrm>
                <a:off x="6788211" y="4448336"/>
                <a:ext cx="1391265" cy="677773"/>
              </a:xfrm>
              <a:prstGeom prst="roundRect">
                <a:avLst>
                  <a:gd name="adj" fmla="val 11404"/>
                </a:avLst>
              </a:prstGeom>
              <a:solidFill>
                <a:srgbClr val="F0AB00"/>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r>
                  <a:rPr lang="en-GB" sz="1000" b="1" dirty="0"/>
                  <a:t>DEAL RATES &amp; PRICE</a:t>
                </a:r>
                <a:endParaRPr lang="en-US" sz="1000" b="1" dirty="0"/>
              </a:p>
            </p:txBody>
          </p:sp>
          <p:sp>
            <p:nvSpPr>
              <p:cNvPr id="37" name="Isosceles Triangle 36"/>
              <p:cNvSpPr/>
              <p:nvPr/>
            </p:nvSpPr>
            <p:spPr>
              <a:xfrm rot="16200000">
                <a:off x="6613536" y="4715878"/>
                <a:ext cx="221175" cy="142689"/>
              </a:xfrm>
              <a:prstGeom prst="triangle">
                <a:avLst/>
              </a:prstGeom>
              <a:solidFill>
                <a:srgbClr val="F0AB00"/>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dirty="0"/>
              </a:p>
            </p:txBody>
          </p:sp>
        </p:grpSp>
        <p:sp>
          <p:nvSpPr>
            <p:cNvPr id="35" name="Rectangle 34"/>
            <p:cNvSpPr/>
            <p:nvPr/>
          </p:nvSpPr>
          <p:spPr>
            <a:xfrm>
              <a:off x="777625" y="4448336"/>
              <a:ext cx="5775141" cy="677773"/>
            </a:xfrm>
            <a:prstGeom prst="rect">
              <a:avLst/>
            </a:prstGeom>
            <a:noFill/>
            <a:ln>
              <a:solidFill>
                <a:srgbClr val="F0AB00"/>
              </a:solidFill>
            </a:ln>
            <a:effectLst/>
          </p:spPr>
          <p:style>
            <a:lnRef idx="1">
              <a:schemeClr val="accent1"/>
            </a:lnRef>
            <a:fillRef idx="3">
              <a:schemeClr val="accent1"/>
            </a:fillRef>
            <a:effectRef idx="2">
              <a:schemeClr val="accent1"/>
            </a:effectRef>
            <a:fontRef idx="minor">
              <a:schemeClr val="lt1"/>
            </a:fontRef>
          </p:style>
          <p:txBody>
            <a:bodyPr wrap="square" rtlCol="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ECC0C">
                      <a:lumMod val="50000"/>
                    </a:srgbClr>
                  </a:solidFill>
                  <a:effectLst/>
                  <a:uLnTx/>
                  <a:uFillTx/>
                  <a:latin typeface="Arial"/>
                  <a:ea typeface="+mn-ea"/>
                  <a:cs typeface="+mn-cs"/>
                </a:rPr>
                <a:t>Seafood gained in individual spend in the last 12 month with </a:t>
              </a:r>
              <a:r>
                <a:rPr lang="en-GB" sz="1200" b="1" dirty="0">
                  <a:solidFill>
                    <a:srgbClr val="FECC0C">
                      <a:lumMod val="50000"/>
                    </a:srgbClr>
                  </a:solidFill>
                  <a:latin typeface="Arial"/>
                </a:rPr>
                <a:t>more than 1/3 of Seafood visits on deal – it is slightly higher than protein market average</a:t>
              </a:r>
            </a:p>
          </p:txBody>
        </p:sp>
      </p:grpSp>
    </p:spTree>
    <p:extLst>
      <p:ext uri="{BB962C8B-B14F-4D97-AF65-F5344CB8AC3E}">
        <p14:creationId xmlns:p14="http://schemas.microsoft.com/office/powerpoint/2010/main" val="919512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extLst>
              <p:ext uri="{D42A27DB-BD31-4B8C-83A1-F6EECF244321}">
                <p14:modId xmlns:p14="http://schemas.microsoft.com/office/powerpoint/2010/main" val="1834375414"/>
              </p:ext>
            </p:extLst>
          </p:nvPr>
        </p:nvGraphicFramePr>
        <p:xfrm>
          <a:off x="213757" y="1570166"/>
          <a:ext cx="5005225" cy="2989772"/>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338572" y="242761"/>
            <a:ext cx="7604993" cy="731639"/>
          </a:xfrm>
        </p:spPr>
        <p:txBody>
          <a:bodyPr>
            <a:noAutofit/>
          </a:bodyPr>
          <a:lstStyle/>
          <a:p>
            <a:r>
              <a:rPr lang="en-GB" sz="2400" dirty="0">
                <a:solidFill>
                  <a:srgbClr val="00517D"/>
                </a:solidFill>
                <a:latin typeface="+mn-lt"/>
                <a:cs typeface="Calibri" pitchFamily="34" charset="0"/>
              </a:rPr>
              <a:t>Although Seafood’s average spend was declining, it’s still above average for proteins</a:t>
            </a:r>
          </a:p>
        </p:txBody>
      </p:sp>
      <p:sp>
        <p:nvSpPr>
          <p:cNvPr id="3" name="Slide Number Placeholder 2"/>
          <p:cNvSpPr>
            <a:spLocks noGrp="1"/>
          </p:cNvSpPr>
          <p:nvPr>
            <p:ph type="sldNum" sz="quarter" idx="10"/>
          </p:nvPr>
        </p:nvSpPr>
        <p:spPr/>
        <p:txBody>
          <a:bodyPr/>
          <a:lstStyle/>
          <a:p>
            <a:fld id="{35A454EE-6717-4973-901E-6A90AD009CF4}" type="slidenum">
              <a:rPr lang="en-US" smtClean="0"/>
              <a:pPr/>
              <a:t>30</a:t>
            </a:fld>
            <a:endParaRPr lang="en-US" dirty="0"/>
          </a:p>
        </p:txBody>
      </p:sp>
      <p:sp>
        <p:nvSpPr>
          <p:cNvPr id="26" name="TextBox 25"/>
          <p:cNvSpPr txBox="1"/>
          <p:nvPr/>
        </p:nvSpPr>
        <p:spPr>
          <a:xfrm>
            <a:off x="357595" y="1200834"/>
            <a:ext cx="2740025" cy="461665"/>
          </a:xfrm>
          <a:prstGeom prst="rect">
            <a:avLst/>
          </a:prstGeom>
          <a:noFill/>
        </p:spPr>
        <p:txBody>
          <a:bodyPr>
            <a:spAutoFit/>
          </a:bodyPr>
          <a:lstStyle/>
          <a:p>
            <a:pPr>
              <a:defRPr/>
            </a:pPr>
            <a:r>
              <a:rPr lang="en-US" sz="1200" b="1" dirty="0">
                <a:cs typeface="Calibri" pitchFamily="34" charset="0"/>
              </a:rPr>
              <a:t>Average Individual Spend </a:t>
            </a:r>
          </a:p>
          <a:p>
            <a:pPr>
              <a:defRPr/>
            </a:pPr>
            <a:r>
              <a:rPr lang="en-US" sz="1200" b="1" dirty="0">
                <a:cs typeface="Calibri" pitchFamily="34" charset="0"/>
              </a:rPr>
              <a:t>YE Mar 23</a:t>
            </a:r>
          </a:p>
        </p:txBody>
      </p:sp>
      <p:cxnSp>
        <p:nvCxnSpPr>
          <p:cNvPr id="27" name="Straight Connector 26"/>
          <p:cNvCxnSpPr/>
          <p:nvPr/>
        </p:nvCxnSpPr>
        <p:spPr bwMode="auto">
          <a:xfrm>
            <a:off x="403827" y="2354846"/>
            <a:ext cx="8382000" cy="0"/>
          </a:xfrm>
          <a:prstGeom prst="line">
            <a:avLst/>
          </a:prstGeom>
          <a:solidFill>
            <a:srgbClr val="FFFF99"/>
          </a:solidFill>
          <a:ln w="9525" cap="flat" cmpd="sng" algn="ctr">
            <a:solidFill>
              <a:schemeClr val="bg1">
                <a:lumMod val="50000"/>
              </a:schemeClr>
            </a:solidFill>
            <a:prstDash val="solid"/>
            <a:round/>
            <a:headEnd type="oval" w="med" len="med"/>
            <a:tailEnd type="oval" w="med" len="med"/>
          </a:ln>
          <a:effectLst/>
        </p:spPr>
      </p:cxnSp>
      <p:cxnSp>
        <p:nvCxnSpPr>
          <p:cNvPr id="28" name="Straight Connector 5"/>
          <p:cNvCxnSpPr>
            <a:cxnSpLocks noChangeShapeType="1"/>
          </p:cNvCxnSpPr>
          <p:nvPr/>
        </p:nvCxnSpPr>
        <p:spPr bwMode="auto">
          <a:xfrm>
            <a:off x="1321327" y="1647568"/>
            <a:ext cx="0" cy="2606510"/>
          </a:xfrm>
          <a:prstGeom prst="line">
            <a:avLst/>
          </a:prstGeom>
          <a:noFill/>
          <a:ln w="25400" algn="ctr">
            <a:solidFill>
              <a:srgbClr val="C00000"/>
            </a:solidFill>
            <a:prstDash val="lgDash"/>
            <a:round/>
            <a:headEnd type="oval" w="med" len="med"/>
            <a:tailEnd type="oval" w="med" len="med"/>
          </a:ln>
          <a:extLst>
            <a:ext uri="{909E8E84-426E-40DD-AFC4-6F175D3DCCD1}">
              <a14:hiddenFill xmlns:a14="http://schemas.microsoft.com/office/drawing/2010/main">
                <a:noFill/>
              </a14:hiddenFill>
            </a:ext>
          </a:extLst>
        </p:spPr>
      </p:cxnSp>
      <p:sp>
        <p:nvSpPr>
          <p:cNvPr id="29" name="TextBox 28"/>
          <p:cNvSpPr txBox="1"/>
          <p:nvPr/>
        </p:nvSpPr>
        <p:spPr>
          <a:xfrm>
            <a:off x="5464545" y="1185903"/>
            <a:ext cx="2602322" cy="461665"/>
          </a:xfrm>
          <a:prstGeom prst="rect">
            <a:avLst/>
          </a:prstGeom>
          <a:noFill/>
        </p:spPr>
        <p:txBody>
          <a:bodyPr wrap="square">
            <a:spAutoFit/>
          </a:bodyPr>
          <a:lstStyle>
            <a:defPPr>
              <a:defRPr lang="en-GB"/>
            </a:defPPr>
            <a:lvl1pPr>
              <a:defRPr sz="1300">
                <a:solidFill>
                  <a:srgbClr val="000000"/>
                </a:solidFill>
                <a:ea typeface="Microsoft YaHei" pitchFamily="34" charset="-122"/>
                <a:cs typeface="Calibri" pitchFamily="34" charset="0"/>
              </a:defRPr>
            </a:lvl1pPr>
          </a:lstStyle>
          <a:p>
            <a:r>
              <a:rPr lang="en-US" sz="1200" b="1" dirty="0">
                <a:solidFill>
                  <a:schemeClr val="tx1"/>
                </a:solidFill>
                <a:ea typeface="+mn-ea"/>
              </a:rPr>
              <a:t>Spend Change</a:t>
            </a:r>
          </a:p>
          <a:p>
            <a:r>
              <a:rPr lang="en-US" sz="1200" b="1" dirty="0">
                <a:solidFill>
                  <a:schemeClr val="tx1"/>
                </a:solidFill>
                <a:ea typeface="+mn-ea"/>
              </a:rPr>
              <a:t>YE Mar 23 vs. '22</a:t>
            </a:r>
          </a:p>
        </p:txBody>
      </p:sp>
      <p:graphicFrame>
        <p:nvGraphicFramePr>
          <p:cNvPr id="6" name="Chart 5"/>
          <p:cNvGraphicFramePr/>
          <p:nvPr>
            <p:extLst>
              <p:ext uri="{D42A27DB-BD31-4B8C-83A1-F6EECF244321}">
                <p14:modId xmlns:p14="http://schemas.microsoft.com/office/powerpoint/2010/main" val="4039400694"/>
              </p:ext>
            </p:extLst>
          </p:nvPr>
        </p:nvGraphicFramePr>
        <p:xfrm>
          <a:off x="5141343" y="1576562"/>
          <a:ext cx="3752492" cy="2997604"/>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 Placeholder 4"/>
          <p:cNvSpPr>
            <a:spLocks noGrp="1"/>
          </p:cNvSpPr>
          <p:nvPr>
            <p:ph type="body" sz="quarter" idx="4294967295"/>
          </p:nvPr>
        </p:nvSpPr>
        <p:spPr>
          <a:xfrm>
            <a:off x="5897139" y="4800600"/>
            <a:ext cx="2683723" cy="277391"/>
          </a:xfrm>
        </p:spPr>
        <p:txBody>
          <a:bodyPr>
            <a:normAutofit/>
          </a:bodyPr>
          <a:lstStyle/>
          <a:p>
            <a:pPr marL="0" indent="0">
              <a:buNone/>
            </a:pPr>
            <a:r>
              <a:rPr lang="en-US" sz="1100" dirty="0">
                <a:solidFill>
                  <a:schemeClr val="tx1">
                    <a:lumMod val="65000"/>
                    <a:lumOff val="35000"/>
                  </a:schemeClr>
                </a:solidFill>
                <a:cs typeface="Calibri" pitchFamily="34" charset="0"/>
              </a:rPr>
              <a:t>Source: </a:t>
            </a:r>
            <a:r>
              <a:rPr lang="en-US" sz="1100" dirty="0" err="1">
                <a:solidFill>
                  <a:schemeClr val="tx1">
                    <a:lumMod val="65000"/>
                    <a:lumOff val="35000"/>
                  </a:schemeClr>
                </a:solidFill>
                <a:cs typeface="Calibri" pitchFamily="34" charset="0"/>
              </a:rPr>
              <a:t>Circana</a:t>
            </a:r>
            <a:r>
              <a:rPr lang="en-US" sz="1100" dirty="0">
                <a:solidFill>
                  <a:schemeClr val="tx1">
                    <a:lumMod val="65000"/>
                    <a:lumOff val="35000"/>
                  </a:schemeClr>
                </a:solidFill>
                <a:cs typeface="Calibri" pitchFamily="34" charset="0"/>
              </a:rPr>
              <a:t>/CREST®, YE Mar 23</a:t>
            </a:r>
          </a:p>
        </p:txBody>
      </p:sp>
      <p:grpSp>
        <p:nvGrpSpPr>
          <p:cNvPr id="13" name="Group 12"/>
          <p:cNvGrpSpPr/>
          <p:nvPr/>
        </p:nvGrpSpPr>
        <p:grpSpPr>
          <a:xfrm>
            <a:off x="7943565" y="148981"/>
            <a:ext cx="1104313" cy="779487"/>
            <a:chOff x="7943565" y="148981"/>
            <a:chExt cx="1104313" cy="779487"/>
          </a:xfrm>
        </p:grpSpPr>
        <p:sp>
          <p:nvSpPr>
            <p:cNvPr id="14" name="Oval 13"/>
            <p:cNvSpPr/>
            <p:nvPr/>
          </p:nvSpPr>
          <p:spPr>
            <a:xfrm>
              <a:off x="8095956" y="148981"/>
              <a:ext cx="785465" cy="779487"/>
            </a:xfrm>
            <a:prstGeom prst="ellipse">
              <a:avLst/>
            </a:prstGeom>
            <a:blipFill dpi="0" rotWithShape="1">
              <a:blip r:embed="rId5">
                <a:extLst>
                  <a:ext uri="{28A0092B-C50C-407E-A947-70E740481C1C}">
                    <a14:useLocalDpi xmlns:a14="http://schemas.microsoft.com/office/drawing/2010/main" val="0"/>
                  </a:ext>
                </a:extLst>
              </a:blip>
              <a:srcRect/>
              <a:stretch>
                <a:fillRect/>
              </a:stretch>
            </a:blip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200" b="1" dirty="0"/>
            </a:p>
          </p:txBody>
        </p:sp>
        <p:sp>
          <p:nvSpPr>
            <p:cNvPr id="15" name="TextBox 14"/>
            <p:cNvSpPr txBox="1"/>
            <p:nvPr/>
          </p:nvSpPr>
          <p:spPr>
            <a:xfrm>
              <a:off x="7943565" y="300857"/>
              <a:ext cx="1104313" cy="461665"/>
            </a:xfrm>
            <a:prstGeom prst="rect">
              <a:avLst/>
            </a:prstGeom>
            <a:noFill/>
          </p:spPr>
          <p:txBody>
            <a:bodyPr wrap="square" rtlCol="0">
              <a:spAutoFit/>
            </a:bodyPr>
            <a:lstStyle/>
            <a:p>
              <a:pPr algn="ctr"/>
              <a:r>
                <a:rPr lang="en-GB" sz="2400" b="1" dirty="0">
                  <a:solidFill>
                    <a:schemeClr val="bg1"/>
                  </a:solidFill>
                  <a:cs typeface="Calibri" pitchFamily="34" charset="0"/>
                </a:rPr>
                <a:t>F&amp;C</a:t>
              </a:r>
            </a:p>
          </p:txBody>
        </p:sp>
      </p:grpSp>
    </p:spTree>
    <p:extLst>
      <p:ext uri="{BB962C8B-B14F-4D97-AF65-F5344CB8AC3E}">
        <p14:creationId xmlns:p14="http://schemas.microsoft.com/office/powerpoint/2010/main" val="3568275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extLst>
              <p:ext uri="{D42A27DB-BD31-4B8C-83A1-F6EECF244321}">
                <p14:modId xmlns:p14="http://schemas.microsoft.com/office/powerpoint/2010/main" val="490592699"/>
              </p:ext>
            </p:extLst>
          </p:nvPr>
        </p:nvGraphicFramePr>
        <p:xfrm>
          <a:off x="403827" y="1570166"/>
          <a:ext cx="4815154" cy="2989772"/>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135643" y="148981"/>
            <a:ext cx="7893235" cy="805100"/>
          </a:xfrm>
        </p:spPr>
        <p:txBody>
          <a:bodyPr>
            <a:noAutofit/>
          </a:bodyPr>
          <a:lstStyle/>
          <a:p>
            <a:r>
              <a:rPr lang="en-GB" sz="2400" dirty="0">
                <a:solidFill>
                  <a:srgbClr val="00517D"/>
                </a:solidFill>
                <a:latin typeface="+mn-lt"/>
                <a:cs typeface="Calibri" pitchFamily="34" charset="0"/>
              </a:rPr>
              <a:t>Despite Seafood deal rate at Fish &amp; Chip Shops has declined by 1pp, it’s still above average </a:t>
            </a:r>
          </a:p>
        </p:txBody>
      </p:sp>
      <p:sp>
        <p:nvSpPr>
          <p:cNvPr id="3" name="Slide Number Placeholder 2"/>
          <p:cNvSpPr>
            <a:spLocks noGrp="1"/>
          </p:cNvSpPr>
          <p:nvPr>
            <p:ph type="sldNum" sz="quarter" idx="10"/>
          </p:nvPr>
        </p:nvSpPr>
        <p:spPr/>
        <p:txBody>
          <a:bodyPr/>
          <a:lstStyle/>
          <a:p>
            <a:fld id="{35A454EE-6717-4973-901E-6A90AD009CF4}" type="slidenum">
              <a:rPr lang="en-US" smtClean="0"/>
              <a:pPr/>
              <a:t>31</a:t>
            </a:fld>
            <a:endParaRPr lang="en-US" dirty="0"/>
          </a:p>
        </p:txBody>
      </p:sp>
      <p:sp>
        <p:nvSpPr>
          <p:cNvPr id="26" name="TextBox 25"/>
          <p:cNvSpPr txBox="1"/>
          <p:nvPr/>
        </p:nvSpPr>
        <p:spPr>
          <a:xfrm>
            <a:off x="357595" y="1200834"/>
            <a:ext cx="2740025" cy="461665"/>
          </a:xfrm>
          <a:prstGeom prst="rect">
            <a:avLst/>
          </a:prstGeom>
          <a:noFill/>
        </p:spPr>
        <p:txBody>
          <a:bodyPr>
            <a:spAutoFit/>
          </a:bodyPr>
          <a:lstStyle/>
          <a:p>
            <a:pPr>
              <a:defRPr/>
            </a:pPr>
            <a:r>
              <a:rPr lang="en-US" sz="1200" b="1" dirty="0">
                <a:solidFill>
                  <a:srgbClr val="000000"/>
                </a:solidFill>
                <a:ea typeface="Microsoft YaHei" pitchFamily="34" charset="-122"/>
                <a:cs typeface="Calibri" pitchFamily="34" charset="0"/>
              </a:rPr>
              <a:t>Deal Rates % </a:t>
            </a:r>
          </a:p>
          <a:p>
            <a:pPr>
              <a:defRPr/>
            </a:pPr>
            <a:r>
              <a:rPr lang="en-US" sz="1200" b="1" dirty="0">
                <a:solidFill>
                  <a:srgbClr val="000000"/>
                </a:solidFill>
                <a:ea typeface="Microsoft YaHei" pitchFamily="34" charset="-122"/>
                <a:cs typeface="Calibri" pitchFamily="34" charset="0"/>
              </a:rPr>
              <a:t>YE Mar 23</a:t>
            </a:r>
          </a:p>
        </p:txBody>
      </p:sp>
      <p:cxnSp>
        <p:nvCxnSpPr>
          <p:cNvPr id="27" name="Straight Connector 26"/>
          <p:cNvCxnSpPr/>
          <p:nvPr/>
        </p:nvCxnSpPr>
        <p:spPr bwMode="auto">
          <a:xfrm>
            <a:off x="403827" y="2411118"/>
            <a:ext cx="8382000" cy="0"/>
          </a:xfrm>
          <a:prstGeom prst="line">
            <a:avLst/>
          </a:prstGeom>
          <a:solidFill>
            <a:srgbClr val="FFFF99"/>
          </a:solidFill>
          <a:ln w="9525" cap="flat" cmpd="sng" algn="ctr">
            <a:solidFill>
              <a:schemeClr val="bg1">
                <a:lumMod val="50000"/>
              </a:schemeClr>
            </a:solidFill>
            <a:prstDash val="solid"/>
            <a:round/>
            <a:headEnd type="oval" w="med" len="med"/>
            <a:tailEnd type="oval" w="med" len="med"/>
          </a:ln>
          <a:effectLst/>
        </p:spPr>
      </p:cxnSp>
      <p:cxnSp>
        <p:nvCxnSpPr>
          <p:cNvPr id="28" name="Straight Connector 5"/>
          <p:cNvCxnSpPr>
            <a:cxnSpLocks noChangeShapeType="1"/>
          </p:cNvCxnSpPr>
          <p:nvPr/>
        </p:nvCxnSpPr>
        <p:spPr bwMode="auto">
          <a:xfrm>
            <a:off x="1781774" y="1716801"/>
            <a:ext cx="0" cy="2606510"/>
          </a:xfrm>
          <a:prstGeom prst="line">
            <a:avLst/>
          </a:prstGeom>
          <a:noFill/>
          <a:ln w="25400" algn="ctr">
            <a:solidFill>
              <a:srgbClr val="C00000"/>
            </a:solidFill>
            <a:prstDash val="lgDash"/>
            <a:round/>
            <a:headEnd type="oval" w="med" len="med"/>
            <a:tailEnd type="oval" w="med" len="med"/>
          </a:ln>
          <a:extLst>
            <a:ext uri="{909E8E84-426E-40DD-AFC4-6F175D3DCCD1}">
              <a14:hiddenFill xmlns:a14="http://schemas.microsoft.com/office/drawing/2010/main">
                <a:noFill/>
              </a14:hiddenFill>
            </a:ext>
          </a:extLst>
        </p:spPr>
      </p:cxnSp>
      <p:sp>
        <p:nvSpPr>
          <p:cNvPr id="29" name="TextBox 28"/>
          <p:cNvSpPr txBox="1"/>
          <p:nvPr/>
        </p:nvSpPr>
        <p:spPr>
          <a:xfrm>
            <a:off x="5897139" y="1190708"/>
            <a:ext cx="2602322" cy="461665"/>
          </a:xfrm>
          <a:prstGeom prst="rect">
            <a:avLst/>
          </a:prstGeom>
          <a:noFill/>
        </p:spPr>
        <p:txBody>
          <a:bodyPr wrap="square">
            <a:spAutoFit/>
          </a:bodyPr>
          <a:lstStyle>
            <a:defPPr>
              <a:defRPr lang="en-GB"/>
            </a:defPPr>
            <a:lvl1pPr>
              <a:defRPr sz="1300">
                <a:solidFill>
                  <a:srgbClr val="000000"/>
                </a:solidFill>
                <a:ea typeface="Microsoft YaHei" pitchFamily="34" charset="-122"/>
                <a:cs typeface="Calibri" pitchFamily="34" charset="0"/>
              </a:defRPr>
            </a:lvl1pPr>
          </a:lstStyle>
          <a:p>
            <a:pPr>
              <a:defRPr/>
            </a:pPr>
            <a:r>
              <a:rPr lang="en-US" sz="1200" b="1" dirty="0"/>
              <a:t>Deal Rate </a:t>
            </a:r>
            <a:r>
              <a:rPr lang="en-US" sz="1200" b="1" dirty="0" err="1"/>
              <a:t>Ppt</a:t>
            </a:r>
            <a:r>
              <a:rPr lang="en-US" sz="1200" b="1" dirty="0"/>
              <a:t> Change</a:t>
            </a:r>
          </a:p>
          <a:p>
            <a:pPr>
              <a:defRPr/>
            </a:pPr>
            <a:r>
              <a:rPr lang="en-US" sz="1200" b="1" dirty="0"/>
              <a:t>YE Mar 23 vs. '22</a:t>
            </a:r>
          </a:p>
        </p:txBody>
      </p:sp>
      <p:graphicFrame>
        <p:nvGraphicFramePr>
          <p:cNvPr id="6" name="Chart 5"/>
          <p:cNvGraphicFramePr/>
          <p:nvPr>
            <p:extLst>
              <p:ext uri="{D42A27DB-BD31-4B8C-83A1-F6EECF244321}">
                <p14:modId xmlns:p14="http://schemas.microsoft.com/office/powerpoint/2010/main" val="768573483"/>
              </p:ext>
            </p:extLst>
          </p:nvPr>
        </p:nvGraphicFramePr>
        <p:xfrm>
          <a:off x="5141343" y="1576562"/>
          <a:ext cx="3752492" cy="2997604"/>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 Placeholder 4"/>
          <p:cNvSpPr>
            <a:spLocks noGrp="1"/>
          </p:cNvSpPr>
          <p:nvPr>
            <p:ph type="body" sz="quarter" idx="4294967295"/>
          </p:nvPr>
        </p:nvSpPr>
        <p:spPr>
          <a:xfrm>
            <a:off x="5897139" y="4800600"/>
            <a:ext cx="2683723" cy="277391"/>
          </a:xfrm>
        </p:spPr>
        <p:txBody>
          <a:bodyPr>
            <a:normAutofit/>
          </a:bodyPr>
          <a:lstStyle/>
          <a:p>
            <a:pPr marL="0" indent="0">
              <a:buNone/>
            </a:pPr>
            <a:r>
              <a:rPr lang="en-US" sz="1100" dirty="0">
                <a:solidFill>
                  <a:schemeClr val="tx1">
                    <a:lumMod val="65000"/>
                    <a:lumOff val="35000"/>
                  </a:schemeClr>
                </a:solidFill>
                <a:cs typeface="Calibri" pitchFamily="34" charset="0"/>
              </a:rPr>
              <a:t>Source: </a:t>
            </a:r>
            <a:r>
              <a:rPr lang="en-US" sz="1100" dirty="0" err="1">
                <a:solidFill>
                  <a:schemeClr val="tx1">
                    <a:lumMod val="65000"/>
                    <a:lumOff val="35000"/>
                  </a:schemeClr>
                </a:solidFill>
                <a:cs typeface="Calibri" pitchFamily="34" charset="0"/>
              </a:rPr>
              <a:t>Circana</a:t>
            </a:r>
            <a:r>
              <a:rPr lang="en-US" sz="1100" dirty="0">
                <a:solidFill>
                  <a:schemeClr val="tx1">
                    <a:lumMod val="65000"/>
                    <a:lumOff val="35000"/>
                  </a:schemeClr>
                </a:solidFill>
                <a:cs typeface="Calibri" pitchFamily="34" charset="0"/>
              </a:rPr>
              <a:t>/CREST®, YE Mar 23</a:t>
            </a:r>
          </a:p>
        </p:txBody>
      </p:sp>
      <p:grpSp>
        <p:nvGrpSpPr>
          <p:cNvPr id="13" name="Group 12"/>
          <p:cNvGrpSpPr/>
          <p:nvPr/>
        </p:nvGrpSpPr>
        <p:grpSpPr>
          <a:xfrm>
            <a:off x="7943565" y="148981"/>
            <a:ext cx="1104313" cy="779487"/>
            <a:chOff x="7943565" y="148981"/>
            <a:chExt cx="1104313" cy="779487"/>
          </a:xfrm>
        </p:grpSpPr>
        <p:sp>
          <p:nvSpPr>
            <p:cNvPr id="14" name="Oval 13"/>
            <p:cNvSpPr/>
            <p:nvPr/>
          </p:nvSpPr>
          <p:spPr>
            <a:xfrm>
              <a:off x="8095956" y="148981"/>
              <a:ext cx="785465" cy="779487"/>
            </a:xfrm>
            <a:prstGeom prst="ellipse">
              <a:avLst/>
            </a:prstGeom>
            <a:blipFill dpi="0" rotWithShape="1">
              <a:blip r:embed="rId5">
                <a:extLst>
                  <a:ext uri="{28A0092B-C50C-407E-A947-70E740481C1C}">
                    <a14:useLocalDpi xmlns:a14="http://schemas.microsoft.com/office/drawing/2010/main" val="0"/>
                  </a:ext>
                </a:extLst>
              </a:blip>
              <a:srcRect/>
              <a:stretch>
                <a:fillRect/>
              </a:stretch>
            </a:blip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200" b="1" dirty="0"/>
            </a:p>
          </p:txBody>
        </p:sp>
        <p:sp>
          <p:nvSpPr>
            <p:cNvPr id="15" name="TextBox 14"/>
            <p:cNvSpPr txBox="1"/>
            <p:nvPr/>
          </p:nvSpPr>
          <p:spPr>
            <a:xfrm>
              <a:off x="7943565" y="300857"/>
              <a:ext cx="1104313" cy="461665"/>
            </a:xfrm>
            <a:prstGeom prst="rect">
              <a:avLst/>
            </a:prstGeom>
            <a:noFill/>
          </p:spPr>
          <p:txBody>
            <a:bodyPr wrap="square" rtlCol="0">
              <a:spAutoFit/>
            </a:bodyPr>
            <a:lstStyle/>
            <a:p>
              <a:pPr algn="ctr"/>
              <a:r>
                <a:rPr lang="en-GB" sz="2400" b="1" dirty="0">
                  <a:solidFill>
                    <a:schemeClr val="bg1"/>
                  </a:solidFill>
                  <a:cs typeface="Calibri" pitchFamily="34" charset="0"/>
                </a:rPr>
                <a:t>F&amp;C</a:t>
              </a:r>
            </a:p>
          </p:txBody>
        </p:sp>
      </p:grpSp>
    </p:spTree>
    <p:extLst>
      <p:ext uri="{BB962C8B-B14F-4D97-AF65-F5344CB8AC3E}">
        <p14:creationId xmlns:p14="http://schemas.microsoft.com/office/powerpoint/2010/main" val="3673727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a:xfrm>
            <a:off x="8599488" y="4835525"/>
            <a:ext cx="544512" cy="279400"/>
          </a:xfrm>
        </p:spPr>
        <p:txBody>
          <a:bodyPr/>
          <a:lstStyle/>
          <a:p>
            <a:fld id="{35A454EE-6717-4973-901E-6A90AD009CF4}" type="slidenum">
              <a:rPr lang="en-US" smtClean="0">
                <a:solidFill>
                  <a:srgbClr val="0078BE"/>
                </a:solidFill>
              </a:rPr>
              <a:pPr/>
              <a:t>32</a:t>
            </a:fld>
            <a:endParaRPr lang="en-US" dirty="0">
              <a:solidFill>
                <a:srgbClr val="0078BE"/>
              </a:solidFill>
            </a:endParaRPr>
          </a:p>
        </p:txBody>
      </p:sp>
      <p:sp>
        <p:nvSpPr>
          <p:cNvPr id="12" name="Title 3"/>
          <p:cNvSpPr txBox="1">
            <a:spLocks/>
          </p:cNvSpPr>
          <p:nvPr/>
        </p:nvSpPr>
        <p:spPr>
          <a:xfrm>
            <a:off x="217283" y="2349109"/>
            <a:ext cx="8926717" cy="411956"/>
          </a:xfrm>
          <a:prstGeom prst="rect">
            <a:avLst/>
          </a:prstGeom>
        </p:spPr>
        <p:txBody>
          <a:bodyPr vert="horz"/>
          <a:lstStyle>
            <a:lvl1pPr algn="l" defTabSz="457200" rtl="0" eaLnBrk="1" latinLnBrk="0" hangingPunct="1">
              <a:lnSpc>
                <a:spcPct val="90000"/>
              </a:lnSpc>
              <a:spcBef>
                <a:spcPct val="0"/>
              </a:spcBef>
              <a:buNone/>
              <a:defRPr sz="2800" b="1" kern="1200">
                <a:solidFill>
                  <a:schemeClr val="tx2"/>
                </a:solidFill>
                <a:latin typeface="+mj-lt"/>
                <a:ea typeface="+mj-ea"/>
                <a:cs typeface="+mj-cs"/>
              </a:defRPr>
            </a:lvl1pPr>
          </a:lstStyle>
          <a:p>
            <a:r>
              <a:rPr lang="en-US" altLang="en-US" sz="3600" dirty="0">
                <a:solidFill>
                  <a:schemeClr val="bg2"/>
                </a:solidFill>
                <a:latin typeface="+mn-lt"/>
              </a:rPr>
              <a:t>Quick Service </a:t>
            </a:r>
            <a:r>
              <a:rPr lang="en-GB" sz="3600" dirty="0">
                <a:solidFill>
                  <a:schemeClr val="bg2"/>
                </a:solidFill>
                <a:latin typeface="+mn-lt"/>
              </a:rPr>
              <a:t>excl. Fish &amp; Chip Shops</a:t>
            </a:r>
            <a:endParaRPr lang="en-US" altLang="en-US" sz="3600" dirty="0">
              <a:solidFill>
                <a:schemeClr val="bg2"/>
              </a:solidFill>
              <a:latin typeface="+mn-lt"/>
            </a:endParaRPr>
          </a:p>
        </p:txBody>
      </p:sp>
      <p:sp>
        <p:nvSpPr>
          <p:cNvPr id="6" name="Content Placeholder 4"/>
          <p:cNvSpPr txBox="1">
            <a:spLocks/>
          </p:cNvSpPr>
          <p:nvPr/>
        </p:nvSpPr>
        <p:spPr>
          <a:xfrm>
            <a:off x="346870" y="2943964"/>
            <a:ext cx="8450262" cy="1620601"/>
          </a:xfrm>
          <a:prstGeom prst="rect">
            <a:avLst/>
          </a:prstGeom>
        </p:spPr>
        <p:txBody>
          <a:bodyPr/>
          <a:lstStyle>
            <a:lvl1pPr marL="341313" indent="-341313" algn="l" defTabSz="457200" rtl="0" eaLnBrk="1" latinLnBrk="0" hangingPunct="1">
              <a:lnSpc>
                <a:spcPct val="85000"/>
              </a:lnSpc>
              <a:spcBef>
                <a:spcPts val="0"/>
              </a:spcBef>
              <a:spcAft>
                <a:spcPts val="1440"/>
              </a:spcAft>
              <a:buClr>
                <a:schemeClr val="accent3"/>
              </a:buClr>
              <a:buSzPct val="100000"/>
              <a:buFont typeface="Wingdings" panose="05000000000000000000" pitchFamily="2" charset="2"/>
              <a:buChar char="n"/>
              <a:defRPr sz="2400" kern="1200" baseline="0">
                <a:solidFill>
                  <a:schemeClr val="tx1"/>
                </a:solidFill>
                <a:latin typeface="+mn-lt"/>
                <a:ea typeface="+mn-ea"/>
                <a:cs typeface="+mn-cs"/>
              </a:defRPr>
            </a:lvl1pPr>
            <a:lvl2pPr marL="627063" indent="-285750" algn="l" defTabSz="457200" rtl="0" eaLnBrk="1" latinLnBrk="0" hangingPunct="1">
              <a:lnSpc>
                <a:spcPct val="85000"/>
              </a:lnSpc>
              <a:spcBef>
                <a:spcPts val="0"/>
              </a:spcBef>
              <a:spcAft>
                <a:spcPts val="1440"/>
              </a:spcAft>
              <a:buClr>
                <a:schemeClr val="accent3"/>
              </a:buClr>
              <a:buFont typeface="Calibri" panose="020F0502020204030204" pitchFamily="34" charset="0"/>
              <a:buChar char="–"/>
              <a:defRPr sz="2200" kern="1200">
                <a:solidFill>
                  <a:schemeClr val="tx1"/>
                </a:solidFill>
                <a:latin typeface="+mn-lt"/>
                <a:ea typeface="+mn-ea"/>
                <a:cs typeface="+mn-cs"/>
              </a:defRPr>
            </a:lvl2pPr>
            <a:lvl3pPr marL="914400" indent="-287338" algn="l" defTabSz="457200" rtl="0" eaLnBrk="1" latinLnBrk="0" hangingPunct="1">
              <a:lnSpc>
                <a:spcPct val="85000"/>
              </a:lnSpc>
              <a:spcBef>
                <a:spcPts val="0"/>
              </a:spcBef>
              <a:spcAft>
                <a:spcPts val="1440"/>
              </a:spcAft>
              <a:buClr>
                <a:schemeClr val="accent3"/>
              </a:buClr>
              <a:buFont typeface="Calibri" panose="020F0502020204030204" pitchFamily="34" charset="0"/>
              <a:buChar char="•"/>
              <a:tabLst/>
              <a:defRPr sz="2000" kern="1200">
                <a:solidFill>
                  <a:schemeClr val="tx1"/>
                </a:solidFill>
                <a:latin typeface="+mn-lt"/>
                <a:ea typeface="+mn-ea"/>
                <a:cs typeface="+mn-cs"/>
              </a:defRPr>
            </a:lvl3pPr>
            <a:lvl4pPr marL="1600200" indent="-228600" algn="l" defTabSz="457200" rtl="0" eaLnBrk="1" latinLnBrk="0" hangingPunct="1">
              <a:lnSpc>
                <a:spcPct val="85000"/>
              </a:lnSpc>
              <a:spcBef>
                <a:spcPts val="0"/>
              </a:spcBef>
              <a:spcAft>
                <a:spcPts val="1440"/>
              </a:spcAft>
              <a:buClr>
                <a:srgbClr val="00A1DE"/>
              </a:buClr>
              <a:buFont typeface="Arial"/>
              <a:buChar char="–"/>
              <a:defRPr sz="1600" kern="1200">
                <a:solidFill>
                  <a:schemeClr val="tx1"/>
                </a:solidFill>
                <a:latin typeface="+mn-lt"/>
                <a:ea typeface="+mn-ea"/>
                <a:cs typeface="+mn-cs"/>
              </a:defRPr>
            </a:lvl4pPr>
            <a:lvl5pPr marL="2057400" indent="-228600" algn="l" defTabSz="457200" rtl="0" eaLnBrk="1" latinLnBrk="0" hangingPunct="1">
              <a:lnSpc>
                <a:spcPct val="85000"/>
              </a:lnSpc>
              <a:spcBef>
                <a:spcPts val="0"/>
              </a:spcBef>
              <a:spcAft>
                <a:spcPts val="1440"/>
              </a:spcAft>
              <a:buClr>
                <a:srgbClr val="00A1DE"/>
              </a:buClr>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indent="-342900">
              <a:buFont typeface="Arial" pitchFamily="34" charset="0"/>
              <a:buChar char="•"/>
            </a:pPr>
            <a:r>
              <a:rPr lang="en-US" dirty="0">
                <a:solidFill>
                  <a:schemeClr val="bg1"/>
                </a:solidFill>
                <a:cs typeface="Calibri" pitchFamily="34" charset="0"/>
              </a:rPr>
              <a:t>In Q1 2023, both spend and visits improved at QSR excl. Fish &amp; Chip Shops</a:t>
            </a:r>
          </a:p>
          <a:p>
            <a:pPr marL="342900" indent="-342900">
              <a:buFont typeface="Arial" pitchFamily="34" charset="0"/>
              <a:buChar char="•"/>
            </a:pPr>
            <a:r>
              <a:rPr lang="en-US" dirty="0">
                <a:solidFill>
                  <a:schemeClr val="bg1"/>
                </a:solidFill>
                <a:cs typeface="Calibri" pitchFamily="34" charset="0"/>
              </a:rPr>
              <a:t>Seafood Sandwiches remains the most important sub-category in QSR</a:t>
            </a:r>
            <a:endParaRPr lang="en-GB" dirty="0">
              <a:solidFill>
                <a:schemeClr val="bg1"/>
              </a:solidFill>
              <a:cs typeface="Calibri" pitchFamily="34" charset="0"/>
            </a:endParaRPr>
          </a:p>
        </p:txBody>
      </p:sp>
      <p:pic>
        <p:nvPicPr>
          <p:cNvPr id="10" name="Picture 9"/>
          <p:cNvPicPr>
            <a:picLocks noChangeAspect="1"/>
          </p:cNvPicPr>
          <p:nvPr/>
        </p:nvPicPr>
        <p:blipFill rotWithShape="1">
          <a:blip r:embed="rId2">
            <a:extLst>
              <a:ext uri="{28A0092B-C50C-407E-A947-70E740481C1C}">
                <a14:useLocalDpi xmlns:a14="http://schemas.microsoft.com/office/drawing/2010/main" val="0"/>
              </a:ext>
            </a:extLst>
          </a:blip>
          <a:srcRect b="58812"/>
          <a:stretch/>
        </p:blipFill>
        <p:spPr>
          <a:xfrm>
            <a:off x="-2" y="0"/>
            <a:ext cx="9144001" cy="2118512"/>
          </a:xfrm>
          <a:prstGeom prst="rect">
            <a:avLst/>
          </a:prstGeom>
        </p:spPr>
      </p:pic>
    </p:spTree>
    <p:extLst>
      <p:ext uri="{BB962C8B-B14F-4D97-AF65-F5344CB8AC3E}">
        <p14:creationId xmlns:p14="http://schemas.microsoft.com/office/powerpoint/2010/main" val="9341424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35A454EE-6717-4973-901E-6A90AD009CF4}" type="slidenum">
              <a:rPr lang="en-US" smtClean="0"/>
              <a:pPr/>
              <a:t>33</a:t>
            </a:fld>
            <a:endParaRPr lang="en-US" dirty="0"/>
          </a:p>
        </p:txBody>
      </p:sp>
      <p:sp>
        <p:nvSpPr>
          <p:cNvPr id="11" name="Text Box 3"/>
          <p:cNvSpPr txBox="1">
            <a:spLocks noChangeArrowheads="1"/>
          </p:cNvSpPr>
          <p:nvPr/>
        </p:nvSpPr>
        <p:spPr bwMode="auto">
          <a:xfrm>
            <a:off x="2435725" y="970651"/>
            <a:ext cx="4128053"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ctr">
              <a:defRPr/>
            </a:pPr>
            <a:r>
              <a:rPr lang="en-US" sz="1600" dirty="0">
                <a:solidFill>
                  <a:srgbClr val="008AC0"/>
                </a:solidFill>
                <a:latin typeface="+mn-lt"/>
                <a:cs typeface="Calibri" pitchFamily="34" charset="0"/>
              </a:rPr>
              <a:t>Components of Spending vs. Year Ago</a:t>
            </a:r>
            <a:endParaRPr lang="fr-FR" sz="1600" dirty="0">
              <a:solidFill>
                <a:srgbClr val="008AC0"/>
              </a:solidFill>
              <a:latin typeface="+mn-lt"/>
              <a:cs typeface="Calibri" pitchFamily="34" charset="0"/>
            </a:endParaRPr>
          </a:p>
        </p:txBody>
      </p:sp>
      <p:sp>
        <p:nvSpPr>
          <p:cNvPr id="4" name="Title 3"/>
          <p:cNvSpPr>
            <a:spLocks noGrp="1"/>
          </p:cNvSpPr>
          <p:nvPr>
            <p:ph type="title"/>
          </p:nvPr>
        </p:nvSpPr>
        <p:spPr>
          <a:xfrm>
            <a:off x="313463" y="484417"/>
            <a:ext cx="7220221" cy="327248"/>
          </a:xfrm>
        </p:spPr>
        <p:txBody>
          <a:bodyPr>
            <a:noAutofit/>
          </a:bodyPr>
          <a:lstStyle/>
          <a:p>
            <a:r>
              <a:rPr lang="en-US" sz="2400" dirty="0">
                <a:solidFill>
                  <a:srgbClr val="00517D"/>
                </a:solidFill>
                <a:latin typeface="+mn-lt"/>
                <a:cs typeface="Calibri" pitchFamily="34" charset="0"/>
              </a:rPr>
              <a:t>In Q1 2023, both spend and visits improved at QSR excl. Fish &amp; Chip Shops</a:t>
            </a:r>
          </a:p>
        </p:txBody>
      </p:sp>
      <p:sp>
        <p:nvSpPr>
          <p:cNvPr id="19" name="Titre_3"/>
          <p:cNvSpPr txBox="1">
            <a:spLocks noGrp="1"/>
          </p:cNvSpPr>
          <p:nvPr>
            <p:ph type="body" sz="quarter" idx="4294967295"/>
          </p:nvPr>
        </p:nvSpPr>
        <p:spPr>
          <a:xfrm>
            <a:off x="-35625" y="3637329"/>
            <a:ext cx="9144000" cy="251839"/>
          </a:xfrm>
          <a:prstGeom prst="rect">
            <a:avLst/>
          </a:prstGeom>
        </p:spPr>
        <p:txBody>
          <a:bodyPr>
            <a:normAutofit fontScale="92500" lnSpcReduction="20000"/>
          </a:bodyPr>
          <a:lstStyle>
            <a:lvl1pPr marL="342900" indent="-342900" algn="l" rtl="0" eaLnBrk="1" fontAlgn="base" hangingPunct="1">
              <a:lnSpc>
                <a:spcPct val="85000"/>
              </a:lnSpc>
              <a:spcBef>
                <a:spcPct val="0"/>
              </a:spcBef>
              <a:spcAft>
                <a:spcPct val="50000"/>
              </a:spcAft>
              <a:buClr>
                <a:srgbClr val="1B86BB"/>
              </a:buClr>
              <a:buFont typeface="Wingdings" charset="0"/>
              <a:buChar char="n"/>
              <a:defRPr sz="2400">
                <a:solidFill>
                  <a:schemeClr val="tx1"/>
                </a:solidFill>
                <a:latin typeface="+mn-lt"/>
                <a:ea typeface="ＭＳ Ｐゴシック" charset="0"/>
                <a:cs typeface="ＭＳ Ｐゴシック" charset="0"/>
              </a:defRPr>
            </a:lvl1pPr>
            <a:lvl2pPr marL="742950" indent="-285750" algn="l" rtl="0" eaLnBrk="1" fontAlgn="base" hangingPunct="1">
              <a:lnSpc>
                <a:spcPct val="85000"/>
              </a:lnSpc>
              <a:spcBef>
                <a:spcPct val="0"/>
              </a:spcBef>
              <a:spcAft>
                <a:spcPct val="50000"/>
              </a:spcAft>
              <a:buClr>
                <a:srgbClr val="1B86BB"/>
              </a:buClr>
              <a:buChar char="–"/>
              <a:defRPr sz="2000">
                <a:solidFill>
                  <a:schemeClr val="tx1"/>
                </a:solidFill>
                <a:latin typeface="+mn-lt"/>
                <a:ea typeface="ＭＳ Ｐゴシック" charset="0"/>
              </a:defRPr>
            </a:lvl2pPr>
            <a:lvl3pPr marL="1143000" indent="-228600" algn="l" rtl="0" eaLnBrk="1" fontAlgn="base" hangingPunct="1">
              <a:lnSpc>
                <a:spcPct val="85000"/>
              </a:lnSpc>
              <a:spcBef>
                <a:spcPct val="0"/>
              </a:spcBef>
              <a:spcAft>
                <a:spcPct val="50000"/>
              </a:spcAft>
              <a:buChar char="•"/>
              <a:defRPr>
                <a:solidFill>
                  <a:schemeClr val="tx1"/>
                </a:solidFill>
                <a:latin typeface="+mn-lt"/>
                <a:ea typeface="ＭＳ Ｐゴシック" charset="0"/>
              </a:defRPr>
            </a:lvl3pPr>
            <a:lvl4pPr marL="1600200" indent="-228600" algn="l" rtl="0" eaLnBrk="1" fontAlgn="base" hangingPunct="1">
              <a:lnSpc>
                <a:spcPct val="85000"/>
              </a:lnSpc>
              <a:spcBef>
                <a:spcPct val="0"/>
              </a:spcBef>
              <a:spcAft>
                <a:spcPct val="50000"/>
              </a:spcAft>
              <a:buChar char="–"/>
              <a:defRPr sz="1600">
                <a:solidFill>
                  <a:schemeClr val="tx1"/>
                </a:solidFill>
                <a:latin typeface="+mn-lt"/>
                <a:ea typeface="ＭＳ Ｐゴシック" charset="0"/>
              </a:defRPr>
            </a:lvl4pPr>
            <a:lvl5pPr marL="2057400" indent="-228600" algn="l" rtl="0" eaLnBrk="1" fontAlgn="base" hangingPunct="1">
              <a:lnSpc>
                <a:spcPct val="85000"/>
              </a:lnSpc>
              <a:spcBef>
                <a:spcPct val="0"/>
              </a:spcBef>
              <a:spcAft>
                <a:spcPct val="50000"/>
              </a:spcAft>
              <a:buChar char="»"/>
              <a:defRPr sz="1600">
                <a:solidFill>
                  <a:schemeClr val="tx1"/>
                </a:solidFill>
                <a:latin typeface="+mn-lt"/>
                <a:ea typeface="ＭＳ Ｐゴシック" charset="0"/>
              </a:defRPr>
            </a:lvl5pPr>
            <a:lvl6pPr marL="2514600" indent="-228600" algn="l" rtl="0" eaLnBrk="1" fontAlgn="base" hangingPunct="1">
              <a:lnSpc>
                <a:spcPct val="85000"/>
              </a:lnSpc>
              <a:spcBef>
                <a:spcPct val="0"/>
              </a:spcBef>
              <a:spcAft>
                <a:spcPct val="50000"/>
              </a:spcAft>
              <a:buChar char="»"/>
              <a:defRPr sz="1600">
                <a:solidFill>
                  <a:schemeClr val="tx1"/>
                </a:solidFill>
                <a:latin typeface="+mn-lt"/>
                <a:ea typeface="+mn-ea"/>
              </a:defRPr>
            </a:lvl6pPr>
            <a:lvl7pPr marL="2971800" indent="-228600" algn="l" rtl="0" eaLnBrk="1" fontAlgn="base" hangingPunct="1">
              <a:lnSpc>
                <a:spcPct val="85000"/>
              </a:lnSpc>
              <a:spcBef>
                <a:spcPct val="0"/>
              </a:spcBef>
              <a:spcAft>
                <a:spcPct val="50000"/>
              </a:spcAft>
              <a:buChar char="»"/>
              <a:defRPr sz="1600">
                <a:solidFill>
                  <a:schemeClr val="tx1"/>
                </a:solidFill>
                <a:latin typeface="+mn-lt"/>
                <a:ea typeface="+mn-ea"/>
              </a:defRPr>
            </a:lvl7pPr>
            <a:lvl8pPr marL="3429000" indent="-228600" algn="l" rtl="0" eaLnBrk="1" fontAlgn="base" hangingPunct="1">
              <a:lnSpc>
                <a:spcPct val="85000"/>
              </a:lnSpc>
              <a:spcBef>
                <a:spcPct val="0"/>
              </a:spcBef>
              <a:spcAft>
                <a:spcPct val="50000"/>
              </a:spcAft>
              <a:buChar char="»"/>
              <a:defRPr sz="1600">
                <a:solidFill>
                  <a:schemeClr val="tx1"/>
                </a:solidFill>
                <a:latin typeface="+mn-lt"/>
                <a:ea typeface="+mn-ea"/>
              </a:defRPr>
            </a:lvl8pPr>
            <a:lvl9pPr marL="3886200" indent="-228600" algn="l" rtl="0" eaLnBrk="1" fontAlgn="base" hangingPunct="1">
              <a:lnSpc>
                <a:spcPct val="85000"/>
              </a:lnSpc>
              <a:spcBef>
                <a:spcPct val="0"/>
              </a:spcBef>
              <a:spcAft>
                <a:spcPct val="50000"/>
              </a:spcAft>
              <a:buChar char="»"/>
              <a:defRPr sz="1600">
                <a:solidFill>
                  <a:schemeClr val="tx1"/>
                </a:solidFill>
                <a:latin typeface="+mn-lt"/>
                <a:ea typeface="+mn-ea"/>
              </a:defRPr>
            </a:lvl9pPr>
          </a:lstStyle>
          <a:p>
            <a:pPr marL="0" indent="0" algn="ctr">
              <a:buNone/>
              <a:defRPr/>
            </a:pPr>
            <a:r>
              <a:rPr lang="de-DE" sz="1600" dirty="0">
                <a:solidFill>
                  <a:srgbClr val="008AC0"/>
                </a:solidFill>
                <a:ea typeface="+mn-ea"/>
                <a:cs typeface="Calibri" pitchFamily="34" charset="0"/>
              </a:rPr>
              <a:t>Total </a:t>
            </a:r>
            <a:r>
              <a:rPr lang="de-DE" sz="1600" dirty="0" err="1">
                <a:solidFill>
                  <a:srgbClr val="008AC0"/>
                </a:solidFill>
                <a:ea typeface="+mn-ea"/>
                <a:cs typeface="Calibri" pitchFamily="34" charset="0"/>
              </a:rPr>
              <a:t>Spend</a:t>
            </a:r>
            <a:r>
              <a:rPr lang="de-DE" sz="1600" dirty="0">
                <a:solidFill>
                  <a:srgbClr val="008AC0"/>
                </a:solidFill>
                <a:ea typeface="+mn-ea"/>
                <a:cs typeface="Calibri" pitchFamily="34" charset="0"/>
              </a:rPr>
              <a:t>, Visits </a:t>
            </a:r>
            <a:r>
              <a:rPr lang="de-DE" sz="1600" dirty="0" err="1">
                <a:solidFill>
                  <a:srgbClr val="008AC0"/>
                </a:solidFill>
                <a:ea typeface="+mn-ea"/>
                <a:cs typeface="Calibri" pitchFamily="34" charset="0"/>
              </a:rPr>
              <a:t>and</a:t>
            </a:r>
            <a:r>
              <a:rPr lang="de-DE" sz="1600" dirty="0">
                <a:solidFill>
                  <a:srgbClr val="008AC0"/>
                </a:solidFill>
                <a:ea typeface="+mn-ea"/>
                <a:cs typeface="Calibri" pitchFamily="34" charset="0"/>
              </a:rPr>
              <a:t>  </a:t>
            </a:r>
            <a:r>
              <a:rPr lang="de-DE" sz="1600" dirty="0" err="1">
                <a:solidFill>
                  <a:srgbClr val="008AC0"/>
                </a:solidFill>
                <a:ea typeface="+mn-ea"/>
                <a:cs typeface="Calibri" pitchFamily="34" charset="0"/>
              </a:rPr>
              <a:t>Avg</a:t>
            </a:r>
            <a:r>
              <a:rPr lang="de-DE" sz="1600" dirty="0">
                <a:solidFill>
                  <a:srgbClr val="008AC0"/>
                </a:solidFill>
                <a:ea typeface="+mn-ea"/>
                <a:cs typeface="Calibri" pitchFamily="34" charset="0"/>
              </a:rPr>
              <a:t>. Eater Check</a:t>
            </a:r>
            <a:endParaRPr lang="en-US" sz="1600" dirty="0">
              <a:solidFill>
                <a:srgbClr val="008AC0"/>
              </a:solidFill>
              <a:ea typeface="+mn-ea"/>
              <a:cs typeface="Calibri" pitchFamily="34" charset="0"/>
            </a:endParaRPr>
          </a:p>
        </p:txBody>
      </p:sp>
      <p:graphicFrame>
        <p:nvGraphicFramePr>
          <p:cNvPr id="12" name="Excel_2"/>
          <p:cNvGraphicFramePr>
            <a:graphicFrameLocks/>
          </p:cNvGraphicFramePr>
          <p:nvPr>
            <p:extLst>
              <p:ext uri="{D42A27DB-BD31-4B8C-83A1-F6EECF244321}">
                <p14:modId xmlns:p14="http://schemas.microsoft.com/office/powerpoint/2010/main" val="1936225116"/>
              </p:ext>
            </p:extLst>
          </p:nvPr>
        </p:nvGraphicFramePr>
        <p:xfrm>
          <a:off x="6664452" y="3959072"/>
          <a:ext cx="1609725" cy="585788"/>
        </p:xfrm>
        <a:graphic>
          <a:graphicData uri="http://schemas.openxmlformats.org/presentationml/2006/ole">
            <mc:AlternateContent xmlns:mc="http://schemas.openxmlformats.org/markup-compatibility/2006">
              <mc:Choice xmlns:v="urn:schemas-microsoft-com:vml" Requires="v">
                <p:oleObj name="Worksheet" r:id="rId3" imgW="1609560" imgH="780877" progId="Excel.Sheet.12">
                  <p:embed/>
                </p:oleObj>
              </mc:Choice>
              <mc:Fallback>
                <p:oleObj name="Worksheet" r:id="rId3" imgW="1609560" imgH="780877" progId="Excel.Sheet.12">
                  <p:embed/>
                  <p:pic>
                    <p:nvPicPr>
                      <p:cNvPr id="12" name="Excel_2"/>
                      <p:cNvPicPr>
                        <a:picLocks noChangeArrowheads="1"/>
                      </p:cNvPicPr>
                      <p:nvPr/>
                    </p:nvPicPr>
                    <p:blipFill>
                      <a:blip r:embed="rId4"/>
                      <a:srcRect/>
                      <a:stretch>
                        <a:fillRect/>
                      </a:stretch>
                    </p:blipFill>
                    <p:spPr bwMode="auto">
                      <a:xfrm>
                        <a:off x="6664452" y="3959072"/>
                        <a:ext cx="1609725" cy="5857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3" name="Excel_1"/>
          <p:cNvGraphicFramePr>
            <a:graphicFrameLocks/>
          </p:cNvGraphicFramePr>
          <p:nvPr>
            <p:extLst>
              <p:ext uri="{D42A27DB-BD31-4B8C-83A1-F6EECF244321}">
                <p14:modId xmlns:p14="http://schemas.microsoft.com/office/powerpoint/2010/main" val="3193613483"/>
              </p:ext>
            </p:extLst>
          </p:nvPr>
        </p:nvGraphicFramePr>
        <p:xfrm>
          <a:off x="525329" y="3949710"/>
          <a:ext cx="5800725" cy="585788"/>
        </p:xfrm>
        <a:graphic>
          <a:graphicData uri="http://schemas.openxmlformats.org/presentationml/2006/ole">
            <mc:AlternateContent xmlns:mc="http://schemas.openxmlformats.org/markup-compatibility/2006">
              <mc:Choice xmlns:v="urn:schemas-microsoft-com:vml" Requires="v">
                <p:oleObj name="Worksheet" r:id="rId5" imgW="5800680" imgH="780877" progId="Excel.Sheet.12">
                  <p:embed/>
                </p:oleObj>
              </mc:Choice>
              <mc:Fallback>
                <p:oleObj name="Worksheet" r:id="rId5" imgW="5800680" imgH="780877" progId="Excel.Sheet.12">
                  <p:embed/>
                  <p:pic>
                    <p:nvPicPr>
                      <p:cNvPr id="13" name="Excel_1"/>
                      <p:cNvPicPr preferRelativeResize="0"/>
                      <p:nvPr/>
                    </p:nvPicPr>
                    <p:blipFill>
                      <a:blip r:embed="rId6"/>
                      <a:stretch>
                        <a:fillRect/>
                      </a:stretch>
                    </p:blipFill>
                    <p:spPr>
                      <a:xfrm>
                        <a:off x="525329" y="3949710"/>
                        <a:ext cx="5800725" cy="585788"/>
                      </a:xfrm>
                      <a:prstGeom prst="rect">
                        <a:avLst/>
                      </a:prstGeom>
                      <a:solidFill>
                        <a:schemeClr val="bg1"/>
                      </a:solidFill>
                    </p:spPr>
                  </p:pic>
                </p:oleObj>
              </mc:Fallback>
            </mc:AlternateContent>
          </a:graphicData>
        </a:graphic>
      </p:graphicFrame>
      <p:graphicFrame>
        <p:nvGraphicFramePr>
          <p:cNvPr id="14" name="Graph_2"/>
          <p:cNvGraphicFramePr>
            <a:graphicFrameLocks noGrp="1" noChangeAspect="1"/>
          </p:cNvGraphicFramePr>
          <p:nvPr>
            <p:extLst>
              <p:ext uri="{D42A27DB-BD31-4B8C-83A1-F6EECF244321}">
                <p14:modId xmlns:p14="http://schemas.microsoft.com/office/powerpoint/2010/main" val="2595238645"/>
              </p:ext>
            </p:extLst>
          </p:nvPr>
        </p:nvGraphicFramePr>
        <p:xfrm>
          <a:off x="6222855" y="1219961"/>
          <a:ext cx="2637518" cy="2294967"/>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6" name="Graph_1"/>
          <p:cNvGraphicFramePr>
            <a:graphicFrameLocks noGrp="1" noChangeAspect="1"/>
          </p:cNvGraphicFramePr>
          <p:nvPr>
            <p:extLst>
              <p:ext uri="{D42A27DB-BD31-4B8C-83A1-F6EECF244321}">
                <p14:modId xmlns:p14="http://schemas.microsoft.com/office/powerpoint/2010/main" val="1555386446"/>
              </p:ext>
            </p:extLst>
          </p:nvPr>
        </p:nvGraphicFramePr>
        <p:xfrm>
          <a:off x="147711" y="1219961"/>
          <a:ext cx="5836532" cy="2353479"/>
        </p:xfrm>
        <a:graphic>
          <a:graphicData uri="http://schemas.openxmlformats.org/drawingml/2006/chart">
            <c:chart xmlns:c="http://schemas.openxmlformats.org/drawingml/2006/chart" xmlns:r="http://schemas.openxmlformats.org/officeDocument/2006/relationships" r:id="rId8"/>
          </a:graphicData>
        </a:graphic>
      </p:graphicFrame>
      <p:sp>
        <p:nvSpPr>
          <p:cNvPr id="15" name="Text Placeholder 4"/>
          <p:cNvSpPr>
            <a:spLocks noGrp="1"/>
          </p:cNvSpPr>
          <p:nvPr>
            <p:ph type="body" sz="quarter" idx="4294967295"/>
          </p:nvPr>
        </p:nvSpPr>
        <p:spPr>
          <a:xfrm>
            <a:off x="5897139" y="4800600"/>
            <a:ext cx="2683723" cy="277391"/>
          </a:xfrm>
        </p:spPr>
        <p:txBody>
          <a:bodyPr>
            <a:normAutofit/>
          </a:bodyPr>
          <a:lstStyle/>
          <a:p>
            <a:pPr marL="0" indent="0">
              <a:buNone/>
            </a:pPr>
            <a:r>
              <a:rPr lang="en-US" sz="1100" dirty="0">
                <a:solidFill>
                  <a:schemeClr val="tx1">
                    <a:lumMod val="65000"/>
                    <a:lumOff val="35000"/>
                  </a:schemeClr>
                </a:solidFill>
                <a:cs typeface="Calibri" pitchFamily="34" charset="0"/>
              </a:rPr>
              <a:t>Source: </a:t>
            </a:r>
            <a:r>
              <a:rPr lang="en-US" sz="1100" dirty="0" err="1">
                <a:solidFill>
                  <a:schemeClr val="tx1">
                    <a:lumMod val="65000"/>
                    <a:lumOff val="35000"/>
                  </a:schemeClr>
                </a:solidFill>
                <a:cs typeface="Calibri" pitchFamily="34" charset="0"/>
              </a:rPr>
              <a:t>Circana</a:t>
            </a:r>
            <a:r>
              <a:rPr lang="en-US" sz="1100" dirty="0">
                <a:solidFill>
                  <a:schemeClr val="tx1">
                    <a:lumMod val="65000"/>
                    <a:lumOff val="35000"/>
                  </a:schemeClr>
                </a:solidFill>
                <a:cs typeface="Calibri" pitchFamily="34" charset="0"/>
              </a:rPr>
              <a:t>/CREST®, YE Mar 23</a:t>
            </a:r>
          </a:p>
        </p:txBody>
      </p:sp>
      <p:grpSp>
        <p:nvGrpSpPr>
          <p:cNvPr id="21" name="Group 20"/>
          <p:cNvGrpSpPr/>
          <p:nvPr/>
        </p:nvGrpSpPr>
        <p:grpSpPr>
          <a:xfrm>
            <a:off x="7922516" y="191164"/>
            <a:ext cx="1104313" cy="779487"/>
            <a:chOff x="7943565" y="148981"/>
            <a:chExt cx="1104313" cy="779487"/>
          </a:xfrm>
        </p:grpSpPr>
        <p:sp>
          <p:nvSpPr>
            <p:cNvPr id="22" name="Oval 21"/>
            <p:cNvSpPr/>
            <p:nvPr/>
          </p:nvSpPr>
          <p:spPr>
            <a:xfrm>
              <a:off x="8095956" y="148981"/>
              <a:ext cx="785465" cy="779487"/>
            </a:xfrm>
            <a:prstGeom prst="ellipse">
              <a:avLst/>
            </a:prstGeom>
            <a:blipFill dpi="0" rotWithShape="1">
              <a:blip r:embed="rId9"/>
              <a:srcRect/>
              <a:stretch>
                <a:fillRect b="-15000"/>
              </a:stretch>
            </a:blip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200" b="1" dirty="0"/>
            </a:p>
          </p:txBody>
        </p:sp>
        <p:sp>
          <p:nvSpPr>
            <p:cNvPr id="23" name="TextBox 22"/>
            <p:cNvSpPr txBox="1"/>
            <p:nvPr/>
          </p:nvSpPr>
          <p:spPr>
            <a:xfrm>
              <a:off x="7943565" y="300857"/>
              <a:ext cx="1104313" cy="584775"/>
            </a:xfrm>
            <a:prstGeom prst="rect">
              <a:avLst/>
            </a:prstGeom>
            <a:noFill/>
          </p:spPr>
          <p:txBody>
            <a:bodyPr wrap="square" rtlCol="0">
              <a:spAutoFit/>
            </a:bodyPr>
            <a:lstStyle/>
            <a:p>
              <a:pPr algn="ctr"/>
              <a:r>
                <a:rPr lang="en-GB" sz="2400" b="1" dirty="0">
                  <a:solidFill>
                    <a:schemeClr val="bg1"/>
                  </a:solidFill>
                  <a:cs typeface="Calibri" pitchFamily="34" charset="0"/>
                </a:rPr>
                <a:t>QSR</a:t>
              </a:r>
            </a:p>
            <a:p>
              <a:pPr algn="ctr"/>
              <a:r>
                <a:rPr lang="en-GB" sz="800" b="1" dirty="0">
                  <a:solidFill>
                    <a:schemeClr val="bg1"/>
                  </a:solidFill>
                  <a:cs typeface="Calibri" pitchFamily="34" charset="0"/>
                </a:rPr>
                <a:t>(excl. F&amp;C)</a:t>
              </a:r>
            </a:p>
          </p:txBody>
        </p:sp>
      </p:grpSp>
    </p:spTree>
    <p:extLst>
      <p:ext uri="{BB962C8B-B14F-4D97-AF65-F5344CB8AC3E}">
        <p14:creationId xmlns:p14="http://schemas.microsoft.com/office/powerpoint/2010/main" val="3096947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8573" y="191163"/>
            <a:ext cx="7583944" cy="709397"/>
          </a:xfrm>
        </p:spPr>
        <p:txBody>
          <a:bodyPr>
            <a:noAutofit/>
          </a:bodyPr>
          <a:lstStyle/>
          <a:p>
            <a:r>
              <a:rPr lang="en-GB" sz="2400" dirty="0">
                <a:solidFill>
                  <a:srgbClr val="00517D"/>
                </a:solidFill>
                <a:latin typeface="+mn-lt"/>
                <a:cs typeface="Calibri" pitchFamily="34" charset="0"/>
              </a:rPr>
              <a:t>Poultry dominate QSR excl. F&amp;C shops; seafood lost servings and incidence in the last 12 months</a:t>
            </a:r>
          </a:p>
        </p:txBody>
      </p:sp>
      <p:sp>
        <p:nvSpPr>
          <p:cNvPr id="3" name="Slide Number Placeholder 2"/>
          <p:cNvSpPr>
            <a:spLocks noGrp="1"/>
          </p:cNvSpPr>
          <p:nvPr>
            <p:ph type="sldNum" sz="quarter" idx="10"/>
          </p:nvPr>
        </p:nvSpPr>
        <p:spPr/>
        <p:txBody>
          <a:bodyPr/>
          <a:lstStyle/>
          <a:p>
            <a:fld id="{35A454EE-6717-4973-901E-6A90AD009CF4}" type="slidenum">
              <a:rPr lang="en-US" smtClean="0"/>
              <a:pPr/>
              <a:t>34</a:t>
            </a:fld>
            <a:endParaRPr lang="en-US" dirty="0"/>
          </a:p>
        </p:txBody>
      </p:sp>
      <p:sp>
        <p:nvSpPr>
          <p:cNvPr id="10" name="Text Box 3"/>
          <p:cNvSpPr txBox="1">
            <a:spLocks noChangeArrowheads="1"/>
          </p:cNvSpPr>
          <p:nvPr/>
        </p:nvSpPr>
        <p:spPr bwMode="auto">
          <a:xfrm>
            <a:off x="2417759" y="1078135"/>
            <a:ext cx="4612417"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ctr"/>
            <a:r>
              <a:rPr lang="en-US" sz="1600" dirty="0">
                <a:solidFill>
                  <a:srgbClr val="008AC0"/>
                </a:solidFill>
                <a:latin typeface="+mn-lt"/>
                <a:cs typeface="Calibri" pitchFamily="34" charset="0"/>
              </a:rPr>
              <a:t>Servings Share &amp; YOY, and Incidence by Protein</a:t>
            </a:r>
          </a:p>
        </p:txBody>
      </p:sp>
      <p:graphicFrame>
        <p:nvGraphicFramePr>
          <p:cNvPr id="14" name="Object 1"/>
          <p:cNvGraphicFramePr>
            <a:graphicFrameLocks noChangeAspect="1"/>
          </p:cNvGraphicFramePr>
          <p:nvPr>
            <p:extLst>
              <p:ext uri="{D42A27DB-BD31-4B8C-83A1-F6EECF244321}">
                <p14:modId xmlns:p14="http://schemas.microsoft.com/office/powerpoint/2010/main" val="2771748489"/>
              </p:ext>
            </p:extLst>
          </p:nvPr>
        </p:nvGraphicFramePr>
        <p:xfrm>
          <a:off x="4723969" y="1594263"/>
          <a:ext cx="4287179" cy="296733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Chart 14"/>
          <p:cNvGraphicFramePr/>
          <p:nvPr>
            <p:extLst>
              <p:ext uri="{D42A27DB-BD31-4B8C-83A1-F6EECF244321}">
                <p14:modId xmlns:p14="http://schemas.microsoft.com/office/powerpoint/2010/main" val="3190830555"/>
              </p:ext>
            </p:extLst>
          </p:nvPr>
        </p:nvGraphicFramePr>
        <p:xfrm>
          <a:off x="74305" y="1267362"/>
          <a:ext cx="4649660" cy="345349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Table 15"/>
          <p:cNvGraphicFramePr>
            <a:graphicFrameLocks noGrp="1"/>
          </p:cNvGraphicFramePr>
          <p:nvPr>
            <p:extLst>
              <p:ext uri="{D42A27DB-BD31-4B8C-83A1-F6EECF244321}">
                <p14:modId xmlns:p14="http://schemas.microsoft.com/office/powerpoint/2010/main" val="1083149037"/>
              </p:ext>
            </p:extLst>
          </p:nvPr>
        </p:nvGraphicFramePr>
        <p:xfrm>
          <a:off x="4458795" y="1663777"/>
          <a:ext cx="833718" cy="2831490"/>
        </p:xfrm>
        <a:graphic>
          <a:graphicData uri="http://schemas.openxmlformats.org/drawingml/2006/table">
            <a:tbl>
              <a:tblPr>
                <a:tableStyleId>{5C22544A-7EE6-4342-B048-85BDC9FD1C3A}</a:tableStyleId>
              </a:tblPr>
              <a:tblGrid>
                <a:gridCol w="833718">
                  <a:extLst>
                    <a:ext uri="{9D8B030D-6E8A-4147-A177-3AD203B41FA5}">
                      <a16:colId xmlns:a16="http://schemas.microsoft.com/office/drawing/2014/main" val="20000"/>
                    </a:ext>
                  </a:extLst>
                </a:gridCol>
              </a:tblGrid>
              <a:tr h="566298">
                <a:tc>
                  <a:txBody>
                    <a:bodyPr/>
                    <a:lstStyle/>
                    <a:p>
                      <a:pPr algn="ctr" fontAlgn="ctr"/>
                      <a:r>
                        <a:rPr lang="en-US" sz="1400" b="1" i="0" u="none" strike="noStrike">
                          <a:solidFill>
                            <a:srgbClr val="9C0006"/>
                          </a:solidFill>
                          <a:effectLst/>
                          <a:latin typeface="Robot Condensed Regular"/>
                        </a:rPr>
                        <a:t>-1.20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566298">
                <a:tc>
                  <a:txBody>
                    <a:bodyPr/>
                    <a:lstStyle/>
                    <a:p>
                      <a:pPr algn="ctr" fontAlgn="ctr"/>
                      <a:r>
                        <a:rPr lang="en-US" sz="1400" b="1" i="0" u="none" strike="noStrike">
                          <a:solidFill>
                            <a:srgbClr val="00B050"/>
                          </a:solidFill>
                          <a:effectLst/>
                          <a:latin typeface="Robot Condensed Regular"/>
                        </a:rPr>
                        <a:t>1.30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566298">
                <a:tc>
                  <a:txBody>
                    <a:bodyPr/>
                    <a:lstStyle/>
                    <a:p>
                      <a:pPr algn="ctr" fontAlgn="ctr"/>
                      <a:r>
                        <a:rPr lang="en-US" sz="1400" b="1" i="0" u="none" strike="noStrike">
                          <a:solidFill>
                            <a:srgbClr val="9C0006"/>
                          </a:solidFill>
                          <a:effectLst/>
                          <a:latin typeface="Robot Condensed Regular"/>
                        </a:rPr>
                        <a:t>-0.10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566298">
                <a:tc>
                  <a:txBody>
                    <a:bodyPr/>
                    <a:lstStyle/>
                    <a:p>
                      <a:pPr algn="ctr" fontAlgn="ctr"/>
                      <a:r>
                        <a:rPr lang="en-US" sz="1400" b="1" i="0" u="none" strike="noStrike">
                          <a:solidFill>
                            <a:srgbClr val="9C0006"/>
                          </a:solidFill>
                          <a:effectLst/>
                          <a:latin typeface="Robot Condensed Regular"/>
                        </a:rPr>
                        <a:t>-1.20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566298">
                <a:tc>
                  <a:txBody>
                    <a:bodyPr/>
                    <a:lstStyle/>
                    <a:p>
                      <a:pPr algn="ctr" fontAlgn="ctr"/>
                      <a:r>
                        <a:rPr lang="en-US" sz="1400" b="1" i="0" u="none" strike="noStrike" dirty="0">
                          <a:solidFill>
                            <a:srgbClr val="00B050"/>
                          </a:solidFill>
                          <a:effectLst/>
                          <a:latin typeface="Robot Condensed Regular"/>
                        </a:rPr>
                        <a:t>0.20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sp>
        <p:nvSpPr>
          <p:cNvPr id="18" name="TextBox 17"/>
          <p:cNvSpPr txBox="1"/>
          <p:nvPr/>
        </p:nvSpPr>
        <p:spPr>
          <a:xfrm>
            <a:off x="3928092" y="1525278"/>
            <a:ext cx="1987584" cy="276999"/>
          </a:xfrm>
          <a:prstGeom prst="rect">
            <a:avLst/>
          </a:prstGeom>
          <a:noFill/>
        </p:spPr>
        <p:txBody>
          <a:bodyPr wrap="square" rtlCol="0">
            <a:spAutoFit/>
          </a:bodyPr>
          <a:lstStyle/>
          <a:p>
            <a:pPr algn="ctr"/>
            <a:r>
              <a:rPr lang="en-GB" sz="1200" b="1" dirty="0">
                <a:cs typeface="Calibri" pitchFamily="34" charset="0"/>
              </a:rPr>
              <a:t>% Incidence Change</a:t>
            </a:r>
          </a:p>
        </p:txBody>
      </p:sp>
      <p:sp>
        <p:nvSpPr>
          <p:cNvPr id="11" name="Text Placeholder 4"/>
          <p:cNvSpPr>
            <a:spLocks noGrp="1"/>
          </p:cNvSpPr>
          <p:nvPr>
            <p:ph type="body" sz="quarter" idx="4294967295"/>
          </p:nvPr>
        </p:nvSpPr>
        <p:spPr>
          <a:xfrm>
            <a:off x="5897139" y="4800600"/>
            <a:ext cx="2683723" cy="277391"/>
          </a:xfrm>
        </p:spPr>
        <p:txBody>
          <a:bodyPr>
            <a:normAutofit/>
          </a:bodyPr>
          <a:lstStyle/>
          <a:p>
            <a:pPr marL="0" indent="0">
              <a:buNone/>
            </a:pPr>
            <a:r>
              <a:rPr lang="en-US" sz="1100" dirty="0">
                <a:solidFill>
                  <a:schemeClr val="tx1">
                    <a:lumMod val="65000"/>
                    <a:lumOff val="35000"/>
                  </a:schemeClr>
                </a:solidFill>
                <a:cs typeface="Calibri" pitchFamily="34" charset="0"/>
              </a:rPr>
              <a:t>Source: </a:t>
            </a:r>
            <a:r>
              <a:rPr lang="en-US" sz="1100" dirty="0" err="1">
                <a:solidFill>
                  <a:schemeClr val="tx1">
                    <a:lumMod val="65000"/>
                    <a:lumOff val="35000"/>
                  </a:schemeClr>
                </a:solidFill>
                <a:cs typeface="Calibri" pitchFamily="34" charset="0"/>
              </a:rPr>
              <a:t>Circana</a:t>
            </a:r>
            <a:r>
              <a:rPr lang="en-US" sz="1100" dirty="0">
                <a:solidFill>
                  <a:schemeClr val="tx1">
                    <a:lumMod val="65000"/>
                    <a:lumOff val="35000"/>
                  </a:schemeClr>
                </a:solidFill>
                <a:cs typeface="Calibri" pitchFamily="34" charset="0"/>
              </a:rPr>
              <a:t>/CREST®, YE Mar 23</a:t>
            </a:r>
          </a:p>
        </p:txBody>
      </p:sp>
      <p:grpSp>
        <p:nvGrpSpPr>
          <p:cNvPr id="12" name="Group 11"/>
          <p:cNvGrpSpPr/>
          <p:nvPr/>
        </p:nvGrpSpPr>
        <p:grpSpPr>
          <a:xfrm>
            <a:off x="7922516" y="191164"/>
            <a:ext cx="1104313" cy="779487"/>
            <a:chOff x="7943565" y="148981"/>
            <a:chExt cx="1104313" cy="779487"/>
          </a:xfrm>
        </p:grpSpPr>
        <p:sp>
          <p:nvSpPr>
            <p:cNvPr id="13" name="Oval 12"/>
            <p:cNvSpPr/>
            <p:nvPr/>
          </p:nvSpPr>
          <p:spPr>
            <a:xfrm>
              <a:off x="8095956" y="148981"/>
              <a:ext cx="785465" cy="779487"/>
            </a:xfrm>
            <a:prstGeom prst="ellipse">
              <a:avLst/>
            </a:prstGeom>
            <a:blipFill dpi="0" rotWithShape="1">
              <a:blip r:embed="rId5"/>
              <a:srcRect/>
              <a:stretch>
                <a:fillRect b="-15000"/>
              </a:stretch>
            </a:blip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200" b="1" dirty="0"/>
            </a:p>
          </p:txBody>
        </p:sp>
        <p:sp>
          <p:nvSpPr>
            <p:cNvPr id="17" name="TextBox 16"/>
            <p:cNvSpPr txBox="1"/>
            <p:nvPr/>
          </p:nvSpPr>
          <p:spPr>
            <a:xfrm>
              <a:off x="7943565" y="300857"/>
              <a:ext cx="1104313" cy="584775"/>
            </a:xfrm>
            <a:prstGeom prst="rect">
              <a:avLst/>
            </a:prstGeom>
            <a:noFill/>
          </p:spPr>
          <p:txBody>
            <a:bodyPr wrap="square" rtlCol="0">
              <a:spAutoFit/>
            </a:bodyPr>
            <a:lstStyle/>
            <a:p>
              <a:pPr algn="ctr"/>
              <a:r>
                <a:rPr lang="en-GB" sz="2400" b="1" dirty="0">
                  <a:solidFill>
                    <a:schemeClr val="bg1"/>
                  </a:solidFill>
                  <a:cs typeface="Calibri" pitchFamily="34" charset="0"/>
                </a:rPr>
                <a:t>QSR</a:t>
              </a:r>
            </a:p>
            <a:p>
              <a:pPr algn="ctr"/>
              <a:r>
                <a:rPr lang="en-GB" sz="800" b="1" dirty="0">
                  <a:solidFill>
                    <a:schemeClr val="bg1"/>
                  </a:solidFill>
                  <a:cs typeface="Calibri" pitchFamily="34" charset="0"/>
                </a:rPr>
                <a:t>(excl. F&amp;C)</a:t>
              </a:r>
            </a:p>
          </p:txBody>
        </p:sp>
      </p:grpSp>
    </p:spTree>
    <p:extLst>
      <p:ext uri="{BB962C8B-B14F-4D97-AF65-F5344CB8AC3E}">
        <p14:creationId xmlns:p14="http://schemas.microsoft.com/office/powerpoint/2010/main" val="3996761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8572" y="269169"/>
            <a:ext cx="7680966" cy="732518"/>
          </a:xfrm>
        </p:spPr>
        <p:txBody>
          <a:bodyPr>
            <a:noAutofit/>
          </a:bodyPr>
          <a:lstStyle/>
          <a:p>
            <a:r>
              <a:rPr lang="en-GB" sz="2400" dirty="0">
                <a:solidFill>
                  <a:srgbClr val="00517D"/>
                </a:solidFill>
                <a:latin typeface="+mn-lt"/>
              </a:rPr>
              <a:t>Non-fried Fish importance has grown significantly, mostly at the expense of Fried Fish </a:t>
            </a:r>
            <a:endParaRPr lang="en-US" sz="2400" dirty="0">
              <a:latin typeface="+mn-lt"/>
            </a:endParaRPr>
          </a:p>
        </p:txBody>
      </p:sp>
      <p:sp>
        <p:nvSpPr>
          <p:cNvPr id="3" name="Slide Number Placeholder 2"/>
          <p:cNvSpPr>
            <a:spLocks noGrp="1"/>
          </p:cNvSpPr>
          <p:nvPr>
            <p:ph type="sldNum" sz="quarter" idx="10"/>
          </p:nvPr>
        </p:nvSpPr>
        <p:spPr/>
        <p:txBody>
          <a:bodyPr/>
          <a:lstStyle/>
          <a:p>
            <a:fld id="{35A454EE-6717-4973-901E-6A90AD009CF4}" type="slidenum">
              <a:rPr lang="en-US" smtClean="0"/>
              <a:pPr/>
              <a:t>35</a:t>
            </a:fld>
            <a:endParaRPr lang="en-US" dirty="0"/>
          </a:p>
        </p:txBody>
      </p:sp>
      <p:graphicFrame>
        <p:nvGraphicFramePr>
          <p:cNvPr id="14" name="Chart 13"/>
          <p:cNvGraphicFramePr/>
          <p:nvPr>
            <p:extLst>
              <p:ext uri="{D42A27DB-BD31-4B8C-83A1-F6EECF244321}">
                <p14:modId xmlns:p14="http://schemas.microsoft.com/office/powerpoint/2010/main" val="2179300145"/>
              </p:ext>
            </p:extLst>
          </p:nvPr>
        </p:nvGraphicFramePr>
        <p:xfrm>
          <a:off x="249376" y="1492216"/>
          <a:ext cx="3955829" cy="345349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Chart 14"/>
          <p:cNvGraphicFramePr/>
          <p:nvPr>
            <p:extLst>
              <p:ext uri="{D42A27DB-BD31-4B8C-83A1-F6EECF244321}">
                <p14:modId xmlns:p14="http://schemas.microsoft.com/office/powerpoint/2010/main" val="594487009"/>
              </p:ext>
            </p:extLst>
          </p:nvPr>
        </p:nvGraphicFramePr>
        <p:xfrm>
          <a:off x="4537597" y="1724722"/>
          <a:ext cx="4637963" cy="3220988"/>
        </p:xfrm>
        <a:graphic>
          <a:graphicData uri="http://schemas.openxmlformats.org/drawingml/2006/chart">
            <c:chart xmlns:c="http://schemas.openxmlformats.org/drawingml/2006/chart" xmlns:r="http://schemas.openxmlformats.org/officeDocument/2006/relationships" r:id="rId4"/>
          </a:graphicData>
        </a:graphic>
      </p:graphicFrame>
      <p:sp>
        <p:nvSpPr>
          <p:cNvPr id="16" name="Text Box 3"/>
          <p:cNvSpPr txBox="1">
            <a:spLocks noChangeArrowheads="1"/>
          </p:cNvSpPr>
          <p:nvPr/>
        </p:nvSpPr>
        <p:spPr bwMode="auto">
          <a:xfrm>
            <a:off x="1123074" y="1312296"/>
            <a:ext cx="1826141"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ctr"/>
            <a:r>
              <a:rPr lang="en-US" sz="1600" dirty="0">
                <a:solidFill>
                  <a:srgbClr val="008AC0"/>
                </a:solidFill>
                <a:latin typeface="+mn-lt"/>
                <a:cs typeface="Calibri" pitchFamily="34" charset="0"/>
              </a:rPr>
              <a:t>Servings % Share</a:t>
            </a:r>
          </a:p>
        </p:txBody>
      </p:sp>
      <p:sp>
        <p:nvSpPr>
          <p:cNvPr id="17" name="Text Box 3"/>
          <p:cNvSpPr txBox="1">
            <a:spLocks noChangeArrowheads="1"/>
          </p:cNvSpPr>
          <p:nvPr/>
        </p:nvSpPr>
        <p:spPr bwMode="auto">
          <a:xfrm>
            <a:off x="5540974" y="1312296"/>
            <a:ext cx="247856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ctr"/>
            <a:r>
              <a:rPr lang="en-US" sz="1600" dirty="0">
                <a:solidFill>
                  <a:srgbClr val="008AC0"/>
                </a:solidFill>
                <a:latin typeface="+mn-lt"/>
                <a:cs typeface="Calibri" pitchFamily="34" charset="0"/>
              </a:rPr>
              <a:t>% Contribution to Growth</a:t>
            </a:r>
          </a:p>
        </p:txBody>
      </p:sp>
      <p:sp>
        <p:nvSpPr>
          <p:cNvPr id="11" name="Text Placeholder 4"/>
          <p:cNvSpPr>
            <a:spLocks noGrp="1"/>
          </p:cNvSpPr>
          <p:nvPr>
            <p:ph type="body" sz="quarter" idx="4294967295"/>
          </p:nvPr>
        </p:nvSpPr>
        <p:spPr>
          <a:xfrm>
            <a:off x="5897139" y="4800600"/>
            <a:ext cx="2683723" cy="277391"/>
          </a:xfrm>
        </p:spPr>
        <p:txBody>
          <a:bodyPr>
            <a:normAutofit/>
          </a:bodyPr>
          <a:lstStyle/>
          <a:p>
            <a:pPr marL="0" indent="0">
              <a:buNone/>
            </a:pPr>
            <a:r>
              <a:rPr lang="en-US" sz="1100" dirty="0">
                <a:solidFill>
                  <a:schemeClr val="tx1">
                    <a:lumMod val="65000"/>
                    <a:lumOff val="35000"/>
                  </a:schemeClr>
                </a:solidFill>
                <a:cs typeface="Calibri" pitchFamily="34" charset="0"/>
              </a:rPr>
              <a:t>Source: </a:t>
            </a:r>
            <a:r>
              <a:rPr lang="en-US" sz="1100" dirty="0" err="1">
                <a:solidFill>
                  <a:schemeClr val="tx1">
                    <a:lumMod val="65000"/>
                    <a:lumOff val="35000"/>
                  </a:schemeClr>
                </a:solidFill>
                <a:cs typeface="Calibri" pitchFamily="34" charset="0"/>
              </a:rPr>
              <a:t>Circana</a:t>
            </a:r>
            <a:r>
              <a:rPr lang="en-US" sz="1100" dirty="0">
                <a:solidFill>
                  <a:schemeClr val="tx1">
                    <a:lumMod val="65000"/>
                    <a:lumOff val="35000"/>
                  </a:schemeClr>
                </a:solidFill>
                <a:cs typeface="Calibri" pitchFamily="34" charset="0"/>
              </a:rPr>
              <a:t>/CREST®, YE Mar 23</a:t>
            </a:r>
          </a:p>
        </p:txBody>
      </p:sp>
      <p:grpSp>
        <p:nvGrpSpPr>
          <p:cNvPr id="12" name="Group 11"/>
          <p:cNvGrpSpPr/>
          <p:nvPr/>
        </p:nvGrpSpPr>
        <p:grpSpPr>
          <a:xfrm>
            <a:off x="7922516" y="191164"/>
            <a:ext cx="1104313" cy="779487"/>
            <a:chOff x="7943565" y="148981"/>
            <a:chExt cx="1104313" cy="779487"/>
          </a:xfrm>
        </p:grpSpPr>
        <p:sp>
          <p:nvSpPr>
            <p:cNvPr id="13" name="Oval 12"/>
            <p:cNvSpPr/>
            <p:nvPr/>
          </p:nvSpPr>
          <p:spPr>
            <a:xfrm>
              <a:off x="8095956" y="148981"/>
              <a:ext cx="785465" cy="779487"/>
            </a:xfrm>
            <a:prstGeom prst="ellipse">
              <a:avLst/>
            </a:prstGeom>
            <a:blipFill dpi="0" rotWithShape="1">
              <a:blip r:embed="rId5"/>
              <a:srcRect/>
              <a:stretch>
                <a:fillRect b="-15000"/>
              </a:stretch>
            </a:blip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200" b="1" dirty="0"/>
            </a:p>
          </p:txBody>
        </p:sp>
        <p:sp>
          <p:nvSpPr>
            <p:cNvPr id="18" name="TextBox 17"/>
            <p:cNvSpPr txBox="1"/>
            <p:nvPr/>
          </p:nvSpPr>
          <p:spPr>
            <a:xfrm>
              <a:off x="7943565" y="300857"/>
              <a:ext cx="1104313" cy="584775"/>
            </a:xfrm>
            <a:prstGeom prst="rect">
              <a:avLst/>
            </a:prstGeom>
            <a:noFill/>
          </p:spPr>
          <p:txBody>
            <a:bodyPr wrap="square" rtlCol="0">
              <a:spAutoFit/>
            </a:bodyPr>
            <a:lstStyle/>
            <a:p>
              <a:pPr algn="ctr"/>
              <a:r>
                <a:rPr lang="en-GB" sz="2400" b="1" dirty="0">
                  <a:solidFill>
                    <a:schemeClr val="bg1"/>
                  </a:solidFill>
                  <a:cs typeface="Calibri" pitchFamily="34" charset="0"/>
                </a:rPr>
                <a:t>QSR</a:t>
              </a:r>
            </a:p>
            <a:p>
              <a:pPr algn="ctr"/>
              <a:r>
                <a:rPr lang="en-GB" sz="800" b="1" dirty="0">
                  <a:solidFill>
                    <a:schemeClr val="bg1"/>
                  </a:solidFill>
                  <a:cs typeface="Calibri" pitchFamily="34" charset="0"/>
                </a:rPr>
                <a:t>(excl. F&amp;C)</a:t>
              </a:r>
            </a:p>
          </p:txBody>
        </p:sp>
      </p:grpSp>
    </p:spTree>
    <p:extLst>
      <p:ext uri="{BB962C8B-B14F-4D97-AF65-F5344CB8AC3E}">
        <p14:creationId xmlns:p14="http://schemas.microsoft.com/office/powerpoint/2010/main" val="663521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8572" y="518144"/>
            <a:ext cx="7583944" cy="327248"/>
          </a:xfrm>
        </p:spPr>
        <p:txBody>
          <a:bodyPr>
            <a:noAutofit/>
          </a:bodyPr>
          <a:lstStyle/>
          <a:p>
            <a:r>
              <a:rPr lang="en-US" sz="2400" dirty="0">
                <a:solidFill>
                  <a:srgbClr val="00517D"/>
                </a:solidFill>
                <a:latin typeface="+mn-lt"/>
                <a:cs typeface="Calibri" pitchFamily="34" charset="0"/>
              </a:rPr>
              <a:t>Seafood Sandwiches remains the most important sub-category in QSR</a:t>
            </a:r>
            <a:endParaRPr lang="en-US" sz="2400" dirty="0">
              <a:latin typeface="+mn-lt"/>
              <a:cs typeface="Calibri" pitchFamily="34" charset="0"/>
            </a:endParaRPr>
          </a:p>
        </p:txBody>
      </p:sp>
      <p:sp>
        <p:nvSpPr>
          <p:cNvPr id="3" name="Slide Number Placeholder 2"/>
          <p:cNvSpPr>
            <a:spLocks noGrp="1"/>
          </p:cNvSpPr>
          <p:nvPr>
            <p:ph type="sldNum" sz="quarter" idx="10"/>
          </p:nvPr>
        </p:nvSpPr>
        <p:spPr/>
        <p:txBody>
          <a:bodyPr/>
          <a:lstStyle/>
          <a:p>
            <a:fld id="{35A454EE-6717-4973-901E-6A90AD009CF4}" type="slidenum">
              <a:rPr lang="en-US" smtClean="0"/>
              <a:pPr/>
              <a:t>36</a:t>
            </a:fld>
            <a:endParaRPr lang="en-US" dirty="0"/>
          </a:p>
        </p:txBody>
      </p:sp>
      <p:sp>
        <p:nvSpPr>
          <p:cNvPr id="10" name="Text Box 3"/>
          <p:cNvSpPr txBox="1">
            <a:spLocks noChangeArrowheads="1"/>
          </p:cNvSpPr>
          <p:nvPr/>
        </p:nvSpPr>
        <p:spPr bwMode="auto">
          <a:xfrm>
            <a:off x="3004107" y="1094626"/>
            <a:ext cx="343972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ctr" eaLnBrk="1" hangingPunct="1"/>
            <a:r>
              <a:rPr lang="en-US" sz="1600" dirty="0">
                <a:solidFill>
                  <a:srgbClr val="008AC0"/>
                </a:solidFill>
                <a:latin typeface="+mn-lt"/>
                <a:cs typeface="Calibri" pitchFamily="34" charset="0"/>
              </a:rPr>
              <a:t>Incidence by Seafood Type/Species</a:t>
            </a:r>
          </a:p>
          <a:p>
            <a:pPr algn="ctr" eaLnBrk="1" hangingPunct="1"/>
            <a:r>
              <a:rPr lang="en-US" sz="1600" dirty="0">
                <a:solidFill>
                  <a:srgbClr val="008AC0"/>
                </a:solidFill>
                <a:latin typeface="+mn-lt"/>
                <a:cs typeface="Calibri" pitchFamily="34" charset="0"/>
              </a:rPr>
              <a:t>YE Mar 23</a:t>
            </a:r>
          </a:p>
        </p:txBody>
      </p:sp>
      <p:grpSp>
        <p:nvGrpSpPr>
          <p:cNvPr id="18" name="Group 17"/>
          <p:cNvGrpSpPr/>
          <p:nvPr/>
        </p:nvGrpSpPr>
        <p:grpSpPr>
          <a:xfrm>
            <a:off x="7099484" y="4057381"/>
            <a:ext cx="2044517" cy="351601"/>
            <a:chOff x="7099483" y="5409847"/>
            <a:chExt cx="2044517" cy="468801"/>
          </a:xfrm>
        </p:grpSpPr>
        <p:sp>
          <p:nvSpPr>
            <p:cNvPr id="4" name="Rectangle 3"/>
            <p:cNvSpPr/>
            <p:nvPr/>
          </p:nvSpPr>
          <p:spPr>
            <a:xfrm>
              <a:off x="7101458" y="5450774"/>
              <a:ext cx="130629" cy="13062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dirty="0"/>
            </a:p>
          </p:txBody>
        </p:sp>
        <p:sp>
          <p:nvSpPr>
            <p:cNvPr id="16" name="Rectangle 15"/>
            <p:cNvSpPr/>
            <p:nvPr/>
          </p:nvSpPr>
          <p:spPr>
            <a:xfrm>
              <a:off x="7099483" y="5626924"/>
              <a:ext cx="130629" cy="130629"/>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dirty="0"/>
            </a:p>
          </p:txBody>
        </p:sp>
        <p:sp>
          <p:nvSpPr>
            <p:cNvPr id="6" name="TextBox 5"/>
            <p:cNvSpPr txBox="1"/>
            <p:nvPr/>
          </p:nvSpPr>
          <p:spPr>
            <a:xfrm>
              <a:off x="7232087" y="5409847"/>
              <a:ext cx="1911913" cy="307775"/>
            </a:xfrm>
            <a:prstGeom prst="rect">
              <a:avLst/>
            </a:prstGeom>
            <a:noFill/>
          </p:spPr>
          <p:txBody>
            <a:bodyPr wrap="square" rtlCol="0">
              <a:spAutoFit/>
            </a:bodyPr>
            <a:lstStyle/>
            <a:p>
              <a:r>
                <a:rPr lang="en-GB" sz="900" b="1" i="1" dirty="0">
                  <a:solidFill>
                    <a:schemeClr val="tx1">
                      <a:lumMod val="65000"/>
                      <a:lumOff val="35000"/>
                    </a:schemeClr>
                  </a:solidFill>
                  <a:cs typeface="Calibri" pitchFamily="34" charset="0"/>
                </a:rPr>
                <a:t>YE Mar 23 vs. 22 Positive</a:t>
              </a:r>
              <a:endParaRPr lang="en-US" sz="900" b="1" i="1" dirty="0">
                <a:solidFill>
                  <a:schemeClr val="tx1">
                    <a:lumMod val="65000"/>
                    <a:lumOff val="35000"/>
                  </a:schemeClr>
                </a:solidFill>
                <a:cs typeface="Calibri" pitchFamily="34" charset="0"/>
              </a:endParaRPr>
            </a:p>
          </p:txBody>
        </p:sp>
        <p:sp>
          <p:nvSpPr>
            <p:cNvPr id="17" name="TextBox 16"/>
            <p:cNvSpPr txBox="1"/>
            <p:nvPr/>
          </p:nvSpPr>
          <p:spPr>
            <a:xfrm>
              <a:off x="7230112" y="5570873"/>
              <a:ext cx="1911913" cy="307775"/>
            </a:xfrm>
            <a:prstGeom prst="rect">
              <a:avLst/>
            </a:prstGeom>
            <a:noFill/>
          </p:spPr>
          <p:txBody>
            <a:bodyPr wrap="square" rtlCol="0">
              <a:spAutoFit/>
            </a:bodyPr>
            <a:lstStyle/>
            <a:p>
              <a:r>
                <a:rPr lang="en-GB" sz="900" b="1" i="1" dirty="0">
                  <a:solidFill>
                    <a:schemeClr val="tx1">
                      <a:lumMod val="65000"/>
                      <a:lumOff val="35000"/>
                    </a:schemeClr>
                  </a:solidFill>
                  <a:cs typeface="Calibri" pitchFamily="34" charset="0"/>
                </a:rPr>
                <a:t>YE Mar 23 vs. 22 Negative</a:t>
              </a:r>
              <a:endParaRPr lang="en-US" sz="900" b="1" i="1" dirty="0">
                <a:solidFill>
                  <a:schemeClr val="tx1">
                    <a:lumMod val="65000"/>
                    <a:lumOff val="35000"/>
                  </a:schemeClr>
                </a:solidFill>
                <a:cs typeface="Calibri" pitchFamily="34" charset="0"/>
              </a:endParaRPr>
            </a:p>
          </p:txBody>
        </p:sp>
      </p:grpSp>
      <p:graphicFrame>
        <p:nvGraphicFramePr>
          <p:cNvPr id="13" name="Chart 12"/>
          <p:cNvGraphicFramePr/>
          <p:nvPr>
            <p:extLst>
              <p:ext uri="{D42A27DB-BD31-4B8C-83A1-F6EECF244321}">
                <p14:modId xmlns:p14="http://schemas.microsoft.com/office/powerpoint/2010/main" val="2530707268"/>
              </p:ext>
            </p:extLst>
          </p:nvPr>
        </p:nvGraphicFramePr>
        <p:xfrm>
          <a:off x="633863" y="1406249"/>
          <a:ext cx="7120725" cy="3310758"/>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 Placeholder 4"/>
          <p:cNvSpPr>
            <a:spLocks noGrp="1"/>
          </p:cNvSpPr>
          <p:nvPr>
            <p:ph type="body" sz="quarter" idx="4294967295"/>
          </p:nvPr>
        </p:nvSpPr>
        <p:spPr>
          <a:xfrm>
            <a:off x="5897139" y="4800600"/>
            <a:ext cx="2683723" cy="277391"/>
          </a:xfrm>
        </p:spPr>
        <p:txBody>
          <a:bodyPr>
            <a:normAutofit/>
          </a:bodyPr>
          <a:lstStyle/>
          <a:p>
            <a:pPr marL="0" indent="0">
              <a:buNone/>
            </a:pPr>
            <a:r>
              <a:rPr lang="en-US" sz="1100" dirty="0">
                <a:solidFill>
                  <a:schemeClr val="tx1">
                    <a:lumMod val="65000"/>
                    <a:lumOff val="35000"/>
                  </a:schemeClr>
                </a:solidFill>
                <a:cs typeface="Calibri" pitchFamily="34" charset="0"/>
              </a:rPr>
              <a:t>Source: </a:t>
            </a:r>
            <a:r>
              <a:rPr lang="en-US" sz="1100" dirty="0" err="1">
                <a:solidFill>
                  <a:schemeClr val="tx1">
                    <a:lumMod val="65000"/>
                    <a:lumOff val="35000"/>
                  </a:schemeClr>
                </a:solidFill>
                <a:cs typeface="Calibri" pitchFamily="34" charset="0"/>
              </a:rPr>
              <a:t>Circana</a:t>
            </a:r>
            <a:r>
              <a:rPr lang="en-US" sz="1100" dirty="0">
                <a:solidFill>
                  <a:schemeClr val="tx1">
                    <a:lumMod val="65000"/>
                    <a:lumOff val="35000"/>
                  </a:schemeClr>
                </a:solidFill>
                <a:cs typeface="Calibri" pitchFamily="34" charset="0"/>
              </a:rPr>
              <a:t>/CREST®, YE Mar 23</a:t>
            </a:r>
          </a:p>
        </p:txBody>
      </p:sp>
      <p:grpSp>
        <p:nvGrpSpPr>
          <p:cNvPr id="14" name="Group 13"/>
          <p:cNvGrpSpPr/>
          <p:nvPr/>
        </p:nvGrpSpPr>
        <p:grpSpPr>
          <a:xfrm>
            <a:off x="7922516" y="191164"/>
            <a:ext cx="1104313" cy="779487"/>
            <a:chOff x="7943565" y="148981"/>
            <a:chExt cx="1104313" cy="779487"/>
          </a:xfrm>
        </p:grpSpPr>
        <p:sp>
          <p:nvSpPr>
            <p:cNvPr id="15" name="Oval 14"/>
            <p:cNvSpPr/>
            <p:nvPr/>
          </p:nvSpPr>
          <p:spPr>
            <a:xfrm>
              <a:off x="8095956" y="148981"/>
              <a:ext cx="785465" cy="779487"/>
            </a:xfrm>
            <a:prstGeom prst="ellipse">
              <a:avLst/>
            </a:prstGeom>
            <a:blipFill dpi="0" rotWithShape="1">
              <a:blip r:embed="rId4"/>
              <a:srcRect/>
              <a:stretch>
                <a:fillRect b="-15000"/>
              </a:stretch>
            </a:blip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200" b="1" dirty="0"/>
            </a:p>
          </p:txBody>
        </p:sp>
        <p:sp>
          <p:nvSpPr>
            <p:cNvPr id="19" name="TextBox 18"/>
            <p:cNvSpPr txBox="1"/>
            <p:nvPr/>
          </p:nvSpPr>
          <p:spPr>
            <a:xfrm>
              <a:off x="7943565" y="300857"/>
              <a:ext cx="1104313" cy="584775"/>
            </a:xfrm>
            <a:prstGeom prst="rect">
              <a:avLst/>
            </a:prstGeom>
            <a:noFill/>
          </p:spPr>
          <p:txBody>
            <a:bodyPr wrap="square" rtlCol="0">
              <a:spAutoFit/>
            </a:bodyPr>
            <a:lstStyle/>
            <a:p>
              <a:pPr algn="ctr"/>
              <a:r>
                <a:rPr lang="en-GB" sz="2400" b="1" dirty="0">
                  <a:solidFill>
                    <a:schemeClr val="bg1"/>
                  </a:solidFill>
                  <a:cs typeface="Calibri" pitchFamily="34" charset="0"/>
                </a:rPr>
                <a:t>QSR</a:t>
              </a:r>
            </a:p>
            <a:p>
              <a:pPr algn="ctr"/>
              <a:r>
                <a:rPr lang="en-GB" sz="800" b="1" dirty="0">
                  <a:solidFill>
                    <a:schemeClr val="bg1"/>
                  </a:solidFill>
                  <a:cs typeface="Calibri" pitchFamily="34" charset="0"/>
                </a:rPr>
                <a:t>(excl. F&amp;C)</a:t>
              </a:r>
            </a:p>
          </p:txBody>
        </p:sp>
      </p:grpSp>
    </p:spTree>
    <p:extLst>
      <p:ext uri="{BB962C8B-B14F-4D97-AF65-F5344CB8AC3E}">
        <p14:creationId xmlns:p14="http://schemas.microsoft.com/office/powerpoint/2010/main" val="4261090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extLst>
              <p:ext uri="{D42A27DB-BD31-4B8C-83A1-F6EECF244321}">
                <p14:modId xmlns:p14="http://schemas.microsoft.com/office/powerpoint/2010/main" val="849985926"/>
              </p:ext>
            </p:extLst>
          </p:nvPr>
        </p:nvGraphicFramePr>
        <p:xfrm>
          <a:off x="213757" y="1570166"/>
          <a:ext cx="5005225" cy="2989772"/>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338573" y="419670"/>
            <a:ext cx="7583944" cy="327248"/>
          </a:xfrm>
        </p:spPr>
        <p:txBody>
          <a:bodyPr>
            <a:noAutofit/>
          </a:bodyPr>
          <a:lstStyle/>
          <a:p>
            <a:r>
              <a:rPr lang="en-GB" sz="2400" dirty="0">
                <a:solidFill>
                  <a:srgbClr val="00517D"/>
                </a:solidFill>
                <a:latin typeface="+mn-lt"/>
                <a:cs typeface="Calibri" pitchFamily="34" charset="0"/>
              </a:rPr>
              <a:t>Individual Seafood product spend remains below market average, but lost less than other proteins</a:t>
            </a:r>
          </a:p>
        </p:txBody>
      </p:sp>
      <p:sp>
        <p:nvSpPr>
          <p:cNvPr id="3" name="Slide Number Placeholder 2"/>
          <p:cNvSpPr>
            <a:spLocks noGrp="1"/>
          </p:cNvSpPr>
          <p:nvPr>
            <p:ph type="sldNum" sz="quarter" idx="10"/>
          </p:nvPr>
        </p:nvSpPr>
        <p:spPr/>
        <p:txBody>
          <a:bodyPr/>
          <a:lstStyle/>
          <a:p>
            <a:fld id="{35A454EE-6717-4973-901E-6A90AD009CF4}" type="slidenum">
              <a:rPr lang="en-US" smtClean="0"/>
              <a:pPr/>
              <a:t>37</a:t>
            </a:fld>
            <a:endParaRPr lang="en-US" dirty="0"/>
          </a:p>
        </p:txBody>
      </p:sp>
      <p:sp>
        <p:nvSpPr>
          <p:cNvPr id="26" name="TextBox 25"/>
          <p:cNvSpPr txBox="1"/>
          <p:nvPr/>
        </p:nvSpPr>
        <p:spPr>
          <a:xfrm>
            <a:off x="357595" y="1200834"/>
            <a:ext cx="2740025" cy="461665"/>
          </a:xfrm>
          <a:prstGeom prst="rect">
            <a:avLst/>
          </a:prstGeom>
          <a:noFill/>
        </p:spPr>
        <p:txBody>
          <a:bodyPr>
            <a:spAutoFit/>
          </a:bodyPr>
          <a:lstStyle/>
          <a:p>
            <a:pPr>
              <a:defRPr/>
            </a:pPr>
            <a:r>
              <a:rPr lang="en-US" sz="1200" b="1" dirty="0">
                <a:cs typeface="Calibri" pitchFamily="34" charset="0"/>
              </a:rPr>
              <a:t>Average Individual Spend </a:t>
            </a:r>
          </a:p>
          <a:p>
            <a:pPr>
              <a:defRPr/>
            </a:pPr>
            <a:r>
              <a:rPr lang="en-US" sz="1200" b="1" dirty="0">
                <a:cs typeface="Calibri" pitchFamily="34" charset="0"/>
              </a:rPr>
              <a:t>YE Mar 23</a:t>
            </a:r>
          </a:p>
        </p:txBody>
      </p:sp>
      <p:cxnSp>
        <p:nvCxnSpPr>
          <p:cNvPr id="27" name="Straight Connector 26"/>
          <p:cNvCxnSpPr/>
          <p:nvPr/>
        </p:nvCxnSpPr>
        <p:spPr bwMode="auto">
          <a:xfrm>
            <a:off x="403827" y="2411118"/>
            <a:ext cx="8382000" cy="0"/>
          </a:xfrm>
          <a:prstGeom prst="line">
            <a:avLst/>
          </a:prstGeom>
          <a:solidFill>
            <a:srgbClr val="FFFF99"/>
          </a:solidFill>
          <a:ln w="9525" cap="flat" cmpd="sng" algn="ctr">
            <a:solidFill>
              <a:schemeClr val="bg1">
                <a:lumMod val="50000"/>
              </a:schemeClr>
            </a:solidFill>
            <a:prstDash val="solid"/>
            <a:round/>
            <a:headEnd type="oval" w="med" len="med"/>
            <a:tailEnd type="oval" w="med" len="med"/>
          </a:ln>
          <a:effectLst/>
        </p:spPr>
      </p:cxnSp>
      <p:cxnSp>
        <p:nvCxnSpPr>
          <p:cNvPr id="28" name="Straight Connector 5"/>
          <p:cNvCxnSpPr>
            <a:cxnSpLocks noChangeShapeType="1"/>
          </p:cNvCxnSpPr>
          <p:nvPr/>
        </p:nvCxnSpPr>
        <p:spPr bwMode="auto">
          <a:xfrm>
            <a:off x="1434469" y="1662499"/>
            <a:ext cx="0" cy="2606510"/>
          </a:xfrm>
          <a:prstGeom prst="line">
            <a:avLst/>
          </a:prstGeom>
          <a:noFill/>
          <a:ln w="25400" algn="ctr">
            <a:solidFill>
              <a:srgbClr val="C00000"/>
            </a:solidFill>
            <a:prstDash val="lgDash"/>
            <a:round/>
            <a:headEnd type="oval" w="med" len="med"/>
            <a:tailEnd type="oval" w="med" len="med"/>
          </a:ln>
          <a:extLst>
            <a:ext uri="{909E8E84-426E-40DD-AFC4-6F175D3DCCD1}">
              <a14:hiddenFill xmlns:a14="http://schemas.microsoft.com/office/drawing/2010/main">
                <a:noFill/>
              </a14:hiddenFill>
            </a:ext>
          </a:extLst>
        </p:spPr>
      </p:cxnSp>
      <p:sp>
        <p:nvSpPr>
          <p:cNvPr id="29" name="TextBox 28"/>
          <p:cNvSpPr txBox="1"/>
          <p:nvPr/>
        </p:nvSpPr>
        <p:spPr>
          <a:xfrm>
            <a:off x="6118693" y="1190708"/>
            <a:ext cx="2602322" cy="461665"/>
          </a:xfrm>
          <a:prstGeom prst="rect">
            <a:avLst/>
          </a:prstGeom>
          <a:noFill/>
        </p:spPr>
        <p:txBody>
          <a:bodyPr wrap="square">
            <a:spAutoFit/>
          </a:bodyPr>
          <a:lstStyle>
            <a:defPPr>
              <a:defRPr lang="en-GB"/>
            </a:defPPr>
            <a:lvl1pPr>
              <a:defRPr sz="1300">
                <a:solidFill>
                  <a:srgbClr val="000000"/>
                </a:solidFill>
                <a:ea typeface="Microsoft YaHei" pitchFamily="34" charset="-122"/>
                <a:cs typeface="Calibri" pitchFamily="34" charset="0"/>
              </a:defRPr>
            </a:lvl1pPr>
          </a:lstStyle>
          <a:p>
            <a:pPr algn="r"/>
            <a:r>
              <a:rPr lang="en-US" sz="1200" b="1" dirty="0">
                <a:solidFill>
                  <a:schemeClr val="tx1"/>
                </a:solidFill>
                <a:ea typeface="+mn-ea"/>
              </a:rPr>
              <a:t>Spend Change</a:t>
            </a:r>
          </a:p>
          <a:p>
            <a:pPr algn="r"/>
            <a:r>
              <a:rPr lang="en-US" sz="1200" b="1" dirty="0">
                <a:solidFill>
                  <a:schemeClr val="tx1"/>
                </a:solidFill>
                <a:ea typeface="+mn-ea"/>
              </a:rPr>
              <a:t>YE Mar 23 vs. '22</a:t>
            </a:r>
          </a:p>
        </p:txBody>
      </p:sp>
      <p:graphicFrame>
        <p:nvGraphicFramePr>
          <p:cNvPr id="6" name="Chart 5"/>
          <p:cNvGraphicFramePr/>
          <p:nvPr>
            <p:extLst>
              <p:ext uri="{D42A27DB-BD31-4B8C-83A1-F6EECF244321}">
                <p14:modId xmlns:p14="http://schemas.microsoft.com/office/powerpoint/2010/main" val="1392264085"/>
              </p:ext>
            </p:extLst>
          </p:nvPr>
        </p:nvGraphicFramePr>
        <p:xfrm>
          <a:off x="5141343" y="1576562"/>
          <a:ext cx="3752492" cy="2997604"/>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 Placeholder 4"/>
          <p:cNvSpPr>
            <a:spLocks noGrp="1"/>
          </p:cNvSpPr>
          <p:nvPr>
            <p:ph type="body" sz="quarter" idx="4294967295"/>
          </p:nvPr>
        </p:nvSpPr>
        <p:spPr>
          <a:xfrm>
            <a:off x="5897139" y="4800600"/>
            <a:ext cx="2683723" cy="277391"/>
          </a:xfrm>
        </p:spPr>
        <p:txBody>
          <a:bodyPr>
            <a:normAutofit/>
          </a:bodyPr>
          <a:lstStyle/>
          <a:p>
            <a:pPr marL="0" indent="0">
              <a:buNone/>
            </a:pPr>
            <a:r>
              <a:rPr lang="en-US" sz="1100" dirty="0">
                <a:solidFill>
                  <a:schemeClr val="tx1">
                    <a:lumMod val="65000"/>
                    <a:lumOff val="35000"/>
                  </a:schemeClr>
                </a:solidFill>
                <a:cs typeface="Calibri" pitchFamily="34" charset="0"/>
              </a:rPr>
              <a:t>Source: </a:t>
            </a:r>
            <a:r>
              <a:rPr lang="en-US" sz="1100" dirty="0" err="1">
                <a:solidFill>
                  <a:schemeClr val="tx1">
                    <a:lumMod val="65000"/>
                    <a:lumOff val="35000"/>
                  </a:schemeClr>
                </a:solidFill>
                <a:cs typeface="Calibri" pitchFamily="34" charset="0"/>
              </a:rPr>
              <a:t>Circana</a:t>
            </a:r>
            <a:r>
              <a:rPr lang="en-US" sz="1100" dirty="0">
                <a:solidFill>
                  <a:schemeClr val="tx1">
                    <a:lumMod val="65000"/>
                    <a:lumOff val="35000"/>
                  </a:schemeClr>
                </a:solidFill>
                <a:cs typeface="Calibri" pitchFamily="34" charset="0"/>
              </a:rPr>
              <a:t>/CREST®, YE Mar 23</a:t>
            </a:r>
          </a:p>
        </p:txBody>
      </p:sp>
      <p:grpSp>
        <p:nvGrpSpPr>
          <p:cNvPr id="13" name="Group 12"/>
          <p:cNvGrpSpPr/>
          <p:nvPr/>
        </p:nvGrpSpPr>
        <p:grpSpPr>
          <a:xfrm>
            <a:off x="7922516" y="191164"/>
            <a:ext cx="1104313" cy="779487"/>
            <a:chOff x="7943565" y="148981"/>
            <a:chExt cx="1104313" cy="779487"/>
          </a:xfrm>
        </p:grpSpPr>
        <p:sp>
          <p:nvSpPr>
            <p:cNvPr id="14" name="Oval 13"/>
            <p:cNvSpPr/>
            <p:nvPr/>
          </p:nvSpPr>
          <p:spPr>
            <a:xfrm>
              <a:off x="8095956" y="148981"/>
              <a:ext cx="785465" cy="779487"/>
            </a:xfrm>
            <a:prstGeom prst="ellipse">
              <a:avLst/>
            </a:prstGeom>
            <a:blipFill dpi="0" rotWithShape="1">
              <a:blip r:embed="rId5"/>
              <a:srcRect/>
              <a:stretch>
                <a:fillRect b="-15000"/>
              </a:stretch>
            </a:blip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200" b="1" dirty="0"/>
            </a:p>
          </p:txBody>
        </p:sp>
        <p:sp>
          <p:nvSpPr>
            <p:cNvPr id="15" name="TextBox 14"/>
            <p:cNvSpPr txBox="1"/>
            <p:nvPr/>
          </p:nvSpPr>
          <p:spPr>
            <a:xfrm>
              <a:off x="7943565" y="300857"/>
              <a:ext cx="1104313" cy="584775"/>
            </a:xfrm>
            <a:prstGeom prst="rect">
              <a:avLst/>
            </a:prstGeom>
            <a:noFill/>
          </p:spPr>
          <p:txBody>
            <a:bodyPr wrap="square" rtlCol="0">
              <a:spAutoFit/>
            </a:bodyPr>
            <a:lstStyle/>
            <a:p>
              <a:pPr algn="ctr"/>
              <a:r>
                <a:rPr lang="en-GB" sz="2400" b="1" dirty="0">
                  <a:solidFill>
                    <a:schemeClr val="bg1"/>
                  </a:solidFill>
                  <a:cs typeface="Calibri" pitchFamily="34" charset="0"/>
                </a:rPr>
                <a:t>QSR</a:t>
              </a:r>
            </a:p>
            <a:p>
              <a:pPr algn="ctr"/>
              <a:r>
                <a:rPr lang="en-GB" sz="800" b="1" dirty="0">
                  <a:solidFill>
                    <a:schemeClr val="bg1"/>
                  </a:solidFill>
                  <a:cs typeface="Calibri" pitchFamily="34" charset="0"/>
                </a:rPr>
                <a:t>(excl. F&amp;C)</a:t>
              </a:r>
            </a:p>
          </p:txBody>
        </p:sp>
      </p:grpSp>
    </p:spTree>
    <p:extLst>
      <p:ext uri="{BB962C8B-B14F-4D97-AF65-F5344CB8AC3E}">
        <p14:creationId xmlns:p14="http://schemas.microsoft.com/office/powerpoint/2010/main" val="2120148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extLst>
              <p:ext uri="{D42A27DB-BD31-4B8C-83A1-F6EECF244321}">
                <p14:modId xmlns:p14="http://schemas.microsoft.com/office/powerpoint/2010/main" val="3029848003"/>
              </p:ext>
            </p:extLst>
          </p:nvPr>
        </p:nvGraphicFramePr>
        <p:xfrm>
          <a:off x="403827" y="1570166"/>
          <a:ext cx="4815154" cy="2989772"/>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338572" y="191163"/>
            <a:ext cx="7492676" cy="779487"/>
          </a:xfrm>
        </p:spPr>
        <p:txBody>
          <a:bodyPr>
            <a:noAutofit/>
          </a:bodyPr>
          <a:lstStyle/>
          <a:p>
            <a:r>
              <a:rPr lang="en-GB" sz="2400" dirty="0">
                <a:solidFill>
                  <a:srgbClr val="00517D"/>
                </a:solidFill>
                <a:latin typeface="+mn-lt"/>
                <a:cs typeface="Calibri" pitchFamily="34" charset="0"/>
              </a:rPr>
              <a:t>Although proportion of deals with seafood items decreased, it’s still the largest among proteins </a:t>
            </a:r>
          </a:p>
        </p:txBody>
      </p:sp>
      <p:sp>
        <p:nvSpPr>
          <p:cNvPr id="3" name="Slide Number Placeholder 2"/>
          <p:cNvSpPr>
            <a:spLocks noGrp="1"/>
          </p:cNvSpPr>
          <p:nvPr>
            <p:ph type="sldNum" sz="quarter" idx="10"/>
          </p:nvPr>
        </p:nvSpPr>
        <p:spPr/>
        <p:txBody>
          <a:bodyPr/>
          <a:lstStyle/>
          <a:p>
            <a:fld id="{35A454EE-6717-4973-901E-6A90AD009CF4}" type="slidenum">
              <a:rPr lang="en-US" smtClean="0"/>
              <a:pPr/>
              <a:t>38</a:t>
            </a:fld>
            <a:endParaRPr lang="en-US" dirty="0"/>
          </a:p>
        </p:txBody>
      </p:sp>
      <p:sp>
        <p:nvSpPr>
          <p:cNvPr id="26" name="TextBox 25"/>
          <p:cNvSpPr txBox="1"/>
          <p:nvPr/>
        </p:nvSpPr>
        <p:spPr>
          <a:xfrm>
            <a:off x="357595" y="1200834"/>
            <a:ext cx="2740025" cy="461665"/>
          </a:xfrm>
          <a:prstGeom prst="rect">
            <a:avLst/>
          </a:prstGeom>
          <a:noFill/>
        </p:spPr>
        <p:txBody>
          <a:bodyPr>
            <a:spAutoFit/>
          </a:bodyPr>
          <a:lstStyle/>
          <a:p>
            <a:pPr>
              <a:defRPr/>
            </a:pPr>
            <a:r>
              <a:rPr lang="en-US" sz="1200" b="1" dirty="0">
                <a:solidFill>
                  <a:srgbClr val="000000"/>
                </a:solidFill>
                <a:ea typeface="Microsoft YaHei" pitchFamily="34" charset="-122"/>
                <a:cs typeface="Calibri" pitchFamily="34" charset="0"/>
              </a:rPr>
              <a:t>Deal Rates % </a:t>
            </a:r>
          </a:p>
          <a:p>
            <a:pPr>
              <a:defRPr/>
            </a:pPr>
            <a:r>
              <a:rPr lang="en-US" sz="1200" b="1" dirty="0">
                <a:solidFill>
                  <a:srgbClr val="000000"/>
                </a:solidFill>
                <a:ea typeface="Microsoft YaHei" pitchFamily="34" charset="-122"/>
                <a:cs typeface="Calibri" pitchFamily="34" charset="0"/>
              </a:rPr>
              <a:t>YE Mar 23</a:t>
            </a:r>
          </a:p>
        </p:txBody>
      </p:sp>
      <p:cxnSp>
        <p:nvCxnSpPr>
          <p:cNvPr id="27" name="Straight Connector 26"/>
          <p:cNvCxnSpPr/>
          <p:nvPr/>
        </p:nvCxnSpPr>
        <p:spPr bwMode="auto">
          <a:xfrm>
            <a:off x="403827" y="2411118"/>
            <a:ext cx="8382000" cy="0"/>
          </a:xfrm>
          <a:prstGeom prst="line">
            <a:avLst/>
          </a:prstGeom>
          <a:solidFill>
            <a:srgbClr val="FFFF99"/>
          </a:solidFill>
          <a:ln w="9525" cap="flat" cmpd="sng" algn="ctr">
            <a:solidFill>
              <a:schemeClr val="bg1">
                <a:lumMod val="50000"/>
              </a:schemeClr>
            </a:solidFill>
            <a:prstDash val="solid"/>
            <a:round/>
            <a:headEnd type="oval" w="med" len="med"/>
            <a:tailEnd type="oval" w="med" len="med"/>
          </a:ln>
          <a:effectLst/>
        </p:spPr>
      </p:cxnSp>
      <p:cxnSp>
        <p:nvCxnSpPr>
          <p:cNvPr id="28" name="Straight Connector 5"/>
          <p:cNvCxnSpPr>
            <a:cxnSpLocks noChangeShapeType="1"/>
          </p:cNvCxnSpPr>
          <p:nvPr/>
        </p:nvCxnSpPr>
        <p:spPr bwMode="auto">
          <a:xfrm>
            <a:off x="1345197" y="1767337"/>
            <a:ext cx="0" cy="2472890"/>
          </a:xfrm>
          <a:prstGeom prst="line">
            <a:avLst/>
          </a:prstGeom>
          <a:noFill/>
          <a:ln w="25400" algn="ctr">
            <a:solidFill>
              <a:srgbClr val="C00000"/>
            </a:solidFill>
            <a:prstDash val="lgDash"/>
            <a:round/>
            <a:headEnd type="oval" w="med" len="med"/>
            <a:tailEnd type="oval" w="med" len="med"/>
          </a:ln>
          <a:extLst>
            <a:ext uri="{909E8E84-426E-40DD-AFC4-6F175D3DCCD1}">
              <a14:hiddenFill xmlns:a14="http://schemas.microsoft.com/office/drawing/2010/main">
                <a:noFill/>
              </a14:hiddenFill>
            </a:ext>
          </a:extLst>
        </p:spPr>
      </p:cxnSp>
      <p:sp>
        <p:nvSpPr>
          <p:cNvPr id="29" name="TextBox 28"/>
          <p:cNvSpPr txBox="1"/>
          <p:nvPr/>
        </p:nvSpPr>
        <p:spPr>
          <a:xfrm>
            <a:off x="6118693" y="1190708"/>
            <a:ext cx="2602322" cy="461665"/>
          </a:xfrm>
          <a:prstGeom prst="rect">
            <a:avLst/>
          </a:prstGeom>
          <a:noFill/>
        </p:spPr>
        <p:txBody>
          <a:bodyPr wrap="square">
            <a:spAutoFit/>
          </a:bodyPr>
          <a:lstStyle>
            <a:defPPr>
              <a:defRPr lang="en-GB"/>
            </a:defPPr>
            <a:lvl1pPr>
              <a:defRPr sz="1300">
                <a:solidFill>
                  <a:srgbClr val="000000"/>
                </a:solidFill>
                <a:ea typeface="Microsoft YaHei" pitchFamily="34" charset="-122"/>
                <a:cs typeface="Calibri" pitchFamily="34" charset="0"/>
              </a:defRPr>
            </a:lvl1pPr>
          </a:lstStyle>
          <a:p>
            <a:pPr algn="r">
              <a:defRPr/>
            </a:pPr>
            <a:r>
              <a:rPr lang="en-US" sz="1200" b="1" dirty="0"/>
              <a:t>Deal Rate PPT Change</a:t>
            </a:r>
          </a:p>
          <a:p>
            <a:pPr algn="r">
              <a:defRPr/>
            </a:pPr>
            <a:r>
              <a:rPr lang="en-US" sz="1200" b="1" dirty="0"/>
              <a:t>YE Mar 23 vs. '22</a:t>
            </a:r>
          </a:p>
        </p:txBody>
      </p:sp>
      <p:graphicFrame>
        <p:nvGraphicFramePr>
          <p:cNvPr id="6" name="Chart 5"/>
          <p:cNvGraphicFramePr/>
          <p:nvPr>
            <p:extLst>
              <p:ext uri="{D42A27DB-BD31-4B8C-83A1-F6EECF244321}">
                <p14:modId xmlns:p14="http://schemas.microsoft.com/office/powerpoint/2010/main" val="2562841135"/>
              </p:ext>
            </p:extLst>
          </p:nvPr>
        </p:nvGraphicFramePr>
        <p:xfrm>
          <a:off x="5141343" y="1576562"/>
          <a:ext cx="3752492" cy="2997604"/>
        </p:xfrm>
        <a:graphic>
          <a:graphicData uri="http://schemas.openxmlformats.org/drawingml/2006/chart">
            <c:chart xmlns:c="http://schemas.openxmlformats.org/drawingml/2006/chart" xmlns:r="http://schemas.openxmlformats.org/officeDocument/2006/relationships" r:id="rId4"/>
          </a:graphicData>
        </a:graphic>
      </p:graphicFrame>
      <p:sp>
        <p:nvSpPr>
          <p:cNvPr id="13" name="Text Placeholder 4"/>
          <p:cNvSpPr>
            <a:spLocks noGrp="1"/>
          </p:cNvSpPr>
          <p:nvPr>
            <p:ph type="body" sz="quarter" idx="4294967295"/>
          </p:nvPr>
        </p:nvSpPr>
        <p:spPr>
          <a:xfrm>
            <a:off x="5897139" y="4800600"/>
            <a:ext cx="2683723" cy="277391"/>
          </a:xfrm>
        </p:spPr>
        <p:txBody>
          <a:bodyPr>
            <a:normAutofit/>
          </a:bodyPr>
          <a:lstStyle/>
          <a:p>
            <a:pPr marL="0" indent="0">
              <a:buNone/>
            </a:pPr>
            <a:r>
              <a:rPr lang="en-US" sz="1100" dirty="0">
                <a:solidFill>
                  <a:schemeClr val="tx1">
                    <a:lumMod val="65000"/>
                    <a:lumOff val="35000"/>
                  </a:schemeClr>
                </a:solidFill>
                <a:cs typeface="Calibri" pitchFamily="34" charset="0"/>
              </a:rPr>
              <a:t>Source: </a:t>
            </a:r>
            <a:r>
              <a:rPr lang="en-US" sz="1100" dirty="0" err="1">
                <a:solidFill>
                  <a:schemeClr val="tx1">
                    <a:lumMod val="65000"/>
                    <a:lumOff val="35000"/>
                  </a:schemeClr>
                </a:solidFill>
                <a:cs typeface="Calibri" pitchFamily="34" charset="0"/>
              </a:rPr>
              <a:t>Circana</a:t>
            </a:r>
            <a:r>
              <a:rPr lang="en-US" sz="1100" dirty="0">
                <a:solidFill>
                  <a:schemeClr val="tx1">
                    <a:lumMod val="65000"/>
                    <a:lumOff val="35000"/>
                  </a:schemeClr>
                </a:solidFill>
                <a:cs typeface="Calibri" pitchFamily="34" charset="0"/>
              </a:rPr>
              <a:t>/CREST®, YE Mar 23</a:t>
            </a:r>
          </a:p>
        </p:txBody>
      </p:sp>
      <p:grpSp>
        <p:nvGrpSpPr>
          <p:cNvPr id="12" name="Group 11"/>
          <p:cNvGrpSpPr/>
          <p:nvPr/>
        </p:nvGrpSpPr>
        <p:grpSpPr>
          <a:xfrm>
            <a:off x="7922516" y="191164"/>
            <a:ext cx="1104313" cy="779487"/>
            <a:chOff x="7943565" y="148981"/>
            <a:chExt cx="1104313" cy="779487"/>
          </a:xfrm>
        </p:grpSpPr>
        <p:sp>
          <p:nvSpPr>
            <p:cNvPr id="14" name="Oval 13"/>
            <p:cNvSpPr/>
            <p:nvPr/>
          </p:nvSpPr>
          <p:spPr>
            <a:xfrm>
              <a:off x="8095956" y="148981"/>
              <a:ext cx="785465" cy="779487"/>
            </a:xfrm>
            <a:prstGeom prst="ellipse">
              <a:avLst/>
            </a:prstGeom>
            <a:blipFill dpi="0" rotWithShape="1">
              <a:blip r:embed="rId5"/>
              <a:srcRect/>
              <a:stretch>
                <a:fillRect b="-15000"/>
              </a:stretch>
            </a:blip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200" b="1" dirty="0"/>
            </a:p>
          </p:txBody>
        </p:sp>
        <p:sp>
          <p:nvSpPr>
            <p:cNvPr id="15" name="TextBox 14"/>
            <p:cNvSpPr txBox="1"/>
            <p:nvPr/>
          </p:nvSpPr>
          <p:spPr>
            <a:xfrm>
              <a:off x="7943565" y="300857"/>
              <a:ext cx="1104313" cy="584775"/>
            </a:xfrm>
            <a:prstGeom prst="rect">
              <a:avLst/>
            </a:prstGeom>
            <a:noFill/>
          </p:spPr>
          <p:txBody>
            <a:bodyPr wrap="square" rtlCol="0">
              <a:spAutoFit/>
            </a:bodyPr>
            <a:lstStyle/>
            <a:p>
              <a:pPr algn="ctr"/>
              <a:r>
                <a:rPr lang="en-GB" sz="2400" b="1" dirty="0">
                  <a:solidFill>
                    <a:schemeClr val="bg1"/>
                  </a:solidFill>
                  <a:cs typeface="Calibri" pitchFamily="34" charset="0"/>
                </a:rPr>
                <a:t>QSR</a:t>
              </a:r>
            </a:p>
            <a:p>
              <a:pPr algn="ctr"/>
              <a:r>
                <a:rPr lang="en-GB" sz="800" b="1" dirty="0">
                  <a:solidFill>
                    <a:schemeClr val="bg1"/>
                  </a:solidFill>
                  <a:cs typeface="Calibri" pitchFamily="34" charset="0"/>
                </a:rPr>
                <a:t>(excl. F&amp;C)</a:t>
              </a:r>
            </a:p>
          </p:txBody>
        </p:sp>
      </p:grpSp>
    </p:spTree>
    <p:extLst>
      <p:ext uri="{BB962C8B-B14F-4D97-AF65-F5344CB8AC3E}">
        <p14:creationId xmlns:p14="http://schemas.microsoft.com/office/powerpoint/2010/main" val="1410982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a:xfrm>
            <a:off x="8599488" y="4835525"/>
            <a:ext cx="544512" cy="279400"/>
          </a:xfrm>
        </p:spPr>
        <p:txBody>
          <a:bodyPr/>
          <a:lstStyle/>
          <a:p>
            <a:fld id="{35A454EE-6717-4973-901E-6A90AD009CF4}" type="slidenum">
              <a:rPr lang="en-US" smtClean="0">
                <a:solidFill>
                  <a:srgbClr val="0078BE"/>
                </a:solidFill>
              </a:rPr>
              <a:pPr/>
              <a:t>39</a:t>
            </a:fld>
            <a:endParaRPr lang="en-US" dirty="0">
              <a:solidFill>
                <a:srgbClr val="0078BE"/>
              </a:solidFill>
            </a:endParaRPr>
          </a:p>
        </p:txBody>
      </p:sp>
      <p:sp>
        <p:nvSpPr>
          <p:cNvPr id="12" name="Title 3"/>
          <p:cNvSpPr txBox="1">
            <a:spLocks/>
          </p:cNvSpPr>
          <p:nvPr/>
        </p:nvSpPr>
        <p:spPr>
          <a:xfrm>
            <a:off x="414338" y="2343988"/>
            <a:ext cx="8458200" cy="411956"/>
          </a:xfrm>
          <a:prstGeom prst="rect">
            <a:avLst/>
          </a:prstGeom>
        </p:spPr>
        <p:txBody>
          <a:bodyPr vert="horz"/>
          <a:lstStyle>
            <a:lvl1pPr algn="l" defTabSz="457200" rtl="0" eaLnBrk="1" latinLnBrk="0" hangingPunct="1">
              <a:lnSpc>
                <a:spcPct val="90000"/>
              </a:lnSpc>
              <a:spcBef>
                <a:spcPct val="0"/>
              </a:spcBef>
              <a:buNone/>
              <a:defRPr sz="2800" b="1" kern="1200">
                <a:solidFill>
                  <a:schemeClr val="tx2"/>
                </a:solidFill>
                <a:latin typeface="+mj-lt"/>
                <a:ea typeface="+mj-ea"/>
                <a:cs typeface="+mj-cs"/>
              </a:defRPr>
            </a:lvl1pPr>
          </a:lstStyle>
          <a:p>
            <a:r>
              <a:rPr lang="en-GB" altLang="en-US" sz="3600" dirty="0">
                <a:solidFill>
                  <a:schemeClr val="bg1"/>
                </a:solidFill>
                <a:latin typeface="+mn-lt"/>
              </a:rPr>
              <a:t>Pubs</a:t>
            </a:r>
            <a:endParaRPr lang="en-US" altLang="en-US" sz="3600" dirty="0">
              <a:solidFill>
                <a:schemeClr val="bg1"/>
              </a:solidFill>
              <a:latin typeface="+mn-lt"/>
            </a:endParaRPr>
          </a:p>
        </p:txBody>
      </p:sp>
      <p:sp>
        <p:nvSpPr>
          <p:cNvPr id="6" name="Content Placeholder 4"/>
          <p:cNvSpPr txBox="1">
            <a:spLocks/>
          </p:cNvSpPr>
          <p:nvPr/>
        </p:nvSpPr>
        <p:spPr>
          <a:xfrm>
            <a:off x="422276" y="2896608"/>
            <a:ext cx="8450262" cy="1119188"/>
          </a:xfrm>
          <a:prstGeom prst="rect">
            <a:avLst/>
          </a:prstGeom>
        </p:spPr>
        <p:txBody>
          <a:bodyPr/>
          <a:lstStyle>
            <a:lvl1pPr marL="341313" indent="-341313" algn="l" defTabSz="457200" rtl="0" eaLnBrk="1" latinLnBrk="0" hangingPunct="1">
              <a:lnSpc>
                <a:spcPct val="85000"/>
              </a:lnSpc>
              <a:spcBef>
                <a:spcPts val="0"/>
              </a:spcBef>
              <a:spcAft>
                <a:spcPts val="1440"/>
              </a:spcAft>
              <a:buClr>
                <a:schemeClr val="accent3"/>
              </a:buClr>
              <a:buSzPct val="100000"/>
              <a:buFont typeface="Wingdings" panose="05000000000000000000" pitchFamily="2" charset="2"/>
              <a:buChar char="n"/>
              <a:defRPr sz="2400" kern="1200" baseline="0">
                <a:solidFill>
                  <a:schemeClr val="tx1"/>
                </a:solidFill>
                <a:latin typeface="+mn-lt"/>
                <a:ea typeface="+mn-ea"/>
                <a:cs typeface="+mn-cs"/>
              </a:defRPr>
            </a:lvl1pPr>
            <a:lvl2pPr marL="627063" indent="-285750" algn="l" defTabSz="457200" rtl="0" eaLnBrk="1" latinLnBrk="0" hangingPunct="1">
              <a:lnSpc>
                <a:spcPct val="85000"/>
              </a:lnSpc>
              <a:spcBef>
                <a:spcPts val="0"/>
              </a:spcBef>
              <a:spcAft>
                <a:spcPts val="1440"/>
              </a:spcAft>
              <a:buClr>
                <a:schemeClr val="accent3"/>
              </a:buClr>
              <a:buFont typeface="Calibri" panose="020F0502020204030204" pitchFamily="34" charset="0"/>
              <a:buChar char="–"/>
              <a:defRPr sz="2200" kern="1200">
                <a:solidFill>
                  <a:schemeClr val="tx1"/>
                </a:solidFill>
                <a:latin typeface="+mn-lt"/>
                <a:ea typeface="+mn-ea"/>
                <a:cs typeface="+mn-cs"/>
              </a:defRPr>
            </a:lvl2pPr>
            <a:lvl3pPr marL="914400" indent="-287338" algn="l" defTabSz="457200" rtl="0" eaLnBrk="1" latinLnBrk="0" hangingPunct="1">
              <a:lnSpc>
                <a:spcPct val="85000"/>
              </a:lnSpc>
              <a:spcBef>
                <a:spcPts val="0"/>
              </a:spcBef>
              <a:spcAft>
                <a:spcPts val="1440"/>
              </a:spcAft>
              <a:buClr>
                <a:schemeClr val="accent3"/>
              </a:buClr>
              <a:buFont typeface="Calibri" panose="020F0502020204030204" pitchFamily="34" charset="0"/>
              <a:buChar char="•"/>
              <a:tabLst/>
              <a:defRPr sz="2000" kern="1200">
                <a:solidFill>
                  <a:schemeClr val="tx1"/>
                </a:solidFill>
                <a:latin typeface="+mn-lt"/>
                <a:ea typeface="+mn-ea"/>
                <a:cs typeface="+mn-cs"/>
              </a:defRPr>
            </a:lvl3pPr>
            <a:lvl4pPr marL="1600200" indent="-228600" algn="l" defTabSz="457200" rtl="0" eaLnBrk="1" latinLnBrk="0" hangingPunct="1">
              <a:lnSpc>
                <a:spcPct val="85000"/>
              </a:lnSpc>
              <a:spcBef>
                <a:spcPts val="0"/>
              </a:spcBef>
              <a:spcAft>
                <a:spcPts val="1440"/>
              </a:spcAft>
              <a:buClr>
                <a:srgbClr val="00A1DE"/>
              </a:buClr>
              <a:buFont typeface="Arial"/>
              <a:buChar char="–"/>
              <a:defRPr sz="1600" kern="1200">
                <a:solidFill>
                  <a:schemeClr val="tx1"/>
                </a:solidFill>
                <a:latin typeface="+mn-lt"/>
                <a:ea typeface="+mn-ea"/>
                <a:cs typeface="+mn-cs"/>
              </a:defRPr>
            </a:lvl4pPr>
            <a:lvl5pPr marL="2057400" indent="-228600" algn="l" defTabSz="457200" rtl="0" eaLnBrk="1" latinLnBrk="0" hangingPunct="1">
              <a:lnSpc>
                <a:spcPct val="85000"/>
              </a:lnSpc>
              <a:spcBef>
                <a:spcPts val="0"/>
              </a:spcBef>
              <a:spcAft>
                <a:spcPts val="1440"/>
              </a:spcAft>
              <a:buClr>
                <a:srgbClr val="00A1DE"/>
              </a:buClr>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indent="-342900">
              <a:buFont typeface="Arial" pitchFamily="34" charset="0"/>
              <a:buChar char="•"/>
            </a:pPr>
            <a:r>
              <a:rPr lang="en-GB" dirty="0">
                <a:solidFill>
                  <a:schemeClr val="bg1"/>
                </a:solidFill>
                <a:cs typeface="Calibri" pitchFamily="34" charset="0"/>
              </a:rPr>
              <a:t>Pub visits and spend demonstrated good growth in Q’23</a:t>
            </a:r>
          </a:p>
          <a:p>
            <a:pPr marL="342900" indent="-342900">
              <a:buFont typeface="Arial" pitchFamily="34" charset="0"/>
              <a:buChar char="•"/>
            </a:pPr>
            <a:r>
              <a:rPr lang="en-GB" dirty="0">
                <a:solidFill>
                  <a:schemeClr val="bg1"/>
                </a:solidFill>
                <a:cs typeface="Calibri" pitchFamily="34" charset="0"/>
              </a:rPr>
              <a:t>Annualised Pub visits are now at 87% of pre-Covid, spend at 107%</a:t>
            </a:r>
          </a:p>
          <a:p>
            <a:pPr marL="342900" indent="-342900">
              <a:buFont typeface="Arial" pitchFamily="34" charset="0"/>
              <a:buChar char="•"/>
            </a:pPr>
            <a:r>
              <a:rPr lang="en-GB" dirty="0">
                <a:solidFill>
                  <a:schemeClr val="bg1"/>
                </a:solidFill>
                <a:cs typeface="Calibri" pitchFamily="34" charset="0"/>
              </a:rPr>
              <a:t>12-month </a:t>
            </a:r>
            <a:r>
              <a:rPr lang="en-GB" sz="2400" dirty="0">
                <a:solidFill>
                  <a:schemeClr val="bg1"/>
                </a:solidFill>
                <a:latin typeface="+mn-lt"/>
                <a:cs typeface="Calibri" pitchFamily="34" charset="0"/>
              </a:rPr>
              <a:t>Pubs Seafood and Pork incidence increased</a:t>
            </a:r>
            <a:endParaRPr lang="en-GB" dirty="0">
              <a:solidFill>
                <a:schemeClr val="bg1"/>
              </a:solidFill>
              <a:cs typeface="Calibri" pitchFamily="34" charset="0"/>
            </a:endParaRPr>
          </a:p>
        </p:txBody>
      </p:sp>
      <p:sp>
        <p:nvSpPr>
          <p:cNvPr id="8" name="Text Placeholder 4"/>
          <p:cNvSpPr txBox="1">
            <a:spLocks/>
          </p:cNvSpPr>
          <p:nvPr/>
        </p:nvSpPr>
        <p:spPr>
          <a:xfrm>
            <a:off x="5897139" y="4800600"/>
            <a:ext cx="2683723" cy="277391"/>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Lucida Grande"/>
              <a:buChar char="–"/>
              <a:defRPr sz="2600" kern="1200">
                <a:solidFill>
                  <a:srgbClr val="54585A"/>
                </a:solidFill>
                <a:latin typeface="+mn-lt"/>
                <a:ea typeface="+mn-ea"/>
                <a:cs typeface="+mn-cs"/>
              </a:defRPr>
            </a:lvl1pPr>
            <a:lvl2pPr marL="742950" indent="-285750" algn="l" defTabSz="457200" rtl="0" eaLnBrk="1" latinLnBrk="0" hangingPunct="1">
              <a:spcBef>
                <a:spcPct val="20000"/>
              </a:spcBef>
              <a:buFont typeface="Lucida Grande"/>
              <a:buChar char="–"/>
              <a:defRPr sz="2400" kern="1200">
                <a:solidFill>
                  <a:srgbClr val="54585A"/>
                </a:solidFill>
                <a:latin typeface="+mn-lt"/>
                <a:ea typeface="+mn-ea"/>
                <a:cs typeface="+mn-cs"/>
              </a:defRPr>
            </a:lvl2pPr>
            <a:lvl3pPr marL="1143000" indent="-228600" algn="l" defTabSz="457200" rtl="0" eaLnBrk="1" latinLnBrk="0" hangingPunct="1">
              <a:spcBef>
                <a:spcPct val="20000"/>
              </a:spcBef>
              <a:buFont typeface="Lucida Grande"/>
              <a:buChar char="–"/>
              <a:defRPr sz="2200" kern="1200">
                <a:solidFill>
                  <a:srgbClr val="54585A"/>
                </a:solidFill>
                <a:latin typeface="+mn-lt"/>
                <a:ea typeface="+mn-ea"/>
                <a:cs typeface="+mn-cs"/>
              </a:defRPr>
            </a:lvl3pPr>
            <a:lvl4pPr marL="1600200" indent="-228600" algn="l" defTabSz="457200" rtl="0" eaLnBrk="1" latinLnBrk="0" hangingPunct="1">
              <a:spcBef>
                <a:spcPct val="20000"/>
              </a:spcBef>
              <a:buFont typeface="Lucida Grande"/>
              <a:buChar char="–"/>
              <a:defRPr sz="2000" kern="1200">
                <a:solidFill>
                  <a:srgbClr val="54585A"/>
                </a:solidFill>
                <a:latin typeface="+mn-lt"/>
                <a:ea typeface="+mn-ea"/>
                <a:cs typeface="+mn-cs"/>
              </a:defRPr>
            </a:lvl4pPr>
            <a:lvl5pPr marL="2057400" indent="-228600" algn="l" defTabSz="457200" rtl="0" eaLnBrk="1" latinLnBrk="0" hangingPunct="1">
              <a:spcBef>
                <a:spcPct val="20000"/>
              </a:spcBef>
              <a:buFont typeface="Lucida Grande"/>
              <a:buChar char="–"/>
              <a:defRPr sz="1800" kern="1200">
                <a:solidFill>
                  <a:srgbClr val="54585A"/>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Lucida Grande"/>
              <a:buNone/>
            </a:pPr>
            <a:r>
              <a:rPr lang="en-US" sz="1100" dirty="0">
                <a:solidFill>
                  <a:schemeClr val="tx1">
                    <a:lumMod val="65000"/>
                    <a:lumOff val="35000"/>
                  </a:schemeClr>
                </a:solidFill>
                <a:cs typeface="Calibri" pitchFamily="34" charset="0"/>
              </a:rPr>
              <a:t>Source: </a:t>
            </a:r>
            <a:r>
              <a:rPr lang="en-US" sz="1100" dirty="0" err="1">
                <a:solidFill>
                  <a:schemeClr val="tx1">
                    <a:lumMod val="65000"/>
                    <a:lumOff val="35000"/>
                  </a:schemeClr>
                </a:solidFill>
                <a:cs typeface="Calibri" pitchFamily="34" charset="0"/>
              </a:rPr>
              <a:t>Circana</a:t>
            </a:r>
            <a:r>
              <a:rPr lang="en-US" sz="1100" dirty="0">
                <a:solidFill>
                  <a:schemeClr val="tx1">
                    <a:lumMod val="65000"/>
                    <a:lumOff val="35000"/>
                  </a:schemeClr>
                </a:solidFill>
                <a:cs typeface="Calibri" pitchFamily="34" charset="0"/>
              </a:rPr>
              <a:t>/CREST®, YE Mar 23</a:t>
            </a: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t="28822" r="1367" b="29845"/>
          <a:stretch/>
        </p:blipFill>
        <p:spPr>
          <a:xfrm>
            <a:off x="1" y="8"/>
            <a:ext cx="9143999" cy="2124000"/>
          </a:xfrm>
          <a:prstGeom prst="rect">
            <a:avLst/>
          </a:prstGeom>
        </p:spPr>
      </p:pic>
    </p:spTree>
    <p:extLst>
      <p:ext uri="{BB962C8B-B14F-4D97-AF65-F5344CB8AC3E}">
        <p14:creationId xmlns:p14="http://schemas.microsoft.com/office/powerpoint/2010/main" val="40833190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35A454EE-6717-4973-901E-6A90AD009CF4}" type="slidenum">
              <a:rPr lang="en-US" smtClean="0"/>
              <a:pPr/>
              <a:t>4</a:t>
            </a:fld>
            <a:endParaRPr lang="en-US" dirty="0"/>
          </a:p>
        </p:txBody>
      </p:sp>
      <p:sp>
        <p:nvSpPr>
          <p:cNvPr id="12" name="Title 3"/>
          <p:cNvSpPr txBox="1">
            <a:spLocks/>
          </p:cNvSpPr>
          <p:nvPr/>
        </p:nvSpPr>
        <p:spPr>
          <a:xfrm>
            <a:off x="3600173" y="271809"/>
            <a:ext cx="5196598" cy="411956"/>
          </a:xfrm>
          <a:prstGeom prst="rect">
            <a:avLst/>
          </a:prstGeom>
        </p:spPr>
        <p:txBody>
          <a:bodyPr vert="horz"/>
          <a:lstStyle>
            <a:lvl1pPr algn="l" defTabSz="457200" rtl="0" eaLnBrk="1" latinLnBrk="0" hangingPunct="1">
              <a:lnSpc>
                <a:spcPct val="90000"/>
              </a:lnSpc>
              <a:spcBef>
                <a:spcPct val="0"/>
              </a:spcBef>
              <a:buNone/>
              <a:defRPr sz="2800" b="1" kern="1200">
                <a:solidFill>
                  <a:schemeClr val="tx2"/>
                </a:solidFill>
                <a:latin typeface="+mj-lt"/>
                <a:ea typeface="+mj-ea"/>
                <a:cs typeface="+mj-cs"/>
              </a:defRPr>
            </a:lvl1pPr>
          </a:lstStyle>
          <a:p>
            <a:pPr>
              <a:defRPr/>
            </a:pPr>
            <a:r>
              <a:rPr lang="en-US" sz="3600" dirty="0">
                <a:latin typeface="+mn-lt"/>
                <a:cs typeface="Calibri" pitchFamily="34" charset="0"/>
              </a:rPr>
              <a:t>Topline</a:t>
            </a:r>
          </a:p>
          <a:p>
            <a:pPr>
              <a:defRPr/>
            </a:pPr>
            <a:r>
              <a:rPr lang="en-US" sz="3600" dirty="0">
                <a:latin typeface="+mn-lt"/>
                <a:cs typeface="Calibri" pitchFamily="34" charset="0"/>
              </a:rPr>
              <a:t>Industry Performance</a:t>
            </a:r>
            <a:endParaRPr lang="en-US" sz="3600" dirty="0">
              <a:latin typeface="+mn-lt"/>
            </a:endParaRPr>
          </a:p>
        </p:txBody>
      </p:sp>
      <p:sp>
        <p:nvSpPr>
          <p:cNvPr id="6" name="Content Placeholder 4"/>
          <p:cNvSpPr txBox="1">
            <a:spLocks/>
          </p:cNvSpPr>
          <p:nvPr/>
        </p:nvSpPr>
        <p:spPr>
          <a:xfrm>
            <a:off x="3600173" y="1575302"/>
            <a:ext cx="5062145" cy="3260817"/>
          </a:xfrm>
          <a:prstGeom prst="rect">
            <a:avLst/>
          </a:prstGeom>
        </p:spPr>
        <p:txBody>
          <a:bodyPr/>
          <a:lstStyle>
            <a:lvl1pPr marL="341313" indent="-341313" algn="l" defTabSz="457200" rtl="0" eaLnBrk="1" latinLnBrk="0" hangingPunct="1">
              <a:lnSpc>
                <a:spcPct val="85000"/>
              </a:lnSpc>
              <a:spcBef>
                <a:spcPts val="0"/>
              </a:spcBef>
              <a:spcAft>
                <a:spcPts val="1440"/>
              </a:spcAft>
              <a:buClr>
                <a:schemeClr val="accent3"/>
              </a:buClr>
              <a:buSzPct val="100000"/>
              <a:buFont typeface="Wingdings" panose="05000000000000000000" pitchFamily="2" charset="2"/>
              <a:buChar char="n"/>
              <a:defRPr sz="2400" kern="1200" baseline="0">
                <a:solidFill>
                  <a:schemeClr val="tx1"/>
                </a:solidFill>
                <a:latin typeface="+mn-lt"/>
                <a:ea typeface="+mn-ea"/>
                <a:cs typeface="+mn-cs"/>
              </a:defRPr>
            </a:lvl1pPr>
            <a:lvl2pPr marL="627063" indent="-285750" algn="l" defTabSz="457200" rtl="0" eaLnBrk="1" latinLnBrk="0" hangingPunct="1">
              <a:lnSpc>
                <a:spcPct val="85000"/>
              </a:lnSpc>
              <a:spcBef>
                <a:spcPts val="0"/>
              </a:spcBef>
              <a:spcAft>
                <a:spcPts val="1440"/>
              </a:spcAft>
              <a:buClr>
                <a:schemeClr val="accent3"/>
              </a:buClr>
              <a:buFont typeface="Calibri" panose="020F0502020204030204" pitchFamily="34" charset="0"/>
              <a:buChar char="–"/>
              <a:defRPr sz="2200" kern="1200">
                <a:solidFill>
                  <a:schemeClr val="tx1"/>
                </a:solidFill>
                <a:latin typeface="+mn-lt"/>
                <a:ea typeface="+mn-ea"/>
                <a:cs typeface="+mn-cs"/>
              </a:defRPr>
            </a:lvl2pPr>
            <a:lvl3pPr marL="914400" indent="-287338" algn="l" defTabSz="457200" rtl="0" eaLnBrk="1" latinLnBrk="0" hangingPunct="1">
              <a:lnSpc>
                <a:spcPct val="85000"/>
              </a:lnSpc>
              <a:spcBef>
                <a:spcPts val="0"/>
              </a:spcBef>
              <a:spcAft>
                <a:spcPts val="1440"/>
              </a:spcAft>
              <a:buClr>
                <a:schemeClr val="accent3"/>
              </a:buClr>
              <a:buFont typeface="Calibri" panose="020F0502020204030204" pitchFamily="34" charset="0"/>
              <a:buChar char="•"/>
              <a:tabLst/>
              <a:defRPr sz="2000" kern="1200">
                <a:solidFill>
                  <a:schemeClr val="tx1"/>
                </a:solidFill>
                <a:latin typeface="+mn-lt"/>
                <a:ea typeface="+mn-ea"/>
                <a:cs typeface="+mn-cs"/>
              </a:defRPr>
            </a:lvl3pPr>
            <a:lvl4pPr marL="1600200" indent="-228600" algn="l" defTabSz="457200" rtl="0" eaLnBrk="1" latinLnBrk="0" hangingPunct="1">
              <a:lnSpc>
                <a:spcPct val="85000"/>
              </a:lnSpc>
              <a:spcBef>
                <a:spcPts val="0"/>
              </a:spcBef>
              <a:spcAft>
                <a:spcPts val="1440"/>
              </a:spcAft>
              <a:buClr>
                <a:srgbClr val="00A1DE"/>
              </a:buClr>
              <a:buFont typeface="Arial"/>
              <a:buChar char="–"/>
              <a:defRPr sz="1600" kern="1200">
                <a:solidFill>
                  <a:schemeClr val="tx1"/>
                </a:solidFill>
                <a:latin typeface="+mn-lt"/>
                <a:ea typeface="+mn-ea"/>
                <a:cs typeface="+mn-cs"/>
              </a:defRPr>
            </a:lvl4pPr>
            <a:lvl5pPr marL="2057400" indent="-228600" algn="l" defTabSz="457200" rtl="0" eaLnBrk="1" latinLnBrk="0" hangingPunct="1">
              <a:lnSpc>
                <a:spcPct val="85000"/>
              </a:lnSpc>
              <a:spcBef>
                <a:spcPts val="0"/>
              </a:spcBef>
              <a:spcAft>
                <a:spcPts val="1440"/>
              </a:spcAft>
              <a:buClr>
                <a:srgbClr val="00A1DE"/>
              </a:buClr>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
                <a:schemeClr val="tx2"/>
              </a:buClr>
              <a:buFont typeface="Wingdings" pitchFamily="2" charset="2"/>
              <a:buChar char="§"/>
            </a:pPr>
            <a:r>
              <a:rPr lang="en-GB" dirty="0">
                <a:cs typeface="Calibri" pitchFamily="34" charset="0"/>
              </a:rPr>
              <a:t>The market recovery continued in Q1 2023 with visits gaining 3.4% and spend growing 4.8% </a:t>
            </a:r>
          </a:p>
          <a:p>
            <a:pPr>
              <a:buClr>
                <a:schemeClr val="tx2"/>
              </a:buClr>
              <a:buFont typeface="Wingdings" pitchFamily="2" charset="2"/>
              <a:buChar char="§"/>
            </a:pPr>
            <a:r>
              <a:rPr lang="en-GB" dirty="0">
                <a:cs typeface="Calibri" pitchFamily="34" charset="0"/>
              </a:rPr>
              <a:t>All segments but Travel &amp; Leisure demonstrated visit growth on an annual basis</a:t>
            </a:r>
          </a:p>
          <a:p>
            <a:pPr>
              <a:buClr>
                <a:schemeClr val="tx2"/>
              </a:buClr>
              <a:buFont typeface="Wingdings" pitchFamily="2" charset="2"/>
              <a:buChar char="§"/>
            </a:pPr>
            <a:r>
              <a:rPr lang="en-GB" dirty="0">
                <a:cs typeface="Calibri" pitchFamily="34" charset="0"/>
              </a:rPr>
              <a:t>However, annualised visits are still only at 79% of 2019 levels</a:t>
            </a: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96" y="-10030"/>
            <a:ext cx="3429000" cy="5143500"/>
          </a:xfrm>
          <a:prstGeom prst="rect">
            <a:avLst/>
          </a:prstGeom>
        </p:spPr>
      </p:pic>
    </p:spTree>
    <p:extLst>
      <p:ext uri="{BB962C8B-B14F-4D97-AF65-F5344CB8AC3E}">
        <p14:creationId xmlns:p14="http://schemas.microsoft.com/office/powerpoint/2010/main" val="2322409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67296" y="205980"/>
            <a:ext cx="7728660" cy="647999"/>
          </a:xfrm>
        </p:spPr>
        <p:txBody>
          <a:bodyPr>
            <a:noAutofit/>
          </a:bodyPr>
          <a:lstStyle/>
          <a:p>
            <a:r>
              <a:rPr lang="en-GB" sz="2400" dirty="0">
                <a:solidFill>
                  <a:srgbClr val="00517D"/>
                </a:solidFill>
                <a:latin typeface="+mn-lt"/>
                <a:cs typeface="Calibri" pitchFamily="34" charset="0"/>
              </a:rPr>
              <a:t>Without any restrictions in sight, Pub visits and spend demonstrated good growth in Q1 2023</a:t>
            </a:r>
            <a:endParaRPr lang="en-GB" sz="2400" dirty="0">
              <a:latin typeface="+mn-lt"/>
            </a:endParaRPr>
          </a:p>
        </p:txBody>
      </p:sp>
      <p:sp>
        <p:nvSpPr>
          <p:cNvPr id="2" name="sheet number"/>
          <p:cNvSpPr>
            <a:spLocks noGrp="1"/>
          </p:cNvSpPr>
          <p:nvPr>
            <p:ph type="sldNum" sz="quarter" idx="4294967295"/>
          </p:nvPr>
        </p:nvSpPr>
        <p:spPr>
          <a:xfrm>
            <a:off x="7010400" y="4749800"/>
            <a:ext cx="2133600" cy="357188"/>
          </a:xfrm>
        </p:spPr>
        <p:txBody>
          <a:bodyPr/>
          <a:lstStyle/>
          <a:p>
            <a:pPr>
              <a:defRPr/>
            </a:pPr>
            <a:fld id="{D905545C-C2CD-A240-87BD-E3760E2DB45B}" type="slidenum">
              <a:rPr lang="en-US" sz="1100" smtClean="0">
                <a:latin typeface="Calibri" pitchFamily="34" charset="0"/>
                <a:cs typeface="Calibri" pitchFamily="34" charset="0"/>
              </a:rPr>
              <a:pPr>
                <a:defRPr/>
              </a:pPr>
              <a:t>40</a:t>
            </a:fld>
            <a:endParaRPr lang="en-US" sz="1100" dirty="0">
              <a:latin typeface="Calibri" pitchFamily="34" charset="0"/>
              <a:cs typeface="Calibri" pitchFamily="34" charset="0"/>
            </a:endParaRPr>
          </a:p>
        </p:txBody>
      </p:sp>
      <p:sp>
        <p:nvSpPr>
          <p:cNvPr id="15" name="Titre_1"/>
          <p:cNvSpPr>
            <a:spLocks noGrp="1"/>
          </p:cNvSpPr>
          <p:nvPr>
            <p:ph type="body" sz="quarter" idx="4294967295"/>
          </p:nvPr>
        </p:nvSpPr>
        <p:spPr>
          <a:xfrm>
            <a:off x="0" y="1141328"/>
            <a:ext cx="9144000" cy="220663"/>
          </a:xfrm>
          <a:prstGeom prst="rect">
            <a:avLst/>
          </a:prstGeom>
        </p:spPr>
        <p:txBody>
          <a:bodyPr>
            <a:normAutofit fontScale="55000" lnSpcReduction="20000"/>
          </a:bodyPr>
          <a:lstStyle/>
          <a:p>
            <a:pPr marL="0" indent="0" algn="ctr">
              <a:buNone/>
              <a:defRPr/>
            </a:pPr>
            <a:r>
              <a:rPr lang="en-US" sz="1700" dirty="0">
                <a:latin typeface="Calibri" pitchFamily="34" charset="0"/>
                <a:cs typeface="Calibri" pitchFamily="34" charset="0"/>
              </a:rPr>
              <a:t>Components of Spending vs. Year Ago</a:t>
            </a:r>
            <a:endParaRPr lang="fr-FR" sz="1700" dirty="0">
              <a:latin typeface="Calibri" pitchFamily="34" charset="0"/>
              <a:cs typeface="Calibri" pitchFamily="34" charset="0"/>
            </a:endParaRPr>
          </a:p>
        </p:txBody>
      </p:sp>
      <p:sp>
        <p:nvSpPr>
          <p:cNvPr id="20" name="Text Placeholder 4"/>
          <p:cNvSpPr>
            <a:spLocks noGrp="1"/>
          </p:cNvSpPr>
          <p:nvPr>
            <p:ph type="body" sz="quarter" idx="4294967295"/>
          </p:nvPr>
        </p:nvSpPr>
        <p:spPr>
          <a:xfrm>
            <a:off x="6299343" y="4800600"/>
            <a:ext cx="2682875" cy="277813"/>
          </a:xfrm>
        </p:spPr>
        <p:txBody>
          <a:bodyPr>
            <a:normAutofit/>
          </a:bodyPr>
          <a:lstStyle/>
          <a:p>
            <a:pPr marL="0" indent="0">
              <a:buNone/>
            </a:pPr>
            <a:r>
              <a:rPr lang="en-US" sz="1100" dirty="0">
                <a:solidFill>
                  <a:schemeClr val="tx1">
                    <a:lumMod val="65000"/>
                    <a:lumOff val="35000"/>
                  </a:schemeClr>
                </a:solidFill>
                <a:latin typeface="Calibri" pitchFamily="34" charset="0"/>
                <a:cs typeface="Calibri" pitchFamily="34" charset="0"/>
              </a:rPr>
              <a:t>Source: The NPD Group/CREST®, YE Dec '22</a:t>
            </a:r>
          </a:p>
        </p:txBody>
      </p:sp>
      <p:sp>
        <p:nvSpPr>
          <p:cNvPr id="16" name="SASID_1"/>
          <p:cNvSpPr txBox="1"/>
          <p:nvPr/>
        </p:nvSpPr>
        <p:spPr>
          <a:xfrm>
            <a:off x="8534538" y="4981917"/>
            <a:ext cx="357790" cy="215444"/>
          </a:xfrm>
          <a:prstGeom prst="rect">
            <a:avLst/>
          </a:prstGeom>
          <a:noFill/>
        </p:spPr>
        <p:txBody>
          <a:bodyPr wrap="none" rtlCol="0">
            <a:spAutoFit/>
          </a:bodyPr>
          <a:lstStyle/>
          <a:p>
            <a:r>
              <a:rPr lang="fr-FR" sz="800">
                <a:solidFill>
                  <a:schemeClr val="bg1"/>
                </a:solidFill>
              </a:rPr>
              <a:t>228</a:t>
            </a:r>
            <a:endParaRPr lang="fr-FR" sz="800" dirty="0">
              <a:solidFill>
                <a:schemeClr val="bg1"/>
              </a:solidFill>
            </a:endParaRPr>
          </a:p>
        </p:txBody>
      </p:sp>
      <p:sp>
        <p:nvSpPr>
          <p:cNvPr id="17" name="warning"/>
          <p:cNvSpPr/>
          <p:nvPr/>
        </p:nvSpPr>
        <p:spPr>
          <a:xfrm>
            <a:off x="0" y="4985846"/>
            <a:ext cx="9144000" cy="230832"/>
          </a:xfrm>
          <a:prstGeom prst="rect">
            <a:avLst/>
          </a:prstGeom>
        </p:spPr>
        <p:txBody>
          <a:bodyPr wrap="square">
            <a:spAutoFit/>
          </a:bodyPr>
          <a:lstStyle/>
          <a:p>
            <a:pPr algn="ctr"/>
            <a:r>
              <a:rPr lang="de-DE" sz="900" dirty="0">
                <a:solidFill>
                  <a:schemeClr val="bg1"/>
                </a:solidFill>
              </a:rPr>
              <a:t>n.a.: Low sample / Numbers flagged grey and italic: Please read as tendencies / ++/--: pcya &gt;+/-15% </a:t>
            </a:r>
          </a:p>
        </p:txBody>
      </p:sp>
      <p:sp>
        <p:nvSpPr>
          <p:cNvPr id="18" name="ID"/>
          <p:cNvSpPr txBox="1"/>
          <p:nvPr/>
        </p:nvSpPr>
        <p:spPr>
          <a:xfrm>
            <a:off x="8534538" y="4981917"/>
            <a:ext cx="551754" cy="261610"/>
          </a:xfrm>
          <a:prstGeom prst="rect">
            <a:avLst/>
          </a:prstGeom>
          <a:noFill/>
        </p:spPr>
        <p:txBody>
          <a:bodyPr wrap="none" rtlCol="0">
            <a:spAutoFit/>
          </a:bodyPr>
          <a:lstStyle/>
          <a:p>
            <a:r>
              <a:rPr lang="fr-FR" sz="1100" dirty="0">
                <a:solidFill>
                  <a:schemeClr val="bg1"/>
                </a:solidFill>
                <a:latin typeface="Calibri" pitchFamily="34" charset="0"/>
                <a:cs typeface="Calibri" pitchFamily="34" charset="0"/>
              </a:rPr>
              <a:t>slide 4</a:t>
            </a:r>
          </a:p>
        </p:txBody>
      </p:sp>
      <p:grpSp>
        <p:nvGrpSpPr>
          <p:cNvPr id="21" name="Group 20"/>
          <p:cNvGrpSpPr/>
          <p:nvPr/>
        </p:nvGrpSpPr>
        <p:grpSpPr>
          <a:xfrm>
            <a:off x="7943565" y="148981"/>
            <a:ext cx="1104313" cy="779487"/>
            <a:chOff x="7943565" y="148981"/>
            <a:chExt cx="1104313" cy="779487"/>
          </a:xfrm>
          <a:effectLst>
            <a:outerShdw blurRad="50800" dist="38100" dir="2700000" algn="tl" rotWithShape="0">
              <a:prstClr val="black">
                <a:alpha val="40000"/>
              </a:prstClr>
            </a:outerShdw>
          </a:effectLst>
        </p:grpSpPr>
        <p:sp>
          <p:nvSpPr>
            <p:cNvPr id="22" name="Oval 21"/>
            <p:cNvSpPr/>
            <p:nvPr/>
          </p:nvSpPr>
          <p:spPr>
            <a:xfrm>
              <a:off x="8095956" y="148981"/>
              <a:ext cx="785465" cy="779487"/>
            </a:xfrm>
            <a:prstGeom prst="ellipse">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200" b="1" dirty="0"/>
            </a:p>
          </p:txBody>
        </p:sp>
        <p:sp>
          <p:nvSpPr>
            <p:cNvPr id="23" name="TextBox 22"/>
            <p:cNvSpPr txBox="1"/>
            <p:nvPr/>
          </p:nvSpPr>
          <p:spPr>
            <a:xfrm>
              <a:off x="7943565" y="300857"/>
              <a:ext cx="1104313" cy="461665"/>
            </a:xfrm>
            <a:prstGeom prst="rect">
              <a:avLst/>
            </a:prstGeom>
            <a:noFill/>
            <a:ln>
              <a:noFill/>
            </a:ln>
          </p:spPr>
          <p:txBody>
            <a:bodyPr wrap="square" rtlCol="0">
              <a:spAutoFit/>
            </a:bodyPr>
            <a:lstStyle/>
            <a:p>
              <a:pPr algn="ctr"/>
              <a:r>
                <a:rPr lang="en-GB" sz="2400" b="1" dirty="0">
                  <a:solidFill>
                    <a:schemeClr val="bg1"/>
                  </a:solidFill>
                  <a:cs typeface="Calibri" pitchFamily="34" charset="0"/>
                </a:rPr>
                <a:t>Pubs</a:t>
              </a:r>
            </a:p>
          </p:txBody>
        </p:sp>
      </p:grpSp>
      <p:sp>
        <p:nvSpPr>
          <p:cNvPr id="25" name="Titre_3"/>
          <p:cNvSpPr txBox="1">
            <a:spLocks/>
          </p:cNvSpPr>
          <p:nvPr/>
        </p:nvSpPr>
        <p:spPr>
          <a:xfrm>
            <a:off x="148683" y="3500797"/>
            <a:ext cx="9144000" cy="335785"/>
          </a:xfrm>
          <a:prstGeom prst="rect">
            <a:avLst/>
          </a:prstGeom>
        </p:spPr>
        <p:txBody>
          <a:bodyPr vert="horz" lIns="91440" tIns="45720" rIns="91440" bIns="45720" rtlCol="0">
            <a:normAutofit fontScale="77500" lnSpcReduction="20000"/>
          </a:bodyPr>
          <a:lstStyle>
            <a:lvl1pPr marL="342900" indent="-342900" algn="l" defTabSz="457200" rtl="0" eaLnBrk="1" fontAlgn="base" latinLnBrk="0" hangingPunct="1">
              <a:lnSpc>
                <a:spcPct val="85000"/>
              </a:lnSpc>
              <a:spcBef>
                <a:spcPct val="0"/>
              </a:spcBef>
              <a:spcAft>
                <a:spcPct val="50000"/>
              </a:spcAft>
              <a:buClr>
                <a:srgbClr val="1B86BB"/>
              </a:buClr>
              <a:buFont typeface="Wingdings" charset="0"/>
              <a:buChar char="n"/>
              <a:defRPr sz="2400" kern="1200">
                <a:solidFill>
                  <a:schemeClr val="tx1"/>
                </a:solidFill>
                <a:latin typeface="+mn-lt"/>
                <a:ea typeface="ＭＳ Ｐゴシック" charset="0"/>
                <a:cs typeface="ＭＳ Ｐゴシック" charset="0"/>
              </a:defRPr>
            </a:lvl1pPr>
            <a:lvl2pPr marL="742950" indent="-285750" algn="l" defTabSz="457200" rtl="0" eaLnBrk="1" fontAlgn="base" latinLnBrk="0" hangingPunct="1">
              <a:lnSpc>
                <a:spcPct val="85000"/>
              </a:lnSpc>
              <a:spcBef>
                <a:spcPct val="0"/>
              </a:spcBef>
              <a:spcAft>
                <a:spcPct val="50000"/>
              </a:spcAft>
              <a:buClr>
                <a:srgbClr val="1B86BB"/>
              </a:buClr>
              <a:buFont typeface="Lucida Grande"/>
              <a:buChar char="–"/>
              <a:defRPr sz="2000" kern="1200">
                <a:solidFill>
                  <a:schemeClr val="tx1"/>
                </a:solidFill>
                <a:latin typeface="+mn-lt"/>
                <a:ea typeface="ＭＳ Ｐゴシック" charset="0"/>
                <a:cs typeface="+mn-cs"/>
              </a:defRPr>
            </a:lvl2pPr>
            <a:lvl3pPr marL="1143000" indent="-228600" algn="l" defTabSz="457200" rtl="0" eaLnBrk="1" fontAlgn="base" latinLnBrk="0" hangingPunct="1">
              <a:lnSpc>
                <a:spcPct val="85000"/>
              </a:lnSpc>
              <a:spcBef>
                <a:spcPct val="0"/>
              </a:spcBef>
              <a:spcAft>
                <a:spcPct val="50000"/>
              </a:spcAft>
              <a:buFont typeface="Lucida Grande"/>
              <a:buChar char="•"/>
              <a:defRPr sz="2200" kern="1200">
                <a:solidFill>
                  <a:schemeClr val="tx1"/>
                </a:solidFill>
                <a:latin typeface="+mn-lt"/>
                <a:ea typeface="ＭＳ Ｐゴシック" charset="0"/>
                <a:cs typeface="+mn-cs"/>
              </a:defRPr>
            </a:lvl3pPr>
            <a:lvl4pPr marL="1600200" indent="-228600" algn="l" defTabSz="457200" rtl="0" eaLnBrk="1" fontAlgn="base" latinLnBrk="0" hangingPunct="1">
              <a:lnSpc>
                <a:spcPct val="85000"/>
              </a:lnSpc>
              <a:spcBef>
                <a:spcPct val="0"/>
              </a:spcBef>
              <a:spcAft>
                <a:spcPct val="50000"/>
              </a:spcAft>
              <a:buFont typeface="Lucida Grande"/>
              <a:buChar char="–"/>
              <a:defRPr sz="1600" kern="1200">
                <a:solidFill>
                  <a:schemeClr val="tx1"/>
                </a:solidFill>
                <a:latin typeface="+mn-lt"/>
                <a:ea typeface="ＭＳ Ｐゴシック" charset="0"/>
                <a:cs typeface="+mn-cs"/>
              </a:defRPr>
            </a:lvl4pPr>
            <a:lvl5pPr marL="2057400" indent="-228600" algn="l" defTabSz="457200" rtl="0" eaLnBrk="1" fontAlgn="base" latinLnBrk="0" hangingPunct="1">
              <a:lnSpc>
                <a:spcPct val="85000"/>
              </a:lnSpc>
              <a:spcBef>
                <a:spcPct val="0"/>
              </a:spcBef>
              <a:spcAft>
                <a:spcPct val="50000"/>
              </a:spcAft>
              <a:buFont typeface="Lucida Grande"/>
              <a:buChar char="»"/>
              <a:defRPr sz="1600" kern="1200">
                <a:solidFill>
                  <a:schemeClr val="tx1"/>
                </a:solidFill>
                <a:latin typeface="+mn-lt"/>
                <a:ea typeface="ＭＳ Ｐゴシック" charset="0"/>
                <a:cs typeface="+mn-cs"/>
              </a:defRPr>
            </a:lvl5pPr>
            <a:lvl6pPr marL="2514600" indent="-228600" algn="l" defTabSz="457200" rtl="0" eaLnBrk="1" fontAlgn="base" latinLnBrk="0" hangingPunct="1">
              <a:lnSpc>
                <a:spcPct val="85000"/>
              </a:lnSpc>
              <a:spcBef>
                <a:spcPct val="0"/>
              </a:spcBef>
              <a:spcAft>
                <a:spcPct val="50000"/>
              </a:spcAft>
              <a:buFont typeface="Arial"/>
              <a:buChar char="»"/>
              <a:defRPr sz="1600" kern="1200">
                <a:solidFill>
                  <a:schemeClr val="tx1"/>
                </a:solidFill>
                <a:latin typeface="+mn-lt"/>
                <a:ea typeface="+mn-ea"/>
                <a:cs typeface="+mn-cs"/>
              </a:defRPr>
            </a:lvl6pPr>
            <a:lvl7pPr marL="2971800" indent="-228600" algn="l" defTabSz="457200" rtl="0" eaLnBrk="1" fontAlgn="base" latinLnBrk="0" hangingPunct="1">
              <a:lnSpc>
                <a:spcPct val="85000"/>
              </a:lnSpc>
              <a:spcBef>
                <a:spcPct val="0"/>
              </a:spcBef>
              <a:spcAft>
                <a:spcPct val="50000"/>
              </a:spcAft>
              <a:buFont typeface="Arial"/>
              <a:buChar char="»"/>
              <a:defRPr sz="1600" kern="1200">
                <a:solidFill>
                  <a:schemeClr val="tx1"/>
                </a:solidFill>
                <a:latin typeface="+mn-lt"/>
                <a:ea typeface="+mn-ea"/>
                <a:cs typeface="+mn-cs"/>
              </a:defRPr>
            </a:lvl7pPr>
            <a:lvl8pPr marL="3429000" indent="-228600" algn="l" defTabSz="457200" rtl="0" eaLnBrk="1" fontAlgn="base" latinLnBrk="0" hangingPunct="1">
              <a:lnSpc>
                <a:spcPct val="85000"/>
              </a:lnSpc>
              <a:spcBef>
                <a:spcPct val="0"/>
              </a:spcBef>
              <a:spcAft>
                <a:spcPct val="50000"/>
              </a:spcAft>
              <a:buFont typeface="Arial"/>
              <a:buChar char="»"/>
              <a:defRPr sz="1600" kern="1200">
                <a:solidFill>
                  <a:schemeClr val="tx1"/>
                </a:solidFill>
                <a:latin typeface="+mn-lt"/>
                <a:ea typeface="+mn-ea"/>
                <a:cs typeface="+mn-cs"/>
              </a:defRPr>
            </a:lvl8pPr>
            <a:lvl9pPr marL="3886200" indent="-228600" algn="l" defTabSz="457200" rtl="0" eaLnBrk="1" fontAlgn="base" latinLnBrk="0" hangingPunct="1">
              <a:lnSpc>
                <a:spcPct val="85000"/>
              </a:lnSpc>
              <a:spcBef>
                <a:spcPct val="0"/>
              </a:spcBef>
              <a:spcAft>
                <a:spcPct val="50000"/>
              </a:spcAft>
              <a:buFont typeface="Arial"/>
              <a:buChar char="»"/>
              <a:defRPr sz="1600" kern="1200">
                <a:solidFill>
                  <a:schemeClr val="tx1"/>
                </a:solidFill>
                <a:latin typeface="+mn-lt"/>
                <a:ea typeface="+mn-ea"/>
                <a:cs typeface="+mn-cs"/>
              </a:defRPr>
            </a:lvl9pPr>
          </a:lstStyle>
          <a:p>
            <a:pPr marL="0" indent="0" algn="ctr">
              <a:buFont typeface="Wingdings" charset="0"/>
              <a:buNone/>
              <a:defRPr/>
            </a:pPr>
            <a:r>
              <a:rPr lang="de-DE" sz="1700">
                <a:solidFill>
                  <a:srgbClr val="00A1DE"/>
                </a:solidFill>
                <a:latin typeface="Calibri" pitchFamily="34" charset="0"/>
                <a:cs typeface="Calibri" pitchFamily="34" charset="0"/>
              </a:rPr>
              <a:t>Total Spend, Visits and  Avg. Eater Check</a:t>
            </a:r>
            <a:endParaRPr lang="en-US" sz="1700">
              <a:solidFill>
                <a:srgbClr val="00A1DE"/>
              </a:solidFill>
              <a:latin typeface="Calibri" pitchFamily="34" charset="0"/>
              <a:cs typeface="Calibri" pitchFamily="34" charset="0"/>
            </a:endParaRPr>
          </a:p>
          <a:p>
            <a:pPr marL="0" indent="0" algn="ctr">
              <a:buFont typeface="Wingdings" charset="0"/>
              <a:buNone/>
              <a:defRPr/>
            </a:pPr>
            <a:endParaRPr lang="fr-FR" sz="1700" dirty="0">
              <a:solidFill>
                <a:srgbClr val="00A1DE"/>
              </a:solidFill>
              <a:latin typeface="Calibri" pitchFamily="34" charset="0"/>
              <a:cs typeface="Calibri" pitchFamily="34" charset="0"/>
            </a:endParaRPr>
          </a:p>
        </p:txBody>
      </p:sp>
      <p:graphicFrame>
        <p:nvGraphicFramePr>
          <p:cNvPr id="3" name="Graph_1">
            <a:extLst>
              <a:ext uri="{FF2B5EF4-FFF2-40B4-BE49-F238E27FC236}">
                <a16:creationId xmlns:a16="http://schemas.microsoft.com/office/drawing/2014/main" id="{BCF73670-40D8-63EB-4FB7-3DE35ACFA243}"/>
              </a:ext>
            </a:extLst>
          </p:cNvPr>
          <p:cNvGraphicFramePr>
            <a:graphicFrameLocks noGrp="1" noChangeAspect="1"/>
          </p:cNvGraphicFramePr>
          <p:nvPr>
            <p:extLst>
              <p:ext uri="{D42A27DB-BD31-4B8C-83A1-F6EECF244321}">
                <p14:modId xmlns:p14="http://schemas.microsoft.com/office/powerpoint/2010/main" val="3793076365"/>
              </p:ext>
            </p:extLst>
          </p:nvPr>
        </p:nvGraphicFramePr>
        <p:xfrm>
          <a:off x="367296" y="1141327"/>
          <a:ext cx="6096726" cy="214562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Graph_2">
            <a:extLst>
              <a:ext uri="{FF2B5EF4-FFF2-40B4-BE49-F238E27FC236}">
                <a16:creationId xmlns:a16="http://schemas.microsoft.com/office/drawing/2014/main" id="{E2587386-0653-81EE-4641-657B4177194F}"/>
              </a:ext>
            </a:extLst>
          </p:cNvPr>
          <p:cNvGraphicFramePr>
            <a:graphicFrameLocks noGrp="1" noChangeAspect="1"/>
          </p:cNvGraphicFramePr>
          <p:nvPr>
            <p:extLst>
              <p:ext uri="{D42A27DB-BD31-4B8C-83A1-F6EECF244321}">
                <p14:modId xmlns:p14="http://schemas.microsoft.com/office/powerpoint/2010/main" val="2549254234"/>
              </p:ext>
            </p:extLst>
          </p:nvPr>
        </p:nvGraphicFramePr>
        <p:xfrm>
          <a:off x="6542730" y="1050800"/>
          <a:ext cx="2105665" cy="223615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 name="Table 8">
            <a:extLst>
              <a:ext uri="{FF2B5EF4-FFF2-40B4-BE49-F238E27FC236}">
                <a16:creationId xmlns:a16="http://schemas.microsoft.com/office/drawing/2014/main" id="{6B02E433-507A-E694-4D98-6540F695B4C7}"/>
              </a:ext>
            </a:extLst>
          </p:cNvPr>
          <p:cNvGraphicFramePr>
            <a:graphicFrameLocks noGrp="1"/>
          </p:cNvGraphicFramePr>
          <p:nvPr>
            <p:extLst>
              <p:ext uri="{D42A27DB-BD31-4B8C-83A1-F6EECF244321}">
                <p14:modId xmlns:p14="http://schemas.microsoft.com/office/powerpoint/2010/main" val="940879531"/>
              </p:ext>
            </p:extLst>
          </p:nvPr>
        </p:nvGraphicFramePr>
        <p:xfrm>
          <a:off x="366715" y="3885678"/>
          <a:ext cx="8388345" cy="605128"/>
        </p:xfrm>
        <a:graphic>
          <a:graphicData uri="http://schemas.openxmlformats.org/drawingml/2006/table">
            <a:tbl>
              <a:tblPr/>
              <a:tblGrid>
                <a:gridCol w="1199826">
                  <a:extLst>
                    <a:ext uri="{9D8B030D-6E8A-4147-A177-3AD203B41FA5}">
                      <a16:colId xmlns:a16="http://schemas.microsoft.com/office/drawing/2014/main" val="3496076230"/>
                    </a:ext>
                  </a:extLst>
                </a:gridCol>
                <a:gridCol w="552963">
                  <a:extLst>
                    <a:ext uri="{9D8B030D-6E8A-4147-A177-3AD203B41FA5}">
                      <a16:colId xmlns:a16="http://schemas.microsoft.com/office/drawing/2014/main" val="1838287239"/>
                    </a:ext>
                  </a:extLst>
                </a:gridCol>
                <a:gridCol w="552963">
                  <a:extLst>
                    <a:ext uri="{9D8B030D-6E8A-4147-A177-3AD203B41FA5}">
                      <a16:colId xmlns:a16="http://schemas.microsoft.com/office/drawing/2014/main" val="432763094"/>
                    </a:ext>
                  </a:extLst>
                </a:gridCol>
                <a:gridCol w="552963">
                  <a:extLst>
                    <a:ext uri="{9D8B030D-6E8A-4147-A177-3AD203B41FA5}">
                      <a16:colId xmlns:a16="http://schemas.microsoft.com/office/drawing/2014/main" val="3039463464"/>
                    </a:ext>
                  </a:extLst>
                </a:gridCol>
                <a:gridCol w="552963">
                  <a:extLst>
                    <a:ext uri="{9D8B030D-6E8A-4147-A177-3AD203B41FA5}">
                      <a16:colId xmlns:a16="http://schemas.microsoft.com/office/drawing/2014/main" val="4192339868"/>
                    </a:ext>
                  </a:extLst>
                </a:gridCol>
                <a:gridCol w="552963">
                  <a:extLst>
                    <a:ext uri="{9D8B030D-6E8A-4147-A177-3AD203B41FA5}">
                      <a16:colId xmlns:a16="http://schemas.microsoft.com/office/drawing/2014/main" val="861219425"/>
                    </a:ext>
                  </a:extLst>
                </a:gridCol>
                <a:gridCol w="552963">
                  <a:extLst>
                    <a:ext uri="{9D8B030D-6E8A-4147-A177-3AD203B41FA5}">
                      <a16:colId xmlns:a16="http://schemas.microsoft.com/office/drawing/2014/main" val="3188169483"/>
                    </a:ext>
                  </a:extLst>
                </a:gridCol>
                <a:gridCol w="552963">
                  <a:extLst>
                    <a:ext uri="{9D8B030D-6E8A-4147-A177-3AD203B41FA5}">
                      <a16:colId xmlns:a16="http://schemas.microsoft.com/office/drawing/2014/main" val="1212222694"/>
                    </a:ext>
                  </a:extLst>
                </a:gridCol>
                <a:gridCol w="552963">
                  <a:extLst>
                    <a:ext uri="{9D8B030D-6E8A-4147-A177-3AD203B41FA5}">
                      <a16:colId xmlns:a16="http://schemas.microsoft.com/office/drawing/2014/main" val="299193844"/>
                    </a:ext>
                  </a:extLst>
                </a:gridCol>
                <a:gridCol w="552963">
                  <a:extLst>
                    <a:ext uri="{9D8B030D-6E8A-4147-A177-3AD203B41FA5}">
                      <a16:colId xmlns:a16="http://schemas.microsoft.com/office/drawing/2014/main" val="2143054474"/>
                    </a:ext>
                  </a:extLst>
                </a:gridCol>
                <a:gridCol w="552963">
                  <a:extLst>
                    <a:ext uri="{9D8B030D-6E8A-4147-A177-3AD203B41FA5}">
                      <a16:colId xmlns:a16="http://schemas.microsoft.com/office/drawing/2014/main" val="2340151771"/>
                    </a:ext>
                  </a:extLst>
                </a:gridCol>
                <a:gridCol w="552963">
                  <a:extLst>
                    <a:ext uri="{9D8B030D-6E8A-4147-A177-3AD203B41FA5}">
                      <a16:colId xmlns:a16="http://schemas.microsoft.com/office/drawing/2014/main" val="3688314162"/>
                    </a:ext>
                  </a:extLst>
                </a:gridCol>
                <a:gridCol w="552963">
                  <a:extLst>
                    <a:ext uri="{9D8B030D-6E8A-4147-A177-3AD203B41FA5}">
                      <a16:colId xmlns:a16="http://schemas.microsoft.com/office/drawing/2014/main" val="1491296313"/>
                    </a:ext>
                  </a:extLst>
                </a:gridCol>
                <a:gridCol w="552963">
                  <a:extLst>
                    <a:ext uri="{9D8B030D-6E8A-4147-A177-3AD203B41FA5}">
                      <a16:colId xmlns:a16="http://schemas.microsoft.com/office/drawing/2014/main" val="3307055477"/>
                    </a:ext>
                  </a:extLst>
                </a:gridCol>
              </a:tblGrid>
              <a:tr h="151282">
                <a:tc>
                  <a:txBody>
                    <a:bodyPr/>
                    <a:lstStyle/>
                    <a:p>
                      <a:pPr algn="l" fontAlgn="b"/>
                      <a:r>
                        <a:rPr lang="en-GB" sz="800" b="0" i="0" u="none" strike="noStrike">
                          <a:solidFill>
                            <a:srgbClr val="FFFFFF"/>
                          </a:solidFill>
                          <a:effectLst/>
                          <a:latin typeface="Arial" panose="020B0604020202020204" pitchFamily="34" charset="0"/>
                        </a:rPr>
                        <a:t> </a:t>
                      </a:r>
                    </a:p>
                  </a:txBody>
                  <a:tcPr marL="5217" marR="5217" marT="5217"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808080"/>
                    </a:solidFill>
                  </a:tcPr>
                </a:tc>
                <a:tc>
                  <a:txBody>
                    <a:bodyPr/>
                    <a:lstStyle/>
                    <a:p>
                      <a:pPr algn="ctr" fontAlgn="b"/>
                      <a:r>
                        <a:rPr lang="en-GB" sz="800" b="1" i="0" u="none" strike="noStrike">
                          <a:solidFill>
                            <a:srgbClr val="FFFFFF"/>
                          </a:solidFill>
                          <a:effectLst/>
                          <a:latin typeface="Arial" panose="020B0604020202020204" pitchFamily="34" charset="0"/>
                        </a:rPr>
                        <a:t>Q1 21</a:t>
                      </a:r>
                    </a:p>
                  </a:txBody>
                  <a:tcPr marL="5217" marR="5217" marT="5217"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808080"/>
                    </a:solidFill>
                  </a:tcPr>
                </a:tc>
                <a:tc>
                  <a:txBody>
                    <a:bodyPr/>
                    <a:lstStyle/>
                    <a:p>
                      <a:pPr algn="ctr" fontAlgn="b"/>
                      <a:r>
                        <a:rPr lang="en-GB" sz="800" b="1" i="0" u="none" strike="noStrike">
                          <a:solidFill>
                            <a:srgbClr val="FFFFFF"/>
                          </a:solidFill>
                          <a:effectLst/>
                          <a:latin typeface="Arial" panose="020B0604020202020204" pitchFamily="34" charset="0"/>
                        </a:rPr>
                        <a:t>Q2 21</a:t>
                      </a:r>
                    </a:p>
                  </a:txBody>
                  <a:tcPr marL="5217" marR="5217" marT="5217"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808080"/>
                    </a:solidFill>
                  </a:tcPr>
                </a:tc>
                <a:tc>
                  <a:txBody>
                    <a:bodyPr/>
                    <a:lstStyle/>
                    <a:p>
                      <a:pPr algn="ctr" fontAlgn="b"/>
                      <a:r>
                        <a:rPr lang="en-GB" sz="800" b="1" i="0" u="none" strike="noStrike">
                          <a:solidFill>
                            <a:srgbClr val="FFFFFF"/>
                          </a:solidFill>
                          <a:effectLst/>
                          <a:latin typeface="Arial" panose="020B0604020202020204" pitchFamily="34" charset="0"/>
                        </a:rPr>
                        <a:t>Q3 21</a:t>
                      </a:r>
                    </a:p>
                  </a:txBody>
                  <a:tcPr marL="5217" marR="5217" marT="5217"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808080"/>
                    </a:solidFill>
                  </a:tcPr>
                </a:tc>
                <a:tc>
                  <a:txBody>
                    <a:bodyPr/>
                    <a:lstStyle/>
                    <a:p>
                      <a:pPr algn="ctr" fontAlgn="b"/>
                      <a:r>
                        <a:rPr lang="en-GB" sz="800" b="1" i="0" u="none" strike="noStrike">
                          <a:solidFill>
                            <a:srgbClr val="FFFFFF"/>
                          </a:solidFill>
                          <a:effectLst/>
                          <a:latin typeface="Arial" panose="020B0604020202020204" pitchFamily="34" charset="0"/>
                        </a:rPr>
                        <a:t>Q4 21</a:t>
                      </a:r>
                    </a:p>
                  </a:txBody>
                  <a:tcPr marL="5217" marR="5217" marT="5217"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808080"/>
                    </a:solidFill>
                  </a:tcPr>
                </a:tc>
                <a:tc>
                  <a:txBody>
                    <a:bodyPr/>
                    <a:lstStyle/>
                    <a:p>
                      <a:pPr algn="ctr" fontAlgn="b"/>
                      <a:r>
                        <a:rPr lang="en-GB" sz="800" b="1" i="0" u="none" strike="noStrike">
                          <a:solidFill>
                            <a:srgbClr val="FFFFFF"/>
                          </a:solidFill>
                          <a:effectLst/>
                          <a:latin typeface="Arial" panose="020B0604020202020204" pitchFamily="34" charset="0"/>
                        </a:rPr>
                        <a:t>Q1 22</a:t>
                      </a:r>
                    </a:p>
                  </a:txBody>
                  <a:tcPr marL="5217" marR="5217" marT="5217"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808080"/>
                    </a:solidFill>
                  </a:tcPr>
                </a:tc>
                <a:tc>
                  <a:txBody>
                    <a:bodyPr/>
                    <a:lstStyle/>
                    <a:p>
                      <a:pPr algn="ctr" fontAlgn="b"/>
                      <a:r>
                        <a:rPr lang="en-GB" sz="800" b="1" i="0" u="none" strike="noStrike">
                          <a:solidFill>
                            <a:srgbClr val="FFFFFF"/>
                          </a:solidFill>
                          <a:effectLst/>
                          <a:latin typeface="Arial" panose="020B0604020202020204" pitchFamily="34" charset="0"/>
                        </a:rPr>
                        <a:t>Q2 22</a:t>
                      </a:r>
                    </a:p>
                  </a:txBody>
                  <a:tcPr marL="5217" marR="5217" marT="5217"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808080"/>
                    </a:solidFill>
                  </a:tcPr>
                </a:tc>
                <a:tc>
                  <a:txBody>
                    <a:bodyPr/>
                    <a:lstStyle/>
                    <a:p>
                      <a:pPr algn="ctr" fontAlgn="b"/>
                      <a:r>
                        <a:rPr lang="en-GB" sz="800" b="1" i="0" u="none" strike="noStrike">
                          <a:solidFill>
                            <a:srgbClr val="FFFFFF"/>
                          </a:solidFill>
                          <a:effectLst/>
                          <a:latin typeface="Arial" panose="020B0604020202020204" pitchFamily="34" charset="0"/>
                        </a:rPr>
                        <a:t>Q3 22</a:t>
                      </a:r>
                    </a:p>
                  </a:txBody>
                  <a:tcPr marL="5217" marR="5217" marT="5217"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808080"/>
                    </a:solidFill>
                  </a:tcPr>
                </a:tc>
                <a:tc>
                  <a:txBody>
                    <a:bodyPr/>
                    <a:lstStyle/>
                    <a:p>
                      <a:pPr algn="ctr" fontAlgn="b"/>
                      <a:r>
                        <a:rPr lang="en-GB" sz="800" b="1" i="0" u="none" strike="noStrike">
                          <a:solidFill>
                            <a:srgbClr val="FFFFFF"/>
                          </a:solidFill>
                          <a:effectLst/>
                          <a:latin typeface="Arial" panose="020B0604020202020204" pitchFamily="34" charset="0"/>
                        </a:rPr>
                        <a:t>Q4 22</a:t>
                      </a:r>
                    </a:p>
                  </a:txBody>
                  <a:tcPr marL="5217" marR="5217" marT="5217"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808080"/>
                    </a:solidFill>
                  </a:tcPr>
                </a:tc>
                <a:tc>
                  <a:txBody>
                    <a:bodyPr/>
                    <a:lstStyle/>
                    <a:p>
                      <a:pPr algn="ctr" fontAlgn="b"/>
                      <a:r>
                        <a:rPr lang="en-GB" sz="800" b="1" i="0" u="none" strike="noStrike">
                          <a:solidFill>
                            <a:srgbClr val="FFFFFF"/>
                          </a:solidFill>
                          <a:effectLst/>
                          <a:latin typeface="Arial" panose="020B0604020202020204" pitchFamily="34" charset="0"/>
                        </a:rPr>
                        <a:t>Q1 23</a:t>
                      </a:r>
                    </a:p>
                  </a:txBody>
                  <a:tcPr marL="5217" marR="5217" marT="5217"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808080"/>
                    </a:solidFill>
                  </a:tcPr>
                </a:tc>
                <a:tc>
                  <a:txBody>
                    <a:bodyPr/>
                    <a:lstStyle/>
                    <a:p>
                      <a:pPr algn="l" fontAlgn="b"/>
                      <a:endParaRPr lang="en-GB" sz="800" b="0" i="0" u="none" strike="noStrike">
                        <a:solidFill>
                          <a:srgbClr val="000000"/>
                        </a:solidFill>
                        <a:effectLst/>
                        <a:latin typeface="Arial" panose="020B0604020202020204" pitchFamily="34" charset="0"/>
                      </a:endParaRPr>
                    </a:p>
                  </a:txBody>
                  <a:tcPr marL="5217" marR="5217" marT="5217"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ctr" fontAlgn="b"/>
                      <a:r>
                        <a:rPr lang="en-GB" sz="800" b="1" i="0" u="none" strike="noStrike">
                          <a:solidFill>
                            <a:srgbClr val="FFFFFF"/>
                          </a:solidFill>
                          <a:effectLst/>
                          <a:latin typeface="Arial" panose="020B0604020202020204" pitchFamily="34" charset="0"/>
                        </a:rPr>
                        <a:t>YE Mar'21</a:t>
                      </a:r>
                    </a:p>
                  </a:txBody>
                  <a:tcPr marL="5217" marR="5217" marT="5217"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808080"/>
                    </a:solidFill>
                  </a:tcPr>
                </a:tc>
                <a:tc>
                  <a:txBody>
                    <a:bodyPr/>
                    <a:lstStyle/>
                    <a:p>
                      <a:pPr algn="ctr" fontAlgn="b"/>
                      <a:r>
                        <a:rPr lang="en-GB" sz="800" b="1" i="0" u="none" strike="noStrike">
                          <a:solidFill>
                            <a:srgbClr val="FFFFFF"/>
                          </a:solidFill>
                          <a:effectLst/>
                          <a:latin typeface="Arial" panose="020B0604020202020204" pitchFamily="34" charset="0"/>
                        </a:rPr>
                        <a:t>YE Mar'22</a:t>
                      </a:r>
                    </a:p>
                  </a:txBody>
                  <a:tcPr marL="5217" marR="5217" marT="5217"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808080"/>
                    </a:solidFill>
                  </a:tcPr>
                </a:tc>
                <a:tc>
                  <a:txBody>
                    <a:bodyPr/>
                    <a:lstStyle/>
                    <a:p>
                      <a:pPr algn="ctr" fontAlgn="b"/>
                      <a:r>
                        <a:rPr lang="en-GB" sz="800" b="1" i="0" u="none" strike="noStrike">
                          <a:solidFill>
                            <a:srgbClr val="FFFFFF"/>
                          </a:solidFill>
                          <a:effectLst/>
                          <a:latin typeface="Arial" panose="020B0604020202020204" pitchFamily="34" charset="0"/>
                        </a:rPr>
                        <a:t>YE Mar'23</a:t>
                      </a:r>
                    </a:p>
                  </a:txBody>
                  <a:tcPr marL="5217" marR="5217" marT="5217"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808080"/>
                    </a:solidFill>
                  </a:tcPr>
                </a:tc>
                <a:extLst>
                  <a:ext uri="{0D108BD9-81ED-4DB2-BD59-A6C34878D82A}">
                    <a16:rowId xmlns:a16="http://schemas.microsoft.com/office/drawing/2014/main" val="1668025394"/>
                  </a:ext>
                </a:extLst>
              </a:tr>
              <a:tr h="151282">
                <a:tc>
                  <a:txBody>
                    <a:bodyPr/>
                    <a:lstStyle/>
                    <a:p>
                      <a:pPr algn="l" rtl="0" fontAlgn="b"/>
                      <a:r>
                        <a:rPr lang="en-GB" sz="800" b="1" i="0" u="none" strike="noStrike">
                          <a:solidFill>
                            <a:srgbClr val="000000"/>
                          </a:solidFill>
                          <a:effectLst/>
                          <a:latin typeface="Arial" panose="020B0604020202020204" pitchFamily="34" charset="0"/>
                        </a:rPr>
                        <a:t>Total Spend, £m</a:t>
                      </a:r>
                    </a:p>
                  </a:txBody>
                  <a:tcPr marL="5217" marR="5217" marT="5217"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Arial" panose="020B0604020202020204" pitchFamily="34" charset="0"/>
                        </a:rPr>
                        <a:t>           14 </a:t>
                      </a:r>
                    </a:p>
                  </a:txBody>
                  <a:tcPr marL="5217" marR="5217" marT="5217"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Arial" panose="020B0604020202020204" pitchFamily="34" charset="0"/>
                        </a:rPr>
                        <a:t>       1,576 </a:t>
                      </a:r>
                    </a:p>
                  </a:txBody>
                  <a:tcPr marL="5217" marR="5217" marT="5217"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Arial" panose="020B0604020202020204" pitchFamily="34" charset="0"/>
                        </a:rPr>
                        <a:t>       2,858 </a:t>
                      </a:r>
                    </a:p>
                  </a:txBody>
                  <a:tcPr marL="5217" marR="5217" marT="5217"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Arial" panose="020B0604020202020204" pitchFamily="34" charset="0"/>
                        </a:rPr>
                        <a:t>       2,585 </a:t>
                      </a:r>
                    </a:p>
                  </a:txBody>
                  <a:tcPr marL="5217" marR="5217" marT="5217"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Arial" panose="020B0604020202020204" pitchFamily="34" charset="0"/>
                        </a:rPr>
                        <a:t>       2,257 </a:t>
                      </a:r>
                    </a:p>
                  </a:txBody>
                  <a:tcPr marL="5217" marR="5217" marT="5217"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Arial" panose="020B0604020202020204" pitchFamily="34" charset="0"/>
                        </a:rPr>
                        <a:t>       2,972 </a:t>
                      </a:r>
                    </a:p>
                  </a:txBody>
                  <a:tcPr marL="5217" marR="5217" marT="5217"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Arial" panose="020B0604020202020204" pitchFamily="34" charset="0"/>
                        </a:rPr>
                        <a:t>       2,910 </a:t>
                      </a:r>
                    </a:p>
                  </a:txBody>
                  <a:tcPr marL="5217" marR="5217" marT="5217"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Arial" panose="020B0604020202020204" pitchFamily="34" charset="0"/>
                        </a:rPr>
                        <a:t>       2,879 </a:t>
                      </a:r>
                    </a:p>
                  </a:txBody>
                  <a:tcPr marL="5217" marR="5217" marT="5217"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Arial" panose="020B0604020202020204" pitchFamily="34" charset="0"/>
                        </a:rPr>
                        <a:t>       2,568 </a:t>
                      </a:r>
                    </a:p>
                  </a:txBody>
                  <a:tcPr marL="5217" marR="5217" marT="5217"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endParaRPr lang="en-GB" sz="800" b="0" i="0" u="none" strike="noStrike">
                        <a:solidFill>
                          <a:srgbClr val="000000"/>
                        </a:solidFill>
                        <a:effectLst/>
                        <a:latin typeface="Arial" panose="020B0604020202020204" pitchFamily="34" charset="0"/>
                      </a:endParaRPr>
                    </a:p>
                  </a:txBody>
                  <a:tcPr marL="5217" marR="5217" marT="5217"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l" fontAlgn="b"/>
                      <a:r>
                        <a:rPr lang="en-GB" sz="800" b="0" i="0" u="none" strike="noStrike">
                          <a:solidFill>
                            <a:srgbClr val="000000"/>
                          </a:solidFill>
                          <a:effectLst/>
                          <a:latin typeface="Arial" panose="020B0604020202020204" pitchFamily="34" charset="0"/>
                        </a:rPr>
                        <a:t>       3,174 </a:t>
                      </a:r>
                    </a:p>
                  </a:txBody>
                  <a:tcPr marL="5217" marR="5217" marT="5217"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Arial" panose="020B0604020202020204" pitchFamily="34" charset="0"/>
                        </a:rPr>
                        <a:t>       9,277 </a:t>
                      </a:r>
                    </a:p>
                  </a:txBody>
                  <a:tcPr marL="5217" marR="5217" marT="5217"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Arial" panose="020B0604020202020204" pitchFamily="34" charset="0"/>
                        </a:rPr>
                        <a:t>     11,329 </a:t>
                      </a:r>
                    </a:p>
                  </a:txBody>
                  <a:tcPr marL="5217" marR="5217" marT="5217"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74003968"/>
                  </a:ext>
                </a:extLst>
              </a:tr>
              <a:tr h="151282">
                <a:tc>
                  <a:txBody>
                    <a:bodyPr/>
                    <a:lstStyle/>
                    <a:p>
                      <a:pPr algn="l" rtl="0" fontAlgn="b"/>
                      <a:r>
                        <a:rPr lang="en-GB" sz="800" b="1" i="0" u="none" strike="noStrike">
                          <a:solidFill>
                            <a:srgbClr val="000000"/>
                          </a:solidFill>
                          <a:effectLst/>
                          <a:latin typeface="Arial" panose="020B0604020202020204" pitchFamily="34" charset="0"/>
                        </a:rPr>
                        <a:t>Visits, m</a:t>
                      </a:r>
                    </a:p>
                  </a:txBody>
                  <a:tcPr marL="5217" marR="5217" marT="5217"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Arial" panose="020B0604020202020204" pitchFamily="34" charset="0"/>
                        </a:rPr>
                        <a:t>             2 </a:t>
                      </a:r>
                    </a:p>
                  </a:txBody>
                  <a:tcPr marL="5217" marR="5217" marT="5217"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Arial" panose="020B0604020202020204" pitchFamily="34" charset="0"/>
                        </a:rPr>
                        <a:t>         112 </a:t>
                      </a:r>
                    </a:p>
                  </a:txBody>
                  <a:tcPr marL="5217" marR="5217" marT="5217"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Arial" panose="020B0604020202020204" pitchFamily="34" charset="0"/>
                        </a:rPr>
                        <a:t>         276 </a:t>
                      </a:r>
                    </a:p>
                  </a:txBody>
                  <a:tcPr marL="5217" marR="5217" marT="5217"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Arial" panose="020B0604020202020204" pitchFamily="34" charset="0"/>
                        </a:rPr>
                        <a:t>         252 </a:t>
                      </a:r>
                    </a:p>
                  </a:txBody>
                  <a:tcPr marL="5217" marR="5217" marT="5217"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Arial" panose="020B0604020202020204" pitchFamily="34" charset="0"/>
                        </a:rPr>
                        <a:t>         266 </a:t>
                      </a:r>
                    </a:p>
                  </a:txBody>
                  <a:tcPr marL="5217" marR="5217" marT="5217"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Arial" panose="020B0604020202020204" pitchFamily="34" charset="0"/>
                        </a:rPr>
                        <a:t>         206 </a:t>
                      </a:r>
                    </a:p>
                  </a:txBody>
                  <a:tcPr marL="5217" marR="5217" marT="5217"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Arial" panose="020B0604020202020204" pitchFamily="34" charset="0"/>
                        </a:rPr>
                        <a:t>         299 </a:t>
                      </a:r>
                    </a:p>
                  </a:txBody>
                  <a:tcPr marL="5217" marR="5217" marT="5217"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Arial" panose="020B0604020202020204" pitchFamily="34" charset="0"/>
                        </a:rPr>
                        <a:t>         284 </a:t>
                      </a:r>
                    </a:p>
                  </a:txBody>
                  <a:tcPr marL="5217" marR="5217" marT="5217"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Arial" panose="020B0604020202020204" pitchFamily="34" charset="0"/>
                        </a:rPr>
                        <a:t>         300 </a:t>
                      </a:r>
                    </a:p>
                  </a:txBody>
                  <a:tcPr marL="5217" marR="5217" marT="5217"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endParaRPr lang="en-GB" sz="800" b="0" i="0" u="none" strike="noStrike">
                        <a:solidFill>
                          <a:srgbClr val="000000"/>
                        </a:solidFill>
                        <a:effectLst/>
                        <a:latin typeface="Arial" panose="020B0604020202020204" pitchFamily="34" charset="0"/>
                      </a:endParaRPr>
                    </a:p>
                  </a:txBody>
                  <a:tcPr marL="5217" marR="5217" marT="5217"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l" fontAlgn="b"/>
                      <a:r>
                        <a:rPr lang="en-GB" sz="800" b="0" i="0" u="none" strike="noStrike">
                          <a:solidFill>
                            <a:srgbClr val="000000"/>
                          </a:solidFill>
                          <a:effectLst/>
                          <a:latin typeface="Arial" panose="020B0604020202020204" pitchFamily="34" charset="0"/>
                        </a:rPr>
                        <a:t>         351 </a:t>
                      </a:r>
                    </a:p>
                  </a:txBody>
                  <a:tcPr marL="5217" marR="5217" marT="5217"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Arial" panose="020B0604020202020204" pitchFamily="34" charset="0"/>
                        </a:rPr>
                        <a:t>         906 </a:t>
                      </a:r>
                    </a:p>
                  </a:txBody>
                  <a:tcPr marL="5217" marR="5217" marT="5217"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Arial" panose="020B0604020202020204" pitchFamily="34" charset="0"/>
                        </a:rPr>
                        <a:t>       1,090 </a:t>
                      </a:r>
                    </a:p>
                  </a:txBody>
                  <a:tcPr marL="5217" marR="5217" marT="5217"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4054176430"/>
                  </a:ext>
                </a:extLst>
              </a:tr>
              <a:tr h="151282">
                <a:tc>
                  <a:txBody>
                    <a:bodyPr/>
                    <a:lstStyle/>
                    <a:p>
                      <a:pPr algn="l" rtl="0" fontAlgn="b"/>
                      <a:r>
                        <a:rPr lang="en-GB" sz="800" b="1" i="0" u="none" strike="noStrike">
                          <a:solidFill>
                            <a:srgbClr val="000000"/>
                          </a:solidFill>
                          <a:effectLst/>
                          <a:latin typeface="Arial" panose="020B0604020202020204" pitchFamily="34" charset="0"/>
                        </a:rPr>
                        <a:t>Avg. Eater Check, £</a:t>
                      </a:r>
                    </a:p>
                  </a:txBody>
                  <a:tcPr marL="5217" marR="5217" marT="5217"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Arial" panose="020B0604020202020204" pitchFamily="34" charset="0"/>
                        </a:rPr>
                        <a:t>        9.33 </a:t>
                      </a:r>
                    </a:p>
                  </a:txBody>
                  <a:tcPr marL="5217" marR="5217" marT="5217"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Arial" panose="020B0604020202020204" pitchFamily="34" charset="0"/>
                        </a:rPr>
                        <a:t>       14.09 </a:t>
                      </a:r>
                    </a:p>
                  </a:txBody>
                  <a:tcPr marL="5217" marR="5217" marT="5217"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Arial" panose="020B0604020202020204" pitchFamily="34" charset="0"/>
                        </a:rPr>
                        <a:t>       10.36 </a:t>
                      </a:r>
                    </a:p>
                  </a:txBody>
                  <a:tcPr marL="5217" marR="5217" marT="5217"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Arial" panose="020B0604020202020204" pitchFamily="34" charset="0"/>
                        </a:rPr>
                        <a:t>       10.26 </a:t>
                      </a:r>
                    </a:p>
                  </a:txBody>
                  <a:tcPr marL="5217" marR="5217" marT="5217"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Arial" panose="020B0604020202020204" pitchFamily="34" charset="0"/>
                        </a:rPr>
                        <a:t>        8.49 </a:t>
                      </a:r>
                    </a:p>
                  </a:txBody>
                  <a:tcPr marL="5217" marR="5217" marT="5217"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Arial" panose="020B0604020202020204" pitchFamily="34" charset="0"/>
                        </a:rPr>
                        <a:t>       14.42 </a:t>
                      </a:r>
                    </a:p>
                  </a:txBody>
                  <a:tcPr marL="5217" marR="5217" marT="5217"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Arial" panose="020B0604020202020204" pitchFamily="34" charset="0"/>
                        </a:rPr>
                        <a:t>        9.73 </a:t>
                      </a:r>
                    </a:p>
                  </a:txBody>
                  <a:tcPr marL="5217" marR="5217" marT="5217"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Arial" panose="020B0604020202020204" pitchFamily="34" charset="0"/>
                        </a:rPr>
                        <a:t>       10.13 </a:t>
                      </a:r>
                    </a:p>
                  </a:txBody>
                  <a:tcPr marL="5217" marR="5217" marT="5217"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Arial" panose="020B0604020202020204" pitchFamily="34" charset="0"/>
                        </a:rPr>
                        <a:t>        8.56 </a:t>
                      </a:r>
                    </a:p>
                  </a:txBody>
                  <a:tcPr marL="5217" marR="5217" marT="5217"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endParaRPr lang="en-GB" sz="800" b="0" i="0" u="none" strike="noStrike">
                        <a:solidFill>
                          <a:srgbClr val="000000"/>
                        </a:solidFill>
                        <a:effectLst/>
                        <a:latin typeface="Arial" panose="020B0604020202020204" pitchFamily="34" charset="0"/>
                      </a:endParaRPr>
                    </a:p>
                  </a:txBody>
                  <a:tcPr marL="5217" marR="5217" marT="5217"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l" fontAlgn="b"/>
                      <a:r>
                        <a:rPr lang="en-GB" sz="800" b="0" i="0" u="none" strike="noStrike">
                          <a:solidFill>
                            <a:srgbClr val="000000"/>
                          </a:solidFill>
                          <a:effectLst/>
                          <a:latin typeface="Arial" panose="020B0604020202020204" pitchFamily="34" charset="0"/>
                        </a:rPr>
                        <a:t>        9.05 </a:t>
                      </a:r>
                    </a:p>
                  </a:txBody>
                  <a:tcPr marL="5217" marR="5217" marT="5217"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Arial" panose="020B0604020202020204" pitchFamily="34" charset="0"/>
                        </a:rPr>
                        <a:t>       10.24 </a:t>
                      </a:r>
                    </a:p>
                  </a:txBody>
                  <a:tcPr marL="5217" marR="5217" marT="5217"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GB" sz="800" b="0" i="0" u="none" strike="noStrike" dirty="0">
                          <a:solidFill>
                            <a:srgbClr val="000000"/>
                          </a:solidFill>
                          <a:effectLst/>
                          <a:latin typeface="Arial" panose="020B0604020202020204" pitchFamily="34" charset="0"/>
                        </a:rPr>
                        <a:t>       10.40 </a:t>
                      </a:r>
                    </a:p>
                  </a:txBody>
                  <a:tcPr marL="5217" marR="5217" marT="5217"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124070372"/>
                  </a:ext>
                </a:extLst>
              </a:tr>
            </a:tbl>
          </a:graphicData>
        </a:graphic>
      </p:graphicFrame>
    </p:spTree>
    <p:extLst>
      <p:ext uri="{BB962C8B-B14F-4D97-AF65-F5344CB8AC3E}">
        <p14:creationId xmlns:p14="http://schemas.microsoft.com/office/powerpoint/2010/main" val="133042162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8571" y="410371"/>
            <a:ext cx="7373139" cy="327248"/>
          </a:xfrm>
        </p:spPr>
        <p:txBody>
          <a:bodyPr>
            <a:noAutofit/>
          </a:bodyPr>
          <a:lstStyle/>
          <a:p>
            <a:r>
              <a:rPr lang="en-GB" sz="2400" dirty="0">
                <a:solidFill>
                  <a:srgbClr val="00517D"/>
                </a:solidFill>
                <a:latin typeface="+mn-lt"/>
                <a:cs typeface="Calibri" pitchFamily="34" charset="0"/>
              </a:rPr>
              <a:t>Pubs Seafood and Pork incidence increased</a:t>
            </a:r>
            <a:endParaRPr lang="en-GB" sz="2400" dirty="0">
              <a:latin typeface="+mn-lt"/>
              <a:cs typeface="Calibri" pitchFamily="34" charset="0"/>
            </a:endParaRPr>
          </a:p>
        </p:txBody>
      </p:sp>
      <p:sp>
        <p:nvSpPr>
          <p:cNvPr id="3" name="Slide Number Placeholder 2"/>
          <p:cNvSpPr>
            <a:spLocks noGrp="1"/>
          </p:cNvSpPr>
          <p:nvPr>
            <p:ph type="sldNum" sz="quarter" idx="10"/>
          </p:nvPr>
        </p:nvSpPr>
        <p:spPr/>
        <p:txBody>
          <a:bodyPr/>
          <a:lstStyle/>
          <a:p>
            <a:fld id="{35A454EE-6717-4973-901E-6A90AD009CF4}" type="slidenum">
              <a:rPr lang="en-US" smtClean="0"/>
              <a:pPr/>
              <a:t>41</a:t>
            </a:fld>
            <a:endParaRPr lang="en-US" dirty="0"/>
          </a:p>
        </p:txBody>
      </p:sp>
      <p:sp>
        <p:nvSpPr>
          <p:cNvPr id="10" name="Text Box 3"/>
          <p:cNvSpPr txBox="1">
            <a:spLocks noChangeArrowheads="1"/>
          </p:cNvSpPr>
          <p:nvPr/>
        </p:nvSpPr>
        <p:spPr bwMode="auto">
          <a:xfrm>
            <a:off x="2417756" y="914852"/>
            <a:ext cx="461241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ctr"/>
            <a:r>
              <a:rPr lang="en-US" sz="1600" dirty="0">
                <a:solidFill>
                  <a:srgbClr val="008AC0"/>
                </a:solidFill>
                <a:latin typeface="+mn-lt"/>
                <a:cs typeface="Calibri" pitchFamily="34" charset="0"/>
              </a:rPr>
              <a:t>Servings Share &amp; YOY, and Incidence by Protein</a:t>
            </a:r>
          </a:p>
        </p:txBody>
      </p:sp>
      <p:graphicFrame>
        <p:nvGraphicFramePr>
          <p:cNvPr id="14" name="Object 1"/>
          <p:cNvGraphicFramePr>
            <a:graphicFrameLocks noChangeAspect="1"/>
          </p:cNvGraphicFramePr>
          <p:nvPr>
            <p:extLst>
              <p:ext uri="{D42A27DB-BD31-4B8C-83A1-F6EECF244321}">
                <p14:modId xmlns:p14="http://schemas.microsoft.com/office/powerpoint/2010/main" val="1631552790"/>
              </p:ext>
            </p:extLst>
          </p:nvPr>
        </p:nvGraphicFramePr>
        <p:xfrm>
          <a:off x="4723969" y="1594263"/>
          <a:ext cx="4287179" cy="296733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Chart 14"/>
          <p:cNvGraphicFramePr/>
          <p:nvPr>
            <p:extLst>
              <p:ext uri="{D42A27DB-BD31-4B8C-83A1-F6EECF244321}">
                <p14:modId xmlns:p14="http://schemas.microsoft.com/office/powerpoint/2010/main" val="3258578864"/>
              </p:ext>
            </p:extLst>
          </p:nvPr>
        </p:nvGraphicFramePr>
        <p:xfrm>
          <a:off x="74305" y="1267362"/>
          <a:ext cx="4195240" cy="345349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Table 15"/>
          <p:cNvGraphicFramePr>
            <a:graphicFrameLocks noGrp="1"/>
          </p:cNvGraphicFramePr>
          <p:nvPr>
            <p:extLst>
              <p:ext uri="{D42A27DB-BD31-4B8C-83A1-F6EECF244321}">
                <p14:modId xmlns:p14="http://schemas.microsoft.com/office/powerpoint/2010/main" val="652917857"/>
              </p:ext>
            </p:extLst>
          </p:nvPr>
        </p:nvGraphicFramePr>
        <p:xfrm>
          <a:off x="4458795" y="1658358"/>
          <a:ext cx="833718" cy="2831490"/>
        </p:xfrm>
        <a:graphic>
          <a:graphicData uri="http://schemas.openxmlformats.org/drawingml/2006/table">
            <a:tbl>
              <a:tblPr>
                <a:tableStyleId>{5C22544A-7EE6-4342-B048-85BDC9FD1C3A}</a:tableStyleId>
              </a:tblPr>
              <a:tblGrid>
                <a:gridCol w="833718">
                  <a:extLst>
                    <a:ext uri="{9D8B030D-6E8A-4147-A177-3AD203B41FA5}">
                      <a16:colId xmlns:a16="http://schemas.microsoft.com/office/drawing/2014/main" val="20000"/>
                    </a:ext>
                  </a:extLst>
                </a:gridCol>
              </a:tblGrid>
              <a:tr h="566298">
                <a:tc>
                  <a:txBody>
                    <a:bodyPr/>
                    <a:lstStyle/>
                    <a:p>
                      <a:pPr algn="ctr" fontAlgn="ctr"/>
                      <a:r>
                        <a:rPr lang="en-US" sz="1400" b="1" i="0" u="none" strike="noStrike">
                          <a:solidFill>
                            <a:srgbClr val="00B050"/>
                          </a:solidFill>
                          <a:effectLst/>
                          <a:latin typeface="Robot Condensed Regular"/>
                        </a:rPr>
                        <a:t>2.60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566298">
                <a:tc>
                  <a:txBody>
                    <a:bodyPr/>
                    <a:lstStyle/>
                    <a:p>
                      <a:pPr algn="ctr" fontAlgn="ctr"/>
                      <a:r>
                        <a:rPr lang="en-US" sz="1400" b="1" i="0" u="none" strike="noStrike">
                          <a:solidFill>
                            <a:srgbClr val="00B050"/>
                          </a:solidFill>
                          <a:effectLst/>
                          <a:latin typeface="Robot Condensed Regular"/>
                        </a:rPr>
                        <a:t>5.00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566298">
                <a:tc>
                  <a:txBody>
                    <a:bodyPr/>
                    <a:lstStyle/>
                    <a:p>
                      <a:pPr algn="ctr" fontAlgn="ctr"/>
                      <a:r>
                        <a:rPr lang="en-US" sz="1400" b="1" i="0" u="none" strike="noStrike">
                          <a:solidFill>
                            <a:srgbClr val="9C0006"/>
                          </a:solidFill>
                          <a:effectLst/>
                          <a:latin typeface="Robot Condensed Regular"/>
                        </a:rPr>
                        <a:t>-0.60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566298">
                <a:tc>
                  <a:txBody>
                    <a:bodyPr/>
                    <a:lstStyle/>
                    <a:p>
                      <a:pPr algn="ctr" fontAlgn="ctr"/>
                      <a:r>
                        <a:rPr lang="en-US" sz="1400" b="1" i="0" u="none" strike="noStrike">
                          <a:solidFill>
                            <a:srgbClr val="9C0006"/>
                          </a:solidFill>
                          <a:effectLst/>
                          <a:latin typeface="Robot Condensed Regular"/>
                        </a:rPr>
                        <a:t>-5.40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566298">
                <a:tc>
                  <a:txBody>
                    <a:bodyPr/>
                    <a:lstStyle/>
                    <a:p>
                      <a:pPr algn="ctr" fontAlgn="ctr"/>
                      <a:r>
                        <a:rPr lang="en-US" sz="1400" b="1" i="0" u="none" strike="noStrike" dirty="0">
                          <a:solidFill>
                            <a:srgbClr val="9C0006"/>
                          </a:solidFill>
                          <a:effectLst/>
                          <a:latin typeface="Robot Condensed Regular"/>
                        </a:rPr>
                        <a:t>-0.90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sp>
        <p:nvSpPr>
          <p:cNvPr id="18" name="TextBox 17"/>
          <p:cNvSpPr txBox="1"/>
          <p:nvPr/>
        </p:nvSpPr>
        <p:spPr>
          <a:xfrm>
            <a:off x="4000995" y="1519859"/>
            <a:ext cx="1896144" cy="276999"/>
          </a:xfrm>
          <a:prstGeom prst="rect">
            <a:avLst/>
          </a:prstGeom>
          <a:noFill/>
        </p:spPr>
        <p:txBody>
          <a:bodyPr wrap="square" rtlCol="0">
            <a:spAutoFit/>
          </a:bodyPr>
          <a:lstStyle/>
          <a:p>
            <a:pPr algn="ctr"/>
            <a:r>
              <a:rPr lang="en-GB" sz="1200" b="1" dirty="0">
                <a:latin typeface="Calibri" pitchFamily="34" charset="0"/>
                <a:cs typeface="Calibri" pitchFamily="34" charset="0"/>
              </a:rPr>
              <a:t>% Incidence Change</a:t>
            </a:r>
          </a:p>
        </p:txBody>
      </p:sp>
      <p:sp>
        <p:nvSpPr>
          <p:cNvPr id="11" name="Text Placeholder 4"/>
          <p:cNvSpPr>
            <a:spLocks noGrp="1"/>
          </p:cNvSpPr>
          <p:nvPr>
            <p:ph type="body" sz="quarter" idx="4294967295"/>
          </p:nvPr>
        </p:nvSpPr>
        <p:spPr>
          <a:xfrm>
            <a:off x="5897139" y="4800600"/>
            <a:ext cx="2683723" cy="277391"/>
          </a:xfrm>
        </p:spPr>
        <p:txBody>
          <a:bodyPr>
            <a:normAutofit/>
          </a:bodyPr>
          <a:lstStyle/>
          <a:p>
            <a:pPr marL="0" indent="0">
              <a:buNone/>
            </a:pPr>
            <a:r>
              <a:rPr lang="en-US" sz="1100" dirty="0">
                <a:solidFill>
                  <a:schemeClr val="tx1">
                    <a:lumMod val="65000"/>
                    <a:lumOff val="35000"/>
                  </a:schemeClr>
                </a:solidFill>
                <a:cs typeface="Calibri" pitchFamily="34" charset="0"/>
              </a:rPr>
              <a:t>Source: </a:t>
            </a:r>
            <a:r>
              <a:rPr lang="en-US" sz="1100" dirty="0" err="1">
                <a:solidFill>
                  <a:schemeClr val="tx1">
                    <a:lumMod val="65000"/>
                    <a:lumOff val="35000"/>
                  </a:schemeClr>
                </a:solidFill>
                <a:cs typeface="Calibri" pitchFamily="34" charset="0"/>
              </a:rPr>
              <a:t>Circana</a:t>
            </a:r>
            <a:r>
              <a:rPr lang="en-US" sz="1100" dirty="0">
                <a:solidFill>
                  <a:schemeClr val="tx1">
                    <a:lumMod val="65000"/>
                    <a:lumOff val="35000"/>
                  </a:schemeClr>
                </a:solidFill>
                <a:cs typeface="Calibri" pitchFamily="34" charset="0"/>
              </a:rPr>
              <a:t>/CREST®, YE Mar 23</a:t>
            </a:r>
          </a:p>
        </p:txBody>
      </p:sp>
      <p:grpSp>
        <p:nvGrpSpPr>
          <p:cNvPr id="5" name="Group 4"/>
          <p:cNvGrpSpPr/>
          <p:nvPr/>
        </p:nvGrpSpPr>
        <p:grpSpPr>
          <a:xfrm>
            <a:off x="7943565" y="148981"/>
            <a:ext cx="1104313" cy="779487"/>
            <a:chOff x="7943565" y="148981"/>
            <a:chExt cx="1104313" cy="779487"/>
          </a:xfrm>
          <a:effectLst>
            <a:outerShdw blurRad="50800" dist="38100" dir="2700000" algn="tl" rotWithShape="0">
              <a:prstClr val="black">
                <a:alpha val="40000"/>
              </a:prstClr>
            </a:outerShdw>
          </a:effectLst>
        </p:grpSpPr>
        <p:sp>
          <p:nvSpPr>
            <p:cNvPr id="12" name="Oval 11"/>
            <p:cNvSpPr/>
            <p:nvPr/>
          </p:nvSpPr>
          <p:spPr>
            <a:xfrm>
              <a:off x="8095956" y="148981"/>
              <a:ext cx="785465" cy="779487"/>
            </a:xfrm>
            <a:prstGeom prst="ellipse">
              <a:avLst/>
            </a:prstGeom>
            <a:blipFill dpi="0" rotWithShape="1">
              <a:blip r:embed="rId5">
                <a:extLst>
                  <a:ext uri="{28A0092B-C50C-407E-A947-70E740481C1C}">
                    <a14:useLocalDpi xmlns:a14="http://schemas.microsoft.com/office/drawing/2010/main" val="0"/>
                  </a:ext>
                </a:extLst>
              </a:blip>
              <a:srcRect/>
              <a:stretch>
                <a:fillRect/>
              </a:stretch>
            </a:bli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200" b="1" dirty="0"/>
            </a:p>
          </p:txBody>
        </p:sp>
        <p:sp>
          <p:nvSpPr>
            <p:cNvPr id="4" name="TextBox 3"/>
            <p:cNvSpPr txBox="1"/>
            <p:nvPr/>
          </p:nvSpPr>
          <p:spPr>
            <a:xfrm>
              <a:off x="7943565" y="300857"/>
              <a:ext cx="1104313" cy="461665"/>
            </a:xfrm>
            <a:prstGeom prst="rect">
              <a:avLst/>
            </a:prstGeom>
            <a:noFill/>
            <a:ln>
              <a:noFill/>
            </a:ln>
          </p:spPr>
          <p:txBody>
            <a:bodyPr wrap="square" rtlCol="0">
              <a:spAutoFit/>
            </a:bodyPr>
            <a:lstStyle/>
            <a:p>
              <a:pPr algn="ctr"/>
              <a:r>
                <a:rPr lang="en-GB" sz="2400" b="1" dirty="0">
                  <a:solidFill>
                    <a:schemeClr val="bg1"/>
                  </a:solidFill>
                  <a:cs typeface="Calibri" pitchFamily="34" charset="0"/>
                </a:rPr>
                <a:t>Pubs</a:t>
              </a:r>
            </a:p>
          </p:txBody>
        </p:sp>
      </p:grpSp>
    </p:spTree>
    <p:extLst>
      <p:ext uri="{BB962C8B-B14F-4D97-AF65-F5344CB8AC3E}">
        <p14:creationId xmlns:p14="http://schemas.microsoft.com/office/powerpoint/2010/main" val="3723211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8571" y="148981"/>
            <a:ext cx="7510703" cy="769563"/>
          </a:xfrm>
        </p:spPr>
        <p:txBody>
          <a:bodyPr>
            <a:noAutofit/>
          </a:bodyPr>
          <a:lstStyle/>
          <a:p>
            <a:r>
              <a:rPr lang="en-GB" altLang="en-US" sz="2400" dirty="0">
                <a:solidFill>
                  <a:srgbClr val="00517D"/>
                </a:solidFill>
                <a:latin typeface="+mn-lt"/>
                <a:cs typeface="Calibri" pitchFamily="34" charset="0"/>
              </a:rPr>
              <a:t>Non-fried fish dishes significantly grew share; Fried fish share declined, but still half of all servings </a:t>
            </a:r>
            <a:endParaRPr lang="en-US" sz="2400" dirty="0">
              <a:latin typeface="+mn-lt"/>
            </a:endParaRPr>
          </a:p>
        </p:txBody>
      </p:sp>
      <p:sp>
        <p:nvSpPr>
          <p:cNvPr id="3" name="Slide Number Placeholder 2"/>
          <p:cNvSpPr>
            <a:spLocks noGrp="1"/>
          </p:cNvSpPr>
          <p:nvPr>
            <p:ph type="sldNum" sz="quarter" idx="10"/>
          </p:nvPr>
        </p:nvSpPr>
        <p:spPr/>
        <p:txBody>
          <a:bodyPr/>
          <a:lstStyle/>
          <a:p>
            <a:fld id="{35A454EE-6717-4973-901E-6A90AD009CF4}" type="slidenum">
              <a:rPr lang="en-US" smtClean="0"/>
              <a:pPr/>
              <a:t>42</a:t>
            </a:fld>
            <a:endParaRPr lang="en-US" dirty="0"/>
          </a:p>
        </p:txBody>
      </p:sp>
      <p:graphicFrame>
        <p:nvGraphicFramePr>
          <p:cNvPr id="14" name="Chart 13"/>
          <p:cNvGraphicFramePr/>
          <p:nvPr>
            <p:extLst>
              <p:ext uri="{D42A27DB-BD31-4B8C-83A1-F6EECF244321}">
                <p14:modId xmlns:p14="http://schemas.microsoft.com/office/powerpoint/2010/main" val="45143986"/>
              </p:ext>
            </p:extLst>
          </p:nvPr>
        </p:nvGraphicFramePr>
        <p:xfrm>
          <a:off x="249376" y="1492216"/>
          <a:ext cx="3955829" cy="345349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Chart 14"/>
          <p:cNvGraphicFramePr/>
          <p:nvPr>
            <p:extLst>
              <p:ext uri="{D42A27DB-BD31-4B8C-83A1-F6EECF244321}">
                <p14:modId xmlns:p14="http://schemas.microsoft.com/office/powerpoint/2010/main" val="727012404"/>
              </p:ext>
            </p:extLst>
          </p:nvPr>
        </p:nvGraphicFramePr>
        <p:xfrm>
          <a:off x="4537597" y="1492216"/>
          <a:ext cx="4637963" cy="3453494"/>
        </p:xfrm>
        <a:graphic>
          <a:graphicData uri="http://schemas.openxmlformats.org/drawingml/2006/chart">
            <c:chart xmlns:c="http://schemas.openxmlformats.org/drawingml/2006/chart" xmlns:r="http://schemas.openxmlformats.org/officeDocument/2006/relationships" r:id="rId4"/>
          </a:graphicData>
        </a:graphic>
      </p:graphicFrame>
      <p:sp>
        <p:nvSpPr>
          <p:cNvPr id="16" name="Text Box 3"/>
          <p:cNvSpPr txBox="1">
            <a:spLocks noChangeArrowheads="1"/>
          </p:cNvSpPr>
          <p:nvPr/>
        </p:nvSpPr>
        <p:spPr bwMode="auto">
          <a:xfrm>
            <a:off x="416904" y="1036103"/>
            <a:ext cx="1826141"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ctr"/>
            <a:r>
              <a:rPr lang="en-US" sz="1600" dirty="0">
                <a:solidFill>
                  <a:srgbClr val="008AC0"/>
                </a:solidFill>
                <a:latin typeface="+mn-lt"/>
                <a:cs typeface="Calibri" pitchFamily="34" charset="0"/>
              </a:rPr>
              <a:t>Servings % Share</a:t>
            </a:r>
          </a:p>
        </p:txBody>
      </p:sp>
      <p:sp>
        <p:nvSpPr>
          <p:cNvPr id="17" name="Text Box 3"/>
          <p:cNvSpPr txBox="1">
            <a:spLocks noChangeArrowheads="1"/>
          </p:cNvSpPr>
          <p:nvPr/>
        </p:nvSpPr>
        <p:spPr bwMode="auto">
          <a:xfrm>
            <a:off x="4957164" y="1045009"/>
            <a:ext cx="247856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ctr"/>
            <a:r>
              <a:rPr lang="en-US" sz="1600" dirty="0">
                <a:solidFill>
                  <a:srgbClr val="008AC0"/>
                </a:solidFill>
                <a:latin typeface="+mn-lt"/>
                <a:cs typeface="Calibri" pitchFamily="34" charset="0"/>
              </a:rPr>
              <a:t>% Contribution to Growth</a:t>
            </a:r>
          </a:p>
        </p:txBody>
      </p:sp>
      <p:sp>
        <p:nvSpPr>
          <p:cNvPr id="11" name="Text Placeholder 4"/>
          <p:cNvSpPr>
            <a:spLocks noGrp="1"/>
          </p:cNvSpPr>
          <p:nvPr>
            <p:ph type="body" sz="quarter" idx="4294967295"/>
          </p:nvPr>
        </p:nvSpPr>
        <p:spPr>
          <a:xfrm>
            <a:off x="5897139" y="4860929"/>
            <a:ext cx="2683723" cy="277391"/>
          </a:xfrm>
        </p:spPr>
        <p:txBody>
          <a:bodyPr>
            <a:normAutofit/>
          </a:bodyPr>
          <a:lstStyle/>
          <a:p>
            <a:pPr marL="0" indent="0">
              <a:buNone/>
            </a:pPr>
            <a:r>
              <a:rPr lang="en-US" sz="1100" dirty="0">
                <a:solidFill>
                  <a:schemeClr val="tx1">
                    <a:lumMod val="65000"/>
                    <a:lumOff val="35000"/>
                  </a:schemeClr>
                </a:solidFill>
                <a:cs typeface="Calibri" pitchFamily="34" charset="0"/>
              </a:rPr>
              <a:t>Source: </a:t>
            </a:r>
            <a:r>
              <a:rPr lang="en-US" sz="1100" dirty="0" err="1">
                <a:solidFill>
                  <a:schemeClr val="tx1">
                    <a:lumMod val="65000"/>
                    <a:lumOff val="35000"/>
                  </a:schemeClr>
                </a:solidFill>
                <a:cs typeface="Calibri" pitchFamily="34" charset="0"/>
              </a:rPr>
              <a:t>Circana</a:t>
            </a:r>
            <a:r>
              <a:rPr lang="en-US" sz="1100" dirty="0">
                <a:solidFill>
                  <a:schemeClr val="tx1">
                    <a:lumMod val="65000"/>
                    <a:lumOff val="35000"/>
                  </a:schemeClr>
                </a:solidFill>
                <a:cs typeface="Calibri" pitchFamily="34" charset="0"/>
              </a:rPr>
              <a:t>/CREST®, YE Mar 23</a:t>
            </a:r>
          </a:p>
        </p:txBody>
      </p:sp>
      <p:grpSp>
        <p:nvGrpSpPr>
          <p:cNvPr id="19" name="Group 18"/>
          <p:cNvGrpSpPr/>
          <p:nvPr/>
        </p:nvGrpSpPr>
        <p:grpSpPr>
          <a:xfrm>
            <a:off x="7943565" y="148981"/>
            <a:ext cx="1104313" cy="779487"/>
            <a:chOff x="7943565" y="148981"/>
            <a:chExt cx="1104313" cy="779487"/>
          </a:xfrm>
          <a:effectLst>
            <a:outerShdw blurRad="50800" dist="38100" dir="2700000" algn="tl" rotWithShape="0">
              <a:prstClr val="black">
                <a:alpha val="40000"/>
              </a:prstClr>
            </a:outerShdw>
          </a:effectLst>
        </p:grpSpPr>
        <p:sp>
          <p:nvSpPr>
            <p:cNvPr id="20" name="Oval 19"/>
            <p:cNvSpPr/>
            <p:nvPr/>
          </p:nvSpPr>
          <p:spPr>
            <a:xfrm>
              <a:off x="8095956" y="148981"/>
              <a:ext cx="785465" cy="779487"/>
            </a:xfrm>
            <a:prstGeom prst="ellipse">
              <a:avLst/>
            </a:prstGeom>
            <a:blipFill dpi="0" rotWithShape="1">
              <a:blip r:embed="rId5">
                <a:extLst>
                  <a:ext uri="{28A0092B-C50C-407E-A947-70E740481C1C}">
                    <a14:useLocalDpi xmlns:a14="http://schemas.microsoft.com/office/drawing/2010/main" val="0"/>
                  </a:ext>
                </a:extLst>
              </a:blip>
              <a:srcRect/>
              <a:stretch>
                <a:fillRect/>
              </a:stretch>
            </a:bli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200" b="1" dirty="0"/>
            </a:p>
          </p:txBody>
        </p:sp>
        <p:sp>
          <p:nvSpPr>
            <p:cNvPr id="21" name="TextBox 20"/>
            <p:cNvSpPr txBox="1"/>
            <p:nvPr/>
          </p:nvSpPr>
          <p:spPr>
            <a:xfrm>
              <a:off x="7943565" y="300857"/>
              <a:ext cx="1104313" cy="461665"/>
            </a:xfrm>
            <a:prstGeom prst="rect">
              <a:avLst/>
            </a:prstGeom>
            <a:noFill/>
            <a:ln>
              <a:noFill/>
            </a:ln>
          </p:spPr>
          <p:txBody>
            <a:bodyPr wrap="square" rtlCol="0">
              <a:spAutoFit/>
            </a:bodyPr>
            <a:lstStyle/>
            <a:p>
              <a:pPr algn="ctr"/>
              <a:r>
                <a:rPr lang="en-GB" sz="2400" b="1" dirty="0">
                  <a:solidFill>
                    <a:schemeClr val="bg1"/>
                  </a:solidFill>
                  <a:cs typeface="Calibri" pitchFamily="34" charset="0"/>
                </a:rPr>
                <a:t>Pubs</a:t>
              </a:r>
            </a:p>
          </p:txBody>
        </p:sp>
      </p:grpSp>
    </p:spTree>
    <p:extLst>
      <p:ext uri="{BB962C8B-B14F-4D97-AF65-F5344CB8AC3E}">
        <p14:creationId xmlns:p14="http://schemas.microsoft.com/office/powerpoint/2010/main" val="512485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6597" y="383117"/>
            <a:ext cx="7849472" cy="327248"/>
          </a:xfrm>
        </p:spPr>
        <p:txBody>
          <a:bodyPr>
            <a:noAutofit/>
          </a:bodyPr>
          <a:lstStyle/>
          <a:p>
            <a:r>
              <a:rPr lang="en-GB" sz="2400" dirty="0">
                <a:solidFill>
                  <a:srgbClr val="00517D"/>
                </a:solidFill>
                <a:latin typeface="+mn-lt"/>
                <a:cs typeface="Calibri" pitchFamily="34" charset="0"/>
              </a:rPr>
              <a:t>Cod by far is the most popular seafood species in Pubs</a:t>
            </a:r>
          </a:p>
        </p:txBody>
      </p:sp>
      <p:sp>
        <p:nvSpPr>
          <p:cNvPr id="3" name="Slide Number Placeholder 2"/>
          <p:cNvSpPr>
            <a:spLocks noGrp="1"/>
          </p:cNvSpPr>
          <p:nvPr>
            <p:ph type="sldNum" sz="quarter" idx="10"/>
          </p:nvPr>
        </p:nvSpPr>
        <p:spPr/>
        <p:txBody>
          <a:bodyPr/>
          <a:lstStyle/>
          <a:p>
            <a:fld id="{35A454EE-6717-4973-901E-6A90AD009CF4}" type="slidenum">
              <a:rPr lang="en-US" smtClean="0"/>
              <a:pPr/>
              <a:t>43</a:t>
            </a:fld>
            <a:endParaRPr lang="en-US" dirty="0"/>
          </a:p>
        </p:txBody>
      </p:sp>
      <p:sp>
        <p:nvSpPr>
          <p:cNvPr id="10" name="Text Box 3"/>
          <p:cNvSpPr txBox="1">
            <a:spLocks noChangeArrowheads="1"/>
          </p:cNvSpPr>
          <p:nvPr/>
        </p:nvSpPr>
        <p:spPr bwMode="auto">
          <a:xfrm>
            <a:off x="2975253" y="1094626"/>
            <a:ext cx="349743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ctr" eaLnBrk="1" hangingPunct="1"/>
            <a:r>
              <a:rPr lang="en-US" sz="1600" dirty="0">
                <a:solidFill>
                  <a:srgbClr val="008AC0"/>
                </a:solidFill>
                <a:latin typeface="+mn-lt"/>
                <a:cs typeface="Calibri" pitchFamily="34" charset="0"/>
              </a:rPr>
              <a:t>Incidence by Seafood Type/Species</a:t>
            </a:r>
            <a:r>
              <a:rPr lang="en-GB" sz="1600" dirty="0">
                <a:solidFill>
                  <a:srgbClr val="008AC0"/>
                </a:solidFill>
                <a:latin typeface="+mn-lt"/>
                <a:cs typeface="Calibri" pitchFamily="34" charset="0"/>
              </a:rPr>
              <a:t> </a:t>
            </a:r>
          </a:p>
          <a:p>
            <a:pPr algn="ctr">
              <a:defRPr/>
            </a:pPr>
            <a:r>
              <a:rPr lang="en-US" sz="1600" dirty="0">
                <a:solidFill>
                  <a:srgbClr val="008AC0"/>
                </a:solidFill>
                <a:latin typeface="+mn-lt"/>
                <a:cs typeface="Calibri" pitchFamily="34" charset="0"/>
              </a:rPr>
              <a:t>YE Mar 23</a:t>
            </a:r>
          </a:p>
        </p:txBody>
      </p:sp>
      <p:grpSp>
        <p:nvGrpSpPr>
          <p:cNvPr id="18" name="Group 17"/>
          <p:cNvGrpSpPr/>
          <p:nvPr/>
        </p:nvGrpSpPr>
        <p:grpSpPr>
          <a:xfrm>
            <a:off x="7099484" y="4057381"/>
            <a:ext cx="2044517" cy="351601"/>
            <a:chOff x="7099483" y="5409847"/>
            <a:chExt cx="2044517" cy="468801"/>
          </a:xfrm>
        </p:grpSpPr>
        <p:sp>
          <p:nvSpPr>
            <p:cNvPr id="4" name="Rectangle 3"/>
            <p:cNvSpPr/>
            <p:nvPr/>
          </p:nvSpPr>
          <p:spPr>
            <a:xfrm>
              <a:off x="7101458" y="5450774"/>
              <a:ext cx="130629" cy="13062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dirty="0"/>
            </a:p>
          </p:txBody>
        </p:sp>
        <p:sp>
          <p:nvSpPr>
            <p:cNvPr id="16" name="Rectangle 15"/>
            <p:cNvSpPr/>
            <p:nvPr/>
          </p:nvSpPr>
          <p:spPr>
            <a:xfrm>
              <a:off x="7099483" y="5626924"/>
              <a:ext cx="130629" cy="130629"/>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dirty="0"/>
            </a:p>
          </p:txBody>
        </p:sp>
        <p:sp>
          <p:nvSpPr>
            <p:cNvPr id="6" name="TextBox 5"/>
            <p:cNvSpPr txBox="1"/>
            <p:nvPr/>
          </p:nvSpPr>
          <p:spPr>
            <a:xfrm>
              <a:off x="7232087" y="5409847"/>
              <a:ext cx="1911913" cy="307775"/>
            </a:xfrm>
            <a:prstGeom prst="rect">
              <a:avLst/>
            </a:prstGeom>
            <a:noFill/>
          </p:spPr>
          <p:txBody>
            <a:bodyPr wrap="square" rtlCol="0">
              <a:spAutoFit/>
            </a:bodyPr>
            <a:lstStyle/>
            <a:p>
              <a:r>
                <a:rPr lang="en-GB" sz="900" b="1" i="1" dirty="0">
                  <a:solidFill>
                    <a:schemeClr val="tx1">
                      <a:lumMod val="65000"/>
                      <a:lumOff val="35000"/>
                    </a:schemeClr>
                  </a:solidFill>
                  <a:cs typeface="Calibri" pitchFamily="34" charset="0"/>
                </a:rPr>
                <a:t>YE Mar 23 vs. 22 Positive</a:t>
              </a:r>
              <a:endParaRPr lang="en-US" sz="900" b="1" i="1" dirty="0">
                <a:solidFill>
                  <a:schemeClr val="tx1">
                    <a:lumMod val="65000"/>
                    <a:lumOff val="35000"/>
                  </a:schemeClr>
                </a:solidFill>
                <a:cs typeface="Calibri" pitchFamily="34" charset="0"/>
              </a:endParaRPr>
            </a:p>
          </p:txBody>
        </p:sp>
        <p:sp>
          <p:nvSpPr>
            <p:cNvPr id="17" name="TextBox 16"/>
            <p:cNvSpPr txBox="1"/>
            <p:nvPr/>
          </p:nvSpPr>
          <p:spPr>
            <a:xfrm>
              <a:off x="7230112" y="5570873"/>
              <a:ext cx="1911913" cy="307775"/>
            </a:xfrm>
            <a:prstGeom prst="rect">
              <a:avLst/>
            </a:prstGeom>
            <a:noFill/>
          </p:spPr>
          <p:txBody>
            <a:bodyPr wrap="square" rtlCol="0">
              <a:spAutoFit/>
            </a:bodyPr>
            <a:lstStyle/>
            <a:p>
              <a:r>
                <a:rPr lang="en-GB" sz="900" b="1" i="1" dirty="0">
                  <a:solidFill>
                    <a:schemeClr val="tx1">
                      <a:lumMod val="65000"/>
                      <a:lumOff val="35000"/>
                    </a:schemeClr>
                  </a:solidFill>
                  <a:cs typeface="Calibri" pitchFamily="34" charset="0"/>
                </a:rPr>
                <a:t>YE Mar 23 vs. 22 Negative</a:t>
              </a:r>
              <a:endParaRPr lang="en-US" sz="900" b="1" i="1" dirty="0">
                <a:solidFill>
                  <a:schemeClr val="tx1">
                    <a:lumMod val="65000"/>
                    <a:lumOff val="35000"/>
                  </a:schemeClr>
                </a:solidFill>
                <a:cs typeface="Calibri" pitchFamily="34" charset="0"/>
              </a:endParaRPr>
            </a:p>
          </p:txBody>
        </p:sp>
      </p:grpSp>
      <p:graphicFrame>
        <p:nvGraphicFramePr>
          <p:cNvPr id="12" name="Chart 11"/>
          <p:cNvGraphicFramePr/>
          <p:nvPr>
            <p:extLst>
              <p:ext uri="{D42A27DB-BD31-4B8C-83A1-F6EECF244321}">
                <p14:modId xmlns:p14="http://schemas.microsoft.com/office/powerpoint/2010/main" val="2450827515"/>
              </p:ext>
            </p:extLst>
          </p:nvPr>
        </p:nvGraphicFramePr>
        <p:xfrm>
          <a:off x="712519" y="1282536"/>
          <a:ext cx="6935190" cy="3460914"/>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 Placeholder 4"/>
          <p:cNvSpPr>
            <a:spLocks noGrp="1"/>
          </p:cNvSpPr>
          <p:nvPr>
            <p:ph type="body" sz="quarter" idx="4294967295"/>
          </p:nvPr>
        </p:nvSpPr>
        <p:spPr>
          <a:xfrm>
            <a:off x="5897139" y="4800600"/>
            <a:ext cx="2683723" cy="277391"/>
          </a:xfrm>
        </p:spPr>
        <p:txBody>
          <a:bodyPr>
            <a:normAutofit/>
          </a:bodyPr>
          <a:lstStyle/>
          <a:p>
            <a:pPr marL="0" indent="0">
              <a:buNone/>
            </a:pPr>
            <a:r>
              <a:rPr lang="en-US" sz="1100" dirty="0">
                <a:solidFill>
                  <a:schemeClr val="tx1">
                    <a:lumMod val="65000"/>
                    <a:lumOff val="35000"/>
                  </a:schemeClr>
                </a:solidFill>
                <a:cs typeface="Calibri" pitchFamily="34" charset="0"/>
              </a:rPr>
              <a:t>Source: </a:t>
            </a:r>
            <a:r>
              <a:rPr lang="en-US" sz="1100" dirty="0" err="1">
                <a:solidFill>
                  <a:schemeClr val="tx1">
                    <a:lumMod val="65000"/>
                    <a:lumOff val="35000"/>
                  </a:schemeClr>
                </a:solidFill>
                <a:cs typeface="Calibri" pitchFamily="34" charset="0"/>
              </a:rPr>
              <a:t>Circana</a:t>
            </a:r>
            <a:r>
              <a:rPr lang="en-US" sz="1100" dirty="0">
                <a:solidFill>
                  <a:schemeClr val="tx1">
                    <a:lumMod val="65000"/>
                    <a:lumOff val="35000"/>
                  </a:schemeClr>
                </a:solidFill>
                <a:cs typeface="Calibri" pitchFamily="34" charset="0"/>
              </a:rPr>
              <a:t>/CREST®, YE Mar 23</a:t>
            </a:r>
          </a:p>
        </p:txBody>
      </p:sp>
      <p:grpSp>
        <p:nvGrpSpPr>
          <p:cNvPr id="20" name="Group 19"/>
          <p:cNvGrpSpPr/>
          <p:nvPr/>
        </p:nvGrpSpPr>
        <p:grpSpPr>
          <a:xfrm>
            <a:off x="7943565" y="148981"/>
            <a:ext cx="1104313" cy="779487"/>
            <a:chOff x="7943565" y="148981"/>
            <a:chExt cx="1104313" cy="779487"/>
          </a:xfrm>
          <a:effectLst>
            <a:outerShdw blurRad="50800" dist="38100" dir="2700000" algn="tl" rotWithShape="0">
              <a:prstClr val="black">
                <a:alpha val="40000"/>
              </a:prstClr>
            </a:outerShdw>
          </a:effectLst>
        </p:grpSpPr>
        <p:sp>
          <p:nvSpPr>
            <p:cNvPr id="21" name="Oval 20"/>
            <p:cNvSpPr/>
            <p:nvPr/>
          </p:nvSpPr>
          <p:spPr>
            <a:xfrm>
              <a:off x="8095956" y="148981"/>
              <a:ext cx="785465" cy="779487"/>
            </a:xfrm>
            <a:prstGeom prst="ellipse">
              <a:avLst/>
            </a:pr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200" b="1" dirty="0"/>
            </a:p>
          </p:txBody>
        </p:sp>
        <p:sp>
          <p:nvSpPr>
            <p:cNvPr id="22" name="TextBox 21"/>
            <p:cNvSpPr txBox="1"/>
            <p:nvPr/>
          </p:nvSpPr>
          <p:spPr>
            <a:xfrm>
              <a:off x="7943565" y="300857"/>
              <a:ext cx="1104313" cy="461665"/>
            </a:xfrm>
            <a:prstGeom prst="rect">
              <a:avLst/>
            </a:prstGeom>
            <a:noFill/>
            <a:ln>
              <a:noFill/>
            </a:ln>
          </p:spPr>
          <p:txBody>
            <a:bodyPr wrap="square" rtlCol="0">
              <a:spAutoFit/>
            </a:bodyPr>
            <a:lstStyle/>
            <a:p>
              <a:pPr algn="ctr"/>
              <a:r>
                <a:rPr lang="en-GB" sz="2400" b="1" dirty="0">
                  <a:solidFill>
                    <a:schemeClr val="bg1"/>
                  </a:solidFill>
                  <a:cs typeface="Calibri" pitchFamily="34" charset="0"/>
                </a:rPr>
                <a:t>Pubs</a:t>
              </a:r>
            </a:p>
          </p:txBody>
        </p:sp>
      </p:grpSp>
    </p:spTree>
    <p:extLst>
      <p:ext uri="{BB962C8B-B14F-4D97-AF65-F5344CB8AC3E}">
        <p14:creationId xmlns:p14="http://schemas.microsoft.com/office/powerpoint/2010/main" val="3449822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extLst>
              <p:ext uri="{D42A27DB-BD31-4B8C-83A1-F6EECF244321}">
                <p14:modId xmlns:p14="http://schemas.microsoft.com/office/powerpoint/2010/main" val="3472652176"/>
              </p:ext>
            </p:extLst>
          </p:nvPr>
        </p:nvGraphicFramePr>
        <p:xfrm>
          <a:off x="213757" y="1570166"/>
          <a:ext cx="5005225" cy="2989772"/>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213757" y="466566"/>
            <a:ext cx="7757384" cy="327248"/>
          </a:xfrm>
        </p:spPr>
        <p:txBody>
          <a:bodyPr>
            <a:noAutofit/>
          </a:bodyPr>
          <a:lstStyle/>
          <a:p>
            <a:r>
              <a:rPr lang="en-GB" sz="2400" dirty="0">
                <a:solidFill>
                  <a:srgbClr val="00517D"/>
                </a:solidFill>
                <a:latin typeface="+mn-lt"/>
                <a:cs typeface="Calibri" pitchFamily="34" charset="0"/>
              </a:rPr>
              <a:t>Seafood individual spend has grown above average for Pubs</a:t>
            </a:r>
          </a:p>
        </p:txBody>
      </p:sp>
      <p:sp>
        <p:nvSpPr>
          <p:cNvPr id="3" name="Slide Number Placeholder 2"/>
          <p:cNvSpPr>
            <a:spLocks noGrp="1"/>
          </p:cNvSpPr>
          <p:nvPr>
            <p:ph type="sldNum" sz="quarter" idx="10"/>
          </p:nvPr>
        </p:nvSpPr>
        <p:spPr/>
        <p:txBody>
          <a:bodyPr/>
          <a:lstStyle/>
          <a:p>
            <a:fld id="{35A454EE-6717-4973-901E-6A90AD009CF4}" type="slidenum">
              <a:rPr lang="en-US" smtClean="0"/>
              <a:pPr/>
              <a:t>44</a:t>
            </a:fld>
            <a:endParaRPr lang="en-US" dirty="0"/>
          </a:p>
        </p:txBody>
      </p:sp>
      <p:sp>
        <p:nvSpPr>
          <p:cNvPr id="26" name="TextBox 25"/>
          <p:cNvSpPr txBox="1"/>
          <p:nvPr/>
        </p:nvSpPr>
        <p:spPr>
          <a:xfrm>
            <a:off x="357595" y="1200834"/>
            <a:ext cx="2740025" cy="461665"/>
          </a:xfrm>
          <a:prstGeom prst="rect">
            <a:avLst/>
          </a:prstGeom>
          <a:noFill/>
        </p:spPr>
        <p:txBody>
          <a:bodyPr>
            <a:spAutoFit/>
          </a:bodyPr>
          <a:lstStyle/>
          <a:p>
            <a:pPr>
              <a:defRPr/>
            </a:pPr>
            <a:r>
              <a:rPr lang="en-US" sz="1200" b="1" dirty="0">
                <a:cs typeface="Calibri" pitchFamily="34" charset="0"/>
              </a:rPr>
              <a:t>Average Individual Spend </a:t>
            </a:r>
          </a:p>
          <a:p>
            <a:pPr>
              <a:defRPr/>
            </a:pPr>
            <a:r>
              <a:rPr lang="en-US" sz="1200" b="1" dirty="0">
                <a:cs typeface="Calibri" pitchFamily="34" charset="0"/>
              </a:rPr>
              <a:t>YE Mar 23</a:t>
            </a:r>
          </a:p>
        </p:txBody>
      </p:sp>
      <p:cxnSp>
        <p:nvCxnSpPr>
          <p:cNvPr id="27" name="Straight Connector 26"/>
          <p:cNvCxnSpPr/>
          <p:nvPr/>
        </p:nvCxnSpPr>
        <p:spPr bwMode="auto">
          <a:xfrm>
            <a:off x="403827" y="2411118"/>
            <a:ext cx="8382000" cy="0"/>
          </a:xfrm>
          <a:prstGeom prst="line">
            <a:avLst/>
          </a:prstGeom>
          <a:solidFill>
            <a:srgbClr val="FFFF99"/>
          </a:solidFill>
          <a:ln w="9525" cap="flat" cmpd="sng" algn="ctr">
            <a:solidFill>
              <a:schemeClr val="bg1">
                <a:lumMod val="50000"/>
              </a:schemeClr>
            </a:solidFill>
            <a:prstDash val="solid"/>
            <a:round/>
            <a:headEnd type="oval" w="med" len="med"/>
            <a:tailEnd type="oval" w="med" len="med"/>
          </a:ln>
          <a:effectLst/>
        </p:spPr>
      </p:cxnSp>
      <p:cxnSp>
        <p:nvCxnSpPr>
          <p:cNvPr id="28" name="Straight Connector 5"/>
          <p:cNvCxnSpPr>
            <a:cxnSpLocks noChangeShapeType="1"/>
          </p:cNvCxnSpPr>
          <p:nvPr/>
        </p:nvCxnSpPr>
        <p:spPr bwMode="auto">
          <a:xfrm>
            <a:off x="1247269" y="1652337"/>
            <a:ext cx="0" cy="2606510"/>
          </a:xfrm>
          <a:prstGeom prst="line">
            <a:avLst/>
          </a:prstGeom>
          <a:noFill/>
          <a:ln w="25400" algn="ctr">
            <a:solidFill>
              <a:srgbClr val="C00000"/>
            </a:solidFill>
            <a:prstDash val="lgDash"/>
            <a:round/>
            <a:headEnd type="oval" w="med" len="med"/>
            <a:tailEnd type="oval" w="med" len="med"/>
          </a:ln>
          <a:extLst>
            <a:ext uri="{909E8E84-426E-40DD-AFC4-6F175D3DCCD1}">
              <a14:hiddenFill xmlns:a14="http://schemas.microsoft.com/office/drawing/2010/main">
                <a:noFill/>
              </a14:hiddenFill>
            </a:ext>
          </a:extLst>
        </p:spPr>
      </p:cxnSp>
      <p:sp>
        <p:nvSpPr>
          <p:cNvPr id="29" name="TextBox 28"/>
          <p:cNvSpPr txBox="1"/>
          <p:nvPr/>
        </p:nvSpPr>
        <p:spPr>
          <a:xfrm>
            <a:off x="6118693" y="1190708"/>
            <a:ext cx="2602322" cy="461665"/>
          </a:xfrm>
          <a:prstGeom prst="rect">
            <a:avLst/>
          </a:prstGeom>
          <a:noFill/>
        </p:spPr>
        <p:txBody>
          <a:bodyPr wrap="square">
            <a:spAutoFit/>
          </a:bodyPr>
          <a:lstStyle>
            <a:defPPr>
              <a:defRPr lang="en-GB"/>
            </a:defPPr>
            <a:lvl1pPr>
              <a:defRPr sz="1300">
                <a:solidFill>
                  <a:srgbClr val="000000"/>
                </a:solidFill>
                <a:ea typeface="Microsoft YaHei" pitchFamily="34" charset="-122"/>
                <a:cs typeface="Calibri" pitchFamily="34" charset="0"/>
              </a:defRPr>
            </a:lvl1pPr>
          </a:lstStyle>
          <a:p>
            <a:pPr algn="r"/>
            <a:r>
              <a:rPr lang="en-US" sz="1200" b="1" dirty="0">
                <a:solidFill>
                  <a:schemeClr val="tx1"/>
                </a:solidFill>
                <a:ea typeface="+mn-ea"/>
              </a:rPr>
              <a:t>Spend Change</a:t>
            </a:r>
          </a:p>
          <a:p>
            <a:pPr algn="r"/>
            <a:r>
              <a:rPr lang="en-US" sz="1200" b="1" dirty="0">
                <a:solidFill>
                  <a:schemeClr val="tx1"/>
                </a:solidFill>
                <a:ea typeface="+mn-ea"/>
              </a:rPr>
              <a:t>YE Mar 23 vs. '22</a:t>
            </a:r>
          </a:p>
        </p:txBody>
      </p:sp>
      <p:graphicFrame>
        <p:nvGraphicFramePr>
          <p:cNvPr id="6" name="Chart 5"/>
          <p:cNvGraphicFramePr/>
          <p:nvPr>
            <p:extLst>
              <p:ext uri="{D42A27DB-BD31-4B8C-83A1-F6EECF244321}">
                <p14:modId xmlns:p14="http://schemas.microsoft.com/office/powerpoint/2010/main" val="580631395"/>
              </p:ext>
            </p:extLst>
          </p:nvPr>
        </p:nvGraphicFramePr>
        <p:xfrm>
          <a:off x="5141343" y="1576562"/>
          <a:ext cx="3752492" cy="2997604"/>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 Placeholder 4"/>
          <p:cNvSpPr>
            <a:spLocks noGrp="1"/>
          </p:cNvSpPr>
          <p:nvPr>
            <p:ph type="body" sz="quarter" idx="4294967295"/>
          </p:nvPr>
        </p:nvSpPr>
        <p:spPr>
          <a:xfrm>
            <a:off x="5897139" y="4800600"/>
            <a:ext cx="2683723" cy="277391"/>
          </a:xfrm>
        </p:spPr>
        <p:txBody>
          <a:bodyPr>
            <a:normAutofit/>
          </a:bodyPr>
          <a:lstStyle/>
          <a:p>
            <a:pPr marL="0" indent="0">
              <a:buNone/>
            </a:pPr>
            <a:r>
              <a:rPr lang="en-US" sz="1100" dirty="0">
                <a:solidFill>
                  <a:schemeClr val="tx1">
                    <a:lumMod val="65000"/>
                    <a:lumOff val="35000"/>
                  </a:schemeClr>
                </a:solidFill>
                <a:cs typeface="Calibri" pitchFamily="34" charset="0"/>
              </a:rPr>
              <a:t>Source: </a:t>
            </a:r>
            <a:r>
              <a:rPr lang="en-US" sz="1100" dirty="0" err="1">
                <a:solidFill>
                  <a:schemeClr val="tx1">
                    <a:lumMod val="65000"/>
                    <a:lumOff val="35000"/>
                  </a:schemeClr>
                </a:solidFill>
                <a:cs typeface="Calibri" pitchFamily="34" charset="0"/>
              </a:rPr>
              <a:t>Circana</a:t>
            </a:r>
            <a:r>
              <a:rPr lang="en-US" sz="1100" dirty="0">
                <a:solidFill>
                  <a:schemeClr val="tx1">
                    <a:lumMod val="65000"/>
                    <a:lumOff val="35000"/>
                  </a:schemeClr>
                </a:solidFill>
                <a:cs typeface="Calibri" pitchFamily="34" charset="0"/>
              </a:rPr>
              <a:t>/CREST®, YE Mar 23</a:t>
            </a:r>
          </a:p>
        </p:txBody>
      </p:sp>
      <p:grpSp>
        <p:nvGrpSpPr>
          <p:cNvPr id="16" name="Group 15"/>
          <p:cNvGrpSpPr/>
          <p:nvPr/>
        </p:nvGrpSpPr>
        <p:grpSpPr>
          <a:xfrm>
            <a:off x="7943565" y="148981"/>
            <a:ext cx="1104313" cy="779487"/>
            <a:chOff x="7943565" y="148981"/>
            <a:chExt cx="1104313" cy="779487"/>
          </a:xfrm>
          <a:effectLst>
            <a:outerShdw blurRad="50800" dist="38100" dir="2700000" algn="tl" rotWithShape="0">
              <a:prstClr val="black">
                <a:alpha val="40000"/>
              </a:prstClr>
            </a:outerShdw>
          </a:effectLst>
        </p:grpSpPr>
        <p:sp>
          <p:nvSpPr>
            <p:cNvPr id="17" name="Oval 16"/>
            <p:cNvSpPr/>
            <p:nvPr/>
          </p:nvSpPr>
          <p:spPr>
            <a:xfrm>
              <a:off x="8095956" y="148981"/>
              <a:ext cx="785465" cy="779487"/>
            </a:xfrm>
            <a:prstGeom prst="ellipse">
              <a:avLst/>
            </a:prstGeom>
            <a:blipFill dpi="0" rotWithShape="1">
              <a:blip r:embed="rId5">
                <a:extLst>
                  <a:ext uri="{28A0092B-C50C-407E-A947-70E740481C1C}">
                    <a14:useLocalDpi xmlns:a14="http://schemas.microsoft.com/office/drawing/2010/main" val="0"/>
                  </a:ext>
                </a:extLst>
              </a:blip>
              <a:srcRect/>
              <a:stretch>
                <a:fillRect/>
              </a:stretch>
            </a:bli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200" b="1" dirty="0"/>
            </a:p>
          </p:txBody>
        </p:sp>
        <p:sp>
          <p:nvSpPr>
            <p:cNvPr id="18" name="TextBox 17"/>
            <p:cNvSpPr txBox="1"/>
            <p:nvPr/>
          </p:nvSpPr>
          <p:spPr>
            <a:xfrm>
              <a:off x="7943565" y="300857"/>
              <a:ext cx="1104313" cy="461665"/>
            </a:xfrm>
            <a:prstGeom prst="rect">
              <a:avLst/>
            </a:prstGeom>
            <a:noFill/>
            <a:ln>
              <a:noFill/>
            </a:ln>
          </p:spPr>
          <p:txBody>
            <a:bodyPr wrap="square" rtlCol="0">
              <a:spAutoFit/>
            </a:bodyPr>
            <a:lstStyle/>
            <a:p>
              <a:pPr algn="ctr"/>
              <a:r>
                <a:rPr lang="en-GB" sz="2400" b="1" dirty="0">
                  <a:solidFill>
                    <a:schemeClr val="bg1"/>
                  </a:solidFill>
                  <a:cs typeface="Calibri" pitchFamily="34" charset="0"/>
                </a:rPr>
                <a:t>Pubs</a:t>
              </a:r>
            </a:p>
          </p:txBody>
        </p:sp>
      </p:grpSp>
    </p:spTree>
    <p:extLst>
      <p:ext uri="{BB962C8B-B14F-4D97-AF65-F5344CB8AC3E}">
        <p14:creationId xmlns:p14="http://schemas.microsoft.com/office/powerpoint/2010/main" val="103776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extLst>
              <p:ext uri="{D42A27DB-BD31-4B8C-83A1-F6EECF244321}">
                <p14:modId xmlns:p14="http://schemas.microsoft.com/office/powerpoint/2010/main" val="774051867"/>
              </p:ext>
            </p:extLst>
          </p:nvPr>
        </p:nvGraphicFramePr>
        <p:xfrm>
          <a:off x="403827" y="1570166"/>
          <a:ext cx="4815154" cy="2989772"/>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338572" y="518144"/>
            <a:ext cx="7757384" cy="327248"/>
          </a:xfrm>
        </p:spPr>
        <p:txBody>
          <a:bodyPr>
            <a:noAutofit/>
          </a:bodyPr>
          <a:lstStyle/>
          <a:p>
            <a:r>
              <a:rPr lang="en-GB" sz="2400" dirty="0">
                <a:solidFill>
                  <a:srgbClr val="00517D"/>
                </a:solidFill>
                <a:latin typeface="+mn-lt"/>
                <a:cs typeface="Calibri" pitchFamily="34" charset="0"/>
              </a:rPr>
              <a:t>Seafood has seen a decrease in the percentage of deal/promotions, but still at above Pub protein average</a:t>
            </a:r>
          </a:p>
        </p:txBody>
      </p:sp>
      <p:sp>
        <p:nvSpPr>
          <p:cNvPr id="3" name="Slide Number Placeholder 2"/>
          <p:cNvSpPr>
            <a:spLocks noGrp="1"/>
          </p:cNvSpPr>
          <p:nvPr>
            <p:ph type="sldNum" sz="quarter" idx="10"/>
          </p:nvPr>
        </p:nvSpPr>
        <p:spPr/>
        <p:txBody>
          <a:bodyPr/>
          <a:lstStyle/>
          <a:p>
            <a:fld id="{35A454EE-6717-4973-901E-6A90AD009CF4}" type="slidenum">
              <a:rPr lang="en-US" smtClean="0"/>
              <a:pPr/>
              <a:t>45</a:t>
            </a:fld>
            <a:endParaRPr lang="en-US" dirty="0"/>
          </a:p>
        </p:txBody>
      </p:sp>
      <p:sp>
        <p:nvSpPr>
          <p:cNvPr id="26" name="TextBox 25"/>
          <p:cNvSpPr txBox="1"/>
          <p:nvPr/>
        </p:nvSpPr>
        <p:spPr>
          <a:xfrm>
            <a:off x="357595" y="1200834"/>
            <a:ext cx="2740025" cy="461665"/>
          </a:xfrm>
          <a:prstGeom prst="rect">
            <a:avLst/>
          </a:prstGeom>
          <a:noFill/>
        </p:spPr>
        <p:txBody>
          <a:bodyPr>
            <a:spAutoFit/>
          </a:bodyPr>
          <a:lstStyle/>
          <a:p>
            <a:pPr>
              <a:defRPr/>
            </a:pPr>
            <a:r>
              <a:rPr lang="en-US" sz="1200" b="1" dirty="0">
                <a:solidFill>
                  <a:srgbClr val="000000"/>
                </a:solidFill>
                <a:ea typeface="Microsoft YaHei" pitchFamily="34" charset="-122"/>
                <a:cs typeface="Calibri" pitchFamily="34" charset="0"/>
              </a:rPr>
              <a:t>Deal Rates % </a:t>
            </a:r>
          </a:p>
          <a:p>
            <a:pPr>
              <a:defRPr/>
            </a:pPr>
            <a:r>
              <a:rPr lang="en-US" sz="1200" b="1" dirty="0">
                <a:solidFill>
                  <a:srgbClr val="000000"/>
                </a:solidFill>
                <a:ea typeface="Microsoft YaHei" pitchFamily="34" charset="-122"/>
                <a:cs typeface="Calibri" pitchFamily="34" charset="0"/>
              </a:rPr>
              <a:t>YE Mar 23</a:t>
            </a:r>
          </a:p>
        </p:txBody>
      </p:sp>
      <p:cxnSp>
        <p:nvCxnSpPr>
          <p:cNvPr id="27" name="Straight Connector 26"/>
          <p:cNvCxnSpPr/>
          <p:nvPr/>
        </p:nvCxnSpPr>
        <p:spPr bwMode="auto">
          <a:xfrm>
            <a:off x="403827" y="2411118"/>
            <a:ext cx="8382000" cy="0"/>
          </a:xfrm>
          <a:prstGeom prst="line">
            <a:avLst/>
          </a:prstGeom>
          <a:solidFill>
            <a:srgbClr val="FFFF99"/>
          </a:solidFill>
          <a:ln w="9525" cap="flat" cmpd="sng" algn="ctr">
            <a:solidFill>
              <a:schemeClr val="bg1">
                <a:lumMod val="50000"/>
              </a:schemeClr>
            </a:solidFill>
            <a:prstDash val="solid"/>
            <a:round/>
            <a:headEnd type="oval" w="med" len="med"/>
            <a:tailEnd type="oval" w="med" len="med"/>
          </a:ln>
          <a:effectLst/>
        </p:spPr>
      </p:cxnSp>
      <p:cxnSp>
        <p:nvCxnSpPr>
          <p:cNvPr id="28" name="Straight Connector 5"/>
          <p:cNvCxnSpPr>
            <a:cxnSpLocks noChangeShapeType="1"/>
          </p:cNvCxnSpPr>
          <p:nvPr/>
        </p:nvCxnSpPr>
        <p:spPr bwMode="auto">
          <a:xfrm>
            <a:off x="1495604" y="1662499"/>
            <a:ext cx="0" cy="2512991"/>
          </a:xfrm>
          <a:prstGeom prst="line">
            <a:avLst/>
          </a:prstGeom>
          <a:noFill/>
          <a:ln w="25400" algn="ctr">
            <a:solidFill>
              <a:srgbClr val="C00000"/>
            </a:solidFill>
            <a:prstDash val="lgDash"/>
            <a:round/>
            <a:headEnd type="oval" w="med" len="med"/>
            <a:tailEnd type="oval" w="med" len="med"/>
          </a:ln>
          <a:extLst>
            <a:ext uri="{909E8E84-426E-40DD-AFC4-6F175D3DCCD1}">
              <a14:hiddenFill xmlns:a14="http://schemas.microsoft.com/office/drawing/2010/main">
                <a:noFill/>
              </a14:hiddenFill>
            </a:ext>
          </a:extLst>
        </p:spPr>
      </p:cxnSp>
      <p:sp>
        <p:nvSpPr>
          <p:cNvPr id="29" name="TextBox 28"/>
          <p:cNvSpPr txBox="1"/>
          <p:nvPr/>
        </p:nvSpPr>
        <p:spPr>
          <a:xfrm>
            <a:off x="6118693" y="1190708"/>
            <a:ext cx="2602322" cy="461665"/>
          </a:xfrm>
          <a:prstGeom prst="rect">
            <a:avLst/>
          </a:prstGeom>
          <a:noFill/>
        </p:spPr>
        <p:txBody>
          <a:bodyPr wrap="square">
            <a:spAutoFit/>
          </a:bodyPr>
          <a:lstStyle>
            <a:defPPr>
              <a:defRPr lang="en-GB"/>
            </a:defPPr>
            <a:lvl1pPr>
              <a:defRPr sz="1300">
                <a:solidFill>
                  <a:srgbClr val="000000"/>
                </a:solidFill>
                <a:ea typeface="Microsoft YaHei" pitchFamily="34" charset="-122"/>
                <a:cs typeface="Calibri" pitchFamily="34" charset="0"/>
              </a:defRPr>
            </a:lvl1pPr>
          </a:lstStyle>
          <a:p>
            <a:pPr algn="r">
              <a:defRPr/>
            </a:pPr>
            <a:r>
              <a:rPr lang="en-US" sz="1200" b="1" dirty="0"/>
              <a:t>Deal Rate </a:t>
            </a:r>
            <a:r>
              <a:rPr lang="en-US" sz="1200" b="1" dirty="0" err="1"/>
              <a:t>Ppt</a:t>
            </a:r>
            <a:r>
              <a:rPr lang="en-US" sz="1200" b="1" dirty="0"/>
              <a:t> Change</a:t>
            </a:r>
          </a:p>
          <a:p>
            <a:pPr algn="r">
              <a:defRPr/>
            </a:pPr>
            <a:r>
              <a:rPr lang="en-US" sz="1200" b="1" dirty="0"/>
              <a:t>YE Mar 23 vs. '22</a:t>
            </a:r>
          </a:p>
        </p:txBody>
      </p:sp>
      <p:graphicFrame>
        <p:nvGraphicFramePr>
          <p:cNvPr id="6" name="Chart 5"/>
          <p:cNvGraphicFramePr/>
          <p:nvPr>
            <p:extLst>
              <p:ext uri="{D42A27DB-BD31-4B8C-83A1-F6EECF244321}">
                <p14:modId xmlns:p14="http://schemas.microsoft.com/office/powerpoint/2010/main" val="3208725777"/>
              </p:ext>
            </p:extLst>
          </p:nvPr>
        </p:nvGraphicFramePr>
        <p:xfrm>
          <a:off x="5141343" y="1576562"/>
          <a:ext cx="3752492" cy="2997604"/>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 Placeholder 4"/>
          <p:cNvSpPr>
            <a:spLocks noGrp="1"/>
          </p:cNvSpPr>
          <p:nvPr>
            <p:ph type="body" sz="quarter" idx="4294967295"/>
          </p:nvPr>
        </p:nvSpPr>
        <p:spPr>
          <a:xfrm>
            <a:off x="5897139" y="4800600"/>
            <a:ext cx="2683723" cy="277391"/>
          </a:xfrm>
        </p:spPr>
        <p:txBody>
          <a:bodyPr>
            <a:normAutofit/>
          </a:bodyPr>
          <a:lstStyle/>
          <a:p>
            <a:pPr marL="0" indent="0">
              <a:buNone/>
            </a:pPr>
            <a:r>
              <a:rPr lang="en-US" sz="1100" dirty="0">
                <a:solidFill>
                  <a:schemeClr val="tx1">
                    <a:lumMod val="65000"/>
                    <a:lumOff val="35000"/>
                  </a:schemeClr>
                </a:solidFill>
                <a:latin typeface="Calibri" pitchFamily="34" charset="0"/>
                <a:cs typeface="Calibri" pitchFamily="34" charset="0"/>
              </a:rPr>
              <a:t>Source: </a:t>
            </a:r>
            <a:r>
              <a:rPr lang="en-US" sz="1100" dirty="0" err="1">
                <a:solidFill>
                  <a:schemeClr val="tx1">
                    <a:lumMod val="65000"/>
                    <a:lumOff val="35000"/>
                  </a:schemeClr>
                </a:solidFill>
                <a:latin typeface="Calibri" pitchFamily="34" charset="0"/>
                <a:cs typeface="Calibri" pitchFamily="34" charset="0"/>
              </a:rPr>
              <a:t>Circana</a:t>
            </a:r>
            <a:r>
              <a:rPr lang="en-US" sz="1100" dirty="0">
                <a:solidFill>
                  <a:schemeClr val="tx1">
                    <a:lumMod val="65000"/>
                    <a:lumOff val="35000"/>
                  </a:schemeClr>
                </a:solidFill>
                <a:latin typeface="Calibri" pitchFamily="34" charset="0"/>
                <a:cs typeface="Calibri" pitchFamily="34" charset="0"/>
              </a:rPr>
              <a:t>/CREST®, YE Mar 23</a:t>
            </a:r>
          </a:p>
        </p:txBody>
      </p:sp>
      <p:grpSp>
        <p:nvGrpSpPr>
          <p:cNvPr id="16" name="Group 15"/>
          <p:cNvGrpSpPr/>
          <p:nvPr/>
        </p:nvGrpSpPr>
        <p:grpSpPr>
          <a:xfrm>
            <a:off x="7943565" y="148981"/>
            <a:ext cx="1104313" cy="779487"/>
            <a:chOff x="7943565" y="148981"/>
            <a:chExt cx="1104313" cy="779487"/>
          </a:xfrm>
          <a:effectLst>
            <a:outerShdw blurRad="50800" dist="38100" dir="2700000" algn="tl" rotWithShape="0">
              <a:prstClr val="black">
                <a:alpha val="40000"/>
              </a:prstClr>
            </a:outerShdw>
          </a:effectLst>
        </p:grpSpPr>
        <p:sp>
          <p:nvSpPr>
            <p:cNvPr id="17" name="Oval 16"/>
            <p:cNvSpPr/>
            <p:nvPr/>
          </p:nvSpPr>
          <p:spPr>
            <a:xfrm>
              <a:off x="8095956" y="148981"/>
              <a:ext cx="785465" cy="779487"/>
            </a:xfrm>
            <a:prstGeom prst="ellipse">
              <a:avLst/>
            </a:prstGeom>
            <a:blipFill dpi="0" rotWithShape="1">
              <a:blip r:embed="rId5">
                <a:extLst>
                  <a:ext uri="{28A0092B-C50C-407E-A947-70E740481C1C}">
                    <a14:useLocalDpi xmlns:a14="http://schemas.microsoft.com/office/drawing/2010/main" val="0"/>
                  </a:ext>
                </a:extLst>
              </a:blip>
              <a:srcRect/>
              <a:stretch>
                <a:fillRect/>
              </a:stretch>
            </a:bli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200" b="1" dirty="0"/>
            </a:p>
          </p:txBody>
        </p:sp>
        <p:sp>
          <p:nvSpPr>
            <p:cNvPr id="18" name="TextBox 17"/>
            <p:cNvSpPr txBox="1"/>
            <p:nvPr/>
          </p:nvSpPr>
          <p:spPr>
            <a:xfrm>
              <a:off x="7943565" y="300857"/>
              <a:ext cx="1104313" cy="461665"/>
            </a:xfrm>
            <a:prstGeom prst="rect">
              <a:avLst/>
            </a:prstGeom>
            <a:noFill/>
            <a:ln>
              <a:noFill/>
            </a:ln>
          </p:spPr>
          <p:txBody>
            <a:bodyPr wrap="square" rtlCol="0">
              <a:spAutoFit/>
            </a:bodyPr>
            <a:lstStyle/>
            <a:p>
              <a:pPr algn="ctr"/>
              <a:r>
                <a:rPr lang="en-GB" sz="2400" b="1" dirty="0">
                  <a:solidFill>
                    <a:schemeClr val="bg1"/>
                  </a:solidFill>
                  <a:cs typeface="Calibri" pitchFamily="34" charset="0"/>
                </a:rPr>
                <a:t>Pubs</a:t>
              </a:r>
            </a:p>
          </p:txBody>
        </p:sp>
      </p:grpSp>
    </p:spTree>
    <p:extLst>
      <p:ext uri="{BB962C8B-B14F-4D97-AF65-F5344CB8AC3E}">
        <p14:creationId xmlns:p14="http://schemas.microsoft.com/office/powerpoint/2010/main" val="2650720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parisdc2\European Photo Library\FOODSERVICE\chef preparing vegetables in his kitchen.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4" y="0"/>
            <a:ext cx="9143996" cy="212400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4294967295"/>
          </p:nvPr>
        </p:nvSpPr>
        <p:spPr>
          <a:xfrm>
            <a:off x="8599488" y="4835525"/>
            <a:ext cx="544512" cy="279400"/>
          </a:xfrm>
        </p:spPr>
        <p:txBody>
          <a:bodyPr/>
          <a:lstStyle/>
          <a:p>
            <a:fld id="{35A454EE-6717-4973-901E-6A90AD009CF4}" type="slidenum">
              <a:rPr lang="en-US" smtClean="0">
                <a:solidFill>
                  <a:srgbClr val="0078BE"/>
                </a:solidFill>
              </a:rPr>
              <a:pPr/>
              <a:t>46</a:t>
            </a:fld>
            <a:endParaRPr lang="en-US" dirty="0">
              <a:solidFill>
                <a:srgbClr val="0078BE"/>
              </a:solidFill>
            </a:endParaRPr>
          </a:p>
        </p:txBody>
      </p:sp>
      <p:sp>
        <p:nvSpPr>
          <p:cNvPr id="12" name="Title 3"/>
          <p:cNvSpPr txBox="1">
            <a:spLocks/>
          </p:cNvSpPr>
          <p:nvPr/>
        </p:nvSpPr>
        <p:spPr>
          <a:xfrm>
            <a:off x="342900" y="2588419"/>
            <a:ext cx="8458200" cy="411956"/>
          </a:xfrm>
          <a:prstGeom prst="rect">
            <a:avLst/>
          </a:prstGeom>
        </p:spPr>
        <p:txBody>
          <a:bodyPr vert="horz"/>
          <a:lstStyle>
            <a:lvl1pPr algn="l" defTabSz="457200" rtl="0" eaLnBrk="1" latinLnBrk="0" hangingPunct="1">
              <a:lnSpc>
                <a:spcPct val="90000"/>
              </a:lnSpc>
              <a:spcBef>
                <a:spcPct val="0"/>
              </a:spcBef>
              <a:buNone/>
              <a:defRPr sz="2800" b="1" kern="1200">
                <a:solidFill>
                  <a:schemeClr val="tx2"/>
                </a:solidFill>
                <a:latin typeface="+mj-lt"/>
                <a:ea typeface="+mj-ea"/>
                <a:cs typeface="+mj-cs"/>
              </a:defRPr>
            </a:lvl1pPr>
          </a:lstStyle>
          <a:p>
            <a:r>
              <a:rPr lang="en-GB" altLang="en-US" sz="3600" dirty="0">
                <a:solidFill>
                  <a:schemeClr val="bg1"/>
                </a:solidFill>
              </a:rPr>
              <a:t>Full Service </a:t>
            </a:r>
            <a:r>
              <a:rPr lang="en-GB" altLang="en-US" sz="2000" dirty="0">
                <a:solidFill>
                  <a:schemeClr val="bg1"/>
                </a:solidFill>
              </a:rPr>
              <a:t>(Including Café/Bistro) </a:t>
            </a:r>
            <a:endParaRPr lang="en-US" altLang="en-US" sz="2000" dirty="0">
              <a:solidFill>
                <a:schemeClr val="bg1"/>
              </a:solidFill>
            </a:endParaRPr>
          </a:p>
        </p:txBody>
      </p:sp>
      <p:sp>
        <p:nvSpPr>
          <p:cNvPr id="6" name="Content Placeholder 4"/>
          <p:cNvSpPr txBox="1">
            <a:spLocks/>
          </p:cNvSpPr>
          <p:nvPr/>
        </p:nvSpPr>
        <p:spPr>
          <a:xfrm>
            <a:off x="414338" y="3100240"/>
            <a:ext cx="8450262" cy="1119188"/>
          </a:xfrm>
          <a:prstGeom prst="rect">
            <a:avLst/>
          </a:prstGeom>
        </p:spPr>
        <p:txBody>
          <a:bodyPr/>
          <a:lstStyle>
            <a:lvl1pPr marL="341313" indent="-341313" algn="l" defTabSz="457200" rtl="0" eaLnBrk="1" latinLnBrk="0" hangingPunct="1">
              <a:lnSpc>
                <a:spcPct val="85000"/>
              </a:lnSpc>
              <a:spcBef>
                <a:spcPts val="0"/>
              </a:spcBef>
              <a:spcAft>
                <a:spcPts val="1440"/>
              </a:spcAft>
              <a:buClr>
                <a:schemeClr val="accent3"/>
              </a:buClr>
              <a:buSzPct val="100000"/>
              <a:buFont typeface="Wingdings" panose="05000000000000000000" pitchFamily="2" charset="2"/>
              <a:buChar char="n"/>
              <a:defRPr sz="2400" kern="1200" baseline="0">
                <a:solidFill>
                  <a:schemeClr val="tx1"/>
                </a:solidFill>
                <a:latin typeface="+mn-lt"/>
                <a:ea typeface="+mn-ea"/>
                <a:cs typeface="+mn-cs"/>
              </a:defRPr>
            </a:lvl1pPr>
            <a:lvl2pPr marL="627063" indent="-285750" algn="l" defTabSz="457200" rtl="0" eaLnBrk="1" latinLnBrk="0" hangingPunct="1">
              <a:lnSpc>
                <a:spcPct val="85000"/>
              </a:lnSpc>
              <a:spcBef>
                <a:spcPts val="0"/>
              </a:spcBef>
              <a:spcAft>
                <a:spcPts val="1440"/>
              </a:spcAft>
              <a:buClr>
                <a:schemeClr val="accent3"/>
              </a:buClr>
              <a:buFont typeface="Calibri" panose="020F0502020204030204" pitchFamily="34" charset="0"/>
              <a:buChar char="–"/>
              <a:defRPr sz="2200" kern="1200">
                <a:solidFill>
                  <a:schemeClr val="tx1"/>
                </a:solidFill>
                <a:latin typeface="+mn-lt"/>
                <a:ea typeface="+mn-ea"/>
                <a:cs typeface="+mn-cs"/>
              </a:defRPr>
            </a:lvl2pPr>
            <a:lvl3pPr marL="914400" indent="-287338" algn="l" defTabSz="457200" rtl="0" eaLnBrk="1" latinLnBrk="0" hangingPunct="1">
              <a:lnSpc>
                <a:spcPct val="85000"/>
              </a:lnSpc>
              <a:spcBef>
                <a:spcPts val="0"/>
              </a:spcBef>
              <a:spcAft>
                <a:spcPts val="1440"/>
              </a:spcAft>
              <a:buClr>
                <a:schemeClr val="accent3"/>
              </a:buClr>
              <a:buFont typeface="Calibri" panose="020F0502020204030204" pitchFamily="34" charset="0"/>
              <a:buChar char="•"/>
              <a:tabLst/>
              <a:defRPr sz="2000" kern="1200">
                <a:solidFill>
                  <a:schemeClr val="tx1"/>
                </a:solidFill>
                <a:latin typeface="+mn-lt"/>
                <a:ea typeface="+mn-ea"/>
                <a:cs typeface="+mn-cs"/>
              </a:defRPr>
            </a:lvl3pPr>
            <a:lvl4pPr marL="1600200" indent="-228600" algn="l" defTabSz="457200" rtl="0" eaLnBrk="1" latinLnBrk="0" hangingPunct="1">
              <a:lnSpc>
                <a:spcPct val="85000"/>
              </a:lnSpc>
              <a:spcBef>
                <a:spcPts val="0"/>
              </a:spcBef>
              <a:spcAft>
                <a:spcPts val="1440"/>
              </a:spcAft>
              <a:buClr>
                <a:srgbClr val="00A1DE"/>
              </a:buClr>
              <a:buFont typeface="Arial"/>
              <a:buChar char="–"/>
              <a:defRPr sz="1600" kern="1200">
                <a:solidFill>
                  <a:schemeClr val="tx1"/>
                </a:solidFill>
                <a:latin typeface="+mn-lt"/>
                <a:ea typeface="+mn-ea"/>
                <a:cs typeface="+mn-cs"/>
              </a:defRPr>
            </a:lvl4pPr>
            <a:lvl5pPr marL="2057400" indent="-228600" algn="l" defTabSz="457200" rtl="0" eaLnBrk="1" latinLnBrk="0" hangingPunct="1">
              <a:lnSpc>
                <a:spcPct val="85000"/>
              </a:lnSpc>
              <a:spcBef>
                <a:spcPts val="0"/>
              </a:spcBef>
              <a:spcAft>
                <a:spcPts val="1440"/>
              </a:spcAft>
              <a:buClr>
                <a:srgbClr val="00A1DE"/>
              </a:buClr>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indent="-342900">
              <a:buFont typeface="Arial" pitchFamily="34" charset="0"/>
              <a:buChar char="•"/>
            </a:pPr>
            <a:r>
              <a:rPr lang="en-GB" dirty="0">
                <a:solidFill>
                  <a:schemeClr val="bg1"/>
                </a:solidFill>
                <a:cs typeface="Calibri" pitchFamily="34" charset="0"/>
              </a:rPr>
              <a:t>Q1’23 visits grew by 11%, spend was 7.9% above Q1’22</a:t>
            </a:r>
          </a:p>
          <a:p>
            <a:pPr marL="342900" indent="-342900">
              <a:buFont typeface="Arial" pitchFamily="34" charset="0"/>
              <a:buChar char="•"/>
            </a:pPr>
            <a:r>
              <a:rPr lang="en-GB" dirty="0">
                <a:solidFill>
                  <a:schemeClr val="bg1"/>
                </a:solidFill>
                <a:cs typeface="Calibri" pitchFamily="34" charset="0"/>
              </a:rPr>
              <a:t>Annualised visits are at 89%, sales at 111% of 2019 levels</a:t>
            </a:r>
          </a:p>
          <a:p>
            <a:pPr marL="342900" indent="-342900">
              <a:buFont typeface="Arial" pitchFamily="34" charset="0"/>
              <a:buChar char="•"/>
            </a:pPr>
            <a:r>
              <a:rPr lang="en-GB" dirty="0">
                <a:solidFill>
                  <a:schemeClr val="bg1"/>
                </a:solidFill>
                <a:cs typeface="Calibri" pitchFamily="34" charset="0"/>
              </a:rPr>
              <a:t>Seafood servings and incidence have grown over last 12 months </a:t>
            </a:r>
          </a:p>
        </p:txBody>
      </p:sp>
    </p:spTree>
    <p:extLst>
      <p:ext uri="{BB962C8B-B14F-4D97-AF65-F5344CB8AC3E}">
        <p14:creationId xmlns:p14="http://schemas.microsoft.com/office/powerpoint/2010/main" val="230647620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67296" y="205980"/>
            <a:ext cx="7653077" cy="647999"/>
          </a:xfrm>
        </p:spPr>
        <p:txBody>
          <a:bodyPr>
            <a:noAutofit/>
          </a:bodyPr>
          <a:lstStyle/>
          <a:p>
            <a:r>
              <a:rPr lang="en-GB" sz="2400" dirty="0">
                <a:solidFill>
                  <a:srgbClr val="00517D"/>
                </a:solidFill>
                <a:latin typeface="+mn-lt"/>
                <a:cs typeface="Calibri" pitchFamily="34" charset="0"/>
              </a:rPr>
              <a:t>FSR’s Q1’23 visits grew by 11%, whilst spend was almost 8% above Q1’22</a:t>
            </a:r>
            <a:endParaRPr lang="en-GB" sz="2400" dirty="0">
              <a:latin typeface="+mn-lt"/>
            </a:endParaRPr>
          </a:p>
        </p:txBody>
      </p:sp>
      <p:sp>
        <p:nvSpPr>
          <p:cNvPr id="2" name="sheet number"/>
          <p:cNvSpPr>
            <a:spLocks noGrp="1"/>
          </p:cNvSpPr>
          <p:nvPr>
            <p:ph type="sldNum" sz="quarter" idx="4294967295"/>
          </p:nvPr>
        </p:nvSpPr>
        <p:spPr>
          <a:xfrm>
            <a:off x="7010400" y="4749800"/>
            <a:ext cx="2133600" cy="357188"/>
          </a:xfrm>
        </p:spPr>
        <p:txBody>
          <a:bodyPr/>
          <a:lstStyle/>
          <a:p>
            <a:pPr>
              <a:defRPr/>
            </a:pPr>
            <a:fld id="{D905545C-C2CD-A240-87BD-E3760E2DB45B}" type="slidenum">
              <a:rPr lang="en-US" sz="1100" smtClean="0">
                <a:cs typeface="Calibri" pitchFamily="34" charset="0"/>
              </a:rPr>
              <a:pPr>
                <a:defRPr/>
              </a:pPr>
              <a:t>47</a:t>
            </a:fld>
            <a:endParaRPr lang="en-US" sz="1100" dirty="0">
              <a:cs typeface="Calibri" pitchFamily="34" charset="0"/>
            </a:endParaRPr>
          </a:p>
        </p:txBody>
      </p:sp>
      <p:sp>
        <p:nvSpPr>
          <p:cNvPr id="15" name="Titre_1"/>
          <p:cNvSpPr>
            <a:spLocks noGrp="1"/>
          </p:cNvSpPr>
          <p:nvPr>
            <p:ph type="body" sz="quarter" idx="4294967295"/>
          </p:nvPr>
        </p:nvSpPr>
        <p:spPr>
          <a:xfrm>
            <a:off x="0" y="1009650"/>
            <a:ext cx="9144000" cy="220663"/>
          </a:xfrm>
          <a:prstGeom prst="rect">
            <a:avLst/>
          </a:prstGeom>
        </p:spPr>
        <p:txBody>
          <a:bodyPr>
            <a:normAutofit fontScale="55000" lnSpcReduction="20000"/>
          </a:bodyPr>
          <a:lstStyle/>
          <a:p>
            <a:pPr marL="0" indent="0" algn="ctr">
              <a:buNone/>
              <a:defRPr/>
            </a:pPr>
            <a:r>
              <a:rPr lang="en-US" sz="1700" dirty="0">
                <a:cs typeface="Calibri" pitchFamily="34" charset="0"/>
              </a:rPr>
              <a:t>Components of Spending vs. Year Ago</a:t>
            </a:r>
            <a:endParaRPr lang="fr-FR" sz="1700" dirty="0">
              <a:cs typeface="Calibri" pitchFamily="34" charset="0"/>
            </a:endParaRPr>
          </a:p>
        </p:txBody>
      </p:sp>
      <p:sp>
        <p:nvSpPr>
          <p:cNvPr id="20" name="Text Placeholder 4"/>
          <p:cNvSpPr>
            <a:spLocks noGrp="1"/>
          </p:cNvSpPr>
          <p:nvPr>
            <p:ph type="body" sz="quarter" idx="4294967295"/>
          </p:nvPr>
        </p:nvSpPr>
        <p:spPr>
          <a:xfrm>
            <a:off x="6072421" y="4821678"/>
            <a:ext cx="2682875" cy="277813"/>
          </a:xfrm>
        </p:spPr>
        <p:txBody>
          <a:bodyPr>
            <a:normAutofit fontScale="85000" lnSpcReduction="10000"/>
          </a:bodyPr>
          <a:lstStyle/>
          <a:p>
            <a:pPr marL="0" indent="0">
              <a:buNone/>
            </a:pPr>
            <a:r>
              <a:rPr lang="en-US" sz="1100" dirty="0">
                <a:solidFill>
                  <a:schemeClr val="tx1">
                    <a:lumMod val="65000"/>
                    <a:lumOff val="35000"/>
                  </a:schemeClr>
                </a:solidFill>
                <a:cs typeface="Calibri" pitchFamily="34" charset="0"/>
              </a:rPr>
              <a:t>Source: The NPD Group/CREST®, YE Dec '22</a:t>
            </a:r>
          </a:p>
        </p:txBody>
      </p:sp>
      <p:sp>
        <p:nvSpPr>
          <p:cNvPr id="16" name="SASID_1"/>
          <p:cNvSpPr txBox="1"/>
          <p:nvPr/>
        </p:nvSpPr>
        <p:spPr>
          <a:xfrm>
            <a:off x="8534538" y="4981917"/>
            <a:ext cx="357790" cy="215444"/>
          </a:xfrm>
          <a:prstGeom prst="rect">
            <a:avLst/>
          </a:prstGeom>
          <a:noFill/>
        </p:spPr>
        <p:txBody>
          <a:bodyPr wrap="none" rtlCol="0">
            <a:spAutoFit/>
          </a:bodyPr>
          <a:lstStyle/>
          <a:p>
            <a:r>
              <a:rPr lang="fr-FR" sz="800">
                <a:solidFill>
                  <a:schemeClr val="bg1"/>
                </a:solidFill>
              </a:rPr>
              <a:t>185</a:t>
            </a:r>
            <a:endParaRPr lang="fr-FR" sz="800" dirty="0">
              <a:solidFill>
                <a:schemeClr val="bg1"/>
              </a:solidFill>
            </a:endParaRPr>
          </a:p>
        </p:txBody>
      </p:sp>
      <p:grpSp>
        <p:nvGrpSpPr>
          <p:cNvPr id="21" name="Group 20"/>
          <p:cNvGrpSpPr/>
          <p:nvPr/>
        </p:nvGrpSpPr>
        <p:grpSpPr>
          <a:xfrm>
            <a:off x="7943565" y="148981"/>
            <a:ext cx="1104313" cy="779487"/>
            <a:chOff x="7943565" y="148981"/>
            <a:chExt cx="1104313" cy="779487"/>
          </a:xfrm>
        </p:grpSpPr>
        <p:sp>
          <p:nvSpPr>
            <p:cNvPr id="22" name="Oval 21"/>
            <p:cNvSpPr/>
            <p:nvPr/>
          </p:nvSpPr>
          <p:spPr>
            <a:xfrm>
              <a:off x="8095956" y="148981"/>
              <a:ext cx="785465" cy="779487"/>
            </a:xfrm>
            <a:prstGeom prst="ellipse">
              <a:avLst/>
            </a:prstGeom>
            <a:blipFill dpi="0" rotWithShape="1">
              <a:blip r:embed="rId3">
                <a:extLst>
                  <a:ext uri="{28A0092B-C50C-407E-A947-70E740481C1C}">
                    <a14:useLocalDpi xmlns:a14="http://schemas.microsoft.com/office/drawing/2010/main" val="0"/>
                  </a:ext>
                </a:extLst>
              </a:blip>
              <a:srcRect/>
              <a:stretch>
                <a:fillRect/>
              </a:stretch>
            </a:blip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200" b="1" dirty="0"/>
            </a:p>
          </p:txBody>
        </p:sp>
        <p:sp>
          <p:nvSpPr>
            <p:cNvPr id="23" name="TextBox 22"/>
            <p:cNvSpPr txBox="1"/>
            <p:nvPr/>
          </p:nvSpPr>
          <p:spPr>
            <a:xfrm>
              <a:off x="7943565" y="300857"/>
              <a:ext cx="1104313" cy="461665"/>
            </a:xfrm>
            <a:prstGeom prst="rect">
              <a:avLst/>
            </a:prstGeom>
            <a:noFill/>
          </p:spPr>
          <p:txBody>
            <a:bodyPr wrap="square" rtlCol="0">
              <a:spAutoFit/>
            </a:bodyPr>
            <a:lstStyle/>
            <a:p>
              <a:pPr algn="ctr"/>
              <a:r>
                <a:rPr lang="en-GB" sz="2400" b="1" dirty="0">
                  <a:solidFill>
                    <a:schemeClr val="bg1"/>
                  </a:solidFill>
                  <a:cs typeface="Calibri" pitchFamily="34" charset="0"/>
                </a:rPr>
                <a:t>FSR</a:t>
              </a:r>
            </a:p>
          </p:txBody>
        </p:sp>
      </p:grpSp>
      <p:sp>
        <p:nvSpPr>
          <p:cNvPr id="18" name="Titre_3"/>
          <p:cNvSpPr txBox="1">
            <a:spLocks/>
          </p:cNvSpPr>
          <p:nvPr/>
        </p:nvSpPr>
        <p:spPr>
          <a:xfrm>
            <a:off x="453358" y="3444164"/>
            <a:ext cx="9144000" cy="335785"/>
          </a:xfrm>
          <a:prstGeom prst="rect">
            <a:avLst/>
          </a:prstGeom>
        </p:spPr>
        <p:txBody>
          <a:bodyPr vert="horz" lIns="91440" tIns="45720" rIns="91440" bIns="45720" rtlCol="0">
            <a:normAutofit fontScale="77500" lnSpcReduction="20000"/>
          </a:bodyPr>
          <a:lstStyle>
            <a:lvl1pPr marL="342900" indent="-342900" algn="l" defTabSz="457200" rtl="0" eaLnBrk="1" fontAlgn="base" latinLnBrk="0" hangingPunct="1">
              <a:lnSpc>
                <a:spcPct val="85000"/>
              </a:lnSpc>
              <a:spcBef>
                <a:spcPct val="0"/>
              </a:spcBef>
              <a:spcAft>
                <a:spcPct val="50000"/>
              </a:spcAft>
              <a:buClr>
                <a:srgbClr val="1B86BB"/>
              </a:buClr>
              <a:buFont typeface="Wingdings" charset="0"/>
              <a:buChar char="n"/>
              <a:defRPr sz="2400" kern="1200">
                <a:solidFill>
                  <a:schemeClr val="tx1"/>
                </a:solidFill>
                <a:latin typeface="+mn-lt"/>
                <a:ea typeface="ＭＳ Ｐゴシック" charset="0"/>
                <a:cs typeface="ＭＳ Ｐゴシック" charset="0"/>
              </a:defRPr>
            </a:lvl1pPr>
            <a:lvl2pPr marL="742950" indent="-285750" algn="l" defTabSz="457200" rtl="0" eaLnBrk="1" fontAlgn="base" latinLnBrk="0" hangingPunct="1">
              <a:lnSpc>
                <a:spcPct val="85000"/>
              </a:lnSpc>
              <a:spcBef>
                <a:spcPct val="0"/>
              </a:spcBef>
              <a:spcAft>
                <a:spcPct val="50000"/>
              </a:spcAft>
              <a:buClr>
                <a:srgbClr val="1B86BB"/>
              </a:buClr>
              <a:buFont typeface="Lucida Grande"/>
              <a:buChar char="–"/>
              <a:defRPr sz="2000" kern="1200">
                <a:solidFill>
                  <a:schemeClr val="tx1"/>
                </a:solidFill>
                <a:latin typeface="+mn-lt"/>
                <a:ea typeface="ＭＳ Ｐゴシック" charset="0"/>
                <a:cs typeface="+mn-cs"/>
              </a:defRPr>
            </a:lvl2pPr>
            <a:lvl3pPr marL="1143000" indent="-228600" algn="l" defTabSz="457200" rtl="0" eaLnBrk="1" fontAlgn="base" latinLnBrk="0" hangingPunct="1">
              <a:lnSpc>
                <a:spcPct val="85000"/>
              </a:lnSpc>
              <a:spcBef>
                <a:spcPct val="0"/>
              </a:spcBef>
              <a:spcAft>
                <a:spcPct val="50000"/>
              </a:spcAft>
              <a:buFont typeface="Lucida Grande"/>
              <a:buChar char="•"/>
              <a:defRPr sz="2200" kern="1200">
                <a:solidFill>
                  <a:schemeClr val="tx1"/>
                </a:solidFill>
                <a:latin typeface="+mn-lt"/>
                <a:ea typeface="ＭＳ Ｐゴシック" charset="0"/>
                <a:cs typeface="+mn-cs"/>
              </a:defRPr>
            </a:lvl3pPr>
            <a:lvl4pPr marL="1600200" indent="-228600" algn="l" defTabSz="457200" rtl="0" eaLnBrk="1" fontAlgn="base" latinLnBrk="0" hangingPunct="1">
              <a:lnSpc>
                <a:spcPct val="85000"/>
              </a:lnSpc>
              <a:spcBef>
                <a:spcPct val="0"/>
              </a:spcBef>
              <a:spcAft>
                <a:spcPct val="50000"/>
              </a:spcAft>
              <a:buFont typeface="Lucida Grande"/>
              <a:buChar char="–"/>
              <a:defRPr sz="1600" kern="1200">
                <a:solidFill>
                  <a:schemeClr val="tx1"/>
                </a:solidFill>
                <a:latin typeface="+mn-lt"/>
                <a:ea typeface="ＭＳ Ｐゴシック" charset="0"/>
                <a:cs typeface="+mn-cs"/>
              </a:defRPr>
            </a:lvl4pPr>
            <a:lvl5pPr marL="2057400" indent="-228600" algn="l" defTabSz="457200" rtl="0" eaLnBrk="1" fontAlgn="base" latinLnBrk="0" hangingPunct="1">
              <a:lnSpc>
                <a:spcPct val="85000"/>
              </a:lnSpc>
              <a:spcBef>
                <a:spcPct val="0"/>
              </a:spcBef>
              <a:spcAft>
                <a:spcPct val="50000"/>
              </a:spcAft>
              <a:buFont typeface="Lucida Grande"/>
              <a:buChar char="»"/>
              <a:defRPr sz="1600" kern="1200">
                <a:solidFill>
                  <a:schemeClr val="tx1"/>
                </a:solidFill>
                <a:latin typeface="+mn-lt"/>
                <a:ea typeface="ＭＳ Ｐゴシック" charset="0"/>
                <a:cs typeface="+mn-cs"/>
              </a:defRPr>
            </a:lvl5pPr>
            <a:lvl6pPr marL="2514600" indent="-228600" algn="l" defTabSz="457200" rtl="0" eaLnBrk="1" fontAlgn="base" latinLnBrk="0" hangingPunct="1">
              <a:lnSpc>
                <a:spcPct val="85000"/>
              </a:lnSpc>
              <a:spcBef>
                <a:spcPct val="0"/>
              </a:spcBef>
              <a:spcAft>
                <a:spcPct val="50000"/>
              </a:spcAft>
              <a:buFont typeface="Arial"/>
              <a:buChar char="»"/>
              <a:defRPr sz="1600" kern="1200">
                <a:solidFill>
                  <a:schemeClr val="tx1"/>
                </a:solidFill>
                <a:latin typeface="+mn-lt"/>
                <a:ea typeface="+mn-ea"/>
                <a:cs typeface="+mn-cs"/>
              </a:defRPr>
            </a:lvl6pPr>
            <a:lvl7pPr marL="2971800" indent="-228600" algn="l" defTabSz="457200" rtl="0" eaLnBrk="1" fontAlgn="base" latinLnBrk="0" hangingPunct="1">
              <a:lnSpc>
                <a:spcPct val="85000"/>
              </a:lnSpc>
              <a:spcBef>
                <a:spcPct val="0"/>
              </a:spcBef>
              <a:spcAft>
                <a:spcPct val="50000"/>
              </a:spcAft>
              <a:buFont typeface="Arial"/>
              <a:buChar char="»"/>
              <a:defRPr sz="1600" kern="1200">
                <a:solidFill>
                  <a:schemeClr val="tx1"/>
                </a:solidFill>
                <a:latin typeface="+mn-lt"/>
                <a:ea typeface="+mn-ea"/>
                <a:cs typeface="+mn-cs"/>
              </a:defRPr>
            </a:lvl7pPr>
            <a:lvl8pPr marL="3429000" indent="-228600" algn="l" defTabSz="457200" rtl="0" eaLnBrk="1" fontAlgn="base" latinLnBrk="0" hangingPunct="1">
              <a:lnSpc>
                <a:spcPct val="85000"/>
              </a:lnSpc>
              <a:spcBef>
                <a:spcPct val="0"/>
              </a:spcBef>
              <a:spcAft>
                <a:spcPct val="50000"/>
              </a:spcAft>
              <a:buFont typeface="Arial"/>
              <a:buChar char="»"/>
              <a:defRPr sz="1600" kern="1200">
                <a:solidFill>
                  <a:schemeClr val="tx1"/>
                </a:solidFill>
                <a:latin typeface="+mn-lt"/>
                <a:ea typeface="+mn-ea"/>
                <a:cs typeface="+mn-cs"/>
              </a:defRPr>
            </a:lvl8pPr>
            <a:lvl9pPr marL="3886200" indent="-228600" algn="l" defTabSz="457200" rtl="0" eaLnBrk="1" fontAlgn="base" latinLnBrk="0" hangingPunct="1">
              <a:lnSpc>
                <a:spcPct val="85000"/>
              </a:lnSpc>
              <a:spcBef>
                <a:spcPct val="0"/>
              </a:spcBef>
              <a:spcAft>
                <a:spcPct val="50000"/>
              </a:spcAft>
              <a:buFont typeface="Arial"/>
              <a:buChar char="»"/>
              <a:defRPr sz="1600" kern="1200">
                <a:solidFill>
                  <a:schemeClr val="tx1"/>
                </a:solidFill>
                <a:latin typeface="+mn-lt"/>
                <a:ea typeface="+mn-ea"/>
                <a:cs typeface="+mn-cs"/>
              </a:defRPr>
            </a:lvl9pPr>
          </a:lstStyle>
          <a:p>
            <a:pPr marL="0" indent="0" algn="ctr">
              <a:buFont typeface="Wingdings" charset="0"/>
              <a:buNone/>
              <a:defRPr/>
            </a:pPr>
            <a:r>
              <a:rPr lang="de-DE" sz="1700" dirty="0">
                <a:solidFill>
                  <a:srgbClr val="00A1DE"/>
                </a:solidFill>
                <a:latin typeface="Calibri" pitchFamily="34" charset="0"/>
                <a:cs typeface="Calibri" pitchFamily="34" charset="0"/>
              </a:rPr>
              <a:t>Total Spend, Visits and  Avg. Eater Check</a:t>
            </a:r>
            <a:endParaRPr lang="en-US" sz="1700" dirty="0">
              <a:solidFill>
                <a:srgbClr val="00A1DE"/>
              </a:solidFill>
              <a:latin typeface="Calibri" pitchFamily="34" charset="0"/>
              <a:cs typeface="Calibri" pitchFamily="34" charset="0"/>
            </a:endParaRPr>
          </a:p>
          <a:p>
            <a:pPr marL="0" indent="0" algn="ctr">
              <a:buFont typeface="Wingdings" charset="0"/>
              <a:buNone/>
              <a:defRPr/>
            </a:pPr>
            <a:endParaRPr lang="fr-FR" sz="1700" dirty="0">
              <a:solidFill>
                <a:srgbClr val="00A1DE"/>
              </a:solidFill>
              <a:latin typeface="Calibri" pitchFamily="34" charset="0"/>
              <a:cs typeface="Calibri" pitchFamily="34" charset="0"/>
            </a:endParaRPr>
          </a:p>
        </p:txBody>
      </p:sp>
      <p:graphicFrame>
        <p:nvGraphicFramePr>
          <p:cNvPr id="3" name="Graph_1">
            <a:extLst>
              <a:ext uri="{FF2B5EF4-FFF2-40B4-BE49-F238E27FC236}">
                <a16:creationId xmlns:a16="http://schemas.microsoft.com/office/drawing/2014/main" id="{CEBFACD9-9B02-D503-E738-DE7989B24FB1}"/>
              </a:ext>
            </a:extLst>
          </p:cNvPr>
          <p:cNvGraphicFramePr>
            <a:graphicFrameLocks noGrp="1" noChangeAspect="1"/>
          </p:cNvGraphicFramePr>
          <p:nvPr>
            <p:extLst>
              <p:ext uri="{D42A27DB-BD31-4B8C-83A1-F6EECF244321}">
                <p14:modId xmlns:p14="http://schemas.microsoft.com/office/powerpoint/2010/main" val="3195457616"/>
              </p:ext>
            </p:extLst>
          </p:nvPr>
        </p:nvGraphicFramePr>
        <p:xfrm>
          <a:off x="367297" y="1311494"/>
          <a:ext cx="5974042" cy="208132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Graph_2">
            <a:extLst>
              <a:ext uri="{FF2B5EF4-FFF2-40B4-BE49-F238E27FC236}">
                <a16:creationId xmlns:a16="http://schemas.microsoft.com/office/drawing/2014/main" id="{3B60CBB1-A77C-2D76-6D3D-314E1FB1123C}"/>
              </a:ext>
            </a:extLst>
          </p:cNvPr>
          <p:cNvGraphicFramePr>
            <a:graphicFrameLocks noGrp="1" noChangeAspect="1"/>
          </p:cNvGraphicFramePr>
          <p:nvPr>
            <p:extLst>
              <p:ext uri="{D42A27DB-BD31-4B8C-83A1-F6EECF244321}">
                <p14:modId xmlns:p14="http://schemas.microsoft.com/office/powerpoint/2010/main" val="1251933525"/>
              </p:ext>
            </p:extLst>
          </p:nvPr>
        </p:nvGraphicFramePr>
        <p:xfrm>
          <a:off x="6341339" y="534073"/>
          <a:ext cx="2349303" cy="300214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 name="Table 8">
            <a:extLst>
              <a:ext uri="{FF2B5EF4-FFF2-40B4-BE49-F238E27FC236}">
                <a16:creationId xmlns:a16="http://schemas.microsoft.com/office/drawing/2014/main" id="{BF88A98E-720E-9F85-4559-0A629E982DA0}"/>
              </a:ext>
            </a:extLst>
          </p:cNvPr>
          <p:cNvGraphicFramePr>
            <a:graphicFrameLocks noGrp="1"/>
          </p:cNvGraphicFramePr>
          <p:nvPr>
            <p:extLst>
              <p:ext uri="{D42A27DB-BD31-4B8C-83A1-F6EECF244321}">
                <p14:modId xmlns:p14="http://schemas.microsoft.com/office/powerpoint/2010/main" val="1882765802"/>
              </p:ext>
            </p:extLst>
          </p:nvPr>
        </p:nvGraphicFramePr>
        <p:xfrm>
          <a:off x="366715" y="3950266"/>
          <a:ext cx="8388345" cy="605128"/>
        </p:xfrm>
        <a:graphic>
          <a:graphicData uri="http://schemas.openxmlformats.org/drawingml/2006/table">
            <a:tbl>
              <a:tblPr/>
              <a:tblGrid>
                <a:gridCol w="1199826">
                  <a:extLst>
                    <a:ext uri="{9D8B030D-6E8A-4147-A177-3AD203B41FA5}">
                      <a16:colId xmlns:a16="http://schemas.microsoft.com/office/drawing/2014/main" val="2590729885"/>
                    </a:ext>
                  </a:extLst>
                </a:gridCol>
                <a:gridCol w="552963">
                  <a:extLst>
                    <a:ext uri="{9D8B030D-6E8A-4147-A177-3AD203B41FA5}">
                      <a16:colId xmlns:a16="http://schemas.microsoft.com/office/drawing/2014/main" val="585544482"/>
                    </a:ext>
                  </a:extLst>
                </a:gridCol>
                <a:gridCol w="552963">
                  <a:extLst>
                    <a:ext uri="{9D8B030D-6E8A-4147-A177-3AD203B41FA5}">
                      <a16:colId xmlns:a16="http://schemas.microsoft.com/office/drawing/2014/main" val="3820065939"/>
                    </a:ext>
                  </a:extLst>
                </a:gridCol>
                <a:gridCol w="552963">
                  <a:extLst>
                    <a:ext uri="{9D8B030D-6E8A-4147-A177-3AD203B41FA5}">
                      <a16:colId xmlns:a16="http://schemas.microsoft.com/office/drawing/2014/main" val="2903966805"/>
                    </a:ext>
                  </a:extLst>
                </a:gridCol>
                <a:gridCol w="552963">
                  <a:extLst>
                    <a:ext uri="{9D8B030D-6E8A-4147-A177-3AD203B41FA5}">
                      <a16:colId xmlns:a16="http://schemas.microsoft.com/office/drawing/2014/main" val="814240591"/>
                    </a:ext>
                  </a:extLst>
                </a:gridCol>
                <a:gridCol w="552963">
                  <a:extLst>
                    <a:ext uri="{9D8B030D-6E8A-4147-A177-3AD203B41FA5}">
                      <a16:colId xmlns:a16="http://schemas.microsoft.com/office/drawing/2014/main" val="2024966446"/>
                    </a:ext>
                  </a:extLst>
                </a:gridCol>
                <a:gridCol w="552963">
                  <a:extLst>
                    <a:ext uri="{9D8B030D-6E8A-4147-A177-3AD203B41FA5}">
                      <a16:colId xmlns:a16="http://schemas.microsoft.com/office/drawing/2014/main" val="3560665159"/>
                    </a:ext>
                  </a:extLst>
                </a:gridCol>
                <a:gridCol w="552963">
                  <a:extLst>
                    <a:ext uri="{9D8B030D-6E8A-4147-A177-3AD203B41FA5}">
                      <a16:colId xmlns:a16="http://schemas.microsoft.com/office/drawing/2014/main" val="1230583993"/>
                    </a:ext>
                  </a:extLst>
                </a:gridCol>
                <a:gridCol w="552963">
                  <a:extLst>
                    <a:ext uri="{9D8B030D-6E8A-4147-A177-3AD203B41FA5}">
                      <a16:colId xmlns:a16="http://schemas.microsoft.com/office/drawing/2014/main" val="2362912972"/>
                    </a:ext>
                  </a:extLst>
                </a:gridCol>
                <a:gridCol w="552963">
                  <a:extLst>
                    <a:ext uri="{9D8B030D-6E8A-4147-A177-3AD203B41FA5}">
                      <a16:colId xmlns:a16="http://schemas.microsoft.com/office/drawing/2014/main" val="926674425"/>
                    </a:ext>
                  </a:extLst>
                </a:gridCol>
                <a:gridCol w="552963">
                  <a:extLst>
                    <a:ext uri="{9D8B030D-6E8A-4147-A177-3AD203B41FA5}">
                      <a16:colId xmlns:a16="http://schemas.microsoft.com/office/drawing/2014/main" val="638531141"/>
                    </a:ext>
                  </a:extLst>
                </a:gridCol>
                <a:gridCol w="552963">
                  <a:extLst>
                    <a:ext uri="{9D8B030D-6E8A-4147-A177-3AD203B41FA5}">
                      <a16:colId xmlns:a16="http://schemas.microsoft.com/office/drawing/2014/main" val="273385787"/>
                    </a:ext>
                  </a:extLst>
                </a:gridCol>
                <a:gridCol w="552963">
                  <a:extLst>
                    <a:ext uri="{9D8B030D-6E8A-4147-A177-3AD203B41FA5}">
                      <a16:colId xmlns:a16="http://schemas.microsoft.com/office/drawing/2014/main" val="2810387115"/>
                    </a:ext>
                  </a:extLst>
                </a:gridCol>
                <a:gridCol w="552963">
                  <a:extLst>
                    <a:ext uri="{9D8B030D-6E8A-4147-A177-3AD203B41FA5}">
                      <a16:colId xmlns:a16="http://schemas.microsoft.com/office/drawing/2014/main" val="853753431"/>
                    </a:ext>
                  </a:extLst>
                </a:gridCol>
              </a:tblGrid>
              <a:tr h="151282">
                <a:tc>
                  <a:txBody>
                    <a:bodyPr/>
                    <a:lstStyle/>
                    <a:p>
                      <a:pPr algn="l" fontAlgn="b"/>
                      <a:r>
                        <a:rPr lang="en-GB" sz="800" b="0" i="0" u="none" strike="noStrike">
                          <a:solidFill>
                            <a:srgbClr val="FFFFFF"/>
                          </a:solidFill>
                          <a:effectLst/>
                          <a:latin typeface="Arial" panose="020B0604020202020204" pitchFamily="34" charset="0"/>
                        </a:rPr>
                        <a:t> </a:t>
                      </a:r>
                    </a:p>
                  </a:txBody>
                  <a:tcPr marL="5217" marR="5217" marT="5217"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808080"/>
                    </a:solidFill>
                  </a:tcPr>
                </a:tc>
                <a:tc>
                  <a:txBody>
                    <a:bodyPr/>
                    <a:lstStyle/>
                    <a:p>
                      <a:pPr algn="ctr" fontAlgn="b"/>
                      <a:r>
                        <a:rPr lang="en-GB" sz="800" b="1" i="0" u="none" strike="noStrike">
                          <a:solidFill>
                            <a:srgbClr val="FFFFFF"/>
                          </a:solidFill>
                          <a:effectLst/>
                          <a:latin typeface="Arial" panose="020B0604020202020204" pitchFamily="34" charset="0"/>
                        </a:rPr>
                        <a:t>Q1 21</a:t>
                      </a:r>
                    </a:p>
                  </a:txBody>
                  <a:tcPr marL="5217" marR="5217" marT="5217"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808080"/>
                    </a:solidFill>
                  </a:tcPr>
                </a:tc>
                <a:tc>
                  <a:txBody>
                    <a:bodyPr/>
                    <a:lstStyle/>
                    <a:p>
                      <a:pPr algn="ctr" fontAlgn="b"/>
                      <a:r>
                        <a:rPr lang="en-GB" sz="800" b="1" i="0" u="none" strike="noStrike">
                          <a:solidFill>
                            <a:srgbClr val="FFFFFF"/>
                          </a:solidFill>
                          <a:effectLst/>
                          <a:latin typeface="Arial" panose="020B0604020202020204" pitchFamily="34" charset="0"/>
                        </a:rPr>
                        <a:t>Q2 21</a:t>
                      </a:r>
                    </a:p>
                  </a:txBody>
                  <a:tcPr marL="5217" marR="5217" marT="5217"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808080"/>
                    </a:solidFill>
                  </a:tcPr>
                </a:tc>
                <a:tc>
                  <a:txBody>
                    <a:bodyPr/>
                    <a:lstStyle/>
                    <a:p>
                      <a:pPr algn="ctr" fontAlgn="b"/>
                      <a:r>
                        <a:rPr lang="en-GB" sz="800" b="1" i="0" u="none" strike="noStrike">
                          <a:solidFill>
                            <a:srgbClr val="FFFFFF"/>
                          </a:solidFill>
                          <a:effectLst/>
                          <a:latin typeface="Arial" panose="020B0604020202020204" pitchFamily="34" charset="0"/>
                        </a:rPr>
                        <a:t>Q3 21</a:t>
                      </a:r>
                    </a:p>
                  </a:txBody>
                  <a:tcPr marL="5217" marR="5217" marT="5217"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808080"/>
                    </a:solidFill>
                  </a:tcPr>
                </a:tc>
                <a:tc>
                  <a:txBody>
                    <a:bodyPr/>
                    <a:lstStyle/>
                    <a:p>
                      <a:pPr algn="ctr" fontAlgn="b"/>
                      <a:r>
                        <a:rPr lang="en-GB" sz="800" b="1" i="0" u="none" strike="noStrike">
                          <a:solidFill>
                            <a:srgbClr val="FFFFFF"/>
                          </a:solidFill>
                          <a:effectLst/>
                          <a:latin typeface="Arial" panose="020B0604020202020204" pitchFamily="34" charset="0"/>
                        </a:rPr>
                        <a:t>Q4 21</a:t>
                      </a:r>
                    </a:p>
                  </a:txBody>
                  <a:tcPr marL="5217" marR="5217" marT="5217"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808080"/>
                    </a:solidFill>
                  </a:tcPr>
                </a:tc>
                <a:tc>
                  <a:txBody>
                    <a:bodyPr/>
                    <a:lstStyle/>
                    <a:p>
                      <a:pPr algn="ctr" fontAlgn="b"/>
                      <a:r>
                        <a:rPr lang="en-GB" sz="800" b="1" i="0" u="none" strike="noStrike">
                          <a:solidFill>
                            <a:srgbClr val="FFFFFF"/>
                          </a:solidFill>
                          <a:effectLst/>
                          <a:latin typeface="Arial" panose="020B0604020202020204" pitchFamily="34" charset="0"/>
                        </a:rPr>
                        <a:t>Q1 22</a:t>
                      </a:r>
                    </a:p>
                  </a:txBody>
                  <a:tcPr marL="5217" marR="5217" marT="5217"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808080"/>
                    </a:solidFill>
                  </a:tcPr>
                </a:tc>
                <a:tc>
                  <a:txBody>
                    <a:bodyPr/>
                    <a:lstStyle/>
                    <a:p>
                      <a:pPr algn="ctr" fontAlgn="b"/>
                      <a:r>
                        <a:rPr lang="en-GB" sz="800" b="1" i="0" u="none" strike="noStrike">
                          <a:solidFill>
                            <a:srgbClr val="FFFFFF"/>
                          </a:solidFill>
                          <a:effectLst/>
                          <a:latin typeface="Arial" panose="020B0604020202020204" pitchFamily="34" charset="0"/>
                        </a:rPr>
                        <a:t>Q2 22</a:t>
                      </a:r>
                    </a:p>
                  </a:txBody>
                  <a:tcPr marL="5217" marR="5217" marT="5217"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808080"/>
                    </a:solidFill>
                  </a:tcPr>
                </a:tc>
                <a:tc>
                  <a:txBody>
                    <a:bodyPr/>
                    <a:lstStyle/>
                    <a:p>
                      <a:pPr algn="ctr" fontAlgn="b"/>
                      <a:r>
                        <a:rPr lang="en-GB" sz="800" b="1" i="0" u="none" strike="noStrike">
                          <a:solidFill>
                            <a:srgbClr val="FFFFFF"/>
                          </a:solidFill>
                          <a:effectLst/>
                          <a:latin typeface="Arial" panose="020B0604020202020204" pitchFamily="34" charset="0"/>
                        </a:rPr>
                        <a:t>Q3 22</a:t>
                      </a:r>
                    </a:p>
                  </a:txBody>
                  <a:tcPr marL="5217" marR="5217" marT="5217"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808080"/>
                    </a:solidFill>
                  </a:tcPr>
                </a:tc>
                <a:tc>
                  <a:txBody>
                    <a:bodyPr/>
                    <a:lstStyle/>
                    <a:p>
                      <a:pPr algn="ctr" fontAlgn="b"/>
                      <a:r>
                        <a:rPr lang="en-GB" sz="800" b="1" i="0" u="none" strike="noStrike">
                          <a:solidFill>
                            <a:srgbClr val="FFFFFF"/>
                          </a:solidFill>
                          <a:effectLst/>
                          <a:latin typeface="Arial" panose="020B0604020202020204" pitchFamily="34" charset="0"/>
                        </a:rPr>
                        <a:t>Q4 22</a:t>
                      </a:r>
                    </a:p>
                  </a:txBody>
                  <a:tcPr marL="5217" marR="5217" marT="5217"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808080"/>
                    </a:solidFill>
                  </a:tcPr>
                </a:tc>
                <a:tc>
                  <a:txBody>
                    <a:bodyPr/>
                    <a:lstStyle/>
                    <a:p>
                      <a:pPr algn="ctr" fontAlgn="b"/>
                      <a:r>
                        <a:rPr lang="en-GB" sz="800" b="1" i="0" u="none" strike="noStrike">
                          <a:solidFill>
                            <a:srgbClr val="FFFFFF"/>
                          </a:solidFill>
                          <a:effectLst/>
                          <a:latin typeface="Arial" panose="020B0604020202020204" pitchFamily="34" charset="0"/>
                        </a:rPr>
                        <a:t>Q1 23</a:t>
                      </a:r>
                    </a:p>
                  </a:txBody>
                  <a:tcPr marL="5217" marR="5217" marT="5217"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808080"/>
                    </a:solidFill>
                  </a:tcPr>
                </a:tc>
                <a:tc>
                  <a:txBody>
                    <a:bodyPr/>
                    <a:lstStyle/>
                    <a:p>
                      <a:pPr algn="l" fontAlgn="b"/>
                      <a:endParaRPr lang="en-GB" sz="800" b="0" i="0" u="none" strike="noStrike">
                        <a:solidFill>
                          <a:srgbClr val="000000"/>
                        </a:solidFill>
                        <a:effectLst/>
                        <a:latin typeface="Arial" panose="020B0604020202020204" pitchFamily="34" charset="0"/>
                      </a:endParaRPr>
                    </a:p>
                  </a:txBody>
                  <a:tcPr marL="5217" marR="5217" marT="5217"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ctr" fontAlgn="b"/>
                      <a:r>
                        <a:rPr lang="en-GB" sz="800" b="1" i="0" u="none" strike="noStrike">
                          <a:solidFill>
                            <a:srgbClr val="FFFFFF"/>
                          </a:solidFill>
                          <a:effectLst/>
                          <a:latin typeface="Arial" panose="020B0604020202020204" pitchFamily="34" charset="0"/>
                        </a:rPr>
                        <a:t>YE Mar'21</a:t>
                      </a:r>
                    </a:p>
                  </a:txBody>
                  <a:tcPr marL="5217" marR="5217" marT="5217"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808080"/>
                    </a:solidFill>
                  </a:tcPr>
                </a:tc>
                <a:tc>
                  <a:txBody>
                    <a:bodyPr/>
                    <a:lstStyle/>
                    <a:p>
                      <a:pPr algn="ctr" fontAlgn="b"/>
                      <a:r>
                        <a:rPr lang="en-GB" sz="800" b="1" i="0" u="none" strike="noStrike">
                          <a:solidFill>
                            <a:srgbClr val="FFFFFF"/>
                          </a:solidFill>
                          <a:effectLst/>
                          <a:latin typeface="Arial" panose="020B0604020202020204" pitchFamily="34" charset="0"/>
                        </a:rPr>
                        <a:t>YE Mar'22</a:t>
                      </a:r>
                    </a:p>
                  </a:txBody>
                  <a:tcPr marL="5217" marR="5217" marT="5217"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808080"/>
                    </a:solidFill>
                  </a:tcPr>
                </a:tc>
                <a:tc>
                  <a:txBody>
                    <a:bodyPr/>
                    <a:lstStyle/>
                    <a:p>
                      <a:pPr algn="ctr" fontAlgn="b"/>
                      <a:r>
                        <a:rPr lang="en-GB" sz="800" b="1" i="0" u="none" strike="noStrike">
                          <a:solidFill>
                            <a:srgbClr val="FFFFFF"/>
                          </a:solidFill>
                          <a:effectLst/>
                          <a:latin typeface="Arial" panose="020B0604020202020204" pitchFamily="34" charset="0"/>
                        </a:rPr>
                        <a:t>YE Mar'23</a:t>
                      </a:r>
                    </a:p>
                  </a:txBody>
                  <a:tcPr marL="5217" marR="5217" marT="5217"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808080"/>
                    </a:solidFill>
                  </a:tcPr>
                </a:tc>
                <a:extLst>
                  <a:ext uri="{0D108BD9-81ED-4DB2-BD59-A6C34878D82A}">
                    <a16:rowId xmlns:a16="http://schemas.microsoft.com/office/drawing/2014/main" val="730788534"/>
                  </a:ext>
                </a:extLst>
              </a:tr>
              <a:tr h="151282">
                <a:tc>
                  <a:txBody>
                    <a:bodyPr/>
                    <a:lstStyle/>
                    <a:p>
                      <a:pPr algn="l" rtl="0" fontAlgn="b"/>
                      <a:r>
                        <a:rPr lang="en-GB" sz="800" b="1" i="0" u="none" strike="noStrike">
                          <a:solidFill>
                            <a:srgbClr val="000000"/>
                          </a:solidFill>
                          <a:effectLst/>
                          <a:latin typeface="Arial" panose="020B0604020202020204" pitchFamily="34" charset="0"/>
                        </a:rPr>
                        <a:t>Total Spend, £m</a:t>
                      </a:r>
                    </a:p>
                  </a:txBody>
                  <a:tcPr marL="5217" marR="5217" marT="5217"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Arial" panose="020B0604020202020204" pitchFamily="34" charset="0"/>
                        </a:rPr>
                        <a:t>       1,100 </a:t>
                      </a:r>
                    </a:p>
                  </a:txBody>
                  <a:tcPr marL="5217" marR="5217" marT="5217"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Arial" panose="020B0604020202020204" pitchFamily="34" charset="0"/>
                        </a:rPr>
                        <a:t>       2,547 </a:t>
                      </a:r>
                    </a:p>
                  </a:txBody>
                  <a:tcPr marL="5217" marR="5217" marT="5217"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Arial" panose="020B0604020202020204" pitchFamily="34" charset="0"/>
                        </a:rPr>
                        <a:t>       3,575 </a:t>
                      </a:r>
                    </a:p>
                  </a:txBody>
                  <a:tcPr marL="5217" marR="5217" marT="5217"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Arial" panose="020B0604020202020204" pitchFamily="34" charset="0"/>
                        </a:rPr>
                        <a:t>       3,159 </a:t>
                      </a:r>
                    </a:p>
                  </a:txBody>
                  <a:tcPr marL="5217" marR="5217" marT="5217"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Arial" panose="020B0604020202020204" pitchFamily="34" charset="0"/>
                        </a:rPr>
                        <a:t>       3,409 </a:t>
                      </a:r>
                    </a:p>
                  </a:txBody>
                  <a:tcPr marL="5217" marR="5217" marT="5217"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Arial" panose="020B0604020202020204" pitchFamily="34" charset="0"/>
                        </a:rPr>
                        <a:t>       3,298 </a:t>
                      </a:r>
                    </a:p>
                  </a:txBody>
                  <a:tcPr marL="5217" marR="5217" marT="5217"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Arial" panose="020B0604020202020204" pitchFamily="34" charset="0"/>
                        </a:rPr>
                        <a:t>       3,600 </a:t>
                      </a:r>
                    </a:p>
                  </a:txBody>
                  <a:tcPr marL="5217" marR="5217" marT="5217"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Arial" panose="020B0604020202020204" pitchFamily="34" charset="0"/>
                        </a:rPr>
                        <a:t>       3,262 </a:t>
                      </a:r>
                    </a:p>
                  </a:txBody>
                  <a:tcPr marL="5217" marR="5217" marT="5217"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Arial" panose="020B0604020202020204" pitchFamily="34" charset="0"/>
                        </a:rPr>
                        <a:t>       3,677 </a:t>
                      </a:r>
                    </a:p>
                  </a:txBody>
                  <a:tcPr marL="5217" marR="5217" marT="5217"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endParaRPr lang="en-GB" sz="800" b="0" i="0" u="none" strike="noStrike">
                        <a:solidFill>
                          <a:srgbClr val="000000"/>
                        </a:solidFill>
                        <a:effectLst/>
                        <a:latin typeface="Arial" panose="020B0604020202020204" pitchFamily="34" charset="0"/>
                      </a:endParaRPr>
                    </a:p>
                  </a:txBody>
                  <a:tcPr marL="5217" marR="5217" marT="5217"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l" fontAlgn="b"/>
                      <a:r>
                        <a:rPr lang="en-GB" sz="800" b="0" i="0" u="none" strike="noStrike">
                          <a:solidFill>
                            <a:srgbClr val="000000"/>
                          </a:solidFill>
                          <a:effectLst/>
                          <a:latin typeface="Arial" panose="020B0604020202020204" pitchFamily="34" charset="0"/>
                        </a:rPr>
                        <a:t>       5,729 </a:t>
                      </a:r>
                    </a:p>
                  </a:txBody>
                  <a:tcPr marL="5217" marR="5217" marT="5217"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Arial" panose="020B0604020202020204" pitchFamily="34" charset="0"/>
                        </a:rPr>
                        <a:t>     12,690 </a:t>
                      </a:r>
                    </a:p>
                  </a:txBody>
                  <a:tcPr marL="5217" marR="5217" marT="5217"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Arial" panose="020B0604020202020204" pitchFamily="34" charset="0"/>
                        </a:rPr>
                        <a:t>     13,837 </a:t>
                      </a:r>
                    </a:p>
                  </a:txBody>
                  <a:tcPr marL="5217" marR="5217" marT="5217"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1493657188"/>
                  </a:ext>
                </a:extLst>
              </a:tr>
              <a:tr h="151282">
                <a:tc>
                  <a:txBody>
                    <a:bodyPr/>
                    <a:lstStyle/>
                    <a:p>
                      <a:pPr algn="l" rtl="0" fontAlgn="b"/>
                      <a:r>
                        <a:rPr lang="en-GB" sz="800" b="1" i="0" u="none" strike="noStrike">
                          <a:solidFill>
                            <a:srgbClr val="000000"/>
                          </a:solidFill>
                          <a:effectLst/>
                          <a:latin typeface="Arial" panose="020B0604020202020204" pitchFamily="34" charset="0"/>
                        </a:rPr>
                        <a:t>Visits, m</a:t>
                      </a:r>
                    </a:p>
                  </a:txBody>
                  <a:tcPr marL="5217" marR="5217" marT="5217"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Arial" panose="020B0604020202020204" pitchFamily="34" charset="0"/>
                        </a:rPr>
                        <a:t>           68 </a:t>
                      </a:r>
                    </a:p>
                  </a:txBody>
                  <a:tcPr marL="5217" marR="5217" marT="5217"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Arial" panose="020B0604020202020204" pitchFamily="34" charset="0"/>
                        </a:rPr>
                        <a:t>         213 </a:t>
                      </a:r>
                    </a:p>
                  </a:txBody>
                  <a:tcPr marL="5217" marR="5217" marT="5217"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Arial" panose="020B0604020202020204" pitchFamily="34" charset="0"/>
                        </a:rPr>
                        <a:t>         281 </a:t>
                      </a:r>
                    </a:p>
                  </a:txBody>
                  <a:tcPr marL="5217" marR="5217" marT="5217"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Arial" panose="020B0604020202020204" pitchFamily="34" charset="0"/>
                        </a:rPr>
                        <a:t>         247 </a:t>
                      </a:r>
                    </a:p>
                  </a:txBody>
                  <a:tcPr marL="5217" marR="5217" marT="5217"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Arial" panose="020B0604020202020204" pitchFamily="34" charset="0"/>
                        </a:rPr>
                        <a:t>         214 </a:t>
                      </a:r>
                    </a:p>
                  </a:txBody>
                  <a:tcPr marL="5217" marR="5217" marT="5217"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Arial" panose="020B0604020202020204" pitchFamily="34" charset="0"/>
                        </a:rPr>
                        <a:t>         278 </a:t>
                      </a:r>
                    </a:p>
                  </a:txBody>
                  <a:tcPr marL="5217" marR="5217" marT="5217"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Arial" panose="020B0604020202020204" pitchFamily="34" charset="0"/>
                        </a:rPr>
                        <a:t>         294 </a:t>
                      </a:r>
                    </a:p>
                  </a:txBody>
                  <a:tcPr marL="5217" marR="5217" marT="5217"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Arial" panose="020B0604020202020204" pitchFamily="34" charset="0"/>
                        </a:rPr>
                        <a:t>         269 </a:t>
                      </a:r>
                    </a:p>
                  </a:txBody>
                  <a:tcPr marL="5217" marR="5217" marT="5217"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Arial" panose="020B0604020202020204" pitchFamily="34" charset="0"/>
                        </a:rPr>
                        <a:t>         238 </a:t>
                      </a:r>
                    </a:p>
                  </a:txBody>
                  <a:tcPr marL="5217" marR="5217" marT="5217"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endParaRPr lang="en-GB" sz="800" b="0" i="0" u="none" strike="noStrike">
                        <a:solidFill>
                          <a:srgbClr val="000000"/>
                        </a:solidFill>
                        <a:effectLst/>
                        <a:latin typeface="Arial" panose="020B0604020202020204" pitchFamily="34" charset="0"/>
                      </a:endParaRPr>
                    </a:p>
                  </a:txBody>
                  <a:tcPr marL="5217" marR="5217" marT="5217"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l" fontAlgn="b"/>
                      <a:r>
                        <a:rPr lang="en-GB" sz="800" b="0" i="0" u="none" strike="noStrike">
                          <a:solidFill>
                            <a:srgbClr val="000000"/>
                          </a:solidFill>
                          <a:effectLst/>
                          <a:latin typeface="Arial" panose="020B0604020202020204" pitchFamily="34" charset="0"/>
                        </a:rPr>
                        <a:t>         476 </a:t>
                      </a:r>
                    </a:p>
                  </a:txBody>
                  <a:tcPr marL="5217" marR="5217" marT="5217"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Arial" panose="020B0604020202020204" pitchFamily="34" charset="0"/>
                        </a:rPr>
                        <a:t>         955 </a:t>
                      </a:r>
                    </a:p>
                  </a:txBody>
                  <a:tcPr marL="5217" marR="5217" marT="5217"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Arial" panose="020B0604020202020204" pitchFamily="34" charset="0"/>
                        </a:rPr>
                        <a:t>       1,079 </a:t>
                      </a:r>
                    </a:p>
                  </a:txBody>
                  <a:tcPr marL="5217" marR="5217" marT="5217"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2660718113"/>
                  </a:ext>
                </a:extLst>
              </a:tr>
              <a:tr h="151282">
                <a:tc>
                  <a:txBody>
                    <a:bodyPr/>
                    <a:lstStyle/>
                    <a:p>
                      <a:pPr algn="l" rtl="0" fontAlgn="b"/>
                      <a:r>
                        <a:rPr lang="en-GB" sz="800" b="1" i="0" u="none" strike="noStrike">
                          <a:solidFill>
                            <a:srgbClr val="000000"/>
                          </a:solidFill>
                          <a:effectLst/>
                          <a:latin typeface="Arial" panose="020B0604020202020204" pitchFamily="34" charset="0"/>
                        </a:rPr>
                        <a:t>Avg. Eater Check, £</a:t>
                      </a:r>
                    </a:p>
                  </a:txBody>
                  <a:tcPr marL="5217" marR="5217" marT="5217"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Arial" panose="020B0604020202020204" pitchFamily="34" charset="0"/>
                        </a:rPr>
                        <a:t>       16.14 </a:t>
                      </a:r>
                    </a:p>
                  </a:txBody>
                  <a:tcPr marL="5217" marR="5217" marT="5217"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Arial" panose="020B0604020202020204" pitchFamily="34" charset="0"/>
                        </a:rPr>
                        <a:t>       11.98 </a:t>
                      </a:r>
                    </a:p>
                  </a:txBody>
                  <a:tcPr marL="5217" marR="5217" marT="5217"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Arial" panose="020B0604020202020204" pitchFamily="34" charset="0"/>
                        </a:rPr>
                        <a:t>       12.71 </a:t>
                      </a:r>
                    </a:p>
                  </a:txBody>
                  <a:tcPr marL="5217" marR="5217" marT="5217"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Arial" panose="020B0604020202020204" pitchFamily="34" charset="0"/>
                        </a:rPr>
                        <a:t>       12.79 </a:t>
                      </a:r>
                    </a:p>
                  </a:txBody>
                  <a:tcPr marL="5217" marR="5217" marT="5217"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Arial" panose="020B0604020202020204" pitchFamily="34" charset="0"/>
                        </a:rPr>
                        <a:t>       15.92 </a:t>
                      </a:r>
                    </a:p>
                  </a:txBody>
                  <a:tcPr marL="5217" marR="5217" marT="5217"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Arial" panose="020B0604020202020204" pitchFamily="34" charset="0"/>
                        </a:rPr>
                        <a:t>       11.88 </a:t>
                      </a:r>
                    </a:p>
                  </a:txBody>
                  <a:tcPr marL="5217" marR="5217" marT="5217"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Arial" panose="020B0604020202020204" pitchFamily="34" charset="0"/>
                        </a:rPr>
                        <a:t>       12.23 </a:t>
                      </a:r>
                    </a:p>
                  </a:txBody>
                  <a:tcPr marL="5217" marR="5217" marT="5217"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Arial" panose="020B0604020202020204" pitchFamily="34" charset="0"/>
                        </a:rPr>
                        <a:t>       12.12 </a:t>
                      </a:r>
                    </a:p>
                  </a:txBody>
                  <a:tcPr marL="5217" marR="5217" marT="5217"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Arial" panose="020B0604020202020204" pitchFamily="34" charset="0"/>
                        </a:rPr>
                        <a:t>       15.46 </a:t>
                      </a:r>
                    </a:p>
                  </a:txBody>
                  <a:tcPr marL="5217" marR="5217" marT="5217"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endParaRPr lang="en-GB" sz="800" b="0" i="0" u="none" strike="noStrike">
                        <a:solidFill>
                          <a:srgbClr val="000000"/>
                        </a:solidFill>
                        <a:effectLst/>
                        <a:latin typeface="Arial" panose="020B0604020202020204" pitchFamily="34" charset="0"/>
                      </a:endParaRPr>
                    </a:p>
                  </a:txBody>
                  <a:tcPr marL="5217" marR="5217" marT="5217"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l" fontAlgn="b"/>
                      <a:r>
                        <a:rPr lang="en-GB" sz="800" b="0" i="0" u="none" strike="noStrike">
                          <a:solidFill>
                            <a:srgbClr val="000000"/>
                          </a:solidFill>
                          <a:effectLst/>
                          <a:latin typeface="Arial" panose="020B0604020202020204" pitchFamily="34" charset="0"/>
                        </a:rPr>
                        <a:t>       12.03 </a:t>
                      </a:r>
                    </a:p>
                  </a:txBody>
                  <a:tcPr marL="5217" marR="5217" marT="5217"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Arial" panose="020B0604020202020204" pitchFamily="34" charset="0"/>
                        </a:rPr>
                        <a:t>       13.29 </a:t>
                      </a:r>
                    </a:p>
                  </a:txBody>
                  <a:tcPr marL="5217" marR="5217" marT="5217"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GB" sz="800" b="0" i="0" u="none" strike="noStrike" dirty="0">
                          <a:solidFill>
                            <a:srgbClr val="000000"/>
                          </a:solidFill>
                          <a:effectLst/>
                          <a:latin typeface="Arial" panose="020B0604020202020204" pitchFamily="34" charset="0"/>
                        </a:rPr>
                        <a:t>       12.83 </a:t>
                      </a:r>
                    </a:p>
                  </a:txBody>
                  <a:tcPr marL="5217" marR="5217" marT="5217"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1056347825"/>
                  </a:ext>
                </a:extLst>
              </a:tr>
            </a:tbl>
          </a:graphicData>
        </a:graphic>
      </p:graphicFrame>
    </p:spTree>
    <p:extLst>
      <p:ext uri="{BB962C8B-B14F-4D97-AF65-F5344CB8AC3E}">
        <p14:creationId xmlns:p14="http://schemas.microsoft.com/office/powerpoint/2010/main" val="70986802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8572" y="518144"/>
            <a:ext cx="7757384" cy="327248"/>
          </a:xfrm>
        </p:spPr>
        <p:txBody>
          <a:bodyPr>
            <a:noAutofit/>
          </a:bodyPr>
          <a:lstStyle/>
          <a:p>
            <a:r>
              <a:rPr lang="en-GB" sz="2400" dirty="0">
                <a:solidFill>
                  <a:srgbClr val="00517D"/>
                </a:solidFill>
                <a:latin typeface="+mn-lt"/>
                <a:cs typeface="Calibri" pitchFamily="34" charset="0"/>
              </a:rPr>
              <a:t>Seafood servings and incidence have grown in FSR over last 12 months </a:t>
            </a:r>
          </a:p>
        </p:txBody>
      </p:sp>
      <p:sp>
        <p:nvSpPr>
          <p:cNvPr id="3" name="Slide Number Placeholder 2"/>
          <p:cNvSpPr>
            <a:spLocks noGrp="1"/>
          </p:cNvSpPr>
          <p:nvPr>
            <p:ph type="sldNum" sz="quarter" idx="10"/>
          </p:nvPr>
        </p:nvSpPr>
        <p:spPr/>
        <p:txBody>
          <a:bodyPr/>
          <a:lstStyle/>
          <a:p>
            <a:fld id="{35A454EE-6717-4973-901E-6A90AD009CF4}" type="slidenum">
              <a:rPr lang="en-US" smtClean="0"/>
              <a:pPr/>
              <a:t>48</a:t>
            </a:fld>
            <a:endParaRPr lang="en-US" dirty="0"/>
          </a:p>
        </p:txBody>
      </p:sp>
      <p:sp>
        <p:nvSpPr>
          <p:cNvPr id="10" name="Text Box 3"/>
          <p:cNvSpPr txBox="1">
            <a:spLocks noChangeArrowheads="1"/>
          </p:cNvSpPr>
          <p:nvPr/>
        </p:nvSpPr>
        <p:spPr bwMode="auto">
          <a:xfrm>
            <a:off x="2697996" y="996658"/>
            <a:ext cx="405194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ctr"/>
            <a:r>
              <a:rPr lang="en-US" sz="1400" dirty="0">
                <a:solidFill>
                  <a:srgbClr val="008AC0"/>
                </a:solidFill>
                <a:latin typeface="+mn-lt"/>
                <a:cs typeface="Calibri" pitchFamily="34" charset="0"/>
              </a:rPr>
              <a:t>Servings Share &amp; YOY, and Incidence by Protein</a:t>
            </a:r>
          </a:p>
        </p:txBody>
      </p:sp>
      <p:graphicFrame>
        <p:nvGraphicFramePr>
          <p:cNvPr id="14" name="Object 1"/>
          <p:cNvGraphicFramePr>
            <a:graphicFrameLocks noChangeAspect="1"/>
          </p:cNvGraphicFramePr>
          <p:nvPr>
            <p:extLst>
              <p:ext uri="{D42A27DB-BD31-4B8C-83A1-F6EECF244321}">
                <p14:modId xmlns:p14="http://schemas.microsoft.com/office/powerpoint/2010/main" val="4083039606"/>
              </p:ext>
            </p:extLst>
          </p:nvPr>
        </p:nvGraphicFramePr>
        <p:xfrm>
          <a:off x="4723969" y="1594263"/>
          <a:ext cx="4287179" cy="296733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Chart 14"/>
          <p:cNvGraphicFramePr/>
          <p:nvPr>
            <p:extLst>
              <p:ext uri="{D42A27DB-BD31-4B8C-83A1-F6EECF244321}">
                <p14:modId xmlns:p14="http://schemas.microsoft.com/office/powerpoint/2010/main" val="2630865866"/>
              </p:ext>
            </p:extLst>
          </p:nvPr>
        </p:nvGraphicFramePr>
        <p:xfrm>
          <a:off x="74305" y="1267362"/>
          <a:ext cx="4039231" cy="345349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Table 15"/>
          <p:cNvGraphicFramePr>
            <a:graphicFrameLocks noGrp="1"/>
          </p:cNvGraphicFramePr>
          <p:nvPr>
            <p:extLst>
              <p:ext uri="{D42A27DB-BD31-4B8C-83A1-F6EECF244321}">
                <p14:modId xmlns:p14="http://schemas.microsoft.com/office/powerpoint/2010/main" val="892496019"/>
              </p:ext>
            </p:extLst>
          </p:nvPr>
        </p:nvGraphicFramePr>
        <p:xfrm>
          <a:off x="4480498" y="1595374"/>
          <a:ext cx="833718" cy="2831490"/>
        </p:xfrm>
        <a:graphic>
          <a:graphicData uri="http://schemas.openxmlformats.org/drawingml/2006/table">
            <a:tbl>
              <a:tblPr>
                <a:tableStyleId>{5C22544A-7EE6-4342-B048-85BDC9FD1C3A}</a:tableStyleId>
              </a:tblPr>
              <a:tblGrid>
                <a:gridCol w="833718">
                  <a:extLst>
                    <a:ext uri="{9D8B030D-6E8A-4147-A177-3AD203B41FA5}">
                      <a16:colId xmlns:a16="http://schemas.microsoft.com/office/drawing/2014/main" val="20000"/>
                    </a:ext>
                  </a:extLst>
                </a:gridCol>
              </a:tblGrid>
              <a:tr h="566298">
                <a:tc>
                  <a:txBody>
                    <a:bodyPr/>
                    <a:lstStyle/>
                    <a:p>
                      <a:pPr algn="ctr" fontAlgn="ctr"/>
                      <a:r>
                        <a:rPr lang="en-US" sz="1400" b="1" i="0" u="none" strike="noStrike">
                          <a:solidFill>
                            <a:srgbClr val="00B050"/>
                          </a:solidFill>
                          <a:effectLst/>
                          <a:latin typeface="Robot Condensed Regular"/>
                        </a:rPr>
                        <a:t>0.90</a:t>
                      </a:r>
                    </a:p>
                  </a:txBody>
                  <a:tcPr marL="9525" marR="9525" marT="9525" marB="0" anchor="ctr">
                    <a:noFill/>
                  </a:tcPr>
                </a:tc>
                <a:extLst>
                  <a:ext uri="{0D108BD9-81ED-4DB2-BD59-A6C34878D82A}">
                    <a16:rowId xmlns:a16="http://schemas.microsoft.com/office/drawing/2014/main" val="10000"/>
                  </a:ext>
                </a:extLst>
              </a:tr>
              <a:tr h="566298">
                <a:tc>
                  <a:txBody>
                    <a:bodyPr/>
                    <a:lstStyle/>
                    <a:p>
                      <a:pPr algn="ctr" fontAlgn="ctr"/>
                      <a:r>
                        <a:rPr lang="en-US" sz="1400" b="1" i="0" u="none" strike="noStrike">
                          <a:solidFill>
                            <a:srgbClr val="00B050"/>
                          </a:solidFill>
                          <a:effectLst/>
                          <a:latin typeface="Robot Condensed Regular"/>
                        </a:rPr>
                        <a:t>0.20</a:t>
                      </a:r>
                    </a:p>
                  </a:txBody>
                  <a:tcPr marL="9525" marR="9525" marT="9525" marB="0" anchor="ctr">
                    <a:noFill/>
                  </a:tcPr>
                </a:tc>
                <a:extLst>
                  <a:ext uri="{0D108BD9-81ED-4DB2-BD59-A6C34878D82A}">
                    <a16:rowId xmlns:a16="http://schemas.microsoft.com/office/drawing/2014/main" val="10001"/>
                  </a:ext>
                </a:extLst>
              </a:tr>
              <a:tr h="566298">
                <a:tc>
                  <a:txBody>
                    <a:bodyPr/>
                    <a:lstStyle/>
                    <a:p>
                      <a:pPr algn="ctr" fontAlgn="ctr"/>
                      <a:r>
                        <a:rPr lang="en-US" sz="1400" b="1" i="0" u="none" strike="noStrike">
                          <a:solidFill>
                            <a:srgbClr val="00B050"/>
                          </a:solidFill>
                          <a:effectLst/>
                          <a:latin typeface="Robot Condensed Regular"/>
                        </a:rPr>
                        <a:t>0.20</a:t>
                      </a:r>
                    </a:p>
                  </a:txBody>
                  <a:tcPr marL="9525" marR="9525" marT="9525" marB="0" anchor="ctr">
                    <a:noFill/>
                  </a:tcPr>
                </a:tc>
                <a:extLst>
                  <a:ext uri="{0D108BD9-81ED-4DB2-BD59-A6C34878D82A}">
                    <a16:rowId xmlns:a16="http://schemas.microsoft.com/office/drawing/2014/main" val="10002"/>
                  </a:ext>
                </a:extLst>
              </a:tr>
              <a:tr h="566298">
                <a:tc>
                  <a:txBody>
                    <a:bodyPr/>
                    <a:lstStyle/>
                    <a:p>
                      <a:pPr algn="ctr" fontAlgn="ctr"/>
                      <a:r>
                        <a:rPr lang="en-US" sz="1400" b="1" i="0" u="none" strike="noStrike">
                          <a:solidFill>
                            <a:srgbClr val="00B050"/>
                          </a:solidFill>
                          <a:effectLst/>
                          <a:latin typeface="Robot Condensed Regular"/>
                        </a:rPr>
                        <a:t>1.80</a:t>
                      </a:r>
                    </a:p>
                  </a:txBody>
                  <a:tcPr marL="9525" marR="9525" marT="9525" marB="0" anchor="ctr">
                    <a:noFill/>
                  </a:tcPr>
                </a:tc>
                <a:extLst>
                  <a:ext uri="{0D108BD9-81ED-4DB2-BD59-A6C34878D82A}">
                    <a16:rowId xmlns:a16="http://schemas.microsoft.com/office/drawing/2014/main" val="10003"/>
                  </a:ext>
                </a:extLst>
              </a:tr>
              <a:tr h="566298">
                <a:tc>
                  <a:txBody>
                    <a:bodyPr/>
                    <a:lstStyle/>
                    <a:p>
                      <a:pPr algn="ctr" fontAlgn="ctr"/>
                      <a:r>
                        <a:rPr lang="en-US" sz="1400" b="1" i="0" u="none" strike="noStrike" dirty="0">
                          <a:solidFill>
                            <a:srgbClr val="9C0006"/>
                          </a:solidFill>
                          <a:effectLst/>
                          <a:latin typeface="Robot Condensed Regular"/>
                        </a:rPr>
                        <a:t>-1.90</a:t>
                      </a:r>
                    </a:p>
                  </a:txBody>
                  <a:tcPr marL="9525" marR="9525" marT="9525" marB="0" anchor="ctr">
                    <a:noFill/>
                  </a:tcPr>
                </a:tc>
                <a:extLst>
                  <a:ext uri="{0D108BD9-81ED-4DB2-BD59-A6C34878D82A}">
                    <a16:rowId xmlns:a16="http://schemas.microsoft.com/office/drawing/2014/main" val="10004"/>
                  </a:ext>
                </a:extLst>
              </a:tr>
            </a:tbl>
          </a:graphicData>
        </a:graphic>
      </p:graphicFrame>
      <p:sp>
        <p:nvSpPr>
          <p:cNvPr id="18" name="TextBox 17"/>
          <p:cNvSpPr txBox="1"/>
          <p:nvPr/>
        </p:nvSpPr>
        <p:spPr>
          <a:xfrm>
            <a:off x="3986927" y="1318375"/>
            <a:ext cx="1783603" cy="276999"/>
          </a:xfrm>
          <a:prstGeom prst="rect">
            <a:avLst/>
          </a:prstGeom>
          <a:noFill/>
        </p:spPr>
        <p:txBody>
          <a:bodyPr wrap="square" rtlCol="0">
            <a:spAutoFit/>
          </a:bodyPr>
          <a:lstStyle/>
          <a:p>
            <a:pPr algn="ctr"/>
            <a:r>
              <a:rPr lang="en-GB" sz="1200" b="1" dirty="0">
                <a:cs typeface="Calibri" pitchFamily="34" charset="0"/>
              </a:rPr>
              <a:t>% Incidence Change</a:t>
            </a:r>
          </a:p>
        </p:txBody>
      </p:sp>
      <p:sp>
        <p:nvSpPr>
          <p:cNvPr id="11" name="Text Placeholder 4"/>
          <p:cNvSpPr>
            <a:spLocks noGrp="1"/>
          </p:cNvSpPr>
          <p:nvPr>
            <p:ph type="body" sz="quarter" idx="4294967295"/>
          </p:nvPr>
        </p:nvSpPr>
        <p:spPr>
          <a:xfrm>
            <a:off x="5897139" y="4800600"/>
            <a:ext cx="2683723" cy="277391"/>
          </a:xfrm>
        </p:spPr>
        <p:txBody>
          <a:bodyPr>
            <a:normAutofit/>
          </a:bodyPr>
          <a:lstStyle/>
          <a:p>
            <a:pPr marL="0" indent="0">
              <a:buNone/>
            </a:pPr>
            <a:r>
              <a:rPr lang="en-US" sz="1100" dirty="0">
                <a:solidFill>
                  <a:schemeClr val="tx1">
                    <a:lumMod val="65000"/>
                    <a:lumOff val="35000"/>
                  </a:schemeClr>
                </a:solidFill>
                <a:cs typeface="Calibri" pitchFamily="34" charset="0"/>
              </a:rPr>
              <a:t>Source: </a:t>
            </a:r>
            <a:r>
              <a:rPr lang="en-US" sz="1100" dirty="0" err="1">
                <a:solidFill>
                  <a:schemeClr val="tx1">
                    <a:lumMod val="65000"/>
                    <a:lumOff val="35000"/>
                  </a:schemeClr>
                </a:solidFill>
                <a:cs typeface="Calibri" pitchFamily="34" charset="0"/>
              </a:rPr>
              <a:t>Circana</a:t>
            </a:r>
            <a:r>
              <a:rPr lang="en-US" sz="1100" dirty="0">
                <a:solidFill>
                  <a:schemeClr val="tx1">
                    <a:lumMod val="65000"/>
                    <a:lumOff val="35000"/>
                  </a:schemeClr>
                </a:solidFill>
                <a:cs typeface="Calibri" pitchFamily="34" charset="0"/>
              </a:rPr>
              <a:t>/CREST®, YE Mar 23</a:t>
            </a:r>
          </a:p>
        </p:txBody>
      </p:sp>
      <p:grpSp>
        <p:nvGrpSpPr>
          <p:cNvPr id="19" name="Group 18"/>
          <p:cNvGrpSpPr/>
          <p:nvPr/>
        </p:nvGrpSpPr>
        <p:grpSpPr>
          <a:xfrm>
            <a:off x="7906835" y="135435"/>
            <a:ext cx="1104313" cy="779487"/>
            <a:chOff x="7943565" y="148981"/>
            <a:chExt cx="1104313" cy="779487"/>
          </a:xfrm>
        </p:grpSpPr>
        <p:sp>
          <p:nvSpPr>
            <p:cNvPr id="20" name="Oval 19"/>
            <p:cNvSpPr/>
            <p:nvPr/>
          </p:nvSpPr>
          <p:spPr>
            <a:xfrm>
              <a:off x="8095956" y="148981"/>
              <a:ext cx="785465" cy="779487"/>
            </a:xfrm>
            <a:prstGeom prst="ellipse">
              <a:avLst/>
            </a:prstGeom>
            <a:blipFill dpi="0" rotWithShape="1">
              <a:blip r:embed="rId5">
                <a:extLst>
                  <a:ext uri="{28A0092B-C50C-407E-A947-70E740481C1C}">
                    <a14:useLocalDpi xmlns:a14="http://schemas.microsoft.com/office/drawing/2010/main" val="0"/>
                  </a:ext>
                </a:extLst>
              </a:blip>
              <a:srcRect/>
              <a:stretch>
                <a:fillRect/>
              </a:stretch>
            </a:blip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200" b="1" dirty="0"/>
            </a:p>
          </p:txBody>
        </p:sp>
        <p:sp>
          <p:nvSpPr>
            <p:cNvPr id="21" name="TextBox 20"/>
            <p:cNvSpPr txBox="1"/>
            <p:nvPr/>
          </p:nvSpPr>
          <p:spPr>
            <a:xfrm>
              <a:off x="7943565" y="300857"/>
              <a:ext cx="1104313" cy="461665"/>
            </a:xfrm>
            <a:prstGeom prst="rect">
              <a:avLst/>
            </a:prstGeom>
            <a:noFill/>
          </p:spPr>
          <p:txBody>
            <a:bodyPr wrap="square" rtlCol="0">
              <a:spAutoFit/>
            </a:bodyPr>
            <a:lstStyle/>
            <a:p>
              <a:pPr algn="ctr"/>
              <a:r>
                <a:rPr lang="en-GB" sz="2400" b="1" dirty="0">
                  <a:solidFill>
                    <a:schemeClr val="bg1"/>
                  </a:solidFill>
                  <a:cs typeface="Calibri" pitchFamily="34" charset="0"/>
                </a:rPr>
                <a:t>FSR</a:t>
              </a:r>
            </a:p>
          </p:txBody>
        </p:sp>
      </p:grpSp>
    </p:spTree>
    <p:extLst>
      <p:ext uri="{BB962C8B-B14F-4D97-AF65-F5344CB8AC3E}">
        <p14:creationId xmlns:p14="http://schemas.microsoft.com/office/powerpoint/2010/main" val="2627719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8572" y="422655"/>
            <a:ext cx="7720654" cy="327248"/>
          </a:xfrm>
        </p:spPr>
        <p:txBody>
          <a:bodyPr>
            <a:noAutofit/>
          </a:bodyPr>
          <a:lstStyle/>
          <a:p>
            <a:r>
              <a:rPr lang="en-GB" altLang="en-US" sz="2400" dirty="0">
                <a:solidFill>
                  <a:srgbClr val="00517D"/>
                </a:solidFill>
                <a:latin typeface="+mn-lt"/>
                <a:cs typeface="Calibri" pitchFamily="34" charset="0"/>
              </a:rPr>
              <a:t>Most sub-types of seafood contributed to growth; only fish fillings were declining</a:t>
            </a:r>
            <a:endParaRPr lang="en-US" sz="2400" dirty="0">
              <a:latin typeface="+mn-lt"/>
            </a:endParaRPr>
          </a:p>
        </p:txBody>
      </p:sp>
      <p:sp>
        <p:nvSpPr>
          <p:cNvPr id="3" name="Slide Number Placeholder 2"/>
          <p:cNvSpPr>
            <a:spLocks noGrp="1"/>
          </p:cNvSpPr>
          <p:nvPr>
            <p:ph type="sldNum" sz="quarter" idx="10"/>
          </p:nvPr>
        </p:nvSpPr>
        <p:spPr/>
        <p:txBody>
          <a:bodyPr/>
          <a:lstStyle/>
          <a:p>
            <a:fld id="{35A454EE-6717-4973-901E-6A90AD009CF4}" type="slidenum">
              <a:rPr lang="en-US" smtClean="0"/>
              <a:pPr/>
              <a:t>49</a:t>
            </a:fld>
            <a:endParaRPr lang="en-US" dirty="0"/>
          </a:p>
        </p:txBody>
      </p:sp>
      <p:graphicFrame>
        <p:nvGraphicFramePr>
          <p:cNvPr id="14" name="Chart 13"/>
          <p:cNvGraphicFramePr/>
          <p:nvPr>
            <p:extLst>
              <p:ext uri="{D42A27DB-BD31-4B8C-83A1-F6EECF244321}">
                <p14:modId xmlns:p14="http://schemas.microsoft.com/office/powerpoint/2010/main" val="3697348232"/>
              </p:ext>
            </p:extLst>
          </p:nvPr>
        </p:nvGraphicFramePr>
        <p:xfrm>
          <a:off x="249376" y="1492216"/>
          <a:ext cx="3955829" cy="345349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Chart 14"/>
          <p:cNvGraphicFramePr/>
          <p:nvPr>
            <p:extLst>
              <p:ext uri="{D42A27DB-BD31-4B8C-83A1-F6EECF244321}">
                <p14:modId xmlns:p14="http://schemas.microsoft.com/office/powerpoint/2010/main" val="909311949"/>
              </p:ext>
            </p:extLst>
          </p:nvPr>
        </p:nvGraphicFramePr>
        <p:xfrm>
          <a:off x="4537597" y="1492216"/>
          <a:ext cx="4637963" cy="3453494"/>
        </p:xfrm>
        <a:graphic>
          <a:graphicData uri="http://schemas.openxmlformats.org/drawingml/2006/chart">
            <c:chart xmlns:c="http://schemas.openxmlformats.org/drawingml/2006/chart" xmlns:r="http://schemas.openxmlformats.org/officeDocument/2006/relationships" r:id="rId4"/>
          </a:graphicData>
        </a:graphic>
      </p:graphicFrame>
      <p:sp>
        <p:nvSpPr>
          <p:cNvPr id="16" name="Text Box 3"/>
          <p:cNvSpPr txBox="1">
            <a:spLocks noChangeArrowheads="1"/>
          </p:cNvSpPr>
          <p:nvPr/>
        </p:nvSpPr>
        <p:spPr bwMode="auto">
          <a:xfrm>
            <a:off x="1364358" y="1080000"/>
            <a:ext cx="1619354"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ctr"/>
            <a:r>
              <a:rPr lang="en-US" sz="1400" dirty="0">
                <a:solidFill>
                  <a:srgbClr val="008AC0"/>
                </a:solidFill>
                <a:latin typeface="+mn-lt"/>
                <a:cs typeface="Calibri" pitchFamily="34" charset="0"/>
              </a:rPr>
              <a:t>Servings % Share</a:t>
            </a:r>
          </a:p>
        </p:txBody>
      </p:sp>
      <p:sp>
        <p:nvSpPr>
          <p:cNvPr id="17" name="Text Box 3"/>
          <p:cNvSpPr txBox="1">
            <a:spLocks noChangeArrowheads="1"/>
          </p:cNvSpPr>
          <p:nvPr/>
        </p:nvSpPr>
        <p:spPr bwMode="auto">
          <a:xfrm>
            <a:off x="5764067" y="1080000"/>
            <a:ext cx="2185214"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ctr"/>
            <a:r>
              <a:rPr lang="en-US" sz="1400" dirty="0">
                <a:solidFill>
                  <a:srgbClr val="008AC0"/>
                </a:solidFill>
                <a:latin typeface="+mn-lt"/>
                <a:cs typeface="Calibri" pitchFamily="34" charset="0"/>
              </a:rPr>
              <a:t>% Contribution to Growth</a:t>
            </a:r>
          </a:p>
        </p:txBody>
      </p:sp>
      <p:sp>
        <p:nvSpPr>
          <p:cNvPr id="11" name="Text Placeholder 4"/>
          <p:cNvSpPr>
            <a:spLocks noGrp="1"/>
          </p:cNvSpPr>
          <p:nvPr>
            <p:ph type="body" sz="quarter" idx="4294967295"/>
          </p:nvPr>
        </p:nvSpPr>
        <p:spPr>
          <a:xfrm>
            <a:off x="5897139" y="4800600"/>
            <a:ext cx="2683723" cy="277391"/>
          </a:xfrm>
        </p:spPr>
        <p:txBody>
          <a:bodyPr>
            <a:normAutofit/>
          </a:bodyPr>
          <a:lstStyle/>
          <a:p>
            <a:pPr marL="0" indent="0">
              <a:buNone/>
            </a:pPr>
            <a:r>
              <a:rPr lang="en-US" sz="1100" dirty="0">
                <a:solidFill>
                  <a:schemeClr val="tx1">
                    <a:lumMod val="65000"/>
                    <a:lumOff val="35000"/>
                  </a:schemeClr>
                </a:solidFill>
                <a:cs typeface="Calibri" pitchFamily="34" charset="0"/>
              </a:rPr>
              <a:t>Source: </a:t>
            </a:r>
            <a:r>
              <a:rPr lang="en-US" sz="1100" dirty="0" err="1">
                <a:solidFill>
                  <a:schemeClr val="tx1">
                    <a:lumMod val="65000"/>
                    <a:lumOff val="35000"/>
                  </a:schemeClr>
                </a:solidFill>
                <a:cs typeface="Calibri" pitchFamily="34" charset="0"/>
              </a:rPr>
              <a:t>Circana</a:t>
            </a:r>
            <a:r>
              <a:rPr lang="en-US" sz="1100" dirty="0">
                <a:solidFill>
                  <a:schemeClr val="tx1">
                    <a:lumMod val="65000"/>
                    <a:lumOff val="35000"/>
                  </a:schemeClr>
                </a:solidFill>
                <a:cs typeface="Calibri" pitchFamily="34" charset="0"/>
              </a:rPr>
              <a:t>/CREST®, YE Mar 23</a:t>
            </a:r>
          </a:p>
        </p:txBody>
      </p:sp>
      <p:grpSp>
        <p:nvGrpSpPr>
          <p:cNvPr id="19" name="Group 18"/>
          <p:cNvGrpSpPr/>
          <p:nvPr/>
        </p:nvGrpSpPr>
        <p:grpSpPr>
          <a:xfrm>
            <a:off x="7906835" y="135435"/>
            <a:ext cx="1104313" cy="779487"/>
            <a:chOff x="7943565" y="148981"/>
            <a:chExt cx="1104313" cy="779487"/>
          </a:xfrm>
        </p:grpSpPr>
        <p:sp>
          <p:nvSpPr>
            <p:cNvPr id="20" name="Oval 19"/>
            <p:cNvSpPr/>
            <p:nvPr/>
          </p:nvSpPr>
          <p:spPr>
            <a:xfrm>
              <a:off x="8095956" y="148981"/>
              <a:ext cx="785465" cy="779487"/>
            </a:xfrm>
            <a:prstGeom prst="ellipse">
              <a:avLst/>
            </a:prstGeom>
            <a:blipFill dpi="0" rotWithShape="1">
              <a:blip r:embed="rId5">
                <a:extLst>
                  <a:ext uri="{28A0092B-C50C-407E-A947-70E740481C1C}">
                    <a14:useLocalDpi xmlns:a14="http://schemas.microsoft.com/office/drawing/2010/main" val="0"/>
                  </a:ext>
                </a:extLst>
              </a:blip>
              <a:srcRect/>
              <a:stretch>
                <a:fillRect/>
              </a:stretch>
            </a:blip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200" b="1" dirty="0"/>
            </a:p>
          </p:txBody>
        </p:sp>
        <p:sp>
          <p:nvSpPr>
            <p:cNvPr id="21" name="TextBox 20"/>
            <p:cNvSpPr txBox="1"/>
            <p:nvPr/>
          </p:nvSpPr>
          <p:spPr>
            <a:xfrm>
              <a:off x="7943565" y="300857"/>
              <a:ext cx="1104313" cy="461665"/>
            </a:xfrm>
            <a:prstGeom prst="rect">
              <a:avLst/>
            </a:prstGeom>
            <a:noFill/>
          </p:spPr>
          <p:txBody>
            <a:bodyPr wrap="square" rtlCol="0">
              <a:spAutoFit/>
            </a:bodyPr>
            <a:lstStyle/>
            <a:p>
              <a:pPr algn="ctr"/>
              <a:r>
                <a:rPr lang="en-GB" sz="2400" b="1" dirty="0">
                  <a:solidFill>
                    <a:schemeClr val="bg1"/>
                  </a:solidFill>
                  <a:cs typeface="Calibri" pitchFamily="34" charset="0"/>
                </a:rPr>
                <a:t>FSR</a:t>
              </a:r>
            </a:p>
          </p:txBody>
        </p:sp>
      </p:grpSp>
    </p:spTree>
    <p:extLst>
      <p:ext uri="{BB962C8B-B14F-4D97-AF65-F5344CB8AC3E}">
        <p14:creationId xmlns:p14="http://schemas.microsoft.com/office/powerpoint/2010/main" val="618513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GB" sz="2400" dirty="0">
                <a:solidFill>
                  <a:srgbClr val="00517D"/>
                </a:solidFill>
                <a:latin typeface="+mn-lt"/>
                <a:cs typeface="Calibri" pitchFamily="34" charset="0"/>
              </a:rPr>
              <a:t>The market recovery continued in Q1 2023 with visits gaining 3.4% with spend growing 4.8% </a:t>
            </a:r>
            <a:endParaRPr lang="en-GB" sz="2400" dirty="0">
              <a:latin typeface="+mn-lt"/>
            </a:endParaRPr>
          </a:p>
        </p:txBody>
      </p:sp>
      <p:sp>
        <p:nvSpPr>
          <p:cNvPr id="2" name="sheet number"/>
          <p:cNvSpPr>
            <a:spLocks noGrp="1"/>
          </p:cNvSpPr>
          <p:nvPr>
            <p:ph type="sldNum" sz="quarter" idx="4294967295"/>
          </p:nvPr>
        </p:nvSpPr>
        <p:spPr>
          <a:xfrm>
            <a:off x="7010400" y="4749800"/>
            <a:ext cx="2133600" cy="357188"/>
          </a:xfrm>
        </p:spPr>
        <p:txBody>
          <a:bodyPr/>
          <a:lstStyle/>
          <a:p>
            <a:pPr>
              <a:defRPr/>
            </a:pPr>
            <a:fld id="{D905545C-C2CD-A240-87BD-E3760E2DB45B}" type="slidenum">
              <a:rPr lang="en-US" sz="1100" smtClean="0">
                <a:cs typeface="Calibri" pitchFamily="34" charset="0"/>
              </a:rPr>
              <a:pPr>
                <a:defRPr/>
              </a:pPr>
              <a:t>5</a:t>
            </a:fld>
            <a:endParaRPr lang="en-US" sz="1100" dirty="0">
              <a:cs typeface="Calibri" pitchFamily="34" charset="0"/>
            </a:endParaRPr>
          </a:p>
        </p:txBody>
      </p:sp>
      <p:sp>
        <p:nvSpPr>
          <p:cNvPr id="13" name="Loop_1"/>
          <p:cNvSpPr>
            <a:spLocks noGrp="1"/>
          </p:cNvSpPr>
          <p:nvPr>
            <p:ph type="body" sz="quarter" idx="4294967295"/>
          </p:nvPr>
        </p:nvSpPr>
        <p:spPr>
          <a:xfrm>
            <a:off x="465138" y="876237"/>
            <a:ext cx="8678862" cy="220662"/>
          </a:xfrm>
          <a:prstGeom prst="rect">
            <a:avLst/>
          </a:prstGeom>
        </p:spPr>
        <p:txBody>
          <a:bodyPr>
            <a:normAutofit fontScale="55000" lnSpcReduction="20000"/>
          </a:bodyPr>
          <a:lstStyle/>
          <a:p>
            <a:pPr marL="0" indent="0">
              <a:buNone/>
              <a:defRPr/>
            </a:pPr>
            <a:r>
              <a:rPr lang="fr-FR" sz="1700" dirty="0">
                <a:cs typeface="Calibri" pitchFamily="34" charset="0"/>
              </a:rPr>
              <a:t>Total Out of Home</a:t>
            </a:r>
          </a:p>
        </p:txBody>
      </p:sp>
      <p:sp>
        <p:nvSpPr>
          <p:cNvPr id="15" name="Titre_1"/>
          <p:cNvSpPr>
            <a:spLocks noGrp="1"/>
          </p:cNvSpPr>
          <p:nvPr>
            <p:ph type="body" sz="quarter" idx="4294967295"/>
          </p:nvPr>
        </p:nvSpPr>
        <p:spPr>
          <a:xfrm>
            <a:off x="0" y="1009650"/>
            <a:ext cx="9144000" cy="220663"/>
          </a:xfrm>
          <a:prstGeom prst="rect">
            <a:avLst/>
          </a:prstGeom>
        </p:spPr>
        <p:txBody>
          <a:bodyPr>
            <a:normAutofit fontScale="55000" lnSpcReduction="20000"/>
          </a:bodyPr>
          <a:lstStyle/>
          <a:p>
            <a:pPr marL="0" indent="0" algn="ctr">
              <a:buNone/>
              <a:defRPr/>
            </a:pPr>
            <a:r>
              <a:rPr lang="en-US" sz="1700" dirty="0">
                <a:cs typeface="Calibri" pitchFamily="34" charset="0"/>
              </a:rPr>
              <a:t>Components of Spending vs. Year Ago</a:t>
            </a:r>
            <a:endParaRPr lang="fr-FR" sz="1700" dirty="0">
              <a:cs typeface="Calibri" pitchFamily="34" charset="0"/>
            </a:endParaRPr>
          </a:p>
        </p:txBody>
      </p:sp>
      <p:sp>
        <p:nvSpPr>
          <p:cNvPr id="16" name="SASID_1"/>
          <p:cNvSpPr txBox="1"/>
          <p:nvPr/>
        </p:nvSpPr>
        <p:spPr>
          <a:xfrm>
            <a:off x="8534538" y="4981917"/>
            <a:ext cx="300082" cy="215444"/>
          </a:xfrm>
          <a:prstGeom prst="rect">
            <a:avLst/>
          </a:prstGeom>
          <a:noFill/>
        </p:spPr>
        <p:txBody>
          <a:bodyPr wrap="none" rtlCol="0">
            <a:spAutoFit/>
          </a:bodyPr>
          <a:lstStyle/>
          <a:p>
            <a:r>
              <a:rPr lang="fr-FR" sz="800">
                <a:solidFill>
                  <a:schemeClr val="bg1"/>
                </a:solidFill>
              </a:rPr>
              <a:t>28</a:t>
            </a:r>
            <a:endParaRPr lang="fr-FR" sz="800" dirty="0">
              <a:solidFill>
                <a:schemeClr val="bg1"/>
              </a:solidFill>
            </a:endParaRPr>
          </a:p>
        </p:txBody>
      </p:sp>
      <p:sp>
        <p:nvSpPr>
          <p:cNvPr id="17" name="warning"/>
          <p:cNvSpPr/>
          <p:nvPr/>
        </p:nvSpPr>
        <p:spPr>
          <a:xfrm>
            <a:off x="0" y="4985846"/>
            <a:ext cx="9144000" cy="230832"/>
          </a:xfrm>
          <a:prstGeom prst="rect">
            <a:avLst/>
          </a:prstGeom>
        </p:spPr>
        <p:txBody>
          <a:bodyPr wrap="square">
            <a:spAutoFit/>
          </a:bodyPr>
          <a:lstStyle/>
          <a:p>
            <a:pPr algn="ctr"/>
            <a:r>
              <a:rPr lang="de-DE" sz="900" dirty="0">
                <a:solidFill>
                  <a:schemeClr val="bg1"/>
                </a:solidFill>
              </a:rPr>
              <a:t>n.a.: Low sample / Numbers flagged grey and italic: Please read as tendencies / ++/--: pcya &gt;+/-15% </a:t>
            </a:r>
          </a:p>
        </p:txBody>
      </p:sp>
      <p:sp>
        <p:nvSpPr>
          <p:cNvPr id="18" name="Text Placeholder 3"/>
          <p:cNvSpPr txBox="1">
            <a:spLocks/>
          </p:cNvSpPr>
          <p:nvPr/>
        </p:nvSpPr>
        <p:spPr>
          <a:xfrm>
            <a:off x="6362963" y="4871416"/>
            <a:ext cx="2699205" cy="270668"/>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Lucida Grande"/>
              <a:buChar char="–"/>
              <a:defRPr sz="2600" kern="1200">
                <a:solidFill>
                  <a:srgbClr val="54585A"/>
                </a:solidFill>
                <a:latin typeface="+mn-lt"/>
                <a:ea typeface="+mn-ea"/>
                <a:cs typeface="+mn-cs"/>
              </a:defRPr>
            </a:lvl1pPr>
            <a:lvl2pPr marL="742950" indent="-285750" algn="l" defTabSz="457200" rtl="0" eaLnBrk="1" latinLnBrk="0" hangingPunct="1">
              <a:spcBef>
                <a:spcPct val="20000"/>
              </a:spcBef>
              <a:buFont typeface="Lucida Grande"/>
              <a:buChar char="–"/>
              <a:defRPr sz="2400" kern="1200">
                <a:solidFill>
                  <a:srgbClr val="54585A"/>
                </a:solidFill>
                <a:latin typeface="+mn-lt"/>
                <a:ea typeface="+mn-ea"/>
                <a:cs typeface="+mn-cs"/>
              </a:defRPr>
            </a:lvl2pPr>
            <a:lvl3pPr marL="1143000" indent="-228600" algn="l" defTabSz="457200" rtl="0" eaLnBrk="1" latinLnBrk="0" hangingPunct="1">
              <a:spcBef>
                <a:spcPct val="20000"/>
              </a:spcBef>
              <a:buFont typeface="Lucida Grande"/>
              <a:buChar char="–"/>
              <a:defRPr sz="2200" kern="1200">
                <a:solidFill>
                  <a:srgbClr val="54585A"/>
                </a:solidFill>
                <a:latin typeface="+mn-lt"/>
                <a:ea typeface="+mn-ea"/>
                <a:cs typeface="+mn-cs"/>
              </a:defRPr>
            </a:lvl3pPr>
            <a:lvl4pPr marL="1600200" indent="-228600" algn="l" defTabSz="457200" rtl="0" eaLnBrk="1" latinLnBrk="0" hangingPunct="1">
              <a:spcBef>
                <a:spcPct val="20000"/>
              </a:spcBef>
              <a:buFont typeface="Lucida Grande"/>
              <a:buChar char="–"/>
              <a:defRPr sz="2000" kern="1200">
                <a:solidFill>
                  <a:srgbClr val="54585A"/>
                </a:solidFill>
                <a:latin typeface="+mn-lt"/>
                <a:ea typeface="+mn-ea"/>
                <a:cs typeface="+mn-cs"/>
              </a:defRPr>
            </a:lvl4pPr>
            <a:lvl5pPr marL="2057400" indent="-228600" algn="l" defTabSz="457200" rtl="0" eaLnBrk="1" latinLnBrk="0" hangingPunct="1">
              <a:spcBef>
                <a:spcPct val="20000"/>
              </a:spcBef>
              <a:buFont typeface="Lucida Grande"/>
              <a:buChar char="–"/>
              <a:defRPr sz="1800" kern="1200">
                <a:solidFill>
                  <a:srgbClr val="54585A"/>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Lucida Grande"/>
              <a:buNone/>
            </a:pPr>
            <a:r>
              <a:rPr lang="en-US" sz="900" dirty="0">
                <a:solidFill>
                  <a:schemeClr val="tx1">
                    <a:lumMod val="65000"/>
                    <a:lumOff val="35000"/>
                  </a:schemeClr>
                </a:solidFill>
                <a:cs typeface="Calibri" pitchFamily="34" charset="0"/>
              </a:rPr>
              <a:t>Source: The NPD Group/CREST®, YE Dec 22</a:t>
            </a:r>
          </a:p>
        </p:txBody>
      </p:sp>
      <p:sp>
        <p:nvSpPr>
          <p:cNvPr id="21" name="Titre_3"/>
          <p:cNvSpPr txBox="1">
            <a:spLocks/>
          </p:cNvSpPr>
          <p:nvPr/>
        </p:nvSpPr>
        <p:spPr>
          <a:xfrm>
            <a:off x="0" y="3717341"/>
            <a:ext cx="9144000" cy="335785"/>
          </a:xfrm>
          <a:prstGeom prst="rect">
            <a:avLst/>
          </a:prstGeom>
        </p:spPr>
        <p:txBody>
          <a:bodyPr vert="horz" lIns="91440" tIns="45720" rIns="91440" bIns="45720" rtlCol="0">
            <a:normAutofit fontScale="77500" lnSpcReduction="20000"/>
          </a:bodyPr>
          <a:lstStyle>
            <a:lvl1pPr marL="342900" indent="-342900" algn="l" defTabSz="457200" rtl="0" eaLnBrk="1" fontAlgn="base" latinLnBrk="0" hangingPunct="1">
              <a:lnSpc>
                <a:spcPct val="85000"/>
              </a:lnSpc>
              <a:spcBef>
                <a:spcPct val="0"/>
              </a:spcBef>
              <a:spcAft>
                <a:spcPct val="50000"/>
              </a:spcAft>
              <a:buClr>
                <a:srgbClr val="1B86BB"/>
              </a:buClr>
              <a:buFont typeface="Wingdings" charset="0"/>
              <a:buChar char="n"/>
              <a:defRPr sz="2400" kern="1200">
                <a:solidFill>
                  <a:schemeClr val="tx1"/>
                </a:solidFill>
                <a:latin typeface="+mn-lt"/>
                <a:ea typeface="ＭＳ Ｐゴシック" charset="0"/>
                <a:cs typeface="ＭＳ Ｐゴシック" charset="0"/>
              </a:defRPr>
            </a:lvl1pPr>
            <a:lvl2pPr marL="742950" indent="-285750" algn="l" defTabSz="457200" rtl="0" eaLnBrk="1" fontAlgn="base" latinLnBrk="0" hangingPunct="1">
              <a:lnSpc>
                <a:spcPct val="85000"/>
              </a:lnSpc>
              <a:spcBef>
                <a:spcPct val="0"/>
              </a:spcBef>
              <a:spcAft>
                <a:spcPct val="50000"/>
              </a:spcAft>
              <a:buClr>
                <a:srgbClr val="1B86BB"/>
              </a:buClr>
              <a:buFont typeface="Lucida Grande"/>
              <a:buChar char="–"/>
              <a:defRPr sz="2000" kern="1200">
                <a:solidFill>
                  <a:schemeClr val="tx1"/>
                </a:solidFill>
                <a:latin typeface="+mn-lt"/>
                <a:ea typeface="ＭＳ Ｐゴシック" charset="0"/>
                <a:cs typeface="+mn-cs"/>
              </a:defRPr>
            </a:lvl2pPr>
            <a:lvl3pPr marL="1143000" indent="-228600" algn="l" defTabSz="457200" rtl="0" eaLnBrk="1" fontAlgn="base" latinLnBrk="0" hangingPunct="1">
              <a:lnSpc>
                <a:spcPct val="85000"/>
              </a:lnSpc>
              <a:spcBef>
                <a:spcPct val="0"/>
              </a:spcBef>
              <a:spcAft>
                <a:spcPct val="50000"/>
              </a:spcAft>
              <a:buFont typeface="Lucida Grande"/>
              <a:buChar char="•"/>
              <a:defRPr sz="2200" kern="1200">
                <a:solidFill>
                  <a:schemeClr val="tx1"/>
                </a:solidFill>
                <a:latin typeface="+mn-lt"/>
                <a:ea typeface="ＭＳ Ｐゴシック" charset="0"/>
                <a:cs typeface="+mn-cs"/>
              </a:defRPr>
            </a:lvl3pPr>
            <a:lvl4pPr marL="1600200" indent="-228600" algn="l" defTabSz="457200" rtl="0" eaLnBrk="1" fontAlgn="base" latinLnBrk="0" hangingPunct="1">
              <a:lnSpc>
                <a:spcPct val="85000"/>
              </a:lnSpc>
              <a:spcBef>
                <a:spcPct val="0"/>
              </a:spcBef>
              <a:spcAft>
                <a:spcPct val="50000"/>
              </a:spcAft>
              <a:buFont typeface="Lucida Grande"/>
              <a:buChar char="–"/>
              <a:defRPr sz="1600" kern="1200">
                <a:solidFill>
                  <a:schemeClr val="tx1"/>
                </a:solidFill>
                <a:latin typeface="+mn-lt"/>
                <a:ea typeface="ＭＳ Ｐゴシック" charset="0"/>
                <a:cs typeface="+mn-cs"/>
              </a:defRPr>
            </a:lvl4pPr>
            <a:lvl5pPr marL="2057400" indent="-228600" algn="l" defTabSz="457200" rtl="0" eaLnBrk="1" fontAlgn="base" latinLnBrk="0" hangingPunct="1">
              <a:lnSpc>
                <a:spcPct val="85000"/>
              </a:lnSpc>
              <a:spcBef>
                <a:spcPct val="0"/>
              </a:spcBef>
              <a:spcAft>
                <a:spcPct val="50000"/>
              </a:spcAft>
              <a:buFont typeface="Lucida Grande"/>
              <a:buChar char="»"/>
              <a:defRPr sz="1600" kern="1200">
                <a:solidFill>
                  <a:schemeClr val="tx1"/>
                </a:solidFill>
                <a:latin typeface="+mn-lt"/>
                <a:ea typeface="ＭＳ Ｐゴシック" charset="0"/>
                <a:cs typeface="+mn-cs"/>
              </a:defRPr>
            </a:lvl5pPr>
            <a:lvl6pPr marL="2514600" indent="-228600" algn="l" defTabSz="457200" rtl="0" eaLnBrk="1" fontAlgn="base" latinLnBrk="0" hangingPunct="1">
              <a:lnSpc>
                <a:spcPct val="85000"/>
              </a:lnSpc>
              <a:spcBef>
                <a:spcPct val="0"/>
              </a:spcBef>
              <a:spcAft>
                <a:spcPct val="50000"/>
              </a:spcAft>
              <a:buFont typeface="Arial"/>
              <a:buChar char="»"/>
              <a:defRPr sz="1600" kern="1200">
                <a:solidFill>
                  <a:schemeClr val="tx1"/>
                </a:solidFill>
                <a:latin typeface="+mn-lt"/>
                <a:ea typeface="+mn-ea"/>
                <a:cs typeface="+mn-cs"/>
              </a:defRPr>
            </a:lvl6pPr>
            <a:lvl7pPr marL="2971800" indent="-228600" algn="l" defTabSz="457200" rtl="0" eaLnBrk="1" fontAlgn="base" latinLnBrk="0" hangingPunct="1">
              <a:lnSpc>
                <a:spcPct val="85000"/>
              </a:lnSpc>
              <a:spcBef>
                <a:spcPct val="0"/>
              </a:spcBef>
              <a:spcAft>
                <a:spcPct val="50000"/>
              </a:spcAft>
              <a:buFont typeface="Arial"/>
              <a:buChar char="»"/>
              <a:defRPr sz="1600" kern="1200">
                <a:solidFill>
                  <a:schemeClr val="tx1"/>
                </a:solidFill>
                <a:latin typeface="+mn-lt"/>
                <a:ea typeface="+mn-ea"/>
                <a:cs typeface="+mn-cs"/>
              </a:defRPr>
            </a:lvl7pPr>
            <a:lvl8pPr marL="3429000" indent="-228600" algn="l" defTabSz="457200" rtl="0" eaLnBrk="1" fontAlgn="base" latinLnBrk="0" hangingPunct="1">
              <a:lnSpc>
                <a:spcPct val="85000"/>
              </a:lnSpc>
              <a:spcBef>
                <a:spcPct val="0"/>
              </a:spcBef>
              <a:spcAft>
                <a:spcPct val="50000"/>
              </a:spcAft>
              <a:buFont typeface="Arial"/>
              <a:buChar char="»"/>
              <a:defRPr sz="1600" kern="1200">
                <a:solidFill>
                  <a:schemeClr val="tx1"/>
                </a:solidFill>
                <a:latin typeface="+mn-lt"/>
                <a:ea typeface="+mn-ea"/>
                <a:cs typeface="+mn-cs"/>
              </a:defRPr>
            </a:lvl8pPr>
            <a:lvl9pPr marL="3886200" indent="-228600" algn="l" defTabSz="457200" rtl="0" eaLnBrk="1" fontAlgn="base" latinLnBrk="0" hangingPunct="1">
              <a:lnSpc>
                <a:spcPct val="85000"/>
              </a:lnSpc>
              <a:spcBef>
                <a:spcPct val="0"/>
              </a:spcBef>
              <a:spcAft>
                <a:spcPct val="50000"/>
              </a:spcAft>
              <a:buFont typeface="Arial"/>
              <a:buChar char="»"/>
              <a:defRPr sz="1600" kern="1200">
                <a:solidFill>
                  <a:schemeClr val="tx1"/>
                </a:solidFill>
                <a:latin typeface="+mn-lt"/>
                <a:ea typeface="+mn-ea"/>
                <a:cs typeface="+mn-cs"/>
              </a:defRPr>
            </a:lvl9pPr>
          </a:lstStyle>
          <a:p>
            <a:pPr marL="0" indent="0" algn="ctr">
              <a:buFont typeface="Wingdings" charset="0"/>
              <a:buNone/>
              <a:defRPr/>
            </a:pPr>
            <a:r>
              <a:rPr lang="de-DE" sz="1700">
                <a:solidFill>
                  <a:srgbClr val="00A1DE"/>
                </a:solidFill>
                <a:latin typeface="Calibri" pitchFamily="34" charset="0"/>
                <a:cs typeface="Calibri" pitchFamily="34" charset="0"/>
              </a:rPr>
              <a:t>Total Spend, Visits and  Avg. Eater Check</a:t>
            </a:r>
            <a:endParaRPr lang="en-US" sz="1700">
              <a:solidFill>
                <a:srgbClr val="00A1DE"/>
              </a:solidFill>
              <a:latin typeface="Calibri" pitchFamily="34" charset="0"/>
              <a:cs typeface="Calibri" pitchFamily="34" charset="0"/>
            </a:endParaRPr>
          </a:p>
          <a:p>
            <a:pPr marL="0" indent="0" algn="ctr">
              <a:buFont typeface="Wingdings" charset="0"/>
              <a:buNone/>
              <a:defRPr/>
            </a:pPr>
            <a:endParaRPr lang="fr-FR" sz="1700" dirty="0">
              <a:solidFill>
                <a:srgbClr val="00A1DE"/>
              </a:solidFill>
              <a:latin typeface="Calibri" pitchFamily="34" charset="0"/>
              <a:cs typeface="Calibri" pitchFamily="34" charset="0"/>
            </a:endParaRPr>
          </a:p>
        </p:txBody>
      </p:sp>
      <p:graphicFrame>
        <p:nvGraphicFramePr>
          <p:cNvPr id="3" name="Graph_1">
            <a:extLst>
              <a:ext uri="{FF2B5EF4-FFF2-40B4-BE49-F238E27FC236}">
                <a16:creationId xmlns:a16="http://schemas.microsoft.com/office/drawing/2014/main" id="{B1B07A9B-844D-D29E-7B49-A769E83106EF}"/>
              </a:ext>
            </a:extLst>
          </p:cNvPr>
          <p:cNvGraphicFramePr>
            <a:graphicFrameLocks noGrp="1" noChangeAspect="1"/>
          </p:cNvGraphicFramePr>
          <p:nvPr>
            <p:extLst>
              <p:ext uri="{D42A27DB-BD31-4B8C-83A1-F6EECF244321}">
                <p14:modId xmlns:p14="http://schemas.microsoft.com/office/powerpoint/2010/main" val="1803396878"/>
              </p:ext>
            </p:extLst>
          </p:nvPr>
        </p:nvGraphicFramePr>
        <p:xfrm>
          <a:off x="367296" y="1009649"/>
          <a:ext cx="5967800" cy="291642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Graph_2">
            <a:extLst>
              <a:ext uri="{FF2B5EF4-FFF2-40B4-BE49-F238E27FC236}">
                <a16:creationId xmlns:a16="http://schemas.microsoft.com/office/drawing/2014/main" id="{83D22ECC-251E-B35D-0FC6-E26C429C88E2}"/>
              </a:ext>
            </a:extLst>
          </p:cNvPr>
          <p:cNvGraphicFramePr>
            <a:graphicFrameLocks noGrp="1" noChangeAspect="1"/>
          </p:cNvGraphicFramePr>
          <p:nvPr>
            <p:extLst>
              <p:ext uri="{D42A27DB-BD31-4B8C-83A1-F6EECF244321}">
                <p14:modId xmlns:p14="http://schemas.microsoft.com/office/powerpoint/2010/main" val="2194500078"/>
              </p:ext>
            </p:extLst>
          </p:nvPr>
        </p:nvGraphicFramePr>
        <p:xfrm>
          <a:off x="6586916" y="788107"/>
          <a:ext cx="2091945" cy="313797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Table 10">
            <a:extLst>
              <a:ext uri="{FF2B5EF4-FFF2-40B4-BE49-F238E27FC236}">
                <a16:creationId xmlns:a16="http://schemas.microsoft.com/office/drawing/2014/main" id="{A535893E-1816-D694-D509-4CB65BF6A076}"/>
              </a:ext>
            </a:extLst>
          </p:cNvPr>
          <p:cNvGraphicFramePr>
            <a:graphicFrameLocks noGrp="1"/>
          </p:cNvGraphicFramePr>
          <p:nvPr>
            <p:extLst>
              <p:ext uri="{D42A27DB-BD31-4B8C-83A1-F6EECF244321}">
                <p14:modId xmlns:p14="http://schemas.microsoft.com/office/powerpoint/2010/main" val="304260102"/>
              </p:ext>
            </p:extLst>
          </p:nvPr>
        </p:nvGraphicFramePr>
        <p:xfrm>
          <a:off x="366951" y="3989748"/>
          <a:ext cx="8388345" cy="605128"/>
        </p:xfrm>
        <a:graphic>
          <a:graphicData uri="http://schemas.openxmlformats.org/drawingml/2006/table">
            <a:tbl>
              <a:tblPr/>
              <a:tblGrid>
                <a:gridCol w="1199826">
                  <a:extLst>
                    <a:ext uri="{9D8B030D-6E8A-4147-A177-3AD203B41FA5}">
                      <a16:colId xmlns:a16="http://schemas.microsoft.com/office/drawing/2014/main" val="2883374087"/>
                    </a:ext>
                  </a:extLst>
                </a:gridCol>
                <a:gridCol w="552963">
                  <a:extLst>
                    <a:ext uri="{9D8B030D-6E8A-4147-A177-3AD203B41FA5}">
                      <a16:colId xmlns:a16="http://schemas.microsoft.com/office/drawing/2014/main" val="2676970151"/>
                    </a:ext>
                  </a:extLst>
                </a:gridCol>
                <a:gridCol w="552963">
                  <a:extLst>
                    <a:ext uri="{9D8B030D-6E8A-4147-A177-3AD203B41FA5}">
                      <a16:colId xmlns:a16="http://schemas.microsoft.com/office/drawing/2014/main" val="3634334294"/>
                    </a:ext>
                  </a:extLst>
                </a:gridCol>
                <a:gridCol w="552963">
                  <a:extLst>
                    <a:ext uri="{9D8B030D-6E8A-4147-A177-3AD203B41FA5}">
                      <a16:colId xmlns:a16="http://schemas.microsoft.com/office/drawing/2014/main" val="2574254440"/>
                    </a:ext>
                  </a:extLst>
                </a:gridCol>
                <a:gridCol w="552963">
                  <a:extLst>
                    <a:ext uri="{9D8B030D-6E8A-4147-A177-3AD203B41FA5}">
                      <a16:colId xmlns:a16="http://schemas.microsoft.com/office/drawing/2014/main" val="3231878753"/>
                    </a:ext>
                  </a:extLst>
                </a:gridCol>
                <a:gridCol w="552963">
                  <a:extLst>
                    <a:ext uri="{9D8B030D-6E8A-4147-A177-3AD203B41FA5}">
                      <a16:colId xmlns:a16="http://schemas.microsoft.com/office/drawing/2014/main" val="3751179204"/>
                    </a:ext>
                  </a:extLst>
                </a:gridCol>
                <a:gridCol w="552963">
                  <a:extLst>
                    <a:ext uri="{9D8B030D-6E8A-4147-A177-3AD203B41FA5}">
                      <a16:colId xmlns:a16="http://schemas.microsoft.com/office/drawing/2014/main" val="1070653845"/>
                    </a:ext>
                  </a:extLst>
                </a:gridCol>
                <a:gridCol w="552963">
                  <a:extLst>
                    <a:ext uri="{9D8B030D-6E8A-4147-A177-3AD203B41FA5}">
                      <a16:colId xmlns:a16="http://schemas.microsoft.com/office/drawing/2014/main" val="1703919283"/>
                    </a:ext>
                  </a:extLst>
                </a:gridCol>
                <a:gridCol w="552963">
                  <a:extLst>
                    <a:ext uri="{9D8B030D-6E8A-4147-A177-3AD203B41FA5}">
                      <a16:colId xmlns:a16="http://schemas.microsoft.com/office/drawing/2014/main" val="2437281738"/>
                    </a:ext>
                  </a:extLst>
                </a:gridCol>
                <a:gridCol w="552963">
                  <a:extLst>
                    <a:ext uri="{9D8B030D-6E8A-4147-A177-3AD203B41FA5}">
                      <a16:colId xmlns:a16="http://schemas.microsoft.com/office/drawing/2014/main" val="3165779561"/>
                    </a:ext>
                  </a:extLst>
                </a:gridCol>
                <a:gridCol w="552963">
                  <a:extLst>
                    <a:ext uri="{9D8B030D-6E8A-4147-A177-3AD203B41FA5}">
                      <a16:colId xmlns:a16="http://schemas.microsoft.com/office/drawing/2014/main" val="401824334"/>
                    </a:ext>
                  </a:extLst>
                </a:gridCol>
                <a:gridCol w="552963">
                  <a:extLst>
                    <a:ext uri="{9D8B030D-6E8A-4147-A177-3AD203B41FA5}">
                      <a16:colId xmlns:a16="http://schemas.microsoft.com/office/drawing/2014/main" val="498029833"/>
                    </a:ext>
                  </a:extLst>
                </a:gridCol>
                <a:gridCol w="552963">
                  <a:extLst>
                    <a:ext uri="{9D8B030D-6E8A-4147-A177-3AD203B41FA5}">
                      <a16:colId xmlns:a16="http://schemas.microsoft.com/office/drawing/2014/main" val="1484939515"/>
                    </a:ext>
                  </a:extLst>
                </a:gridCol>
                <a:gridCol w="552963">
                  <a:extLst>
                    <a:ext uri="{9D8B030D-6E8A-4147-A177-3AD203B41FA5}">
                      <a16:colId xmlns:a16="http://schemas.microsoft.com/office/drawing/2014/main" val="4032621014"/>
                    </a:ext>
                  </a:extLst>
                </a:gridCol>
              </a:tblGrid>
              <a:tr h="151282">
                <a:tc>
                  <a:txBody>
                    <a:bodyPr/>
                    <a:lstStyle/>
                    <a:p>
                      <a:pPr algn="l" fontAlgn="b"/>
                      <a:r>
                        <a:rPr lang="en-GB" sz="800" b="0" i="0" u="none" strike="noStrike">
                          <a:solidFill>
                            <a:srgbClr val="FFFFFF"/>
                          </a:solidFill>
                          <a:effectLst/>
                          <a:latin typeface="Arial" panose="020B0604020202020204" pitchFamily="34" charset="0"/>
                        </a:rPr>
                        <a:t> </a:t>
                      </a:r>
                    </a:p>
                  </a:txBody>
                  <a:tcPr marL="5217" marR="5217" marT="5217"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808080"/>
                    </a:solidFill>
                  </a:tcPr>
                </a:tc>
                <a:tc>
                  <a:txBody>
                    <a:bodyPr/>
                    <a:lstStyle/>
                    <a:p>
                      <a:pPr algn="ctr" fontAlgn="b"/>
                      <a:r>
                        <a:rPr lang="en-GB" sz="800" b="1" i="0" u="none" strike="noStrike">
                          <a:solidFill>
                            <a:srgbClr val="FFFFFF"/>
                          </a:solidFill>
                          <a:effectLst/>
                          <a:latin typeface="Arial" panose="020B0604020202020204" pitchFamily="34" charset="0"/>
                        </a:rPr>
                        <a:t>Q1 21</a:t>
                      </a:r>
                    </a:p>
                  </a:txBody>
                  <a:tcPr marL="5217" marR="5217" marT="5217"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808080"/>
                    </a:solidFill>
                  </a:tcPr>
                </a:tc>
                <a:tc>
                  <a:txBody>
                    <a:bodyPr/>
                    <a:lstStyle/>
                    <a:p>
                      <a:pPr algn="ctr" fontAlgn="b"/>
                      <a:r>
                        <a:rPr lang="en-GB" sz="800" b="1" i="0" u="none" strike="noStrike">
                          <a:solidFill>
                            <a:srgbClr val="FFFFFF"/>
                          </a:solidFill>
                          <a:effectLst/>
                          <a:latin typeface="Arial" panose="020B0604020202020204" pitchFamily="34" charset="0"/>
                        </a:rPr>
                        <a:t>Q2 21</a:t>
                      </a:r>
                    </a:p>
                  </a:txBody>
                  <a:tcPr marL="5217" marR="5217" marT="5217"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808080"/>
                    </a:solidFill>
                  </a:tcPr>
                </a:tc>
                <a:tc>
                  <a:txBody>
                    <a:bodyPr/>
                    <a:lstStyle/>
                    <a:p>
                      <a:pPr algn="ctr" fontAlgn="b"/>
                      <a:r>
                        <a:rPr lang="en-GB" sz="800" b="1" i="0" u="none" strike="noStrike">
                          <a:solidFill>
                            <a:srgbClr val="FFFFFF"/>
                          </a:solidFill>
                          <a:effectLst/>
                          <a:latin typeface="Arial" panose="020B0604020202020204" pitchFamily="34" charset="0"/>
                        </a:rPr>
                        <a:t>Q3 21</a:t>
                      </a:r>
                    </a:p>
                  </a:txBody>
                  <a:tcPr marL="5217" marR="5217" marT="5217"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808080"/>
                    </a:solidFill>
                  </a:tcPr>
                </a:tc>
                <a:tc>
                  <a:txBody>
                    <a:bodyPr/>
                    <a:lstStyle/>
                    <a:p>
                      <a:pPr algn="ctr" fontAlgn="b"/>
                      <a:r>
                        <a:rPr lang="en-GB" sz="800" b="1" i="0" u="none" strike="noStrike">
                          <a:solidFill>
                            <a:srgbClr val="FFFFFF"/>
                          </a:solidFill>
                          <a:effectLst/>
                          <a:latin typeface="Arial" panose="020B0604020202020204" pitchFamily="34" charset="0"/>
                        </a:rPr>
                        <a:t>Q4 21</a:t>
                      </a:r>
                    </a:p>
                  </a:txBody>
                  <a:tcPr marL="5217" marR="5217" marT="5217"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808080"/>
                    </a:solidFill>
                  </a:tcPr>
                </a:tc>
                <a:tc>
                  <a:txBody>
                    <a:bodyPr/>
                    <a:lstStyle/>
                    <a:p>
                      <a:pPr algn="ctr" fontAlgn="b"/>
                      <a:r>
                        <a:rPr lang="en-GB" sz="800" b="1" i="0" u="none" strike="noStrike">
                          <a:solidFill>
                            <a:srgbClr val="FFFFFF"/>
                          </a:solidFill>
                          <a:effectLst/>
                          <a:latin typeface="Arial" panose="020B0604020202020204" pitchFamily="34" charset="0"/>
                        </a:rPr>
                        <a:t>Q1 22</a:t>
                      </a:r>
                    </a:p>
                  </a:txBody>
                  <a:tcPr marL="5217" marR="5217" marT="5217"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808080"/>
                    </a:solidFill>
                  </a:tcPr>
                </a:tc>
                <a:tc>
                  <a:txBody>
                    <a:bodyPr/>
                    <a:lstStyle/>
                    <a:p>
                      <a:pPr algn="ctr" fontAlgn="b"/>
                      <a:r>
                        <a:rPr lang="en-GB" sz="800" b="1" i="0" u="none" strike="noStrike">
                          <a:solidFill>
                            <a:srgbClr val="FFFFFF"/>
                          </a:solidFill>
                          <a:effectLst/>
                          <a:latin typeface="Arial" panose="020B0604020202020204" pitchFamily="34" charset="0"/>
                        </a:rPr>
                        <a:t>Q2 22</a:t>
                      </a:r>
                    </a:p>
                  </a:txBody>
                  <a:tcPr marL="5217" marR="5217" marT="5217"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808080"/>
                    </a:solidFill>
                  </a:tcPr>
                </a:tc>
                <a:tc>
                  <a:txBody>
                    <a:bodyPr/>
                    <a:lstStyle/>
                    <a:p>
                      <a:pPr algn="ctr" fontAlgn="b"/>
                      <a:r>
                        <a:rPr lang="en-GB" sz="800" b="1" i="0" u="none" strike="noStrike">
                          <a:solidFill>
                            <a:srgbClr val="FFFFFF"/>
                          </a:solidFill>
                          <a:effectLst/>
                          <a:latin typeface="Arial" panose="020B0604020202020204" pitchFamily="34" charset="0"/>
                        </a:rPr>
                        <a:t>Q3 22</a:t>
                      </a:r>
                    </a:p>
                  </a:txBody>
                  <a:tcPr marL="5217" marR="5217" marT="5217"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808080"/>
                    </a:solidFill>
                  </a:tcPr>
                </a:tc>
                <a:tc>
                  <a:txBody>
                    <a:bodyPr/>
                    <a:lstStyle/>
                    <a:p>
                      <a:pPr algn="ctr" fontAlgn="b"/>
                      <a:r>
                        <a:rPr lang="en-GB" sz="800" b="1" i="0" u="none" strike="noStrike">
                          <a:solidFill>
                            <a:srgbClr val="FFFFFF"/>
                          </a:solidFill>
                          <a:effectLst/>
                          <a:latin typeface="Arial" panose="020B0604020202020204" pitchFamily="34" charset="0"/>
                        </a:rPr>
                        <a:t>Q4 22</a:t>
                      </a:r>
                    </a:p>
                  </a:txBody>
                  <a:tcPr marL="5217" marR="5217" marT="5217"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808080"/>
                    </a:solidFill>
                  </a:tcPr>
                </a:tc>
                <a:tc>
                  <a:txBody>
                    <a:bodyPr/>
                    <a:lstStyle/>
                    <a:p>
                      <a:pPr algn="ctr" fontAlgn="b"/>
                      <a:r>
                        <a:rPr lang="en-GB" sz="800" b="1" i="0" u="none" strike="noStrike">
                          <a:solidFill>
                            <a:srgbClr val="FFFFFF"/>
                          </a:solidFill>
                          <a:effectLst/>
                          <a:latin typeface="Arial" panose="020B0604020202020204" pitchFamily="34" charset="0"/>
                        </a:rPr>
                        <a:t>Q1 23</a:t>
                      </a:r>
                    </a:p>
                  </a:txBody>
                  <a:tcPr marL="5217" marR="5217" marT="5217"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808080"/>
                    </a:solidFill>
                  </a:tcPr>
                </a:tc>
                <a:tc>
                  <a:txBody>
                    <a:bodyPr/>
                    <a:lstStyle/>
                    <a:p>
                      <a:pPr algn="l" fontAlgn="b"/>
                      <a:endParaRPr lang="en-GB" sz="800" b="0" i="0" u="none" strike="noStrike">
                        <a:solidFill>
                          <a:srgbClr val="000000"/>
                        </a:solidFill>
                        <a:effectLst/>
                        <a:latin typeface="Arial" panose="020B0604020202020204" pitchFamily="34" charset="0"/>
                      </a:endParaRPr>
                    </a:p>
                  </a:txBody>
                  <a:tcPr marL="5217" marR="5217" marT="5217"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ctr" fontAlgn="b"/>
                      <a:r>
                        <a:rPr lang="en-GB" sz="800" b="1" i="0" u="none" strike="noStrike">
                          <a:solidFill>
                            <a:srgbClr val="FFFFFF"/>
                          </a:solidFill>
                          <a:effectLst/>
                          <a:latin typeface="Arial" panose="020B0604020202020204" pitchFamily="34" charset="0"/>
                        </a:rPr>
                        <a:t>YE Mar'21</a:t>
                      </a:r>
                    </a:p>
                  </a:txBody>
                  <a:tcPr marL="5217" marR="5217" marT="5217"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808080"/>
                    </a:solidFill>
                  </a:tcPr>
                </a:tc>
                <a:tc>
                  <a:txBody>
                    <a:bodyPr/>
                    <a:lstStyle/>
                    <a:p>
                      <a:pPr algn="ctr" fontAlgn="b"/>
                      <a:r>
                        <a:rPr lang="en-GB" sz="800" b="1" i="0" u="none" strike="noStrike">
                          <a:solidFill>
                            <a:srgbClr val="FFFFFF"/>
                          </a:solidFill>
                          <a:effectLst/>
                          <a:latin typeface="Arial" panose="020B0604020202020204" pitchFamily="34" charset="0"/>
                        </a:rPr>
                        <a:t>YE Mar'22</a:t>
                      </a:r>
                    </a:p>
                  </a:txBody>
                  <a:tcPr marL="5217" marR="5217" marT="5217"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808080"/>
                    </a:solidFill>
                  </a:tcPr>
                </a:tc>
                <a:tc>
                  <a:txBody>
                    <a:bodyPr/>
                    <a:lstStyle/>
                    <a:p>
                      <a:pPr algn="ctr" fontAlgn="b"/>
                      <a:r>
                        <a:rPr lang="en-GB" sz="800" b="1" i="0" u="none" strike="noStrike">
                          <a:solidFill>
                            <a:srgbClr val="FFFFFF"/>
                          </a:solidFill>
                          <a:effectLst/>
                          <a:latin typeface="Arial" panose="020B0604020202020204" pitchFamily="34" charset="0"/>
                        </a:rPr>
                        <a:t>YE Mar'23</a:t>
                      </a:r>
                    </a:p>
                  </a:txBody>
                  <a:tcPr marL="5217" marR="5217" marT="5217"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808080"/>
                    </a:solidFill>
                  </a:tcPr>
                </a:tc>
                <a:extLst>
                  <a:ext uri="{0D108BD9-81ED-4DB2-BD59-A6C34878D82A}">
                    <a16:rowId xmlns:a16="http://schemas.microsoft.com/office/drawing/2014/main" val="2159054852"/>
                  </a:ext>
                </a:extLst>
              </a:tr>
              <a:tr h="151282">
                <a:tc>
                  <a:txBody>
                    <a:bodyPr/>
                    <a:lstStyle/>
                    <a:p>
                      <a:pPr algn="l" rtl="0" fontAlgn="b"/>
                      <a:r>
                        <a:rPr lang="en-GB" sz="800" b="1" i="0" u="none" strike="noStrike" dirty="0">
                          <a:solidFill>
                            <a:srgbClr val="000000"/>
                          </a:solidFill>
                          <a:effectLst/>
                          <a:latin typeface="Arial" panose="020B0604020202020204" pitchFamily="34" charset="0"/>
                        </a:rPr>
                        <a:t>Total Spend, £m</a:t>
                      </a:r>
                    </a:p>
                  </a:txBody>
                  <a:tcPr marL="5217" marR="5217" marT="5217"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Arial" panose="020B0604020202020204" pitchFamily="34" charset="0"/>
                        </a:rPr>
                        <a:t>       6,799 </a:t>
                      </a:r>
                    </a:p>
                  </a:txBody>
                  <a:tcPr marL="5217" marR="5217" marT="5217"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Arial" panose="020B0604020202020204" pitchFamily="34" charset="0"/>
                        </a:rPr>
                        <a:t>     10,686 </a:t>
                      </a:r>
                    </a:p>
                  </a:txBody>
                  <a:tcPr marL="5217" marR="5217" marT="5217"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Arial" panose="020B0604020202020204" pitchFamily="34" charset="0"/>
                        </a:rPr>
                        <a:t>     15,202 </a:t>
                      </a:r>
                    </a:p>
                  </a:txBody>
                  <a:tcPr marL="5217" marR="5217" marT="5217"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Arial" panose="020B0604020202020204" pitchFamily="34" charset="0"/>
                        </a:rPr>
                        <a:t>     14,320 </a:t>
                      </a:r>
                    </a:p>
                  </a:txBody>
                  <a:tcPr marL="5217" marR="5217" marT="5217"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Arial" panose="020B0604020202020204" pitchFamily="34" charset="0"/>
                        </a:rPr>
                        <a:t>     12,959 </a:t>
                      </a:r>
                    </a:p>
                  </a:txBody>
                  <a:tcPr marL="5217" marR="5217" marT="5217"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Arial" panose="020B0604020202020204" pitchFamily="34" charset="0"/>
                        </a:rPr>
                        <a:t>     13,414 </a:t>
                      </a:r>
                    </a:p>
                  </a:txBody>
                  <a:tcPr marL="5217" marR="5217" marT="5217"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Arial" panose="020B0604020202020204" pitchFamily="34" charset="0"/>
                        </a:rPr>
                        <a:t>     14,299 </a:t>
                      </a:r>
                    </a:p>
                  </a:txBody>
                  <a:tcPr marL="5217" marR="5217" marT="5217"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Arial" panose="020B0604020202020204" pitchFamily="34" charset="0"/>
                        </a:rPr>
                        <a:t>     14,475 </a:t>
                      </a:r>
                    </a:p>
                  </a:txBody>
                  <a:tcPr marL="5217" marR="5217" marT="5217"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Arial" panose="020B0604020202020204" pitchFamily="34" charset="0"/>
                        </a:rPr>
                        <a:t>     13,584 </a:t>
                      </a:r>
                    </a:p>
                  </a:txBody>
                  <a:tcPr marL="5217" marR="5217" marT="5217"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endParaRPr lang="en-GB" sz="800" b="0" i="0" u="none" strike="noStrike">
                        <a:solidFill>
                          <a:srgbClr val="000000"/>
                        </a:solidFill>
                        <a:effectLst/>
                        <a:latin typeface="Arial" panose="020B0604020202020204" pitchFamily="34" charset="0"/>
                      </a:endParaRPr>
                    </a:p>
                  </a:txBody>
                  <a:tcPr marL="5217" marR="5217" marT="5217"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l" fontAlgn="b"/>
                      <a:r>
                        <a:rPr lang="en-GB" sz="800" b="0" i="0" u="none" strike="noStrike">
                          <a:solidFill>
                            <a:srgbClr val="000000"/>
                          </a:solidFill>
                          <a:effectLst/>
                          <a:latin typeface="Arial" panose="020B0604020202020204" pitchFamily="34" charset="0"/>
                        </a:rPr>
                        <a:t>     30,697 </a:t>
                      </a:r>
                    </a:p>
                  </a:txBody>
                  <a:tcPr marL="5217" marR="5217" marT="5217"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Arial" panose="020B0604020202020204" pitchFamily="34" charset="0"/>
                        </a:rPr>
                        <a:t>     53,168 </a:t>
                      </a:r>
                    </a:p>
                  </a:txBody>
                  <a:tcPr marL="5217" marR="5217" marT="5217"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Arial" panose="020B0604020202020204" pitchFamily="34" charset="0"/>
                        </a:rPr>
                        <a:t>     55,772 </a:t>
                      </a:r>
                    </a:p>
                  </a:txBody>
                  <a:tcPr marL="5217" marR="5217" marT="5217"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879185522"/>
                  </a:ext>
                </a:extLst>
              </a:tr>
              <a:tr h="151282">
                <a:tc>
                  <a:txBody>
                    <a:bodyPr/>
                    <a:lstStyle/>
                    <a:p>
                      <a:pPr algn="l" rtl="0" fontAlgn="b"/>
                      <a:r>
                        <a:rPr lang="en-GB" sz="800" b="1" i="0" u="none" strike="noStrike" dirty="0">
                          <a:solidFill>
                            <a:srgbClr val="000000"/>
                          </a:solidFill>
                          <a:effectLst/>
                          <a:latin typeface="Arial" panose="020B0604020202020204" pitchFamily="34" charset="0"/>
                        </a:rPr>
                        <a:t>Visits, m</a:t>
                      </a:r>
                    </a:p>
                  </a:txBody>
                  <a:tcPr marL="5217" marR="5217" marT="5217"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Arial" panose="020B0604020202020204" pitchFamily="34" charset="0"/>
                        </a:rPr>
                        <a:t>       1,160 </a:t>
                      </a:r>
                    </a:p>
                  </a:txBody>
                  <a:tcPr marL="5217" marR="5217" marT="5217"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Arial" panose="020B0604020202020204" pitchFamily="34" charset="0"/>
                        </a:rPr>
                        <a:t>       1,572 </a:t>
                      </a:r>
                    </a:p>
                  </a:txBody>
                  <a:tcPr marL="5217" marR="5217" marT="5217"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Arial" panose="020B0604020202020204" pitchFamily="34" charset="0"/>
                        </a:rPr>
                        <a:t>       2,412 </a:t>
                      </a:r>
                    </a:p>
                  </a:txBody>
                  <a:tcPr marL="5217" marR="5217" marT="5217"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Arial" panose="020B0604020202020204" pitchFamily="34" charset="0"/>
                        </a:rPr>
                        <a:t>       2,238 </a:t>
                      </a:r>
                    </a:p>
                  </a:txBody>
                  <a:tcPr marL="5217" marR="5217" marT="5217"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Arial" panose="020B0604020202020204" pitchFamily="34" charset="0"/>
                        </a:rPr>
                        <a:t>       2,094 </a:t>
                      </a:r>
                    </a:p>
                  </a:txBody>
                  <a:tcPr marL="5217" marR="5217" marT="5217"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Arial" panose="020B0604020202020204" pitchFamily="34" charset="0"/>
                        </a:rPr>
                        <a:t>       2,057 </a:t>
                      </a:r>
                    </a:p>
                  </a:txBody>
                  <a:tcPr marL="5217" marR="5217" marT="5217"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Arial" panose="020B0604020202020204" pitchFamily="34" charset="0"/>
                        </a:rPr>
                        <a:t>       2,385 </a:t>
                      </a:r>
                    </a:p>
                  </a:txBody>
                  <a:tcPr marL="5217" marR="5217" marT="5217"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Arial" panose="020B0604020202020204" pitchFamily="34" charset="0"/>
                        </a:rPr>
                        <a:t>       2,348 </a:t>
                      </a:r>
                    </a:p>
                  </a:txBody>
                  <a:tcPr marL="5217" marR="5217" marT="5217"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Arial" panose="020B0604020202020204" pitchFamily="34" charset="0"/>
                        </a:rPr>
                        <a:t>       2,165 </a:t>
                      </a:r>
                    </a:p>
                  </a:txBody>
                  <a:tcPr marL="5217" marR="5217" marT="5217"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endParaRPr lang="en-GB" sz="800" b="0" i="0" u="none" strike="noStrike">
                        <a:solidFill>
                          <a:srgbClr val="000000"/>
                        </a:solidFill>
                        <a:effectLst/>
                        <a:latin typeface="Arial" panose="020B0604020202020204" pitchFamily="34" charset="0"/>
                      </a:endParaRPr>
                    </a:p>
                  </a:txBody>
                  <a:tcPr marL="5217" marR="5217" marT="5217"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l" fontAlgn="b"/>
                      <a:r>
                        <a:rPr lang="en-GB" sz="800" b="0" i="0" u="none" strike="noStrike">
                          <a:solidFill>
                            <a:srgbClr val="000000"/>
                          </a:solidFill>
                          <a:effectLst/>
                          <a:latin typeface="Arial" panose="020B0604020202020204" pitchFamily="34" charset="0"/>
                        </a:rPr>
                        <a:t>       5,171 </a:t>
                      </a:r>
                    </a:p>
                  </a:txBody>
                  <a:tcPr marL="5217" marR="5217" marT="5217"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Arial" panose="020B0604020202020204" pitchFamily="34" charset="0"/>
                        </a:rPr>
                        <a:t>       8,316 </a:t>
                      </a:r>
                    </a:p>
                  </a:txBody>
                  <a:tcPr marL="5217" marR="5217" marT="5217"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Arial" panose="020B0604020202020204" pitchFamily="34" charset="0"/>
                        </a:rPr>
                        <a:t>       8,953 </a:t>
                      </a:r>
                    </a:p>
                  </a:txBody>
                  <a:tcPr marL="5217" marR="5217" marT="5217"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2605611213"/>
                  </a:ext>
                </a:extLst>
              </a:tr>
              <a:tr h="151282">
                <a:tc>
                  <a:txBody>
                    <a:bodyPr/>
                    <a:lstStyle/>
                    <a:p>
                      <a:pPr algn="l" rtl="0" fontAlgn="b"/>
                      <a:r>
                        <a:rPr lang="en-GB" sz="800" b="1" i="0" u="none" strike="noStrike" dirty="0">
                          <a:solidFill>
                            <a:srgbClr val="000000"/>
                          </a:solidFill>
                          <a:effectLst/>
                          <a:latin typeface="Arial" panose="020B0604020202020204" pitchFamily="34" charset="0"/>
                        </a:rPr>
                        <a:t>Avg. Eater Check, £</a:t>
                      </a:r>
                    </a:p>
                  </a:txBody>
                  <a:tcPr marL="5217" marR="5217" marT="5217"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Arial" panose="020B0604020202020204" pitchFamily="34" charset="0"/>
                        </a:rPr>
                        <a:t>        5.86 </a:t>
                      </a:r>
                    </a:p>
                  </a:txBody>
                  <a:tcPr marL="5217" marR="5217" marT="5217"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Arial" panose="020B0604020202020204" pitchFamily="34" charset="0"/>
                        </a:rPr>
                        <a:t>        6.80 </a:t>
                      </a:r>
                    </a:p>
                  </a:txBody>
                  <a:tcPr marL="5217" marR="5217" marT="5217"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Arial" panose="020B0604020202020204" pitchFamily="34" charset="0"/>
                        </a:rPr>
                        <a:t>        6.30 </a:t>
                      </a:r>
                    </a:p>
                  </a:txBody>
                  <a:tcPr marL="5217" marR="5217" marT="5217"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Arial" panose="020B0604020202020204" pitchFamily="34" charset="0"/>
                        </a:rPr>
                        <a:t>        6.40 </a:t>
                      </a:r>
                    </a:p>
                  </a:txBody>
                  <a:tcPr marL="5217" marR="5217" marT="5217"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Arial" panose="020B0604020202020204" pitchFamily="34" charset="0"/>
                        </a:rPr>
                        <a:t>        6.19 </a:t>
                      </a:r>
                    </a:p>
                  </a:txBody>
                  <a:tcPr marL="5217" marR="5217" marT="5217"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Arial" panose="020B0604020202020204" pitchFamily="34" charset="0"/>
                        </a:rPr>
                        <a:t>        6.52 </a:t>
                      </a:r>
                    </a:p>
                  </a:txBody>
                  <a:tcPr marL="5217" marR="5217" marT="5217"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Arial" panose="020B0604020202020204" pitchFamily="34" charset="0"/>
                        </a:rPr>
                        <a:t>        6.00 </a:t>
                      </a:r>
                    </a:p>
                  </a:txBody>
                  <a:tcPr marL="5217" marR="5217" marT="5217"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Arial" panose="020B0604020202020204" pitchFamily="34" charset="0"/>
                        </a:rPr>
                        <a:t>        6.17 </a:t>
                      </a:r>
                    </a:p>
                  </a:txBody>
                  <a:tcPr marL="5217" marR="5217" marT="5217"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Arial" panose="020B0604020202020204" pitchFamily="34" charset="0"/>
                        </a:rPr>
                        <a:t>        6.28 </a:t>
                      </a:r>
                    </a:p>
                  </a:txBody>
                  <a:tcPr marL="5217" marR="5217" marT="5217"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endParaRPr lang="en-GB" sz="800" b="0" i="0" u="none" strike="noStrike">
                        <a:solidFill>
                          <a:srgbClr val="000000"/>
                        </a:solidFill>
                        <a:effectLst/>
                        <a:latin typeface="Arial" panose="020B0604020202020204" pitchFamily="34" charset="0"/>
                      </a:endParaRPr>
                    </a:p>
                  </a:txBody>
                  <a:tcPr marL="5217" marR="5217" marT="5217"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l" fontAlgn="b"/>
                      <a:r>
                        <a:rPr lang="en-GB" sz="800" b="0" i="0" u="none" strike="noStrike">
                          <a:solidFill>
                            <a:srgbClr val="000000"/>
                          </a:solidFill>
                          <a:effectLst/>
                          <a:latin typeface="Arial" panose="020B0604020202020204" pitchFamily="34" charset="0"/>
                        </a:rPr>
                        <a:t>        5.94 </a:t>
                      </a:r>
                    </a:p>
                  </a:txBody>
                  <a:tcPr marL="5217" marR="5217" marT="5217"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Arial" panose="020B0604020202020204" pitchFamily="34" charset="0"/>
                        </a:rPr>
                        <a:t>        6.39 </a:t>
                      </a:r>
                    </a:p>
                  </a:txBody>
                  <a:tcPr marL="5217" marR="5217" marT="5217"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GB" sz="800" b="0" i="0" u="none" strike="noStrike" dirty="0">
                          <a:solidFill>
                            <a:srgbClr val="000000"/>
                          </a:solidFill>
                          <a:effectLst/>
                          <a:latin typeface="Arial" panose="020B0604020202020204" pitchFamily="34" charset="0"/>
                        </a:rPr>
                        <a:t>        6.23 </a:t>
                      </a:r>
                    </a:p>
                  </a:txBody>
                  <a:tcPr marL="5217" marR="5217" marT="5217"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566349628"/>
                  </a:ext>
                </a:extLst>
              </a:tr>
            </a:tbl>
          </a:graphicData>
        </a:graphic>
      </p:graphicFrame>
    </p:spTree>
    <p:extLst>
      <p:ext uri="{BB962C8B-B14F-4D97-AF65-F5344CB8AC3E}">
        <p14:creationId xmlns:p14="http://schemas.microsoft.com/office/powerpoint/2010/main" val="264924582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hart 12"/>
          <p:cNvGraphicFramePr/>
          <p:nvPr>
            <p:extLst>
              <p:ext uri="{D42A27DB-BD31-4B8C-83A1-F6EECF244321}">
                <p14:modId xmlns:p14="http://schemas.microsoft.com/office/powerpoint/2010/main" val="2733364753"/>
              </p:ext>
            </p:extLst>
          </p:nvPr>
        </p:nvGraphicFramePr>
        <p:xfrm>
          <a:off x="736271" y="1309254"/>
          <a:ext cx="7267699" cy="3452008"/>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338572" y="518144"/>
            <a:ext cx="7757384" cy="327248"/>
          </a:xfrm>
        </p:spPr>
        <p:txBody>
          <a:bodyPr>
            <a:noAutofit/>
          </a:bodyPr>
          <a:lstStyle/>
          <a:p>
            <a:r>
              <a:rPr lang="en-GB" sz="2400" dirty="0">
                <a:solidFill>
                  <a:srgbClr val="00517D"/>
                </a:solidFill>
                <a:latin typeface="+mn-lt"/>
                <a:cs typeface="Calibri" pitchFamily="34" charset="0"/>
              </a:rPr>
              <a:t>Shellfish is the most important species in full service restaurants, followed by cod, haddock and salmon</a:t>
            </a:r>
          </a:p>
        </p:txBody>
      </p:sp>
      <p:sp>
        <p:nvSpPr>
          <p:cNvPr id="3" name="Slide Number Placeholder 2"/>
          <p:cNvSpPr>
            <a:spLocks noGrp="1"/>
          </p:cNvSpPr>
          <p:nvPr>
            <p:ph type="sldNum" sz="quarter" idx="10"/>
          </p:nvPr>
        </p:nvSpPr>
        <p:spPr/>
        <p:txBody>
          <a:bodyPr/>
          <a:lstStyle/>
          <a:p>
            <a:fld id="{35A454EE-6717-4973-901E-6A90AD009CF4}" type="slidenum">
              <a:rPr lang="en-US" smtClean="0"/>
              <a:pPr/>
              <a:t>50</a:t>
            </a:fld>
            <a:endParaRPr lang="en-US" dirty="0"/>
          </a:p>
        </p:txBody>
      </p:sp>
      <p:sp>
        <p:nvSpPr>
          <p:cNvPr id="10" name="Text Box 3"/>
          <p:cNvSpPr txBox="1">
            <a:spLocks noChangeArrowheads="1"/>
          </p:cNvSpPr>
          <p:nvPr/>
        </p:nvSpPr>
        <p:spPr bwMode="auto">
          <a:xfrm>
            <a:off x="3209933" y="1094626"/>
            <a:ext cx="302807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ctr" eaLnBrk="1" hangingPunct="1"/>
            <a:r>
              <a:rPr lang="en-US" sz="1400" dirty="0">
                <a:solidFill>
                  <a:srgbClr val="008AC0"/>
                </a:solidFill>
                <a:latin typeface="+mn-lt"/>
                <a:cs typeface="Calibri" pitchFamily="34" charset="0"/>
              </a:rPr>
              <a:t>Incidence by Seafood Type/Species</a:t>
            </a:r>
          </a:p>
          <a:p>
            <a:pPr algn="ctr">
              <a:defRPr/>
            </a:pPr>
            <a:r>
              <a:rPr lang="en-US" sz="1400" dirty="0">
                <a:solidFill>
                  <a:srgbClr val="008AC0"/>
                </a:solidFill>
                <a:latin typeface="+mn-lt"/>
                <a:cs typeface="Calibri" pitchFamily="34" charset="0"/>
              </a:rPr>
              <a:t>YE Mar 23</a:t>
            </a:r>
          </a:p>
        </p:txBody>
      </p:sp>
      <p:grpSp>
        <p:nvGrpSpPr>
          <p:cNvPr id="18" name="Group 17"/>
          <p:cNvGrpSpPr/>
          <p:nvPr/>
        </p:nvGrpSpPr>
        <p:grpSpPr>
          <a:xfrm>
            <a:off x="7099484" y="4057381"/>
            <a:ext cx="2044517" cy="351601"/>
            <a:chOff x="7099483" y="5409847"/>
            <a:chExt cx="2044517" cy="468801"/>
          </a:xfrm>
        </p:grpSpPr>
        <p:sp>
          <p:nvSpPr>
            <p:cNvPr id="4" name="Rectangle 3"/>
            <p:cNvSpPr/>
            <p:nvPr/>
          </p:nvSpPr>
          <p:spPr>
            <a:xfrm>
              <a:off x="7101458" y="5450774"/>
              <a:ext cx="130629" cy="13062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dirty="0"/>
            </a:p>
          </p:txBody>
        </p:sp>
        <p:sp>
          <p:nvSpPr>
            <p:cNvPr id="16" name="Rectangle 15"/>
            <p:cNvSpPr/>
            <p:nvPr/>
          </p:nvSpPr>
          <p:spPr>
            <a:xfrm>
              <a:off x="7099483" y="5626924"/>
              <a:ext cx="130629" cy="130629"/>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dirty="0"/>
            </a:p>
          </p:txBody>
        </p:sp>
        <p:sp>
          <p:nvSpPr>
            <p:cNvPr id="6" name="TextBox 5"/>
            <p:cNvSpPr txBox="1"/>
            <p:nvPr/>
          </p:nvSpPr>
          <p:spPr>
            <a:xfrm>
              <a:off x="7232087" y="5409847"/>
              <a:ext cx="1911913" cy="307775"/>
            </a:xfrm>
            <a:prstGeom prst="rect">
              <a:avLst/>
            </a:prstGeom>
            <a:noFill/>
          </p:spPr>
          <p:txBody>
            <a:bodyPr wrap="square" rtlCol="0">
              <a:spAutoFit/>
            </a:bodyPr>
            <a:lstStyle/>
            <a:p>
              <a:r>
                <a:rPr lang="en-GB" sz="900" b="1" i="1" dirty="0">
                  <a:solidFill>
                    <a:schemeClr val="tx1">
                      <a:lumMod val="65000"/>
                      <a:lumOff val="35000"/>
                    </a:schemeClr>
                  </a:solidFill>
                  <a:cs typeface="Calibri" pitchFamily="34" charset="0"/>
                </a:rPr>
                <a:t>YE Mar 23 vs. 22 Positive</a:t>
              </a:r>
              <a:endParaRPr lang="en-US" sz="900" b="1" i="1" dirty="0">
                <a:solidFill>
                  <a:schemeClr val="tx1">
                    <a:lumMod val="65000"/>
                    <a:lumOff val="35000"/>
                  </a:schemeClr>
                </a:solidFill>
                <a:cs typeface="Calibri" pitchFamily="34" charset="0"/>
              </a:endParaRPr>
            </a:p>
          </p:txBody>
        </p:sp>
        <p:sp>
          <p:nvSpPr>
            <p:cNvPr id="17" name="TextBox 16"/>
            <p:cNvSpPr txBox="1"/>
            <p:nvPr/>
          </p:nvSpPr>
          <p:spPr>
            <a:xfrm>
              <a:off x="7230112" y="5570873"/>
              <a:ext cx="1911913" cy="307775"/>
            </a:xfrm>
            <a:prstGeom prst="rect">
              <a:avLst/>
            </a:prstGeom>
            <a:noFill/>
          </p:spPr>
          <p:txBody>
            <a:bodyPr wrap="square" rtlCol="0">
              <a:spAutoFit/>
            </a:bodyPr>
            <a:lstStyle/>
            <a:p>
              <a:r>
                <a:rPr lang="en-GB" sz="900" b="1" i="1" dirty="0">
                  <a:solidFill>
                    <a:schemeClr val="tx1">
                      <a:lumMod val="65000"/>
                      <a:lumOff val="35000"/>
                    </a:schemeClr>
                  </a:solidFill>
                  <a:cs typeface="Calibri" pitchFamily="34" charset="0"/>
                </a:rPr>
                <a:t>YE Mar 23 vs. 22 Negative</a:t>
              </a:r>
              <a:endParaRPr lang="en-US" sz="900" b="1" i="1" dirty="0">
                <a:solidFill>
                  <a:schemeClr val="tx1">
                    <a:lumMod val="65000"/>
                    <a:lumOff val="35000"/>
                  </a:schemeClr>
                </a:solidFill>
                <a:cs typeface="Calibri" pitchFamily="34" charset="0"/>
              </a:endParaRPr>
            </a:p>
          </p:txBody>
        </p:sp>
      </p:grpSp>
      <p:sp>
        <p:nvSpPr>
          <p:cNvPr id="12" name="Text Placeholder 4"/>
          <p:cNvSpPr>
            <a:spLocks noGrp="1"/>
          </p:cNvSpPr>
          <p:nvPr>
            <p:ph type="body" sz="quarter" idx="4294967295"/>
          </p:nvPr>
        </p:nvSpPr>
        <p:spPr>
          <a:xfrm>
            <a:off x="5897139" y="4800600"/>
            <a:ext cx="2683723" cy="277391"/>
          </a:xfrm>
        </p:spPr>
        <p:txBody>
          <a:bodyPr>
            <a:normAutofit/>
          </a:bodyPr>
          <a:lstStyle/>
          <a:p>
            <a:pPr marL="0" indent="0">
              <a:buNone/>
            </a:pPr>
            <a:r>
              <a:rPr lang="en-US" sz="1100" dirty="0">
                <a:solidFill>
                  <a:schemeClr val="tx1">
                    <a:lumMod val="65000"/>
                    <a:lumOff val="35000"/>
                  </a:schemeClr>
                </a:solidFill>
                <a:cs typeface="Calibri" pitchFamily="34" charset="0"/>
              </a:rPr>
              <a:t>Source: </a:t>
            </a:r>
            <a:r>
              <a:rPr lang="en-US" sz="1100" dirty="0" err="1">
                <a:solidFill>
                  <a:schemeClr val="tx1">
                    <a:lumMod val="65000"/>
                    <a:lumOff val="35000"/>
                  </a:schemeClr>
                </a:solidFill>
                <a:cs typeface="Calibri" pitchFamily="34" charset="0"/>
              </a:rPr>
              <a:t>Circana</a:t>
            </a:r>
            <a:r>
              <a:rPr lang="en-US" sz="1100" dirty="0">
                <a:solidFill>
                  <a:schemeClr val="tx1">
                    <a:lumMod val="65000"/>
                    <a:lumOff val="35000"/>
                  </a:schemeClr>
                </a:solidFill>
                <a:cs typeface="Calibri" pitchFamily="34" charset="0"/>
              </a:rPr>
              <a:t>/CREST®, YE Mar 23</a:t>
            </a:r>
          </a:p>
        </p:txBody>
      </p:sp>
      <p:grpSp>
        <p:nvGrpSpPr>
          <p:cNvPr id="20" name="Group 19"/>
          <p:cNvGrpSpPr/>
          <p:nvPr/>
        </p:nvGrpSpPr>
        <p:grpSpPr>
          <a:xfrm>
            <a:off x="7906835" y="135435"/>
            <a:ext cx="1104313" cy="779487"/>
            <a:chOff x="7943565" y="148981"/>
            <a:chExt cx="1104313" cy="779487"/>
          </a:xfrm>
        </p:grpSpPr>
        <p:sp>
          <p:nvSpPr>
            <p:cNvPr id="21" name="Oval 20"/>
            <p:cNvSpPr/>
            <p:nvPr/>
          </p:nvSpPr>
          <p:spPr>
            <a:xfrm>
              <a:off x="8095956" y="148981"/>
              <a:ext cx="785465" cy="779487"/>
            </a:xfrm>
            <a:prstGeom prst="ellipse">
              <a:avLst/>
            </a:prstGeom>
            <a:blipFill dpi="0" rotWithShape="1">
              <a:blip r:embed="rId4">
                <a:extLst>
                  <a:ext uri="{28A0092B-C50C-407E-A947-70E740481C1C}">
                    <a14:useLocalDpi xmlns:a14="http://schemas.microsoft.com/office/drawing/2010/main" val="0"/>
                  </a:ext>
                </a:extLst>
              </a:blip>
              <a:srcRect/>
              <a:stretch>
                <a:fillRect/>
              </a:stretch>
            </a:blip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200" b="1" dirty="0"/>
            </a:p>
          </p:txBody>
        </p:sp>
        <p:sp>
          <p:nvSpPr>
            <p:cNvPr id="22" name="TextBox 21"/>
            <p:cNvSpPr txBox="1"/>
            <p:nvPr/>
          </p:nvSpPr>
          <p:spPr>
            <a:xfrm>
              <a:off x="7943565" y="300857"/>
              <a:ext cx="1104313" cy="461665"/>
            </a:xfrm>
            <a:prstGeom prst="rect">
              <a:avLst/>
            </a:prstGeom>
            <a:noFill/>
          </p:spPr>
          <p:txBody>
            <a:bodyPr wrap="square" rtlCol="0">
              <a:spAutoFit/>
            </a:bodyPr>
            <a:lstStyle/>
            <a:p>
              <a:pPr algn="ctr"/>
              <a:r>
                <a:rPr lang="en-GB" sz="2400" b="1" dirty="0">
                  <a:solidFill>
                    <a:schemeClr val="bg1"/>
                  </a:solidFill>
                  <a:cs typeface="Calibri" pitchFamily="34" charset="0"/>
                </a:rPr>
                <a:t>FSR</a:t>
              </a:r>
            </a:p>
          </p:txBody>
        </p:sp>
      </p:grpSp>
    </p:spTree>
    <p:extLst>
      <p:ext uri="{BB962C8B-B14F-4D97-AF65-F5344CB8AC3E}">
        <p14:creationId xmlns:p14="http://schemas.microsoft.com/office/powerpoint/2010/main" val="2060017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extLst>
              <p:ext uri="{D42A27DB-BD31-4B8C-83A1-F6EECF244321}">
                <p14:modId xmlns:p14="http://schemas.microsoft.com/office/powerpoint/2010/main" val="2948391762"/>
              </p:ext>
            </p:extLst>
          </p:nvPr>
        </p:nvGraphicFramePr>
        <p:xfrm>
          <a:off x="213757" y="1570166"/>
          <a:ext cx="5005225" cy="2989772"/>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338572" y="518144"/>
            <a:ext cx="7757384" cy="327248"/>
          </a:xfrm>
        </p:spPr>
        <p:txBody>
          <a:bodyPr>
            <a:noAutofit/>
          </a:bodyPr>
          <a:lstStyle/>
          <a:p>
            <a:r>
              <a:rPr lang="en-GB" sz="2400" dirty="0">
                <a:solidFill>
                  <a:srgbClr val="00517D"/>
                </a:solidFill>
                <a:latin typeface="+mn-lt"/>
                <a:cs typeface="Calibri" pitchFamily="34" charset="0"/>
              </a:rPr>
              <a:t>Seafood individual spend has grown in the last 12 months – more than protein average</a:t>
            </a:r>
          </a:p>
        </p:txBody>
      </p:sp>
      <p:sp>
        <p:nvSpPr>
          <p:cNvPr id="3" name="Slide Number Placeholder 2"/>
          <p:cNvSpPr>
            <a:spLocks noGrp="1"/>
          </p:cNvSpPr>
          <p:nvPr>
            <p:ph type="sldNum" sz="quarter" idx="10"/>
          </p:nvPr>
        </p:nvSpPr>
        <p:spPr/>
        <p:txBody>
          <a:bodyPr/>
          <a:lstStyle/>
          <a:p>
            <a:fld id="{35A454EE-6717-4973-901E-6A90AD009CF4}" type="slidenum">
              <a:rPr lang="en-US" smtClean="0"/>
              <a:pPr/>
              <a:t>51</a:t>
            </a:fld>
            <a:endParaRPr lang="en-US" dirty="0"/>
          </a:p>
        </p:txBody>
      </p:sp>
      <p:sp>
        <p:nvSpPr>
          <p:cNvPr id="26" name="TextBox 25"/>
          <p:cNvSpPr txBox="1"/>
          <p:nvPr/>
        </p:nvSpPr>
        <p:spPr>
          <a:xfrm>
            <a:off x="357595" y="1200834"/>
            <a:ext cx="2740025" cy="461665"/>
          </a:xfrm>
          <a:prstGeom prst="rect">
            <a:avLst/>
          </a:prstGeom>
          <a:noFill/>
        </p:spPr>
        <p:txBody>
          <a:bodyPr>
            <a:spAutoFit/>
          </a:bodyPr>
          <a:lstStyle/>
          <a:p>
            <a:pPr>
              <a:defRPr/>
            </a:pPr>
            <a:r>
              <a:rPr lang="en-US" sz="1200" b="1" dirty="0">
                <a:cs typeface="Calibri" pitchFamily="34" charset="0"/>
              </a:rPr>
              <a:t>Average Individual Spend </a:t>
            </a:r>
          </a:p>
          <a:p>
            <a:pPr>
              <a:defRPr/>
            </a:pPr>
            <a:r>
              <a:rPr lang="en-US" sz="1200" b="1" dirty="0">
                <a:cs typeface="Calibri" pitchFamily="34" charset="0"/>
              </a:rPr>
              <a:t>YE Mar 23</a:t>
            </a:r>
          </a:p>
        </p:txBody>
      </p:sp>
      <p:cxnSp>
        <p:nvCxnSpPr>
          <p:cNvPr id="27" name="Straight Connector 26"/>
          <p:cNvCxnSpPr/>
          <p:nvPr/>
        </p:nvCxnSpPr>
        <p:spPr bwMode="auto">
          <a:xfrm>
            <a:off x="378595" y="2411118"/>
            <a:ext cx="8382000" cy="0"/>
          </a:xfrm>
          <a:prstGeom prst="line">
            <a:avLst/>
          </a:prstGeom>
          <a:solidFill>
            <a:srgbClr val="FFFF99"/>
          </a:solidFill>
          <a:ln w="9525" cap="flat" cmpd="sng" algn="ctr">
            <a:solidFill>
              <a:schemeClr val="bg1">
                <a:lumMod val="50000"/>
              </a:schemeClr>
            </a:solidFill>
            <a:prstDash val="solid"/>
            <a:round/>
            <a:headEnd type="oval" w="med" len="med"/>
            <a:tailEnd type="oval" w="med" len="med"/>
          </a:ln>
          <a:effectLst/>
        </p:spPr>
      </p:cxnSp>
      <p:cxnSp>
        <p:nvCxnSpPr>
          <p:cNvPr id="28" name="Straight Connector 5"/>
          <p:cNvCxnSpPr>
            <a:cxnSpLocks noChangeShapeType="1"/>
          </p:cNvCxnSpPr>
          <p:nvPr/>
        </p:nvCxnSpPr>
        <p:spPr bwMode="auto">
          <a:xfrm>
            <a:off x="1794539" y="1662499"/>
            <a:ext cx="0" cy="2606510"/>
          </a:xfrm>
          <a:prstGeom prst="line">
            <a:avLst/>
          </a:prstGeom>
          <a:noFill/>
          <a:ln w="25400" algn="ctr">
            <a:solidFill>
              <a:srgbClr val="C00000"/>
            </a:solidFill>
            <a:prstDash val="lgDash"/>
            <a:round/>
            <a:headEnd type="oval" w="med" len="med"/>
            <a:tailEnd type="oval" w="med" len="med"/>
          </a:ln>
          <a:extLst>
            <a:ext uri="{909E8E84-426E-40DD-AFC4-6F175D3DCCD1}">
              <a14:hiddenFill xmlns:a14="http://schemas.microsoft.com/office/drawing/2010/main">
                <a:noFill/>
              </a14:hiddenFill>
            </a:ext>
          </a:extLst>
        </p:spPr>
      </p:cxnSp>
      <p:sp>
        <p:nvSpPr>
          <p:cNvPr id="29" name="TextBox 28"/>
          <p:cNvSpPr txBox="1"/>
          <p:nvPr/>
        </p:nvSpPr>
        <p:spPr>
          <a:xfrm>
            <a:off x="6118693" y="1190708"/>
            <a:ext cx="2602322" cy="461665"/>
          </a:xfrm>
          <a:prstGeom prst="rect">
            <a:avLst/>
          </a:prstGeom>
          <a:noFill/>
        </p:spPr>
        <p:txBody>
          <a:bodyPr wrap="square">
            <a:spAutoFit/>
          </a:bodyPr>
          <a:lstStyle>
            <a:defPPr>
              <a:defRPr lang="en-GB"/>
            </a:defPPr>
            <a:lvl1pPr>
              <a:defRPr sz="1300">
                <a:solidFill>
                  <a:srgbClr val="000000"/>
                </a:solidFill>
                <a:ea typeface="Microsoft YaHei" pitchFamily="34" charset="-122"/>
                <a:cs typeface="Calibri" pitchFamily="34" charset="0"/>
              </a:defRPr>
            </a:lvl1pPr>
          </a:lstStyle>
          <a:p>
            <a:pPr algn="r"/>
            <a:r>
              <a:rPr lang="en-US" sz="1200" b="1" dirty="0">
                <a:solidFill>
                  <a:schemeClr val="tx1"/>
                </a:solidFill>
                <a:ea typeface="+mn-ea"/>
              </a:rPr>
              <a:t>Spend Change</a:t>
            </a:r>
          </a:p>
          <a:p>
            <a:pPr algn="r"/>
            <a:r>
              <a:rPr lang="en-US" sz="1200" b="1" dirty="0">
                <a:solidFill>
                  <a:schemeClr val="tx1"/>
                </a:solidFill>
                <a:ea typeface="+mn-ea"/>
              </a:rPr>
              <a:t>YE Mar 23 vs. '22</a:t>
            </a:r>
          </a:p>
        </p:txBody>
      </p:sp>
      <p:graphicFrame>
        <p:nvGraphicFramePr>
          <p:cNvPr id="6" name="Chart 5"/>
          <p:cNvGraphicFramePr/>
          <p:nvPr>
            <p:extLst>
              <p:ext uri="{D42A27DB-BD31-4B8C-83A1-F6EECF244321}">
                <p14:modId xmlns:p14="http://schemas.microsoft.com/office/powerpoint/2010/main" val="2176281126"/>
              </p:ext>
            </p:extLst>
          </p:nvPr>
        </p:nvGraphicFramePr>
        <p:xfrm>
          <a:off x="5141343" y="1576562"/>
          <a:ext cx="3752492" cy="2997604"/>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 Placeholder 4"/>
          <p:cNvSpPr>
            <a:spLocks noGrp="1"/>
          </p:cNvSpPr>
          <p:nvPr>
            <p:ph type="body" sz="quarter" idx="4294967295"/>
          </p:nvPr>
        </p:nvSpPr>
        <p:spPr>
          <a:xfrm>
            <a:off x="5897139" y="4800600"/>
            <a:ext cx="2683723" cy="277391"/>
          </a:xfrm>
        </p:spPr>
        <p:txBody>
          <a:bodyPr>
            <a:normAutofit/>
          </a:bodyPr>
          <a:lstStyle/>
          <a:p>
            <a:pPr marL="0" indent="0">
              <a:buNone/>
            </a:pPr>
            <a:r>
              <a:rPr lang="en-US" sz="1100" dirty="0">
                <a:solidFill>
                  <a:schemeClr val="tx1">
                    <a:lumMod val="65000"/>
                    <a:lumOff val="35000"/>
                  </a:schemeClr>
                </a:solidFill>
                <a:cs typeface="Calibri" pitchFamily="34" charset="0"/>
              </a:rPr>
              <a:t>Source: </a:t>
            </a:r>
            <a:r>
              <a:rPr lang="en-US" sz="1100" dirty="0" err="1">
                <a:solidFill>
                  <a:schemeClr val="tx1">
                    <a:lumMod val="65000"/>
                    <a:lumOff val="35000"/>
                  </a:schemeClr>
                </a:solidFill>
                <a:cs typeface="Calibri" pitchFamily="34" charset="0"/>
              </a:rPr>
              <a:t>Circana</a:t>
            </a:r>
            <a:r>
              <a:rPr lang="en-US" sz="1100" dirty="0">
                <a:solidFill>
                  <a:schemeClr val="tx1">
                    <a:lumMod val="65000"/>
                    <a:lumOff val="35000"/>
                  </a:schemeClr>
                </a:solidFill>
                <a:cs typeface="Calibri" pitchFamily="34" charset="0"/>
              </a:rPr>
              <a:t>/CREST®, YE Mar 23</a:t>
            </a:r>
          </a:p>
        </p:txBody>
      </p:sp>
      <p:sp>
        <p:nvSpPr>
          <p:cNvPr id="15" name="TextBox 14"/>
          <p:cNvSpPr txBox="1"/>
          <p:nvPr/>
        </p:nvSpPr>
        <p:spPr>
          <a:xfrm>
            <a:off x="7943565" y="300857"/>
            <a:ext cx="1104313" cy="461665"/>
          </a:xfrm>
          <a:prstGeom prst="rect">
            <a:avLst/>
          </a:prstGeom>
          <a:noFill/>
        </p:spPr>
        <p:txBody>
          <a:bodyPr wrap="square" rtlCol="0">
            <a:spAutoFit/>
          </a:bodyPr>
          <a:lstStyle/>
          <a:p>
            <a:pPr algn="ctr"/>
            <a:r>
              <a:rPr lang="en-GB" sz="2400" b="1" dirty="0">
                <a:solidFill>
                  <a:schemeClr val="bg1"/>
                </a:solidFill>
                <a:cs typeface="Calibri" pitchFamily="34" charset="0"/>
              </a:rPr>
              <a:t>FSR</a:t>
            </a:r>
          </a:p>
        </p:txBody>
      </p:sp>
      <p:grpSp>
        <p:nvGrpSpPr>
          <p:cNvPr id="16" name="Group 15"/>
          <p:cNvGrpSpPr/>
          <p:nvPr/>
        </p:nvGrpSpPr>
        <p:grpSpPr>
          <a:xfrm>
            <a:off x="7906835" y="135435"/>
            <a:ext cx="1104313" cy="779487"/>
            <a:chOff x="7943565" y="148981"/>
            <a:chExt cx="1104313" cy="779487"/>
          </a:xfrm>
        </p:grpSpPr>
        <p:sp>
          <p:nvSpPr>
            <p:cNvPr id="17" name="Oval 16"/>
            <p:cNvSpPr/>
            <p:nvPr/>
          </p:nvSpPr>
          <p:spPr>
            <a:xfrm>
              <a:off x="8095956" y="148981"/>
              <a:ext cx="785465" cy="779487"/>
            </a:xfrm>
            <a:prstGeom prst="ellipse">
              <a:avLst/>
            </a:prstGeom>
            <a:blipFill dpi="0" rotWithShape="1">
              <a:blip r:embed="rId5">
                <a:extLst>
                  <a:ext uri="{28A0092B-C50C-407E-A947-70E740481C1C}">
                    <a14:useLocalDpi xmlns:a14="http://schemas.microsoft.com/office/drawing/2010/main" val="0"/>
                  </a:ext>
                </a:extLst>
              </a:blip>
              <a:srcRect/>
              <a:stretch>
                <a:fillRect/>
              </a:stretch>
            </a:blip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200" b="1" dirty="0"/>
            </a:p>
          </p:txBody>
        </p:sp>
        <p:sp>
          <p:nvSpPr>
            <p:cNvPr id="18" name="TextBox 17"/>
            <p:cNvSpPr txBox="1"/>
            <p:nvPr/>
          </p:nvSpPr>
          <p:spPr>
            <a:xfrm>
              <a:off x="7943565" y="300857"/>
              <a:ext cx="1104313" cy="461665"/>
            </a:xfrm>
            <a:prstGeom prst="rect">
              <a:avLst/>
            </a:prstGeom>
            <a:noFill/>
          </p:spPr>
          <p:txBody>
            <a:bodyPr wrap="square" rtlCol="0">
              <a:spAutoFit/>
            </a:bodyPr>
            <a:lstStyle/>
            <a:p>
              <a:pPr algn="ctr"/>
              <a:r>
                <a:rPr lang="en-GB" sz="2400" b="1" dirty="0">
                  <a:solidFill>
                    <a:schemeClr val="bg1"/>
                  </a:solidFill>
                  <a:cs typeface="Calibri" pitchFamily="34" charset="0"/>
                </a:rPr>
                <a:t>FSR</a:t>
              </a:r>
            </a:p>
          </p:txBody>
        </p:sp>
      </p:grpSp>
    </p:spTree>
    <p:extLst>
      <p:ext uri="{BB962C8B-B14F-4D97-AF65-F5344CB8AC3E}">
        <p14:creationId xmlns:p14="http://schemas.microsoft.com/office/powerpoint/2010/main" val="1420095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extLst>
              <p:ext uri="{D42A27DB-BD31-4B8C-83A1-F6EECF244321}">
                <p14:modId xmlns:p14="http://schemas.microsoft.com/office/powerpoint/2010/main" val="3916857522"/>
              </p:ext>
            </p:extLst>
          </p:nvPr>
        </p:nvGraphicFramePr>
        <p:xfrm>
          <a:off x="403827" y="1570166"/>
          <a:ext cx="4815154" cy="2989772"/>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338572" y="518144"/>
            <a:ext cx="7672979" cy="443757"/>
          </a:xfrm>
        </p:spPr>
        <p:txBody>
          <a:bodyPr>
            <a:noAutofit/>
          </a:bodyPr>
          <a:lstStyle/>
          <a:p>
            <a:r>
              <a:rPr lang="en-GB" sz="2400" dirty="0">
                <a:solidFill>
                  <a:srgbClr val="00517D"/>
                </a:solidFill>
                <a:latin typeface="+mn-lt"/>
                <a:cs typeface="Calibri" pitchFamily="34" charset="0"/>
              </a:rPr>
              <a:t>Seafood deal rates have dropped the most, but still well ahead of the protein average for FSR</a:t>
            </a:r>
          </a:p>
        </p:txBody>
      </p:sp>
      <p:sp>
        <p:nvSpPr>
          <p:cNvPr id="3" name="Slide Number Placeholder 2"/>
          <p:cNvSpPr>
            <a:spLocks noGrp="1"/>
          </p:cNvSpPr>
          <p:nvPr>
            <p:ph type="sldNum" sz="quarter" idx="10"/>
          </p:nvPr>
        </p:nvSpPr>
        <p:spPr/>
        <p:txBody>
          <a:bodyPr/>
          <a:lstStyle/>
          <a:p>
            <a:fld id="{35A454EE-6717-4973-901E-6A90AD009CF4}" type="slidenum">
              <a:rPr lang="en-US" smtClean="0"/>
              <a:pPr/>
              <a:t>52</a:t>
            </a:fld>
            <a:endParaRPr lang="en-US" dirty="0"/>
          </a:p>
        </p:txBody>
      </p:sp>
      <p:sp>
        <p:nvSpPr>
          <p:cNvPr id="26" name="TextBox 25"/>
          <p:cNvSpPr txBox="1"/>
          <p:nvPr/>
        </p:nvSpPr>
        <p:spPr>
          <a:xfrm>
            <a:off x="357595" y="1200834"/>
            <a:ext cx="2740025" cy="461665"/>
          </a:xfrm>
          <a:prstGeom prst="rect">
            <a:avLst/>
          </a:prstGeom>
          <a:noFill/>
        </p:spPr>
        <p:txBody>
          <a:bodyPr>
            <a:spAutoFit/>
          </a:bodyPr>
          <a:lstStyle/>
          <a:p>
            <a:pPr>
              <a:defRPr/>
            </a:pPr>
            <a:r>
              <a:rPr lang="en-US" sz="1200" b="1" dirty="0">
                <a:solidFill>
                  <a:srgbClr val="000000"/>
                </a:solidFill>
                <a:ea typeface="Microsoft YaHei" pitchFamily="34" charset="-122"/>
                <a:cs typeface="Calibri" pitchFamily="34" charset="0"/>
              </a:rPr>
              <a:t>Deal Rates % </a:t>
            </a:r>
          </a:p>
          <a:p>
            <a:pPr>
              <a:defRPr/>
            </a:pPr>
            <a:r>
              <a:rPr lang="en-US" sz="1200" b="1" dirty="0">
                <a:solidFill>
                  <a:srgbClr val="000000"/>
                </a:solidFill>
                <a:ea typeface="Microsoft YaHei" pitchFamily="34" charset="-122"/>
                <a:cs typeface="Calibri" pitchFamily="34" charset="0"/>
              </a:rPr>
              <a:t>YE Mar 23</a:t>
            </a:r>
          </a:p>
        </p:txBody>
      </p:sp>
      <p:cxnSp>
        <p:nvCxnSpPr>
          <p:cNvPr id="27" name="Straight Connector 26"/>
          <p:cNvCxnSpPr/>
          <p:nvPr/>
        </p:nvCxnSpPr>
        <p:spPr bwMode="auto">
          <a:xfrm>
            <a:off x="403827" y="2411118"/>
            <a:ext cx="8382000" cy="0"/>
          </a:xfrm>
          <a:prstGeom prst="line">
            <a:avLst/>
          </a:prstGeom>
          <a:solidFill>
            <a:srgbClr val="FFFF99"/>
          </a:solidFill>
          <a:ln w="9525" cap="flat" cmpd="sng" algn="ctr">
            <a:solidFill>
              <a:schemeClr val="bg1">
                <a:lumMod val="50000"/>
              </a:schemeClr>
            </a:solidFill>
            <a:prstDash val="solid"/>
            <a:round/>
            <a:headEnd type="oval" w="med" len="med"/>
            <a:tailEnd type="oval" w="med" len="med"/>
          </a:ln>
          <a:effectLst/>
        </p:spPr>
      </p:cxnSp>
      <p:cxnSp>
        <p:nvCxnSpPr>
          <p:cNvPr id="28" name="Straight Connector 5"/>
          <p:cNvCxnSpPr>
            <a:cxnSpLocks noChangeShapeType="1"/>
          </p:cNvCxnSpPr>
          <p:nvPr/>
        </p:nvCxnSpPr>
        <p:spPr bwMode="auto">
          <a:xfrm>
            <a:off x="1264505" y="1718552"/>
            <a:ext cx="0" cy="2606510"/>
          </a:xfrm>
          <a:prstGeom prst="line">
            <a:avLst/>
          </a:prstGeom>
          <a:noFill/>
          <a:ln w="25400" algn="ctr">
            <a:solidFill>
              <a:srgbClr val="C00000"/>
            </a:solidFill>
            <a:prstDash val="lgDash"/>
            <a:round/>
            <a:headEnd type="oval" w="med" len="med"/>
            <a:tailEnd type="oval" w="med" len="med"/>
          </a:ln>
          <a:extLst>
            <a:ext uri="{909E8E84-426E-40DD-AFC4-6F175D3DCCD1}">
              <a14:hiddenFill xmlns:a14="http://schemas.microsoft.com/office/drawing/2010/main">
                <a:noFill/>
              </a14:hiddenFill>
            </a:ext>
          </a:extLst>
        </p:spPr>
      </p:cxnSp>
      <p:sp>
        <p:nvSpPr>
          <p:cNvPr id="29" name="TextBox 28"/>
          <p:cNvSpPr txBox="1"/>
          <p:nvPr/>
        </p:nvSpPr>
        <p:spPr>
          <a:xfrm>
            <a:off x="6118693" y="1190708"/>
            <a:ext cx="2602322" cy="461665"/>
          </a:xfrm>
          <a:prstGeom prst="rect">
            <a:avLst/>
          </a:prstGeom>
          <a:noFill/>
        </p:spPr>
        <p:txBody>
          <a:bodyPr wrap="square">
            <a:spAutoFit/>
          </a:bodyPr>
          <a:lstStyle>
            <a:defPPr>
              <a:defRPr lang="en-GB"/>
            </a:defPPr>
            <a:lvl1pPr>
              <a:defRPr sz="1300">
                <a:solidFill>
                  <a:srgbClr val="000000"/>
                </a:solidFill>
                <a:ea typeface="Microsoft YaHei" pitchFamily="34" charset="-122"/>
                <a:cs typeface="Calibri" pitchFamily="34" charset="0"/>
              </a:defRPr>
            </a:lvl1pPr>
          </a:lstStyle>
          <a:p>
            <a:pPr algn="r">
              <a:defRPr/>
            </a:pPr>
            <a:r>
              <a:rPr lang="en-US" sz="1200" b="1" dirty="0"/>
              <a:t>Deal Rate </a:t>
            </a:r>
            <a:r>
              <a:rPr lang="en-US" sz="1200" b="1" dirty="0" err="1"/>
              <a:t>Ppt</a:t>
            </a:r>
            <a:r>
              <a:rPr lang="en-US" sz="1200" b="1" dirty="0"/>
              <a:t> Change</a:t>
            </a:r>
          </a:p>
          <a:p>
            <a:pPr algn="r">
              <a:defRPr/>
            </a:pPr>
            <a:r>
              <a:rPr lang="en-US" sz="1200" b="1" dirty="0"/>
              <a:t>YE Mar 23 vs. '22</a:t>
            </a:r>
          </a:p>
        </p:txBody>
      </p:sp>
      <p:graphicFrame>
        <p:nvGraphicFramePr>
          <p:cNvPr id="6" name="Chart 5"/>
          <p:cNvGraphicFramePr/>
          <p:nvPr>
            <p:extLst>
              <p:ext uri="{D42A27DB-BD31-4B8C-83A1-F6EECF244321}">
                <p14:modId xmlns:p14="http://schemas.microsoft.com/office/powerpoint/2010/main" val="2667730502"/>
              </p:ext>
            </p:extLst>
          </p:nvPr>
        </p:nvGraphicFramePr>
        <p:xfrm>
          <a:off x="5141343" y="1576562"/>
          <a:ext cx="3752492" cy="2997604"/>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 Box 3"/>
          <p:cNvSpPr txBox="1">
            <a:spLocks noChangeArrowheads="1"/>
          </p:cNvSpPr>
          <p:nvPr/>
        </p:nvSpPr>
        <p:spPr bwMode="auto">
          <a:xfrm>
            <a:off x="3348899" y="1110842"/>
            <a:ext cx="241765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ctr">
              <a:defRPr/>
            </a:pPr>
            <a:r>
              <a:rPr lang="en-GB" sz="1600" dirty="0">
                <a:solidFill>
                  <a:srgbClr val="008AC0"/>
                </a:solidFill>
                <a:latin typeface="+mn-lt"/>
                <a:cs typeface="Calibri" pitchFamily="34" charset="0"/>
              </a:rPr>
              <a:t>Full Service Restaurants</a:t>
            </a:r>
          </a:p>
        </p:txBody>
      </p:sp>
      <p:sp>
        <p:nvSpPr>
          <p:cNvPr id="12" name="Text Placeholder 4"/>
          <p:cNvSpPr>
            <a:spLocks noGrp="1"/>
          </p:cNvSpPr>
          <p:nvPr>
            <p:ph type="body" sz="quarter" idx="4294967295"/>
          </p:nvPr>
        </p:nvSpPr>
        <p:spPr>
          <a:xfrm>
            <a:off x="5897139" y="4800600"/>
            <a:ext cx="2683723" cy="277391"/>
          </a:xfrm>
        </p:spPr>
        <p:txBody>
          <a:bodyPr>
            <a:normAutofit/>
          </a:bodyPr>
          <a:lstStyle/>
          <a:p>
            <a:pPr marL="0" indent="0">
              <a:buNone/>
            </a:pPr>
            <a:r>
              <a:rPr lang="en-US" sz="1100" dirty="0">
                <a:solidFill>
                  <a:schemeClr val="tx1">
                    <a:lumMod val="65000"/>
                    <a:lumOff val="35000"/>
                  </a:schemeClr>
                </a:solidFill>
                <a:cs typeface="Calibri" pitchFamily="34" charset="0"/>
              </a:rPr>
              <a:t>Source: </a:t>
            </a:r>
            <a:r>
              <a:rPr lang="en-US" sz="1100" dirty="0" err="1">
                <a:solidFill>
                  <a:schemeClr val="tx1">
                    <a:lumMod val="65000"/>
                    <a:lumOff val="35000"/>
                  </a:schemeClr>
                </a:solidFill>
                <a:cs typeface="Calibri" pitchFamily="34" charset="0"/>
              </a:rPr>
              <a:t>Circana</a:t>
            </a:r>
            <a:r>
              <a:rPr lang="en-US" sz="1100" dirty="0">
                <a:solidFill>
                  <a:schemeClr val="tx1">
                    <a:lumMod val="65000"/>
                    <a:lumOff val="35000"/>
                  </a:schemeClr>
                </a:solidFill>
                <a:cs typeface="Calibri" pitchFamily="34" charset="0"/>
              </a:rPr>
              <a:t>/CREST®, YE Mar 23</a:t>
            </a:r>
          </a:p>
        </p:txBody>
      </p:sp>
      <p:grpSp>
        <p:nvGrpSpPr>
          <p:cNvPr id="16" name="Group 15"/>
          <p:cNvGrpSpPr/>
          <p:nvPr/>
        </p:nvGrpSpPr>
        <p:grpSpPr>
          <a:xfrm>
            <a:off x="7906835" y="135435"/>
            <a:ext cx="1104313" cy="779487"/>
            <a:chOff x="7943565" y="148981"/>
            <a:chExt cx="1104313" cy="779487"/>
          </a:xfrm>
        </p:grpSpPr>
        <p:sp>
          <p:nvSpPr>
            <p:cNvPr id="17" name="Oval 16"/>
            <p:cNvSpPr/>
            <p:nvPr/>
          </p:nvSpPr>
          <p:spPr>
            <a:xfrm>
              <a:off x="8095956" y="148981"/>
              <a:ext cx="785465" cy="779487"/>
            </a:xfrm>
            <a:prstGeom prst="ellipse">
              <a:avLst/>
            </a:prstGeom>
            <a:blipFill dpi="0" rotWithShape="1">
              <a:blip r:embed="rId5">
                <a:extLst>
                  <a:ext uri="{28A0092B-C50C-407E-A947-70E740481C1C}">
                    <a14:useLocalDpi xmlns:a14="http://schemas.microsoft.com/office/drawing/2010/main" val="0"/>
                  </a:ext>
                </a:extLst>
              </a:blip>
              <a:srcRect/>
              <a:stretch>
                <a:fillRect/>
              </a:stretch>
            </a:blip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200" b="1" dirty="0"/>
            </a:p>
          </p:txBody>
        </p:sp>
        <p:sp>
          <p:nvSpPr>
            <p:cNvPr id="18" name="TextBox 17"/>
            <p:cNvSpPr txBox="1"/>
            <p:nvPr/>
          </p:nvSpPr>
          <p:spPr>
            <a:xfrm>
              <a:off x="7943565" y="300857"/>
              <a:ext cx="1104313" cy="461665"/>
            </a:xfrm>
            <a:prstGeom prst="rect">
              <a:avLst/>
            </a:prstGeom>
            <a:noFill/>
          </p:spPr>
          <p:txBody>
            <a:bodyPr wrap="square" rtlCol="0">
              <a:spAutoFit/>
            </a:bodyPr>
            <a:lstStyle/>
            <a:p>
              <a:pPr algn="ctr"/>
              <a:r>
                <a:rPr lang="en-GB" sz="2400" b="1" dirty="0">
                  <a:solidFill>
                    <a:schemeClr val="bg1"/>
                  </a:solidFill>
                  <a:cs typeface="Calibri" pitchFamily="34" charset="0"/>
                </a:rPr>
                <a:t>FSR</a:t>
              </a:r>
            </a:p>
          </p:txBody>
        </p:sp>
      </p:grpSp>
    </p:spTree>
    <p:extLst>
      <p:ext uri="{BB962C8B-B14F-4D97-AF65-F5344CB8AC3E}">
        <p14:creationId xmlns:p14="http://schemas.microsoft.com/office/powerpoint/2010/main" val="135570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4"/>
          <p:cNvSpPr txBox="1">
            <a:spLocks/>
          </p:cNvSpPr>
          <p:nvPr/>
        </p:nvSpPr>
        <p:spPr>
          <a:xfrm>
            <a:off x="414338" y="2868513"/>
            <a:ext cx="8450262" cy="1119188"/>
          </a:xfrm>
          <a:prstGeom prst="rect">
            <a:avLst/>
          </a:prstGeom>
        </p:spPr>
        <p:txBody>
          <a:bodyPr/>
          <a:lstStyle>
            <a:lvl1pPr marL="341313" indent="-341313" algn="l" defTabSz="457200" rtl="0" eaLnBrk="1" latinLnBrk="0" hangingPunct="1">
              <a:lnSpc>
                <a:spcPct val="85000"/>
              </a:lnSpc>
              <a:spcBef>
                <a:spcPts val="0"/>
              </a:spcBef>
              <a:spcAft>
                <a:spcPts val="1440"/>
              </a:spcAft>
              <a:buClr>
                <a:schemeClr val="accent3"/>
              </a:buClr>
              <a:buSzPct val="100000"/>
              <a:buFont typeface="Wingdings" panose="05000000000000000000" pitchFamily="2" charset="2"/>
              <a:buChar char="n"/>
              <a:defRPr sz="2400" kern="1200" baseline="0">
                <a:solidFill>
                  <a:schemeClr val="tx1"/>
                </a:solidFill>
                <a:latin typeface="+mn-lt"/>
                <a:ea typeface="+mn-ea"/>
                <a:cs typeface="+mn-cs"/>
              </a:defRPr>
            </a:lvl1pPr>
            <a:lvl2pPr marL="627063" indent="-285750" algn="l" defTabSz="457200" rtl="0" eaLnBrk="1" latinLnBrk="0" hangingPunct="1">
              <a:lnSpc>
                <a:spcPct val="85000"/>
              </a:lnSpc>
              <a:spcBef>
                <a:spcPts val="0"/>
              </a:spcBef>
              <a:spcAft>
                <a:spcPts val="1440"/>
              </a:spcAft>
              <a:buClr>
                <a:schemeClr val="accent3"/>
              </a:buClr>
              <a:buFont typeface="Calibri" panose="020F0502020204030204" pitchFamily="34" charset="0"/>
              <a:buChar char="–"/>
              <a:defRPr sz="2200" kern="1200">
                <a:solidFill>
                  <a:schemeClr val="tx1"/>
                </a:solidFill>
                <a:latin typeface="+mn-lt"/>
                <a:ea typeface="+mn-ea"/>
                <a:cs typeface="+mn-cs"/>
              </a:defRPr>
            </a:lvl2pPr>
            <a:lvl3pPr marL="914400" indent="-287338" algn="l" defTabSz="457200" rtl="0" eaLnBrk="1" latinLnBrk="0" hangingPunct="1">
              <a:lnSpc>
                <a:spcPct val="85000"/>
              </a:lnSpc>
              <a:spcBef>
                <a:spcPts val="0"/>
              </a:spcBef>
              <a:spcAft>
                <a:spcPts val="1440"/>
              </a:spcAft>
              <a:buClr>
                <a:schemeClr val="accent3"/>
              </a:buClr>
              <a:buFont typeface="Calibri" panose="020F0502020204030204" pitchFamily="34" charset="0"/>
              <a:buChar char="•"/>
              <a:tabLst/>
              <a:defRPr sz="2000" kern="1200">
                <a:solidFill>
                  <a:schemeClr val="tx1"/>
                </a:solidFill>
                <a:latin typeface="+mn-lt"/>
                <a:ea typeface="+mn-ea"/>
                <a:cs typeface="+mn-cs"/>
              </a:defRPr>
            </a:lvl3pPr>
            <a:lvl4pPr marL="1600200" indent="-228600" algn="l" defTabSz="457200" rtl="0" eaLnBrk="1" latinLnBrk="0" hangingPunct="1">
              <a:lnSpc>
                <a:spcPct val="85000"/>
              </a:lnSpc>
              <a:spcBef>
                <a:spcPts val="0"/>
              </a:spcBef>
              <a:spcAft>
                <a:spcPts val="1440"/>
              </a:spcAft>
              <a:buClr>
                <a:srgbClr val="00A1DE"/>
              </a:buClr>
              <a:buFont typeface="Arial"/>
              <a:buChar char="–"/>
              <a:defRPr sz="1600" kern="1200">
                <a:solidFill>
                  <a:schemeClr val="tx1"/>
                </a:solidFill>
                <a:latin typeface="+mn-lt"/>
                <a:ea typeface="+mn-ea"/>
                <a:cs typeface="+mn-cs"/>
              </a:defRPr>
            </a:lvl4pPr>
            <a:lvl5pPr marL="2057400" indent="-228600" algn="l" defTabSz="457200" rtl="0" eaLnBrk="1" latinLnBrk="0" hangingPunct="1">
              <a:lnSpc>
                <a:spcPct val="85000"/>
              </a:lnSpc>
              <a:spcBef>
                <a:spcPts val="0"/>
              </a:spcBef>
              <a:spcAft>
                <a:spcPts val="1440"/>
              </a:spcAft>
              <a:buClr>
                <a:srgbClr val="00A1DE"/>
              </a:buClr>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indent="-342900">
              <a:buFont typeface="Arial" pitchFamily="34" charset="0"/>
              <a:buChar char="•"/>
            </a:pPr>
            <a:r>
              <a:rPr lang="en-US" dirty="0">
                <a:solidFill>
                  <a:schemeClr val="bg1"/>
                </a:solidFill>
                <a:cs typeface="Calibri" pitchFamily="34" charset="0"/>
              </a:rPr>
              <a:t>Travel &amp; Leisure visits were down again in Q1’23, most likely due to effect of the cost-of-living crisis </a:t>
            </a:r>
          </a:p>
          <a:p>
            <a:pPr marL="342900" indent="-342900">
              <a:buFont typeface="Arial" pitchFamily="34" charset="0"/>
              <a:buChar char="•"/>
            </a:pPr>
            <a:r>
              <a:rPr lang="en-US" dirty="0">
                <a:solidFill>
                  <a:schemeClr val="bg1"/>
                </a:solidFill>
                <a:cs typeface="Calibri" pitchFamily="34" charset="0"/>
              </a:rPr>
              <a:t>Despite losing servings, seafood in Travel and Leisure grew in incidence</a:t>
            </a:r>
            <a:endParaRPr lang="en-GB" dirty="0">
              <a:solidFill>
                <a:schemeClr val="bg1"/>
              </a:solidFill>
              <a:cs typeface="Calibri" pitchFamily="34" charset="0"/>
            </a:endParaRPr>
          </a:p>
        </p:txBody>
      </p:sp>
      <p:sp>
        <p:nvSpPr>
          <p:cNvPr id="3" name="Slide Number Placeholder 2"/>
          <p:cNvSpPr>
            <a:spLocks noGrp="1"/>
          </p:cNvSpPr>
          <p:nvPr>
            <p:ph type="sldNum" sz="quarter" idx="4294967295"/>
          </p:nvPr>
        </p:nvSpPr>
        <p:spPr>
          <a:xfrm>
            <a:off x="8599488" y="4835525"/>
            <a:ext cx="544512" cy="279400"/>
          </a:xfrm>
        </p:spPr>
        <p:txBody>
          <a:bodyPr/>
          <a:lstStyle/>
          <a:p>
            <a:fld id="{35A454EE-6717-4973-901E-6A90AD009CF4}" type="slidenum">
              <a:rPr lang="en-US" smtClean="0"/>
              <a:pPr/>
              <a:t>53</a:t>
            </a:fld>
            <a:endParaRPr lang="en-US" dirty="0"/>
          </a:p>
        </p:txBody>
      </p:sp>
      <p:sp>
        <p:nvSpPr>
          <p:cNvPr id="12" name="Title 3"/>
          <p:cNvSpPr txBox="1">
            <a:spLocks/>
          </p:cNvSpPr>
          <p:nvPr/>
        </p:nvSpPr>
        <p:spPr>
          <a:xfrm>
            <a:off x="414338" y="2337495"/>
            <a:ext cx="8458200" cy="411956"/>
          </a:xfrm>
          <a:prstGeom prst="rect">
            <a:avLst/>
          </a:prstGeom>
        </p:spPr>
        <p:txBody>
          <a:bodyPr vert="horz"/>
          <a:lstStyle>
            <a:lvl1pPr algn="l" defTabSz="457200" rtl="0" eaLnBrk="1" latinLnBrk="0" hangingPunct="1">
              <a:lnSpc>
                <a:spcPct val="90000"/>
              </a:lnSpc>
              <a:spcBef>
                <a:spcPct val="0"/>
              </a:spcBef>
              <a:buNone/>
              <a:defRPr sz="2800" b="1" kern="1200">
                <a:solidFill>
                  <a:schemeClr val="tx2"/>
                </a:solidFill>
                <a:latin typeface="+mj-lt"/>
                <a:ea typeface="+mj-ea"/>
                <a:cs typeface="+mj-cs"/>
              </a:defRPr>
            </a:lvl1pPr>
          </a:lstStyle>
          <a:p>
            <a:r>
              <a:rPr lang="en-GB" altLang="en-US" sz="3600" dirty="0">
                <a:solidFill>
                  <a:schemeClr val="bg1"/>
                </a:solidFill>
                <a:latin typeface="+mn-lt"/>
              </a:rPr>
              <a:t>Travel &amp; Leisure </a:t>
            </a:r>
            <a:endParaRPr lang="en-US" altLang="en-US" sz="2000" dirty="0">
              <a:solidFill>
                <a:schemeClr val="bg1"/>
              </a:solidFill>
              <a:latin typeface="+mn-lt"/>
            </a:endParaRP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t="21711" b="44154"/>
          <a:stretch/>
        </p:blipFill>
        <p:spPr>
          <a:xfrm>
            <a:off x="0" y="0"/>
            <a:ext cx="9144000" cy="2124000"/>
          </a:xfrm>
          <a:prstGeom prst="rect">
            <a:avLst/>
          </a:prstGeom>
        </p:spPr>
      </p:pic>
    </p:spTree>
    <p:extLst>
      <p:ext uri="{BB962C8B-B14F-4D97-AF65-F5344CB8AC3E}">
        <p14:creationId xmlns:p14="http://schemas.microsoft.com/office/powerpoint/2010/main" val="126152197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67296" y="205980"/>
            <a:ext cx="7728660" cy="647999"/>
          </a:xfrm>
        </p:spPr>
        <p:txBody>
          <a:bodyPr>
            <a:normAutofit fontScale="90000"/>
          </a:bodyPr>
          <a:lstStyle/>
          <a:p>
            <a:r>
              <a:rPr lang="en-GB" dirty="0">
                <a:solidFill>
                  <a:srgbClr val="00517D"/>
                </a:solidFill>
                <a:latin typeface="+mn-lt"/>
                <a:cs typeface="Calibri" pitchFamily="34" charset="0"/>
              </a:rPr>
              <a:t>Travel &amp; Leisure visits were down again in Q1’23, most likely due to effect of the cost-of-living crisis</a:t>
            </a:r>
            <a:endParaRPr lang="en-GB" dirty="0">
              <a:latin typeface="+mn-lt"/>
            </a:endParaRPr>
          </a:p>
        </p:txBody>
      </p:sp>
      <p:sp>
        <p:nvSpPr>
          <p:cNvPr id="2" name="sheet number"/>
          <p:cNvSpPr>
            <a:spLocks noGrp="1"/>
          </p:cNvSpPr>
          <p:nvPr>
            <p:ph type="sldNum" sz="quarter" idx="4294967295"/>
          </p:nvPr>
        </p:nvSpPr>
        <p:spPr>
          <a:xfrm>
            <a:off x="7010400" y="4749800"/>
            <a:ext cx="2133600" cy="357188"/>
          </a:xfrm>
        </p:spPr>
        <p:txBody>
          <a:bodyPr/>
          <a:lstStyle/>
          <a:p>
            <a:pPr>
              <a:defRPr/>
            </a:pPr>
            <a:fld id="{D905545C-C2CD-A240-87BD-E3760E2DB45B}" type="slidenum">
              <a:rPr lang="en-US" sz="1100" smtClean="0">
                <a:cs typeface="Calibri" pitchFamily="34" charset="0"/>
              </a:rPr>
              <a:pPr>
                <a:defRPr/>
              </a:pPr>
              <a:t>54</a:t>
            </a:fld>
            <a:endParaRPr lang="en-US" sz="1100" dirty="0">
              <a:cs typeface="Calibri" pitchFamily="34" charset="0"/>
            </a:endParaRPr>
          </a:p>
        </p:txBody>
      </p:sp>
      <p:sp>
        <p:nvSpPr>
          <p:cNvPr id="15" name="Titre_1"/>
          <p:cNvSpPr>
            <a:spLocks noGrp="1"/>
          </p:cNvSpPr>
          <p:nvPr>
            <p:ph type="body" sz="quarter" idx="4294967295"/>
          </p:nvPr>
        </p:nvSpPr>
        <p:spPr>
          <a:xfrm>
            <a:off x="0" y="1009650"/>
            <a:ext cx="9144000" cy="220663"/>
          </a:xfrm>
          <a:prstGeom prst="rect">
            <a:avLst/>
          </a:prstGeom>
        </p:spPr>
        <p:txBody>
          <a:bodyPr>
            <a:normAutofit fontScale="55000" lnSpcReduction="20000"/>
          </a:bodyPr>
          <a:lstStyle/>
          <a:p>
            <a:pPr marL="0" indent="0" algn="ctr">
              <a:buNone/>
              <a:defRPr/>
            </a:pPr>
            <a:r>
              <a:rPr lang="en-US" sz="1700" dirty="0">
                <a:cs typeface="Calibri" pitchFamily="34" charset="0"/>
              </a:rPr>
              <a:t>Components of Spending vs. Year Ago</a:t>
            </a:r>
            <a:endParaRPr lang="fr-FR" sz="1700" dirty="0">
              <a:cs typeface="Calibri" pitchFamily="34" charset="0"/>
            </a:endParaRPr>
          </a:p>
        </p:txBody>
      </p:sp>
      <p:sp>
        <p:nvSpPr>
          <p:cNvPr id="20" name="Text Placeholder 4"/>
          <p:cNvSpPr>
            <a:spLocks noGrp="1"/>
          </p:cNvSpPr>
          <p:nvPr>
            <p:ph type="body" sz="quarter" idx="4294967295"/>
          </p:nvPr>
        </p:nvSpPr>
        <p:spPr>
          <a:xfrm>
            <a:off x="6323428" y="4825870"/>
            <a:ext cx="2682875" cy="277813"/>
          </a:xfrm>
        </p:spPr>
        <p:txBody>
          <a:bodyPr>
            <a:normAutofit fontScale="85000" lnSpcReduction="10000"/>
          </a:bodyPr>
          <a:lstStyle/>
          <a:p>
            <a:pPr marL="0" indent="0">
              <a:buNone/>
            </a:pPr>
            <a:r>
              <a:rPr lang="en-US" sz="1100" dirty="0">
                <a:solidFill>
                  <a:schemeClr val="tx1">
                    <a:lumMod val="65000"/>
                    <a:lumOff val="35000"/>
                  </a:schemeClr>
                </a:solidFill>
                <a:cs typeface="Calibri" pitchFamily="34" charset="0"/>
              </a:rPr>
              <a:t>Source: The NPD Group/CREST®, YE Dec '22</a:t>
            </a:r>
          </a:p>
        </p:txBody>
      </p:sp>
      <p:sp>
        <p:nvSpPr>
          <p:cNvPr id="16" name="SASID_1"/>
          <p:cNvSpPr txBox="1"/>
          <p:nvPr/>
        </p:nvSpPr>
        <p:spPr>
          <a:xfrm>
            <a:off x="8534538" y="4981917"/>
            <a:ext cx="300082" cy="215444"/>
          </a:xfrm>
          <a:prstGeom prst="rect">
            <a:avLst/>
          </a:prstGeom>
          <a:noFill/>
        </p:spPr>
        <p:txBody>
          <a:bodyPr wrap="none" rtlCol="0">
            <a:spAutoFit/>
          </a:bodyPr>
          <a:lstStyle/>
          <a:p>
            <a:r>
              <a:rPr lang="fr-FR" sz="800">
                <a:solidFill>
                  <a:schemeClr val="bg1"/>
                </a:solidFill>
              </a:rPr>
              <a:t>77</a:t>
            </a:r>
            <a:endParaRPr lang="fr-FR" sz="800" dirty="0">
              <a:solidFill>
                <a:schemeClr val="bg1"/>
              </a:solidFill>
            </a:endParaRPr>
          </a:p>
        </p:txBody>
      </p:sp>
      <p:sp>
        <p:nvSpPr>
          <p:cNvPr id="18" name="ID"/>
          <p:cNvSpPr txBox="1"/>
          <p:nvPr/>
        </p:nvSpPr>
        <p:spPr>
          <a:xfrm>
            <a:off x="8534538" y="4981917"/>
            <a:ext cx="593432" cy="261610"/>
          </a:xfrm>
          <a:prstGeom prst="rect">
            <a:avLst/>
          </a:prstGeom>
          <a:noFill/>
        </p:spPr>
        <p:txBody>
          <a:bodyPr wrap="none" rtlCol="0">
            <a:spAutoFit/>
          </a:bodyPr>
          <a:lstStyle/>
          <a:p>
            <a:r>
              <a:rPr lang="fr-FR" sz="1100" dirty="0">
                <a:solidFill>
                  <a:schemeClr val="bg1"/>
                </a:solidFill>
                <a:cs typeface="Calibri" pitchFamily="34" charset="0"/>
              </a:rPr>
              <a:t>slide 4</a:t>
            </a:r>
          </a:p>
        </p:txBody>
      </p:sp>
      <p:grpSp>
        <p:nvGrpSpPr>
          <p:cNvPr id="21" name="Group 20"/>
          <p:cNvGrpSpPr/>
          <p:nvPr/>
        </p:nvGrpSpPr>
        <p:grpSpPr>
          <a:xfrm>
            <a:off x="7943565" y="148981"/>
            <a:ext cx="1104313" cy="779487"/>
            <a:chOff x="7943565" y="148981"/>
            <a:chExt cx="1104313" cy="779487"/>
          </a:xfrm>
        </p:grpSpPr>
        <p:sp>
          <p:nvSpPr>
            <p:cNvPr id="22" name="Oval 21"/>
            <p:cNvSpPr/>
            <p:nvPr/>
          </p:nvSpPr>
          <p:spPr>
            <a:xfrm>
              <a:off x="8095956" y="148981"/>
              <a:ext cx="785465" cy="779487"/>
            </a:xfrm>
            <a:prstGeom prst="ellipse">
              <a:avLst/>
            </a:prstGeom>
            <a:blipFill dpi="0" rotWithShape="1">
              <a:blip r:embed="rId3">
                <a:extLst>
                  <a:ext uri="{28A0092B-C50C-407E-A947-70E740481C1C}">
                    <a14:useLocalDpi xmlns:a14="http://schemas.microsoft.com/office/drawing/2010/main" val="0"/>
                  </a:ext>
                </a:extLst>
              </a:blip>
              <a:srcRect/>
              <a:stretch>
                <a:fillRect/>
              </a:stretch>
            </a:bli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200" b="1" dirty="0"/>
            </a:p>
          </p:txBody>
        </p:sp>
        <p:sp>
          <p:nvSpPr>
            <p:cNvPr id="23" name="TextBox 22"/>
            <p:cNvSpPr txBox="1"/>
            <p:nvPr/>
          </p:nvSpPr>
          <p:spPr>
            <a:xfrm>
              <a:off x="7943565" y="300857"/>
              <a:ext cx="1104313" cy="461665"/>
            </a:xfrm>
            <a:prstGeom prst="rect">
              <a:avLst/>
            </a:prstGeom>
            <a:noFill/>
          </p:spPr>
          <p:txBody>
            <a:bodyPr wrap="square" rtlCol="0">
              <a:spAutoFit/>
            </a:bodyPr>
            <a:lstStyle/>
            <a:p>
              <a:pPr algn="ctr"/>
              <a:r>
                <a:rPr lang="en-GB" sz="2400" b="1" dirty="0">
                  <a:solidFill>
                    <a:schemeClr val="bg1"/>
                  </a:solidFill>
                  <a:cs typeface="Calibri" pitchFamily="34" charset="0"/>
                </a:rPr>
                <a:t>T&amp;L</a:t>
              </a:r>
            </a:p>
          </p:txBody>
        </p:sp>
      </p:grpSp>
      <p:sp>
        <p:nvSpPr>
          <p:cNvPr id="24" name="Titre_3"/>
          <p:cNvSpPr txBox="1">
            <a:spLocks/>
          </p:cNvSpPr>
          <p:nvPr/>
        </p:nvSpPr>
        <p:spPr>
          <a:xfrm>
            <a:off x="-16030" y="3268081"/>
            <a:ext cx="9144000" cy="335785"/>
          </a:xfrm>
          <a:prstGeom prst="rect">
            <a:avLst/>
          </a:prstGeom>
        </p:spPr>
        <p:txBody>
          <a:bodyPr vert="horz" lIns="91440" tIns="45720" rIns="91440" bIns="45720" rtlCol="0">
            <a:normAutofit fontScale="77500" lnSpcReduction="20000"/>
          </a:bodyPr>
          <a:lstStyle>
            <a:lvl1pPr marL="342900" indent="-342900" algn="l" defTabSz="457200" rtl="0" eaLnBrk="1" fontAlgn="base" latinLnBrk="0" hangingPunct="1">
              <a:lnSpc>
                <a:spcPct val="85000"/>
              </a:lnSpc>
              <a:spcBef>
                <a:spcPct val="0"/>
              </a:spcBef>
              <a:spcAft>
                <a:spcPct val="50000"/>
              </a:spcAft>
              <a:buClr>
                <a:srgbClr val="1B86BB"/>
              </a:buClr>
              <a:buFont typeface="Wingdings" charset="0"/>
              <a:buChar char="n"/>
              <a:defRPr sz="2400" kern="1200">
                <a:solidFill>
                  <a:schemeClr val="tx1"/>
                </a:solidFill>
                <a:latin typeface="+mn-lt"/>
                <a:ea typeface="ＭＳ Ｐゴシック" charset="0"/>
                <a:cs typeface="ＭＳ Ｐゴシック" charset="0"/>
              </a:defRPr>
            </a:lvl1pPr>
            <a:lvl2pPr marL="742950" indent="-285750" algn="l" defTabSz="457200" rtl="0" eaLnBrk="1" fontAlgn="base" latinLnBrk="0" hangingPunct="1">
              <a:lnSpc>
                <a:spcPct val="85000"/>
              </a:lnSpc>
              <a:spcBef>
                <a:spcPct val="0"/>
              </a:spcBef>
              <a:spcAft>
                <a:spcPct val="50000"/>
              </a:spcAft>
              <a:buClr>
                <a:srgbClr val="1B86BB"/>
              </a:buClr>
              <a:buFont typeface="Lucida Grande"/>
              <a:buChar char="–"/>
              <a:defRPr sz="2000" kern="1200">
                <a:solidFill>
                  <a:schemeClr val="tx1"/>
                </a:solidFill>
                <a:latin typeface="+mn-lt"/>
                <a:ea typeface="ＭＳ Ｐゴシック" charset="0"/>
                <a:cs typeface="+mn-cs"/>
              </a:defRPr>
            </a:lvl2pPr>
            <a:lvl3pPr marL="1143000" indent="-228600" algn="l" defTabSz="457200" rtl="0" eaLnBrk="1" fontAlgn="base" latinLnBrk="0" hangingPunct="1">
              <a:lnSpc>
                <a:spcPct val="85000"/>
              </a:lnSpc>
              <a:spcBef>
                <a:spcPct val="0"/>
              </a:spcBef>
              <a:spcAft>
                <a:spcPct val="50000"/>
              </a:spcAft>
              <a:buFont typeface="Lucida Grande"/>
              <a:buChar char="•"/>
              <a:defRPr sz="2200" kern="1200">
                <a:solidFill>
                  <a:schemeClr val="tx1"/>
                </a:solidFill>
                <a:latin typeface="+mn-lt"/>
                <a:ea typeface="ＭＳ Ｐゴシック" charset="0"/>
                <a:cs typeface="+mn-cs"/>
              </a:defRPr>
            </a:lvl3pPr>
            <a:lvl4pPr marL="1600200" indent="-228600" algn="l" defTabSz="457200" rtl="0" eaLnBrk="1" fontAlgn="base" latinLnBrk="0" hangingPunct="1">
              <a:lnSpc>
                <a:spcPct val="85000"/>
              </a:lnSpc>
              <a:spcBef>
                <a:spcPct val="0"/>
              </a:spcBef>
              <a:spcAft>
                <a:spcPct val="50000"/>
              </a:spcAft>
              <a:buFont typeface="Lucida Grande"/>
              <a:buChar char="–"/>
              <a:defRPr sz="1600" kern="1200">
                <a:solidFill>
                  <a:schemeClr val="tx1"/>
                </a:solidFill>
                <a:latin typeface="+mn-lt"/>
                <a:ea typeface="ＭＳ Ｐゴシック" charset="0"/>
                <a:cs typeface="+mn-cs"/>
              </a:defRPr>
            </a:lvl4pPr>
            <a:lvl5pPr marL="2057400" indent="-228600" algn="l" defTabSz="457200" rtl="0" eaLnBrk="1" fontAlgn="base" latinLnBrk="0" hangingPunct="1">
              <a:lnSpc>
                <a:spcPct val="85000"/>
              </a:lnSpc>
              <a:spcBef>
                <a:spcPct val="0"/>
              </a:spcBef>
              <a:spcAft>
                <a:spcPct val="50000"/>
              </a:spcAft>
              <a:buFont typeface="Lucida Grande"/>
              <a:buChar char="»"/>
              <a:defRPr sz="1600" kern="1200">
                <a:solidFill>
                  <a:schemeClr val="tx1"/>
                </a:solidFill>
                <a:latin typeface="+mn-lt"/>
                <a:ea typeface="ＭＳ Ｐゴシック" charset="0"/>
                <a:cs typeface="+mn-cs"/>
              </a:defRPr>
            </a:lvl5pPr>
            <a:lvl6pPr marL="2514600" indent="-228600" algn="l" defTabSz="457200" rtl="0" eaLnBrk="1" fontAlgn="base" latinLnBrk="0" hangingPunct="1">
              <a:lnSpc>
                <a:spcPct val="85000"/>
              </a:lnSpc>
              <a:spcBef>
                <a:spcPct val="0"/>
              </a:spcBef>
              <a:spcAft>
                <a:spcPct val="50000"/>
              </a:spcAft>
              <a:buFont typeface="Arial"/>
              <a:buChar char="»"/>
              <a:defRPr sz="1600" kern="1200">
                <a:solidFill>
                  <a:schemeClr val="tx1"/>
                </a:solidFill>
                <a:latin typeface="+mn-lt"/>
                <a:ea typeface="+mn-ea"/>
                <a:cs typeface="+mn-cs"/>
              </a:defRPr>
            </a:lvl6pPr>
            <a:lvl7pPr marL="2971800" indent="-228600" algn="l" defTabSz="457200" rtl="0" eaLnBrk="1" fontAlgn="base" latinLnBrk="0" hangingPunct="1">
              <a:lnSpc>
                <a:spcPct val="85000"/>
              </a:lnSpc>
              <a:spcBef>
                <a:spcPct val="0"/>
              </a:spcBef>
              <a:spcAft>
                <a:spcPct val="50000"/>
              </a:spcAft>
              <a:buFont typeface="Arial"/>
              <a:buChar char="»"/>
              <a:defRPr sz="1600" kern="1200">
                <a:solidFill>
                  <a:schemeClr val="tx1"/>
                </a:solidFill>
                <a:latin typeface="+mn-lt"/>
                <a:ea typeface="+mn-ea"/>
                <a:cs typeface="+mn-cs"/>
              </a:defRPr>
            </a:lvl7pPr>
            <a:lvl8pPr marL="3429000" indent="-228600" algn="l" defTabSz="457200" rtl="0" eaLnBrk="1" fontAlgn="base" latinLnBrk="0" hangingPunct="1">
              <a:lnSpc>
                <a:spcPct val="85000"/>
              </a:lnSpc>
              <a:spcBef>
                <a:spcPct val="0"/>
              </a:spcBef>
              <a:spcAft>
                <a:spcPct val="50000"/>
              </a:spcAft>
              <a:buFont typeface="Arial"/>
              <a:buChar char="»"/>
              <a:defRPr sz="1600" kern="1200">
                <a:solidFill>
                  <a:schemeClr val="tx1"/>
                </a:solidFill>
                <a:latin typeface="+mn-lt"/>
                <a:ea typeface="+mn-ea"/>
                <a:cs typeface="+mn-cs"/>
              </a:defRPr>
            </a:lvl8pPr>
            <a:lvl9pPr marL="3886200" indent="-228600" algn="l" defTabSz="457200" rtl="0" eaLnBrk="1" fontAlgn="base" latinLnBrk="0" hangingPunct="1">
              <a:lnSpc>
                <a:spcPct val="85000"/>
              </a:lnSpc>
              <a:spcBef>
                <a:spcPct val="0"/>
              </a:spcBef>
              <a:spcAft>
                <a:spcPct val="50000"/>
              </a:spcAft>
              <a:buFont typeface="Arial"/>
              <a:buChar char="»"/>
              <a:defRPr sz="1600" kern="1200">
                <a:solidFill>
                  <a:schemeClr val="tx1"/>
                </a:solidFill>
                <a:latin typeface="+mn-lt"/>
                <a:ea typeface="+mn-ea"/>
                <a:cs typeface="+mn-cs"/>
              </a:defRPr>
            </a:lvl9pPr>
          </a:lstStyle>
          <a:p>
            <a:pPr marL="0" indent="0" algn="ctr">
              <a:buFont typeface="Wingdings" charset="0"/>
              <a:buNone/>
              <a:defRPr/>
            </a:pPr>
            <a:r>
              <a:rPr lang="de-DE" sz="1700">
                <a:solidFill>
                  <a:srgbClr val="00A1DE"/>
                </a:solidFill>
                <a:latin typeface="Calibri" pitchFamily="34" charset="0"/>
                <a:cs typeface="Calibri" pitchFamily="34" charset="0"/>
              </a:rPr>
              <a:t>Total Spend, Visits and  Avg. Eater Check</a:t>
            </a:r>
            <a:endParaRPr lang="en-US" sz="1700">
              <a:solidFill>
                <a:srgbClr val="00A1DE"/>
              </a:solidFill>
              <a:latin typeface="Calibri" pitchFamily="34" charset="0"/>
              <a:cs typeface="Calibri" pitchFamily="34" charset="0"/>
            </a:endParaRPr>
          </a:p>
          <a:p>
            <a:pPr marL="0" indent="0" algn="ctr">
              <a:buFont typeface="Wingdings" charset="0"/>
              <a:buNone/>
              <a:defRPr/>
            </a:pPr>
            <a:endParaRPr lang="fr-FR" sz="1700" dirty="0">
              <a:solidFill>
                <a:srgbClr val="00A1DE"/>
              </a:solidFill>
              <a:latin typeface="Calibri" pitchFamily="34" charset="0"/>
              <a:cs typeface="Calibri" pitchFamily="34" charset="0"/>
            </a:endParaRPr>
          </a:p>
        </p:txBody>
      </p:sp>
      <p:graphicFrame>
        <p:nvGraphicFramePr>
          <p:cNvPr id="3" name="Graph_1">
            <a:extLst>
              <a:ext uri="{FF2B5EF4-FFF2-40B4-BE49-F238E27FC236}">
                <a16:creationId xmlns:a16="http://schemas.microsoft.com/office/drawing/2014/main" id="{E5046BE9-4C31-E01C-81F6-0C83B9180562}"/>
              </a:ext>
            </a:extLst>
          </p:cNvPr>
          <p:cNvGraphicFramePr>
            <a:graphicFrameLocks noGrp="1" noChangeAspect="1"/>
          </p:cNvGraphicFramePr>
          <p:nvPr>
            <p:extLst>
              <p:ext uri="{D42A27DB-BD31-4B8C-83A1-F6EECF244321}">
                <p14:modId xmlns:p14="http://schemas.microsoft.com/office/powerpoint/2010/main" val="2493034004"/>
              </p:ext>
            </p:extLst>
          </p:nvPr>
        </p:nvGraphicFramePr>
        <p:xfrm>
          <a:off x="367296" y="1230313"/>
          <a:ext cx="5754915" cy="203776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Graph_2">
            <a:extLst>
              <a:ext uri="{FF2B5EF4-FFF2-40B4-BE49-F238E27FC236}">
                <a16:creationId xmlns:a16="http://schemas.microsoft.com/office/drawing/2014/main" id="{C18618EB-04D6-623D-1C29-EA3F47FF3F3C}"/>
              </a:ext>
            </a:extLst>
          </p:cNvPr>
          <p:cNvGraphicFramePr>
            <a:graphicFrameLocks noGrp="1" noChangeAspect="1"/>
          </p:cNvGraphicFramePr>
          <p:nvPr>
            <p:extLst>
              <p:ext uri="{D42A27DB-BD31-4B8C-83A1-F6EECF244321}">
                <p14:modId xmlns:p14="http://schemas.microsoft.com/office/powerpoint/2010/main" val="1500037249"/>
              </p:ext>
            </p:extLst>
          </p:nvPr>
        </p:nvGraphicFramePr>
        <p:xfrm>
          <a:off x="6542730" y="1020317"/>
          <a:ext cx="2105665" cy="224776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 name="Table 8">
            <a:extLst>
              <a:ext uri="{FF2B5EF4-FFF2-40B4-BE49-F238E27FC236}">
                <a16:creationId xmlns:a16="http://schemas.microsoft.com/office/drawing/2014/main" id="{4905E2D6-A717-FFCF-4F4C-303F66EBE27D}"/>
              </a:ext>
            </a:extLst>
          </p:cNvPr>
          <p:cNvGraphicFramePr>
            <a:graphicFrameLocks noGrp="1"/>
          </p:cNvGraphicFramePr>
          <p:nvPr>
            <p:extLst>
              <p:ext uri="{D42A27DB-BD31-4B8C-83A1-F6EECF244321}">
                <p14:modId xmlns:p14="http://schemas.microsoft.com/office/powerpoint/2010/main" val="4290532541"/>
              </p:ext>
            </p:extLst>
          </p:nvPr>
        </p:nvGraphicFramePr>
        <p:xfrm>
          <a:off x="361797" y="3840155"/>
          <a:ext cx="8388345" cy="605128"/>
        </p:xfrm>
        <a:graphic>
          <a:graphicData uri="http://schemas.openxmlformats.org/drawingml/2006/table">
            <a:tbl>
              <a:tblPr/>
              <a:tblGrid>
                <a:gridCol w="1199826">
                  <a:extLst>
                    <a:ext uri="{9D8B030D-6E8A-4147-A177-3AD203B41FA5}">
                      <a16:colId xmlns:a16="http://schemas.microsoft.com/office/drawing/2014/main" val="2107958876"/>
                    </a:ext>
                  </a:extLst>
                </a:gridCol>
                <a:gridCol w="552963">
                  <a:extLst>
                    <a:ext uri="{9D8B030D-6E8A-4147-A177-3AD203B41FA5}">
                      <a16:colId xmlns:a16="http://schemas.microsoft.com/office/drawing/2014/main" val="2654280728"/>
                    </a:ext>
                  </a:extLst>
                </a:gridCol>
                <a:gridCol w="552963">
                  <a:extLst>
                    <a:ext uri="{9D8B030D-6E8A-4147-A177-3AD203B41FA5}">
                      <a16:colId xmlns:a16="http://schemas.microsoft.com/office/drawing/2014/main" val="1769738355"/>
                    </a:ext>
                  </a:extLst>
                </a:gridCol>
                <a:gridCol w="552963">
                  <a:extLst>
                    <a:ext uri="{9D8B030D-6E8A-4147-A177-3AD203B41FA5}">
                      <a16:colId xmlns:a16="http://schemas.microsoft.com/office/drawing/2014/main" val="3243928845"/>
                    </a:ext>
                  </a:extLst>
                </a:gridCol>
                <a:gridCol w="552963">
                  <a:extLst>
                    <a:ext uri="{9D8B030D-6E8A-4147-A177-3AD203B41FA5}">
                      <a16:colId xmlns:a16="http://schemas.microsoft.com/office/drawing/2014/main" val="3671505781"/>
                    </a:ext>
                  </a:extLst>
                </a:gridCol>
                <a:gridCol w="552963">
                  <a:extLst>
                    <a:ext uri="{9D8B030D-6E8A-4147-A177-3AD203B41FA5}">
                      <a16:colId xmlns:a16="http://schemas.microsoft.com/office/drawing/2014/main" val="1495829578"/>
                    </a:ext>
                  </a:extLst>
                </a:gridCol>
                <a:gridCol w="552963">
                  <a:extLst>
                    <a:ext uri="{9D8B030D-6E8A-4147-A177-3AD203B41FA5}">
                      <a16:colId xmlns:a16="http://schemas.microsoft.com/office/drawing/2014/main" val="1457478527"/>
                    </a:ext>
                  </a:extLst>
                </a:gridCol>
                <a:gridCol w="552963">
                  <a:extLst>
                    <a:ext uri="{9D8B030D-6E8A-4147-A177-3AD203B41FA5}">
                      <a16:colId xmlns:a16="http://schemas.microsoft.com/office/drawing/2014/main" val="660069704"/>
                    </a:ext>
                  </a:extLst>
                </a:gridCol>
                <a:gridCol w="552963">
                  <a:extLst>
                    <a:ext uri="{9D8B030D-6E8A-4147-A177-3AD203B41FA5}">
                      <a16:colId xmlns:a16="http://schemas.microsoft.com/office/drawing/2014/main" val="947507147"/>
                    </a:ext>
                  </a:extLst>
                </a:gridCol>
                <a:gridCol w="552963">
                  <a:extLst>
                    <a:ext uri="{9D8B030D-6E8A-4147-A177-3AD203B41FA5}">
                      <a16:colId xmlns:a16="http://schemas.microsoft.com/office/drawing/2014/main" val="3265401062"/>
                    </a:ext>
                  </a:extLst>
                </a:gridCol>
                <a:gridCol w="552963">
                  <a:extLst>
                    <a:ext uri="{9D8B030D-6E8A-4147-A177-3AD203B41FA5}">
                      <a16:colId xmlns:a16="http://schemas.microsoft.com/office/drawing/2014/main" val="592992903"/>
                    </a:ext>
                  </a:extLst>
                </a:gridCol>
                <a:gridCol w="552963">
                  <a:extLst>
                    <a:ext uri="{9D8B030D-6E8A-4147-A177-3AD203B41FA5}">
                      <a16:colId xmlns:a16="http://schemas.microsoft.com/office/drawing/2014/main" val="1163677991"/>
                    </a:ext>
                  </a:extLst>
                </a:gridCol>
                <a:gridCol w="552963">
                  <a:extLst>
                    <a:ext uri="{9D8B030D-6E8A-4147-A177-3AD203B41FA5}">
                      <a16:colId xmlns:a16="http://schemas.microsoft.com/office/drawing/2014/main" val="4161253678"/>
                    </a:ext>
                  </a:extLst>
                </a:gridCol>
                <a:gridCol w="552963">
                  <a:extLst>
                    <a:ext uri="{9D8B030D-6E8A-4147-A177-3AD203B41FA5}">
                      <a16:colId xmlns:a16="http://schemas.microsoft.com/office/drawing/2014/main" val="3369564302"/>
                    </a:ext>
                  </a:extLst>
                </a:gridCol>
              </a:tblGrid>
              <a:tr h="151282">
                <a:tc>
                  <a:txBody>
                    <a:bodyPr/>
                    <a:lstStyle/>
                    <a:p>
                      <a:pPr algn="l" fontAlgn="b"/>
                      <a:r>
                        <a:rPr lang="en-GB" sz="800" b="0" i="0" u="none" strike="noStrike">
                          <a:solidFill>
                            <a:srgbClr val="FFFFFF"/>
                          </a:solidFill>
                          <a:effectLst/>
                          <a:latin typeface="Arial" panose="020B0604020202020204" pitchFamily="34" charset="0"/>
                        </a:rPr>
                        <a:t> </a:t>
                      </a:r>
                    </a:p>
                  </a:txBody>
                  <a:tcPr marL="5217" marR="5217" marT="5217"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808080"/>
                    </a:solidFill>
                  </a:tcPr>
                </a:tc>
                <a:tc>
                  <a:txBody>
                    <a:bodyPr/>
                    <a:lstStyle/>
                    <a:p>
                      <a:pPr algn="ctr" fontAlgn="b"/>
                      <a:r>
                        <a:rPr lang="en-GB" sz="800" b="1" i="0" u="none" strike="noStrike">
                          <a:solidFill>
                            <a:srgbClr val="FFFFFF"/>
                          </a:solidFill>
                          <a:effectLst/>
                          <a:latin typeface="Arial" panose="020B0604020202020204" pitchFamily="34" charset="0"/>
                        </a:rPr>
                        <a:t>Q1 21</a:t>
                      </a:r>
                    </a:p>
                  </a:txBody>
                  <a:tcPr marL="5217" marR="5217" marT="5217"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808080"/>
                    </a:solidFill>
                  </a:tcPr>
                </a:tc>
                <a:tc>
                  <a:txBody>
                    <a:bodyPr/>
                    <a:lstStyle/>
                    <a:p>
                      <a:pPr algn="ctr" fontAlgn="b"/>
                      <a:r>
                        <a:rPr lang="en-GB" sz="800" b="1" i="0" u="none" strike="noStrike">
                          <a:solidFill>
                            <a:srgbClr val="FFFFFF"/>
                          </a:solidFill>
                          <a:effectLst/>
                          <a:latin typeface="Arial" panose="020B0604020202020204" pitchFamily="34" charset="0"/>
                        </a:rPr>
                        <a:t>Q2 21</a:t>
                      </a:r>
                    </a:p>
                  </a:txBody>
                  <a:tcPr marL="5217" marR="5217" marT="5217"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808080"/>
                    </a:solidFill>
                  </a:tcPr>
                </a:tc>
                <a:tc>
                  <a:txBody>
                    <a:bodyPr/>
                    <a:lstStyle/>
                    <a:p>
                      <a:pPr algn="ctr" fontAlgn="b"/>
                      <a:r>
                        <a:rPr lang="en-GB" sz="800" b="1" i="0" u="none" strike="noStrike">
                          <a:solidFill>
                            <a:srgbClr val="FFFFFF"/>
                          </a:solidFill>
                          <a:effectLst/>
                          <a:latin typeface="Arial" panose="020B0604020202020204" pitchFamily="34" charset="0"/>
                        </a:rPr>
                        <a:t>Q3 21</a:t>
                      </a:r>
                    </a:p>
                  </a:txBody>
                  <a:tcPr marL="5217" marR="5217" marT="5217"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808080"/>
                    </a:solidFill>
                  </a:tcPr>
                </a:tc>
                <a:tc>
                  <a:txBody>
                    <a:bodyPr/>
                    <a:lstStyle/>
                    <a:p>
                      <a:pPr algn="ctr" fontAlgn="b"/>
                      <a:r>
                        <a:rPr lang="en-GB" sz="800" b="1" i="0" u="none" strike="noStrike">
                          <a:solidFill>
                            <a:srgbClr val="FFFFFF"/>
                          </a:solidFill>
                          <a:effectLst/>
                          <a:latin typeface="Arial" panose="020B0604020202020204" pitchFamily="34" charset="0"/>
                        </a:rPr>
                        <a:t>Q4 21</a:t>
                      </a:r>
                    </a:p>
                  </a:txBody>
                  <a:tcPr marL="5217" marR="5217" marT="5217"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808080"/>
                    </a:solidFill>
                  </a:tcPr>
                </a:tc>
                <a:tc>
                  <a:txBody>
                    <a:bodyPr/>
                    <a:lstStyle/>
                    <a:p>
                      <a:pPr algn="ctr" fontAlgn="b"/>
                      <a:r>
                        <a:rPr lang="en-GB" sz="800" b="1" i="0" u="none" strike="noStrike">
                          <a:solidFill>
                            <a:srgbClr val="FFFFFF"/>
                          </a:solidFill>
                          <a:effectLst/>
                          <a:latin typeface="Arial" panose="020B0604020202020204" pitchFamily="34" charset="0"/>
                        </a:rPr>
                        <a:t>Q1 22</a:t>
                      </a:r>
                    </a:p>
                  </a:txBody>
                  <a:tcPr marL="5217" marR="5217" marT="5217"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808080"/>
                    </a:solidFill>
                  </a:tcPr>
                </a:tc>
                <a:tc>
                  <a:txBody>
                    <a:bodyPr/>
                    <a:lstStyle/>
                    <a:p>
                      <a:pPr algn="ctr" fontAlgn="b"/>
                      <a:r>
                        <a:rPr lang="en-GB" sz="800" b="1" i="0" u="none" strike="noStrike">
                          <a:solidFill>
                            <a:srgbClr val="FFFFFF"/>
                          </a:solidFill>
                          <a:effectLst/>
                          <a:latin typeface="Arial" panose="020B0604020202020204" pitchFamily="34" charset="0"/>
                        </a:rPr>
                        <a:t>Q2 22</a:t>
                      </a:r>
                    </a:p>
                  </a:txBody>
                  <a:tcPr marL="5217" marR="5217" marT="5217"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808080"/>
                    </a:solidFill>
                  </a:tcPr>
                </a:tc>
                <a:tc>
                  <a:txBody>
                    <a:bodyPr/>
                    <a:lstStyle/>
                    <a:p>
                      <a:pPr algn="ctr" fontAlgn="b"/>
                      <a:r>
                        <a:rPr lang="en-GB" sz="800" b="1" i="0" u="none" strike="noStrike">
                          <a:solidFill>
                            <a:srgbClr val="FFFFFF"/>
                          </a:solidFill>
                          <a:effectLst/>
                          <a:latin typeface="Arial" panose="020B0604020202020204" pitchFamily="34" charset="0"/>
                        </a:rPr>
                        <a:t>Q3 22</a:t>
                      </a:r>
                    </a:p>
                  </a:txBody>
                  <a:tcPr marL="5217" marR="5217" marT="5217"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808080"/>
                    </a:solidFill>
                  </a:tcPr>
                </a:tc>
                <a:tc>
                  <a:txBody>
                    <a:bodyPr/>
                    <a:lstStyle/>
                    <a:p>
                      <a:pPr algn="ctr" fontAlgn="b"/>
                      <a:r>
                        <a:rPr lang="en-GB" sz="800" b="1" i="0" u="none" strike="noStrike">
                          <a:solidFill>
                            <a:srgbClr val="FFFFFF"/>
                          </a:solidFill>
                          <a:effectLst/>
                          <a:latin typeface="Arial" panose="020B0604020202020204" pitchFamily="34" charset="0"/>
                        </a:rPr>
                        <a:t>Q4 22</a:t>
                      </a:r>
                    </a:p>
                  </a:txBody>
                  <a:tcPr marL="5217" marR="5217" marT="5217"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808080"/>
                    </a:solidFill>
                  </a:tcPr>
                </a:tc>
                <a:tc>
                  <a:txBody>
                    <a:bodyPr/>
                    <a:lstStyle/>
                    <a:p>
                      <a:pPr algn="ctr" fontAlgn="b"/>
                      <a:r>
                        <a:rPr lang="en-GB" sz="800" b="1" i="0" u="none" strike="noStrike">
                          <a:solidFill>
                            <a:srgbClr val="FFFFFF"/>
                          </a:solidFill>
                          <a:effectLst/>
                          <a:latin typeface="Arial" panose="020B0604020202020204" pitchFamily="34" charset="0"/>
                        </a:rPr>
                        <a:t>Q1 23</a:t>
                      </a:r>
                    </a:p>
                  </a:txBody>
                  <a:tcPr marL="5217" marR="5217" marT="5217"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808080"/>
                    </a:solidFill>
                  </a:tcPr>
                </a:tc>
                <a:tc>
                  <a:txBody>
                    <a:bodyPr/>
                    <a:lstStyle/>
                    <a:p>
                      <a:pPr algn="l" fontAlgn="b"/>
                      <a:endParaRPr lang="en-GB" sz="800" b="0" i="0" u="none" strike="noStrike">
                        <a:solidFill>
                          <a:srgbClr val="000000"/>
                        </a:solidFill>
                        <a:effectLst/>
                        <a:latin typeface="Arial" panose="020B0604020202020204" pitchFamily="34" charset="0"/>
                      </a:endParaRPr>
                    </a:p>
                  </a:txBody>
                  <a:tcPr marL="5217" marR="5217" marT="5217"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ctr" fontAlgn="b"/>
                      <a:r>
                        <a:rPr lang="en-GB" sz="800" b="1" i="0" u="none" strike="noStrike">
                          <a:solidFill>
                            <a:srgbClr val="FFFFFF"/>
                          </a:solidFill>
                          <a:effectLst/>
                          <a:latin typeface="Arial" panose="020B0604020202020204" pitchFamily="34" charset="0"/>
                        </a:rPr>
                        <a:t>YE Mar'21</a:t>
                      </a:r>
                    </a:p>
                  </a:txBody>
                  <a:tcPr marL="5217" marR="5217" marT="5217"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808080"/>
                    </a:solidFill>
                  </a:tcPr>
                </a:tc>
                <a:tc>
                  <a:txBody>
                    <a:bodyPr/>
                    <a:lstStyle/>
                    <a:p>
                      <a:pPr algn="ctr" fontAlgn="b"/>
                      <a:r>
                        <a:rPr lang="en-GB" sz="800" b="1" i="0" u="none" strike="noStrike">
                          <a:solidFill>
                            <a:srgbClr val="FFFFFF"/>
                          </a:solidFill>
                          <a:effectLst/>
                          <a:latin typeface="Arial" panose="020B0604020202020204" pitchFamily="34" charset="0"/>
                        </a:rPr>
                        <a:t>YE Mar'22</a:t>
                      </a:r>
                    </a:p>
                  </a:txBody>
                  <a:tcPr marL="5217" marR="5217" marT="5217"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808080"/>
                    </a:solidFill>
                  </a:tcPr>
                </a:tc>
                <a:tc>
                  <a:txBody>
                    <a:bodyPr/>
                    <a:lstStyle/>
                    <a:p>
                      <a:pPr algn="ctr" fontAlgn="b"/>
                      <a:r>
                        <a:rPr lang="en-GB" sz="800" b="1" i="0" u="none" strike="noStrike">
                          <a:solidFill>
                            <a:srgbClr val="FFFFFF"/>
                          </a:solidFill>
                          <a:effectLst/>
                          <a:latin typeface="Arial" panose="020B0604020202020204" pitchFamily="34" charset="0"/>
                        </a:rPr>
                        <a:t>YE Mar'23</a:t>
                      </a:r>
                    </a:p>
                  </a:txBody>
                  <a:tcPr marL="5217" marR="5217" marT="5217"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808080"/>
                    </a:solidFill>
                  </a:tcPr>
                </a:tc>
                <a:extLst>
                  <a:ext uri="{0D108BD9-81ED-4DB2-BD59-A6C34878D82A}">
                    <a16:rowId xmlns:a16="http://schemas.microsoft.com/office/drawing/2014/main" val="1554909431"/>
                  </a:ext>
                </a:extLst>
              </a:tr>
              <a:tr h="151282">
                <a:tc>
                  <a:txBody>
                    <a:bodyPr/>
                    <a:lstStyle/>
                    <a:p>
                      <a:pPr algn="l" rtl="0" fontAlgn="b"/>
                      <a:r>
                        <a:rPr lang="en-GB" sz="800" b="1" i="0" u="none" strike="noStrike">
                          <a:solidFill>
                            <a:srgbClr val="000000"/>
                          </a:solidFill>
                          <a:effectLst/>
                          <a:latin typeface="Arial" panose="020B0604020202020204" pitchFamily="34" charset="0"/>
                        </a:rPr>
                        <a:t>Total Spend, £m</a:t>
                      </a:r>
                    </a:p>
                  </a:txBody>
                  <a:tcPr marL="5217" marR="5217" marT="5217"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Arial" panose="020B0604020202020204" pitchFamily="34" charset="0"/>
                        </a:rPr>
                        <a:t>         108 </a:t>
                      </a:r>
                    </a:p>
                  </a:txBody>
                  <a:tcPr marL="5217" marR="5217" marT="5217"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Arial" panose="020B0604020202020204" pitchFamily="34" charset="0"/>
                        </a:rPr>
                        <a:t>       1,084 </a:t>
                      </a:r>
                    </a:p>
                  </a:txBody>
                  <a:tcPr marL="5217" marR="5217" marT="5217"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Arial" panose="020B0604020202020204" pitchFamily="34" charset="0"/>
                        </a:rPr>
                        <a:t>       1,638 </a:t>
                      </a:r>
                    </a:p>
                  </a:txBody>
                  <a:tcPr marL="5217" marR="5217" marT="5217"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Arial" panose="020B0604020202020204" pitchFamily="34" charset="0"/>
                        </a:rPr>
                        <a:t>       1,555 </a:t>
                      </a:r>
                    </a:p>
                  </a:txBody>
                  <a:tcPr marL="5217" marR="5217" marT="5217"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Arial" panose="020B0604020202020204" pitchFamily="34" charset="0"/>
                        </a:rPr>
                        <a:t>       1,035 </a:t>
                      </a:r>
                    </a:p>
                  </a:txBody>
                  <a:tcPr marL="5217" marR="5217" marT="5217"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Arial" panose="020B0604020202020204" pitchFamily="34" charset="0"/>
                        </a:rPr>
                        <a:t>       1,433 </a:t>
                      </a:r>
                    </a:p>
                  </a:txBody>
                  <a:tcPr marL="5217" marR="5217" marT="5217"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Arial" panose="020B0604020202020204" pitchFamily="34" charset="0"/>
                        </a:rPr>
                        <a:t>       1,192 </a:t>
                      </a:r>
                    </a:p>
                  </a:txBody>
                  <a:tcPr marL="5217" marR="5217" marT="5217"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Arial" panose="020B0604020202020204" pitchFamily="34" charset="0"/>
                        </a:rPr>
                        <a:t>       1,433 </a:t>
                      </a:r>
                    </a:p>
                  </a:txBody>
                  <a:tcPr marL="5217" marR="5217" marT="5217"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Arial" panose="020B0604020202020204" pitchFamily="34" charset="0"/>
                        </a:rPr>
                        <a:t>         912 </a:t>
                      </a:r>
                    </a:p>
                  </a:txBody>
                  <a:tcPr marL="5217" marR="5217" marT="5217"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endParaRPr lang="en-GB" sz="800" b="0" i="0" u="none" strike="noStrike">
                        <a:solidFill>
                          <a:srgbClr val="000000"/>
                        </a:solidFill>
                        <a:effectLst/>
                        <a:latin typeface="Arial" panose="020B0604020202020204" pitchFamily="34" charset="0"/>
                      </a:endParaRPr>
                    </a:p>
                  </a:txBody>
                  <a:tcPr marL="5217" marR="5217" marT="5217"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l" fontAlgn="b"/>
                      <a:r>
                        <a:rPr lang="en-GB" sz="800" b="0" i="0" u="none" strike="noStrike">
                          <a:solidFill>
                            <a:srgbClr val="000000"/>
                          </a:solidFill>
                          <a:effectLst/>
                          <a:latin typeface="Arial" panose="020B0604020202020204" pitchFamily="34" charset="0"/>
                        </a:rPr>
                        <a:t>       1,711 </a:t>
                      </a:r>
                    </a:p>
                  </a:txBody>
                  <a:tcPr marL="5217" marR="5217" marT="5217"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Arial" panose="020B0604020202020204" pitchFamily="34" charset="0"/>
                        </a:rPr>
                        <a:t>       5,313 </a:t>
                      </a:r>
                    </a:p>
                  </a:txBody>
                  <a:tcPr marL="5217" marR="5217" marT="5217"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Arial" panose="020B0604020202020204" pitchFamily="34" charset="0"/>
                        </a:rPr>
                        <a:t>       4,970 </a:t>
                      </a:r>
                    </a:p>
                  </a:txBody>
                  <a:tcPr marL="5217" marR="5217" marT="5217"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1342667661"/>
                  </a:ext>
                </a:extLst>
              </a:tr>
              <a:tr h="151282">
                <a:tc>
                  <a:txBody>
                    <a:bodyPr/>
                    <a:lstStyle/>
                    <a:p>
                      <a:pPr algn="l" rtl="0" fontAlgn="b"/>
                      <a:r>
                        <a:rPr lang="en-GB" sz="800" b="1" i="0" u="none" strike="noStrike">
                          <a:solidFill>
                            <a:srgbClr val="000000"/>
                          </a:solidFill>
                          <a:effectLst/>
                          <a:latin typeface="Arial" panose="020B0604020202020204" pitchFamily="34" charset="0"/>
                        </a:rPr>
                        <a:t>Visits, m</a:t>
                      </a:r>
                    </a:p>
                  </a:txBody>
                  <a:tcPr marL="5217" marR="5217" marT="5217"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Arial" panose="020B0604020202020204" pitchFamily="34" charset="0"/>
                        </a:rPr>
                        <a:t>           22 </a:t>
                      </a:r>
                    </a:p>
                  </a:txBody>
                  <a:tcPr marL="5217" marR="5217" marT="5217"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Arial" panose="020B0604020202020204" pitchFamily="34" charset="0"/>
                        </a:rPr>
                        <a:t>         114 </a:t>
                      </a:r>
                    </a:p>
                  </a:txBody>
                  <a:tcPr marL="5217" marR="5217" marT="5217"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Arial" panose="020B0604020202020204" pitchFamily="34" charset="0"/>
                        </a:rPr>
                        <a:t>         230 </a:t>
                      </a:r>
                    </a:p>
                  </a:txBody>
                  <a:tcPr marL="5217" marR="5217" marT="5217"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Arial" panose="020B0604020202020204" pitchFamily="34" charset="0"/>
                        </a:rPr>
                        <a:t>         198 </a:t>
                      </a:r>
                    </a:p>
                  </a:txBody>
                  <a:tcPr marL="5217" marR="5217" marT="5217"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Arial" panose="020B0604020202020204" pitchFamily="34" charset="0"/>
                        </a:rPr>
                        <a:t>         141 </a:t>
                      </a:r>
                    </a:p>
                  </a:txBody>
                  <a:tcPr marL="5217" marR="5217" marT="5217"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Arial" panose="020B0604020202020204" pitchFamily="34" charset="0"/>
                        </a:rPr>
                        <a:t>         127 </a:t>
                      </a:r>
                    </a:p>
                  </a:txBody>
                  <a:tcPr marL="5217" marR="5217" marT="5217"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Arial" panose="020B0604020202020204" pitchFamily="34" charset="0"/>
                        </a:rPr>
                        <a:t>         179 </a:t>
                      </a:r>
                    </a:p>
                  </a:txBody>
                  <a:tcPr marL="5217" marR="5217" marT="5217"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Arial" panose="020B0604020202020204" pitchFamily="34" charset="0"/>
                        </a:rPr>
                        <a:t>         193 </a:t>
                      </a:r>
                    </a:p>
                  </a:txBody>
                  <a:tcPr marL="5217" marR="5217" marT="5217"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Arial" panose="020B0604020202020204" pitchFamily="34" charset="0"/>
                        </a:rPr>
                        <a:t>         134 </a:t>
                      </a:r>
                    </a:p>
                  </a:txBody>
                  <a:tcPr marL="5217" marR="5217" marT="5217"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endParaRPr lang="en-GB" sz="800" b="0" i="0" u="none" strike="noStrike">
                        <a:solidFill>
                          <a:srgbClr val="000000"/>
                        </a:solidFill>
                        <a:effectLst/>
                        <a:latin typeface="Arial" panose="020B0604020202020204" pitchFamily="34" charset="0"/>
                      </a:endParaRPr>
                    </a:p>
                  </a:txBody>
                  <a:tcPr marL="5217" marR="5217" marT="5217"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l" fontAlgn="b"/>
                      <a:r>
                        <a:rPr lang="en-GB" sz="800" b="0" i="0" u="none" strike="noStrike">
                          <a:solidFill>
                            <a:srgbClr val="000000"/>
                          </a:solidFill>
                          <a:effectLst/>
                          <a:latin typeface="Arial" panose="020B0604020202020204" pitchFamily="34" charset="0"/>
                        </a:rPr>
                        <a:t>         271 </a:t>
                      </a:r>
                    </a:p>
                  </a:txBody>
                  <a:tcPr marL="5217" marR="5217" marT="5217"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Arial" panose="020B0604020202020204" pitchFamily="34" charset="0"/>
                        </a:rPr>
                        <a:t>         682 </a:t>
                      </a:r>
                    </a:p>
                  </a:txBody>
                  <a:tcPr marL="5217" marR="5217" marT="5217"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Arial" panose="020B0604020202020204" pitchFamily="34" charset="0"/>
                        </a:rPr>
                        <a:t>         632 </a:t>
                      </a:r>
                    </a:p>
                  </a:txBody>
                  <a:tcPr marL="5217" marR="5217" marT="5217"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2666173002"/>
                  </a:ext>
                </a:extLst>
              </a:tr>
              <a:tr h="151282">
                <a:tc>
                  <a:txBody>
                    <a:bodyPr/>
                    <a:lstStyle/>
                    <a:p>
                      <a:pPr algn="l" rtl="0" fontAlgn="b"/>
                      <a:r>
                        <a:rPr lang="en-GB" sz="800" b="1" i="0" u="none" strike="noStrike">
                          <a:solidFill>
                            <a:srgbClr val="000000"/>
                          </a:solidFill>
                          <a:effectLst/>
                          <a:latin typeface="Arial" panose="020B0604020202020204" pitchFamily="34" charset="0"/>
                        </a:rPr>
                        <a:t>Avg. Eater Check, £</a:t>
                      </a:r>
                    </a:p>
                  </a:txBody>
                  <a:tcPr marL="5217" marR="5217" marT="5217"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Arial" panose="020B0604020202020204" pitchFamily="34" charset="0"/>
                        </a:rPr>
                        <a:t>        4.90 </a:t>
                      </a:r>
                    </a:p>
                  </a:txBody>
                  <a:tcPr marL="5217" marR="5217" marT="5217"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Arial" panose="020B0604020202020204" pitchFamily="34" charset="0"/>
                        </a:rPr>
                        <a:t>        9.50 </a:t>
                      </a:r>
                    </a:p>
                  </a:txBody>
                  <a:tcPr marL="5217" marR="5217" marT="5217"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Arial" panose="020B0604020202020204" pitchFamily="34" charset="0"/>
                        </a:rPr>
                        <a:t>        7.14 </a:t>
                      </a:r>
                    </a:p>
                  </a:txBody>
                  <a:tcPr marL="5217" marR="5217" marT="5217"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Arial" panose="020B0604020202020204" pitchFamily="34" charset="0"/>
                        </a:rPr>
                        <a:t>        7.87 </a:t>
                      </a:r>
                    </a:p>
                  </a:txBody>
                  <a:tcPr marL="5217" marR="5217" marT="5217"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Arial" panose="020B0604020202020204" pitchFamily="34" charset="0"/>
                        </a:rPr>
                        <a:t>        7.36 </a:t>
                      </a:r>
                    </a:p>
                  </a:txBody>
                  <a:tcPr marL="5217" marR="5217" marT="5217"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Arial" panose="020B0604020202020204" pitchFamily="34" charset="0"/>
                        </a:rPr>
                        <a:t>       11.29 </a:t>
                      </a:r>
                    </a:p>
                  </a:txBody>
                  <a:tcPr marL="5217" marR="5217" marT="5217"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Arial" panose="020B0604020202020204" pitchFamily="34" charset="0"/>
                        </a:rPr>
                        <a:t>        6.68 </a:t>
                      </a:r>
                    </a:p>
                  </a:txBody>
                  <a:tcPr marL="5217" marR="5217" marT="5217"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Arial" panose="020B0604020202020204" pitchFamily="34" charset="0"/>
                        </a:rPr>
                        <a:t>        7.43 </a:t>
                      </a:r>
                    </a:p>
                  </a:txBody>
                  <a:tcPr marL="5217" marR="5217" marT="5217"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Arial" panose="020B0604020202020204" pitchFamily="34" charset="0"/>
                        </a:rPr>
                        <a:t>        6.81 </a:t>
                      </a:r>
                    </a:p>
                  </a:txBody>
                  <a:tcPr marL="5217" marR="5217" marT="5217"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endParaRPr lang="en-GB" sz="800" b="0" i="0" u="none" strike="noStrike">
                        <a:solidFill>
                          <a:srgbClr val="000000"/>
                        </a:solidFill>
                        <a:effectLst/>
                        <a:latin typeface="Arial" panose="020B0604020202020204" pitchFamily="34" charset="0"/>
                      </a:endParaRPr>
                    </a:p>
                  </a:txBody>
                  <a:tcPr marL="5217" marR="5217" marT="5217"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tcPr>
                </a:tc>
                <a:tc>
                  <a:txBody>
                    <a:bodyPr/>
                    <a:lstStyle/>
                    <a:p>
                      <a:pPr algn="l" fontAlgn="b"/>
                      <a:r>
                        <a:rPr lang="en-GB" sz="800" b="0" i="0" u="none" strike="noStrike">
                          <a:solidFill>
                            <a:srgbClr val="000000"/>
                          </a:solidFill>
                          <a:effectLst/>
                          <a:latin typeface="Arial" panose="020B0604020202020204" pitchFamily="34" charset="0"/>
                        </a:rPr>
                        <a:t>        6.32 </a:t>
                      </a:r>
                    </a:p>
                  </a:txBody>
                  <a:tcPr marL="5217" marR="5217" marT="5217"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GB" sz="800" b="0" i="0" u="none" strike="noStrike">
                          <a:solidFill>
                            <a:srgbClr val="000000"/>
                          </a:solidFill>
                          <a:effectLst/>
                          <a:latin typeface="Arial" panose="020B0604020202020204" pitchFamily="34" charset="0"/>
                        </a:rPr>
                        <a:t>        7.79 </a:t>
                      </a:r>
                    </a:p>
                  </a:txBody>
                  <a:tcPr marL="5217" marR="5217" marT="5217"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GB" sz="800" b="0" i="0" u="none" strike="noStrike" dirty="0">
                          <a:solidFill>
                            <a:srgbClr val="000000"/>
                          </a:solidFill>
                          <a:effectLst/>
                          <a:latin typeface="Arial" panose="020B0604020202020204" pitchFamily="34" charset="0"/>
                        </a:rPr>
                        <a:t>        7.86 </a:t>
                      </a:r>
                    </a:p>
                  </a:txBody>
                  <a:tcPr marL="5217" marR="5217" marT="5217"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2839946521"/>
                  </a:ext>
                </a:extLst>
              </a:tr>
            </a:tbl>
          </a:graphicData>
        </a:graphic>
      </p:graphicFrame>
    </p:spTree>
    <p:extLst>
      <p:ext uri="{BB962C8B-B14F-4D97-AF65-F5344CB8AC3E}">
        <p14:creationId xmlns:p14="http://schemas.microsoft.com/office/powerpoint/2010/main" val="319964720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8572" y="518144"/>
            <a:ext cx="7680013" cy="478513"/>
          </a:xfrm>
        </p:spPr>
        <p:txBody>
          <a:bodyPr>
            <a:noAutofit/>
          </a:bodyPr>
          <a:lstStyle/>
          <a:p>
            <a:r>
              <a:rPr lang="en-US" sz="2400" dirty="0">
                <a:solidFill>
                  <a:srgbClr val="00517D"/>
                </a:solidFill>
                <a:latin typeface="+mn-lt"/>
                <a:cs typeface="Calibri" pitchFamily="34" charset="0"/>
              </a:rPr>
              <a:t>Despite losing servings, seafood in Travel and Leisure grew in incidence</a:t>
            </a:r>
            <a:endParaRPr lang="en-GB" sz="2400" dirty="0">
              <a:solidFill>
                <a:srgbClr val="00517D"/>
              </a:solidFill>
              <a:latin typeface="+mn-lt"/>
              <a:cs typeface="Calibri" pitchFamily="34" charset="0"/>
            </a:endParaRPr>
          </a:p>
        </p:txBody>
      </p:sp>
      <p:sp>
        <p:nvSpPr>
          <p:cNvPr id="3" name="Slide Number Placeholder 2"/>
          <p:cNvSpPr>
            <a:spLocks noGrp="1"/>
          </p:cNvSpPr>
          <p:nvPr>
            <p:ph type="sldNum" sz="quarter" idx="10"/>
          </p:nvPr>
        </p:nvSpPr>
        <p:spPr/>
        <p:txBody>
          <a:bodyPr/>
          <a:lstStyle/>
          <a:p>
            <a:fld id="{35A454EE-6717-4973-901E-6A90AD009CF4}" type="slidenum">
              <a:rPr lang="en-US" sz="1400" smtClean="0"/>
              <a:pPr/>
              <a:t>55</a:t>
            </a:fld>
            <a:endParaRPr lang="en-US" sz="1400" dirty="0"/>
          </a:p>
        </p:txBody>
      </p:sp>
      <p:sp>
        <p:nvSpPr>
          <p:cNvPr id="10" name="Text Box 3"/>
          <p:cNvSpPr txBox="1">
            <a:spLocks noChangeArrowheads="1"/>
          </p:cNvSpPr>
          <p:nvPr/>
        </p:nvSpPr>
        <p:spPr bwMode="auto">
          <a:xfrm>
            <a:off x="2697996" y="996658"/>
            <a:ext cx="405194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ctr"/>
            <a:r>
              <a:rPr lang="en-US" sz="1400" dirty="0">
                <a:solidFill>
                  <a:srgbClr val="008AC0"/>
                </a:solidFill>
                <a:latin typeface="+mn-lt"/>
                <a:cs typeface="Calibri" pitchFamily="34" charset="0"/>
              </a:rPr>
              <a:t>Servings Share &amp; YOY, and Incidence by Protein</a:t>
            </a:r>
          </a:p>
        </p:txBody>
      </p:sp>
      <p:graphicFrame>
        <p:nvGraphicFramePr>
          <p:cNvPr id="14" name="Object 1"/>
          <p:cNvGraphicFramePr>
            <a:graphicFrameLocks noChangeAspect="1"/>
          </p:cNvGraphicFramePr>
          <p:nvPr>
            <p:extLst>
              <p:ext uri="{D42A27DB-BD31-4B8C-83A1-F6EECF244321}">
                <p14:modId xmlns:p14="http://schemas.microsoft.com/office/powerpoint/2010/main" val="1202630991"/>
              </p:ext>
            </p:extLst>
          </p:nvPr>
        </p:nvGraphicFramePr>
        <p:xfrm>
          <a:off x="4723969" y="1594263"/>
          <a:ext cx="4287179" cy="296733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Chart 14"/>
          <p:cNvGraphicFramePr/>
          <p:nvPr>
            <p:extLst>
              <p:ext uri="{D42A27DB-BD31-4B8C-83A1-F6EECF244321}">
                <p14:modId xmlns:p14="http://schemas.microsoft.com/office/powerpoint/2010/main" val="3988978343"/>
              </p:ext>
            </p:extLst>
          </p:nvPr>
        </p:nvGraphicFramePr>
        <p:xfrm>
          <a:off x="74305" y="1267362"/>
          <a:ext cx="3752107" cy="345349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Table 15"/>
          <p:cNvGraphicFramePr>
            <a:graphicFrameLocks noGrp="1"/>
          </p:cNvGraphicFramePr>
          <p:nvPr>
            <p:extLst>
              <p:ext uri="{D42A27DB-BD31-4B8C-83A1-F6EECF244321}">
                <p14:modId xmlns:p14="http://schemas.microsoft.com/office/powerpoint/2010/main" val="2357886819"/>
              </p:ext>
            </p:extLst>
          </p:nvPr>
        </p:nvGraphicFramePr>
        <p:xfrm>
          <a:off x="4458795" y="1594263"/>
          <a:ext cx="833718" cy="2831490"/>
        </p:xfrm>
        <a:graphic>
          <a:graphicData uri="http://schemas.openxmlformats.org/drawingml/2006/table">
            <a:tbl>
              <a:tblPr>
                <a:tableStyleId>{5C22544A-7EE6-4342-B048-85BDC9FD1C3A}</a:tableStyleId>
              </a:tblPr>
              <a:tblGrid>
                <a:gridCol w="833718">
                  <a:extLst>
                    <a:ext uri="{9D8B030D-6E8A-4147-A177-3AD203B41FA5}">
                      <a16:colId xmlns:a16="http://schemas.microsoft.com/office/drawing/2014/main" val="20000"/>
                    </a:ext>
                  </a:extLst>
                </a:gridCol>
              </a:tblGrid>
              <a:tr h="566298">
                <a:tc>
                  <a:txBody>
                    <a:bodyPr/>
                    <a:lstStyle/>
                    <a:p>
                      <a:pPr algn="ctr" fontAlgn="ctr"/>
                      <a:r>
                        <a:rPr lang="en-US" sz="1400" b="1" i="0" u="none" strike="noStrike">
                          <a:solidFill>
                            <a:srgbClr val="00B050"/>
                          </a:solidFill>
                          <a:effectLst/>
                          <a:latin typeface="Robot Condensed Regular"/>
                        </a:rPr>
                        <a:t>1.40</a:t>
                      </a:r>
                    </a:p>
                  </a:txBody>
                  <a:tcPr marL="9525" marR="9525" marT="9525" marB="0" anchor="ctr">
                    <a:noFill/>
                  </a:tcPr>
                </a:tc>
                <a:extLst>
                  <a:ext uri="{0D108BD9-81ED-4DB2-BD59-A6C34878D82A}">
                    <a16:rowId xmlns:a16="http://schemas.microsoft.com/office/drawing/2014/main" val="10000"/>
                  </a:ext>
                </a:extLst>
              </a:tr>
              <a:tr h="566298">
                <a:tc>
                  <a:txBody>
                    <a:bodyPr/>
                    <a:lstStyle/>
                    <a:p>
                      <a:pPr algn="ctr" fontAlgn="ctr"/>
                      <a:r>
                        <a:rPr lang="en-US" sz="1400" b="1" i="0" u="none" strike="noStrike">
                          <a:solidFill>
                            <a:srgbClr val="9C0006"/>
                          </a:solidFill>
                          <a:effectLst/>
                          <a:latin typeface="Robot Condensed Regular"/>
                        </a:rPr>
                        <a:t>-3.10</a:t>
                      </a:r>
                    </a:p>
                  </a:txBody>
                  <a:tcPr marL="9525" marR="9525" marT="9525" marB="0" anchor="ctr">
                    <a:noFill/>
                  </a:tcPr>
                </a:tc>
                <a:extLst>
                  <a:ext uri="{0D108BD9-81ED-4DB2-BD59-A6C34878D82A}">
                    <a16:rowId xmlns:a16="http://schemas.microsoft.com/office/drawing/2014/main" val="10001"/>
                  </a:ext>
                </a:extLst>
              </a:tr>
              <a:tr h="566298">
                <a:tc>
                  <a:txBody>
                    <a:bodyPr/>
                    <a:lstStyle/>
                    <a:p>
                      <a:pPr algn="ctr" fontAlgn="ctr"/>
                      <a:r>
                        <a:rPr lang="en-US" sz="1400" b="1" i="0" u="none" strike="noStrike">
                          <a:solidFill>
                            <a:srgbClr val="00B050"/>
                          </a:solidFill>
                          <a:effectLst/>
                          <a:latin typeface="Robot Condensed Regular"/>
                        </a:rPr>
                        <a:t>0.50</a:t>
                      </a:r>
                    </a:p>
                  </a:txBody>
                  <a:tcPr marL="9525" marR="9525" marT="9525" marB="0" anchor="ctr">
                    <a:noFill/>
                  </a:tcPr>
                </a:tc>
                <a:extLst>
                  <a:ext uri="{0D108BD9-81ED-4DB2-BD59-A6C34878D82A}">
                    <a16:rowId xmlns:a16="http://schemas.microsoft.com/office/drawing/2014/main" val="10002"/>
                  </a:ext>
                </a:extLst>
              </a:tr>
              <a:tr h="566298">
                <a:tc>
                  <a:txBody>
                    <a:bodyPr/>
                    <a:lstStyle/>
                    <a:p>
                      <a:pPr algn="ctr" fontAlgn="ctr"/>
                      <a:r>
                        <a:rPr lang="en-US" sz="1400" b="1" i="0" u="none" strike="noStrike">
                          <a:solidFill>
                            <a:srgbClr val="00B050"/>
                          </a:solidFill>
                          <a:effectLst/>
                          <a:latin typeface="Robot Condensed Regular"/>
                        </a:rPr>
                        <a:t>0.30</a:t>
                      </a:r>
                    </a:p>
                  </a:txBody>
                  <a:tcPr marL="9525" marR="9525" marT="9525" marB="0" anchor="ctr">
                    <a:noFill/>
                  </a:tcPr>
                </a:tc>
                <a:extLst>
                  <a:ext uri="{0D108BD9-81ED-4DB2-BD59-A6C34878D82A}">
                    <a16:rowId xmlns:a16="http://schemas.microsoft.com/office/drawing/2014/main" val="10003"/>
                  </a:ext>
                </a:extLst>
              </a:tr>
              <a:tr h="566298">
                <a:tc>
                  <a:txBody>
                    <a:bodyPr/>
                    <a:lstStyle/>
                    <a:p>
                      <a:pPr algn="ctr" fontAlgn="ctr"/>
                      <a:r>
                        <a:rPr lang="en-US" sz="1400" b="1" i="0" u="none" strike="noStrike" dirty="0">
                          <a:solidFill>
                            <a:srgbClr val="00B050"/>
                          </a:solidFill>
                          <a:effectLst/>
                          <a:latin typeface="Robot Condensed Regular"/>
                        </a:rPr>
                        <a:t>2.50</a:t>
                      </a:r>
                    </a:p>
                  </a:txBody>
                  <a:tcPr marL="9525" marR="9525" marT="9525" marB="0" anchor="ctr">
                    <a:noFill/>
                  </a:tcPr>
                </a:tc>
                <a:extLst>
                  <a:ext uri="{0D108BD9-81ED-4DB2-BD59-A6C34878D82A}">
                    <a16:rowId xmlns:a16="http://schemas.microsoft.com/office/drawing/2014/main" val="10004"/>
                  </a:ext>
                </a:extLst>
              </a:tr>
            </a:tbl>
          </a:graphicData>
        </a:graphic>
      </p:graphicFrame>
      <p:sp>
        <p:nvSpPr>
          <p:cNvPr id="18" name="TextBox 17"/>
          <p:cNvSpPr txBox="1"/>
          <p:nvPr/>
        </p:nvSpPr>
        <p:spPr>
          <a:xfrm>
            <a:off x="3772684" y="1456250"/>
            <a:ext cx="2219490" cy="276999"/>
          </a:xfrm>
          <a:prstGeom prst="rect">
            <a:avLst/>
          </a:prstGeom>
          <a:noFill/>
        </p:spPr>
        <p:txBody>
          <a:bodyPr wrap="square" rtlCol="0">
            <a:spAutoFit/>
          </a:bodyPr>
          <a:lstStyle/>
          <a:p>
            <a:pPr algn="ctr"/>
            <a:r>
              <a:rPr lang="en-GB" sz="1200" b="1" dirty="0">
                <a:cs typeface="Calibri" pitchFamily="34" charset="0"/>
              </a:rPr>
              <a:t>% Incidence Change</a:t>
            </a:r>
          </a:p>
        </p:txBody>
      </p:sp>
      <p:sp>
        <p:nvSpPr>
          <p:cNvPr id="11" name="Text Placeholder 4"/>
          <p:cNvSpPr>
            <a:spLocks noGrp="1"/>
          </p:cNvSpPr>
          <p:nvPr>
            <p:ph type="body" sz="quarter" idx="4294967295"/>
          </p:nvPr>
        </p:nvSpPr>
        <p:spPr>
          <a:xfrm>
            <a:off x="5811998" y="4800599"/>
            <a:ext cx="2683723" cy="277391"/>
          </a:xfrm>
        </p:spPr>
        <p:txBody>
          <a:bodyPr>
            <a:noAutofit/>
          </a:bodyPr>
          <a:lstStyle/>
          <a:p>
            <a:pPr marL="0" indent="0">
              <a:buNone/>
            </a:pPr>
            <a:r>
              <a:rPr lang="en-US" sz="900" dirty="0">
                <a:solidFill>
                  <a:schemeClr val="tx1">
                    <a:lumMod val="65000"/>
                    <a:lumOff val="35000"/>
                  </a:schemeClr>
                </a:solidFill>
                <a:cs typeface="Calibri" pitchFamily="34" charset="0"/>
              </a:rPr>
              <a:t>Source: </a:t>
            </a:r>
            <a:r>
              <a:rPr lang="en-US" sz="900" dirty="0" err="1">
                <a:solidFill>
                  <a:schemeClr val="tx1">
                    <a:lumMod val="65000"/>
                    <a:lumOff val="35000"/>
                  </a:schemeClr>
                </a:solidFill>
                <a:cs typeface="Calibri" pitchFamily="34" charset="0"/>
              </a:rPr>
              <a:t>Circana</a:t>
            </a:r>
            <a:r>
              <a:rPr lang="en-US" sz="900" dirty="0">
                <a:solidFill>
                  <a:schemeClr val="tx1">
                    <a:lumMod val="65000"/>
                    <a:lumOff val="35000"/>
                  </a:schemeClr>
                </a:solidFill>
                <a:cs typeface="Calibri" pitchFamily="34" charset="0"/>
              </a:rPr>
              <a:t>/CREST®, YE Mar 23</a:t>
            </a:r>
          </a:p>
        </p:txBody>
      </p:sp>
      <p:grpSp>
        <p:nvGrpSpPr>
          <p:cNvPr id="12" name="Group 11"/>
          <p:cNvGrpSpPr/>
          <p:nvPr/>
        </p:nvGrpSpPr>
        <p:grpSpPr>
          <a:xfrm>
            <a:off x="7943565" y="148981"/>
            <a:ext cx="1104313" cy="779487"/>
            <a:chOff x="7943565" y="148981"/>
            <a:chExt cx="1104313" cy="779487"/>
          </a:xfrm>
        </p:grpSpPr>
        <p:sp>
          <p:nvSpPr>
            <p:cNvPr id="13" name="Oval 12"/>
            <p:cNvSpPr/>
            <p:nvPr/>
          </p:nvSpPr>
          <p:spPr>
            <a:xfrm>
              <a:off x="8095956" y="148981"/>
              <a:ext cx="785465" cy="779487"/>
            </a:xfrm>
            <a:prstGeom prst="ellipse">
              <a:avLst/>
            </a:prstGeom>
            <a:blipFill dpi="0" rotWithShape="1">
              <a:blip r:embed="rId5">
                <a:extLst>
                  <a:ext uri="{28A0092B-C50C-407E-A947-70E740481C1C}">
                    <a14:useLocalDpi xmlns:a14="http://schemas.microsoft.com/office/drawing/2010/main" val="0"/>
                  </a:ext>
                </a:extLst>
              </a:blip>
              <a:srcRect/>
              <a:stretch>
                <a:fillRect/>
              </a:stretch>
            </a:bli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200" b="1" dirty="0"/>
            </a:p>
          </p:txBody>
        </p:sp>
        <p:sp>
          <p:nvSpPr>
            <p:cNvPr id="17" name="TextBox 16"/>
            <p:cNvSpPr txBox="1"/>
            <p:nvPr/>
          </p:nvSpPr>
          <p:spPr>
            <a:xfrm>
              <a:off x="7943565" y="300857"/>
              <a:ext cx="1104313" cy="461665"/>
            </a:xfrm>
            <a:prstGeom prst="rect">
              <a:avLst/>
            </a:prstGeom>
            <a:noFill/>
          </p:spPr>
          <p:txBody>
            <a:bodyPr wrap="square" rtlCol="0">
              <a:spAutoFit/>
            </a:bodyPr>
            <a:lstStyle/>
            <a:p>
              <a:pPr algn="ctr"/>
              <a:r>
                <a:rPr lang="en-GB" sz="2400" b="1" dirty="0">
                  <a:solidFill>
                    <a:schemeClr val="bg1"/>
                  </a:solidFill>
                  <a:cs typeface="Calibri" pitchFamily="34" charset="0"/>
                </a:rPr>
                <a:t>T&amp;L</a:t>
              </a:r>
            </a:p>
          </p:txBody>
        </p:sp>
      </p:grpSp>
    </p:spTree>
    <p:extLst>
      <p:ext uri="{BB962C8B-B14F-4D97-AF65-F5344CB8AC3E}">
        <p14:creationId xmlns:p14="http://schemas.microsoft.com/office/powerpoint/2010/main" val="948821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8572" y="375100"/>
            <a:ext cx="7604993" cy="327248"/>
          </a:xfrm>
        </p:spPr>
        <p:txBody>
          <a:bodyPr>
            <a:noAutofit/>
          </a:bodyPr>
          <a:lstStyle/>
          <a:p>
            <a:r>
              <a:rPr lang="en-US" sz="2400" dirty="0">
                <a:solidFill>
                  <a:srgbClr val="00517D"/>
                </a:solidFill>
                <a:latin typeface="+mn-lt"/>
                <a:cs typeface="Calibri" pitchFamily="34" charset="0"/>
              </a:rPr>
              <a:t>Fried fish grew share at the expense of </a:t>
            </a:r>
            <a:r>
              <a:rPr lang="en-US" sz="2400" dirty="0" err="1">
                <a:solidFill>
                  <a:srgbClr val="00517D"/>
                </a:solidFill>
                <a:latin typeface="+mn-lt"/>
                <a:cs typeface="Calibri" pitchFamily="34" charset="0"/>
              </a:rPr>
              <a:t>shelfish</a:t>
            </a:r>
            <a:endParaRPr lang="en-US" sz="2400" dirty="0">
              <a:solidFill>
                <a:srgbClr val="00517D"/>
              </a:solidFill>
              <a:latin typeface="+mn-lt"/>
              <a:cs typeface="Calibri" pitchFamily="34" charset="0"/>
            </a:endParaRPr>
          </a:p>
        </p:txBody>
      </p:sp>
      <p:sp>
        <p:nvSpPr>
          <p:cNvPr id="3" name="Slide Number Placeholder 2"/>
          <p:cNvSpPr>
            <a:spLocks noGrp="1"/>
          </p:cNvSpPr>
          <p:nvPr>
            <p:ph type="sldNum" sz="quarter" idx="10"/>
          </p:nvPr>
        </p:nvSpPr>
        <p:spPr/>
        <p:txBody>
          <a:bodyPr/>
          <a:lstStyle/>
          <a:p>
            <a:fld id="{35A454EE-6717-4973-901E-6A90AD009CF4}" type="slidenum">
              <a:rPr lang="en-US" smtClean="0"/>
              <a:pPr/>
              <a:t>56</a:t>
            </a:fld>
            <a:endParaRPr lang="en-US" dirty="0"/>
          </a:p>
        </p:txBody>
      </p:sp>
      <p:graphicFrame>
        <p:nvGraphicFramePr>
          <p:cNvPr id="14" name="Chart 13"/>
          <p:cNvGraphicFramePr/>
          <p:nvPr>
            <p:extLst>
              <p:ext uri="{D42A27DB-BD31-4B8C-83A1-F6EECF244321}">
                <p14:modId xmlns:p14="http://schemas.microsoft.com/office/powerpoint/2010/main" val="1817315617"/>
              </p:ext>
            </p:extLst>
          </p:nvPr>
        </p:nvGraphicFramePr>
        <p:xfrm>
          <a:off x="249376" y="1492216"/>
          <a:ext cx="3955829" cy="345349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Chart 14"/>
          <p:cNvGraphicFramePr/>
          <p:nvPr>
            <p:extLst>
              <p:ext uri="{D42A27DB-BD31-4B8C-83A1-F6EECF244321}">
                <p14:modId xmlns:p14="http://schemas.microsoft.com/office/powerpoint/2010/main" val="1808355641"/>
              </p:ext>
            </p:extLst>
          </p:nvPr>
        </p:nvGraphicFramePr>
        <p:xfrm>
          <a:off x="4537597" y="1492216"/>
          <a:ext cx="4637963" cy="3453494"/>
        </p:xfrm>
        <a:graphic>
          <a:graphicData uri="http://schemas.openxmlformats.org/drawingml/2006/chart">
            <c:chart xmlns:c="http://schemas.openxmlformats.org/drawingml/2006/chart" xmlns:r="http://schemas.openxmlformats.org/officeDocument/2006/relationships" r:id="rId4"/>
          </a:graphicData>
        </a:graphic>
      </p:graphicFrame>
      <p:sp>
        <p:nvSpPr>
          <p:cNvPr id="16" name="Text Box 3"/>
          <p:cNvSpPr txBox="1">
            <a:spLocks noChangeArrowheads="1"/>
          </p:cNvSpPr>
          <p:nvPr/>
        </p:nvSpPr>
        <p:spPr bwMode="auto">
          <a:xfrm>
            <a:off x="1183593" y="1052043"/>
            <a:ext cx="1826141"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ctr"/>
            <a:r>
              <a:rPr lang="en-US" sz="1600" dirty="0">
                <a:solidFill>
                  <a:srgbClr val="008AC0"/>
                </a:solidFill>
                <a:latin typeface="+mn-lt"/>
                <a:cs typeface="Calibri" pitchFamily="34" charset="0"/>
              </a:rPr>
              <a:t>Servings % Share</a:t>
            </a:r>
          </a:p>
        </p:txBody>
      </p:sp>
      <p:sp>
        <p:nvSpPr>
          <p:cNvPr id="17" name="Text Box 3"/>
          <p:cNvSpPr txBox="1">
            <a:spLocks noChangeArrowheads="1"/>
          </p:cNvSpPr>
          <p:nvPr/>
        </p:nvSpPr>
        <p:spPr bwMode="auto">
          <a:xfrm>
            <a:off x="4957164" y="1052043"/>
            <a:ext cx="247856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ctr"/>
            <a:r>
              <a:rPr lang="en-US" sz="1600" dirty="0">
                <a:solidFill>
                  <a:srgbClr val="008AC0"/>
                </a:solidFill>
                <a:latin typeface="+mn-lt"/>
                <a:cs typeface="Calibri" pitchFamily="34" charset="0"/>
              </a:rPr>
              <a:t>% Contribution to Growth</a:t>
            </a:r>
          </a:p>
        </p:txBody>
      </p:sp>
      <p:sp>
        <p:nvSpPr>
          <p:cNvPr id="11" name="Text Placeholder 4"/>
          <p:cNvSpPr>
            <a:spLocks noGrp="1"/>
          </p:cNvSpPr>
          <p:nvPr>
            <p:ph type="body" sz="quarter" idx="4294967295"/>
          </p:nvPr>
        </p:nvSpPr>
        <p:spPr>
          <a:xfrm>
            <a:off x="5897139" y="4800600"/>
            <a:ext cx="2683723" cy="277391"/>
          </a:xfrm>
        </p:spPr>
        <p:txBody>
          <a:bodyPr>
            <a:normAutofit/>
          </a:bodyPr>
          <a:lstStyle/>
          <a:p>
            <a:pPr marL="0" indent="0">
              <a:buNone/>
            </a:pPr>
            <a:r>
              <a:rPr lang="en-US" sz="1100" dirty="0">
                <a:solidFill>
                  <a:schemeClr val="tx1">
                    <a:lumMod val="65000"/>
                    <a:lumOff val="35000"/>
                  </a:schemeClr>
                </a:solidFill>
                <a:cs typeface="Calibri" pitchFamily="34" charset="0"/>
              </a:rPr>
              <a:t>Source: </a:t>
            </a:r>
            <a:r>
              <a:rPr lang="en-US" sz="1100" dirty="0" err="1">
                <a:solidFill>
                  <a:schemeClr val="tx1">
                    <a:lumMod val="65000"/>
                    <a:lumOff val="35000"/>
                  </a:schemeClr>
                </a:solidFill>
                <a:cs typeface="Calibri" pitchFamily="34" charset="0"/>
              </a:rPr>
              <a:t>Circana</a:t>
            </a:r>
            <a:r>
              <a:rPr lang="en-US" sz="1100" dirty="0">
                <a:solidFill>
                  <a:schemeClr val="tx1">
                    <a:lumMod val="65000"/>
                    <a:lumOff val="35000"/>
                  </a:schemeClr>
                </a:solidFill>
                <a:cs typeface="Calibri" pitchFamily="34" charset="0"/>
              </a:rPr>
              <a:t>/CREST®, YE Mar 23</a:t>
            </a:r>
          </a:p>
        </p:txBody>
      </p:sp>
      <p:grpSp>
        <p:nvGrpSpPr>
          <p:cNvPr id="19" name="Group 18"/>
          <p:cNvGrpSpPr/>
          <p:nvPr/>
        </p:nvGrpSpPr>
        <p:grpSpPr>
          <a:xfrm>
            <a:off x="7943565" y="148981"/>
            <a:ext cx="1104313" cy="779487"/>
            <a:chOff x="7943565" y="148981"/>
            <a:chExt cx="1104313" cy="779487"/>
          </a:xfrm>
        </p:grpSpPr>
        <p:sp>
          <p:nvSpPr>
            <p:cNvPr id="20" name="Oval 19"/>
            <p:cNvSpPr/>
            <p:nvPr/>
          </p:nvSpPr>
          <p:spPr>
            <a:xfrm>
              <a:off x="8095956" y="148981"/>
              <a:ext cx="785465" cy="779487"/>
            </a:xfrm>
            <a:prstGeom prst="ellipse">
              <a:avLst/>
            </a:prstGeom>
            <a:blipFill dpi="0" rotWithShape="1">
              <a:blip r:embed="rId5">
                <a:extLst>
                  <a:ext uri="{28A0092B-C50C-407E-A947-70E740481C1C}">
                    <a14:useLocalDpi xmlns:a14="http://schemas.microsoft.com/office/drawing/2010/main" val="0"/>
                  </a:ext>
                </a:extLst>
              </a:blip>
              <a:srcRect/>
              <a:stretch>
                <a:fillRect/>
              </a:stretch>
            </a:bli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200" b="1" dirty="0"/>
            </a:p>
          </p:txBody>
        </p:sp>
        <p:sp>
          <p:nvSpPr>
            <p:cNvPr id="21" name="TextBox 20"/>
            <p:cNvSpPr txBox="1"/>
            <p:nvPr/>
          </p:nvSpPr>
          <p:spPr>
            <a:xfrm>
              <a:off x="7943565" y="300857"/>
              <a:ext cx="1104313" cy="461665"/>
            </a:xfrm>
            <a:prstGeom prst="rect">
              <a:avLst/>
            </a:prstGeom>
            <a:noFill/>
          </p:spPr>
          <p:txBody>
            <a:bodyPr wrap="square" rtlCol="0">
              <a:spAutoFit/>
            </a:bodyPr>
            <a:lstStyle/>
            <a:p>
              <a:pPr algn="ctr"/>
              <a:r>
                <a:rPr lang="en-GB" sz="2400" b="1" dirty="0">
                  <a:solidFill>
                    <a:schemeClr val="bg1"/>
                  </a:solidFill>
                  <a:cs typeface="Calibri" pitchFamily="34" charset="0"/>
                </a:rPr>
                <a:t>T&amp;L</a:t>
              </a:r>
            </a:p>
          </p:txBody>
        </p:sp>
      </p:grpSp>
    </p:spTree>
    <p:extLst>
      <p:ext uri="{BB962C8B-B14F-4D97-AF65-F5344CB8AC3E}">
        <p14:creationId xmlns:p14="http://schemas.microsoft.com/office/powerpoint/2010/main" val="2927649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extLst>
              <p:ext uri="{D42A27DB-BD31-4B8C-83A1-F6EECF244321}">
                <p14:modId xmlns:p14="http://schemas.microsoft.com/office/powerpoint/2010/main" val="1404911689"/>
              </p:ext>
            </p:extLst>
          </p:nvPr>
        </p:nvGraphicFramePr>
        <p:xfrm>
          <a:off x="213757" y="1570166"/>
          <a:ext cx="5005225" cy="2989772"/>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262377" y="384867"/>
            <a:ext cx="7757384" cy="327248"/>
          </a:xfrm>
        </p:spPr>
        <p:txBody>
          <a:bodyPr>
            <a:noAutofit/>
          </a:bodyPr>
          <a:lstStyle/>
          <a:p>
            <a:r>
              <a:rPr lang="en-GB" sz="2400" dirty="0">
                <a:solidFill>
                  <a:srgbClr val="00517D"/>
                </a:solidFill>
                <a:latin typeface="+mn-lt"/>
                <a:cs typeface="Calibri" pitchFamily="34" charset="0"/>
              </a:rPr>
              <a:t>Seafood individual spend has increased by 81p</a:t>
            </a:r>
          </a:p>
        </p:txBody>
      </p:sp>
      <p:sp>
        <p:nvSpPr>
          <p:cNvPr id="3" name="Slide Number Placeholder 2"/>
          <p:cNvSpPr>
            <a:spLocks noGrp="1"/>
          </p:cNvSpPr>
          <p:nvPr>
            <p:ph type="sldNum" sz="quarter" idx="10"/>
          </p:nvPr>
        </p:nvSpPr>
        <p:spPr/>
        <p:txBody>
          <a:bodyPr/>
          <a:lstStyle/>
          <a:p>
            <a:fld id="{35A454EE-6717-4973-901E-6A90AD009CF4}" type="slidenum">
              <a:rPr lang="en-US" smtClean="0"/>
              <a:pPr/>
              <a:t>57</a:t>
            </a:fld>
            <a:endParaRPr lang="en-US" dirty="0"/>
          </a:p>
        </p:txBody>
      </p:sp>
      <p:sp>
        <p:nvSpPr>
          <p:cNvPr id="26" name="TextBox 25"/>
          <p:cNvSpPr txBox="1"/>
          <p:nvPr/>
        </p:nvSpPr>
        <p:spPr>
          <a:xfrm>
            <a:off x="357595" y="1200834"/>
            <a:ext cx="2740025" cy="461665"/>
          </a:xfrm>
          <a:prstGeom prst="rect">
            <a:avLst/>
          </a:prstGeom>
          <a:noFill/>
        </p:spPr>
        <p:txBody>
          <a:bodyPr>
            <a:spAutoFit/>
          </a:bodyPr>
          <a:lstStyle/>
          <a:p>
            <a:pPr>
              <a:defRPr/>
            </a:pPr>
            <a:r>
              <a:rPr lang="en-US" sz="1200" b="1" dirty="0">
                <a:cs typeface="Calibri" pitchFamily="34" charset="0"/>
              </a:rPr>
              <a:t>Average Individual Spend </a:t>
            </a:r>
          </a:p>
          <a:p>
            <a:pPr>
              <a:defRPr/>
            </a:pPr>
            <a:r>
              <a:rPr lang="en-US" sz="1200" b="1" dirty="0">
                <a:cs typeface="Calibri" pitchFamily="34" charset="0"/>
              </a:rPr>
              <a:t>YE Mar 23</a:t>
            </a:r>
          </a:p>
        </p:txBody>
      </p:sp>
      <p:cxnSp>
        <p:nvCxnSpPr>
          <p:cNvPr id="27" name="Straight Connector 26"/>
          <p:cNvCxnSpPr/>
          <p:nvPr/>
        </p:nvCxnSpPr>
        <p:spPr bwMode="auto">
          <a:xfrm>
            <a:off x="403827" y="2411118"/>
            <a:ext cx="8382000" cy="0"/>
          </a:xfrm>
          <a:prstGeom prst="line">
            <a:avLst/>
          </a:prstGeom>
          <a:solidFill>
            <a:srgbClr val="FFFF99"/>
          </a:solidFill>
          <a:ln w="9525" cap="flat" cmpd="sng" algn="ctr">
            <a:solidFill>
              <a:schemeClr val="bg1">
                <a:lumMod val="50000"/>
              </a:schemeClr>
            </a:solidFill>
            <a:prstDash val="solid"/>
            <a:round/>
            <a:headEnd type="oval" w="med" len="med"/>
            <a:tailEnd type="oval" w="med" len="med"/>
          </a:ln>
          <a:effectLst/>
        </p:spPr>
      </p:cxnSp>
      <p:cxnSp>
        <p:nvCxnSpPr>
          <p:cNvPr id="28" name="Straight Connector 5"/>
          <p:cNvCxnSpPr>
            <a:cxnSpLocks noChangeShapeType="1"/>
          </p:cNvCxnSpPr>
          <p:nvPr/>
        </p:nvCxnSpPr>
        <p:spPr bwMode="auto">
          <a:xfrm>
            <a:off x="1471519" y="1714501"/>
            <a:ext cx="0" cy="2606510"/>
          </a:xfrm>
          <a:prstGeom prst="line">
            <a:avLst/>
          </a:prstGeom>
          <a:noFill/>
          <a:ln w="25400" algn="ctr">
            <a:solidFill>
              <a:srgbClr val="C00000"/>
            </a:solidFill>
            <a:prstDash val="lgDash"/>
            <a:round/>
            <a:headEnd type="oval" w="med" len="med"/>
            <a:tailEnd type="oval" w="med" len="med"/>
          </a:ln>
          <a:extLst>
            <a:ext uri="{909E8E84-426E-40DD-AFC4-6F175D3DCCD1}">
              <a14:hiddenFill xmlns:a14="http://schemas.microsoft.com/office/drawing/2010/main">
                <a:noFill/>
              </a14:hiddenFill>
            </a:ext>
          </a:extLst>
        </p:spPr>
      </p:cxnSp>
      <p:sp>
        <p:nvSpPr>
          <p:cNvPr id="29" name="TextBox 28"/>
          <p:cNvSpPr txBox="1"/>
          <p:nvPr/>
        </p:nvSpPr>
        <p:spPr>
          <a:xfrm>
            <a:off x="6118693" y="1190708"/>
            <a:ext cx="2602322" cy="461665"/>
          </a:xfrm>
          <a:prstGeom prst="rect">
            <a:avLst/>
          </a:prstGeom>
          <a:noFill/>
        </p:spPr>
        <p:txBody>
          <a:bodyPr wrap="square">
            <a:spAutoFit/>
          </a:bodyPr>
          <a:lstStyle>
            <a:defPPr>
              <a:defRPr lang="en-GB"/>
            </a:defPPr>
            <a:lvl1pPr>
              <a:defRPr sz="1300">
                <a:solidFill>
                  <a:srgbClr val="000000"/>
                </a:solidFill>
                <a:ea typeface="Microsoft YaHei" pitchFamily="34" charset="-122"/>
                <a:cs typeface="Calibri" pitchFamily="34" charset="0"/>
              </a:defRPr>
            </a:lvl1pPr>
          </a:lstStyle>
          <a:p>
            <a:pPr algn="r"/>
            <a:r>
              <a:rPr lang="en-US" sz="1200" b="1" dirty="0">
                <a:solidFill>
                  <a:schemeClr val="tx1"/>
                </a:solidFill>
                <a:ea typeface="+mn-ea"/>
              </a:rPr>
              <a:t>Spend Change</a:t>
            </a:r>
          </a:p>
          <a:p>
            <a:pPr algn="r"/>
            <a:r>
              <a:rPr lang="en-US" sz="1200" b="1" dirty="0">
                <a:solidFill>
                  <a:schemeClr val="tx1"/>
                </a:solidFill>
                <a:ea typeface="+mn-ea"/>
              </a:rPr>
              <a:t>YE Mar 23 vs. '22</a:t>
            </a:r>
          </a:p>
        </p:txBody>
      </p:sp>
      <p:graphicFrame>
        <p:nvGraphicFramePr>
          <p:cNvPr id="6" name="Chart 5"/>
          <p:cNvGraphicFramePr/>
          <p:nvPr>
            <p:extLst>
              <p:ext uri="{D42A27DB-BD31-4B8C-83A1-F6EECF244321}">
                <p14:modId xmlns:p14="http://schemas.microsoft.com/office/powerpoint/2010/main" val="3673624085"/>
              </p:ext>
            </p:extLst>
          </p:nvPr>
        </p:nvGraphicFramePr>
        <p:xfrm>
          <a:off x="5141343" y="1576562"/>
          <a:ext cx="3752492" cy="2997604"/>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 Placeholder 4"/>
          <p:cNvSpPr>
            <a:spLocks noGrp="1"/>
          </p:cNvSpPr>
          <p:nvPr>
            <p:ph type="body" sz="quarter" idx="4294967295"/>
          </p:nvPr>
        </p:nvSpPr>
        <p:spPr>
          <a:xfrm>
            <a:off x="5897139" y="4800600"/>
            <a:ext cx="2683723" cy="277391"/>
          </a:xfrm>
        </p:spPr>
        <p:txBody>
          <a:bodyPr>
            <a:normAutofit/>
          </a:bodyPr>
          <a:lstStyle/>
          <a:p>
            <a:pPr marL="0" indent="0">
              <a:buNone/>
            </a:pPr>
            <a:r>
              <a:rPr lang="en-US" sz="1100" dirty="0">
                <a:solidFill>
                  <a:schemeClr val="tx1">
                    <a:lumMod val="65000"/>
                    <a:lumOff val="35000"/>
                  </a:schemeClr>
                </a:solidFill>
                <a:cs typeface="Calibri" pitchFamily="34" charset="0"/>
              </a:rPr>
              <a:t>Source: </a:t>
            </a:r>
            <a:r>
              <a:rPr lang="en-US" sz="1100" dirty="0" err="1">
                <a:solidFill>
                  <a:schemeClr val="tx1">
                    <a:lumMod val="65000"/>
                    <a:lumOff val="35000"/>
                  </a:schemeClr>
                </a:solidFill>
                <a:cs typeface="Calibri" pitchFamily="34" charset="0"/>
              </a:rPr>
              <a:t>Circana</a:t>
            </a:r>
            <a:r>
              <a:rPr lang="en-US" sz="1100" dirty="0">
                <a:solidFill>
                  <a:schemeClr val="tx1">
                    <a:lumMod val="65000"/>
                    <a:lumOff val="35000"/>
                  </a:schemeClr>
                </a:solidFill>
                <a:cs typeface="Calibri" pitchFamily="34" charset="0"/>
              </a:rPr>
              <a:t>/CREST®, YE Mar 23</a:t>
            </a:r>
          </a:p>
        </p:txBody>
      </p:sp>
      <p:grpSp>
        <p:nvGrpSpPr>
          <p:cNvPr id="16" name="Group 15"/>
          <p:cNvGrpSpPr/>
          <p:nvPr/>
        </p:nvGrpSpPr>
        <p:grpSpPr>
          <a:xfrm>
            <a:off x="7943565" y="148981"/>
            <a:ext cx="1104313" cy="779487"/>
            <a:chOff x="7943565" y="148981"/>
            <a:chExt cx="1104313" cy="779487"/>
          </a:xfrm>
        </p:grpSpPr>
        <p:sp>
          <p:nvSpPr>
            <p:cNvPr id="17" name="Oval 16"/>
            <p:cNvSpPr/>
            <p:nvPr/>
          </p:nvSpPr>
          <p:spPr>
            <a:xfrm>
              <a:off x="8095956" y="148981"/>
              <a:ext cx="785465" cy="779487"/>
            </a:xfrm>
            <a:prstGeom prst="ellipse">
              <a:avLst/>
            </a:prstGeom>
            <a:blipFill dpi="0" rotWithShape="1">
              <a:blip r:embed="rId5">
                <a:extLst>
                  <a:ext uri="{28A0092B-C50C-407E-A947-70E740481C1C}">
                    <a14:useLocalDpi xmlns:a14="http://schemas.microsoft.com/office/drawing/2010/main" val="0"/>
                  </a:ext>
                </a:extLst>
              </a:blip>
              <a:srcRect/>
              <a:stretch>
                <a:fillRect/>
              </a:stretch>
            </a:bli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200" b="1" dirty="0"/>
            </a:p>
          </p:txBody>
        </p:sp>
        <p:sp>
          <p:nvSpPr>
            <p:cNvPr id="18" name="TextBox 17"/>
            <p:cNvSpPr txBox="1"/>
            <p:nvPr/>
          </p:nvSpPr>
          <p:spPr>
            <a:xfrm>
              <a:off x="7943565" y="300857"/>
              <a:ext cx="1104313" cy="461665"/>
            </a:xfrm>
            <a:prstGeom prst="rect">
              <a:avLst/>
            </a:prstGeom>
            <a:noFill/>
          </p:spPr>
          <p:txBody>
            <a:bodyPr wrap="square" rtlCol="0">
              <a:spAutoFit/>
            </a:bodyPr>
            <a:lstStyle/>
            <a:p>
              <a:pPr algn="ctr"/>
              <a:r>
                <a:rPr lang="en-GB" sz="2400" b="1" dirty="0">
                  <a:solidFill>
                    <a:schemeClr val="bg1"/>
                  </a:solidFill>
                  <a:cs typeface="Calibri" pitchFamily="34" charset="0"/>
                </a:rPr>
                <a:t>T&amp;L</a:t>
              </a:r>
            </a:p>
          </p:txBody>
        </p:sp>
      </p:grpSp>
    </p:spTree>
    <p:extLst>
      <p:ext uri="{BB962C8B-B14F-4D97-AF65-F5344CB8AC3E}">
        <p14:creationId xmlns:p14="http://schemas.microsoft.com/office/powerpoint/2010/main" val="3886348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extLst>
              <p:ext uri="{D42A27DB-BD31-4B8C-83A1-F6EECF244321}">
                <p14:modId xmlns:p14="http://schemas.microsoft.com/office/powerpoint/2010/main" val="2163722641"/>
              </p:ext>
            </p:extLst>
          </p:nvPr>
        </p:nvGraphicFramePr>
        <p:xfrm>
          <a:off x="403827" y="1570166"/>
          <a:ext cx="4815154" cy="2989772"/>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338572" y="148981"/>
            <a:ext cx="7604993" cy="825419"/>
          </a:xfrm>
        </p:spPr>
        <p:txBody>
          <a:bodyPr>
            <a:noAutofit/>
          </a:bodyPr>
          <a:lstStyle/>
          <a:p>
            <a:r>
              <a:rPr lang="en-GB" sz="2400" dirty="0">
                <a:solidFill>
                  <a:srgbClr val="00517D"/>
                </a:solidFill>
                <a:latin typeface="+mn-lt"/>
                <a:cs typeface="Calibri" pitchFamily="34" charset="0"/>
              </a:rPr>
              <a:t>The deal rate for Seafood at T&amp;L is the highest among proteins, but significantly lower than year ago</a:t>
            </a:r>
          </a:p>
        </p:txBody>
      </p:sp>
      <p:sp>
        <p:nvSpPr>
          <p:cNvPr id="3" name="Slide Number Placeholder 2"/>
          <p:cNvSpPr>
            <a:spLocks noGrp="1"/>
          </p:cNvSpPr>
          <p:nvPr>
            <p:ph type="sldNum" sz="quarter" idx="10"/>
          </p:nvPr>
        </p:nvSpPr>
        <p:spPr/>
        <p:txBody>
          <a:bodyPr/>
          <a:lstStyle/>
          <a:p>
            <a:fld id="{35A454EE-6717-4973-901E-6A90AD009CF4}" type="slidenum">
              <a:rPr lang="en-US" smtClean="0"/>
              <a:pPr/>
              <a:t>58</a:t>
            </a:fld>
            <a:endParaRPr lang="en-US" dirty="0"/>
          </a:p>
        </p:txBody>
      </p:sp>
      <p:sp>
        <p:nvSpPr>
          <p:cNvPr id="26" name="TextBox 25"/>
          <p:cNvSpPr txBox="1"/>
          <p:nvPr/>
        </p:nvSpPr>
        <p:spPr>
          <a:xfrm>
            <a:off x="357595" y="1200834"/>
            <a:ext cx="2740025" cy="461665"/>
          </a:xfrm>
          <a:prstGeom prst="rect">
            <a:avLst/>
          </a:prstGeom>
          <a:noFill/>
        </p:spPr>
        <p:txBody>
          <a:bodyPr>
            <a:spAutoFit/>
          </a:bodyPr>
          <a:lstStyle/>
          <a:p>
            <a:pPr>
              <a:defRPr/>
            </a:pPr>
            <a:r>
              <a:rPr lang="en-US" sz="1200" b="1" dirty="0">
                <a:solidFill>
                  <a:srgbClr val="000000"/>
                </a:solidFill>
                <a:ea typeface="Microsoft YaHei" pitchFamily="34" charset="-122"/>
                <a:cs typeface="Calibri" pitchFamily="34" charset="0"/>
              </a:rPr>
              <a:t>Deal Rates % </a:t>
            </a:r>
          </a:p>
          <a:p>
            <a:pPr>
              <a:defRPr/>
            </a:pPr>
            <a:r>
              <a:rPr lang="en-US" sz="1200" b="1" dirty="0">
                <a:solidFill>
                  <a:srgbClr val="000000"/>
                </a:solidFill>
                <a:ea typeface="Microsoft YaHei" pitchFamily="34" charset="-122"/>
                <a:cs typeface="Calibri" pitchFamily="34" charset="0"/>
              </a:rPr>
              <a:t>YE Mar 23</a:t>
            </a:r>
          </a:p>
        </p:txBody>
      </p:sp>
      <p:cxnSp>
        <p:nvCxnSpPr>
          <p:cNvPr id="27" name="Straight Connector 26"/>
          <p:cNvCxnSpPr/>
          <p:nvPr/>
        </p:nvCxnSpPr>
        <p:spPr bwMode="auto">
          <a:xfrm>
            <a:off x="403827" y="2411118"/>
            <a:ext cx="8382000" cy="0"/>
          </a:xfrm>
          <a:prstGeom prst="line">
            <a:avLst/>
          </a:prstGeom>
          <a:solidFill>
            <a:srgbClr val="FFFF99"/>
          </a:solidFill>
          <a:ln w="9525" cap="flat" cmpd="sng" algn="ctr">
            <a:solidFill>
              <a:schemeClr val="bg1">
                <a:lumMod val="50000"/>
              </a:schemeClr>
            </a:solidFill>
            <a:prstDash val="solid"/>
            <a:round/>
            <a:headEnd type="oval" w="med" len="med"/>
            <a:tailEnd type="oval" w="med" len="med"/>
          </a:ln>
          <a:effectLst/>
        </p:spPr>
      </p:cxnSp>
      <p:cxnSp>
        <p:nvCxnSpPr>
          <p:cNvPr id="28" name="Straight Connector 5"/>
          <p:cNvCxnSpPr>
            <a:cxnSpLocks noChangeShapeType="1"/>
          </p:cNvCxnSpPr>
          <p:nvPr/>
        </p:nvCxnSpPr>
        <p:spPr bwMode="auto">
          <a:xfrm>
            <a:off x="1249341" y="1576562"/>
            <a:ext cx="0" cy="2606510"/>
          </a:xfrm>
          <a:prstGeom prst="line">
            <a:avLst/>
          </a:prstGeom>
          <a:noFill/>
          <a:ln w="25400" algn="ctr">
            <a:solidFill>
              <a:srgbClr val="C00000"/>
            </a:solidFill>
            <a:prstDash val="lgDash"/>
            <a:round/>
            <a:headEnd type="oval" w="med" len="med"/>
            <a:tailEnd type="oval" w="med" len="med"/>
          </a:ln>
          <a:extLst>
            <a:ext uri="{909E8E84-426E-40DD-AFC4-6F175D3DCCD1}">
              <a14:hiddenFill xmlns:a14="http://schemas.microsoft.com/office/drawing/2010/main">
                <a:noFill/>
              </a14:hiddenFill>
            </a:ext>
          </a:extLst>
        </p:spPr>
      </p:cxnSp>
      <p:sp>
        <p:nvSpPr>
          <p:cNvPr id="29" name="TextBox 28"/>
          <p:cNvSpPr txBox="1"/>
          <p:nvPr/>
        </p:nvSpPr>
        <p:spPr>
          <a:xfrm>
            <a:off x="6118693" y="1190708"/>
            <a:ext cx="2602322" cy="461665"/>
          </a:xfrm>
          <a:prstGeom prst="rect">
            <a:avLst/>
          </a:prstGeom>
          <a:noFill/>
        </p:spPr>
        <p:txBody>
          <a:bodyPr wrap="square">
            <a:spAutoFit/>
          </a:bodyPr>
          <a:lstStyle>
            <a:defPPr>
              <a:defRPr lang="en-GB"/>
            </a:defPPr>
            <a:lvl1pPr>
              <a:defRPr sz="1300">
                <a:solidFill>
                  <a:srgbClr val="000000"/>
                </a:solidFill>
                <a:ea typeface="Microsoft YaHei" pitchFamily="34" charset="-122"/>
                <a:cs typeface="Calibri" pitchFamily="34" charset="0"/>
              </a:defRPr>
            </a:lvl1pPr>
          </a:lstStyle>
          <a:p>
            <a:pPr algn="r">
              <a:defRPr/>
            </a:pPr>
            <a:r>
              <a:rPr lang="en-US" sz="1200" b="1" dirty="0"/>
              <a:t>Deal Rate </a:t>
            </a:r>
            <a:r>
              <a:rPr lang="en-US" sz="1200" b="1" dirty="0" err="1"/>
              <a:t>Ppt</a:t>
            </a:r>
            <a:r>
              <a:rPr lang="en-US" sz="1200" b="1" dirty="0"/>
              <a:t> Change</a:t>
            </a:r>
          </a:p>
          <a:p>
            <a:pPr algn="r">
              <a:defRPr/>
            </a:pPr>
            <a:r>
              <a:rPr lang="en-US" sz="1200" b="1" dirty="0"/>
              <a:t>YE Mar 23 vs. '22</a:t>
            </a:r>
          </a:p>
        </p:txBody>
      </p:sp>
      <p:graphicFrame>
        <p:nvGraphicFramePr>
          <p:cNvPr id="6" name="Chart 5"/>
          <p:cNvGraphicFramePr/>
          <p:nvPr>
            <p:extLst>
              <p:ext uri="{D42A27DB-BD31-4B8C-83A1-F6EECF244321}">
                <p14:modId xmlns:p14="http://schemas.microsoft.com/office/powerpoint/2010/main" val="1356239285"/>
              </p:ext>
            </p:extLst>
          </p:nvPr>
        </p:nvGraphicFramePr>
        <p:xfrm>
          <a:off x="5141343" y="1576562"/>
          <a:ext cx="3752492" cy="2997604"/>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 Placeholder 4"/>
          <p:cNvSpPr>
            <a:spLocks noGrp="1"/>
          </p:cNvSpPr>
          <p:nvPr>
            <p:ph type="body" sz="quarter" idx="4294967295"/>
          </p:nvPr>
        </p:nvSpPr>
        <p:spPr>
          <a:xfrm>
            <a:off x="5897139" y="4800600"/>
            <a:ext cx="2683723" cy="277391"/>
          </a:xfrm>
        </p:spPr>
        <p:txBody>
          <a:bodyPr>
            <a:normAutofit/>
          </a:bodyPr>
          <a:lstStyle/>
          <a:p>
            <a:pPr marL="0" indent="0">
              <a:buNone/>
            </a:pPr>
            <a:r>
              <a:rPr lang="en-US" sz="1100" dirty="0">
                <a:solidFill>
                  <a:schemeClr val="tx1">
                    <a:lumMod val="65000"/>
                    <a:lumOff val="35000"/>
                  </a:schemeClr>
                </a:solidFill>
                <a:cs typeface="Calibri" pitchFamily="34" charset="0"/>
              </a:rPr>
              <a:t>Source: </a:t>
            </a:r>
            <a:r>
              <a:rPr lang="en-US" sz="1100" dirty="0" err="1">
                <a:solidFill>
                  <a:schemeClr val="tx1">
                    <a:lumMod val="65000"/>
                    <a:lumOff val="35000"/>
                  </a:schemeClr>
                </a:solidFill>
                <a:cs typeface="Calibri" pitchFamily="34" charset="0"/>
              </a:rPr>
              <a:t>Circana</a:t>
            </a:r>
            <a:r>
              <a:rPr lang="en-US" sz="1100" dirty="0">
                <a:solidFill>
                  <a:schemeClr val="tx1">
                    <a:lumMod val="65000"/>
                    <a:lumOff val="35000"/>
                  </a:schemeClr>
                </a:solidFill>
                <a:cs typeface="Calibri" pitchFamily="34" charset="0"/>
              </a:rPr>
              <a:t>/CREST®, YE Mar 23</a:t>
            </a:r>
          </a:p>
        </p:txBody>
      </p:sp>
      <p:grpSp>
        <p:nvGrpSpPr>
          <p:cNvPr id="16" name="Group 15"/>
          <p:cNvGrpSpPr/>
          <p:nvPr/>
        </p:nvGrpSpPr>
        <p:grpSpPr>
          <a:xfrm>
            <a:off x="7943565" y="148981"/>
            <a:ext cx="1104313" cy="779487"/>
            <a:chOff x="7943565" y="148981"/>
            <a:chExt cx="1104313" cy="779487"/>
          </a:xfrm>
        </p:grpSpPr>
        <p:sp>
          <p:nvSpPr>
            <p:cNvPr id="17" name="Oval 16"/>
            <p:cNvSpPr/>
            <p:nvPr/>
          </p:nvSpPr>
          <p:spPr>
            <a:xfrm>
              <a:off x="8095956" y="148981"/>
              <a:ext cx="785465" cy="779487"/>
            </a:xfrm>
            <a:prstGeom prst="ellipse">
              <a:avLst/>
            </a:prstGeom>
            <a:blipFill dpi="0" rotWithShape="1">
              <a:blip r:embed="rId5">
                <a:extLst>
                  <a:ext uri="{28A0092B-C50C-407E-A947-70E740481C1C}">
                    <a14:useLocalDpi xmlns:a14="http://schemas.microsoft.com/office/drawing/2010/main" val="0"/>
                  </a:ext>
                </a:extLst>
              </a:blip>
              <a:srcRect/>
              <a:stretch>
                <a:fillRect/>
              </a:stretch>
            </a:bli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200" b="1" dirty="0"/>
            </a:p>
          </p:txBody>
        </p:sp>
        <p:sp>
          <p:nvSpPr>
            <p:cNvPr id="18" name="TextBox 17"/>
            <p:cNvSpPr txBox="1"/>
            <p:nvPr/>
          </p:nvSpPr>
          <p:spPr>
            <a:xfrm>
              <a:off x="7943565" y="300857"/>
              <a:ext cx="1104313" cy="461665"/>
            </a:xfrm>
            <a:prstGeom prst="rect">
              <a:avLst/>
            </a:prstGeom>
            <a:noFill/>
          </p:spPr>
          <p:txBody>
            <a:bodyPr wrap="square" rtlCol="0">
              <a:spAutoFit/>
            </a:bodyPr>
            <a:lstStyle/>
            <a:p>
              <a:pPr algn="ctr"/>
              <a:r>
                <a:rPr lang="en-GB" sz="2400" b="1" dirty="0">
                  <a:solidFill>
                    <a:schemeClr val="bg1"/>
                  </a:solidFill>
                  <a:cs typeface="Calibri" pitchFamily="34" charset="0"/>
                </a:rPr>
                <a:t>T&amp;L</a:t>
              </a:r>
            </a:p>
          </p:txBody>
        </p:sp>
      </p:grpSp>
    </p:spTree>
    <p:extLst>
      <p:ext uri="{BB962C8B-B14F-4D97-AF65-F5344CB8AC3E}">
        <p14:creationId xmlns:p14="http://schemas.microsoft.com/office/powerpoint/2010/main" val="1342627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4"/>
          <p:cNvSpPr txBox="1">
            <a:spLocks/>
          </p:cNvSpPr>
          <p:nvPr/>
        </p:nvSpPr>
        <p:spPr>
          <a:xfrm>
            <a:off x="414338" y="3166538"/>
            <a:ext cx="8450262" cy="1119188"/>
          </a:xfrm>
          <a:prstGeom prst="rect">
            <a:avLst/>
          </a:prstGeom>
        </p:spPr>
        <p:txBody>
          <a:bodyPr/>
          <a:lstStyle>
            <a:lvl1pPr marL="341313" indent="-341313" algn="l" defTabSz="457200" rtl="0" eaLnBrk="1" latinLnBrk="0" hangingPunct="1">
              <a:lnSpc>
                <a:spcPct val="85000"/>
              </a:lnSpc>
              <a:spcBef>
                <a:spcPts val="0"/>
              </a:spcBef>
              <a:spcAft>
                <a:spcPts val="1440"/>
              </a:spcAft>
              <a:buClr>
                <a:schemeClr val="accent3"/>
              </a:buClr>
              <a:buSzPct val="100000"/>
              <a:buFont typeface="Wingdings" panose="05000000000000000000" pitchFamily="2" charset="2"/>
              <a:buChar char="n"/>
              <a:defRPr sz="2400" kern="1200" baseline="0">
                <a:solidFill>
                  <a:schemeClr val="tx1"/>
                </a:solidFill>
                <a:latin typeface="+mn-lt"/>
                <a:ea typeface="+mn-ea"/>
                <a:cs typeface="+mn-cs"/>
              </a:defRPr>
            </a:lvl1pPr>
            <a:lvl2pPr marL="627063" indent="-285750" algn="l" defTabSz="457200" rtl="0" eaLnBrk="1" latinLnBrk="0" hangingPunct="1">
              <a:lnSpc>
                <a:spcPct val="85000"/>
              </a:lnSpc>
              <a:spcBef>
                <a:spcPts val="0"/>
              </a:spcBef>
              <a:spcAft>
                <a:spcPts val="1440"/>
              </a:spcAft>
              <a:buClr>
                <a:schemeClr val="accent3"/>
              </a:buClr>
              <a:buFont typeface="Calibri" panose="020F0502020204030204" pitchFamily="34" charset="0"/>
              <a:buChar char="–"/>
              <a:defRPr sz="2200" kern="1200">
                <a:solidFill>
                  <a:schemeClr val="tx1"/>
                </a:solidFill>
                <a:latin typeface="+mn-lt"/>
                <a:ea typeface="+mn-ea"/>
                <a:cs typeface="+mn-cs"/>
              </a:defRPr>
            </a:lvl2pPr>
            <a:lvl3pPr marL="914400" indent="-287338" algn="l" defTabSz="457200" rtl="0" eaLnBrk="1" latinLnBrk="0" hangingPunct="1">
              <a:lnSpc>
                <a:spcPct val="85000"/>
              </a:lnSpc>
              <a:spcBef>
                <a:spcPts val="0"/>
              </a:spcBef>
              <a:spcAft>
                <a:spcPts val="1440"/>
              </a:spcAft>
              <a:buClr>
                <a:schemeClr val="accent3"/>
              </a:buClr>
              <a:buFont typeface="Calibri" panose="020F0502020204030204" pitchFamily="34" charset="0"/>
              <a:buChar char="•"/>
              <a:tabLst/>
              <a:defRPr sz="2000" kern="1200">
                <a:solidFill>
                  <a:schemeClr val="tx1"/>
                </a:solidFill>
                <a:latin typeface="+mn-lt"/>
                <a:ea typeface="+mn-ea"/>
                <a:cs typeface="+mn-cs"/>
              </a:defRPr>
            </a:lvl3pPr>
            <a:lvl4pPr marL="1600200" indent="-228600" algn="l" defTabSz="457200" rtl="0" eaLnBrk="1" latinLnBrk="0" hangingPunct="1">
              <a:lnSpc>
                <a:spcPct val="85000"/>
              </a:lnSpc>
              <a:spcBef>
                <a:spcPts val="0"/>
              </a:spcBef>
              <a:spcAft>
                <a:spcPts val="1440"/>
              </a:spcAft>
              <a:buClr>
                <a:srgbClr val="00A1DE"/>
              </a:buClr>
              <a:buFont typeface="Arial"/>
              <a:buChar char="–"/>
              <a:defRPr sz="1600" kern="1200">
                <a:solidFill>
                  <a:schemeClr val="tx1"/>
                </a:solidFill>
                <a:latin typeface="+mn-lt"/>
                <a:ea typeface="+mn-ea"/>
                <a:cs typeface="+mn-cs"/>
              </a:defRPr>
            </a:lvl4pPr>
            <a:lvl5pPr marL="2057400" indent="-228600" algn="l" defTabSz="457200" rtl="0" eaLnBrk="1" latinLnBrk="0" hangingPunct="1">
              <a:lnSpc>
                <a:spcPct val="85000"/>
              </a:lnSpc>
              <a:spcBef>
                <a:spcPts val="0"/>
              </a:spcBef>
              <a:spcAft>
                <a:spcPts val="1440"/>
              </a:spcAft>
              <a:buClr>
                <a:srgbClr val="00A1DE"/>
              </a:buClr>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indent="-342900">
              <a:buClr>
                <a:schemeClr val="tx1"/>
              </a:buClr>
              <a:buFont typeface="Arial" pitchFamily="34" charset="0"/>
              <a:buChar char="•"/>
            </a:pPr>
            <a:r>
              <a:rPr lang="en-US" dirty="0">
                <a:solidFill>
                  <a:schemeClr val="bg1"/>
                </a:solidFill>
                <a:cs typeface="Calibri" pitchFamily="34" charset="0"/>
              </a:rPr>
              <a:t>Traffic and spend showed decline in Q1 2023 vs the year before</a:t>
            </a:r>
          </a:p>
          <a:p>
            <a:pPr marL="342900" indent="-342900">
              <a:buClr>
                <a:schemeClr val="tx1"/>
              </a:buClr>
              <a:buFont typeface="Arial" pitchFamily="34" charset="0"/>
              <a:buChar char="•"/>
            </a:pPr>
            <a:r>
              <a:rPr lang="en-US" dirty="0">
                <a:solidFill>
                  <a:schemeClr val="bg1"/>
                </a:solidFill>
                <a:cs typeface="Calibri" pitchFamily="34" charset="0"/>
              </a:rPr>
              <a:t>Seafood lost incidence but grew servings </a:t>
            </a:r>
            <a:endParaRPr lang="en-GB" dirty="0">
              <a:solidFill>
                <a:schemeClr val="bg1"/>
              </a:solidFill>
              <a:cs typeface="Calibri" pitchFamily="34" charset="0"/>
            </a:endParaRPr>
          </a:p>
        </p:txBody>
      </p:sp>
      <p:sp>
        <p:nvSpPr>
          <p:cNvPr id="3" name="Slide Number Placeholder 2"/>
          <p:cNvSpPr>
            <a:spLocks noGrp="1"/>
          </p:cNvSpPr>
          <p:nvPr>
            <p:ph type="sldNum" sz="quarter" idx="4294967295"/>
          </p:nvPr>
        </p:nvSpPr>
        <p:spPr>
          <a:xfrm>
            <a:off x="8599488" y="4835525"/>
            <a:ext cx="544512" cy="279400"/>
          </a:xfrm>
        </p:spPr>
        <p:txBody>
          <a:bodyPr/>
          <a:lstStyle/>
          <a:p>
            <a:fld id="{35A454EE-6717-4973-901E-6A90AD009CF4}" type="slidenum">
              <a:rPr lang="en-US" smtClean="0"/>
              <a:pPr/>
              <a:t>59</a:t>
            </a:fld>
            <a:endParaRPr lang="en-US" dirty="0"/>
          </a:p>
        </p:txBody>
      </p:sp>
      <p:sp>
        <p:nvSpPr>
          <p:cNvPr id="12" name="Title 3"/>
          <p:cNvSpPr txBox="1">
            <a:spLocks/>
          </p:cNvSpPr>
          <p:nvPr/>
        </p:nvSpPr>
        <p:spPr>
          <a:xfrm>
            <a:off x="414338" y="2337495"/>
            <a:ext cx="8458200" cy="411956"/>
          </a:xfrm>
          <a:prstGeom prst="rect">
            <a:avLst/>
          </a:prstGeom>
        </p:spPr>
        <p:txBody>
          <a:bodyPr vert="horz"/>
          <a:lstStyle>
            <a:lvl1pPr algn="l" defTabSz="457200" rtl="0" eaLnBrk="1" latinLnBrk="0" hangingPunct="1">
              <a:lnSpc>
                <a:spcPct val="90000"/>
              </a:lnSpc>
              <a:spcBef>
                <a:spcPct val="0"/>
              </a:spcBef>
              <a:buNone/>
              <a:defRPr sz="2800" b="1" kern="1200">
                <a:solidFill>
                  <a:schemeClr val="tx2"/>
                </a:solidFill>
                <a:latin typeface="+mj-lt"/>
                <a:ea typeface="+mj-ea"/>
                <a:cs typeface="+mj-cs"/>
              </a:defRPr>
            </a:lvl1pPr>
          </a:lstStyle>
          <a:p>
            <a:r>
              <a:rPr lang="en-GB" altLang="en-US" sz="3600" dirty="0">
                <a:solidFill>
                  <a:schemeClr val="bg1"/>
                </a:solidFill>
                <a:latin typeface="+mn-lt"/>
              </a:rPr>
              <a:t>Workplace &amp; Education </a:t>
            </a:r>
            <a:endParaRPr lang="en-US" altLang="en-US" sz="2000" dirty="0">
              <a:solidFill>
                <a:schemeClr val="bg1"/>
              </a:solidFill>
              <a:latin typeface="+mn-lt"/>
            </a:endParaRPr>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t="19890" b="38394"/>
          <a:stretch/>
        </p:blipFill>
        <p:spPr>
          <a:xfrm>
            <a:off x="0" y="0"/>
            <a:ext cx="9144000" cy="2145671"/>
          </a:xfrm>
          <a:prstGeom prst="rect">
            <a:avLst/>
          </a:prstGeom>
        </p:spPr>
      </p:pic>
    </p:spTree>
    <p:extLst>
      <p:ext uri="{BB962C8B-B14F-4D97-AF65-F5344CB8AC3E}">
        <p14:creationId xmlns:p14="http://schemas.microsoft.com/office/powerpoint/2010/main" val="5830426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3" name="Table 72"/>
          <p:cNvGraphicFramePr>
            <a:graphicFrameLocks noGrp="1"/>
          </p:cNvGraphicFramePr>
          <p:nvPr>
            <p:extLst>
              <p:ext uri="{D42A27DB-BD31-4B8C-83A1-F6EECF244321}">
                <p14:modId xmlns:p14="http://schemas.microsoft.com/office/powerpoint/2010/main" val="4039428646"/>
              </p:ext>
            </p:extLst>
          </p:nvPr>
        </p:nvGraphicFramePr>
        <p:xfrm>
          <a:off x="367300" y="2335235"/>
          <a:ext cx="8397915" cy="2186448"/>
        </p:xfrm>
        <a:graphic>
          <a:graphicData uri="http://schemas.openxmlformats.org/drawingml/2006/table">
            <a:tbl>
              <a:tblPr>
                <a:tableStyleId>{5C22544A-7EE6-4342-B048-85BDC9FD1C3A}</a:tableStyleId>
              </a:tblPr>
              <a:tblGrid>
                <a:gridCol w="1733104">
                  <a:extLst>
                    <a:ext uri="{9D8B030D-6E8A-4147-A177-3AD203B41FA5}">
                      <a16:colId xmlns:a16="http://schemas.microsoft.com/office/drawing/2014/main" val="20000"/>
                    </a:ext>
                  </a:extLst>
                </a:gridCol>
                <a:gridCol w="780086">
                  <a:extLst>
                    <a:ext uri="{9D8B030D-6E8A-4147-A177-3AD203B41FA5}">
                      <a16:colId xmlns:a16="http://schemas.microsoft.com/office/drawing/2014/main" val="20001"/>
                    </a:ext>
                  </a:extLst>
                </a:gridCol>
                <a:gridCol w="840675">
                  <a:extLst>
                    <a:ext uri="{9D8B030D-6E8A-4147-A177-3AD203B41FA5}">
                      <a16:colId xmlns:a16="http://schemas.microsoft.com/office/drawing/2014/main" val="20002"/>
                    </a:ext>
                  </a:extLst>
                </a:gridCol>
                <a:gridCol w="840675">
                  <a:extLst>
                    <a:ext uri="{9D8B030D-6E8A-4147-A177-3AD203B41FA5}">
                      <a16:colId xmlns:a16="http://schemas.microsoft.com/office/drawing/2014/main" val="20003"/>
                    </a:ext>
                  </a:extLst>
                </a:gridCol>
                <a:gridCol w="840675">
                  <a:extLst>
                    <a:ext uri="{9D8B030D-6E8A-4147-A177-3AD203B41FA5}">
                      <a16:colId xmlns:a16="http://schemas.microsoft.com/office/drawing/2014/main" val="20004"/>
                    </a:ext>
                  </a:extLst>
                </a:gridCol>
                <a:gridCol w="840675">
                  <a:extLst>
                    <a:ext uri="{9D8B030D-6E8A-4147-A177-3AD203B41FA5}">
                      <a16:colId xmlns:a16="http://schemas.microsoft.com/office/drawing/2014/main" val="20005"/>
                    </a:ext>
                  </a:extLst>
                </a:gridCol>
                <a:gridCol w="840675">
                  <a:extLst>
                    <a:ext uri="{9D8B030D-6E8A-4147-A177-3AD203B41FA5}">
                      <a16:colId xmlns:a16="http://schemas.microsoft.com/office/drawing/2014/main" val="20006"/>
                    </a:ext>
                  </a:extLst>
                </a:gridCol>
                <a:gridCol w="840675">
                  <a:extLst>
                    <a:ext uri="{9D8B030D-6E8A-4147-A177-3AD203B41FA5}">
                      <a16:colId xmlns:a16="http://schemas.microsoft.com/office/drawing/2014/main" val="20007"/>
                    </a:ext>
                  </a:extLst>
                </a:gridCol>
                <a:gridCol w="840675">
                  <a:extLst>
                    <a:ext uri="{9D8B030D-6E8A-4147-A177-3AD203B41FA5}">
                      <a16:colId xmlns:a16="http://schemas.microsoft.com/office/drawing/2014/main" val="20008"/>
                    </a:ext>
                  </a:extLst>
                </a:gridCol>
              </a:tblGrid>
              <a:tr h="273306">
                <a:tc>
                  <a:txBody>
                    <a:bodyPr/>
                    <a:lstStyle/>
                    <a:p>
                      <a:pPr algn="l" fontAlgn="b"/>
                      <a:r>
                        <a:rPr lang="en-US" sz="1200" b="1" i="0" u="none" strike="noStrike" dirty="0">
                          <a:solidFill>
                            <a:schemeClr val="tx1"/>
                          </a:solidFill>
                          <a:effectLst/>
                          <a:latin typeface="+mn-lt"/>
                        </a:rPr>
                        <a:t>Total OOH</a:t>
                      </a:r>
                    </a:p>
                  </a:txBody>
                  <a:tcPr marL="9525" marR="9525" marT="7144"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b="1" i="0" u="none" strike="noStrike">
                          <a:solidFill>
                            <a:srgbClr val="000000"/>
                          </a:solidFill>
                          <a:effectLst/>
                          <a:latin typeface="Robot Condensed Regular"/>
                        </a:rPr>
                        <a:t>£55.8</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b="1" i="0" u="none" strike="noStrike" dirty="0">
                          <a:solidFill>
                            <a:srgbClr val="00B050"/>
                          </a:solidFill>
                          <a:effectLst/>
                          <a:latin typeface="Robot Condensed Regular"/>
                        </a:rPr>
                        <a:t>4.9%</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b="1" i="0" u="none" strike="noStrike">
                          <a:solidFill>
                            <a:srgbClr val="000000"/>
                          </a:solidFill>
                          <a:effectLst/>
                          <a:latin typeface="Robot Condensed Regular"/>
                        </a:rPr>
                        <a:t>9.0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b="1" i="0" u="none" strike="noStrike">
                          <a:solidFill>
                            <a:srgbClr val="00B050"/>
                          </a:solidFill>
                          <a:effectLst/>
                          <a:latin typeface="Robot Condensed Regular"/>
                        </a:rPr>
                        <a:t>7.7%</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b="1" i="0" u="none" strike="noStrike">
                          <a:solidFill>
                            <a:srgbClr val="000000"/>
                          </a:solidFill>
                          <a:effectLst/>
                          <a:latin typeface="Robot Condensed Regular"/>
                        </a:rPr>
                        <a:t>£6.2</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b="1" i="0" u="none" strike="noStrike">
                          <a:solidFill>
                            <a:srgbClr val="9C0006"/>
                          </a:solidFill>
                          <a:effectLst/>
                          <a:latin typeface="Robot Condensed Regular"/>
                        </a:rPr>
                        <a:t>-2.5%</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b="1" i="0" u="none" strike="noStrike">
                          <a:solidFill>
                            <a:srgbClr val="000000"/>
                          </a:solidFill>
                          <a:effectLst/>
                          <a:latin typeface="Robot Condensed Regular"/>
                        </a:rPr>
                        <a:t>        23,235 </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b="1" i="0" u="none" strike="noStrike">
                          <a:solidFill>
                            <a:srgbClr val="00B050"/>
                          </a:solidFill>
                          <a:effectLst/>
                          <a:latin typeface="Robot Condensed Regular"/>
                        </a:rPr>
                        <a:t>7.7%</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73306">
                <a:tc>
                  <a:txBody>
                    <a:bodyPr/>
                    <a:lstStyle/>
                    <a:p>
                      <a:pPr algn="l" fontAlgn="b"/>
                      <a:r>
                        <a:rPr lang="en-US" sz="1200" b="1" i="0" u="none" strike="noStrike" dirty="0">
                          <a:solidFill>
                            <a:schemeClr val="tx1"/>
                          </a:solidFill>
                          <a:effectLst/>
                          <a:latin typeface="+mn-lt"/>
                        </a:rPr>
                        <a:t>Pubs</a:t>
                      </a:r>
                    </a:p>
                  </a:txBody>
                  <a:tcPr marL="9525" marR="9525" marT="7144"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b="1" i="0" u="none" strike="noStrike">
                          <a:solidFill>
                            <a:srgbClr val="000000"/>
                          </a:solidFill>
                          <a:effectLst/>
                          <a:latin typeface="Robot Condensed Regular"/>
                        </a:rPr>
                        <a:t>£11.3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b="1" i="0" u="none" strike="noStrike">
                          <a:solidFill>
                            <a:srgbClr val="00B050"/>
                          </a:solidFill>
                          <a:effectLst/>
                          <a:latin typeface="Robot Condensed Regular"/>
                        </a:rPr>
                        <a:t>22.1%</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b="1" i="0" u="none" strike="noStrike">
                          <a:solidFill>
                            <a:srgbClr val="000000"/>
                          </a:solidFill>
                          <a:effectLst/>
                          <a:latin typeface="Robot Condensed Regular"/>
                        </a:rPr>
                        <a:t>1.1</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b="1" i="0" u="none" strike="noStrike">
                          <a:solidFill>
                            <a:srgbClr val="00B050"/>
                          </a:solidFill>
                          <a:effectLst/>
                          <a:latin typeface="Robot Condensed Regular"/>
                        </a:rPr>
                        <a:t>20.3%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b="1" i="0" u="none" strike="noStrike">
                          <a:solidFill>
                            <a:srgbClr val="000000"/>
                          </a:solidFill>
                          <a:effectLst/>
                          <a:latin typeface="Robot Condensed Regular"/>
                        </a:rPr>
                        <a:t>£10.4</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b="1" i="0" u="none" strike="noStrike">
                          <a:solidFill>
                            <a:srgbClr val="00B050"/>
                          </a:solidFill>
                          <a:effectLst/>
                          <a:latin typeface="Robot Condensed Regular"/>
                        </a:rPr>
                        <a:t>1.6%</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b="1" i="0" u="none" strike="noStrike">
                          <a:solidFill>
                            <a:srgbClr val="000000"/>
                          </a:solidFill>
                          <a:effectLst/>
                          <a:latin typeface="Robot Condensed Regular"/>
                        </a:rPr>
                        <a:t>          3,383 </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b="1" i="0" u="none" strike="noStrike">
                          <a:solidFill>
                            <a:srgbClr val="00B050"/>
                          </a:solidFill>
                          <a:effectLst/>
                          <a:latin typeface="Robot Condensed Regular"/>
                        </a:rPr>
                        <a:t>22.5%</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73306">
                <a:tc>
                  <a:txBody>
                    <a:bodyPr/>
                    <a:lstStyle/>
                    <a:p>
                      <a:pPr algn="l" fontAlgn="b"/>
                      <a:r>
                        <a:rPr lang="en-US" sz="1200" b="1" i="0" u="none" strike="noStrike" dirty="0">
                          <a:solidFill>
                            <a:schemeClr val="tx1"/>
                          </a:solidFill>
                          <a:effectLst/>
                          <a:latin typeface="+mn-lt"/>
                        </a:rPr>
                        <a:t>FSR*</a:t>
                      </a:r>
                    </a:p>
                  </a:txBody>
                  <a:tcPr marL="9525" marR="9525" marT="7144"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b="1" i="0" u="none" strike="noStrike">
                          <a:solidFill>
                            <a:srgbClr val="000000"/>
                          </a:solidFill>
                          <a:effectLst/>
                          <a:latin typeface="Robot Condensed Regular"/>
                        </a:rPr>
                        <a:t>£13.8</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b="1" i="0" u="none" strike="noStrike">
                          <a:solidFill>
                            <a:srgbClr val="00B050"/>
                          </a:solidFill>
                          <a:effectLst/>
                          <a:latin typeface="Robot Condensed Regular"/>
                        </a:rPr>
                        <a:t>9.0%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b="1" i="0" u="none" strike="noStrike">
                          <a:solidFill>
                            <a:srgbClr val="000000"/>
                          </a:solidFill>
                          <a:effectLst/>
                          <a:latin typeface="Robot Condensed Regular"/>
                        </a:rPr>
                        <a:t>1.1</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b="1" i="0" u="none" strike="noStrike">
                          <a:solidFill>
                            <a:srgbClr val="00B050"/>
                          </a:solidFill>
                          <a:effectLst/>
                          <a:latin typeface="Robot Condensed Regular"/>
                        </a:rPr>
                        <a:t>13.0%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b="1" i="0" u="none" strike="noStrike">
                          <a:solidFill>
                            <a:srgbClr val="000000"/>
                          </a:solidFill>
                          <a:effectLst/>
                          <a:latin typeface="Robot Condensed Regular"/>
                        </a:rPr>
                        <a:t>£12.8</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b="1" i="0" u="none" strike="noStrike">
                          <a:solidFill>
                            <a:srgbClr val="9C0006"/>
                          </a:solidFill>
                          <a:effectLst/>
                          <a:latin typeface="Robot Condensed Regular"/>
                        </a:rPr>
                        <a:t>-3.5%</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b="1" i="0" u="none" strike="noStrike">
                          <a:solidFill>
                            <a:srgbClr val="000000"/>
                          </a:solidFill>
                          <a:effectLst/>
                          <a:latin typeface="Robot Condensed Regular"/>
                        </a:rPr>
                        <a:t>          3,303 </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b="1" i="0" u="none" strike="noStrike">
                          <a:solidFill>
                            <a:srgbClr val="00B050"/>
                          </a:solidFill>
                          <a:effectLst/>
                          <a:latin typeface="Robot Condensed Regular"/>
                        </a:rPr>
                        <a:t>14.5%</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73306">
                <a:tc>
                  <a:txBody>
                    <a:bodyPr/>
                    <a:lstStyle/>
                    <a:p>
                      <a:pPr algn="l" fontAlgn="b"/>
                      <a:r>
                        <a:rPr lang="en-US" sz="1200" b="1" i="0" u="none" strike="noStrike" dirty="0">
                          <a:solidFill>
                            <a:schemeClr val="tx1"/>
                          </a:solidFill>
                          <a:effectLst/>
                          <a:latin typeface="+mn-lt"/>
                        </a:rPr>
                        <a:t>QSR**</a:t>
                      </a:r>
                    </a:p>
                  </a:txBody>
                  <a:tcPr marL="9525" marR="9525" marT="7144"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b="1" i="0" u="none" strike="noStrike">
                          <a:solidFill>
                            <a:srgbClr val="000000"/>
                          </a:solidFill>
                          <a:effectLst/>
                          <a:latin typeface="Robot Condensed Regular"/>
                        </a:rPr>
                        <a:t>£24.7</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b="1" i="0" u="none" strike="noStrike">
                          <a:solidFill>
                            <a:srgbClr val="9C0006"/>
                          </a:solidFill>
                          <a:effectLst/>
                          <a:latin typeface="Robot Condensed Regular"/>
                        </a:rPr>
                        <a:t>-1.2%</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b="1" i="0" u="none" strike="noStrike">
                          <a:solidFill>
                            <a:srgbClr val="000000"/>
                          </a:solidFill>
                          <a:effectLst/>
                          <a:latin typeface="Robot Condensed Regular"/>
                        </a:rPr>
                        <a:t>5.0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b="1" i="0" u="none" strike="noStrike">
                          <a:solidFill>
                            <a:srgbClr val="00B050"/>
                          </a:solidFill>
                          <a:effectLst/>
                          <a:latin typeface="Robot Condensed Regular"/>
                        </a:rPr>
                        <a:t>2.7%</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b="1" i="0" u="none" strike="noStrike">
                          <a:solidFill>
                            <a:srgbClr val="000000"/>
                          </a:solidFill>
                          <a:effectLst/>
                          <a:latin typeface="Robot Condensed Regular"/>
                        </a:rPr>
                        <a:t>£4.9</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b="1" i="0" u="none" strike="noStrike">
                          <a:solidFill>
                            <a:srgbClr val="9C0006"/>
                          </a:solidFill>
                          <a:effectLst/>
                          <a:latin typeface="Robot Condensed Regular"/>
                        </a:rPr>
                        <a:t>-3.7%</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b="1" i="0" u="none" strike="noStrike">
                          <a:solidFill>
                            <a:srgbClr val="000000"/>
                          </a:solidFill>
                          <a:effectLst/>
                          <a:latin typeface="Robot Condensed Regular"/>
                        </a:rPr>
                        <a:t>        12,026 </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b="1" i="0" u="none" strike="noStrike">
                          <a:solidFill>
                            <a:srgbClr val="00B050"/>
                          </a:solidFill>
                          <a:effectLst/>
                          <a:latin typeface="Robot Condensed Regular"/>
                        </a:rPr>
                        <a:t>0.8%</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73306">
                <a:tc>
                  <a:txBody>
                    <a:bodyPr/>
                    <a:lstStyle/>
                    <a:p>
                      <a:pPr algn="l" fontAlgn="b"/>
                      <a:r>
                        <a:rPr lang="en-US" sz="1200" b="1" i="0" u="none" strike="noStrike" dirty="0">
                          <a:solidFill>
                            <a:schemeClr val="tx1"/>
                          </a:solidFill>
                          <a:effectLst/>
                          <a:latin typeface="+mn-lt"/>
                        </a:rPr>
                        <a:t>Travel &amp; Leisure</a:t>
                      </a:r>
                    </a:p>
                  </a:txBody>
                  <a:tcPr marL="9525" marR="9525" marT="7144"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b="1" i="0" u="none" strike="noStrike">
                          <a:solidFill>
                            <a:srgbClr val="000000"/>
                          </a:solidFill>
                          <a:effectLst/>
                          <a:latin typeface="Robot Condensed Regular"/>
                        </a:rPr>
                        <a:t>£5.0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b="1" i="0" u="none" strike="noStrike">
                          <a:solidFill>
                            <a:srgbClr val="9C0006"/>
                          </a:solidFill>
                          <a:effectLst/>
                          <a:latin typeface="Robot Condensed Regular"/>
                        </a:rPr>
                        <a:t>-6.5%</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b="1" i="0" u="none" strike="noStrike">
                          <a:solidFill>
                            <a:srgbClr val="000000"/>
                          </a:solidFill>
                          <a:effectLst/>
                          <a:latin typeface="Robot Condensed Regular"/>
                        </a:rPr>
                        <a:t>0.6</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b="1" i="0" u="none" strike="noStrike">
                          <a:solidFill>
                            <a:srgbClr val="9C0006"/>
                          </a:solidFill>
                          <a:effectLst/>
                          <a:latin typeface="Robot Condensed Regular"/>
                        </a:rPr>
                        <a:t>-7.3%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b="1" i="0" u="none" strike="noStrike">
                          <a:solidFill>
                            <a:srgbClr val="000000"/>
                          </a:solidFill>
                          <a:effectLst/>
                          <a:latin typeface="Robot Condensed Regular"/>
                        </a:rPr>
                        <a:t>£7.9</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b="1" i="0" u="none" strike="noStrike">
                          <a:solidFill>
                            <a:srgbClr val="00B050"/>
                          </a:solidFill>
                          <a:effectLst/>
                          <a:latin typeface="Robot Condensed Regular"/>
                        </a:rPr>
                        <a:t>0.9%</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b="1" i="0" u="none" strike="noStrike">
                          <a:solidFill>
                            <a:srgbClr val="000000"/>
                          </a:solidFill>
                          <a:effectLst/>
                          <a:latin typeface="Robot Condensed Regular"/>
                        </a:rPr>
                        <a:t>          1,681 </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b="1" i="0" u="none" strike="noStrike">
                          <a:solidFill>
                            <a:srgbClr val="9C0006"/>
                          </a:solidFill>
                          <a:effectLst/>
                          <a:latin typeface="Robot Condensed Regular"/>
                        </a:rPr>
                        <a:t>-6.5%</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73306">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GB" sz="1200" b="1" dirty="0">
                          <a:solidFill>
                            <a:schemeClr val="tx1"/>
                          </a:solidFill>
                          <a:latin typeface="+mn-lt"/>
                        </a:rPr>
                        <a:t>Work/Education</a:t>
                      </a:r>
                    </a:p>
                  </a:txBody>
                  <a:tcPr marL="9525" marR="9525" marT="7144"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b="1" i="0" u="none" strike="noStrike">
                          <a:solidFill>
                            <a:srgbClr val="000000"/>
                          </a:solidFill>
                          <a:effectLst/>
                          <a:latin typeface="Robot Condensed Regular"/>
                        </a:rPr>
                        <a:t>£0.9</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b="1" i="0" u="none" strike="noStrike">
                          <a:solidFill>
                            <a:srgbClr val="00B050"/>
                          </a:solidFill>
                          <a:effectLst/>
                          <a:latin typeface="Robot Condensed Regular"/>
                        </a:rPr>
                        <a:t>5.0%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b="1" i="0" u="none" strike="noStrike">
                          <a:solidFill>
                            <a:srgbClr val="000000"/>
                          </a:solidFill>
                          <a:effectLst/>
                          <a:latin typeface="Robot Condensed Regular"/>
                        </a:rPr>
                        <a:t>1.1</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b="1" i="0" u="none" strike="noStrike">
                          <a:solidFill>
                            <a:srgbClr val="00B050"/>
                          </a:solidFill>
                          <a:effectLst/>
                          <a:latin typeface="Robot Condensed Regular"/>
                        </a:rPr>
                        <a:t>29.7%</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b="1" i="0" u="none" strike="noStrike">
                          <a:solidFill>
                            <a:srgbClr val="000000"/>
                          </a:solidFill>
                          <a:effectLst/>
                          <a:latin typeface="Robot Condensed Regular"/>
                        </a:rPr>
                        <a:t>£0.8</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b="1" i="0" u="none" strike="noStrike">
                          <a:solidFill>
                            <a:srgbClr val="9C0006"/>
                          </a:solidFill>
                          <a:effectLst/>
                          <a:latin typeface="Robot Condensed Regular"/>
                        </a:rPr>
                        <a:t>-19.2%</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b="1" i="0" u="none" strike="noStrike">
                          <a:solidFill>
                            <a:srgbClr val="000000"/>
                          </a:solidFill>
                          <a:effectLst/>
                          <a:latin typeface="Robot Condensed Regular"/>
                        </a:rPr>
                        <a:t>          2,726 </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b="1" i="0" u="none" strike="noStrike">
                          <a:solidFill>
                            <a:srgbClr val="00B050"/>
                          </a:solidFill>
                          <a:effectLst/>
                          <a:latin typeface="Robot Condensed Regular"/>
                        </a:rPr>
                        <a:t>30.1%</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273306">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GB" sz="1200" b="1" dirty="0">
                          <a:solidFill>
                            <a:schemeClr val="tx1"/>
                          </a:solidFill>
                          <a:latin typeface="+mn-lt"/>
                        </a:rPr>
                        <a:t>Fish &amp; Chips</a:t>
                      </a:r>
                    </a:p>
                  </a:txBody>
                  <a:tcPr marL="9525" marR="9525" marT="7144"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b="1" i="0" u="none" strike="noStrike">
                          <a:solidFill>
                            <a:srgbClr val="000000"/>
                          </a:solidFill>
                          <a:effectLst/>
                          <a:latin typeface="Robot Condensed Regular"/>
                        </a:rPr>
                        <a:t>£0.8</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b="1" i="0" u="none" strike="noStrike">
                          <a:solidFill>
                            <a:srgbClr val="9C0006"/>
                          </a:solidFill>
                          <a:effectLst/>
                          <a:latin typeface="Robot Condensed Regular"/>
                        </a:rPr>
                        <a:t>-0.2%</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b="1" i="0" u="none" strike="noStrike">
                          <a:solidFill>
                            <a:srgbClr val="000000"/>
                          </a:solidFill>
                          <a:effectLst/>
                          <a:latin typeface="Robot Condensed Regular"/>
                        </a:rPr>
                        <a:t>0.2</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b="1" i="0" u="none" strike="noStrike">
                          <a:solidFill>
                            <a:srgbClr val="00B050"/>
                          </a:solidFill>
                          <a:effectLst/>
                          <a:latin typeface="Robot Condensed Regular"/>
                        </a:rPr>
                        <a:t>2.7%</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b="1" i="0" u="none" strike="noStrike">
                          <a:solidFill>
                            <a:srgbClr val="000000"/>
                          </a:solidFill>
                          <a:effectLst/>
                          <a:latin typeface="Robot Condensed Regular"/>
                        </a:rPr>
                        <a:t>£3.6</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b="1" i="0" u="none" strike="noStrike">
                          <a:solidFill>
                            <a:srgbClr val="9C0006"/>
                          </a:solidFill>
                          <a:effectLst/>
                          <a:latin typeface="Robot Condensed Regular"/>
                        </a:rPr>
                        <a:t>-2.9%</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b="1" i="0" u="none" strike="noStrike">
                          <a:solidFill>
                            <a:srgbClr val="000000"/>
                          </a:solidFill>
                          <a:effectLst/>
                          <a:latin typeface="Robot Condensed Regular"/>
                        </a:rPr>
                        <a:t>              553 </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b="1" i="0" u="none" strike="noStrike">
                          <a:solidFill>
                            <a:srgbClr val="00B050"/>
                          </a:solidFill>
                          <a:effectLst/>
                          <a:latin typeface="Robot Condensed Regular"/>
                        </a:rPr>
                        <a:t>3.3%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73306">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GB" sz="1200" b="1" dirty="0">
                          <a:solidFill>
                            <a:schemeClr val="tx1"/>
                          </a:solidFill>
                          <a:latin typeface="+mn-lt"/>
                        </a:rPr>
                        <a:t>QSR excl. Fish &amp; Chips</a:t>
                      </a:r>
                    </a:p>
                  </a:txBody>
                  <a:tcPr marL="9525" marR="9525" marT="7144"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b="1" i="0" u="none" strike="noStrike">
                          <a:solidFill>
                            <a:srgbClr val="000000"/>
                          </a:solidFill>
                          <a:effectLst/>
                          <a:latin typeface="Robot Condensed Regular"/>
                        </a:rPr>
                        <a:t>£23.8</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b="1" i="0" u="none" strike="noStrike">
                          <a:solidFill>
                            <a:srgbClr val="9C0006"/>
                          </a:solidFill>
                          <a:effectLst/>
                          <a:latin typeface="Robot Condensed Regular"/>
                        </a:rPr>
                        <a:t>-1.2%</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b="1" i="0" u="none" strike="noStrike">
                          <a:solidFill>
                            <a:srgbClr val="000000"/>
                          </a:solidFill>
                          <a:effectLst/>
                          <a:latin typeface="Robot Condensed Regular"/>
                        </a:rPr>
                        <a:t>4.8</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b="1" i="0" u="none" strike="noStrike">
                          <a:solidFill>
                            <a:srgbClr val="00B050"/>
                          </a:solidFill>
                          <a:effectLst/>
                          <a:latin typeface="Robot Condensed Regular"/>
                        </a:rPr>
                        <a:t>2.7%</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b="1" i="0" u="none" strike="noStrike">
                          <a:solidFill>
                            <a:srgbClr val="000000"/>
                          </a:solidFill>
                          <a:effectLst/>
                          <a:latin typeface="Robot Condensed Regular"/>
                        </a:rPr>
                        <a:t>£5.0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b="1" i="0" u="none" strike="noStrike">
                          <a:solidFill>
                            <a:srgbClr val="9C0006"/>
                          </a:solidFill>
                          <a:effectLst/>
                          <a:latin typeface="Robot Condensed Regular"/>
                        </a:rPr>
                        <a:t>-3.9%</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b="1" i="0" u="none" strike="noStrike">
                          <a:solidFill>
                            <a:srgbClr val="000000"/>
                          </a:solidFill>
                          <a:effectLst/>
                          <a:latin typeface="Robot Condensed Regular"/>
                        </a:rPr>
                        <a:t>        11,473 </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200" b="1" i="0" u="none" strike="noStrike" dirty="0">
                          <a:solidFill>
                            <a:srgbClr val="00B050"/>
                          </a:solidFill>
                          <a:effectLst/>
                          <a:latin typeface="Robot Condensed Regular"/>
                        </a:rPr>
                        <a:t>0.7%</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sp>
        <p:nvSpPr>
          <p:cNvPr id="3" name="Title 2"/>
          <p:cNvSpPr>
            <a:spLocks noGrp="1"/>
          </p:cNvSpPr>
          <p:nvPr>
            <p:ph type="title"/>
          </p:nvPr>
        </p:nvSpPr>
        <p:spPr/>
        <p:txBody>
          <a:bodyPr>
            <a:noAutofit/>
          </a:bodyPr>
          <a:lstStyle/>
          <a:p>
            <a:pPr>
              <a:spcAft>
                <a:spcPts val="600"/>
              </a:spcAft>
            </a:pPr>
            <a:r>
              <a:rPr lang="en-US" sz="2400" dirty="0">
                <a:solidFill>
                  <a:srgbClr val="00517D"/>
                </a:solidFill>
                <a:latin typeface="+mn-lt"/>
                <a:cs typeface="Calibri" pitchFamily="34" charset="0"/>
              </a:rPr>
              <a:t>12-month visits and servings are 7.7% above previous year, with spend also up, almost 5% up</a:t>
            </a:r>
          </a:p>
        </p:txBody>
      </p:sp>
      <p:sp>
        <p:nvSpPr>
          <p:cNvPr id="4" name="Slide Number Placeholder 3"/>
          <p:cNvSpPr>
            <a:spLocks noGrp="1"/>
          </p:cNvSpPr>
          <p:nvPr>
            <p:ph type="sldNum" sz="quarter" idx="4294967295"/>
          </p:nvPr>
        </p:nvSpPr>
        <p:spPr>
          <a:xfrm>
            <a:off x="8577038" y="4790840"/>
            <a:ext cx="544513" cy="279400"/>
          </a:xfrm>
          <a:prstGeom prst="rect">
            <a:avLst/>
          </a:prstGeom>
        </p:spPr>
        <p:txBody>
          <a:bodyPr/>
          <a:lstStyle/>
          <a:p>
            <a:fld id="{35A454EE-6717-4973-901E-6A90AD009CF4}" type="slidenum">
              <a:rPr lang="en-US" sz="1100" smtClean="0">
                <a:latin typeface="Calibri" pitchFamily="34" charset="0"/>
                <a:cs typeface="Calibri" pitchFamily="34" charset="0"/>
              </a:rPr>
              <a:pPr/>
              <a:t>6</a:t>
            </a:fld>
            <a:endParaRPr lang="en-US" sz="1100" dirty="0">
              <a:latin typeface="Calibri" pitchFamily="34" charset="0"/>
              <a:cs typeface="Calibri" pitchFamily="34" charset="0"/>
            </a:endParaRPr>
          </a:p>
        </p:txBody>
      </p:sp>
      <p:sp>
        <p:nvSpPr>
          <p:cNvPr id="56" name="TextBox 55"/>
          <p:cNvSpPr txBox="1"/>
          <p:nvPr/>
        </p:nvSpPr>
        <p:spPr>
          <a:xfrm>
            <a:off x="2270334" y="1865603"/>
            <a:ext cx="1195894" cy="276999"/>
          </a:xfrm>
          <a:prstGeom prst="rect">
            <a:avLst/>
          </a:prstGeom>
          <a:noFill/>
        </p:spPr>
        <p:txBody>
          <a:bodyPr wrap="square" rtlCol="0">
            <a:spAutoFit/>
          </a:bodyPr>
          <a:lstStyle/>
          <a:p>
            <a:pPr algn="ctr"/>
            <a:r>
              <a:rPr lang="en-GB" sz="1200" b="1" dirty="0">
                <a:cs typeface="Calibri" pitchFamily="34" charset="0"/>
              </a:rPr>
              <a:t>Spend(£</a:t>
            </a:r>
            <a:r>
              <a:rPr lang="en-GB" sz="1200" b="1" dirty="0" err="1">
                <a:cs typeface="Calibri" pitchFamily="34" charset="0"/>
              </a:rPr>
              <a:t>bn</a:t>
            </a:r>
            <a:r>
              <a:rPr lang="en-GB" sz="1200" b="1" dirty="0">
                <a:cs typeface="Calibri" pitchFamily="34" charset="0"/>
              </a:rPr>
              <a:t>)</a:t>
            </a:r>
          </a:p>
        </p:txBody>
      </p:sp>
      <p:sp>
        <p:nvSpPr>
          <p:cNvPr id="57" name="TextBox 56"/>
          <p:cNvSpPr txBox="1"/>
          <p:nvPr/>
        </p:nvSpPr>
        <p:spPr>
          <a:xfrm>
            <a:off x="3926836" y="1864135"/>
            <a:ext cx="1137684" cy="276999"/>
          </a:xfrm>
          <a:prstGeom prst="rect">
            <a:avLst/>
          </a:prstGeom>
          <a:noFill/>
        </p:spPr>
        <p:txBody>
          <a:bodyPr wrap="square" rtlCol="0">
            <a:spAutoFit/>
          </a:bodyPr>
          <a:lstStyle/>
          <a:p>
            <a:pPr algn="ctr"/>
            <a:r>
              <a:rPr lang="en-GB" sz="1200" b="1" dirty="0">
                <a:cs typeface="Calibri" pitchFamily="34" charset="0"/>
              </a:rPr>
              <a:t>Visits(</a:t>
            </a:r>
            <a:r>
              <a:rPr lang="en-GB" sz="1200" b="1" dirty="0" err="1">
                <a:cs typeface="Calibri" pitchFamily="34" charset="0"/>
              </a:rPr>
              <a:t>bn</a:t>
            </a:r>
            <a:r>
              <a:rPr lang="en-GB" sz="1200" b="1" dirty="0">
                <a:cs typeface="Calibri" pitchFamily="34" charset="0"/>
              </a:rPr>
              <a:t>)</a:t>
            </a:r>
          </a:p>
        </p:txBody>
      </p:sp>
      <p:sp>
        <p:nvSpPr>
          <p:cNvPr id="58" name="TextBox 57"/>
          <p:cNvSpPr txBox="1"/>
          <p:nvPr/>
        </p:nvSpPr>
        <p:spPr>
          <a:xfrm>
            <a:off x="5310313" y="1818846"/>
            <a:ext cx="1841073" cy="369332"/>
          </a:xfrm>
          <a:prstGeom prst="rect">
            <a:avLst/>
          </a:prstGeom>
          <a:noFill/>
        </p:spPr>
        <p:txBody>
          <a:bodyPr wrap="square" rtlCol="0">
            <a:spAutoFit/>
          </a:bodyPr>
          <a:lstStyle/>
          <a:p>
            <a:pPr algn="ctr"/>
            <a:r>
              <a:rPr lang="en-GB" sz="1200" b="1" dirty="0">
                <a:cs typeface="Calibri" pitchFamily="34" charset="0"/>
              </a:rPr>
              <a:t>Av</a:t>
            </a:r>
            <a:r>
              <a:rPr lang="en-GB" dirty="0"/>
              <a:t>. </a:t>
            </a:r>
            <a:r>
              <a:rPr lang="en-GB" sz="1200" b="1" dirty="0">
                <a:cs typeface="Calibri" pitchFamily="34" charset="0"/>
              </a:rPr>
              <a:t>Ind</a:t>
            </a:r>
            <a:r>
              <a:rPr lang="en-GB" dirty="0"/>
              <a:t>. </a:t>
            </a:r>
            <a:r>
              <a:rPr lang="en-GB" sz="1200" b="1" dirty="0">
                <a:cs typeface="Calibri" pitchFamily="34" charset="0"/>
              </a:rPr>
              <a:t>Spend</a:t>
            </a:r>
          </a:p>
        </p:txBody>
      </p:sp>
      <p:sp>
        <p:nvSpPr>
          <p:cNvPr id="75" name="Rectangle 74"/>
          <p:cNvSpPr/>
          <p:nvPr/>
        </p:nvSpPr>
        <p:spPr>
          <a:xfrm>
            <a:off x="3869513" y="4740861"/>
            <a:ext cx="1882725" cy="369332"/>
          </a:xfrm>
          <a:prstGeom prst="rect">
            <a:avLst/>
          </a:prstGeom>
        </p:spPr>
        <p:txBody>
          <a:bodyPr wrap="square">
            <a:spAutoFit/>
          </a:bodyPr>
          <a:lstStyle/>
          <a:p>
            <a:r>
              <a:rPr lang="en-GB" sz="900" b="1" i="1" dirty="0">
                <a:solidFill>
                  <a:schemeClr val="tx1">
                    <a:lumMod val="65000"/>
                    <a:lumOff val="35000"/>
                  </a:schemeClr>
                </a:solidFill>
                <a:cs typeface="Calibri" pitchFamily="34" charset="0"/>
              </a:rPr>
              <a:t>*FSR includes Café/Bistro</a:t>
            </a:r>
          </a:p>
          <a:p>
            <a:r>
              <a:rPr lang="en-GB" sz="900" b="1" i="1" dirty="0">
                <a:solidFill>
                  <a:schemeClr val="tx1">
                    <a:lumMod val="65000"/>
                    <a:lumOff val="35000"/>
                  </a:schemeClr>
                </a:solidFill>
                <a:cs typeface="Calibri" pitchFamily="34" charset="0"/>
              </a:rPr>
              <a:t>**QSR includes Fish &amp; Chips</a:t>
            </a:r>
          </a:p>
        </p:txBody>
      </p:sp>
      <p:cxnSp>
        <p:nvCxnSpPr>
          <p:cNvPr id="76" name="Straight Connector 75"/>
          <p:cNvCxnSpPr/>
          <p:nvPr/>
        </p:nvCxnSpPr>
        <p:spPr>
          <a:xfrm>
            <a:off x="5436270" y="1754099"/>
            <a:ext cx="0" cy="2942984"/>
          </a:xfrm>
          <a:prstGeom prst="line">
            <a:avLst/>
          </a:prstGeom>
          <a:ln w="28575" cmpd="sng">
            <a:solidFill>
              <a:schemeClr val="tx1">
                <a:lumMod val="60000"/>
                <a:lumOff val="40000"/>
              </a:schemeClr>
            </a:solidFill>
            <a:prstDash val="sysDot"/>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80" name="Straight Connector 79"/>
          <p:cNvCxnSpPr/>
          <p:nvPr/>
        </p:nvCxnSpPr>
        <p:spPr>
          <a:xfrm>
            <a:off x="7049242" y="1739009"/>
            <a:ext cx="0" cy="2942984"/>
          </a:xfrm>
          <a:prstGeom prst="line">
            <a:avLst/>
          </a:prstGeom>
          <a:ln w="28575" cmpd="sng">
            <a:solidFill>
              <a:schemeClr val="tx1">
                <a:lumMod val="60000"/>
                <a:lumOff val="40000"/>
              </a:schemeClr>
            </a:solidFill>
            <a:prstDash val="sysDot"/>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82" name="Straight Connector 81"/>
          <p:cNvCxnSpPr/>
          <p:nvPr/>
        </p:nvCxnSpPr>
        <p:spPr>
          <a:xfrm>
            <a:off x="3780394" y="1764887"/>
            <a:ext cx="0" cy="2942984"/>
          </a:xfrm>
          <a:prstGeom prst="line">
            <a:avLst/>
          </a:prstGeom>
          <a:ln w="28575" cmpd="sng">
            <a:solidFill>
              <a:schemeClr val="tx1">
                <a:lumMod val="60000"/>
                <a:lumOff val="40000"/>
              </a:schemeClr>
            </a:solidFill>
            <a:prstDash val="sysDot"/>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nvGrpSpPr>
          <p:cNvPr id="92" name="Group 91"/>
          <p:cNvGrpSpPr/>
          <p:nvPr/>
        </p:nvGrpSpPr>
        <p:grpSpPr>
          <a:xfrm>
            <a:off x="2341418" y="1121063"/>
            <a:ext cx="969542" cy="732181"/>
            <a:chOff x="719469" y="2900492"/>
            <a:chExt cx="749643" cy="749643"/>
          </a:xfrm>
        </p:grpSpPr>
        <p:sp>
          <p:nvSpPr>
            <p:cNvPr id="93" name="Money - oval"/>
            <p:cNvSpPr/>
            <p:nvPr/>
          </p:nvSpPr>
          <p:spPr>
            <a:xfrm>
              <a:off x="719469" y="2900492"/>
              <a:ext cx="749643" cy="74964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40"/>
            <p:cNvSpPr>
              <a:spLocks noEditPoints="1"/>
            </p:cNvSpPr>
            <p:nvPr/>
          </p:nvSpPr>
          <p:spPr bwMode="auto">
            <a:xfrm>
              <a:off x="836887" y="3118138"/>
              <a:ext cx="587831" cy="450058"/>
            </a:xfrm>
            <a:custGeom>
              <a:avLst/>
              <a:gdLst>
                <a:gd name="T0" fmla="*/ 707 w 931"/>
                <a:gd name="T1" fmla="*/ 0 h 712"/>
                <a:gd name="T2" fmla="*/ 0 w 931"/>
                <a:gd name="T3" fmla="*/ 385 h 712"/>
                <a:gd name="T4" fmla="*/ 304 w 931"/>
                <a:gd name="T5" fmla="*/ 226 h 712"/>
                <a:gd name="T6" fmla="*/ 311 w 931"/>
                <a:gd name="T7" fmla="*/ 289 h 712"/>
                <a:gd name="T8" fmla="*/ 346 w 931"/>
                <a:gd name="T9" fmla="*/ 318 h 712"/>
                <a:gd name="T10" fmla="*/ 364 w 931"/>
                <a:gd name="T11" fmla="*/ 318 h 712"/>
                <a:gd name="T12" fmla="*/ 372 w 931"/>
                <a:gd name="T13" fmla="*/ 294 h 712"/>
                <a:gd name="T14" fmla="*/ 428 w 931"/>
                <a:gd name="T15" fmla="*/ 226 h 712"/>
                <a:gd name="T16" fmla="*/ 413 w 931"/>
                <a:gd name="T17" fmla="*/ 185 h 712"/>
                <a:gd name="T18" fmla="*/ 367 w 931"/>
                <a:gd name="T19" fmla="*/ 165 h 712"/>
                <a:gd name="T20" fmla="*/ 341 w 931"/>
                <a:gd name="T21" fmla="*/ 144 h 712"/>
                <a:gd name="T22" fmla="*/ 363 w 931"/>
                <a:gd name="T23" fmla="*/ 127 h 712"/>
                <a:gd name="T24" fmla="*/ 401 w 931"/>
                <a:gd name="T25" fmla="*/ 143 h 712"/>
                <a:gd name="T26" fmla="*/ 396 w 931"/>
                <a:gd name="T27" fmla="*/ 92 h 712"/>
                <a:gd name="T28" fmla="*/ 372 w 931"/>
                <a:gd name="T29" fmla="*/ 67 h 712"/>
                <a:gd name="T30" fmla="*/ 346 w 931"/>
                <a:gd name="T31" fmla="*/ 67 h 712"/>
                <a:gd name="T32" fmla="*/ 306 w 931"/>
                <a:gd name="T33" fmla="*/ 107 h 712"/>
                <a:gd name="T34" fmla="*/ 302 w 931"/>
                <a:gd name="T35" fmla="*/ 186 h 712"/>
                <a:gd name="T36" fmla="*/ 371 w 931"/>
                <a:gd name="T37" fmla="*/ 218 h 712"/>
                <a:gd name="T38" fmla="*/ 370 w 931"/>
                <a:gd name="T39" fmla="*/ 248 h 712"/>
                <a:gd name="T40" fmla="*/ 328 w 931"/>
                <a:gd name="T41" fmla="*/ 247 h 712"/>
                <a:gd name="T42" fmla="*/ 124 w 931"/>
                <a:gd name="T43" fmla="*/ 162 h 712"/>
                <a:gd name="T44" fmla="*/ 124 w 931"/>
                <a:gd name="T45" fmla="*/ 223 h 712"/>
                <a:gd name="T46" fmla="*/ 124 w 931"/>
                <a:gd name="T47" fmla="*/ 162 h 712"/>
                <a:gd name="T48" fmla="*/ 552 w 931"/>
                <a:gd name="T49" fmla="*/ 193 h 712"/>
                <a:gd name="T50" fmla="*/ 614 w 931"/>
                <a:gd name="T51" fmla="*/ 193 h 712"/>
                <a:gd name="T52" fmla="*/ 405 w 931"/>
                <a:gd name="T53" fmla="*/ 42 h 712"/>
                <a:gd name="T54" fmla="*/ 405 w 931"/>
                <a:gd name="T55" fmla="*/ 344 h 712"/>
                <a:gd name="T56" fmla="*/ 665 w 931"/>
                <a:gd name="T57" fmla="*/ 299 h 712"/>
                <a:gd name="T58" fmla="*/ 620 w 931"/>
                <a:gd name="T59" fmla="*/ 42 h 712"/>
                <a:gd name="T60" fmla="*/ 301 w 931"/>
                <a:gd name="T61" fmla="*/ 344 h 712"/>
                <a:gd name="T62" fmla="*/ 301 w 931"/>
                <a:gd name="T63" fmla="*/ 42 h 712"/>
                <a:gd name="T64" fmla="*/ 42 w 931"/>
                <a:gd name="T65" fmla="*/ 87 h 712"/>
                <a:gd name="T66" fmla="*/ 87 w 931"/>
                <a:gd name="T67" fmla="*/ 344 h 712"/>
                <a:gd name="T68" fmla="*/ 728 w 931"/>
                <a:gd name="T69" fmla="*/ 54 h 712"/>
                <a:gd name="T70" fmla="*/ 728 w 931"/>
                <a:gd name="T71" fmla="*/ 379 h 712"/>
                <a:gd name="T72" fmla="*/ 737 w 931"/>
                <a:gd name="T73" fmla="*/ 331 h 712"/>
                <a:gd name="T74" fmla="*/ 728 w 931"/>
                <a:gd name="T75" fmla="*/ 177 h 712"/>
                <a:gd name="T76" fmla="*/ 653 w 931"/>
                <a:gd name="T77" fmla="*/ 406 h 712"/>
                <a:gd name="T78" fmla="*/ 103 w 931"/>
                <a:gd name="T79" fmla="*/ 406 h 712"/>
                <a:gd name="T80" fmla="*/ 177 w 931"/>
                <a:gd name="T81" fmla="*/ 487 h 712"/>
                <a:gd name="T82" fmla="*/ 437 w 931"/>
                <a:gd name="T83" fmla="*/ 441 h 712"/>
                <a:gd name="T84" fmla="*/ 653 w 931"/>
                <a:gd name="T85" fmla="*/ 406 h 712"/>
                <a:gd name="T86" fmla="*/ 784 w 931"/>
                <a:gd name="T87" fmla="*/ 148 h 712"/>
                <a:gd name="T88" fmla="*/ 837 w 931"/>
                <a:gd name="T89" fmla="*/ 281 h 712"/>
                <a:gd name="T90" fmla="*/ 849 w 931"/>
                <a:gd name="T91" fmla="*/ 325 h 712"/>
                <a:gd name="T92" fmla="*/ 743 w 931"/>
                <a:gd name="T93" fmla="*/ 33 h 712"/>
                <a:gd name="T94" fmla="*/ 503 w 931"/>
                <a:gd name="T95" fmla="*/ 483 h 712"/>
                <a:gd name="T96" fmla="*/ 428 w 931"/>
                <a:gd name="T97" fmla="*/ 624 h 712"/>
                <a:gd name="T98" fmla="*/ 311 w 931"/>
                <a:gd name="T99" fmla="*/ 553 h 712"/>
                <a:gd name="T100" fmla="*/ 389 w 931"/>
                <a:gd name="T101" fmla="*/ 712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31" h="712">
                  <a:moveTo>
                    <a:pt x="0" y="0"/>
                  </a:moveTo>
                  <a:cubicBezTo>
                    <a:pt x="707" y="0"/>
                    <a:pt x="707" y="0"/>
                    <a:pt x="707" y="0"/>
                  </a:cubicBezTo>
                  <a:cubicBezTo>
                    <a:pt x="707" y="385"/>
                    <a:pt x="707" y="385"/>
                    <a:pt x="707" y="385"/>
                  </a:cubicBezTo>
                  <a:cubicBezTo>
                    <a:pt x="0" y="385"/>
                    <a:pt x="0" y="385"/>
                    <a:pt x="0" y="385"/>
                  </a:cubicBezTo>
                  <a:cubicBezTo>
                    <a:pt x="0" y="0"/>
                    <a:pt x="0" y="0"/>
                    <a:pt x="0" y="0"/>
                  </a:cubicBezTo>
                  <a:close/>
                  <a:moveTo>
                    <a:pt x="304" y="226"/>
                  </a:moveTo>
                  <a:cubicBezTo>
                    <a:pt x="279" y="267"/>
                    <a:pt x="279" y="267"/>
                    <a:pt x="279" y="267"/>
                  </a:cubicBezTo>
                  <a:cubicBezTo>
                    <a:pt x="289" y="277"/>
                    <a:pt x="300" y="284"/>
                    <a:pt x="311" y="289"/>
                  </a:cubicBezTo>
                  <a:cubicBezTo>
                    <a:pt x="321" y="293"/>
                    <a:pt x="333" y="296"/>
                    <a:pt x="346" y="296"/>
                  </a:cubicBezTo>
                  <a:cubicBezTo>
                    <a:pt x="346" y="318"/>
                    <a:pt x="346" y="318"/>
                    <a:pt x="346" y="318"/>
                  </a:cubicBezTo>
                  <a:cubicBezTo>
                    <a:pt x="346" y="318"/>
                    <a:pt x="346" y="318"/>
                    <a:pt x="346" y="318"/>
                  </a:cubicBezTo>
                  <a:cubicBezTo>
                    <a:pt x="364" y="318"/>
                    <a:pt x="364" y="318"/>
                    <a:pt x="364" y="318"/>
                  </a:cubicBezTo>
                  <a:cubicBezTo>
                    <a:pt x="372" y="318"/>
                    <a:pt x="372" y="318"/>
                    <a:pt x="372" y="318"/>
                  </a:cubicBezTo>
                  <a:cubicBezTo>
                    <a:pt x="372" y="294"/>
                    <a:pt x="372" y="294"/>
                    <a:pt x="372" y="294"/>
                  </a:cubicBezTo>
                  <a:cubicBezTo>
                    <a:pt x="388" y="291"/>
                    <a:pt x="401" y="284"/>
                    <a:pt x="411" y="273"/>
                  </a:cubicBezTo>
                  <a:cubicBezTo>
                    <a:pt x="422" y="261"/>
                    <a:pt x="428" y="245"/>
                    <a:pt x="428" y="226"/>
                  </a:cubicBezTo>
                  <a:cubicBezTo>
                    <a:pt x="428" y="218"/>
                    <a:pt x="427" y="210"/>
                    <a:pt x="424" y="203"/>
                  </a:cubicBezTo>
                  <a:cubicBezTo>
                    <a:pt x="422" y="196"/>
                    <a:pt x="418" y="190"/>
                    <a:pt x="413" y="185"/>
                  </a:cubicBezTo>
                  <a:cubicBezTo>
                    <a:pt x="406" y="178"/>
                    <a:pt x="391" y="171"/>
                    <a:pt x="369" y="165"/>
                  </a:cubicBezTo>
                  <a:cubicBezTo>
                    <a:pt x="367" y="165"/>
                    <a:pt x="367" y="165"/>
                    <a:pt x="367" y="165"/>
                  </a:cubicBezTo>
                  <a:cubicBezTo>
                    <a:pt x="357" y="162"/>
                    <a:pt x="349" y="159"/>
                    <a:pt x="346" y="156"/>
                  </a:cubicBezTo>
                  <a:cubicBezTo>
                    <a:pt x="342" y="153"/>
                    <a:pt x="341" y="149"/>
                    <a:pt x="341" y="144"/>
                  </a:cubicBezTo>
                  <a:cubicBezTo>
                    <a:pt x="341" y="139"/>
                    <a:pt x="343" y="135"/>
                    <a:pt x="347" y="132"/>
                  </a:cubicBezTo>
                  <a:cubicBezTo>
                    <a:pt x="351" y="129"/>
                    <a:pt x="356" y="127"/>
                    <a:pt x="363" y="127"/>
                  </a:cubicBezTo>
                  <a:cubicBezTo>
                    <a:pt x="369" y="127"/>
                    <a:pt x="376" y="129"/>
                    <a:pt x="382" y="131"/>
                  </a:cubicBezTo>
                  <a:cubicBezTo>
                    <a:pt x="389" y="134"/>
                    <a:pt x="395" y="138"/>
                    <a:pt x="401" y="143"/>
                  </a:cubicBezTo>
                  <a:cubicBezTo>
                    <a:pt x="419" y="104"/>
                    <a:pt x="419" y="104"/>
                    <a:pt x="419" y="104"/>
                  </a:cubicBezTo>
                  <a:cubicBezTo>
                    <a:pt x="411" y="99"/>
                    <a:pt x="403" y="95"/>
                    <a:pt x="396" y="92"/>
                  </a:cubicBezTo>
                  <a:cubicBezTo>
                    <a:pt x="388" y="89"/>
                    <a:pt x="380" y="87"/>
                    <a:pt x="372" y="86"/>
                  </a:cubicBezTo>
                  <a:cubicBezTo>
                    <a:pt x="372" y="67"/>
                    <a:pt x="372" y="67"/>
                    <a:pt x="372" y="67"/>
                  </a:cubicBezTo>
                  <a:cubicBezTo>
                    <a:pt x="354" y="67"/>
                    <a:pt x="354" y="67"/>
                    <a:pt x="354" y="67"/>
                  </a:cubicBezTo>
                  <a:cubicBezTo>
                    <a:pt x="346" y="67"/>
                    <a:pt x="346" y="67"/>
                    <a:pt x="346" y="67"/>
                  </a:cubicBezTo>
                  <a:cubicBezTo>
                    <a:pt x="346" y="88"/>
                    <a:pt x="346" y="88"/>
                    <a:pt x="346" y="88"/>
                  </a:cubicBezTo>
                  <a:cubicBezTo>
                    <a:pt x="330" y="91"/>
                    <a:pt x="316" y="97"/>
                    <a:pt x="306" y="107"/>
                  </a:cubicBezTo>
                  <a:cubicBezTo>
                    <a:pt x="295" y="118"/>
                    <a:pt x="289" y="133"/>
                    <a:pt x="289" y="151"/>
                  </a:cubicBezTo>
                  <a:cubicBezTo>
                    <a:pt x="289" y="166"/>
                    <a:pt x="293" y="177"/>
                    <a:pt x="302" y="186"/>
                  </a:cubicBezTo>
                  <a:cubicBezTo>
                    <a:pt x="310" y="194"/>
                    <a:pt x="324" y="201"/>
                    <a:pt x="345" y="207"/>
                  </a:cubicBezTo>
                  <a:cubicBezTo>
                    <a:pt x="359" y="211"/>
                    <a:pt x="367" y="214"/>
                    <a:pt x="371" y="218"/>
                  </a:cubicBezTo>
                  <a:cubicBezTo>
                    <a:pt x="375" y="221"/>
                    <a:pt x="377" y="226"/>
                    <a:pt x="377" y="233"/>
                  </a:cubicBezTo>
                  <a:cubicBezTo>
                    <a:pt x="377" y="239"/>
                    <a:pt x="375" y="244"/>
                    <a:pt x="370" y="248"/>
                  </a:cubicBezTo>
                  <a:cubicBezTo>
                    <a:pt x="366" y="252"/>
                    <a:pt x="360" y="254"/>
                    <a:pt x="353" y="254"/>
                  </a:cubicBezTo>
                  <a:cubicBezTo>
                    <a:pt x="344" y="254"/>
                    <a:pt x="336" y="252"/>
                    <a:pt x="328" y="247"/>
                  </a:cubicBezTo>
                  <a:cubicBezTo>
                    <a:pt x="320" y="242"/>
                    <a:pt x="312" y="236"/>
                    <a:pt x="304" y="226"/>
                  </a:cubicBezTo>
                  <a:close/>
                  <a:moveTo>
                    <a:pt x="124" y="162"/>
                  </a:moveTo>
                  <a:cubicBezTo>
                    <a:pt x="107" y="162"/>
                    <a:pt x="93" y="176"/>
                    <a:pt x="93" y="193"/>
                  </a:cubicBezTo>
                  <a:cubicBezTo>
                    <a:pt x="93" y="210"/>
                    <a:pt x="107" y="223"/>
                    <a:pt x="124" y="223"/>
                  </a:cubicBezTo>
                  <a:cubicBezTo>
                    <a:pt x="141" y="223"/>
                    <a:pt x="155" y="210"/>
                    <a:pt x="155" y="193"/>
                  </a:cubicBezTo>
                  <a:cubicBezTo>
                    <a:pt x="155" y="176"/>
                    <a:pt x="141" y="162"/>
                    <a:pt x="124" y="162"/>
                  </a:cubicBezTo>
                  <a:close/>
                  <a:moveTo>
                    <a:pt x="583" y="162"/>
                  </a:moveTo>
                  <a:cubicBezTo>
                    <a:pt x="566" y="162"/>
                    <a:pt x="552" y="176"/>
                    <a:pt x="552" y="193"/>
                  </a:cubicBezTo>
                  <a:cubicBezTo>
                    <a:pt x="552" y="210"/>
                    <a:pt x="566" y="223"/>
                    <a:pt x="583" y="223"/>
                  </a:cubicBezTo>
                  <a:cubicBezTo>
                    <a:pt x="600" y="223"/>
                    <a:pt x="614" y="210"/>
                    <a:pt x="614" y="193"/>
                  </a:cubicBezTo>
                  <a:cubicBezTo>
                    <a:pt x="614" y="176"/>
                    <a:pt x="600" y="162"/>
                    <a:pt x="583" y="162"/>
                  </a:cubicBezTo>
                  <a:close/>
                  <a:moveTo>
                    <a:pt x="405" y="42"/>
                  </a:moveTo>
                  <a:cubicBezTo>
                    <a:pt x="460" y="65"/>
                    <a:pt x="498" y="124"/>
                    <a:pt x="498" y="193"/>
                  </a:cubicBezTo>
                  <a:cubicBezTo>
                    <a:pt x="498" y="261"/>
                    <a:pt x="460" y="320"/>
                    <a:pt x="405" y="344"/>
                  </a:cubicBezTo>
                  <a:cubicBezTo>
                    <a:pt x="620" y="344"/>
                    <a:pt x="620" y="344"/>
                    <a:pt x="620" y="344"/>
                  </a:cubicBezTo>
                  <a:cubicBezTo>
                    <a:pt x="620" y="319"/>
                    <a:pt x="641" y="299"/>
                    <a:pt x="665" y="299"/>
                  </a:cubicBezTo>
                  <a:cubicBezTo>
                    <a:pt x="665" y="87"/>
                    <a:pt x="665" y="87"/>
                    <a:pt x="665" y="87"/>
                  </a:cubicBezTo>
                  <a:cubicBezTo>
                    <a:pt x="641" y="87"/>
                    <a:pt x="620" y="66"/>
                    <a:pt x="620" y="42"/>
                  </a:cubicBezTo>
                  <a:cubicBezTo>
                    <a:pt x="405" y="42"/>
                    <a:pt x="405" y="42"/>
                    <a:pt x="405" y="42"/>
                  </a:cubicBezTo>
                  <a:close/>
                  <a:moveTo>
                    <a:pt x="301" y="344"/>
                  </a:moveTo>
                  <a:cubicBezTo>
                    <a:pt x="247" y="320"/>
                    <a:pt x="209" y="261"/>
                    <a:pt x="209" y="193"/>
                  </a:cubicBezTo>
                  <a:cubicBezTo>
                    <a:pt x="209" y="124"/>
                    <a:pt x="247" y="65"/>
                    <a:pt x="301" y="42"/>
                  </a:cubicBezTo>
                  <a:cubicBezTo>
                    <a:pt x="87" y="42"/>
                    <a:pt x="87" y="42"/>
                    <a:pt x="87" y="42"/>
                  </a:cubicBezTo>
                  <a:cubicBezTo>
                    <a:pt x="87" y="66"/>
                    <a:pt x="66" y="87"/>
                    <a:pt x="42" y="87"/>
                  </a:cubicBezTo>
                  <a:cubicBezTo>
                    <a:pt x="42" y="299"/>
                    <a:pt x="42" y="299"/>
                    <a:pt x="42" y="299"/>
                  </a:cubicBezTo>
                  <a:cubicBezTo>
                    <a:pt x="66" y="299"/>
                    <a:pt x="87" y="319"/>
                    <a:pt x="87" y="344"/>
                  </a:cubicBezTo>
                  <a:cubicBezTo>
                    <a:pt x="301" y="344"/>
                    <a:pt x="301" y="344"/>
                    <a:pt x="301" y="344"/>
                  </a:cubicBezTo>
                  <a:close/>
                  <a:moveTo>
                    <a:pt x="728" y="54"/>
                  </a:moveTo>
                  <a:cubicBezTo>
                    <a:pt x="833" y="341"/>
                    <a:pt x="833" y="341"/>
                    <a:pt x="833" y="341"/>
                  </a:cubicBezTo>
                  <a:cubicBezTo>
                    <a:pt x="728" y="379"/>
                    <a:pt x="728" y="379"/>
                    <a:pt x="728" y="379"/>
                  </a:cubicBezTo>
                  <a:cubicBezTo>
                    <a:pt x="728" y="334"/>
                    <a:pt x="728" y="334"/>
                    <a:pt x="728" y="334"/>
                  </a:cubicBezTo>
                  <a:cubicBezTo>
                    <a:pt x="737" y="331"/>
                    <a:pt x="737" y="331"/>
                    <a:pt x="737" y="331"/>
                  </a:cubicBezTo>
                  <a:cubicBezTo>
                    <a:pt x="728" y="308"/>
                    <a:pt x="740" y="282"/>
                    <a:pt x="763" y="274"/>
                  </a:cubicBezTo>
                  <a:cubicBezTo>
                    <a:pt x="728" y="177"/>
                    <a:pt x="728" y="177"/>
                    <a:pt x="728" y="177"/>
                  </a:cubicBezTo>
                  <a:cubicBezTo>
                    <a:pt x="728" y="54"/>
                    <a:pt x="728" y="54"/>
                    <a:pt x="728" y="54"/>
                  </a:cubicBezTo>
                  <a:close/>
                  <a:moveTo>
                    <a:pt x="653" y="406"/>
                  </a:moveTo>
                  <a:cubicBezTo>
                    <a:pt x="168" y="583"/>
                    <a:pt x="168" y="583"/>
                    <a:pt x="168" y="583"/>
                  </a:cubicBezTo>
                  <a:cubicBezTo>
                    <a:pt x="103" y="406"/>
                    <a:pt x="103" y="406"/>
                    <a:pt x="103" y="406"/>
                  </a:cubicBezTo>
                  <a:cubicBezTo>
                    <a:pt x="148" y="406"/>
                    <a:pt x="148" y="406"/>
                    <a:pt x="148" y="406"/>
                  </a:cubicBezTo>
                  <a:cubicBezTo>
                    <a:pt x="177" y="487"/>
                    <a:pt x="177" y="487"/>
                    <a:pt x="177" y="487"/>
                  </a:cubicBezTo>
                  <a:cubicBezTo>
                    <a:pt x="201" y="479"/>
                    <a:pt x="227" y="491"/>
                    <a:pt x="235" y="514"/>
                  </a:cubicBezTo>
                  <a:cubicBezTo>
                    <a:pt x="437" y="441"/>
                    <a:pt x="437" y="441"/>
                    <a:pt x="437" y="441"/>
                  </a:cubicBezTo>
                  <a:cubicBezTo>
                    <a:pt x="406" y="439"/>
                    <a:pt x="377" y="427"/>
                    <a:pt x="352" y="406"/>
                  </a:cubicBezTo>
                  <a:cubicBezTo>
                    <a:pt x="653" y="406"/>
                    <a:pt x="653" y="406"/>
                    <a:pt x="653" y="406"/>
                  </a:cubicBezTo>
                  <a:close/>
                  <a:moveTo>
                    <a:pt x="743" y="33"/>
                  </a:moveTo>
                  <a:cubicBezTo>
                    <a:pt x="784" y="148"/>
                    <a:pt x="784" y="148"/>
                    <a:pt x="784" y="148"/>
                  </a:cubicBezTo>
                  <a:cubicBezTo>
                    <a:pt x="843" y="217"/>
                    <a:pt x="843" y="217"/>
                    <a:pt x="843" y="217"/>
                  </a:cubicBezTo>
                  <a:cubicBezTo>
                    <a:pt x="824" y="233"/>
                    <a:pt x="821" y="262"/>
                    <a:pt x="837" y="281"/>
                  </a:cubicBezTo>
                  <a:cubicBezTo>
                    <a:pt x="834" y="284"/>
                    <a:pt x="834" y="284"/>
                    <a:pt x="834" y="284"/>
                  </a:cubicBezTo>
                  <a:cubicBezTo>
                    <a:pt x="849" y="325"/>
                    <a:pt x="849" y="325"/>
                    <a:pt x="849" y="325"/>
                  </a:cubicBezTo>
                  <a:cubicBezTo>
                    <a:pt x="931" y="257"/>
                    <a:pt x="931" y="257"/>
                    <a:pt x="931" y="257"/>
                  </a:cubicBezTo>
                  <a:cubicBezTo>
                    <a:pt x="743" y="33"/>
                    <a:pt x="743" y="33"/>
                    <a:pt x="743" y="33"/>
                  </a:cubicBezTo>
                  <a:close/>
                  <a:moveTo>
                    <a:pt x="782" y="382"/>
                  </a:moveTo>
                  <a:cubicBezTo>
                    <a:pt x="503" y="483"/>
                    <a:pt x="503" y="483"/>
                    <a:pt x="503" y="483"/>
                  </a:cubicBezTo>
                  <a:cubicBezTo>
                    <a:pt x="533" y="493"/>
                    <a:pt x="564" y="494"/>
                    <a:pt x="593" y="486"/>
                  </a:cubicBezTo>
                  <a:cubicBezTo>
                    <a:pt x="428" y="624"/>
                    <a:pt x="428" y="624"/>
                    <a:pt x="428" y="624"/>
                  </a:cubicBezTo>
                  <a:cubicBezTo>
                    <a:pt x="413" y="605"/>
                    <a:pt x="384" y="602"/>
                    <a:pt x="365" y="618"/>
                  </a:cubicBezTo>
                  <a:cubicBezTo>
                    <a:pt x="311" y="553"/>
                    <a:pt x="311" y="553"/>
                    <a:pt x="311" y="553"/>
                  </a:cubicBezTo>
                  <a:cubicBezTo>
                    <a:pt x="269" y="569"/>
                    <a:pt x="269" y="569"/>
                    <a:pt x="269" y="569"/>
                  </a:cubicBezTo>
                  <a:cubicBezTo>
                    <a:pt x="389" y="712"/>
                    <a:pt x="389" y="712"/>
                    <a:pt x="389" y="712"/>
                  </a:cubicBezTo>
                  <a:lnTo>
                    <a:pt x="782" y="38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96" name="Freeform 16"/>
          <p:cNvSpPr>
            <a:spLocks noEditPoints="1"/>
          </p:cNvSpPr>
          <p:nvPr/>
        </p:nvSpPr>
        <p:spPr bwMode="auto">
          <a:xfrm>
            <a:off x="3926836" y="1120112"/>
            <a:ext cx="1115400" cy="694591"/>
          </a:xfrm>
          <a:custGeom>
            <a:avLst/>
            <a:gdLst>
              <a:gd name="T0" fmla="*/ 288 w 309"/>
              <a:gd name="T1" fmla="*/ 55 h 259"/>
              <a:gd name="T2" fmla="*/ 288 w 309"/>
              <a:gd name="T3" fmla="*/ 49 h 259"/>
              <a:gd name="T4" fmla="*/ 285 w 309"/>
              <a:gd name="T5" fmla="*/ 43 h 259"/>
              <a:gd name="T6" fmla="*/ 261 w 309"/>
              <a:gd name="T7" fmla="*/ 47 h 259"/>
              <a:gd name="T8" fmla="*/ 262 w 309"/>
              <a:gd name="T9" fmla="*/ 51 h 259"/>
              <a:gd name="T10" fmla="*/ 251 w 309"/>
              <a:gd name="T11" fmla="*/ 60 h 259"/>
              <a:gd name="T12" fmla="*/ 227 w 309"/>
              <a:gd name="T13" fmla="*/ 26 h 259"/>
              <a:gd name="T14" fmla="*/ 216 w 309"/>
              <a:gd name="T15" fmla="*/ 0 h 259"/>
              <a:gd name="T16" fmla="*/ 206 w 309"/>
              <a:gd name="T17" fmla="*/ 26 h 259"/>
              <a:gd name="T18" fmla="*/ 185 w 309"/>
              <a:gd name="T19" fmla="*/ 57 h 259"/>
              <a:gd name="T20" fmla="*/ 141 w 309"/>
              <a:gd name="T21" fmla="*/ 47 h 259"/>
              <a:gd name="T22" fmla="*/ 110 w 309"/>
              <a:gd name="T23" fmla="*/ 44 h 259"/>
              <a:gd name="T24" fmla="*/ 113 w 309"/>
              <a:gd name="T25" fmla="*/ 26 h 259"/>
              <a:gd name="T26" fmla="*/ 88 w 309"/>
              <a:gd name="T27" fmla="*/ 21 h 259"/>
              <a:gd name="T28" fmla="*/ 75 w 309"/>
              <a:gd name="T29" fmla="*/ 53 h 259"/>
              <a:gd name="T30" fmla="*/ 65 w 309"/>
              <a:gd name="T31" fmla="*/ 51 h 259"/>
              <a:gd name="T32" fmla="*/ 65 w 309"/>
              <a:gd name="T33" fmla="*/ 24 h 259"/>
              <a:gd name="T34" fmla="*/ 36 w 309"/>
              <a:gd name="T35" fmla="*/ 46 h 259"/>
              <a:gd name="T36" fmla="*/ 29 w 309"/>
              <a:gd name="T37" fmla="*/ 51 h 259"/>
              <a:gd name="T38" fmla="*/ 4 w 309"/>
              <a:gd name="T39" fmla="*/ 137 h 259"/>
              <a:gd name="T40" fmla="*/ 14 w 309"/>
              <a:gd name="T41" fmla="*/ 135 h 259"/>
              <a:gd name="T42" fmla="*/ 29 w 309"/>
              <a:gd name="T43" fmla="*/ 108 h 259"/>
              <a:gd name="T44" fmla="*/ 32 w 309"/>
              <a:gd name="T45" fmla="*/ 217 h 259"/>
              <a:gd name="T46" fmla="*/ 44 w 309"/>
              <a:gd name="T47" fmla="*/ 237 h 259"/>
              <a:gd name="T48" fmla="*/ 50 w 309"/>
              <a:gd name="T49" fmla="*/ 216 h 259"/>
              <a:gd name="T50" fmla="*/ 65 w 309"/>
              <a:gd name="T51" fmla="*/ 241 h 259"/>
              <a:gd name="T52" fmla="*/ 72 w 309"/>
              <a:gd name="T53" fmla="*/ 139 h 259"/>
              <a:gd name="T54" fmla="*/ 75 w 309"/>
              <a:gd name="T55" fmla="*/ 145 h 259"/>
              <a:gd name="T56" fmla="*/ 77 w 309"/>
              <a:gd name="T57" fmla="*/ 149 h 259"/>
              <a:gd name="T58" fmla="*/ 78 w 309"/>
              <a:gd name="T59" fmla="*/ 242 h 259"/>
              <a:gd name="T60" fmla="*/ 96 w 309"/>
              <a:gd name="T61" fmla="*/ 239 h 259"/>
              <a:gd name="T62" fmla="*/ 115 w 309"/>
              <a:gd name="T63" fmla="*/ 183 h 259"/>
              <a:gd name="T64" fmla="*/ 126 w 309"/>
              <a:gd name="T65" fmla="*/ 257 h 259"/>
              <a:gd name="T66" fmla="*/ 144 w 309"/>
              <a:gd name="T67" fmla="*/ 250 h 259"/>
              <a:gd name="T68" fmla="*/ 155 w 309"/>
              <a:gd name="T69" fmla="*/ 180 h 259"/>
              <a:gd name="T70" fmla="*/ 165 w 309"/>
              <a:gd name="T71" fmla="*/ 239 h 259"/>
              <a:gd name="T72" fmla="*/ 174 w 309"/>
              <a:gd name="T73" fmla="*/ 258 h 259"/>
              <a:gd name="T74" fmla="*/ 188 w 309"/>
              <a:gd name="T75" fmla="*/ 230 h 259"/>
              <a:gd name="T76" fmla="*/ 222 w 309"/>
              <a:gd name="T77" fmla="*/ 183 h 259"/>
              <a:gd name="T78" fmla="*/ 245 w 309"/>
              <a:gd name="T79" fmla="*/ 238 h 259"/>
              <a:gd name="T80" fmla="*/ 264 w 309"/>
              <a:gd name="T81" fmla="*/ 259 h 259"/>
              <a:gd name="T82" fmla="*/ 268 w 309"/>
              <a:gd name="T83" fmla="*/ 233 h 259"/>
              <a:gd name="T84" fmla="*/ 270 w 309"/>
              <a:gd name="T85" fmla="*/ 240 h 259"/>
              <a:gd name="T86" fmla="*/ 281 w 309"/>
              <a:gd name="T87" fmla="*/ 238 h 259"/>
              <a:gd name="T88" fmla="*/ 290 w 309"/>
              <a:gd name="T89" fmla="*/ 194 h 259"/>
              <a:gd name="T90" fmla="*/ 300 w 309"/>
              <a:gd name="T91" fmla="*/ 151 h 259"/>
              <a:gd name="T92" fmla="*/ 308 w 309"/>
              <a:gd name="T93" fmla="*/ 139 h 259"/>
              <a:gd name="T94" fmla="*/ 141 w 309"/>
              <a:gd name="T95" fmla="*/ 98 h 259"/>
              <a:gd name="T96" fmla="*/ 140 w 309"/>
              <a:gd name="T97" fmla="*/ 113 h 259"/>
              <a:gd name="T98" fmla="*/ 191 w 309"/>
              <a:gd name="T99" fmla="*/ 99 h 259"/>
              <a:gd name="T100" fmla="*/ 175 w 309"/>
              <a:gd name="T101" fmla="*/ 80 h 259"/>
              <a:gd name="T102" fmla="*/ 181 w 309"/>
              <a:gd name="T103" fmla="*/ 102 h 259"/>
              <a:gd name="T104" fmla="*/ 178 w 309"/>
              <a:gd name="T105" fmla="*/ 103 h 259"/>
              <a:gd name="T106" fmla="*/ 182 w 309"/>
              <a:gd name="T107" fmla="*/ 180 h 259"/>
              <a:gd name="T108" fmla="*/ 254 w 309"/>
              <a:gd name="T109" fmla="*/ 97 h 259"/>
              <a:gd name="T110" fmla="*/ 246 w 309"/>
              <a:gd name="T111" fmla="*/ 120 h 259"/>
              <a:gd name="T112" fmla="*/ 258 w 309"/>
              <a:gd name="T113" fmla="*/ 195 h 259"/>
              <a:gd name="T114" fmla="*/ 260 w 309"/>
              <a:gd name="T115" fmla="*/ 236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9" h="259">
                <a:moveTo>
                  <a:pt x="308" y="139"/>
                </a:moveTo>
                <a:cubicBezTo>
                  <a:pt x="304" y="117"/>
                  <a:pt x="302" y="95"/>
                  <a:pt x="302" y="93"/>
                </a:cubicBezTo>
                <a:cubicBezTo>
                  <a:pt x="302" y="92"/>
                  <a:pt x="301" y="87"/>
                  <a:pt x="301" y="85"/>
                </a:cubicBezTo>
                <a:cubicBezTo>
                  <a:pt x="301" y="83"/>
                  <a:pt x="300" y="78"/>
                  <a:pt x="300" y="74"/>
                </a:cubicBezTo>
                <a:cubicBezTo>
                  <a:pt x="300" y="70"/>
                  <a:pt x="298" y="61"/>
                  <a:pt x="290" y="56"/>
                </a:cubicBezTo>
                <a:cubicBezTo>
                  <a:pt x="289" y="56"/>
                  <a:pt x="287" y="55"/>
                  <a:pt x="286" y="55"/>
                </a:cubicBezTo>
                <a:cubicBezTo>
                  <a:pt x="286" y="55"/>
                  <a:pt x="287" y="55"/>
                  <a:pt x="288" y="55"/>
                </a:cubicBezTo>
                <a:cubicBezTo>
                  <a:pt x="289" y="55"/>
                  <a:pt x="287" y="54"/>
                  <a:pt x="286" y="53"/>
                </a:cubicBezTo>
                <a:cubicBezTo>
                  <a:pt x="285" y="52"/>
                  <a:pt x="284" y="50"/>
                  <a:pt x="285" y="50"/>
                </a:cubicBezTo>
                <a:cubicBezTo>
                  <a:pt x="285" y="51"/>
                  <a:pt x="286" y="52"/>
                  <a:pt x="287" y="52"/>
                </a:cubicBezTo>
                <a:cubicBezTo>
                  <a:pt x="289" y="53"/>
                  <a:pt x="287" y="51"/>
                  <a:pt x="286" y="51"/>
                </a:cubicBezTo>
                <a:cubicBezTo>
                  <a:pt x="286" y="51"/>
                  <a:pt x="285" y="49"/>
                  <a:pt x="284" y="48"/>
                </a:cubicBezTo>
                <a:cubicBezTo>
                  <a:pt x="284" y="48"/>
                  <a:pt x="284" y="47"/>
                  <a:pt x="284" y="48"/>
                </a:cubicBezTo>
                <a:cubicBezTo>
                  <a:pt x="285" y="48"/>
                  <a:pt x="286" y="50"/>
                  <a:pt x="288" y="49"/>
                </a:cubicBezTo>
                <a:cubicBezTo>
                  <a:pt x="289" y="49"/>
                  <a:pt x="288" y="49"/>
                  <a:pt x="288" y="49"/>
                </a:cubicBezTo>
                <a:cubicBezTo>
                  <a:pt x="287" y="49"/>
                  <a:pt x="286" y="48"/>
                  <a:pt x="285" y="46"/>
                </a:cubicBezTo>
                <a:cubicBezTo>
                  <a:pt x="284" y="44"/>
                  <a:pt x="285" y="45"/>
                  <a:pt x="285" y="45"/>
                </a:cubicBezTo>
                <a:cubicBezTo>
                  <a:pt x="285" y="45"/>
                  <a:pt x="285" y="45"/>
                  <a:pt x="286" y="47"/>
                </a:cubicBezTo>
                <a:cubicBezTo>
                  <a:pt x="287" y="48"/>
                  <a:pt x="287" y="47"/>
                  <a:pt x="287" y="47"/>
                </a:cubicBezTo>
                <a:cubicBezTo>
                  <a:pt x="287" y="46"/>
                  <a:pt x="286" y="46"/>
                  <a:pt x="285" y="44"/>
                </a:cubicBezTo>
                <a:cubicBezTo>
                  <a:pt x="285" y="43"/>
                  <a:pt x="285" y="42"/>
                  <a:pt x="285" y="43"/>
                </a:cubicBezTo>
                <a:cubicBezTo>
                  <a:pt x="286" y="44"/>
                  <a:pt x="286" y="46"/>
                  <a:pt x="288" y="46"/>
                </a:cubicBezTo>
                <a:cubicBezTo>
                  <a:pt x="287" y="46"/>
                  <a:pt x="286" y="43"/>
                  <a:pt x="286" y="43"/>
                </a:cubicBezTo>
                <a:cubicBezTo>
                  <a:pt x="286" y="43"/>
                  <a:pt x="287" y="39"/>
                  <a:pt x="287" y="36"/>
                </a:cubicBezTo>
                <a:cubicBezTo>
                  <a:pt x="288" y="7"/>
                  <a:pt x="265" y="16"/>
                  <a:pt x="263" y="23"/>
                </a:cubicBezTo>
                <a:cubicBezTo>
                  <a:pt x="260" y="29"/>
                  <a:pt x="261" y="34"/>
                  <a:pt x="261" y="36"/>
                </a:cubicBezTo>
                <a:cubicBezTo>
                  <a:pt x="261" y="38"/>
                  <a:pt x="262" y="43"/>
                  <a:pt x="262" y="44"/>
                </a:cubicBezTo>
                <a:cubicBezTo>
                  <a:pt x="262" y="45"/>
                  <a:pt x="261" y="46"/>
                  <a:pt x="261" y="47"/>
                </a:cubicBezTo>
                <a:cubicBezTo>
                  <a:pt x="260" y="48"/>
                  <a:pt x="260" y="48"/>
                  <a:pt x="261" y="48"/>
                </a:cubicBezTo>
                <a:cubicBezTo>
                  <a:pt x="261" y="48"/>
                  <a:pt x="262" y="46"/>
                  <a:pt x="262" y="46"/>
                </a:cubicBezTo>
                <a:cubicBezTo>
                  <a:pt x="262" y="47"/>
                  <a:pt x="262" y="48"/>
                  <a:pt x="262" y="48"/>
                </a:cubicBezTo>
                <a:cubicBezTo>
                  <a:pt x="261" y="49"/>
                  <a:pt x="259" y="50"/>
                  <a:pt x="260" y="50"/>
                </a:cubicBezTo>
                <a:cubicBezTo>
                  <a:pt x="260" y="50"/>
                  <a:pt x="261" y="50"/>
                  <a:pt x="261" y="51"/>
                </a:cubicBezTo>
                <a:cubicBezTo>
                  <a:pt x="260" y="51"/>
                  <a:pt x="260" y="52"/>
                  <a:pt x="261" y="51"/>
                </a:cubicBezTo>
                <a:cubicBezTo>
                  <a:pt x="262" y="51"/>
                  <a:pt x="262" y="51"/>
                  <a:pt x="262" y="51"/>
                </a:cubicBezTo>
                <a:cubicBezTo>
                  <a:pt x="262" y="51"/>
                  <a:pt x="262" y="51"/>
                  <a:pt x="261" y="52"/>
                </a:cubicBezTo>
                <a:cubicBezTo>
                  <a:pt x="259" y="53"/>
                  <a:pt x="262" y="52"/>
                  <a:pt x="262" y="52"/>
                </a:cubicBezTo>
                <a:cubicBezTo>
                  <a:pt x="261" y="53"/>
                  <a:pt x="261" y="53"/>
                  <a:pt x="260" y="53"/>
                </a:cubicBezTo>
                <a:cubicBezTo>
                  <a:pt x="259" y="54"/>
                  <a:pt x="260" y="54"/>
                  <a:pt x="261" y="53"/>
                </a:cubicBezTo>
                <a:cubicBezTo>
                  <a:pt x="262" y="53"/>
                  <a:pt x="262" y="54"/>
                  <a:pt x="260" y="55"/>
                </a:cubicBezTo>
                <a:cubicBezTo>
                  <a:pt x="258" y="55"/>
                  <a:pt x="255" y="57"/>
                  <a:pt x="251" y="59"/>
                </a:cubicBezTo>
                <a:cubicBezTo>
                  <a:pt x="251" y="60"/>
                  <a:pt x="251" y="60"/>
                  <a:pt x="251" y="60"/>
                </a:cubicBezTo>
                <a:cubicBezTo>
                  <a:pt x="251" y="59"/>
                  <a:pt x="251" y="58"/>
                  <a:pt x="251" y="56"/>
                </a:cubicBezTo>
                <a:cubicBezTo>
                  <a:pt x="251" y="52"/>
                  <a:pt x="248" y="48"/>
                  <a:pt x="247" y="48"/>
                </a:cubicBezTo>
                <a:cubicBezTo>
                  <a:pt x="246" y="47"/>
                  <a:pt x="242" y="45"/>
                  <a:pt x="238" y="44"/>
                </a:cubicBezTo>
                <a:cubicBezTo>
                  <a:pt x="234" y="43"/>
                  <a:pt x="230" y="42"/>
                  <a:pt x="228" y="41"/>
                </a:cubicBezTo>
                <a:cubicBezTo>
                  <a:pt x="227" y="39"/>
                  <a:pt x="227" y="39"/>
                  <a:pt x="226" y="37"/>
                </a:cubicBezTo>
                <a:cubicBezTo>
                  <a:pt x="226" y="36"/>
                  <a:pt x="227" y="27"/>
                  <a:pt x="227" y="27"/>
                </a:cubicBezTo>
                <a:cubicBezTo>
                  <a:pt x="227" y="27"/>
                  <a:pt x="227" y="26"/>
                  <a:pt x="227" y="26"/>
                </a:cubicBezTo>
                <a:cubicBezTo>
                  <a:pt x="228" y="26"/>
                  <a:pt x="229" y="26"/>
                  <a:pt x="230" y="25"/>
                </a:cubicBezTo>
                <a:cubicBezTo>
                  <a:pt x="231" y="23"/>
                  <a:pt x="231" y="20"/>
                  <a:pt x="231" y="19"/>
                </a:cubicBezTo>
                <a:cubicBezTo>
                  <a:pt x="231" y="18"/>
                  <a:pt x="230" y="18"/>
                  <a:pt x="230" y="18"/>
                </a:cubicBezTo>
                <a:cubicBezTo>
                  <a:pt x="230" y="18"/>
                  <a:pt x="229" y="18"/>
                  <a:pt x="229" y="18"/>
                </a:cubicBezTo>
                <a:cubicBezTo>
                  <a:pt x="229" y="18"/>
                  <a:pt x="230" y="14"/>
                  <a:pt x="230" y="11"/>
                </a:cubicBezTo>
                <a:cubicBezTo>
                  <a:pt x="230" y="8"/>
                  <a:pt x="227" y="5"/>
                  <a:pt x="226" y="3"/>
                </a:cubicBezTo>
                <a:cubicBezTo>
                  <a:pt x="224" y="1"/>
                  <a:pt x="219" y="0"/>
                  <a:pt x="216" y="0"/>
                </a:cubicBezTo>
                <a:cubicBezTo>
                  <a:pt x="213" y="0"/>
                  <a:pt x="208" y="3"/>
                  <a:pt x="206" y="6"/>
                </a:cubicBezTo>
                <a:cubicBezTo>
                  <a:pt x="204" y="10"/>
                  <a:pt x="205" y="15"/>
                  <a:pt x="205" y="16"/>
                </a:cubicBezTo>
                <a:cubicBezTo>
                  <a:pt x="205" y="17"/>
                  <a:pt x="206" y="18"/>
                  <a:pt x="206" y="18"/>
                </a:cubicBezTo>
                <a:cubicBezTo>
                  <a:pt x="206" y="18"/>
                  <a:pt x="205" y="18"/>
                  <a:pt x="205" y="18"/>
                </a:cubicBezTo>
                <a:cubicBezTo>
                  <a:pt x="205" y="18"/>
                  <a:pt x="204" y="19"/>
                  <a:pt x="204" y="20"/>
                </a:cubicBezTo>
                <a:cubicBezTo>
                  <a:pt x="204" y="21"/>
                  <a:pt x="205" y="24"/>
                  <a:pt x="205" y="25"/>
                </a:cubicBezTo>
                <a:cubicBezTo>
                  <a:pt x="205" y="25"/>
                  <a:pt x="206" y="26"/>
                  <a:pt x="206" y="26"/>
                </a:cubicBezTo>
                <a:cubicBezTo>
                  <a:pt x="207" y="26"/>
                  <a:pt x="207" y="25"/>
                  <a:pt x="207" y="25"/>
                </a:cubicBezTo>
                <a:cubicBezTo>
                  <a:pt x="207" y="25"/>
                  <a:pt x="208" y="27"/>
                  <a:pt x="208" y="28"/>
                </a:cubicBezTo>
                <a:cubicBezTo>
                  <a:pt x="209" y="29"/>
                  <a:pt x="209" y="39"/>
                  <a:pt x="209" y="39"/>
                </a:cubicBezTo>
                <a:cubicBezTo>
                  <a:pt x="206" y="41"/>
                  <a:pt x="206" y="41"/>
                  <a:pt x="206" y="41"/>
                </a:cubicBezTo>
                <a:cubicBezTo>
                  <a:pt x="206" y="41"/>
                  <a:pt x="202" y="42"/>
                  <a:pt x="199" y="43"/>
                </a:cubicBezTo>
                <a:cubicBezTo>
                  <a:pt x="196" y="43"/>
                  <a:pt x="190" y="44"/>
                  <a:pt x="188" y="46"/>
                </a:cubicBezTo>
                <a:cubicBezTo>
                  <a:pt x="186" y="48"/>
                  <a:pt x="185" y="54"/>
                  <a:pt x="185" y="57"/>
                </a:cubicBezTo>
                <a:cubicBezTo>
                  <a:pt x="185" y="58"/>
                  <a:pt x="184" y="59"/>
                  <a:pt x="184" y="60"/>
                </a:cubicBezTo>
                <a:cubicBezTo>
                  <a:pt x="184" y="60"/>
                  <a:pt x="184" y="59"/>
                  <a:pt x="183" y="59"/>
                </a:cubicBezTo>
                <a:cubicBezTo>
                  <a:pt x="182" y="56"/>
                  <a:pt x="176" y="53"/>
                  <a:pt x="175" y="50"/>
                </a:cubicBezTo>
                <a:cubicBezTo>
                  <a:pt x="174" y="48"/>
                  <a:pt x="174" y="40"/>
                  <a:pt x="174" y="38"/>
                </a:cubicBezTo>
                <a:cubicBezTo>
                  <a:pt x="172" y="5"/>
                  <a:pt x="155" y="7"/>
                  <a:pt x="155" y="7"/>
                </a:cubicBezTo>
                <a:cubicBezTo>
                  <a:pt x="155" y="7"/>
                  <a:pt x="142" y="3"/>
                  <a:pt x="139" y="37"/>
                </a:cubicBezTo>
                <a:cubicBezTo>
                  <a:pt x="139" y="40"/>
                  <a:pt x="139" y="44"/>
                  <a:pt x="141" y="47"/>
                </a:cubicBezTo>
                <a:cubicBezTo>
                  <a:pt x="142" y="50"/>
                  <a:pt x="143" y="49"/>
                  <a:pt x="142" y="50"/>
                </a:cubicBezTo>
                <a:cubicBezTo>
                  <a:pt x="141" y="51"/>
                  <a:pt x="141" y="52"/>
                  <a:pt x="141" y="52"/>
                </a:cubicBezTo>
                <a:cubicBezTo>
                  <a:pt x="135" y="53"/>
                  <a:pt x="135" y="53"/>
                  <a:pt x="135" y="53"/>
                </a:cubicBezTo>
                <a:cubicBezTo>
                  <a:pt x="135" y="53"/>
                  <a:pt x="133" y="54"/>
                  <a:pt x="131" y="55"/>
                </a:cubicBezTo>
                <a:cubicBezTo>
                  <a:pt x="130" y="54"/>
                  <a:pt x="129" y="53"/>
                  <a:pt x="128" y="53"/>
                </a:cubicBezTo>
                <a:cubicBezTo>
                  <a:pt x="125" y="51"/>
                  <a:pt x="118" y="48"/>
                  <a:pt x="115" y="47"/>
                </a:cubicBezTo>
                <a:cubicBezTo>
                  <a:pt x="112" y="46"/>
                  <a:pt x="110" y="46"/>
                  <a:pt x="110" y="44"/>
                </a:cubicBezTo>
                <a:cubicBezTo>
                  <a:pt x="110" y="43"/>
                  <a:pt x="110" y="41"/>
                  <a:pt x="110" y="41"/>
                </a:cubicBezTo>
                <a:cubicBezTo>
                  <a:pt x="110" y="41"/>
                  <a:pt x="110" y="37"/>
                  <a:pt x="111" y="36"/>
                </a:cubicBezTo>
                <a:cubicBezTo>
                  <a:pt x="111" y="36"/>
                  <a:pt x="112" y="33"/>
                  <a:pt x="112" y="32"/>
                </a:cubicBezTo>
                <a:cubicBezTo>
                  <a:pt x="112" y="31"/>
                  <a:pt x="113" y="32"/>
                  <a:pt x="113" y="31"/>
                </a:cubicBezTo>
                <a:cubicBezTo>
                  <a:pt x="113" y="31"/>
                  <a:pt x="113" y="31"/>
                  <a:pt x="113" y="30"/>
                </a:cubicBezTo>
                <a:cubicBezTo>
                  <a:pt x="113" y="30"/>
                  <a:pt x="113" y="29"/>
                  <a:pt x="113" y="29"/>
                </a:cubicBezTo>
                <a:cubicBezTo>
                  <a:pt x="113" y="28"/>
                  <a:pt x="113" y="26"/>
                  <a:pt x="113" y="26"/>
                </a:cubicBezTo>
                <a:cubicBezTo>
                  <a:pt x="113" y="25"/>
                  <a:pt x="113" y="22"/>
                  <a:pt x="113" y="21"/>
                </a:cubicBezTo>
                <a:cubicBezTo>
                  <a:pt x="113" y="21"/>
                  <a:pt x="113" y="18"/>
                  <a:pt x="113" y="17"/>
                </a:cubicBezTo>
                <a:cubicBezTo>
                  <a:pt x="113" y="17"/>
                  <a:pt x="113" y="13"/>
                  <a:pt x="112" y="11"/>
                </a:cubicBezTo>
                <a:cubicBezTo>
                  <a:pt x="111" y="8"/>
                  <a:pt x="109" y="4"/>
                  <a:pt x="105" y="4"/>
                </a:cubicBezTo>
                <a:cubicBezTo>
                  <a:pt x="100" y="3"/>
                  <a:pt x="96" y="4"/>
                  <a:pt x="94" y="5"/>
                </a:cubicBezTo>
                <a:cubicBezTo>
                  <a:pt x="93" y="6"/>
                  <a:pt x="89" y="10"/>
                  <a:pt x="88" y="12"/>
                </a:cubicBezTo>
                <a:cubicBezTo>
                  <a:pt x="88" y="15"/>
                  <a:pt x="88" y="21"/>
                  <a:pt x="88" y="21"/>
                </a:cubicBezTo>
                <a:cubicBezTo>
                  <a:pt x="88" y="22"/>
                  <a:pt x="88" y="26"/>
                  <a:pt x="88" y="27"/>
                </a:cubicBezTo>
                <a:cubicBezTo>
                  <a:pt x="88" y="28"/>
                  <a:pt x="89" y="30"/>
                  <a:pt x="90" y="30"/>
                </a:cubicBezTo>
                <a:cubicBezTo>
                  <a:pt x="92" y="30"/>
                  <a:pt x="91" y="30"/>
                  <a:pt x="91" y="30"/>
                </a:cubicBezTo>
                <a:cubicBezTo>
                  <a:pt x="91" y="30"/>
                  <a:pt x="92" y="33"/>
                  <a:pt x="92" y="36"/>
                </a:cubicBezTo>
                <a:cubicBezTo>
                  <a:pt x="93" y="39"/>
                  <a:pt x="93" y="39"/>
                  <a:pt x="93" y="39"/>
                </a:cubicBezTo>
                <a:cubicBezTo>
                  <a:pt x="93" y="39"/>
                  <a:pt x="93" y="43"/>
                  <a:pt x="91" y="44"/>
                </a:cubicBezTo>
                <a:cubicBezTo>
                  <a:pt x="89" y="45"/>
                  <a:pt x="75" y="53"/>
                  <a:pt x="75" y="53"/>
                </a:cubicBezTo>
                <a:cubicBezTo>
                  <a:pt x="75" y="53"/>
                  <a:pt x="71" y="55"/>
                  <a:pt x="69" y="58"/>
                </a:cubicBezTo>
                <a:cubicBezTo>
                  <a:pt x="67" y="57"/>
                  <a:pt x="62" y="55"/>
                  <a:pt x="62" y="55"/>
                </a:cubicBezTo>
                <a:cubicBezTo>
                  <a:pt x="62" y="55"/>
                  <a:pt x="63" y="54"/>
                  <a:pt x="64" y="54"/>
                </a:cubicBezTo>
                <a:cubicBezTo>
                  <a:pt x="64" y="54"/>
                  <a:pt x="65" y="54"/>
                  <a:pt x="65" y="54"/>
                </a:cubicBezTo>
                <a:cubicBezTo>
                  <a:pt x="65" y="54"/>
                  <a:pt x="63" y="53"/>
                  <a:pt x="63" y="52"/>
                </a:cubicBezTo>
                <a:cubicBezTo>
                  <a:pt x="63" y="52"/>
                  <a:pt x="64" y="50"/>
                  <a:pt x="64" y="50"/>
                </a:cubicBezTo>
                <a:cubicBezTo>
                  <a:pt x="65" y="51"/>
                  <a:pt x="65" y="51"/>
                  <a:pt x="65" y="51"/>
                </a:cubicBezTo>
                <a:cubicBezTo>
                  <a:pt x="65" y="50"/>
                  <a:pt x="64" y="49"/>
                  <a:pt x="64" y="49"/>
                </a:cubicBezTo>
                <a:cubicBezTo>
                  <a:pt x="63" y="48"/>
                  <a:pt x="62" y="45"/>
                  <a:pt x="63" y="45"/>
                </a:cubicBezTo>
                <a:cubicBezTo>
                  <a:pt x="64" y="45"/>
                  <a:pt x="65" y="44"/>
                  <a:pt x="64" y="44"/>
                </a:cubicBezTo>
                <a:cubicBezTo>
                  <a:pt x="64" y="44"/>
                  <a:pt x="64" y="44"/>
                  <a:pt x="63" y="43"/>
                </a:cubicBezTo>
                <a:cubicBezTo>
                  <a:pt x="63" y="43"/>
                  <a:pt x="64" y="39"/>
                  <a:pt x="65" y="39"/>
                </a:cubicBezTo>
                <a:cubicBezTo>
                  <a:pt x="65" y="38"/>
                  <a:pt x="66" y="34"/>
                  <a:pt x="66" y="34"/>
                </a:cubicBezTo>
                <a:cubicBezTo>
                  <a:pt x="66" y="33"/>
                  <a:pt x="66" y="25"/>
                  <a:pt x="65" y="24"/>
                </a:cubicBezTo>
                <a:cubicBezTo>
                  <a:pt x="65" y="23"/>
                  <a:pt x="62" y="17"/>
                  <a:pt x="61" y="15"/>
                </a:cubicBezTo>
                <a:cubicBezTo>
                  <a:pt x="60" y="13"/>
                  <a:pt x="58" y="12"/>
                  <a:pt x="55" y="11"/>
                </a:cubicBezTo>
                <a:cubicBezTo>
                  <a:pt x="53" y="10"/>
                  <a:pt x="49" y="10"/>
                  <a:pt x="45" y="13"/>
                </a:cubicBezTo>
                <a:cubicBezTo>
                  <a:pt x="41" y="15"/>
                  <a:pt x="39" y="23"/>
                  <a:pt x="39" y="25"/>
                </a:cubicBezTo>
                <a:cubicBezTo>
                  <a:pt x="39" y="27"/>
                  <a:pt x="38" y="38"/>
                  <a:pt x="37" y="40"/>
                </a:cubicBezTo>
                <a:cubicBezTo>
                  <a:pt x="36" y="42"/>
                  <a:pt x="35" y="44"/>
                  <a:pt x="35" y="45"/>
                </a:cubicBezTo>
                <a:cubicBezTo>
                  <a:pt x="35" y="47"/>
                  <a:pt x="35" y="46"/>
                  <a:pt x="36" y="46"/>
                </a:cubicBezTo>
                <a:cubicBezTo>
                  <a:pt x="36" y="46"/>
                  <a:pt x="36" y="45"/>
                  <a:pt x="36" y="45"/>
                </a:cubicBezTo>
                <a:cubicBezTo>
                  <a:pt x="36" y="45"/>
                  <a:pt x="36" y="48"/>
                  <a:pt x="36" y="49"/>
                </a:cubicBezTo>
                <a:cubicBezTo>
                  <a:pt x="36" y="50"/>
                  <a:pt x="34" y="51"/>
                  <a:pt x="35" y="51"/>
                </a:cubicBezTo>
                <a:cubicBezTo>
                  <a:pt x="35" y="51"/>
                  <a:pt x="35" y="50"/>
                  <a:pt x="36" y="50"/>
                </a:cubicBezTo>
                <a:cubicBezTo>
                  <a:pt x="37" y="50"/>
                  <a:pt x="37" y="50"/>
                  <a:pt x="37" y="50"/>
                </a:cubicBezTo>
                <a:cubicBezTo>
                  <a:pt x="37" y="50"/>
                  <a:pt x="37" y="50"/>
                  <a:pt x="36" y="51"/>
                </a:cubicBezTo>
                <a:cubicBezTo>
                  <a:pt x="35" y="51"/>
                  <a:pt x="32" y="51"/>
                  <a:pt x="29" y="51"/>
                </a:cubicBezTo>
                <a:cubicBezTo>
                  <a:pt x="26" y="51"/>
                  <a:pt x="24" y="54"/>
                  <a:pt x="24" y="54"/>
                </a:cubicBezTo>
                <a:cubicBezTo>
                  <a:pt x="21" y="65"/>
                  <a:pt x="21" y="65"/>
                  <a:pt x="21" y="65"/>
                </a:cubicBezTo>
                <a:cubicBezTo>
                  <a:pt x="21" y="65"/>
                  <a:pt x="19" y="84"/>
                  <a:pt x="18" y="89"/>
                </a:cubicBezTo>
                <a:cubicBezTo>
                  <a:pt x="17" y="93"/>
                  <a:pt x="14" y="99"/>
                  <a:pt x="13" y="102"/>
                </a:cubicBezTo>
                <a:cubicBezTo>
                  <a:pt x="13" y="105"/>
                  <a:pt x="10" y="124"/>
                  <a:pt x="9" y="127"/>
                </a:cubicBezTo>
                <a:cubicBezTo>
                  <a:pt x="9" y="129"/>
                  <a:pt x="4" y="134"/>
                  <a:pt x="4" y="135"/>
                </a:cubicBezTo>
                <a:cubicBezTo>
                  <a:pt x="3" y="135"/>
                  <a:pt x="4" y="137"/>
                  <a:pt x="4" y="137"/>
                </a:cubicBezTo>
                <a:cubicBezTo>
                  <a:pt x="0" y="138"/>
                  <a:pt x="0" y="138"/>
                  <a:pt x="0" y="138"/>
                </a:cubicBezTo>
                <a:cubicBezTo>
                  <a:pt x="0" y="138"/>
                  <a:pt x="2" y="173"/>
                  <a:pt x="2" y="175"/>
                </a:cubicBezTo>
                <a:cubicBezTo>
                  <a:pt x="2" y="176"/>
                  <a:pt x="5" y="177"/>
                  <a:pt x="5" y="177"/>
                </a:cubicBezTo>
                <a:cubicBezTo>
                  <a:pt x="20" y="170"/>
                  <a:pt x="20" y="170"/>
                  <a:pt x="20" y="170"/>
                </a:cubicBezTo>
                <a:cubicBezTo>
                  <a:pt x="17" y="137"/>
                  <a:pt x="17" y="137"/>
                  <a:pt x="17" y="137"/>
                </a:cubicBezTo>
                <a:cubicBezTo>
                  <a:pt x="14" y="138"/>
                  <a:pt x="14" y="138"/>
                  <a:pt x="14" y="138"/>
                </a:cubicBezTo>
                <a:cubicBezTo>
                  <a:pt x="14" y="138"/>
                  <a:pt x="13" y="137"/>
                  <a:pt x="14" y="135"/>
                </a:cubicBezTo>
                <a:cubicBezTo>
                  <a:pt x="15" y="134"/>
                  <a:pt x="15" y="129"/>
                  <a:pt x="15" y="127"/>
                </a:cubicBezTo>
                <a:cubicBezTo>
                  <a:pt x="15" y="124"/>
                  <a:pt x="18" y="116"/>
                  <a:pt x="18" y="115"/>
                </a:cubicBezTo>
                <a:cubicBezTo>
                  <a:pt x="18" y="114"/>
                  <a:pt x="24" y="102"/>
                  <a:pt x="25" y="99"/>
                </a:cubicBezTo>
                <a:cubicBezTo>
                  <a:pt x="27" y="96"/>
                  <a:pt x="29" y="84"/>
                  <a:pt x="29" y="84"/>
                </a:cubicBezTo>
                <a:cubicBezTo>
                  <a:pt x="31" y="73"/>
                  <a:pt x="31" y="73"/>
                  <a:pt x="31" y="73"/>
                </a:cubicBezTo>
                <a:cubicBezTo>
                  <a:pt x="31" y="73"/>
                  <a:pt x="33" y="80"/>
                  <a:pt x="33" y="83"/>
                </a:cubicBezTo>
                <a:cubicBezTo>
                  <a:pt x="33" y="86"/>
                  <a:pt x="30" y="103"/>
                  <a:pt x="29" y="108"/>
                </a:cubicBezTo>
                <a:cubicBezTo>
                  <a:pt x="27" y="114"/>
                  <a:pt x="25" y="132"/>
                  <a:pt x="25" y="135"/>
                </a:cubicBezTo>
                <a:cubicBezTo>
                  <a:pt x="25" y="138"/>
                  <a:pt x="28" y="163"/>
                  <a:pt x="28" y="163"/>
                </a:cubicBezTo>
                <a:cubicBezTo>
                  <a:pt x="30" y="189"/>
                  <a:pt x="30" y="189"/>
                  <a:pt x="30" y="189"/>
                </a:cubicBezTo>
                <a:cubicBezTo>
                  <a:pt x="30" y="196"/>
                  <a:pt x="30" y="196"/>
                  <a:pt x="30" y="196"/>
                </a:cubicBezTo>
                <a:cubicBezTo>
                  <a:pt x="30" y="196"/>
                  <a:pt x="31" y="196"/>
                  <a:pt x="31" y="196"/>
                </a:cubicBezTo>
                <a:cubicBezTo>
                  <a:pt x="30" y="196"/>
                  <a:pt x="31" y="203"/>
                  <a:pt x="31" y="205"/>
                </a:cubicBezTo>
                <a:cubicBezTo>
                  <a:pt x="31" y="206"/>
                  <a:pt x="32" y="216"/>
                  <a:pt x="32" y="217"/>
                </a:cubicBezTo>
                <a:cubicBezTo>
                  <a:pt x="32" y="217"/>
                  <a:pt x="35" y="230"/>
                  <a:pt x="35" y="230"/>
                </a:cubicBezTo>
                <a:cubicBezTo>
                  <a:pt x="35" y="230"/>
                  <a:pt x="36" y="236"/>
                  <a:pt x="35" y="241"/>
                </a:cubicBezTo>
                <a:cubicBezTo>
                  <a:pt x="34" y="242"/>
                  <a:pt x="34" y="248"/>
                  <a:pt x="33" y="250"/>
                </a:cubicBezTo>
                <a:cubicBezTo>
                  <a:pt x="32" y="252"/>
                  <a:pt x="32" y="257"/>
                  <a:pt x="33" y="258"/>
                </a:cubicBezTo>
                <a:cubicBezTo>
                  <a:pt x="35" y="259"/>
                  <a:pt x="38" y="259"/>
                  <a:pt x="40" y="258"/>
                </a:cubicBezTo>
                <a:cubicBezTo>
                  <a:pt x="41" y="258"/>
                  <a:pt x="42" y="249"/>
                  <a:pt x="42" y="248"/>
                </a:cubicBezTo>
                <a:cubicBezTo>
                  <a:pt x="42" y="247"/>
                  <a:pt x="45" y="240"/>
                  <a:pt x="44" y="237"/>
                </a:cubicBezTo>
                <a:cubicBezTo>
                  <a:pt x="44" y="236"/>
                  <a:pt x="43" y="229"/>
                  <a:pt x="43" y="227"/>
                </a:cubicBezTo>
                <a:cubicBezTo>
                  <a:pt x="43" y="226"/>
                  <a:pt x="44" y="216"/>
                  <a:pt x="45" y="215"/>
                </a:cubicBezTo>
                <a:cubicBezTo>
                  <a:pt x="45" y="213"/>
                  <a:pt x="46" y="199"/>
                  <a:pt x="46" y="199"/>
                </a:cubicBezTo>
                <a:cubicBezTo>
                  <a:pt x="46" y="198"/>
                  <a:pt x="46" y="197"/>
                  <a:pt x="46" y="197"/>
                </a:cubicBezTo>
                <a:cubicBezTo>
                  <a:pt x="50" y="196"/>
                  <a:pt x="50" y="196"/>
                  <a:pt x="50" y="196"/>
                </a:cubicBezTo>
                <a:cubicBezTo>
                  <a:pt x="50" y="205"/>
                  <a:pt x="50" y="205"/>
                  <a:pt x="50" y="205"/>
                </a:cubicBezTo>
                <a:cubicBezTo>
                  <a:pt x="50" y="216"/>
                  <a:pt x="50" y="216"/>
                  <a:pt x="50" y="216"/>
                </a:cubicBezTo>
                <a:cubicBezTo>
                  <a:pt x="50" y="225"/>
                  <a:pt x="50" y="225"/>
                  <a:pt x="50" y="225"/>
                </a:cubicBezTo>
                <a:cubicBezTo>
                  <a:pt x="50" y="225"/>
                  <a:pt x="49" y="230"/>
                  <a:pt x="48" y="232"/>
                </a:cubicBezTo>
                <a:cubicBezTo>
                  <a:pt x="47" y="234"/>
                  <a:pt x="48" y="235"/>
                  <a:pt x="48" y="235"/>
                </a:cubicBezTo>
                <a:cubicBezTo>
                  <a:pt x="48" y="236"/>
                  <a:pt x="52" y="238"/>
                  <a:pt x="53" y="239"/>
                </a:cubicBezTo>
                <a:cubicBezTo>
                  <a:pt x="54" y="240"/>
                  <a:pt x="58" y="243"/>
                  <a:pt x="59" y="244"/>
                </a:cubicBezTo>
                <a:cubicBezTo>
                  <a:pt x="59" y="244"/>
                  <a:pt x="62" y="245"/>
                  <a:pt x="64" y="245"/>
                </a:cubicBezTo>
                <a:cubicBezTo>
                  <a:pt x="65" y="244"/>
                  <a:pt x="65" y="242"/>
                  <a:pt x="65" y="241"/>
                </a:cubicBezTo>
                <a:cubicBezTo>
                  <a:pt x="65" y="241"/>
                  <a:pt x="62" y="238"/>
                  <a:pt x="61" y="237"/>
                </a:cubicBezTo>
                <a:cubicBezTo>
                  <a:pt x="60" y="236"/>
                  <a:pt x="58" y="231"/>
                  <a:pt x="57" y="228"/>
                </a:cubicBezTo>
                <a:cubicBezTo>
                  <a:pt x="56" y="225"/>
                  <a:pt x="60" y="214"/>
                  <a:pt x="60" y="214"/>
                </a:cubicBezTo>
                <a:cubicBezTo>
                  <a:pt x="64" y="196"/>
                  <a:pt x="64" y="196"/>
                  <a:pt x="64" y="196"/>
                </a:cubicBezTo>
                <a:cubicBezTo>
                  <a:pt x="64" y="196"/>
                  <a:pt x="70" y="195"/>
                  <a:pt x="70" y="194"/>
                </a:cubicBezTo>
                <a:cubicBezTo>
                  <a:pt x="70" y="194"/>
                  <a:pt x="71" y="155"/>
                  <a:pt x="71" y="155"/>
                </a:cubicBezTo>
                <a:cubicBezTo>
                  <a:pt x="72" y="139"/>
                  <a:pt x="72" y="139"/>
                  <a:pt x="72" y="139"/>
                </a:cubicBezTo>
                <a:cubicBezTo>
                  <a:pt x="72" y="139"/>
                  <a:pt x="72" y="128"/>
                  <a:pt x="72" y="127"/>
                </a:cubicBezTo>
                <a:cubicBezTo>
                  <a:pt x="72" y="126"/>
                  <a:pt x="72" y="121"/>
                  <a:pt x="72" y="119"/>
                </a:cubicBezTo>
                <a:cubicBezTo>
                  <a:pt x="72" y="119"/>
                  <a:pt x="72" y="119"/>
                  <a:pt x="72" y="120"/>
                </a:cubicBezTo>
                <a:cubicBezTo>
                  <a:pt x="72" y="121"/>
                  <a:pt x="73" y="122"/>
                  <a:pt x="73" y="122"/>
                </a:cubicBezTo>
                <a:cubicBezTo>
                  <a:pt x="73" y="122"/>
                  <a:pt x="75" y="130"/>
                  <a:pt x="75" y="133"/>
                </a:cubicBezTo>
                <a:cubicBezTo>
                  <a:pt x="75" y="135"/>
                  <a:pt x="76" y="140"/>
                  <a:pt x="76" y="140"/>
                </a:cubicBezTo>
                <a:cubicBezTo>
                  <a:pt x="76" y="140"/>
                  <a:pt x="76" y="145"/>
                  <a:pt x="75" y="145"/>
                </a:cubicBezTo>
                <a:cubicBezTo>
                  <a:pt x="75" y="145"/>
                  <a:pt x="74" y="146"/>
                  <a:pt x="75" y="146"/>
                </a:cubicBezTo>
                <a:cubicBezTo>
                  <a:pt x="75" y="147"/>
                  <a:pt x="75" y="147"/>
                  <a:pt x="74" y="147"/>
                </a:cubicBezTo>
                <a:cubicBezTo>
                  <a:pt x="74" y="147"/>
                  <a:pt x="74" y="147"/>
                  <a:pt x="74" y="148"/>
                </a:cubicBezTo>
                <a:cubicBezTo>
                  <a:pt x="74" y="148"/>
                  <a:pt x="74" y="148"/>
                  <a:pt x="74" y="148"/>
                </a:cubicBezTo>
                <a:cubicBezTo>
                  <a:pt x="74" y="148"/>
                  <a:pt x="74" y="149"/>
                  <a:pt x="74" y="149"/>
                </a:cubicBezTo>
                <a:cubicBezTo>
                  <a:pt x="74" y="149"/>
                  <a:pt x="75" y="149"/>
                  <a:pt x="75" y="149"/>
                </a:cubicBezTo>
                <a:cubicBezTo>
                  <a:pt x="75" y="149"/>
                  <a:pt x="77" y="149"/>
                  <a:pt x="77" y="149"/>
                </a:cubicBezTo>
                <a:cubicBezTo>
                  <a:pt x="77" y="149"/>
                  <a:pt x="76" y="150"/>
                  <a:pt x="76" y="151"/>
                </a:cubicBezTo>
                <a:cubicBezTo>
                  <a:pt x="76" y="151"/>
                  <a:pt x="76" y="151"/>
                  <a:pt x="77" y="151"/>
                </a:cubicBezTo>
                <a:cubicBezTo>
                  <a:pt x="76" y="156"/>
                  <a:pt x="75" y="164"/>
                  <a:pt x="76" y="174"/>
                </a:cubicBezTo>
                <a:cubicBezTo>
                  <a:pt x="77" y="194"/>
                  <a:pt x="78" y="219"/>
                  <a:pt x="78" y="222"/>
                </a:cubicBezTo>
                <a:cubicBezTo>
                  <a:pt x="77" y="225"/>
                  <a:pt x="79" y="229"/>
                  <a:pt x="79" y="229"/>
                </a:cubicBezTo>
                <a:cubicBezTo>
                  <a:pt x="79" y="230"/>
                  <a:pt x="77" y="234"/>
                  <a:pt x="76" y="236"/>
                </a:cubicBezTo>
                <a:cubicBezTo>
                  <a:pt x="76" y="237"/>
                  <a:pt x="78" y="240"/>
                  <a:pt x="78" y="242"/>
                </a:cubicBezTo>
                <a:cubicBezTo>
                  <a:pt x="79" y="244"/>
                  <a:pt x="79" y="251"/>
                  <a:pt x="79" y="252"/>
                </a:cubicBezTo>
                <a:cubicBezTo>
                  <a:pt x="79" y="252"/>
                  <a:pt x="81" y="256"/>
                  <a:pt x="83" y="258"/>
                </a:cubicBezTo>
                <a:cubicBezTo>
                  <a:pt x="86" y="259"/>
                  <a:pt x="96" y="259"/>
                  <a:pt x="96" y="257"/>
                </a:cubicBezTo>
                <a:cubicBezTo>
                  <a:pt x="96" y="256"/>
                  <a:pt x="97" y="253"/>
                  <a:pt x="95" y="250"/>
                </a:cubicBezTo>
                <a:cubicBezTo>
                  <a:pt x="94" y="247"/>
                  <a:pt x="94" y="244"/>
                  <a:pt x="94" y="244"/>
                </a:cubicBezTo>
                <a:cubicBezTo>
                  <a:pt x="96" y="242"/>
                  <a:pt x="96" y="242"/>
                  <a:pt x="96" y="242"/>
                </a:cubicBezTo>
                <a:cubicBezTo>
                  <a:pt x="96" y="242"/>
                  <a:pt x="97" y="242"/>
                  <a:pt x="96" y="239"/>
                </a:cubicBezTo>
                <a:cubicBezTo>
                  <a:pt x="95" y="236"/>
                  <a:pt x="96" y="235"/>
                  <a:pt x="96" y="233"/>
                </a:cubicBezTo>
                <a:cubicBezTo>
                  <a:pt x="97" y="231"/>
                  <a:pt x="98" y="229"/>
                  <a:pt x="97" y="226"/>
                </a:cubicBezTo>
                <a:cubicBezTo>
                  <a:pt x="96" y="223"/>
                  <a:pt x="96" y="208"/>
                  <a:pt x="96" y="208"/>
                </a:cubicBezTo>
                <a:cubicBezTo>
                  <a:pt x="96" y="208"/>
                  <a:pt x="96" y="196"/>
                  <a:pt x="98" y="186"/>
                </a:cubicBezTo>
                <a:cubicBezTo>
                  <a:pt x="100" y="177"/>
                  <a:pt x="106" y="161"/>
                  <a:pt x="106" y="160"/>
                </a:cubicBezTo>
                <a:cubicBezTo>
                  <a:pt x="107" y="159"/>
                  <a:pt x="107" y="157"/>
                  <a:pt x="109" y="161"/>
                </a:cubicBezTo>
                <a:cubicBezTo>
                  <a:pt x="111" y="165"/>
                  <a:pt x="115" y="183"/>
                  <a:pt x="115" y="183"/>
                </a:cubicBezTo>
                <a:cubicBezTo>
                  <a:pt x="115" y="183"/>
                  <a:pt x="118" y="199"/>
                  <a:pt x="118" y="202"/>
                </a:cubicBezTo>
                <a:cubicBezTo>
                  <a:pt x="118" y="205"/>
                  <a:pt x="123" y="227"/>
                  <a:pt x="124" y="227"/>
                </a:cubicBezTo>
                <a:cubicBezTo>
                  <a:pt x="124" y="228"/>
                  <a:pt x="125" y="228"/>
                  <a:pt x="125" y="228"/>
                </a:cubicBezTo>
                <a:cubicBezTo>
                  <a:pt x="122" y="237"/>
                  <a:pt x="121" y="244"/>
                  <a:pt x="121" y="244"/>
                </a:cubicBezTo>
                <a:cubicBezTo>
                  <a:pt x="121" y="244"/>
                  <a:pt x="122" y="244"/>
                  <a:pt x="124" y="245"/>
                </a:cubicBezTo>
                <a:cubicBezTo>
                  <a:pt x="124" y="245"/>
                  <a:pt x="123" y="252"/>
                  <a:pt x="123" y="253"/>
                </a:cubicBezTo>
                <a:cubicBezTo>
                  <a:pt x="123" y="254"/>
                  <a:pt x="124" y="255"/>
                  <a:pt x="126" y="257"/>
                </a:cubicBezTo>
                <a:cubicBezTo>
                  <a:pt x="128" y="258"/>
                  <a:pt x="132" y="259"/>
                  <a:pt x="134" y="259"/>
                </a:cubicBezTo>
                <a:cubicBezTo>
                  <a:pt x="135" y="258"/>
                  <a:pt x="135" y="257"/>
                  <a:pt x="135" y="256"/>
                </a:cubicBezTo>
                <a:cubicBezTo>
                  <a:pt x="135" y="255"/>
                  <a:pt x="135" y="247"/>
                  <a:pt x="135" y="247"/>
                </a:cubicBezTo>
                <a:cubicBezTo>
                  <a:pt x="135" y="246"/>
                  <a:pt x="135" y="246"/>
                  <a:pt x="135" y="246"/>
                </a:cubicBezTo>
                <a:cubicBezTo>
                  <a:pt x="136" y="246"/>
                  <a:pt x="136" y="246"/>
                  <a:pt x="136" y="246"/>
                </a:cubicBezTo>
                <a:cubicBezTo>
                  <a:pt x="137" y="246"/>
                  <a:pt x="137" y="246"/>
                  <a:pt x="137" y="246"/>
                </a:cubicBezTo>
                <a:cubicBezTo>
                  <a:pt x="139" y="248"/>
                  <a:pt x="143" y="250"/>
                  <a:pt x="144" y="250"/>
                </a:cubicBezTo>
                <a:cubicBezTo>
                  <a:pt x="146" y="251"/>
                  <a:pt x="151" y="251"/>
                  <a:pt x="152" y="250"/>
                </a:cubicBezTo>
                <a:cubicBezTo>
                  <a:pt x="153" y="248"/>
                  <a:pt x="153" y="247"/>
                  <a:pt x="151" y="244"/>
                </a:cubicBezTo>
                <a:cubicBezTo>
                  <a:pt x="148" y="241"/>
                  <a:pt x="145" y="238"/>
                  <a:pt x="143" y="235"/>
                </a:cubicBezTo>
                <a:cubicBezTo>
                  <a:pt x="142" y="234"/>
                  <a:pt x="142" y="232"/>
                  <a:pt x="141" y="230"/>
                </a:cubicBezTo>
                <a:cubicBezTo>
                  <a:pt x="141" y="229"/>
                  <a:pt x="141" y="229"/>
                  <a:pt x="142" y="228"/>
                </a:cubicBezTo>
                <a:cubicBezTo>
                  <a:pt x="142" y="224"/>
                  <a:pt x="146" y="212"/>
                  <a:pt x="147" y="209"/>
                </a:cubicBezTo>
                <a:cubicBezTo>
                  <a:pt x="148" y="205"/>
                  <a:pt x="154" y="184"/>
                  <a:pt x="155" y="180"/>
                </a:cubicBezTo>
                <a:cubicBezTo>
                  <a:pt x="156" y="175"/>
                  <a:pt x="160" y="150"/>
                  <a:pt x="161" y="146"/>
                </a:cubicBezTo>
                <a:cubicBezTo>
                  <a:pt x="161" y="143"/>
                  <a:pt x="162" y="142"/>
                  <a:pt x="162" y="141"/>
                </a:cubicBezTo>
                <a:cubicBezTo>
                  <a:pt x="162" y="141"/>
                  <a:pt x="163" y="140"/>
                  <a:pt x="163" y="141"/>
                </a:cubicBezTo>
                <a:cubicBezTo>
                  <a:pt x="163" y="142"/>
                  <a:pt x="163" y="142"/>
                  <a:pt x="164" y="150"/>
                </a:cubicBezTo>
                <a:cubicBezTo>
                  <a:pt x="164" y="158"/>
                  <a:pt x="166" y="180"/>
                  <a:pt x="166" y="183"/>
                </a:cubicBezTo>
                <a:cubicBezTo>
                  <a:pt x="166" y="186"/>
                  <a:pt x="165" y="217"/>
                  <a:pt x="165" y="220"/>
                </a:cubicBezTo>
                <a:cubicBezTo>
                  <a:pt x="165" y="222"/>
                  <a:pt x="165" y="237"/>
                  <a:pt x="165" y="239"/>
                </a:cubicBezTo>
                <a:cubicBezTo>
                  <a:pt x="165" y="242"/>
                  <a:pt x="164" y="246"/>
                  <a:pt x="164" y="247"/>
                </a:cubicBezTo>
                <a:cubicBezTo>
                  <a:pt x="164" y="247"/>
                  <a:pt x="165" y="247"/>
                  <a:pt x="165" y="247"/>
                </a:cubicBezTo>
                <a:cubicBezTo>
                  <a:pt x="162" y="249"/>
                  <a:pt x="160" y="254"/>
                  <a:pt x="160" y="255"/>
                </a:cubicBezTo>
                <a:cubicBezTo>
                  <a:pt x="160" y="256"/>
                  <a:pt x="161" y="256"/>
                  <a:pt x="163" y="257"/>
                </a:cubicBezTo>
                <a:cubicBezTo>
                  <a:pt x="164" y="257"/>
                  <a:pt x="165" y="257"/>
                  <a:pt x="167" y="257"/>
                </a:cubicBezTo>
                <a:cubicBezTo>
                  <a:pt x="167" y="257"/>
                  <a:pt x="167" y="258"/>
                  <a:pt x="167" y="258"/>
                </a:cubicBezTo>
                <a:cubicBezTo>
                  <a:pt x="167" y="259"/>
                  <a:pt x="172" y="259"/>
                  <a:pt x="174" y="258"/>
                </a:cubicBezTo>
                <a:cubicBezTo>
                  <a:pt x="177" y="257"/>
                  <a:pt x="178" y="256"/>
                  <a:pt x="178" y="255"/>
                </a:cubicBezTo>
                <a:cubicBezTo>
                  <a:pt x="178" y="255"/>
                  <a:pt x="178" y="253"/>
                  <a:pt x="178" y="252"/>
                </a:cubicBezTo>
                <a:cubicBezTo>
                  <a:pt x="179" y="251"/>
                  <a:pt x="180" y="250"/>
                  <a:pt x="180" y="250"/>
                </a:cubicBezTo>
                <a:cubicBezTo>
                  <a:pt x="181" y="249"/>
                  <a:pt x="186" y="247"/>
                  <a:pt x="188" y="246"/>
                </a:cubicBezTo>
                <a:cubicBezTo>
                  <a:pt x="190" y="246"/>
                  <a:pt x="189" y="240"/>
                  <a:pt x="189" y="238"/>
                </a:cubicBezTo>
                <a:cubicBezTo>
                  <a:pt x="188" y="235"/>
                  <a:pt x="187" y="233"/>
                  <a:pt x="187" y="233"/>
                </a:cubicBezTo>
                <a:cubicBezTo>
                  <a:pt x="187" y="233"/>
                  <a:pt x="188" y="232"/>
                  <a:pt x="188" y="230"/>
                </a:cubicBezTo>
                <a:cubicBezTo>
                  <a:pt x="189" y="228"/>
                  <a:pt x="194" y="210"/>
                  <a:pt x="196" y="206"/>
                </a:cubicBezTo>
                <a:cubicBezTo>
                  <a:pt x="198" y="202"/>
                  <a:pt x="199" y="189"/>
                  <a:pt x="199" y="189"/>
                </a:cubicBezTo>
                <a:cubicBezTo>
                  <a:pt x="199" y="189"/>
                  <a:pt x="206" y="187"/>
                  <a:pt x="207" y="186"/>
                </a:cubicBezTo>
                <a:cubicBezTo>
                  <a:pt x="209" y="185"/>
                  <a:pt x="209" y="185"/>
                  <a:pt x="209" y="183"/>
                </a:cubicBezTo>
                <a:cubicBezTo>
                  <a:pt x="209" y="181"/>
                  <a:pt x="213" y="162"/>
                  <a:pt x="214" y="159"/>
                </a:cubicBezTo>
                <a:cubicBezTo>
                  <a:pt x="215" y="156"/>
                  <a:pt x="216" y="156"/>
                  <a:pt x="217" y="157"/>
                </a:cubicBezTo>
                <a:cubicBezTo>
                  <a:pt x="218" y="158"/>
                  <a:pt x="222" y="183"/>
                  <a:pt x="222" y="183"/>
                </a:cubicBezTo>
                <a:cubicBezTo>
                  <a:pt x="222" y="183"/>
                  <a:pt x="222" y="186"/>
                  <a:pt x="222" y="186"/>
                </a:cubicBezTo>
                <a:cubicBezTo>
                  <a:pt x="223" y="186"/>
                  <a:pt x="227" y="187"/>
                  <a:pt x="229" y="187"/>
                </a:cubicBezTo>
                <a:cubicBezTo>
                  <a:pt x="231" y="188"/>
                  <a:pt x="235" y="187"/>
                  <a:pt x="235" y="187"/>
                </a:cubicBezTo>
                <a:cubicBezTo>
                  <a:pt x="235" y="188"/>
                  <a:pt x="236" y="198"/>
                  <a:pt x="237" y="201"/>
                </a:cubicBezTo>
                <a:cubicBezTo>
                  <a:pt x="237" y="203"/>
                  <a:pt x="241" y="212"/>
                  <a:pt x="241" y="213"/>
                </a:cubicBezTo>
                <a:cubicBezTo>
                  <a:pt x="242" y="215"/>
                  <a:pt x="247" y="233"/>
                  <a:pt x="247" y="235"/>
                </a:cubicBezTo>
                <a:cubicBezTo>
                  <a:pt x="247" y="236"/>
                  <a:pt x="246" y="236"/>
                  <a:pt x="245" y="238"/>
                </a:cubicBezTo>
                <a:cubicBezTo>
                  <a:pt x="245" y="239"/>
                  <a:pt x="245" y="241"/>
                  <a:pt x="244" y="243"/>
                </a:cubicBezTo>
                <a:cubicBezTo>
                  <a:pt x="244" y="245"/>
                  <a:pt x="244" y="247"/>
                  <a:pt x="245" y="248"/>
                </a:cubicBezTo>
                <a:cubicBezTo>
                  <a:pt x="245" y="249"/>
                  <a:pt x="249" y="250"/>
                  <a:pt x="251" y="251"/>
                </a:cubicBezTo>
                <a:cubicBezTo>
                  <a:pt x="252" y="251"/>
                  <a:pt x="253" y="252"/>
                  <a:pt x="253" y="253"/>
                </a:cubicBezTo>
                <a:cubicBezTo>
                  <a:pt x="253" y="254"/>
                  <a:pt x="253" y="255"/>
                  <a:pt x="254" y="256"/>
                </a:cubicBezTo>
                <a:cubicBezTo>
                  <a:pt x="254" y="256"/>
                  <a:pt x="256" y="257"/>
                  <a:pt x="259" y="257"/>
                </a:cubicBezTo>
                <a:cubicBezTo>
                  <a:pt x="260" y="258"/>
                  <a:pt x="262" y="258"/>
                  <a:pt x="264" y="259"/>
                </a:cubicBezTo>
                <a:cubicBezTo>
                  <a:pt x="266" y="259"/>
                  <a:pt x="270" y="259"/>
                  <a:pt x="271" y="258"/>
                </a:cubicBezTo>
                <a:cubicBezTo>
                  <a:pt x="272" y="257"/>
                  <a:pt x="273" y="256"/>
                  <a:pt x="272" y="254"/>
                </a:cubicBezTo>
                <a:cubicBezTo>
                  <a:pt x="272" y="253"/>
                  <a:pt x="269" y="250"/>
                  <a:pt x="266" y="247"/>
                </a:cubicBezTo>
                <a:cubicBezTo>
                  <a:pt x="266" y="246"/>
                  <a:pt x="266" y="245"/>
                  <a:pt x="266" y="245"/>
                </a:cubicBezTo>
                <a:cubicBezTo>
                  <a:pt x="266" y="244"/>
                  <a:pt x="268" y="244"/>
                  <a:pt x="268" y="241"/>
                </a:cubicBezTo>
                <a:cubicBezTo>
                  <a:pt x="269" y="239"/>
                  <a:pt x="268" y="237"/>
                  <a:pt x="268" y="236"/>
                </a:cubicBezTo>
                <a:cubicBezTo>
                  <a:pt x="268" y="234"/>
                  <a:pt x="268" y="235"/>
                  <a:pt x="268" y="233"/>
                </a:cubicBezTo>
                <a:cubicBezTo>
                  <a:pt x="268" y="232"/>
                  <a:pt x="268" y="231"/>
                  <a:pt x="268" y="229"/>
                </a:cubicBezTo>
                <a:cubicBezTo>
                  <a:pt x="268" y="228"/>
                  <a:pt x="270" y="218"/>
                  <a:pt x="270" y="218"/>
                </a:cubicBezTo>
                <a:cubicBezTo>
                  <a:pt x="270" y="218"/>
                  <a:pt x="270" y="217"/>
                  <a:pt x="272" y="217"/>
                </a:cubicBezTo>
                <a:cubicBezTo>
                  <a:pt x="273" y="216"/>
                  <a:pt x="275" y="211"/>
                  <a:pt x="275" y="212"/>
                </a:cubicBezTo>
                <a:cubicBezTo>
                  <a:pt x="275" y="213"/>
                  <a:pt x="273" y="232"/>
                  <a:pt x="273" y="232"/>
                </a:cubicBezTo>
                <a:cubicBezTo>
                  <a:pt x="273" y="232"/>
                  <a:pt x="273" y="232"/>
                  <a:pt x="272" y="233"/>
                </a:cubicBezTo>
                <a:cubicBezTo>
                  <a:pt x="272" y="233"/>
                  <a:pt x="270" y="239"/>
                  <a:pt x="270" y="240"/>
                </a:cubicBezTo>
                <a:cubicBezTo>
                  <a:pt x="270" y="242"/>
                  <a:pt x="270" y="242"/>
                  <a:pt x="272" y="245"/>
                </a:cubicBezTo>
                <a:cubicBezTo>
                  <a:pt x="275" y="247"/>
                  <a:pt x="276" y="246"/>
                  <a:pt x="277" y="248"/>
                </a:cubicBezTo>
                <a:cubicBezTo>
                  <a:pt x="278" y="249"/>
                  <a:pt x="278" y="250"/>
                  <a:pt x="280" y="253"/>
                </a:cubicBezTo>
                <a:cubicBezTo>
                  <a:pt x="281" y="257"/>
                  <a:pt x="283" y="258"/>
                  <a:pt x="284" y="259"/>
                </a:cubicBezTo>
                <a:cubicBezTo>
                  <a:pt x="286" y="259"/>
                  <a:pt x="292" y="258"/>
                  <a:pt x="292" y="255"/>
                </a:cubicBezTo>
                <a:cubicBezTo>
                  <a:pt x="292" y="252"/>
                  <a:pt x="290" y="249"/>
                  <a:pt x="288" y="247"/>
                </a:cubicBezTo>
                <a:cubicBezTo>
                  <a:pt x="287" y="245"/>
                  <a:pt x="283" y="241"/>
                  <a:pt x="281" y="238"/>
                </a:cubicBezTo>
                <a:cubicBezTo>
                  <a:pt x="280" y="235"/>
                  <a:pt x="281" y="229"/>
                  <a:pt x="282" y="226"/>
                </a:cubicBezTo>
                <a:cubicBezTo>
                  <a:pt x="283" y="223"/>
                  <a:pt x="286" y="211"/>
                  <a:pt x="286" y="211"/>
                </a:cubicBezTo>
                <a:cubicBezTo>
                  <a:pt x="286" y="211"/>
                  <a:pt x="286" y="211"/>
                  <a:pt x="288" y="211"/>
                </a:cubicBezTo>
                <a:cubicBezTo>
                  <a:pt x="289" y="211"/>
                  <a:pt x="289" y="209"/>
                  <a:pt x="289" y="209"/>
                </a:cubicBezTo>
                <a:cubicBezTo>
                  <a:pt x="289" y="209"/>
                  <a:pt x="291" y="203"/>
                  <a:pt x="292" y="200"/>
                </a:cubicBezTo>
                <a:cubicBezTo>
                  <a:pt x="293" y="196"/>
                  <a:pt x="292" y="197"/>
                  <a:pt x="291" y="196"/>
                </a:cubicBezTo>
                <a:cubicBezTo>
                  <a:pt x="290" y="195"/>
                  <a:pt x="289" y="195"/>
                  <a:pt x="290" y="194"/>
                </a:cubicBezTo>
                <a:cubicBezTo>
                  <a:pt x="290" y="194"/>
                  <a:pt x="291" y="183"/>
                  <a:pt x="292" y="181"/>
                </a:cubicBezTo>
                <a:cubicBezTo>
                  <a:pt x="292" y="179"/>
                  <a:pt x="294" y="165"/>
                  <a:pt x="295" y="164"/>
                </a:cubicBezTo>
                <a:cubicBezTo>
                  <a:pt x="295" y="163"/>
                  <a:pt x="298" y="148"/>
                  <a:pt x="298" y="149"/>
                </a:cubicBezTo>
                <a:cubicBezTo>
                  <a:pt x="298" y="151"/>
                  <a:pt x="299" y="151"/>
                  <a:pt x="300" y="150"/>
                </a:cubicBezTo>
                <a:cubicBezTo>
                  <a:pt x="301" y="150"/>
                  <a:pt x="301" y="148"/>
                  <a:pt x="301" y="146"/>
                </a:cubicBezTo>
                <a:cubicBezTo>
                  <a:pt x="301" y="144"/>
                  <a:pt x="302" y="145"/>
                  <a:pt x="302" y="146"/>
                </a:cubicBezTo>
                <a:cubicBezTo>
                  <a:pt x="302" y="148"/>
                  <a:pt x="301" y="151"/>
                  <a:pt x="300" y="151"/>
                </a:cubicBezTo>
                <a:cubicBezTo>
                  <a:pt x="299" y="152"/>
                  <a:pt x="298" y="152"/>
                  <a:pt x="298" y="153"/>
                </a:cubicBezTo>
                <a:cubicBezTo>
                  <a:pt x="298" y="154"/>
                  <a:pt x="299" y="155"/>
                  <a:pt x="300" y="155"/>
                </a:cubicBezTo>
                <a:cubicBezTo>
                  <a:pt x="301" y="155"/>
                  <a:pt x="302" y="154"/>
                  <a:pt x="301" y="154"/>
                </a:cubicBezTo>
                <a:cubicBezTo>
                  <a:pt x="301" y="154"/>
                  <a:pt x="301" y="154"/>
                  <a:pt x="302" y="154"/>
                </a:cubicBezTo>
                <a:cubicBezTo>
                  <a:pt x="302" y="154"/>
                  <a:pt x="306" y="152"/>
                  <a:pt x="307" y="151"/>
                </a:cubicBezTo>
                <a:cubicBezTo>
                  <a:pt x="308" y="150"/>
                  <a:pt x="308" y="148"/>
                  <a:pt x="308" y="146"/>
                </a:cubicBezTo>
                <a:cubicBezTo>
                  <a:pt x="309" y="144"/>
                  <a:pt x="309" y="142"/>
                  <a:pt x="308" y="139"/>
                </a:cubicBezTo>
                <a:close/>
                <a:moveTo>
                  <a:pt x="81" y="132"/>
                </a:moveTo>
                <a:cubicBezTo>
                  <a:pt x="80" y="130"/>
                  <a:pt x="80" y="129"/>
                  <a:pt x="80" y="129"/>
                </a:cubicBezTo>
                <a:cubicBezTo>
                  <a:pt x="80" y="129"/>
                  <a:pt x="80" y="129"/>
                  <a:pt x="80" y="129"/>
                </a:cubicBezTo>
                <a:cubicBezTo>
                  <a:pt x="81" y="129"/>
                  <a:pt x="81" y="129"/>
                  <a:pt x="81" y="129"/>
                </a:cubicBezTo>
                <a:cubicBezTo>
                  <a:pt x="81" y="129"/>
                  <a:pt x="81" y="130"/>
                  <a:pt x="81" y="132"/>
                </a:cubicBezTo>
                <a:close/>
                <a:moveTo>
                  <a:pt x="140" y="94"/>
                </a:moveTo>
                <a:cubicBezTo>
                  <a:pt x="141" y="95"/>
                  <a:pt x="141" y="97"/>
                  <a:pt x="141" y="98"/>
                </a:cubicBezTo>
                <a:cubicBezTo>
                  <a:pt x="141" y="99"/>
                  <a:pt x="141" y="99"/>
                  <a:pt x="141" y="100"/>
                </a:cubicBezTo>
                <a:cubicBezTo>
                  <a:pt x="141" y="98"/>
                  <a:pt x="140" y="96"/>
                  <a:pt x="140" y="94"/>
                </a:cubicBezTo>
                <a:close/>
                <a:moveTo>
                  <a:pt x="136" y="173"/>
                </a:moveTo>
                <a:cubicBezTo>
                  <a:pt x="135" y="158"/>
                  <a:pt x="132" y="136"/>
                  <a:pt x="133" y="132"/>
                </a:cubicBezTo>
                <a:cubicBezTo>
                  <a:pt x="134" y="130"/>
                  <a:pt x="138" y="119"/>
                  <a:pt x="140" y="112"/>
                </a:cubicBezTo>
                <a:cubicBezTo>
                  <a:pt x="140" y="112"/>
                  <a:pt x="140" y="113"/>
                  <a:pt x="140" y="113"/>
                </a:cubicBezTo>
                <a:cubicBezTo>
                  <a:pt x="140" y="113"/>
                  <a:pt x="140" y="113"/>
                  <a:pt x="140" y="113"/>
                </a:cubicBezTo>
                <a:cubicBezTo>
                  <a:pt x="139" y="129"/>
                  <a:pt x="139" y="129"/>
                  <a:pt x="138" y="145"/>
                </a:cubicBezTo>
                <a:cubicBezTo>
                  <a:pt x="136" y="160"/>
                  <a:pt x="138" y="179"/>
                  <a:pt x="137" y="183"/>
                </a:cubicBezTo>
                <a:cubicBezTo>
                  <a:pt x="137" y="183"/>
                  <a:pt x="137" y="184"/>
                  <a:pt x="136" y="186"/>
                </a:cubicBezTo>
                <a:cubicBezTo>
                  <a:pt x="136" y="182"/>
                  <a:pt x="136" y="177"/>
                  <a:pt x="136" y="173"/>
                </a:cubicBezTo>
                <a:close/>
                <a:moveTo>
                  <a:pt x="192" y="80"/>
                </a:moveTo>
                <a:cubicBezTo>
                  <a:pt x="192" y="80"/>
                  <a:pt x="193" y="82"/>
                  <a:pt x="193" y="84"/>
                </a:cubicBezTo>
                <a:cubicBezTo>
                  <a:pt x="193" y="84"/>
                  <a:pt x="192" y="92"/>
                  <a:pt x="191" y="99"/>
                </a:cubicBezTo>
                <a:cubicBezTo>
                  <a:pt x="191" y="97"/>
                  <a:pt x="190" y="96"/>
                  <a:pt x="190" y="95"/>
                </a:cubicBezTo>
                <a:cubicBezTo>
                  <a:pt x="190" y="94"/>
                  <a:pt x="189" y="89"/>
                  <a:pt x="188" y="84"/>
                </a:cubicBezTo>
                <a:cubicBezTo>
                  <a:pt x="188" y="83"/>
                  <a:pt x="187" y="81"/>
                  <a:pt x="187" y="79"/>
                </a:cubicBezTo>
                <a:cubicBezTo>
                  <a:pt x="189" y="80"/>
                  <a:pt x="192" y="80"/>
                  <a:pt x="192" y="80"/>
                </a:cubicBezTo>
                <a:close/>
                <a:moveTo>
                  <a:pt x="175" y="80"/>
                </a:moveTo>
                <a:cubicBezTo>
                  <a:pt x="175" y="81"/>
                  <a:pt x="175" y="81"/>
                  <a:pt x="174" y="82"/>
                </a:cubicBezTo>
                <a:cubicBezTo>
                  <a:pt x="175" y="81"/>
                  <a:pt x="175" y="80"/>
                  <a:pt x="175" y="80"/>
                </a:cubicBezTo>
                <a:cubicBezTo>
                  <a:pt x="174" y="76"/>
                  <a:pt x="174" y="76"/>
                  <a:pt x="174" y="76"/>
                </a:cubicBezTo>
                <a:cubicBezTo>
                  <a:pt x="175" y="78"/>
                  <a:pt x="175" y="79"/>
                  <a:pt x="175" y="80"/>
                </a:cubicBezTo>
                <a:close/>
                <a:moveTo>
                  <a:pt x="174" y="88"/>
                </a:moveTo>
                <a:cubicBezTo>
                  <a:pt x="174" y="86"/>
                  <a:pt x="174" y="84"/>
                  <a:pt x="174" y="83"/>
                </a:cubicBezTo>
                <a:cubicBezTo>
                  <a:pt x="175" y="83"/>
                  <a:pt x="177" y="82"/>
                  <a:pt x="178" y="79"/>
                </a:cubicBezTo>
                <a:cubicBezTo>
                  <a:pt x="179" y="84"/>
                  <a:pt x="179" y="88"/>
                  <a:pt x="179" y="89"/>
                </a:cubicBezTo>
                <a:cubicBezTo>
                  <a:pt x="179" y="91"/>
                  <a:pt x="179" y="96"/>
                  <a:pt x="181" y="102"/>
                </a:cubicBezTo>
                <a:cubicBezTo>
                  <a:pt x="182" y="109"/>
                  <a:pt x="185" y="120"/>
                  <a:pt x="186" y="123"/>
                </a:cubicBezTo>
                <a:cubicBezTo>
                  <a:pt x="186" y="124"/>
                  <a:pt x="186" y="125"/>
                  <a:pt x="187" y="125"/>
                </a:cubicBezTo>
                <a:cubicBezTo>
                  <a:pt x="186" y="127"/>
                  <a:pt x="186" y="129"/>
                  <a:pt x="185" y="130"/>
                </a:cubicBezTo>
                <a:cubicBezTo>
                  <a:pt x="185" y="130"/>
                  <a:pt x="185" y="131"/>
                  <a:pt x="185" y="131"/>
                </a:cubicBezTo>
                <a:cubicBezTo>
                  <a:pt x="184" y="124"/>
                  <a:pt x="184" y="118"/>
                  <a:pt x="183" y="114"/>
                </a:cubicBezTo>
                <a:cubicBezTo>
                  <a:pt x="182" y="112"/>
                  <a:pt x="182" y="110"/>
                  <a:pt x="181" y="110"/>
                </a:cubicBezTo>
                <a:cubicBezTo>
                  <a:pt x="181" y="110"/>
                  <a:pt x="178" y="103"/>
                  <a:pt x="178" y="103"/>
                </a:cubicBezTo>
                <a:cubicBezTo>
                  <a:pt x="179" y="103"/>
                  <a:pt x="179" y="102"/>
                  <a:pt x="179" y="102"/>
                </a:cubicBezTo>
                <a:cubicBezTo>
                  <a:pt x="179" y="102"/>
                  <a:pt x="175" y="99"/>
                  <a:pt x="175" y="97"/>
                </a:cubicBezTo>
                <a:cubicBezTo>
                  <a:pt x="174" y="95"/>
                  <a:pt x="173" y="91"/>
                  <a:pt x="174" y="88"/>
                </a:cubicBezTo>
                <a:close/>
                <a:moveTo>
                  <a:pt x="182" y="186"/>
                </a:moveTo>
                <a:cubicBezTo>
                  <a:pt x="182" y="186"/>
                  <a:pt x="182" y="186"/>
                  <a:pt x="182" y="187"/>
                </a:cubicBezTo>
                <a:cubicBezTo>
                  <a:pt x="182" y="185"/>
                  <a:pt x="182" y="183"/>
                  <a:pt x="182" y="183"/>
                </a:cubicBezTo>
                <a:cubicBezTo>
                  <a:pt x="182" y="183"/>
                  <a:pt x="182" y="181"/>
                  <a:pt x="182" y="180"/>
                </a:cubicBezTo>
                <a:cubicBezTo>
                  <a:pt x="183" y="182"/>
                  <a:pt x="183" y="183"/>
                  <a:pt x="183" y="183"/>
                </a:cubicBezTo>
                <a:cubicBezTo>
                  <a:pt x="183" y="183"/>
                  <a:pt x="183" y="184"/>
                  <a:pt x="182" y="186"/>
                </a:cubicBezTo>
                <a:close/>
                <a:moveTo>
                  <a:pt x="254" y="97"/>
                </a:moveTo>
                <a:cubicBezTo>
                  <a:pt x="254" y="95"/>
                  <a:pt x="254" y="91"/>
                  <a:pt x="254" y="92"/>
                </a:cubicBezTo>
                <a:cubicBezTo>
                  <a:pt x="254" y="93"/>
                  <a:pt x="256" y="101"/>
                  <a:pt x="256" y="104"/>
                </a:cubicBezTo>
                <a:cubicBezTo>
                  <a:pt x="256" y="105"/>
                  <a:pt x="256" y="107"/>
                  <a:pt x="255" y="109"/>
                </a:cubicBezTo>
                <a:cubicBezTo>
                  <a:pt x="255" y="107"/>
                  <a:pt x="253" y="106"/>
                  <a:pt x="254" y="97"/>
                </a:cubicBezTo>
                <a:close/>
                <a:moveTo>
                  <a:pt x="245" y="86"/>
                </a:moveTo>
                <a:cubicBezTo>
                  <a:pt x="245" y="88"/>
                  <a:pt x="244" y="91"/>
                  <a:pt x="244" y="94"/>
                </a:cubicBezTo>
                <a:cubicBezTo>
                  <a:pt x="244" y="90"/>
                  <a:pt x="243" y="86"/>
                  <a:pt x="243" y="86"/>
                </a:cubicBezTo>
                <a:cubicBezTo>
                  <a:pt x="243" y="86"/>
                  <a:pt x="244" y="86"/>
                  <a:pt x="245" y="86"/>
                </a:cubicBezTo>
                <a:close/>
                <a:moveTo>
                  <a:pt x="251" y="184"/>
                </a:moveTo>
                <a:cubicBezTo>
                  <a:pt x="252" y="183"/>
                  <a:pt x="254" y="179"/>
                  <a:pt x="253" y="174"/>
                </a:cubicBezTo>
                <a:cubicBezTo>
                  <a:pt x="252" y="168"/>
                  <a:pt x="246" y="124"/>
                  <a:pt x="246" y="120"/>
                </a:cubicBezTo>
                <a:cubicBezTo>
                  <a:pt x="246" y="119"/>
                  <a:pt x="246" y="117"/>
                  <a:pt x="246" y="114"/>
                </a:cubicBezTo>
                <a:cubicBezTo>
                  <a:pt x="248" y="121"/>
                  <a:pt x="252" y="123"/>
                  <a:pt x="255" y="125"/>
                </a:cubicBezTo>
                <a:cubicBezTo>
                  <a:pt x="255" y="129"/>
                  <a:pt x="255" y="132"/>
                  <a:pt x="255" y="135"/>
                </a:cubicBezTo>
                <a:cubicBezTo>
                  <a:pt x="256" y="140"/>
                  <a:pt x="257" y="158"/>
                  <a:pt x="258" y="160"/>
                </a:cubicBezTo>
                <a:cubicBezTo>
                  <a:pt x="258" y="162"/>
                  <a:pt x="259" y="179"/>
                  <a:pt x="259" y="180"/>
                </a:cubicBezTo>
                <a:cubicBezTo>
                  <a:pt x="259" y="182"/>
                  <a:pt x="260" y="189"/>
                  <a:pt x="260" y="189"/>
                </a:cubicBezTo>
                <a:cubicBezTo>
                  <a:pt x="259" y="190"/>
                  <a:pt x="259" y="194"/>
                  <a:pt x="258" y="195"/>
                </a:cubicBezTo>
                <a:cubicBezTo>
                  <a:pt x="257" y="196"/>
                  <a:pt x="255" y="198"/>
                  <a:pt x="255" y="200"/>
                </a:cubicBezTo>
                <a:cubicBezTo>
                  <a:pt x="255" y="202"/>
                  <a:pt x="256" y="203"/>
                  <a:pt x="256" y="205"/>
                </a:cubicBezTo>
                <a:cubicBezTo>
                  <a:pt x="257" y="206"/>
                  <a:pt x="256" y="209"/>
                  <a:pt x="256" y="211"/>
                </a:cubicBezTo>
                <a:cubicBezTo>
                  <a:pt x="257" y="213"/>
                  <a:pt x="259" y="214"/>
                  <a:pt x="259" y="215"/>
                </a:cubicBezTo>
                <a:cubicBezTo>
                  <a:pt x="260" y="215"/>
                  <a:pt x="261" y="227"/>
                  <a:pt x="261" y="229"/>
                </a:cubicBezTo>
                <a:cubicBezTo>
                  <a:pt x="261" y="230"/>
                  <a:pt x="261" y="231"/>
                  <a:pt x="261" y="233"/>
                </a:cubicBezTo>
                <a:cubicBezTo>
                  <a:pt x="261" y="234"/>
                  <a:pt x="260" y="236"/>
                  <a:pt x="260" y="236"/>
                </a:cubicBezTo>
                <a:cubicBezTo>
                  <a:pt x="260" y="237"/>
                  <a:pt x="259" y="237"/>
                  <a:pt x="259" y="238"/>
                </a:cubicBezTo>
                <a:cubicBezTo>
                  <a:pt x="259" y="238"/>
                  <a:pt x="259" y="237"/>
                  <a:pt x="258" y="237"/>
                </a:cubicBezTo>
                <a:cubicBezTo>
                  <a:pt x="258" y="237"/>
                  <a:pt x="257" y="230"/>
                  <a:pt x="256" y="227"/>
                </a:cubicBezTo>
                <a:cubicBezTo>
                  <a:pt x="256" y="224"/>
                  <a:pt x="254" y="202"/>
                  <a:pt x="254" y="198"/>
                </a:cubicBezTo>
                <a:cubicBezTo>
                  <a:pt x="253" y="193"/>
                  <a:pt x="250" y="184"/>
                  <a:pt x="251" y="184"/>
                </a:cubicBezTo>
                <a:close/>
              </a:path>
            </a:pathLst>
          </a:custGeom>
          <a:solidFill>
            <a:srgbClr val="00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19"/>
          <p:cNvSpPr>
            <a:spLocks noEditPoints="1"/>
          </p:cNvSpPr>
          <p:nvPr/>
        </p:nvSpPr>
        <p:spPr bwMode="auto">
          <a:xfrm>
            <a:off x="5825228" y="1145765"/>
            <a:ext cx="367355" cy="694591"/>
          </a:xfrm>
          <a:custGeom>
            <a:avLst/>
            <a:gdLst>
              <a:gd name="T0" fmla="*/ 118 w 121"/>
              <a:gd name="T1" fmla="*/ 92 h 292"/>
              <a:gd name="T2" fmla="*/ 111 w 121"/>
              <a:gd name="T3" fmla="*/ 77 h 292"/>
              <a:gd name="T4" fmla="*/ 104 w 121"/>
              <a:gd name="T5" fmla="*/ 61 h 292"/>
              <a:gd name="T6" fmla="*/ 81 w 121"/>
              <a:gd name="T7" fmla="*/ 47 h 292"/>
              <a:gd name="T8" fmla="*/ 78 w 121"/>
              <a:gd name="T9" fmla="*/ 36 h 292"/>
              <a:gd name="T10" fmla="*/ 83 w 121"/>
              <a:gd name="T11" fmla="*/ 23 h 292"/>
              <a:gd name="T12" fmla="*/ 83 w 121"/>
              <a:gd name="T13" fmla="*/ 9 h 292"/>
              <a:gd name="T14" fmla="*/ 78 w 121"/>
              <a:gd name="T15" fmla="*/ 3 h 292"/>
              <a:gd name="T16" fmla="*/ 75 w 121"/>
              <a:gd name="T17" fmla="*/ 1 h 292"/>
              <a:gd name="T18" fmla="*/ 68 w 121"/>
              <a:gd name="T19" fmla="*/ 0 h 292"/>
              <a:gd name="T20" fmla="*/ 65 w 121"/>
              <a:gd name="T21" fmla="*/ 1 h 292"/>
              <a:gd name="T22" fmla="*/ 57 w 121"/>
              <a:gd name="T23" fmla="*/ 5 h 292"/>
              <a:gd name="T24" fmla="*/ 53 w 121"/>
              <a:gd name="T25" fmla="*/ 19 h 292"/>
              <a:gd name="T26" fmla="*/ 54 w 121"/>
              <a:gd name="T27" fmla="*/ 31 h 292"/>
              <a:gd name="T28" fmla="*/ 57 w 121"/>
              <a:gd name="T29" fmla="*/ 42 h 292"/>
              <a:gd name="T30" fmla="*/ 39 w 121"/>
              <a:gd name="T31" fmla="*/ 48 h 292"/>
              <a:gd name="T32" fmla="*/ 7 w 121"/>
              <a:gd name="T33" fmla="*/ 72 h 292"/>
              <a:gd name="T34" fmla="*/ 3 w 121"/>
              <a:gd name="T35" fmla="*/ 93 h 292"/>
              <a:gd name="T36" fmla="*/ 22 w 121"/>
              <a:gd name="T37" fmla="*/ 123 h 292"/>
              <a:gd name="T38" fmla="*/ 28 w 121"/>
              <a:gd name="T39" fmla="*/ 129 h 292"/>
              <a:gd name="T40" fmla="*/ 32 w 121"/>
              <a:gd name="T41" fmla="*/ 129 h 292"/>
              <a:gd name="T42" fmla="*/ 30 w 121"/>
              <a:gd name="T43" fmla="*/ 143 h 292"/>
              <a:gd name="T44" fmla="*/ 30 w 121"/>
              <a:gd name="T45" fmla="*/ 145 h 292"/>
              <a:gd name="T46" fmla="*/ 28 w 121"/>
              <a:gd name="T47" fmla="*/ 152 h 292"/>
              <a:gd name="T48" fmla="*/ 26 w 121"/>
              <a:gd name="T49" fmla="*/ 187 h 292"/>
              <a:gd name="T50" fmla="*/ 24 w 121"/>
              <a:gd name="T51" fmla="*/ 236 h 292"/>
              <a:gd name="T52" fmla="*/ 23 w 121"/>
              <a:gd name="T53" fmla="*/ 277 h 292"/>
              <a:gd name="T54" fmla="*/ 6 w 121"/>
              <a:gd name="T55" fmla="*/ 286 h 292"/>
              <a:gd name="T56" fmla="*/ 46 w 121"/>
              <a:gd name="T57" fmla="*/ 280 h 292"/>
              <a:gd name="T58" fmla="*/ 49 w 121"/>
              <a:gd name="T59" fmla="*/ 233 h 292"/>
              <a:gd name="T60" fmla="*/ 52 w 121"/>
              <a:gd name="T61" fmla="*/ 195 h 292"/>
              <a:gd name="T62" fmla="*/ 55 w 121"/>
              <a:gd name="T63" fmla="*/ 185 h 292"/>
              <a:gd name="T64" fmla="*/ 60 w 121"/>
              <a:gd name="T65" fmla="*/ 231 h 292"/>
              <a:gd name="T66" fmla="*/ 58 w 121"/>
              <a:gd name="T67" fmla="*/ 275 h 292"/>
              <a:gd name="T68" fmla="*/ 58 w 121"/>
              <a:gd name="T69" fmla="*/ 282 h 292"/>
              <a:gd name="T70" fmla="*/ 79 w 121"/>
              <a:gd name="T71" fmla="*/ 291 h 292"/>
              <a:gd name="T72" fmla="*/ 76 w 121"/>
              <a:gd name="T73" fmla="*/ 277 h 292"/>
              <a:gd name="T74" fmla="*/ 84 w 121"/>
              <a:gd name="T75" fmla="*/ 210 h 292"/>
              <a:gd name="T76" fmla="*/ 89 w 121"/>
              <a:gd name="T77" fmla="*/ 158 h 292"/>
              <a:gd name="T78" fmla="*/ 101 w 121"/>
              <a:gd name="T79" fmla="*/ 137 h 292"/>
              <a:gd name="T80" fmla="*/ 121 w 121"/>
              <a:gd name="T81" fmla="*/ 106 h 292"/>
              <a:gd name="T82" fmla="*/ 17 w 121"/>
              <a:gd name="T83" fmla="*/ 96 h 292"/>
              <a:gd name="T84" fmla="*/ 16 w 121"/>
              <a:gd name="T85" fmla="*/ 85 h 292"/>
              <a:gd name="T86" fmla="*/ 25 w 121"/>
              <a:gd name="T87" fmla="*/ 80 h 292"/>
              <a:gd name="T88" fmla="*/ 32 w 121"/>
              <a:gd name="T89" fmla="*/ 87 h 292"/>
              <a:gd name="T90" fmla="*/ 33 w 121"/>
              <a:gd name="T91" fmla="*/ 109 h 292"/>
              <a:gd name="T92" fmla="*/ 106 w 121"/>
              <a:gd name="T93" fmla="*/ 114 h 292"/>
              <a:gd name="T94" fmla="*/ 91 w 121"/>
              <a:gd name="T95" fmla="*/ 135 h 292"/>
              <a:gd name="T96" fmla="*/ 90 w 121"/>
              <a:gd name="T97" fmla="*/ 121 h 292"/>
              <a:gd name="T98" fmla="*/ 91 w 121"/>
              <a:gd name="T99" fmla="*/ 103 h 292"/>
              <a:gd name="T100" fmla="*/ 95 w 121"/>
              <a:gd name="T101" fmla="*/ 93 h 292"/>
              <a:gd name="T102" fmla="*/ 97 w 121"/>
              <a:gd name="T103" fmla="*/ 91 h 292"/>
              <a:gd name="T104" fmla="*/ 104 w 121"/>
              <a:gd name="T105" fmla="*/ 99 h 292"/>
              <a:gd name="T106" fmla="*/ 106 w 121"/>
              <a:gd name="T107" fmla="*/ 114 h 292"/>
              <a:gd name="T108" fmla="*/ 107 w 121"/>
              <a:gd name="T109" fmla="*/ 98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1" h="292">
                <a:moveTo>
                  <a:pt x="121" y="106"/>
                </a:moveTo>
                <a:cubicBezTo>
                  <a:pt x="121" y="103"/>
                  <a:pt x="117" y="94"/>
                  <a:pt x="117" y="93"/>
                </a:cubicBezTo>
                <a:cubicBezTo>
                  <a:pt x="117" y="93"/>
                  <a:pt x="118" y="92"/>
                  <a:pt x="118" y="92"/>
                </a:cubicBezTo>
                <a:cubicBezTo>
                  <a:pt x="118" y="92"/>
                  <a:pt x="118" y="90"/>
                  <a:pt x="116" y="88"/>
                </a:cubicBezTo>
                <a:cubicBezTo>
                  <a:pt x="115" y="86"/>
                  <a:pt x="114" y="84"/>
                  <a:pt x="113" y="82"/>
                </a:cubicBezTo>
                <a:cubicBezTo>
                  <a:pt x="112" y="80"/>
                  <a:pt x="111" y="77"/>
                  <a:pt x="111" y="77"/>
                </a:cubicBezTo>
                <a:cubicBezTo>
                  <a:pt x="109" y="73"/>
                  <a:pt x="109" y="73"/>
                  <a:pt x="109" y="73"/>
                </a:cubicBezTo>
                <a:cubicBezTo>
                  <a:pt x="107" y="67"/>
                  <a:pt x="107" y="67"/>
                  <a:pt x="107" y="67"/>
                </a:cubicBezTo>
                <a:cubicBezTo>
                  <a:pt x="107" y="67"/>
                  <a:pt x="106" y="64"/>
                  <a:pt x="104" y="61"/>
                </a:cubicBezTo>
                <a:cubicBezTo>
                  <a:pt x="102" y="58"/>
                  <a:pt x="94" y="55"/>
                  <a:pt x="92" y="54"/>
                </a:cubicBezTo>
                <a:cubicBezTo>
                  <a:pt x="91" y="52"/>
                  <a:pt x="87" y="50"/>
                  <a:pt x="85" y="49"/>
                </a:cubicBezTo>
                <a:cubicBezTo>
                  <a:pt x="83" y="48"/>
                  <a:pt x="81" y="47"/>
                  <a:pt x="81" y="47"/>
                </a:cubicBezTo>
                <a:cubicBezTo>
                  <a:pt x="81" y="47"/>
                  <a:pt x="80" y="47"/>
                  <a:pt x="79" y="46"/>
                </a:cubicBezTo>
                <a:cubicBezTo>
                  <a:pt x="78" y="46"/>
                  <a:pt x="77" y="45"/>
                  <a:pt x="76" y="43"/>
                </a:cubicBezTo>
                <a:cubicBezTo>
                  <a:pt x="75" y="40"/>
                  <a:pt x="77" y="37"/>
                  <a:pt x="78" y="36"/>
                </a:cubicBezTo>
                <a:cubicBezTo>
                  <a:pt x="79" y="35"/>
                  <a:pt x="80" y="36"/>
                  <a:pt x="81" y="33"/>
                </a:cubicBezTo>
                <a:cubicBezTo>
                  <a:pt x="82" y="31"/>
                  <a:pt x="84" y="26"/>
                  <a:pt x="84" y="25"/>
                </a:cubicBezTo>
                <a:cubicBezTo>
                  <a:pt x="84" y="24"/>
                  <a:pt x="83" y="23"/>
                  <a:pt x="83" y="23"/>
                </a:cubicBezTo>
                <a:cubicBezTo>
                  <a:pt x="83" y="23"/>
                  <a:pt x="84" y="19"/>
                  <a:pt x="84" y="18"/>
                </a:cubicBezTo>
                <a:cubicBezTo>
                  <a:pt x="84" y="18"/>
                  <a:pt x="85" y="17"/>
                  <a:pt x="85" y="15"/>
                </a:cubicBezTo>
                <a:cubicBezTo>
                  <a:pt x="85" y="13"/>
                  <a:pt x="85" y="12"/>
                  <a:pt x="83" y="9"/>
                </a:cubicBezTo>
                <a:cubicBezTo>
                  <a:pt x="81" y="6"/>
                  <a:pt x="81" y="5"/>
                  <a:pt x="80" y="5"/>
                </a:cubicBezTo>
                <a:cubicBezTo>
                  <a:pt x="80" y="5"/>
                  <a:pt x="80" y="5"/>
                  <a:pt x="80" y="6"/>
                </a:cubicBezTo>
                <a:cubicBezTo>
                  <a:pt x="80" y="6"/>
                  <a:pt x="78" y="3"/>
                  <a:pt x="78" y="3"/>
                </a:cubicBezTo>
                <a:cubicBezTo>
                  <a:pt x="78" y="4"/>
                  <a:pt x="78" y="3"/>
                  <a:pt x="78" y="3"/>
                </a:cubicBezTo>
                <a:cubicBezTo>
                  <a:pt x="78" y="3"/>
                  <a:pt x="76" y="1"/>
                  <a:pt x="75" y="0"/>
                </a:cubicBezTo>
                <a:cubicBezTo>
                  <a:pt x="75" y="1"/>
                  <a:pt x="75" y="1"/>
                  <a:pt x="75" y="1"/>
                </a:cubicBezTo>
                <a:cubicBezTo>
                  <a:pt x="75" y="1"/>
                  <a:pt x="73" y="0"/>
                  <a:pt x="72" y="0"/>
                </a:cubicBezTo>
                <a:cubicBezTo>
                  <a:pt x="72" y="0"/>
                  <a:pt x="73" y="1"/>
                  <a:pt x="73" y="1"/>
                </a:cubicBezTo>
                <a:cubicBezTo>
                  <a:pt x="68" y="0"/>
                  <a:pt x="68" y="0"/>
                  <a:pt x="68" y="0"/>
                </a:cubicBezTo>
                <a:cubicBezTo>
                  <a:pt x="68" y="0"/>
                  <a:pt x="68" y="0"/>
                  <a:pt x="68" y="0"/>
                </a:cubicBezTo>
                <a:cubicBezTo>
                  <a:pt x="68" y="0"/>
                  <a:pt x="64" y="0"/>
                  <a:pt x="64" y="0"/>
                </a:cubicBezTo>
                <a:cubicBezTo>
                  <a:pt x="64" y="0"/>
                  <a:pt x="65" y="1"/>
                  <a:pt x="65" y="1"/>
                </a:cubicBezTo>
                <a:cubicBezTo>
                  <a:pt x="65" y="1"/>
                  <a:pt x="61" y="1"/>
                  <a:pt x="60" y="1"/>
                </a:cubicBezTo>
                <a:cubicBezTo>
                  <a:pt x="59" y="0"/>
                  <a:pt x="60" y="2"/>
                  <a:pt x="60" y="2"/>
                </a:cubicBezTo>
                <a:cubicBezTo>
                  <a:pt x="60" y="2"/>
                  <a:pt x="59" y="2"/>
                  <a:pt x="57" y="5"/>
                </a:cubicBezTo>
                <a:cubicBezTo>
                  <a:pt x="55" y="8"/>
                  <a:pt x="55" y="12"/>
                  <a:pt x="55" y="13"/>
                </a:cubicBezTo>
                <a:cubicBezTo>
                  <a:pt x="54" y="14"/>
                  <a:pt x="53" y="15"/>
                  <a:pt x="53" y="16"/>
                </a:cubicBezTo>
                <a:cubicBezTo>
                  <a:pt x="53" y="18"/>
                  <a:pt x="53" y="19"/>
                  <a:pt x="53" y="19"/>
                </a:cubicBezTo>
                <a:cubicBezTo>
                  <a:pt x="53" y="19"/>
                  <a:pt x="52" y="19"/>
                  <a:pt x="51" y="21"/>
                </a:cubicBezTo>
                <a:cubicBezTo>
                  <a:pt x="51" y="23"/>
                  <a:pt x="52" y="27"/>
                  <a:pt x="52" y="28"/>
                </a:cubicBezTo>
                <a:cubicBezTo>
                  <a:pt x="52" y="30"/>
                  <a:pt x="53" y="31"/>
                  <a:pt x="54" y="31"/>
                </a:cubicBezTo>
                <a:cubicBezTo>
                  <a:pt x="55" y="31"/>
                  <a:pt x="55" y="31"/>
                  <a:pt x="55" y="31"/>
                </a:cubicBezTo>
                <a:cubicBezTo>
                  <a:pt x="55" y="31"/>
                  <a:pt x="56" y="35"/>
                  <a:pt x="56" y="38"/>
                </a:cubicBezTo>
                <a:cubicBezTo>
                  <a:pt x="56" y="40"/>
                  <a:pt x="57" y="41"/>
                  <a:pt x="57" y="42"/>
                </a:cubicBezTo>
                <a:cubicBezTo>
                  <a:pt x="56" y="43"/>
                  <a:pt x="56" y="43"/>
                  <a:pt x="55" y="44"/>
                </a:cubicBezTo>
                <a:cubicBezTo>
                  <a:pt x="54" y="44"/>
                  <a:pt x="52" y="44"/>
                  <a:pt x="51" y="44"/>
                </a:cubicBezTo>
                <a:cubicBezTo>
                  <a:pt x="51" y="44"/>
                  <a:pt x="43" y="47"/>
                  <a:pt x="39" y="48"/>
                </a:cubicBezTo>
                <a:cubicBezTo>
                  <a:pt x="35" y="49"/>
                  <a:pt x="28" y="52"/>
                  <a:pt x="27" y="54"/>
                </a:cubicBezTo>
                <a:cubicBezTo>
                  <a:pt x="25" y="55"/>
                  <a:pt x="12" y="67"/>
                  <a:pt x="11" y="70"/>
                </a:cubicBezTo>
                <a:cubicBezTo>
                  <a:pt x="9" y="72"/>
                  <a:pt x="7" y="72"/>
                  <a:pt x="7" y="72"/>
                </a:cubicBezTo>
                <a:cubicBezTo>
                  <a:pt x="7" y="72"/>
                  <a:pt x="7" y="73"/>
                  <a:pt x="8" y="73"/>
                </a:cubicBezTo>
                <a:cubicBezTo>
                  <a:pt x="7" y="74"/>
                  <a:pt x="3" y="78"/>
                  <a:pt x="2" y="81"/>
                </a:cubicBezTo>
                <a:cubicBezTo>
                  <a:pt x="1" y="83"/>
                  <a:pt x="0" y="86"/>
                  <a:pt x="3" y="93"/>
                </a:cubicBezTo>
                <a:cubicBezTo>
                  <a:pt x="7" y="100"/>
                  <a:pt x="12" y="108"/>
                  <a:pt x="14" y="110"/>
                </a:cubicBezTo>
                <a:cubicBezTo>
                  <a:pt x="16" y="113"/>
                  <a:pt x="17" y="115"/>
                  <a:pt x="17" y="116"/>
                </a:cubicBezTo>
                <a:cubicBezTo>
                  <a:pt x="18" y="118"/>
                  <a:pt x="21" y="121"/>
                  <a:pt x="22" y="123"/>
                </a:cubicBezTo>
                <a:cubicBezTo>
                  <a:pt x="23" y="125"/>
                  <a:pt x="25" y="125"/>
                  <a:pt x="25" y="126"/>
                </a:cubicBezTo>
                <a:cubicBezTo>
                  <a:pt x="25" y="127"/>
                  <a:pt x="25" y="127"/>
                  <a:pt x="25" y="128"/>
                </a:cubicBezTo>
                <a:cubicBezTo>
                  <a:pt x="26" y="128"/>
                  <a:pt x="27" y="129"/>
                  <a:pt x="28" y="129"/>
                </a:cubicBezTo>
                <a:cubicBezTo>
                  <a:pt x="28" y="129"/>
                  <a:pt x="29" y="128"/>
                  <a:pt x="29" y="128"/>
                </a:cubicBezTo>
                <a:cubicBezTo>
                  <a:pt x="29" y="128"/>
                  <a:pt x="30" y="129"/>
                  <a:pt x="30" y="129"/>
                </a:cubicBezTo>
                <a:cubicBezTo>
                  <a:pt x="31" y="129"/>
                  <a:pt x="31" y="129"/>
                  <a:pt x="32" y="129"/>
                </a:cubicBezTo>
                <a:cubicBezTo>
                  <a:pt x="32" y="129"/>
                  <a:pt x="32" y="129"/>
                  <a:pt x="32" y="128"/>
                </a:cubicBezTo>
                <a:cubicBezTo>
                  <a:pt x="32" y="130"/>
                  <a:pt x="32" y="131"/>
                  <a:pt x="32" y="132"/>
                </a:cubicBezTo>
                <a:cubicBezTo>
                  <a:pt x="32" y="135"/>
                  <a:pt x="30" y="143"/>
                  <a:pt x="30" y="143"/>
                </a:cubicBezTo>
                <a:cubicBezTo>
                  <a:pt x="30" y="143"/>
                  <a:pt x="29" y="145"/>
                  <a:pt x="30" y="145"/>
                </a:cubicBezTo>
                <a:cubicBezTo>
                  <a:pt x="30" y="145"/>
                  <a:pt x="30" y="145"/>
                  <a:pt x="30" y="145"/>
                </a:cubicBezTo>
                <a:cubicBezTo>
                  <a:pt x="30" y="145"/>
                  <a:pt x="30" y="145"/>
                  <a:pt x="30" y="145"/>
                </a:cubicBezTo>
                <a:cubicBezTo>
                  <a:pt x="30" y="145"/>
                  <a:pt x="30" y="145"/>
                  <a:pt x="30" y="145"/>
                </a:cubicBezTo>
                <a:cubicBezTo>
                  <a:pt x="30" y="145"/>
                  <a:pt x="30" y="145"/>
                  <a:pt x="30" y="145"/>
                </a:cubicBezTo>
                <a:cubicBezTo>
                  <a:pt x="29" y="147"/>
                  <a:pt x="28" y="150"/>
                  <a:pt x="28" y="152"/>
                </a:cubicBezTo>
                <a:cubicBezTo>
                  <a:pt x="28" y="155"/>
                  <a:pt x="27" y="158"/>
                  <a:pt x="26" y="161"/>
                </a:cubicBezTo>
                <a:cubicBezTo>
                  <a:pt x="26" y="164"/>
                  <a:pt x="24" y="171"/>
                  <a:pt x="24" y="175"/>
                </a:cubicBezTo>
                <a:cubicBezTo>
                  <a:pt x="25" y="179"/>
                  <a:pt x="26" y="182"/>
                  <a:pt x="26" y="187"/>
                </a:cubicBezTo>
                <a:cubicBezTo>
                  <a:pt x="25" y="191"/>
                  <a:pt x="26" y="191"/>
                  <a:pt x="25" y="200"/>
                </a:cubicBezTo>
                <a:cubicBezTo>
                  <a:pt x="25" y="210"/>
                  <a:pt x="25" y="212"/>
                  <a:pt x="24" y="217"/>
                </a:cubicBezTo>
                <a:cubicBezTo>
                  <a:pt x="22" y="223"/>
                  <a:pt x="24" y="231"/>
                  <a:pt x="24" y="236"/>
                </a:cubicBezTo>
                <a:cubicBezTo>
                  <a:pt x="25" y="241"/>
                  <a:pt x="26" y="242"/>
                  <a:pt x="25" y="250"/>
                </a:cubicBezTo>
                <a:cubicBezTo>
                  <a:pt x="24" y="258"/>
                  <a:pt x="23" y="268"/>
                  <a:pt x="23" y="271"/>
                </a:cubicBezTo>
                <a:cubicBezTo>
                  <a:pt x="23" y="274"/>
                  <a:pt x="23" y="277"/>
                  <a:pt x="23" y="277"/>
                </a:cubicBezTo>
                <a:cubicBezTo>
                  <a:pt x="23" y="277"/>
                  <a:pt x="24" y="278"/>
                  <a:pt x="25" y="278"/>
                </a:cubicBezTo>
                <a:cubicBezTo>
                  <a:pt x="24" y="279"/>
                  <a:pt x="21" y="281"/>
                  <a:pt x="17" y="281"/>
                </a:cubicBezTo>
                <a:cubicBezTo>
                  <a:pt x="13" y="282"/>
                  <a:pt x="6" y="282"/>
                  <a:pt x="6" y="286"/>
                </a:cubicBezTo>
                <a:cubicBezTo>
                  <a:pt x="7" y="291"/>
                  <a:pt x="9" y="291"/>
                  <a:pt x="15" y="291"/>
                </a:cubicBezTo>
                <a:cubicBezTo>
                  <a:pt x="21" y="291"/>
                  <a:pt x="45" y="291"/>
                  <a:pt x="45" y="291"/>
                </a:cubicBezTo>
                <a:cubicBezTo>
                  <a:pt x="45" y="291"/>
                  <a:pt x="48" y="283"/>
                  <a:pt x="46" y="280"/>
                </a:cubicBezTo>
                <a:cubicBezTo>
                  <a:pt x="45" y="277"/>
                  <a:pt x="46" y="275"/>
                  <a:pt x="46" y="275"/>
                </a:cubicBezTo>
                <a:cubicBezTo>
                  <a:pt x="47" y="274"/>
                  <a:pt x="49" y="261"/>
                  <a:pt x="48" y="256"/>
                </a:cubicBezTo>
                <a:cubicBezTo>
                  <a:pt x="48" y="251"/>
                  <a:pt x="49" y="237"/>
                  <a:pt x="49" y="233"/>
                </a:cubicBezTo>
                <a:cubicBezTo>
                  <a:pt x="49" y="229"/>
                  <a:pt x="50" y="219"/>
                  <a:pt x="49" y="215"/>
                </a:cubicBezTo>
                <a:cubicBezTo>
                  <a:pt x="49" y="211"/>
                  <a:pt x="50" y="198"/>
                  <a:pt x="50" y="198"/>
                </a:cubicBezTo>
                <a:cubicBezTo>
                  <a:pt x="50" y="198"/>
                  <a:pt x="51" y="197"/>
                  <a:pt x="52" y="195"/>
                </a:cubicBezTo>
                <a:cubicBezTo>
                  <a:pt x="52" y="195"/>
                  <a:pt x="52" y="195"/>
                  <a:pt x="52" y="195"/>
                </a:cubicBezTo>
                <a:cubicBezTo>
                  <a:pt x="52" y="195"/>
                  <a:pt x="52" y="194"/>
                  <a:pt x="52" y="194"/>
                </a:cubicBezTo>
                <a:cubicBezTo>
                  <a:pt x="53" y="191"/>
                  <a:pt x="55" y="186"/>
                  <a:pt x="55" y="185"/>
                </a:cubicBezTo>
                <a:cubicBezTo>
                  <a:pt x="55" y="185"/>
                  <a:pt x="55" y="185"/>
                  <a:pt x="55" y="185"/>
                </a:cubicBezTo>
                <a:cubicBezTo>
                  <a:pt x="55" y="186"/>
                  <a:pt x="58" y="206"/>
                  <a:pt x="58" y="212"/>
                </a:cubicBezTo>
                <a:cubicBezTo>
                  <a:pt x="58" y="217"/>
                  <a:pt x="59" y="226"/>
                  <a:pt x="60" y="231"/>
                </a:cubicBezTo>
                <a:cubicBezTo>
                  <a:pt x="60" y="237"/>
                  <a:pt x="59" y="239"/>
                  <a:pt x="59" y="244"/>
                </a:cubicBezTo>
                <a:cubicBezTo>
                  <a:pt x="59" y="249"/>
                  <a:pt x="56" y="256"/>
                  <a:pt x="56" y="261"/>
                </a:cubicBezTo>
                <a:cubicBezTo>
                  <a:pt x="57" y="267"/>
                  <a:pt x="58" y="275"/>
                  <a:pt x="58" y="275"/>
                </a:cubicBezTo>
                <a:cubicBezTo>
                  <a:pt x="58" y="275"/>
                  <a:pt x="59" y="276"/>
                  <a:pt x="60" y="276"/>
                </a:cubicBezTo>
                <a:cubicBezTo>
                  <a:pt x="60" y="276"/>
                  <a:pt x="60" y="276"/>
                  <a:pt x="60" y="276"/>
                </a:cubicBezTo>
                <a:cubicBezTo>
                  <a:pt x="60" y="276"/>
                  <a:pt x="59" y="281"/>
                  <a:pt x="58" y="282"/>
                </a:cubicBezTo>
                <a:cubicBezTo>
                  <a:pt x="57" y="283"/>
                  <a:pt x="57" y="283"/>
                  <a:pt x="56" y="286"/>
                </a:cubicBezTo>
                <a:cubicBezTo>
                  <a:pt x="55" y="289"/>
                  <a:pt x="56" y="290"/>
                  <a:pt x="57" y="291"/>
                </a:cubicBezTo>
                <a:cubicBezTo>
                  <a:pt x="58" y="292"/>
                  <a:pt x="79" y="291"/>
                  <a:pt x="79" y="291"/>
                </a:cubicBezTo>
                <a:cubicBezTo>
                  <a:pt x="79" y="291"/>
                  <a:pt x="81" y="288"/>
                  <a:pt x="79" y="284"/>
                </a:cubicBezTo>
                <a:cubicBezTo>
                  <a:pt x="77" y="280"/>
                  <a:pt x="77" y="279"/>
                  <a:pt x="76" y="278"/>
                </a:cubicBezTo>
                <a:cubicBezTo>
                  <a:pt x="76" y="277"/>
                  <a:pt x="76" y="277"/>
                  <a:pt x="76" y="277"/>
                </a:cubicBezTo>
                <a:cubicBezTo>
                  <a:pt x="78" y="274"/>
                  <a:pt x="79" y="271"/>
                  <a:pt x="79" y="271"/>
                </a:cubicBezTo>
                <a:cubicBezTo>
                  <a:pt x="79" y="271"/>
                  <a:pt x="80" y="259"/>
                  <a:pt x="80" y="252"/>
                </a:cubicBezTo>
                <a:cubicBezTo>
                  <a:pt x="80" y="246"/>
                  <a:pt x="84" y="218"/>
                  <a:pt x="84" y="210"/>
                </a:cubicBezTo>
                <a:cubicBezTo>
                  <a:pt x="83" y="203"/>
                  <a:pt x="84" y="191"/>
                  <a:pt x="84" y="191"/>
                </a:cubicBezTo>
                <a:cubicBezTo>
                  <a:pt x="85" y="175"/>
                  <a:pt x="85" y="175"/>
                  <a:pt x="85" y="175"/>
                </a:cubicBezTo>
                <a:cubicBezTo>
                  <a:pt x="89" y="158"/>
                  <a:pt x="89" y="158"/>
                  <a:pt x="89" y="158"/>
                </a:cubicBezTo>
                <a:cubicBezTo>
                  <a:pt x="89" y="150"/>
                  <a:pt x="89" y="150"/>
                  <a:pt x="89" y="150"/>
                </a:cubicBezTo>
                <a:cubicBezTo>
                  <a:pt x="90" y="149"/>
                  <a:pt x="93" y="146"/>
                  <a:pt x="94" y="145"/>
                </a:cubicBezTo>
                <a:cubicBezTo>
                  <a:pt x="96" y="144"/>
                  <a:pt x="100" y="139"/>
                  <a:pt x="101" y="137"/>
                </a:cubicBezTo>
                <a:cubicBezTo>
                  <a:pt x="102" y="136"/>
                  <a:pt x="111" y="127"/>
                  <a:pt x="112" y="124"/>
                </a:cubicBezTo>
                <a:cubicBezTo>
                  <a:pt x="114" y="121"/>
                  <a:pt x="118" y="116"/>
                  <a:pt x="119" y="114"/>
                </a:cubicBezTo>
                <a:cubicBezTo>
                  <a:pt x="120" y="112"/>
                  <a:pt x="121" y="109"/>
                  <a:pt x="121" y="106"/>
                </a:cubicBezTo>
                <a:close/>
                <a:moveTo>
                  <a:pt x="28" y="115"/>
                </a:moveTo>
                <a:cubicBezTo>
                  <a:pt x="28" y="114"/>
                  <a:pt x="25" y="111"/>
                  <a:pt x="24" y="110"/>
                </a:cubicBezTo>
                <a:cubicBezTo>
                  <a:pt x="23" y="108"/>
                  <a:pt x="17" y="97"/>
                  <a:pt x="17" y="96"/>
                </a:cubicBezTo>
                <a:cubicBezTo>
                  <a:pt x="16" y="94"/>
                  <a:pt x="15" y="88"/>
                  <a:pt x="14" y="87"/>
                </a:cubicBezTo>
                <a:cubicBezTo>
                  <a:pt x="13" y="86"/>
                  <a:pt x="15" y="86"/>
                  <a:pt x="15" y="86"/>
                </a:cubicBezTo>
                <a:cubicBezTo>
                  <a:pt x="16" y="85"/>
                  <a:pt x="16" y="85"/>
                  <a:pt x="16" y="85"/>
                </a:cubicBezTo>
                <a:cubicBezTo>
                  <a:pt x="17" y="86"/>
                  <a:pt x="17" y="85"/>
                  <a:pt x="18" y="85"/>
                </a:cubicBezTo>
                <a:cubicBezTo>
                  <a:pt x="20" y="85"/>
                  <a:pt x="21" y="84"/>
                  <a:pt x="21" y="84"/>
                </a:cubicBezTo>
                <a:cubicBezTo>
                  <a:pt x="25" y="80"/>
                  <a:pt x="25" y="80"/>
                  <a:pt x="25" y="80"/>
                </a:cubicBezTo>
                <a:cubicBezTo>
                  <a:pt x="25" y="80"/>
                  <a:pt x="27" y="81"/>
                  <a:pt x="29" y="81"/>
                </a:cubicBezTo>
                <a:cubicBezTo>
                  <a:pt x="30" y="81"/>
                  <a:pt x="30" y="82"/>
                  <a:pt x="31" y="82"/>
                </a:cubicBezTo>
                <a:cubicBezTo>
                  <a:pt x="32" y="83"/>
                  <a:pt x="31" y="85"/>
                  <a:pt x="32" y="87"/>
                </a:cubicBezTo>
                <a:cubicBezTo>
                  <a:pt x="33" y="89"/>
                  <a:pt x="33" y="93"/>
                  <a:pt x="33" y="95"/>
                </a:cubicBezTo>
                <a:cubicBezTo>
                  <a:pt x="34" y="97"/>
                  <a:pt x="34" y="99"/>
                  <a:pt x="34" y="103"/>
                </a:cubicBezTo>
                <a:cubicBezTo>
                  <a:pt x="33" y="106"/>
                  <a:pt x="33" y="106"/>
                  <a:pt x="33" y="109"/>
                </a:cubicBezTo>
                <a:cubicBezTo>
                  <a:pt x="33" y="111"/>
                  <a:pt x="33" y="114"/>
                  <a:pt x="32" y="116"/>
                </a:cubicBezTo>
                <a:cubicBezTo>
                  <a:pt x="31" y="116"/>
                  <a:pt x="29" y="115"/>
                  <a:pt x="28" y="115"/>
                </a:cubicBezTo>
                <a:close/>
                <a:moveTo>
                  <a:pt x="106" y="114"/>
                </a:moveTo>
                <a:cubicBezTo>
                  <a:pt x="104" y="116"/>
                  <a:pt x="102" y="124"/>
                  <a:pt x="99" y="127"/>
                </a:cubicBezTo>
                <a:cubicBezTo>
                  <a:pt x="97" y="131"/>
                  <a:pt x="95" y="135"/>
                  <a:pt x="93" y="135"/>
                </a:cubicBezTo>
                <a:cubicBezTo>
                  <a:pt x="92" y="135"/>
                  <a:pt x="91" y="135"/>
                  <a:pt x="91" y="135"/>
                </a:cubicBezTo>
                <a:cubicBezTo>
                  <a:pt x="91" y="135"/>
                  <a:pt x="91" y="135"/>
                  <a:pt x="91" y="135"/>
                </a:cubicBezTo>
                <a:cubicBezTo>
                  <a:pt x="91" y="135"/>
                  <a:pt x="91" y="128"/>
                  <a:pt x="91" y="126"/>
                </a:cubicBezTo>
                <a:cubicBezTo>
                  <a:pt x="90" y="125"/>
                  <a:pt x="90" y="123"/>
                  <a:pt x="90" y="121"/>
                </a:cubicBezTo>
                <a:cubicBezTo>
                  <a:pt x="90" y="119"/>
                  <a:pt x="90" y="115"/>
                  <a:pt x="90" y="115"/>
                </a:cubicBezTo>
                <a:cubicBezTo>
                  <a:pt x="90" y="115"/>
                  <a:pt x="89" y="112"/>
                  <a:pt x="90" y="108"/>
                </a:cubicBezTo>
                <a:cubicBezTo>
                  <a:pt x="90" y="105"/>
                  <a:pt x="91" y="103"/>
                  <a:pt x="91" y="103"/>
                </a:cubicBezTo>
                <a:cubicBezTo>
                  <a:pt x="91" y="101"/>
                  <a:pt x="91" y="101"/>
                  <a:pt x="91" y="101"/>
                </a:cubicBezTo>
                <a:cubicBezTo>
                  <a:pt x="91" y="101"/>
                  <a:pt x="94" y="97"/>
                  <a:pt x="94" y="96"/>
                </a:cubicBezTo>
                <a:cubicBezTo>
                  <a:pt x="95" y="95"/>
                  <a:pt x="95" y="94"/>
                  <a:pt x="95" y="93"/>
                </a:cubicBezTo>
                <a:cubicBezTo>
                  <a:pt x="95" y="93"/>
                  <a:pt x="95" y="93"/>
                  <a:pt x="95" y="92"/>
                </a:cubicBezTo>
                <a:cubicBezTo>
                  <a:pt x="95" y="92"/>
                  <a:pt x="95" y="92"/>
                  <a:pt x="95" y="92"/>
                </a:cubicBezTo>
                <a:cubicBezTo>
                  <a:pt x="95" y="91"/>
                  <a:pt x="97" y="91"/>
                  <a:pt x="97" y="91"/>
                </a:cubicBezTo>
                <a:cubicBezTo>
                  <a:pt x="97" y="91"/>
                  <a:pt x="98" y="94"/>
                  <a:pt x="99" y="95"/>
                </a:cubicBezTo>
                <a:cubicBezTo>
                  <a:pt x="100" y="97"/>
                  <a:pt x="101" y="97"/>
                  <a:pt x="101" y="98"/>
                </a:cubicBezTo>
                <a:cubicBezTo>
                  <a:pt x="102" y="100"/>
                  <a:pt x="104" y="99"/>
                  <a:pt x="104" y="99"/>
                </a:cubicBezTo>
                <a:cubicBezTo>
                  <a:pt x="104" y="99"/>
                  <a:pt x="104" y="99"/>
                  <a:pt x="105" y="99"/>
                </a:cubicBezTo>
                <a:cubicBezTo>
                  <a:pt x="105" y="100"/>
                  <a:pt x="107" y="105"/>
                  <a:pt x="108" y="106"/>
                </a:cubicBezTo>
                <a:cubicBezTo>
                  <a:pt x="108" y="108"/>
                  <a:pt x="108" y="111"/>
                  <a:pt x="106" y="114"/>
                </a:cubicBezTo>
                <a:close/>
                <a:moveTo>
                  <a:pt x="107" y="98"/>
                </a:moveTo>
                <a:cubicBezTo>
                  <a:pt x="109" y="97"/>
                  <a:pt x="113" y="96"/>
                  <a:pt x="115" y="94"/>
                </a:cubicBezTo>
                <a:cubicBezTo>
                  <a:pt x="114" y="95"/>
                  <a:pt x="111" y="97"/>
                  <a:pt x="107" y="98"/>
                </a:cubicBezTo>
                <a:close/>
              </a:path>
            </a:pathLst>
          </a:custGeom>
          <a:solidFill>
            <a:srgbClr val="00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 name="Freeform 40"/>
          <p:cNvSpPr>
            <a:spLocks noEditPoints="1"/>
          </p:cNvSpPr>
          <p:nvPr/>
        </p:nvSpPr>
        <p:spPr bwMode="auto">
          <a:xfrm>
            <a:off x="6230849" y="1442974"/>
            <a:ext cx="587831" cy="337544"/>
          </a:xfrm>
          <a:custGeom>
            <a:avLst/>
            <a:gdLst>
              <a:gd name="T0" fmla="*/ 707 w 931"/>
              <a:gd name="T1" fmla="*/ 0 h 712"/>
              <a:gd name="T2" fmla="*/ 0 w 931"/>
              <a:gd name="T3" fmla="*/ 385 h 712"/>
              <a:gd name="T4" fmla="*/ 304 w 931"/>
              <a:gd name="T5" fmla="*/ 226 h 712"/>
              <a:gd name="T6" fmla="*/ 311 w 931"/>
              <a:gd name="T7" fmla="*/ 289 h 712"/>
              <a:gd name="T8" fmla="*/ 346 w 931"/>
              <a:gd name="T9" fmla="*/ 318 h 712"/>
              <a:gd name="T10" fmla="*/ 364 w 931"/>
              <a:gd name="T11" fmla="*/ 318 h 712"/>
              <a:gd name="T12" fmla="*/ 372 w 931"/>
              <a:gd name="T13" fmla="*/ 294 h 712"/>
              <a:gd name="T14" fmla="*/ 428 w 931"/>
              <a:gd name="T15" fmla="*/ 226 h 712"/>
              <a:gd name="T16" fmla="*/ 413 w 931"/>
              <a:gd name="T17" fmla="*/ 185 h 712"/>
              <a:gd name="T18" fmla="*/ 367 w 931"/>
              <a:gd name="T19" fmla="*/ 165 h 712"/>
              <a:gd name="T20" fmla="*/ 341 w 931"/>
              <a:gd name="T21" fmla="*/ 144 h 712"/>
              <a:gd name="T22" fmla="*/ 363 w 931"/>
              <a:gd name="T23" fmla="*/ 127 h 712"/>
              <a:gd name="T24" fmla="*/ 401 w 931"/>
              <a:gd name="T25" fmla="*/ 143 h 712"/>
              <a:gd name="T26" fmla="*/ 396 w 931"/>
              <a:gd name="T27" fmla="*/ 92 h 712"/>
              <a:gd name="T28" fmla="*/ 372 w 931"/>
              <a:gd name="T29" fmla="*/ 67 h 712"/>
              <a:gd name="T30" fmla="*/ 346 w 931"/>
              <a:gd name="T31" fmla="*/ 67 h 712"/>
              <a:gd name="T32" fmla="*/ 306 w 931"/>
              <a:gd name="T33" fmla="*/ 107 h 712"/>
              <a:gd name="T34" fmla="*/ 302 w 931"/>
              <a:gd name="T35" fmla="*/ 186 h 712"/>
              <a:gd name="T36" fmla="*/ 371 w 931"/>
              <a:gd name="T37" fmla="*/ 218 h 712"/>
              <a:gd name="T38" fmla="*/ 370 w 931"/>
              <a:gd name="T39" fmla="*/ 248 h 712"/>
              <a:gd name="T40" fmla="*/ 328 w 931"/>
              <a:gd name="T41" fmla="*/ 247 h 712"/>
              <a:gd name="T42" fmla="*/ 124 w 931"/>
              <a:gd name="T43" fmla="*/ 162 h 712"/>
              <a:gd name="T44" fmla="*/ 124 w 931"/>
              <a:gd name="T45" fmla="*/ 223 h 712"/>
              <a:gd name="T46" fmla="*/ 124 w 931"/>
              <a:gd name="T47" fmla="*/ 162 h 712"/>
              <a:gd name="T48" fmla="*/ 552 w 931"/>
              <a:gd name="T49" fmla="*/ 193 h 712"/>
              <a:gd name="T50" fmla="*/ 614 w 931"/>
              <a:gd name="T51" fmla="*/ 193 h 712"/>
              <a:gd name="T52" fmla="*/ 405 w 931"/>
              <a:gd name="T53" fmla="*/ 42 h 712"/>
              <a:gd name="T54" fmla="*/ 405 w 931"/>
              <a:gd name="T55" fmla="*/ 344 h 712"/>
              <a:gd name="T56" fmla="*/ 665 w 931"/>
              <a:gd name="T57" fmla="*/ 299 h 712"/>
              <a:gd name="T58" fmla="*/ 620 w 931"/>
              <a:gd name="T59" fmla="*/ 42 h 712"/>
              <a:gd name="T60" fmla="*/ 301 w 931"/>
              <a:gd name="T61" fmla="*/ 344 h 712"/>
              <a:gd name="T62" fmla="*/ 301 w 931"/>
              <a:gd name="T63" fmla="*/ 42 h 712"/>
              <a:gd name="T64" fmla="*/ 42 w 931"/>
              <a:gd name="T65" fmla="*/ 87 h 712"/>
              <a:gd name="T66" fmla="*/ 87 w 931"/>
              <a:gd name="T67" fmla="*/ 344 h 712"/>
              <a:gd name="T68" fmla="*/ 728 w 931"/>
              <a:gd name="T69" fmla="*/ 54 h 712"/>
              <a:gd name="T70" fmla="*/ 728 w 931"/>
              <a:gd name="T71" fmla="*/ 379 h 712"/>
              <a:gd name="T72" fmla="*/ 737 w 931"/>
              <a:gd name="T73" fmla="*/ 331 h 712"/>
              <a:gd name="T74" fmla="*/ 728 w 931"/>
              <a:gd name="T75" fmla="*/ 177 h 712"/>
              <a:gd name="T76" fmla="*/ 653 w 931"/>
              <a:gd name="T77" fmla="*/ 406 h 712"/>
              <a:gd name="T78" fmla="*/ 103 w 931"/>
              <a:gd name="T79" fmla="*/ 406 h 712"/>
              <a:gd name="T80" fmla="*/ 177 w 931"/>
              <a:gd name="T81" fmla="*/ 487 h 712"/>
              <a:gd name="T82" fmla="*/ 437 w 931"/>
              <a:gd name="T83" fmla="*/ 441 h 712"/>
              <a:gd name="T84" fmla="*/ 653 w 931"/>
              <a:gd name="T85" fmla="*/ 406 h 712"/>
              <a:gd name="T86" fmla="*/ 784 w 931"/>
              <a:gd name="T87" fmla="*/ 148 h 712"/>
              <a:gd name="T88" fmla="*/ 837 w 931"/>
              <a:gd name="T89" fmla="*/ 281 h 712"/>
              <a:gd name="T90" fmla="*/ 849 w 931"/>
              <a:gd name="T91" fmla="*/ 325 h 712"/>
              <a:gd name="T92" fmla="*/ 743 w 931"/>
              <a:gd name="T93" fmla="*/ 33 h 712"/>
              <a:gd name="T94" fmla="*/ 503 w 931"/>
              <a:gd name="T95" fmla="*/ 483 h 712"/>
              <a:gd name="T96" fmla="*/ 428 w 931"/>
              <a:gd name="T97" fmla="*/ 624 h 712"/>
              <a:gd name="T98" fmla="*/ 311 w 931"/>
              <a:gd name="T99" fmla="*/ 553 h 712"/>
              <a:gd name="T100" fmla="*/ 389 w 931"/>
              <a:gd name="T101" fmla="*/ 712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31" h="712">
                <a:moveTo>
                  <a:pt x="0" y="0"/>
                </a:moveTo>
                <a:cubicBezTo>
                  <a:pt x="707" y="0"/>
                  <a:pt x="707" y="0"/>
                  <a:pt x="707" y="0"/>
                </a:cubicBezTo>
                <a:cubicBezTo>
                  <a:pt x="707" y="385"/>
                  <a:pt x="707" y="385"/>
                  <a:pt x="707" y="385"/>
                </a:cubicBezTo>
                <a:cubicBezTo>
                  <a:pt x="0" y="385"/>
                  <a:pt x="0" y="385"/>
                  <a:pt x="0" y="385"/>
                </a:cubicBezTo>
                <a:cubicBezTo>
                  <a:pt x="0" y="0"/>
                  <a:pt x="0" y="0"/>
                  <a:pt x="0" y="0"/>
                </a:cubicBezTo>
                <a:close/>
                <a:moveTo>
                  <a:pt x="304" y="226"/>
                </a:moveTo>
                <a:cubicBezTo>
                  <a:pt x="279" y="267"/>
                  <a:pt x="279" y="267"/>
                  <a:pt x="279" y="267"/>
                </a:cubicBezTo>
                <a:cubicBezTo>
                  <a:pt x="289" y="277"/>
                  <a:pt x="300" y="284"/>
                  <a:pt x="311" y="289"/>
                </a:cubicBezTo>
                <a:cubicBezTo>
                  <a:pt x="321" y="293"/>
                  <a:pt x="333" y="296"/>
                  <a:pt x="346" y="296"/>
                </a:cubicBezTo>
                <a:cubicBezTo>
                  <a:pt x="346" y="318"/>
                  <a:pt x="346" y="318"/>
                  <a:pt x="346" y="318"/>
                </a:cubicBezTo>
                <a:cubicBezTo>
                  <a:pt x="346" y="318"/>
                  <a:pt x="346" y="318"/>
                  <a:pt x="346" y="318"/>
                </a:cubicBezTo>
                <a:cubicBezTo>
                  <a:pt x="364" y="318"/>
                  <a:pt x="364" y="318"/>
                  <a:pt x="364" y="318"/>
                </a:cubicBezTo>
                <a:cubicBezTo>
                  <a:pt x="372" y="318"/>
                  <a:pt x="372" y="318"/>
                  <a:pt x="372" y="318"/>
                </a:cubicBezTo>
                <a:cubicBezTo>
                  <a:pt x="372" y="294"/>
                  <a:pt x="372" y="294"/>
                  <a:pt x="372" y="294"/>
                </a:cubicBezTo>
                <a:cubicBezTo>
                  <a:pt x="388" y="291"/>
                  <a:pt x="401" y="284"/>
                  <a:pt x="411" y="273"/>
                </a:cubicBezTo>
                <a:cubicBezTo>
                  <a:pt x="422" y="261"/>
                  <a:pt x="428" y="245"/>
                  <a:pt x="428" y="226"/>
                </a:cubicBezTo>
                <a:cubicBezTo>
                  <a:pt x="428" y="218"/>
                  <a:pt x="427" y="210"/>
                  <a:pt x="424" y="203"/>
                </a:cubicBezTo>
                <a:cubicBezTo>
                  <a:pt x="422" y="196"/>
                  <a:pt x="418" y="190"/>
                  <a:pt x="413" y="185"/>
                </a:cubicBezTo>
                <a:cubicBezTo>
                  <a:pt x="406" y="178"/>
                  <a:pt x="391" y="171"/>
                  <a:pt x="369" y="165"/>
                </a:cubicBezTo>
                <a:cubicBezTo>
                  <a:pt x="367" y="165"/>
                  <a:pt x="367" y="165"/>
                  <a:pt x="367" y="165"/>
                </a:cubicBezTo>
                <a:cubicBezTo>
                  <a:pt x="357" y="162"/>
                  <a:pt x="349" y="159"/>
                  <a:pt x="346" y="156"/>
                </a:cubicBezTo>
                <a:cubicBezTo>
                  <a:pt x="342" y="153"/>
                  <a:pt x="341" y="149"/>
                  <a:pt x="341" y="144"/>
                </a:cubicBezTo>
                <a:cubicBezTo>
                  <a:pt x="341" y="139"/>
                  <a:pt x="343" y="135"/>
                  <a:pt x="347" y="132"/>
                </a:cubicBezTo>
                <a:cubicBezTo>
                  <a:pt x="351" y="129"/>
                  <a:pt x="356" y="127"/>
                  <a:pt x="363" y="127"/>
                </a:cubicBezTo>
                <a:cubicBezTo>
                  <a:pt x="369" y="127"/>
                  <a:pt x="376" y="129"/>
                  <a:pt x="382" y="131"/>
                </a:cubicBezTo>
                <a:cubicBezTo>
                  <a:pt x="389" y="134"/>
                  <a:pt x="395" y="138"/>
                  <a:pt x="401" y="143"/>
                </a:cubicBezTo>
                <a:cubicBezTo>
                  <a:pt x="419" y="104"/>
                  <a:pt x="419" y="104"/>
                  <a:pt x="419" y="104"/>
                </a:cubicBezTo>
                <a:cubicBezTo>
                  <a:pt x="411" y="99"/>
                  <a:pt x="403" y="95"/>
                  <a:pt x="396" y="92"/>
                </a:cubicBezTo>
                <a:cubicBezTo>
                  <a:pt x="388" y="89"/>
                  <a:pt x="380" y="87"/>
                  <a:pt x="372" y="86"/>
                </a:cubicBezTo>
                <a:cubicBezTo>
                  <a:pt x="372" y="67"/>
                  <a:pt x="372" y="67"/>
                  <a:pt x="372" y="67"/>
                </a:cubicBezTo>
                <a:cubicBezTo>
                  <a:pt x="354" y="67"/>
                  <a:pt x="354" y="67"/>
                  <a:pt x="354" y="67"/>
                </a:cubicBezTo>
                <a:cubicBezTo>
                  <a:pt x="346" y="67"/>
                  <a:pt x="346" y="67"/>
                  <a:pt x="346" y="67"/>
                </a:cubicBezTo>
                <a:cubicBezTo>
                  <a:pt x="346" y="88"/>
                  <a:pt x="346" y="88"/>
                  <a:pt x="346" y="88"/>
                </a:cubicBezTo>
                <a:cubicBezTo>
                  <a:pt x="330" y="91"/>
                  <a:pt x="316" y="97"/>
                  <a:pt x="306" y="107"/>
                </a:cubicBezTo>
                <a:cubicBezTo>
                  <a:pt x="295" y="118"/>
                  <a:pt x="289" y="133"/>
                  <a:pt x="289" y="151"/>
                </a:cubicBezTo>
                <a:cubicBezTo>
                  <a:pt x="289" y="166"/>
                  <a:pt x="293" y="177"/>
                  <a:pt x="302" y="186"/>
                </a:cubicBezTo>
                <a:cubicBezTo>
                  <a:pt x="310" y="194"/>
                  <a:pt x="324" y="201"/>
                  <a:pt x="345" y="207"/>
                </a:cubicBezTo>
                <a:cubicBezTo>
                  <a:pt x="359" y="211"/>
                  <a:pt x="367" y="214"/>
                  <a:pt x="371" y="218"/>
                </a:cubicBezTo>
                <a:cubicBezTo>
                  <a:pt x="375" y="221"/>
                  <a:pt x="377" y="226"/>
                  <a:pt x="377" y="233"/>
                </a:cubicBezTo>
                <a:cubicBezTo>
                  <a:pt x="377" y="239"/>
                  <a:pt x="375" y="244"/>
                  <a:pt x="370" y="248"/>
                </a:cubicBezTo>
                <a:cubicBezTo>
                  <a:pt x="366" y="252"/>
                  <a:pt x="360" y="254"/>
                  <a:pt x="353" y="254"/>
                </a:cubicBezTo>
                <a:cubicBezTo>
                  <a:pt x="344" y="254"/>
                  <a:pt x="336" y="252"/>
                  <a:pt x="328" y="247"/>
                </a:cubicBezTo>
                <a:cubicBezTo>
                  <a:pt x="320" y="242"/>
                  <a:pt x="312" y="236"/>
                  <a:pt x="304" y="226"/>
                </a:cubicBezTo>
                <a:close/>
                <a:moveTo>
                  <a:pt x="124" y="162"/>
                </a:moveTo>
                <a:cubicBezTo>
                  <a:pt x="107" y="162"/>
                  <a:pt x="93" y="176"/>
                  <a:pt x="93" y="193"/>
                </a:cubicBezTo>
                <a:cubicBezTo>
                  <a:pt x="93" y="210"/>
                  <a:pt x="107" y="223"/>
                  <a:pt x="124" y="223"/>
                </a:cubicBezTo>
                <a:cubicBezTo>
                  <a:pt x="141" y="223"/>
                  <a:pt x="155" y="210"/>
                  <a:pt x="155" y="193"/>
                </a:cubicBezTo>
                <a:cubicBezTo>
                  <a:pt x="155" y="176"/>
                  <a:pt x="141" y="162"/>
                  <a:pt x="124" y="162"/>
                </a:cubicBezTo>
                <a:close/>
                <a:moveTo>
                  <a:pt x="583" y="162"/>
                </a:moveTo>
                <a:cubicBezTo>
                  <a:pt x="566" y="162"/>
                  <a:pt x="552" y="176"/>
                  <a:pt x="552" y="193"/>
                </a:cubicBezTo>
                <a:cubicBezTo>
                  <a:pt x="552" y="210"/>
                  <a:pt x="566" y="223"/>
                  <a:pt x="583" y="223"/>
                </a:cubicBezTo>
                <a:cubicBezTo>
                  <a:pt x="600" y="223"/>
                  <a:pt x="614" y="210"/>
                  <a:pt x="614" y="193"/>
                </a:cubicBezTo>
                <a:cubicBezTo>
                  <a:pt x="614" y="176"/>
                  <a:pt x="600" y="162"/>
                  <a:pt x="583" y="162"/>
                </a:cubicBezTo>
                <a:close/>
                <a:moveTo>
                  <a:pt x="405" y="42"/>
                </a:moveTo>
                <a:cubicBezTo>
                  <a:pt x="460" y="65"/>
                  <a:pt x="498" y="124"/>
                  <a:pt x="498" y="193"/>
                </a:cubicBezTo>
                <a:cubicBezTo>
                  <a:pt x="498" y="261"/>
                  <a:pt x="460" y="320"/>
                  <a:pt x="405" y="344"/>
                </a:cubicBezTo>
                <a:cubicBezTo>
                  <a:pt x="620" y="344"/>
                  <a:pt x="620" y="344"/>
                  <a:pt x="620" y="344"/>
                </a:cubicBezTo>
                <a:cubicBezTo>
                  <a:pt x="620" y="319"/>
                  <a:pt x="641" y="299"/>
                  <a:pt x="665" y="299"/>
                </a:cubicBezTo>
                <a:cubicBezTo>
                  <a:pt x="665" y="87"/>
                  <a:pt x="665" y="87"/>
                  <a:pt x="665" y="87"/>
                </a:cubicBezTo>
                <a:cubicBezTo>
                  <a:pt x="641" y="87"/>
                  <a:pt x="620" y="66"/>
                  <a:pt x="620" y="42"/>
                </a:cubicBezTo>
                <a:cubicBezTo>
                  <a:pt x="405" y="42"/>
                  <a:pt x="405" y="42"/>
                  <a:pt x="405" y="42"/>
                </a:cubicBezTo>
                <a:close/>
                <a:moveTo>
                  <a:pt x="301" y="344"/>
                </a:moveTo>
                <a:cubicBezTo>
                  <a:pt x="247" y="320"/>
                  <a:pt x="209" y="261"/>
                  <a:pt x="209" y="193"/>
                </a:cubicBezTo>
                <a:cubicBezTo>
                  <a:pt x="209" y="124"/>
                  <a:pt x="247" y="65"/>
                  <a:pt x="301" y="42"/>
                </a:cubicBezTo>
                <a:cubicBezTo>
                  <a:pt x="87" y="42"/>
                  <a:pt x="87" y="42"/>
                  <a:pt x="87" y="42"/>
                </a:cubicBezTo>
                <a:cubicBezTo>
                  <a:pt x="87" y="66"/>
                  <a:pt x="66" y="87"/>
                  <a:pt x="42" y="87"/>
                </a:cubicBezTo>
                <a:cubicBezTo>
                  <a:pt x="42" y="299"/>
                  <a:pt x="42" y="299"/>
                  <a:pt x="42" y="299"/>
                </a:cubicBezTo>
                <a:cubicBezTo>
                  <a:pt x="66" y="299"/>
                  <a:pt x="87" y="319"/>
                  <a:pt x="87" y="344"/>
                </a:cubicBezTo>
                <a:cubicBezTo>
                  <a:pt x="301" y="344"/>
                  <a:pt x="301" y="344"/>
                  <a:pt x="301" y="344"/>
                </a:cubicBezTo>
                <a:close/>
                <a:moveTo>
                  <a:pt x="728" y="54"/>
                </a:moveTo>
                <a:cubicBezTo>
                  <a:pt x="833" y="341"/>
                  <a:pt x="833" y="341"/>
                  <a:pt x="833" y="341"/>
                </a:cubicBezTo>
                <a:cubicBezTo>
                  <a:pt x="728" y="379"/>
                  <a:pt x="728" y="379"/>
                  <a:pt x="728" y="379"/>
                </a:cubicBezTo>
                <a:cubicBezTo>
                  <a:pt x="728" y="334"/>
                  <a:pt x="728" y="334"/>
                  <a:pt x="728" y="334"/>
                </a:cubicBezTo>
                <a:cubicBezTo>
                  <a:pt x="737" y="331"/>
                  <a:pt x="737" y="331"/>
                  <a:pt x="737" y="331"/>
                </a:cubicBezTo>
                <a:cubicBezTo>
                  <a:pt x="728" y="308"/>
                  <a:pt x="740" y="282"/>
                  <a:pt x="763" y="274"/>
                </a:cubicBezTo>
                <a:cubicBezTo>
                  <a:pt x="728" y="177"/>
                  <a:pt x="728" y="177"/>
                  <a:pt x="728" y="177"/>
                </a:cubicBezTo>
                <a:cubicBezTo>
                  <a:pt x="728" y="54"/>
                  <a:pt x="728" y="54"/>
                  <a:pt x="728" y="54"/>
                </a:cubicBezTo>
                <a:close/>
                <a:moveTo>
                  <a:pt x="653" y="406"/>
                </a:moveTo>
                <a:cubicBezTo>
                  <a:pt x="168" y="583"/>
                  <a:pt x="168" y="583"/>
                  <a:pt x="168" y="583"/>
                </a:cubicBezTo>
                <a:cubicBezTo>
                  <a:pt x="103" y="406"/>
                  <a:pt x="103" y="406"/>
                  <a:pt x="103" y="406"/>
                </a:cubicBezTo>
                <a:cubicBezTo>
                  <a:pt x="148" y="406"/>
                  <a:pt x="148" y="406"/>
                  <a:pt x="148" y="406"/>
                </a:cubicBezTo>
                <a:cubicBezTo>
                  <a:pt x="177" y="487"/>
                  <a:pt x="177" y="487"/>
                  <a:pt x="177" y="487"/>
                </a:cubicBezTo>
                <a:cubicBezTo>
                  <a:pt x="201" y="479"/>
                  <a:pt x="227" y="491"/>
                  <a:pt x="235" y="514"/>
                </a:cubicBezTo>
                <a:cubicBezTo>
                  <a:pt x="437" y="441"/>
                  <a:pt x="437" y="441"/>
                  <a:pt x="437" y="441"/>
                </a:cubicBezTo>
                <a:cubicBezTo>
                  <a:pt x="406" y="439"/>
                  <a:pt x="377" y="427"/>
                  <a:pt x="352" y="406"/>
                </a:cubicBezTo>
                <a:cubicBezTo>
                  <a:pt x="653" y="406"/>
                  <a:pt x="653" y="406"/>
                  <a:pt x="653" y="406"/>
                </a:cubicBezTo>
                <a:close/>
                <a:moveTo>
                  <a:pt x="743" y="33"/>
                </a:moveTo>
                <a:cubicBezTo>
                  <a:pt x="784" y="148"/>
                  <a:pt x="784" y="148"/>
                  <a:pt x="784" y="148"/>
                </a:cubicBezTo>
                <a:cubicBezTo>
                  <a:pt x="843" y="217"/>
                  <a:pt x="843" y="217"/>
                  <a:pt x="843" y="217"/>
                </a:cubicBezTo>
                <a:cubicBezTo>
                  <a:pt x="824" y="233"/>
                  <a:pt x="821" y="262"/>
                  <a:pt x="837" y="281"/>
                </a:cubicBezTo>
                <a:cubicBezTo>
                  <a:pt x="834" y="284"/>
                  <a:pt x="834" y="284"/>
                  <a:pt x="834" y="284"/>
                </a:cubicBezTo>
                <a:cubicBezTo>
                  <a:pt x="849" y="325"/>
                  <a:pt x="849" y="325"/>
                  <a:pt x="849" y="325"/>
                </a:cubicBezTo>
                <a:cubicBezTo>
                  <a:pt x="931" y="257"/>
                  <a:pt x="931" y="257"/>
                  <a:pt x="931" y="257"/>
                </a:cubicBezTo>
                <a:cubicBezTo>
                  <a:pt x="743" y="33"/>
                  <a:pt x="743" y="33"/>
                  <a:pt x="743" y="33"/>
                </a:cubicBezTo>
                <a:close/>
                <a:moveTo>
                  <a:pt x="782" y="382"/>
                </a:moveTo>
                <a:cubicBezTo>
                  <a:pt x="503" y="483"/>
                  <a:pt x="503" y="483"/>
                  <a:pt x="503" y="483"/>
                </a:cubicBezTo>
                <a:cubicBezTo>
                  <a:pt x="533" y="493"/>
                  <a:pt x="564" y="494"/>
                  <a:pt x="593" y="486"/>
                </a:cubicBezTo>
                <a:cubicBezTo>
                  <a:pt x="428" y="624"/>
                  <a:pt x="428" y="624"/>
                  <a:pt x="428" y="624"/>
                </a:cubicBezTo>
                <a:cubicBezTo>
                  <a:pt x="413" y="605"/>
                  <a:pt x="384" y="602"/>
                  <a:pt x="365" y="618"/>
                </a:cubicBezTo>
                <a:cubicBezTo>
                  <a:pt x="311" y="553"/>
                  <a:pt x="311" y="553"/>
                  <a:pt x="311" y="553"/>
                </a:cubicBezTo>
                <a:cubicBezTo>
                  <a:pt x="269" y="569"/>
                  <a:pt x="269" y="569"/>
                  <a:pt x="269" y="569"/>
                </a:cubicBezTo>
                <a:cubicBezTo>
                  <a:pt x="389" y="712"/>
                  <a:pt x="389" y="712"/>
                  <a:pt x="389" y="712"/>
                </a:cubicBezTo>
                <a:lnTo>
                  <a:pt x="782" y="382"/>
                </a:lnTo>
                <a:close/>
              </a:path>
            </a:pathLst>
          </a:custGeom>
          <a:solidFill>
            <a:srgbClr val="0078BE"/>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118"/>
          <p:cNvSpPr>
            <a:spLocks/>
          </p:cNvSpPr>
          <p:nvPr/>
        </p:nvSpPr>
        <p:spPr bwMode="auto">
          <a:xfrm>
            <a:off x="8473066" y="1150093"/>
            <a:ext cx="116302" cy="671644"/>
          </a:xfrm>
          <a:custGeom>
            <a:avLst/>
            <a:gdLst>
              <a:gd name="T0" fmla="*/ 29 w 29"/>
              <a:gd name="T1" fmla="*/ 9 h 222"/>
              <a:gd name="T2" fmla="*/ 29 w 29"/>
              <a:gd name="T3" fmla="*/ 208 h 222"/>
              <a:gd name="T4" fmla="*/ 15 w 29"/>
              <a:gd name="T5" fmla="*/ 222 h 222"/>
              <a:gd name="T6" fmla="*/ 2 w 29"/>
              <a:gd name="T7" fmla="*/ 208 h 222"/>
              <a:gd name="T8" fmla="*/ 9 w 29"/>
              <a:gd name="T9" fmla="*/ 127 h 222"/>
              <a:gd name="T10" fmla="*/ 6 w 29"/>
              <a:gd name="T11" fmla="*/ 118 h 222"/>
              <a:gd name="T12" fmla="*/ 2 w 29"/>
              <a:gd name="T13" fmla="*/ 109 h 222"/>
              <a:gd name="T14" fmla="*/ 2 w 29"/>
              <a:gd name="T15" fmla="*/ 53 h 222"/>
              <a:gd name="T16" fmla="*/ 20 w 29"/>
              <a:gd name="T17" fmla="*/ 0 h 222"/>
              <a:gd name="T18" fmla="*/ 29 w 29"/>
              <a:gd name="T19" fmla="*/ 9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222">
                <a:moveTo>
                  <a:pt x="29" y="9"/>
                </a:moveTo>
                <a:cubicBezTo>
                  <a:pt x="29" y="208"/>
                  <a:pt x="29" y="208"/>
                  <a:pt x="29" y="208"/>
                </a:cubicBezTo>
                <a:cubicBezTo>
                  <a:pt x="29" y="215"/>
                  <a:pt x="23" y="222"/>
                  <a:pt x="15" y="222"/>
                </a:cubicBezTo>
                <a:cubicBezTo>
                  <a:pt x="8" y="222"/>
                  <a:pt x="2" y="215"/>
                  <a:pt x="2" y="208"/>
                </a:cubicBezTo>
                <a:cubicBezTo>
                  <a:pt x="9" y="127"/>
                  <a:pt x="9" y="127"/>
                  <a:pt x="9" y="127"/>
                </a:cubicBezTo>
                <a:cubicBezTo>
                  <a:pt x="9" y="124"/>
                  <a:pt x="8" y="121"/>
                  <a:pt x="6" y="118"/>
                </a:cubicBezTo>
                <a:cubicBezTo>
                  <a:pt x="3" y="116"/>
                  <a:pt x="2" y="112"/>
                  <a:pt x="2" y="109"/>
                </a:cubicBezTo>
                <a:cubicBezTo>
                  <a:pt x="2" y="53"/>
                  <a:pt x="2" y="53"/>
                  <a:pt x="2" y="53"/>
                </a:cubicBezTo>
                <a:cubicBezTo>
                  <a:pt x="2" y="53"/>
                  <a:pt x="0" y="0"/>
                  <a:pt x="20" y="0"/>
                </a:cubicBezTo>
                <a:cubicBezTo>
                  <a:pt x="25" y="0"/>
                  <a:pt x="29" y="4"/>
                  <a:pt x="29" y="9"/>
                </a:cubicBezTo>
                <a:close/>
              </a:path>
            </a:pathLst>
          </a:custGeom>
          <a:solidFill>
            <a:srgbClr val="00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119"/>
          <p:cNvSpPr>
            <a:spLocks/>
          </p:cNvSpPr>
          <p:nvPr/>
        </p:nvSpPr>
        <p:spPr bwMode="auto">
          <a:xfrm>
            <a:off x="7224755" y="1150093"/>
            <a:ext cx="180268" cy="668737"/>
          </a:xfrm>
          <a:custGeom>
            <a:avLst/>
            <a:gdLst>
              <a:gd name="T0" fmla="*/ 45 w 45"/>
              <a:gd name="T1" fmla="*/ 68 h 221"/>
              <a:gd name="T2" fmla="*/ 39 w 45"/>
              <a:gd name="T3" fmla="*/ 1 h 221"/>
              <a:gd name="T4" fmla="*/ 37 w 45"/>
              <a:gd name="T5" fmla="*/ 0 h 221"/>
              <a:gd name="T6" fmla="*/ 35 w 45"/>
              <a:gd name="T7" fmla="*/ 2 h 221"/>
              <a:gd name="T8" fmla="*/ 36 w 45"/>
              <a:gd name="T9" fmla="*/ 64 h 221"/>
              <a:gd name="T10" fmla="*/ 33 w 45"/>
              <a:gd name="T11" fmla="*/ 66 h 221"/>
              <a:gd name="T12" fmla="*/ 30 w 45"/>
              <a:gd name="T13" fmla="*/ 64 h 221"/>
              <a:gd name="T14" fmla="*/ 29 w 45"/>
              <a:gd name="T15" fmla="*/ 2 h 221"/>
              <a:gd name="T16" fmla="*/ 27 w 45"/>
              <a:gd name="T17" fmla="*/ 0 h 221"/>
              <a:gd name="T18" fmla="*/ 25 w 45"/>
              <a:gd name="T19" fmla="*/ 2 h 221"/>
              <a:gd name="T20" fmla="*/ 25 w 45"/>
              <a:gd name="T21" fmla="*/ 64 h 221"/>
              <a:gd name="T22" fmla="*/ 23 w 45"/>
              <a:gd name="T23" fmla="*/ 66 h 221"/>
              <a:gd name="T24" fmla="*/ 20 w 45"/>
              <a:gd name="T25" fmla="*/ 64 h 221"/>
              <a:gd name="T26" fmla="*/ 20 w 45"/>
              <a:gd name="T27" fmla="*/ 2 h 221"/>
              <a:gd name="T28" fmla="*/ 18 w 45"/>
              <a:gd name="T29" fmla="*/ 0 h 221"/>
              <a:gd name="T30" fmla="*/ 16 w 45"/>
              <a:gd name="T31" fmla="*/ 2 h 221"/>
              <a:gd name="T32" fmla="*/ 15 w 45"/>
              <a:gd name="T33" fmla="*/ 64 h 221"/>
              <a:gd name="T34" fmla="*/ 12 w 45"/>
              <a:gd name="T35" fmla="*/ 66 h 221"/>
              <a:gd name="T36" fmla="*/ 9 w 45"/>
              <a:gd name="T37" fmla="*/ 64 h 221"/>
              <a:gd name="T38" fmla="*/ 10 w 45"/>
              <a:gd name="T39" fmla="*/ 2 h 221"/>
              <a:gd name="T40" fmla="*/ 8 w 45"/>
              <a:gd name="T41" fmla="*/ 0 h 221"/>
              <a:gd name="T42" fmla="*/ 6 w 45"/>
              <a:gd name="T43" fmla="*/ 1 h 221"/>
              <a:gd name="T44" fmla="*/ 0 w 45"/>
              <a:gd name="T45" fmla="*/ 68 h 221"/>
              <a:gd name="T46" fmla="*/ 0 w 45"/>
              <a:gd name="T47" fmla="*/ 71 h 221"/>
              <a:gd name="T48" fmla="*/ 3 w 45"/>
              <a:gd name="T49" fmla="*/ 83 h 221"/>
              <a:gd name="T50" fmla="*/ 3 w 45"/>
              <a:gd name="T51" fmla="*/ 83 h 221"/>
              <a:gd name="T52" fmla="*/ 12 w 45"/>
              <a:gd name="T53" fmla="*/ 97 h 221"/>
              <a:gd name="T54" fmla="*/ 15 w 45"/>
              <a:gd name="T55" fmla="*/ 108 h 221"/>
              <a:gd name="T56" fmla="*/ 9 w 45"/>
              <a:gd name="T57" fmla="*/ 208 h 221"/>
              <a:gd name="T58" fmla="*/ 23 w 45"/>
              <a:gd name="T59" fmla="*/ 221 h 221"/>
              <a:gd name="T60" fmla="*/ 36 w 45"/>
              <a:gd name="T61" fmla="*/ 208 h 221"/>
              <a:gd name="T62" fmla="*/ 30 w 45"/>
              <a:gd name="T63" fmla="*/ 108 h 221"/>
              <a:gd name="T64" fmla="*/ 33 w 45"/>
              <a:gd name="T65" fmla="*/ 97 h 221"/>
              <a:gd name="T66" fmla="*/ 42 w 45"/>
              <a:gd name="T67" fmla="*/ 83 h 221"/>
              <a:gd name="T68" fmla="*/ 42 w 45"/>
              <a:gd name="T69" fmla="*/ 83 h 221"/>
              <a:gd name="T70" fmla="*/ 45 w 45"/>
              <a:gd name="T71" fmla="*/ 71 h 221"/>
              <a:gd name="T72" fmla="*/ 45 w 45"/>
              <a:gd name="T73" fmla="*/ 68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5" h="221">
                <a:moveTo>
                  <a:pt x="45" y="68"/>
                </a:moveTo>
                <a:cubicBezTo>
                  <a:pt x="39" y="1"/>
                  <a:pt x="39" y="1"/>
                  <a:pt x="39" y="1"/>
                </a:cubicBezTo>
                <a:cubicBezTo>
                  <a:pt x="39" y="0"/>
                  <a:pt x="38" y="0"/>
                  <a:pt x="37" y="0"/>
                </a:cubicBezTo>
                <a:cubicBezTo>
                  <a:pt x="36" y="0"/>
                  <a:pt x="35" y="0"/>
                  <a:pt x="35" y="2"/>
                </a:cubicBezTo>
                <a:cubicBezTo>
                  <a:pt x="36" y="64"/>
                  <a:pt x="36" y="64"/>
                  <a:pt x="36" y="64"/>
                </a:cubicBezTo>
                <a:cubicBezTo>
                  <a:pt x="36" y="65"/>
                  <a:pt x="35" y="66"/>
                  <a:pt x="33" y="66"/>
                </a:cubicBezTo>
                <a:cubicBezTo>
                  <a:pt x="32" y="66"/>
                  <a:pt x="30" y="65"/>
                  <a:pt x="30" y="64"/>
                </a:cubicBezTo>
                <a:cubicBezTo>
                  <a:pt x="29" y="2"/>
                  <a:pt x="29" y="2"/>
                  <a:pt x="29" y="2"/>
                </a:cubicBezTo>
                <a:cubicBezTo>
                  <a:pt x="29" y="0"/>
                  <a:pt x="28" y="0"/>
                  <a:pt x="27" y="0"/>
                </a:cubicBezTo>
                <a:cubicBezTo>
                  <a:pt x="26" y="0"/>
                  <a:pt x="25" y="0"/>
                  <a:pt x="25" y="2"/>
                </a:cubicBezTo>
                <a:cubicBezTo>
                  <a:pt x="25" y="64"/>
                  <a:pt x="25" y="64"/>
                  <a:pt x="25" y="64"/>
                </a:cubicBezTo>
                <a:cubicBezTo>
                  <a:pt x="25" y="65"/>
                  <a:pt x="24" y="66"/>
                  <a:pt x="23" y="66"/>
                </a:cubicBezTo>
                <a:cubicBezTo>
                  <a:pt x="21" y="66"/>
                  <a:pt x="20" y="65"/>
                  <a:pt x="20" y="64"/>
                </a:cubicBezTo>
                <a:cubicBezTo>
                  <a:pt x="20" y="2"/>
                  <a:pt x="20" y="2"/>
                  <a:pt x="20" y="2"/>
                </a:cubicBezTo>
                <a:cubicBezTo>
                  <a:pt x="20" y="0"/>
                  <a:pt x="19" y="0"/>
                  <a:pt x="18" y="0"/>
                </a:cubicBezTo>
                <a:cubicBezTo>
                  <a:pt x="17" y="0"/>
                  <a:pt x="16" y="0"/>
                  <a:pt x="16" y="2"/>
                </a:cubicBezTo>
                <a:cubicBezTo>
                  <a:pt x="15" y="64"/>
                  <a:pt x="15" y="64"/>
                  <a:pt x="15" y="64"/>
                </a:cubicBezTo>
                <a:cubicBezTo>
                  <a:pt x="15" y="65"/>
                  <a:pt x="13" y="66"/>
                  <a:pt x="12" y="66"/>
                </a:cubicBezTo>
                <a:cubicBezTo>
                  <a:pt x="10" y="66"/>
                  <a:pt x="9" y="65"/>
                  <a:pt x="9" y="64"/>
                </a:cubicBezTo>
                <a:cubicBezTo>
                  <a:pt x="10" y="2"/>
                  <a:pt x="10" y="2"/>
                  <a:pt x="10" y="2"/>
                </a:cubicBezTo>
                <a:cubicBezTo>
                  <a:pt x="10" y="0"/>
                  <a:pt x="9" y="0"/>
                  <a:pt x="8" y="0"/>
                </a:cubicBezTo>
                <a:cubicBezTo>
                  <a:pt x="7" y="0"/>
                  <a:pt x="6" y="0"/>
                  <a:pt x="6" y="1"/>
                </a:cubicBezTo>
                <a:cubicBezTo>
                  <a:pt x="0" y="68"/>
                  <a:pt x="0" y="68"/>
                  <a:pt x="0" y="68"/>
                </a:cubicBezTo>
                <a:cubicBezTo>
                  <a:pt x="0" y="69"/>
                  <a:pt x="0" y="70"/>
                  <a:pt x="0" y="71"/>
                </a:cubicBezTo>
                <a:cubicBezTo>
                  <a:pt x="0" y="75"/>
                  <a:pt x="1" y="79"/>
                  <a:pt x="3" y="83"/>
                </a:cubicBezTo>
                <a:cubicBezTo>
                  <a:pt x="3" y="83"/>
                  <a:pt x="3" y="83"/>
                  <a:pt x="3" y="83"/>
                </a:cubicBezTo>
                <a:cubicBezTo>
                  <a:pt x="12" y="97"/>
                  <a:pt x="12" y="97"/>
                  <a:pt x="12" y="97"/>
                </a:cubicBezTo>
                <a:cubicBezTo>
                  <a:pt x="14" y="100"/>
                  <a:pt x="15" y="104"/>
                  <a:pt x="15" y="108"/>
                </a:cubicBezTo>
                <a:cubicBezTo>
                  <a:pt x="9" y="208"/>
                  <a:pt x="9" y="208"/>
                  <a:pt x="9" y="208"/>
                </a:cubicBezTo>
                <a:cubicBezTo>
                  <a:pt x="9" y="215"/>
                  <a:pt x="15" y="221"/>
                  <a:pt x="23" y="221"/>
                </a:cubicBezTo>
                <a:cubicBezTo>
                  <a:pt x="30" y="221"/>
                  <a:pt x="36" y="215"/>
                  <a:pt x="36" y="208"/>
                </a:cubicBezTo>
                <a:cubicBezTo>
                  <a:pt x="30" y="108"/>
                  <a:pt x="30" y="108"/>
                  <a:pt x="30" y="108"/>
                </a:cubicBezTo>
                <a:cubicBezTo>
                  <a:pt x="30" y="104"/>
                  <a:pt x="31" y="100"/>
                  <a:pt x="33" y="97"/>
                </a:cubicBezTo>
                <a:cubicBezTo>
                  <a:pt x="42" y="83"/>
                  <a:pt x="42" y="83"/>
                  <a:pt x="42" y="83"/>
                </a:cubicBezTo>
                <a:cubicBezTo>
                  <a:pt x="42" y="83"/>
                  <a:pt x="42" y="83"/>
                  <a:pt x="42" y="83"/>
                </a:cubicBezTo>
                <a:cubicBezTo>
                  <a:pt x="44" y="79"/>
                  <a:pt x="45" y="75"/>
                  <a:pt x="45" y="71"/>
                </a:cubicBezTo>
                <a:cubicBezTo>
                  <a:pt x="45" y="70"/>
                  <a:pt x="45" y="69"/>
                  <a:pt x="45" y="68"/>
                </a:cubicBezTo>
                <a:close/>
              </a:path>
            </a:pathLst>
          </a:custGeom>
          <a:solidFill>
            <a:srgbClr val="0078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Oval 35"/>
          <p:cNvSpPr/>
          <p:nvPr/>
        </p:nvSpPr>
        <p:spPr>
          <a:xfrm>
            <a:off x="7509324" y="1172114"/>
            <a:ext cx="882454" cy="627600"/>
          </a:xfrm>
          <a:prstGeom prst="ellipse">
            <a:avLst/>
          </a:prstGeom>
          <a:solidFill>
            <a:srgbClr val="0078BE"/>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GB" dirty="0"/>
          </a:p>
        </p:txBody>
      </p:sp>
      <p:sp>
        <p:nvSpPr>
          <p:cNvPr id="59" name="TextBox 58"/>
          <p:cNvSpPr txBox="1"/>
          <p:nvPr/>
        </p:nvSpPr>
        <p:spPr>
          <a:xfrm>
            <a:off x="7030869" y="1818830"/>
            <a:ext cx="1842429" cy="461665"/>
          </a:xfrm>
          <a:prstGeom prst="rect">
            <a:avLst/>
          </a:prstGeom>
          <a:noFill/>
        </p:spPr>
        <p:txBody>
          <a:bodyPr wrap="square" rtlCol="0">
            <a:spAutoFit/>
          </a:bodyPr>
          <a:lstStyle/>
          <a:p>
            <a:pPr algn="ctr"/>
            <a:r>
              <a:rPr lang="en-GB" sz="1200" b="1" dirty="0">
                <a:cs typeface="Calibri" pitchFamily="34" charset="0"/>
              </a:rPr>
              <a:t>Total Food &amp; Drink Servings (m</a:t>
            </a:r>
            <a:r>
              <a:rPr lang="en-GB" sz="1100" dirty="0"/>
              <a:t>)</a:t>
            </a:r>
          </a:p>
        </p:txBody>
      </p:sp>
      <p:sp>
        <p:nvSpPr>
          <p:cNvPr id="26" name="Source_1"/>
          <p:cNvSpPr txBox="1"/>
          <p:nvPr/>
        </p:nvSpPr>
        <p:spPr>
          <a:xfrm>
            <a:off x="5777579" y="4830421"/>
            <a:ext cx="2571538" cy="261610"/>
          </a:xfrm>
          <a:prstGeom prst="rect">
            <a:avLst/>
          </a:prstGeom>
          <a:noFill/>
        </p:spPr>
        <p:txBody>
          <a:bodyPr wrap="none" rtlCol="0">
            <a:spAutoFit/>
          </a:bodyPr>
          <a:lstStyle/>
          <a:p>
            <a:r>
              <a:rPr lang="en-US" sz="1100" dirty="0">
                <a:solidFill>
                  <a:schemeClr val="tx1">
                    <a:lumMod val="65000"/>
                    <a:lumOff val="35000"/>
                  </a:schemeClr>
                </a:solidFill>
                <a:cs typeface="Calibri" pitchFamily="34" charset="0"/>
              </a:rPr>
              <a:t>Source: </a:t>
            </a:r>
            <a:r>
              <a:rPr lang="en-US" sz="1100" dirty="0" err="1">
                <a:solidFill>
                  <a:schemeClr val="tx1">
                    <a:lumMod val="65000"/>
                    <a:lumOff val="35000"/>
                  </a:schemeClr>
                </a:solidFill>
                <a:cs typeface="Calibri" pitchFamily="34" charset="0"/>
              </a:rPr>
              <a:t>Circana</a:t>
            </a:r>
            <a:r>
              <a:rPr lang="en-US" sz="1100" dirty="0">
                <a:solidFill>
                  <a:schemeClr val="tx1">
                    <a:lumMod val="65000"/>
                    <a:lumOff val="35000"/>
                  </a:schemeClr>
                </a:solidFill>
                <a:cs typeface="Calibri" pitchFamily="34" charset="0"/>
              </a:rPr>
              <a:t>/CREST®, YE Mar 23</a:t>
            </a:r>
          </a:p>
        </p:txBody>
      </p:sp>
    </p:spTree>
    <p:extLst>
      <p:ext uri="{BB962C8B-B14F-4D97-AF65-F5344CB8AC3E}">
        <p14:creationId xmlns:p14="http://schemas.microsoft.com/office/powerpoint/2010/main" val="40285276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Graph_1"/>
          <p:cNvGraphicFramePr>
            <a:graphicFrameLocks noGrp="1" noChangeAspect="1"/>
          </p:cNvGraphicFramePr>
          <p:nvPr>
            <p:extLst>
              <p:ext uri="{D42A27DB-BD31-4B8C-83A1-F6EECF244321}">
                <p14:modId xmlns:p14="http://schemas.microsoft.com/office/powerpoint/2010/main" val="762528261"/>
              </p:ext>
            </p:extLst>
          </p:nvPr>
        </p:nvGraphicFramePr>
        <p:xfrm>
          <a:off x="367296" y="1360800"/>
          <a:ext cx="5545697" cy="2248265"/>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p:cNvSpPr>
            <a:spLocks noGrp="1"/>
          </p:cNvSpPr>
          <p:nvPr>
            <p:ph type="title"/>
          </p:nvPr>
        </p:nvSpPr>
        <p:spPr>
          <a:xfrm>
            <a:off x="367296" y="205980"/>
            <a:ext cx="7576269" cy="647999"/>
          </a:xfrm>
        </p:spPr>
        <p:txBody>
          <a:bodyPr>
            <a:noAutofit/>
          </a:bodyPr>
          <a:lstStyle/>
          <a:p>
            <a:r>
              <a:rPr lang="en-US" sz="2400" dirty="0">
                <a:solidFill>
                  <a:srgbClr val="00517D"/>
                </a:solidFill>
                <a:latin typeface="+mn-lt"/>
                <a:cs typeface="Calibri" pitchFamily="34" charset="0"/>
              </a:rPr>
              <a:t>Traffic and spend showed decline in Q1 2023 vs the year before</a:t>
            </a:r>
          </a:p>
        </p:txBody>
      </p:sp>
      <p:sp>
        <p:nvSpPr>
          <p:cNvPr id="3" name="Slide Number Placeholder 2"/>
          <p:cNvSpPr>
            <a:spLocks noGrp="1"/>
          </p:cNvSpPr>
          <p:nvPr>
            <p:ph type="sldNum" sz="quarter" idx="4294967295"/>
          </p:nvPr>
        </p:nvSpPr>
        <p:spPr>
          <a:xfrm>
            <a:off x="8599488" y="4800600"/>
            <a:ext cx="544512" cy="279400"/>
          </a:xfrm>
        </p:spPr>
        <p:txBody>
          <a:bodyPr/>
          <a:lstStyle/>
          <a:p>
            <a:fld id="{35A454EE-6717-4973-901E-6A90AD009CF4}" type="slidenum">
              <a:rPr lang="en-US" smtClean="0"/>
              <a:pPr/>
              <a:t>60</a:t>
            </a:fld>
            <a:endParaRPr lang="en-US" dirty="0"/>
          </a:p>
        </p:txBody>
      </p:sp>
      <p:sp>
        <p:nvSpPr>
          <p:cNvPr id="19" name="Titre_3"/>
          <p:cNvSpPr txBox="1">
            <a:spLocks noGrp="1"/>
          </p:cNvSpPr>
          <p:nvPr>
            <p:ph type="body" sz="quarter" idx="4294967295"/>
          </p:nvPr>
        </p:nvSpPr>
        <p:spPr>
          <a:xfrm>
            <a:off x="-10704" y="3660364"/>
            <a:ext cx="9144000" cy="252412"/>
          </a:xfrm>
          <a:prstGeom prst="rect">
            <a:avLst/>
          </a:prstGeom>
        </p:spPr>
        <p:txBody>
          <a:bodyPr>
            <a:normAutofit fontScale="55000" lnSpcReduction="20000"/>
          </a:bodyPr>
          <a:lstStyle>
            <a:lvl1pPr marL="342900" indent="-342900" algn="l" rtl="0" eaLnBrk="1" fontAlgn="base" hangingPunct="1">
              <a:lnSpc>
                <a:spcPct val="85000"/>
              </a:lnSpc>
              <a:spcBef>
                <a:spcPct val="0"/>
              </a:spcBef>
              <a:spcAft>
                <a:spcPct val="50000"/>
              </a:spcAft>
              <a:buClr>
                <a:srgbClr val="1B86BB"/>
              </a:buClr>
              <a:buFont typeface="Wingdings" charset="0"/>
              <a:buChar char="n"/>
              <a:defRPr sz="2400">
                <a:solidFill>
                  <a:schemeClr val="tx1"/>
                </a:solidFill>
                <a:latin typeface="+mn-lt"/>
                <a:ea typeface="ＭＳ Ｐゴシック" charset="0"/>
                <a:cs typeface="ＭＳ Ｐゴシック" charset="0"/>
              </a:defRPr>
            </a:lvl1pPr>
            <a:lvl2pPr marL="742950" indent="-285750" algn="l" rtl="0" eaLnBrk="1" fontAlgn="base" hangingPunct="1">
              <a:lnSpc>
                <a:spcPct val="85000"/>
              </a:lnSpc>
              <a:spcBef>
                <a:spcPct val="0"/>
              </a:spcBef>
              <a:spcAft>
                <a:spcPct val="50000"/>
              </a:spcAft>
              <a:buClr>
                <a:srgbClr val="1B86BB"/>
              </a:buClr>
              <a:buChar char="–"/>
              <a:defRPr sz="2000">
                <a:solidFill>
                  <a:schemeClr val="tx1"/>
                </a:solidFill>
                <a:latin typeface="+mn-lt"/>
                <a:ea typeface="ＭＳ Ｐゴシック" charset="0"/>
              </a:defRPr>
            </a:lvl2pPr>
            <a:lvl3pPr marL="1143000" indent="-228600" algn="l" rtl="0" eaLnBrk="1" fontAlgn="base" hangingPunct="1">
              <a:lnSpc>
                <a:spcPct val="85000"/>
              </a:lnSpc>
              <a:spcBef>
                <a:spcPct val="0"/>
              </a:spcBef>
              <a:spcAft>
                <a:spcPct val="50000"/>
              </a:spcAft>
              <a:buChar char="•"/>
              <a:defRPr>
                <a:solidFill>
                  <a:schemeClr val="tx1"/>
                </a:solidFill>
                <a:latin typeface="+mn-lt"/>
                <a:ea typeface="ＭＳ Ｐゴシック" charset="0"/>
              </a:defRPr>
            </a:lvl3pPr>
            <a:lvl4pPr marL="1600200" indent="-228600" algn="l" rtl="0" eaLnBrk="1" fontAlgn="base" hangingPunct="1">
              <a:lnSpc>
                <a:spcPct val="85000"/>
              </a:lnSpc>
              <a:spcBef>
                <a:spcPct val="0"/>
              </a:spcBef>
              <a:spcAft>
                <a:spcPct val="50000"/>
              </a:spcAft>
              <a:buChar char="–"/>
              <a:defRPr sz="1600">
                <a:solidFill>
                  <a:schemeClr val="tx1"/>
                </a:solidFill>
                <a:latin typeface="+mn-lt"/>
                <a:ea typeface="ＭＳ Ｐゴシック" charset="0"/>
              </a:defRPr>
            </a:lvl4pPr>
            <a:lvl5pPr marL="2057400" indent="-228600" algn="l" rtl="0" eaLnBrk="1" fontAlgn="base" hangingPunct="1">
              <a:lnSpc>
                <a:spcPct val="85000"/>
              </a:lnSpc>
              <a:spcBef>
                <a:spcPct val="0"/>
              </a:spcBef>
              <a:spcAft>
                <a:spcPct val="50000"/>
              </a:spcAft>
              <a:buChar char="»"/>
              <a:defRPr sz="1600">
                <a:solidFill>
                  <a:schemeClr val="tx1"/>
                </a:solidFill>
                <a:latin typeface="+mn-lt"/>
                <a:ea typeface="ＭＳ Ｐゴシック" charset="0"/>
              </a:defRPr>
            </a:lvl5pPr>
            <a:lvl6pPr marL="2514600" indent="-228600" algn="l" rtl="0" eaLnBrk="1" fontAlgn="base" hangingPunct="1">
              <a:lnSpc>
                <a:spcPct val="85000"/>
              </a:lnSpc>
              <a:spcBef>
                <a:spcPct val="0"/>
              </a:spcBef>
              <a:spcAft>
                <a:spcPct val="50000"/>
              </a:spcAft>
              <a:buChar char="»"/>
              <a:defRPr sz="1600">
                <a:solidFill>
                  <a:schemeClr val="tx1"/>
                </a:solidFill>
                <a:latin typeface="+mn-lt"/>
                <a:ea typeface="+mn-ea"/>
              </a:defRPr>
            </a:lvl6pPr>
            <a:lvl7pPr marL="2971800" indent="-228600" algn="l" rtl="0" eaLnBrk="1" fontAlgn="base" hangingPunct="1">
              <a:lnSpc>
                <a:spcPct val="85000"/>
              </a:lnSpc>
              <a:spcBef>
                <a:spcPct val="0"/>
              </a:spcBef>
              <a:spcAft>
                <a:spcPct val="50000"/>
              </a:spcAft>
              <a:buChar char="»"/>
              <a:defRPr sz="1600">
                <a:solidFill>
                  <a:schemeClr val="tx1"/>
                </a:solidFill>
                <a:latin typeface="+mn-lt"/>
                <a:ea typeface="+mn-ea"/>
              </a:defRPr>
            </a:lvl7pPr>
            <a:lvl8pPr marL="3429000" indent="-228600" algn="l" rtl="0" eaLnBrk="1" fontAlgn="base" hangingPunct="1">
              <a:lnSpc>
                <a:spcPct val="85000"/>
              </a:lnSpc>
              <a:spcBef>
                <a:spcPct val="0"/>
              </a:spcBef>
              <a:spcAft>
                <a:spcPct val="50000"/>
              </a:spcAft>
              <a:buChar char="»"/>
              <a:defRPr sz="1600">
                <a:solidFill>
                  <a:schemeClr val="tx1"/>
                </a:solidFill>
                <a:latin typeface="+mn-lt"/>
                <a:ea typeface="+mn-ea"/>
              </a:defRPr>
            </a:lvl8pPr>
            <a:lvl9pPr marL="3886200" indent="-228600" algn="l" rtl="0" eaLnBrk="1" fontAlgn="base" hangingPunct="1">
              <a:lnSpc>
                <a:spcPct val="85000"/>
              </a:lnSpc>
              <a:spcBef>
                <a:spcPct val="0"/>
              </a:spcBef>
              <a:spcAft>
                <a:spcPct val="50000"/>
              </a:spcAft>
              <a:buChar char="»"/>
              <a:defRPr sz="1600">
                <a:solidFill>
                  <a:schemeClr val="tx1"/>
                </a:solidFill>
                <a:latin typeface="+mn-lt"/>
                <a:ea typeface="+mn-ea"/>
              </a:defRPr>
            </a:lvl9pPr>
          </a:lstStyle>
          <a:p>
            <a:pPr marL="0" indent="0" algn="ctr">
              <a:buNone/>
              <a:defRPr/>
            </a:pPr>
            <a:r>
              <a:rPr lang="de-DE" sz="1600" dirty="0">
                <a:solidFill>
                  <a:srgbClr val="008AC0"/>
                </a:solidFill>
                <a:ea typeface="+mn-ea"/>
                <a:cs typeface="Calibri" pitchFamily="34" charset="0"/>
              </a:rPr>
              <a:t>Total </a:t>
            </a:r>
            <a:r>
              <a:rPr lang="de-DE" sz="1600" dirty="0" err="1">
                <a:solidFill>
                  <a:srgbClr val="008AC0"/>
                </a:solidFill>
                <a:ea typeface="+mn-ea"/>
                <a:cs typeface="Calibri" pitchFamily="34" charset="0"/>
              </a:rPr>
              <a:t>Spend</a:t>
            </a:r>
            <a:r>
              <a:rPr lang="de-DE" sz="1600" dirty="0">
                <a:solidFill>
                  <a:srgbClr val="008AC0"/>
                </a:solidFill>
                <a:ea typeface="+mn-ea"/>
                <a:cs typeface="Calibri" pitchFamily="34" charset="0"/>
              </a:rPr>
              <a:t>, Visits </a:t>
            </a:r>
            <a:r>
              <a:rPr lang="de-DE" sz="1600" dirty="0" err="1">
                <a:solidFill>
                  <a:srgbClr val="008AC0"/>
                </a:solidFill>
                <a:ea typeface="+mn-ea"/>
                <a:cs typeface="Calibri" pitchFamily="34" charset="0"/>
              </a:rPr>
              <a:t>and</a:t>
            </a:r>
            <a:r>
              <a:rPr lang="de-DE" sz="1600" dirty="0">
                <a:solidFill>
                  <a:srgbClr val="008AC0"/>
                </a:solidFill>
                <a:ea typeface="+mn-ea"/>
                <a:cs typeface="Calibri" pitchFamily="34" charset="0"/>
              </a:rPr>
              <a:t>  </a:t>
            </a:r>
            <a:r>
              <a:rPr lang="de-DE" sz="1600" dirty="0" err="1">
                <a:solidFill>
                  <a:srgbClr val="008AC0"/>
                </a:solidFill>
                <a:ea typeface="+mn-ea"/>
                <a:cs typeface="Calibri" pitchFamily="34" charset="0"/>
              </a:rPr>
              <a:t>Avg</a:t>
            </a:r>
            <a:r>
              <a:rPr lang="de-DE" sz="1600" dirty="0">
                <a:solidFill>
                  <a:srgbClr val="008AC0"/>
                </a:solidFill>
                <a:ea typeface="+mn-ea"/>
                <a:cs typeface="Calibri" pitchFamily="34" charset="0"/>
              </a:rPr>
              <a:t>. </a:t>
            </a:r>
            <a:r>
              <a:rPr lang="de-DE" sz="1600" dirty="0" err="1">
                <a:solidFill>
                  <a:srgbClr val="008AC0"/>
                </a:solidFill>
                <a:ea typeface="+mn-ea"/>
                <a:cs typeface="Calibri" pitchFamily="34" charset="0"/>
              </a:rPr>
              <a:t>Eater</a:t>
            </a:r>
            <a:r>
              <a:rPr lang="de-DE" sz="1600" dirty="0">
                <a:solidFill>
                  <a:srgbClr val="008AC0"/>
                </a:solidFill>
                <a:ea typeface="+mn-ea"/>
                <a:cs typeface="Calibri" pitchFamily="34" charset="0"/>
              </a:rPr>
              <a:t> Check</a:t>
            </a:r>
            <a:endParaRPr lang="en-US" sz="1600" dirty="0">
              <a:solidFill>
                <a:srgbClr val="008AC0"/>
              </a:solidFill>
              <a:ea typeface="+mn-ea"/>
              <a:cs typeface="Calibri" pitchFamily="34" charset="0"/>
            </a:endParaRPr>
          </a:p>
          <a:p>
            <a:pPr marL="0" indent="0" algn="ctr">
              <a:buNone/>
              <a:defRPr/>
            </a:pPr>
            <a:endParaRPr lang="fr-FR" sz="1600" dirty="0">
              <a:solidFill>
                <a:srgbClr val="008AC0"/>
              </a:solidFill>
              <a:ea typeface="+mn-ea"/>
              <a:cs typeface="Calibri" pitchFamily="34" charset="0"/>
            </a:endParaRPr>
          </a:p>
        </p:txBody>
      </p:sp>
      <p:sp>
        <p:nvSpPr>
          <p:cNvPr id="13" name="Text Placeholder 4"/>
          <p:cNvSpPr>
            <a:spLocks noGrp="1"/>
          </p:cNvSpPr>
          <p:nvPr>
            <p:ph type="body" sz="quarter" idx="4294967295"/>
          </p:nvPr>
        </p:nvSpPr>
        <p:spPr>
          <a:xfrm>
            <a:off x="6147582" y="4809197"/>
            <a:ext cx="2682875" cy="277813"/>
          </a:xfrm>
        </p:spPr>
        <p:txBody>
          <a:bodyPr>
            <a:normAutofit/>
          </a:bodyPr>
          <a:lstStyle/>
          <a:p>
            <a:pPr marL="0" indent="0">
              <a:buNone/>
            </a:pPr>
            <a:r>
              <a:rPr lang="en-US" sz="1100" dirty="0">
                <a:solidFill>
                  <a:schemeClr val="tx1">
                    <a:lumMod val="65000"/>
                    <a:lumOff val="35000"/>
                  </a:schemeClr>
                </a:solidFill>
                <a:cs typeface="Calibri" pitchFamily="34" charset="0"/>
              </a:rPr>
              <a:t>Source: </a:t>
            </a:r>
            <a:r>
              <a:rPr lang="en-US" sz="1100" dirty="0" err="1">
                <a:solidFill>
                  <a:schemeClr val="tx1">
                    <a:lumMod val="65000"/>
                    <a:lumOff val="35000"/>
                  </a:schemeClr>
                </a:solidFill>
                <a:cs typeface="Calibri" pitchFamily="34" charset="0"/>
              </a:rPr>
              <a:t>Circana</a:t>
            </a:r>
            <a:r>
              <a:rPr lang="en-US" sz="1100" dirty="0">
                <a:solidFill>
                  <a:schemeClr val="tx1">
                    <a:lumMod val="65000"/>
                    <a:lumOff val="35000"/>
                  </a:schemeClr>
                </a:solidFill>
                <a:cs typeface="Calibri" pitchFamily="34" charset="0"/>
              </a:rPr>
              <a:t>/CREST®, YE Mar 23</a:t>
            </a:r>
          </a:p>
        </p:txBody>
      </p:sp>
      <p:sp>
        <p:nvSpPr>
          <p:cNvPr id="11" name="Text Box 3"/>
          <p:cNvSpPr txBox="1">
            <a:spLocks noChangeArrowheads="1"/>
          </p:cNvSpPr>
          <p:nvPr/>
        </p:nvSpPr>
        <p:spPr bwMode="auto">
          <a:xfrm>
            <a:off x="2379786" y="963198"/>
            <a:ext cx="4379739"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ctr"/>
            <a:r>
              <a:rPr lang="en-US" sz="1600" dirty="0">
                <a:solidFill>
                  <a:srgbClr val="008AC0"/>
                </a:solidFill>
                <a:latin typeface="+mn-lt"/>
                <a:cs typeface="Calibri" pitchFamily="34" charset="0"/>
              </a:rPr>
              <a:t>Workplace &amp; Education</a:t>
            </a:r>
          </a:p>
          <a:p>
            <a:pPr algn="ctr">
              <a:defRPr/>
            </a:pPr>
            <a:r>
              <a:rPr lang="en-US" sz="1600" dirty="0">
                <a:solidFill>
                  <a:srgbClr val="008AC0"/>
                </a:solidFill>
                <a:latin typeface="+mn-lt"/>
                <a:cs typeface="Calibri" pitchFamily="34" charset="0"/>
              </a:rPr>
              <a:t>Components of Spending vs. Year Ago</a:t>
            </a:r>
            <a:endParaRPr lang="fr-FR" sz="1600" dirty="0">
              <a:solidFill>
                <a:srgbClr val="008AC0"/>
              </a:solidFill>
              <a:latin typeface="+mn-lt"/>
              <a:cs typeface="Calibri" pitchFamily="34" charset="0"/>
            </a:endParaRPr>
          </a:p>
        </p:txBody>
      </p:sp>
      <p:graphicFrame>
        <p:nvGraphicFramePr>
          <p:cNvPr id="9" name="Excel_2"/>
          <p:cNvGraphicFramePr>
            <a:graphicFrameLocks/>
          </p:cNvGraphicFramePr>
          <p:nvPr>
            <p:extLst>
              <p:ext uri="{D42A27DB-BD31-4B8C-83A1-F6EECF244321}">
                <p14:modId xmlns:p14="http://schemas.microsoft.com/office/powerpoint/2010/main" val="3558138402"/>
              </p:ext>
            </p:extLst>
          </p:nvPr>
        </p:nvGraphicFramePr>
        <p:xfrm>
          <a:off x="6877542" y="3958615"/>
          <a:ext cx="1609725" cy="612830"/>
        </p:xfrm>
        <a:graphic>
          <a:graphicData uri="http://schemas.openxmlformats.org/presentationml/2006/ole">
            <mc:AlternateContent xmlns:mc="http://schemas.openxmlformats.org/markup-compatibility/2006">
              <mc:Choice xmlns:v="urn:schemas-microsoft-com:vml" Requires="v">
                <p:oleObj name="Worksheet" r:id="rId4" imgW="1609560" imgH="780877" progId="Excel.Sheet.12">
                  <p:embed/>
                </p:oleObj>
              </mc:Choice>
              <mc:Fallback>
                <p:oleObj name="Worksheet" r:id="rId4" imgW="1609560" imgH="780877" progId="Excel.Sheet.12">
                  <p:embed/>
                  <p:pic>
                    <p:nvPicPr>
                      <p:cNvPr id="9" name="Excel_2"/>
                      <p:cNvPicPr>
                        <a:picLocks noChangeArrowheads="1"/>
                      </p:cNvPicPr>
                      <p:nvPr/>
                    </p:nvPicPr>
                    <p:blipFill>
                      <a:blip r:embed="rId5"/>
                      <a:srcRect/>
                      <a:stretch>
                        <a:fillRect/>
                      </a:stretch>
                    </p:blipFill>
                    <p:spPr bwMode="auto">
                      <a:xfrm>
                        <a:off x="6877542" y="3958615"/>
                        <a:ext cx="1609725" cy="612830"/>
                      </a:xfrm>
                      <a:prstGeom prst="rect">
                        <a:avLst/>
                      </a:prstGeom>
                      <a:solidFill>
                        <a:schemeClr val="bg1"/>
                      </a:solidFill>
                      <a:ln>
                        <a:noFill/>
                      </a:ln>
                    </p:spPr>
                  </p:pic>
                </p:oleObj>
              </mc:Fallback>
            </mc:AlternateContent>
          </a:graphicData>
        </a:graphic>
      </p:graphicFrame>
      <p:graphicFrame>
        <p:nvGraphicFramePr>
          <p:cNvPr id="10" name="Excel_1"/>
          <p:cNvGraphicFramePr>
            <a:graphicFrameLocks/>
          </p:cNvGraphicFramePr>
          <p:nvPr>
            <p:extLst>
              <p:ext uri="{D42A27DB-BD31-4B8C-83A1-F6EECF244321}">
                <p14:modId xmlns:p14="http://schemas.microsoft.com/office/powerpoint/2010/main" val="3603684921"/>
              </p:ext>
            </p:extLst>
          </p:nvPr>
        </p:nvGraphicFramePr>
        <p:xfrm>
          <a:off x="531823" y="3958615"/>
          <a:ext cx="5800725" cy="612830"/>
        </p:xfrm>
        <a:graphic>
          <a:graphicData uri="http://schemas.openxmlformats.org/presentationml/2006/ole">
            <mc:AlternateContent xmlns:mc="http://schemas.openxmlformats.org/markup-compatibility/2006">
              <mc:Choice xmlns:v="urn:schemas-microsoft-com:vml" Requires="v">
                <p:oleObj name="Worksheet" r:id="rId6" imgW="5800680" imgH="780877" progId="Excel.Sheet.12">
                  <p:embed/>
                </p:oleObj>
              </mc:Choice>
              <mc:Fallback>
                <p:oleObj name="Worksheet" r:id="rId6" imgW="5800680" imgH="780877" progId="Excel.Sheet.12">
                  <p:embed/>
                  <p:pic>
                    <p:nvPicPr>
                      <p:cNvPr id="10" name="Excel_1"/>
                      <p:cNvPicPr preferRelativeResize="0"/>
                      <p:nvPr/>
                    </p:nvPicPr>
                    <p:blipFill>
                      <a:blip r:embed="rId7"/>
                      <a:stretch>
                        <a:fillRect/>
                      </a:stretch>
                    </p:blipFill>
                    <p:spPr>
                      <a:xfrm>
                        <a:off x="531823" y="3958615"/>
                        <a:ext cx="5800725" cy="612830"/>
                      </a:xfrm>
                      <a:prstGeom prst="rect">
                        <a:avLst/>
                      </a:prstGeom>
                      <a:solidFill>
                        <a:schemeClr val="bg1"/>
                      </a:solidFill>
                    </p:spPr>
                  </p:pic>
                </p:oleObj>
              </mc:Fallback>
            </mc:AlternateContent>
          </a:graphicData>
        </a:graphic>
      </p:graphicFrame>
      <p:graphicFrame>
        <p:nvGraphicFramePr>
          <p:cNvPr id="12" name="Graph_2"/>
          <p:cNvGraphicFramePr>
            <a:graphicFrameLocks noGrp="1" noChangeAspect="1"/>
          </p:cNvGraphicFramePr>
          <p:nvPr>
            <p:extLst>
              <p:ext uri="{D42A27DB-BD31-4B8C-83A1-F6EECF244321}">
                <p14:modId xmlns:p14="http://schemas.microsoft.com/office/powerpoint/2010/main" val="43872060"/>
              </p:ext>
            </p:extLst>
          </p:nvPr>
        </p:nvGraphicFramePr>
        <p:xfrm>
          <a:off x="6147582" y="1255586"/>
          <a:ext cx="2733839" cy="2381377"/>
        </p:xfrm>
        <a:graphic>
          <a:graphicData uri="http://schemas.openxmlformats.org/drawingml/2006/chart">
            <c:chart xmlns:c="http://schemas.openxmlformats.org/drawingml/2006/chart" xmlns:r="http://schemas.openxmlformats.org/officeDocument/2006/relationships" r:id="rId8"/>
          </a:graphicData>
        </a:graphic>
      </p:graphicFrame>
      <p:grpSp>
        <p:nvGrpSpPr>
          <p:cNvPr id="14" name="Group 13"/>
          <p:cNvGrpSpPr/>
          <p:nvPr/>
        </p:nvGrpSpPr>
        <p:grpSpPr>
          <a:xfrm>
            <a:off x="7943565" y="148981"/>
            <a:ext cx="1104313" cy="779487"/>
            <a:chOff x="7943565" y="148981"/>
            <a:chExt cx="1104313" cy="779487"/>
          </a:xfrm>
        </p:grpSpPr>
        <p:sp>
          <p:nvSpPr>
            <p:cNvPr id="15" name="Oval 14"/>
            <p:cNvSpPr/>
            <p:nvPr/>
          </p:nvSpPr>
          <p:spPr>
            <a:xfrm>
              <a:off x="8095956" y="148981"/>
              <a:ext cx="785465" cy="779487"/>
            </a:xfrm>
            <a:prstGeom prst="ellipse">
              <a:avLst/>
            </a:prstGeom>
            <a:blipFill dpi="0" rotWithShape="1">
              <a:blip r:embed="rId9">
                <a:extLst>
                  <a:ext uri="{28A0092B-C50C-407E-A947-70E740481C1C}">
                    <a14:useLocalDpi xmlns:a14="http://schemas.microsoft.com/office/drawing/2010/main" val="0"/>
                  </a:ext>
                </a:extLst>
              </a:blip>
              <a:srcRect/>
              <a:stretch>
                <a:fillRect/>
              </a:stretch>
            </a:blip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200" b="1" dirty="0"/>
            </a:p>
          </p:txBody>
        </p:sp>
        <p:sp>
          <p:nvSpPr>
            <p:cNvPr id="16" name="TextBox 15"/>
            <p:cNvSpPr txBox="1"/>
            <p:nvPr/>
          </p:nvSpPr>
          <p:spPr>
            <a:xfrm>
              <a:off x="7943565" y="300857"/>
              <a:ext cx="1104313" cy="461665"/>
            </a:xfrm>
            <a:prstGeom prst="rect">
              <a:avLst/>
            </a:prstGeom>
            <a:noFill/>
          </p:spPr>
          <p:txBody>
            <a:bodyPr wrap="square" rtlCol="0">
              <a:spAutoFit/>
            </a:bodyPr>
            <a:lstStyle/>
            <a:p>
              <a:pPr algn="ctr"/>
              <a:r>
                <a:rPr lang="en-GB" sz="2400" b="1" dirty="0">
                  <a:solidFill>
                    <a:schemeClr val="bg1"/>
                  </a:solidFill>
                  <a:cs typeface="Calibri" pitchFamily="34" charset="0"/>
                </a:rPr>
                <a:t>W&amp;E</a:t>
              </a:r>
            </a:p>
          </p:txBody>
        </p:sp>
      </p:grpSp>
    </p:spTree>
    <p:extLst>
      <p:ext uri="{BB962C8B-B14F-4D97-AF65-F5344CB8AC3E}">
        <p14:creationId xmlns:p14="http://schemas.microsoft.com/office/powerpoint/2010/main" val="56108289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400" dirty="0">
                <a:solidFill>
                  <a:srgbClr val="00517D"/>
                </a:solidFill>
                <a:latin typeface="+mn-lt"/>
                <a:cs typeface="Calibri" pitchFamily="34" charset="0"/>
              </a:rPr>
              <a:t>Seafood lost incidence but grew servings </a:t>
            </a:r>
          </a:p>
        </p:txBody>
      </p:sp>
      <p:sp>
        <p:nvSpPr>
          <p:cNvPr id="3" name="Slide Number Placeholder 2"/>
          <p:cNvSpPr>
            <a:spLocks noGrp="1"/>
          </p:cNvSpPr>
          <p:nvPr>
            <p:ph type="sldNum" sz="quarter" idx="10"/>
          </p:nvPr>
        </p:nvSpPr>
        <p:spPr/>
        <p:txBody>
          <a:bodyPr/>
          <a:lstStyle/>
          <a:p>
            <a:fld id="{35A454EE-6717-4973-901E-6A90AD009CF4}" type="slidenum">
              <a:rPr lang="en-US" smtClean="0"/>
              <a:pPr/>
              <a:t>61</a:t>
            </a:fld>
            <a:endParaRPr lang="en-US" dirty="0"/>
          </a:p>
        </p:txBody>
      </p:sp>
      <p:sp>
        <p:nvSpPr>
          <p:cNvPr id="10" name="Text Box 3"/>
          <p:cNvSpPr txBox="1">
            <a:spLocks noChangeArrowheads="1"/>
          </p:cNvSpPr>
          <p:nvPr/>
        </p:nvSpPr>
        <p:spPr bwMode="auto">
          <a:xfrm>
            <a:off x="2417759" y="996658"/>
            <a:ext cx="4612417"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ctr"/>
            <a:r>
              <a:rPr lang="en-US" sz="1600" dirty="0">
                <a:solidFill>
                  <a:srgbClr val="008AC0"/>
                </a:solidFill>
                <a:latin typeface="+mn-lt"/>
                <a:cs typeface="Calibri" pitchFamily="34" charset="0"/>
              </a:rPr>
              <a:t>Servings Share &amp; YOY, and Incidence by Protein</a:t>
            </a:r>
          </a:p>
        </p:txBody>
      </p:sp>
      <p:graphicFrame>
        <p:nvGraphicFramePr>
          <p:cNvPr id="14" name="Object 1"/>
          <p:cNvGraphicFramePr>
            <a:graphicFrameLocks noChangeAspect="1"/>
          </p:cNvGraphicFramePr>
          <p:nvPr>
            <p:extLst>
              <p:ext uri="{D42A27DB-BD31-4B8C-83A1-F6EECF244321}">
                <p14:modId xmlns:p14="http://schemas.microsoft.com/office/powerpoint/2010/main" val="4001097630"/>
              </p:ext>
            </p:extLst>
          </p:nvPr>
        </p:nvGraphicFramePr>
        <p:xfrm>
          <a:off x="4723969" y="1594263"/>
          <a:ext cx="4287179" cy="296733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Chart 14"/>
          <p:cNvGraphicFramePr/>
          <p:nvPr>
            <p:extLst>
              <p:ext uri="{D42A27DB-BD31-4B8C-83A1-F6EECF244321}">
                <p14:modId xmlns:p14="http://schemas.microsoft.com/office/powerpoint/2010/main" val="2979712101"/>
              </p:ext>
            </p:extLst>
          </p:nvPr>
        </p:nvGraphicFramePr>
        <p:xfrm>
          <a:off x="74305" y="1456250"/>
          <a:ext cx="4019393" cy="326460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Table 15"/>
          <p:cNvGraphicFramePr>
            <a:graphicFrameLocks noGrp="1"/>
          </p:cNvGraphicFramePr>
          <p:nvPr>
            <p:extLst>
              <p:ext uri="{D42A27DB-BD31-4B8C-83A1-F6EECF244321}">
                <p14:modId xmlns:p14="http://schemas.microsoft.com/office/powerpoint/2010/main" val="1317956649"/>
              </p:ext>
            </p:extLst>
          </p:nvPr>
        </p:nvGraphicFramePr>
        <p:xfrm>
          <a:off x="4458795" y="1662185"/>
          <a:ext cx="833718" cy="2831490"/>
        </p:xfrm>
        <a:graphic>
          <a:graphicData uri="http://schemas.openxmlformats.org/drawingml/2006/table">
            <a:tbl>
              <a:tblPr>
                <a:tableStyleId>{5C22544A-7EE6-4342-B048-85BDC9FD1C3A}</a:tableStyleId>
              </a:tblPr>
              <a:tblGrid>
                <a:gridCol w="833718">
                  <a:extLst>
                    <a:ext uri="{9D8B030D-6E8A-4147-A177-3AD203B41FA5}">
                      <a16:colId xmlns:a16="http://schemas.microsoft.com/office/drawing/2014/main" val="20000"/>
                    </a:ext>
                  </a:extLst>
                </a:gridCol>
              </a:tblGrid>
              <a:tr h="566298">
                <a:tc>
                  <a:txBody>
                    <a:bodyPr/>
                    <a:lstStyle/>
                    <a:p>
                      <a:pPr algn="ctr" fontAlgn="ctr"/>
                      <a:r>
                        <a:rPr lang="en-US" sz="1400" b="1" i="0" u="none" strike="noStrike">
                          <a:solidFill>
                            <a:srgbClr val="9C0006"/>
                          </a:solidFill>
                          <a:effectLst/>
                          <a:latin typeface="Robot Condensed Regular"/>
                        </a:rPr>
                        <a:t>-4.10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566298">
                <a:tc>
                  <a:txBody>
                    <a:bodyPr/>
                    <a:lstStyle/>
                    <a:p>
                      <a:pPr algn="ctr" fontAlgn="ctr"/>
                      <a:r>
                        <a:rPr lang="en-US" sz="1400" b="1" i="0" u="none" strike="noStrike">
                          <a:solidFill>
                            <a:srgbClr val="9C0006"/>
                          </a:solidFill>
                          <a:effectLst/>
                          <a:latin typeface="Robot Condensed Regular"/>
                        </a:rPr>
                        <a:t>-0.10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566298">
                <a:tc>
                  <a:txBody>
                    <a:bodyPr/>
                    <a:lstStyle/>
                    <a:p>
                      <a:pPr algn="ctr" fontAlgn="ctr"/>
                      <a:r>
                        <a:rPr lang="en-US" sz="1400" b="1" i="0" u="none" strike="noStrike">
                          <a:solidFill>
                            <a:srgbClr val="00B050"/>
                          </a:solidFill>
                          <a:effectLst/>
                          <a:latin typeface="Robot Condensed Regular"/>
                        </a:rPr>
                        <a:t>0.20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566298">
                <a:tc>
                  <a:txBody>
                    <a:bodyPr/>
                    <a:lstStyle/>
                    <a:p>
                      <a:pPr algn="ctr" fontAlgn="ctr"/>
                      <a:r>
                        <a:rPr lang="en-US" sz="1400" b="1" i="0" u="none" strike="noStrike">
                          <a:solidFill>
                            <a:srgbClr val="9C0006"/>
                          </a:solidFill>
                          <a:effectLst/>
                          <a:latin typeface="Robot Condensed Regular"/>
                        </a:rPr>
                        <a:t>-0.30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566298">
                <a:tc>
                  <a:txBody>
                    <a:bodyPr/>
                    <a:lstStyle/>
                    <a:p>
                      <a:pPr algn="ctr" fontAlgn="ctr"/>
                      <a:r>
                        <a:rPr lang="en-US" sz="1400" b="1" i="0" u="none" strike="noStrike" dirty="0">
                          <a:solidFill>
                            <a:srgbClr val="00B050"/>
                          </a:solidFill>
                          <a:effectLst/>
                          <a:latin typeface="Robot Condensed Regular"/>
                        </a:rPr>
                        <a:t>3.80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sp>
        <p:nvSpPr>
          <p:cNvPr id="18" name="TextBox 17"/>
          <p:cNvSpPr txBox="1"/>
          <p:nvPr/>
        </p:nvSpPr>
        <p:spPr>
          <a:xfrm>
            <a:off x="3928092" y="1355260"/>
            <a:ext cx="2001653" cy="276999"/>
          </a:xfrm>
          <a:prstGeom prst="rect">
            <a:avLst/>
          </a:prstGeom>
          <a:noFill/>
        </p:spPr>
        <p:txBody>
          <a:bodyPr wrap="square" rtlCol="0">
            <a:spAutoFit/>
          </a:bodyPr>
          <a:lstStyle/>
          <a:p>
            <a:pPr algn="ctr"/>
            <a:r>
              <a:rPr lang="en-GB" sz="1200" b="1" dirty="0">
                <a:cs typeface="Calibri" pitchFamily="34" charset="0"/>
              </a:rPr>
              <a:t>% Incidence Change</a:t>
            </a:r>
          </a:p>
        </p:txBody>
      </p:sp>
      <p:sp>
        <p:nvSpPr>
          <p:cNvPr id="11" name="Text Placeholder 4"/>
          <p:cNvSpPr>
            <a:spLocks noGrp="1"/>
          </p:cNvSpPr>
          <p:nvPr>
            <p:ph type="body" sz="quarter" idx="4294967295"/>
          </p:nvPr>
        </p:nvSpPr>
        <p:spPr>
          <a:xfrm>
            <a:off x="5897139" y="4800600"/>
            <a:ext cx="2683723" cy="277391"/>
          </a:xfrm>
        </p:spPr>
        <p:txBody>
          <a:bodyPr>
            <a:normAutofit/>
          </a:bodyPr>
          <a:lstStyle/>
          <a:p>
            <a:pPr marL="0" indent="0">
              <a:buNone/>
            </a:pPr>
            <a:r>
              <a:rPr lang="en-US" sz="1100" dirty="0">
                <a:solidFill>
                  <a:schemeClr val="tx1">
                    <a:lumMod val="65000"/>
                    <a:lumOff val="35000"/>
                  </a:schemeClr>
                </a:solidFill>
                <a:cs typeface="Calibri" pitchFamily="34" charset="0"/>
              </a:rPr>
              <a:t>Source: </a:t>
            </a:r>
            <a:r>
              <a:rPr lang="en-US" sz="1100" dirty="0" err="1">
                <a:solidFill>
                  <a:schemeClr val="tx1">
                    <a:lumMod val="65000"/>
                    <a:lumOff val="35000"/>
                  </a:schemeClr>
                </a:solidFill>
                <a:cs typeface="Calibri" pitchFamily="34" charset="0"/>
              </a:rPr>
              <a:t>Circana</a:t>
            </a:r>
            <a:r>
              <a:rPr lang="en-US" sz="1100" dirty="0">
                <a:solidFill>
                  <a:schemeClr val="tx1">
                    <a:lumMod val="65000"/>
                    <a:lumOff val="35000"/>
                  </a:schemeClr>
                </a:solidFill>
                <a:cs typeface="Calibri" pitchFamily="34" charset="0"/>
              </a:rPr>
              <a:t>/CREST®, YE Mar 23</a:t>
            </a:r>
          </a:p>
        </p:txBody>
      </p:sp>
      <p:grpSp>
        <p:nvGrpSpPr>
          <p:cNvPr id="19" name="Group 18"/>
          <p:cNvGrpSpPr/>
          <p:nvPr/>
        </p:nvGrpSpPr>
        <p:grpSpPr>
          <a:xfrm>
            <a:off x="7943565" y="148981"/>
            <a:ext cx="1104313" cy="779487"/>
            <a:chOff x="7943565" y="148981"/>
            <a:chExt cx="1104313" cy="779487"/>
          </a:xfrm>
        </p:grpSpPr>
        <p:sp>
          <p:nvSpPr>
            <p:cNvPr id="20" name="Oval 19"/>
            <p:cNvSpPr/>
            <p:nvPr/>
          </p:nvSpPr>
          <p:spPr>
            <a:xfrm>
              <a:off x="8095956" y="148981"/>
              <a:ext cx="785465" cy="779487"/>
            </a:xfrm>
            <a:prstGeom prst="ellipse">
              <a:avLst/>
            </a:prstGeom>
            <a:blipFill dpi="0" rotWithShape="1">
              <a:blip r:embed="rId5">
                <a:extLst>
                  <a:ext uri="{28A0092B-C50C-407E-A947-70E740481C1C}">
                    <a14:useLocalDpi xmlns:a14="http://schemas.microsoft.com/office/drawing/2010/main" val="0"/>
                  </a:ext>
                </a:extLst>
              </a:blip>
              <a:srcRect/>
              <a:stretch>
                <a:fillRect/>
              </a:stretch>
            </a:blip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200" b="1" dirty="0"/>
            </a:p>
          </p:txBody>
        </p:sp>
        <p:sp>
          <p:nvSpPr>
            <p:cNvPr id="21" name="TextBox 20"/>
            <p:cNvSpPr txBox="1"/>
            <p:nvPr/>
          </p:nvSpPr>
          <p:spPr>
            <a:xfrm>
              <a:off x="7943565" y="300857"/>
              <a:ext cx="1104313" cy="461665"/>
            </a:xfrm>
            <a:prstGeom prst="rect">
              <a:avLst/>
            </a:prstGeom>
            <a:noFill/>
          </p:spPr>
          <p:txBody>
            <a:bodyPr wrap="square" rtlCol="0">
              <a:spAutoFit/>
            </a:bodyPr>
            <a:lstStyle/>
            <a:p>
              <a:pPr algn="ctr"/>
              <a:r>
                <a:rPr lang="en-GB" sz="2400" b="1" dirty="0">
                  <a:solidFill>
                    <a:schemeClr val="bg1"/>
                  </a:solidFill>
                  <a:cs typeface="Calibri" pitchFamily="34" charset="0"/>
                </a:rPr>
                <a:t>W&amp;E</a:t>
              </a:r>
            </a:p>
          </p:txBody>
        </p:sp>
      </p:grpSp>
    </p:spTree>
    <p:extLst>
      <p:ext uri="{BB962C8B-B14F-4D97-AF65-F5344CB8AC3E}">
        <p14:creationId xmlns:p14="http://schemas.microsoft.com/office/powerpoint/2010/main" val="1583287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a:xfrm>
            <a:off x="8599488" y="4835525"/>
            <a:ext cx="544512" cy="279400"/>
          </a:xfrm>
        </p:spPr>
        <p:txBody>
          <a:bodyPr/>
          <a:lstStyle/>
          <a:p>
            <a:fld id="{35A454EE-6717-4973-901E-6A90AD009CF4}" type="slidenum">
              <a:rPr lang="en-US" smtClean="0">
                <a:solidFill>
                  <a:schemeClr val="bg1"/>
                </a:solidFill>
              </a:rPr>
              <a:pPr/>
              <a:t>62</a:t>
            </a:fld>
            <a:endParaRPr lang="en-US" dirty="0">
              <a:solidFill>
                <a:schemeClr val="bg1"/>
              </a:solidFill>
            </a:endParaRPr>
          </a:p>
        </p:txBody>
      </p:sp>
      <p:sp>
        <p:nvSpPr>
          <p:cNvPr id="12" name="Title 3"/>
          <p:cNvSpPr txBox="1">
            <a:spLocks/>
          </p:cNvSpPr>
          <p:nvPr/>
        </p:nvSpPr>
        <p:spPr>
          <a:xfrm>
            <a:off x="224333" y="333208"/>
            <a:ext cx="8458200" cy="411956"/>
          </a:xfrm>
          <a:prstGeom prst="rect">
            <a:avLst/>
          </a:prstGeom>
        </p:spPr>
        <p:txBody>
          <a:bodyPr vert="horz"/>
          <a:lstStyle>
            <a:lvl1pPr algn="l" defTabSz="457200" rtl="0" eaLnBrk="1" latinLnBrk="0" hangingPunct="1">
              <a:lnSpc>
                <a:spcPct val="90000"/>
              </a:lnSpc>
              <a:spcBef>
                <a:spcPct val="0"/>
              </a:spcBef>
              <a:buNone/>
              <a:defRPr sz="2800" b="1" kern="1200">
                <a:solidFill>
                  <a:schemeClr val="tx2"/>
                </a:solidFill>
                <a:latin typeface="+mj-lt"/>
                <a:ea typeface="+mj-ea"/>
                <a:cs typeface="+mj-cs"/>
              </a:defRPr>
            </a:lvl1pPr>
          </a:lstStyle>
          <a:p>
            <a:r>
              <a:rPr lang="en-US" sz="3600" dirty="0">
                <a:solidFill>
                  <a:schemeClr val="bg1"/>
                </a:solidFill>
                <a:latin typeface="+mn-lt"/>
                <a:cs typeface="Calibri" pitchFamily="34" charset="0"/>
              </a:rPr>
              <a:t>Seafood Performance</a:t>
            </a:r>
          </a:p>
          <a:p>
            <a:r>
              <a:rPr lang="en-US" sz="3600" dirty="0">
                <a:solidFill>
                  <a:schemeClr val="bg1"/>
                </a:solidFill>
                <a:latin typeface="+mn-lt"/>
                <a:cs typeface="Calibri" pitchFamily="34" charset="0"/>
              </a:rPr>
              <a:t>&amp; Demographics by Type</a:t>
            </a:r>
          </a:p>
        </p:txBody>
      </p:sp>
      <p:sp>
        <p:nvSpPr>
          <p:cNvPr id="9" name="Rectangle 8"/>
          <p:cNvSpPr/>
          <p:nvPr/>
        </p:nvSpPr>
        <p:spPr>
          <a:xfrm>
            <a:off x="224333" y="1706347"/>
            <a:ext cx="8288296" cy="2554545"/>
          </a:xfrm>
          <a:prstGeom prst="rect">
            <a:avLst/>
          </a:prstGeom>
        </p:spPr>
        <p:txBody>
          <a:bodyPr wrap="square">
            <a:spAutoFit/>
          </a:bodyPr>
          <a:lstStyle/>
          <a:p>
            <a:pPr marL="342900" lvl="0" indent="-342900">
              <a:buClr>
                <a:schemeClr val="accent3"/>
              </a:buClr>
              <a:buFont typeface="Arial" panose="020B0604020202020204" pitchFamily="34" charset="0"/>
              <a:buChar char="•"/>
            </a:pPr>
            <a:r>
              <a:rPr lang="en-GB" sz="2000" dirty="0">
                <a:solidFill>
                  <a:schemeClr val="bg1"/>
                </a:solidFill>
                <a:ea typeface="MS PGothic" pitchFamily="34" charset="-128"/>
                <a:cs typeface="Calibri" pitchFamily="34" charset="0"/>
              </a:rPr>
              <a:t>Socialising is the most important motivation overall, with convenience overtaking in importance at FSR;</a:t>
            </a:r>
          </a:p>
          <a:p>
            <a:pPr marL="342900" lvl="0" indent="-342900">
              <a:buClr>
                <a:schemeClr val="accent3"/>
              </a:buClr>
              <a:buFont typeface="Arial" panose="020B0604020202020204" pitchFamily="34" charset="0"/>
              <a:buChar char="•"/>
            </a:pPr>
            <a:r>
              <a:rPr lang="en-US" sz="2000" dirty="0">
                <a:solidFill>
                  <a:schemeClr val="bg1"/>
                </a:solidFill>
                <a:cs typeface="Calibri" pitchFamily="34" charset="0"/>
              </a:rPr>
              <a:t>QSR is staying in the weakness zone, whilst Pubs moved into strength territory</a:t>
            </a:r>
            <a:r>
              <a:rPr lang="en-GB" sz="2000" dirty="0">
                <a:solidFill>
                  <a:schemeClr val="bg1"/>
                </a:solidFill>
                <a:cs typeface="Calibri" pitchFamily="34" charset="0"/>
              </a:rPr>
              <a:t>;</a:t>
            </a:r>
          </a:p>
          <a:p>
            <a:pPr marL="342900" lvl="0" indent="-342900">
              <a:buClr>
                <a:schemeClr val="accent3"/>
              </a:buClr>
              <a:buFont typeface="Arial" panose="020B0604020202020204" pitchFamily="34" charset="0"/>
              <a:buChar char="•"/>
            </a:pPr>
            <a:r>
              <a:rPr lang="en-GB" altLang="en-US" sz="2000" dirty="0">
                <a:solidFill>
                  <a:schemeClr val="bg1"/>
                </a:solidFill>
                <a:latin typeface="+mn-lt"/>
                <a:cs typeface="Calibri" pitchFamily="34" charset="0"/>
              </a:rPr>
              <a:t>In 12 months to March’23, Non-Fried Fish and Shellfish fillings have gained share</a:t>
            </a:r>
          </a:p>
          <a:p>
            <a:pPr marL="342900" lvl="0" indent="-342900">
              <a:buClr>
                <a:schemeClr val="accent3"/>
              </a:buClr>
              <a:buFont typeface="Arial" panose="020B0604020202020204" pitchFamily="34" charset="0"/>
              <a:buChar char="•"/>
            </a:pPr>
            <a:r>
              <a:rPr lang="en-GB" sz="2000" dirty="0">
                <a:solidFill>
                  <a:schemeClr val="bg1"/>
                </a:solidFill>
                <a:latin typeface="+mn-lt"/>
                <a:ea typeface="MS PGothic" pitchFamily="34" charset="-128"/>
                <a:cs typeface="Calibri" pitchFamily="34" charset="0"/>
              </a:rPr>
              <a:t>Travel &amp; Leisure seafood customers are the youngest and the most affluent</a:t>
            </a:r>
            <a:endParaRPr lang="en-GB" sz="2000" dirty="0">
              <a:solidFill>
                <a:schemeClr val="bg1"/>
              </a:solidFill>
              <a:cs typeface="Calibri" pitchFamily="34" charset="0"/>
            </a:endParaRPr>
          </a:p>
        </p:txBody>
      </p:sp>
    </p:spTree>
    <p:extLst>
      <p:ext uri="{BB962C8B-B14F-4D97-AF65-F5344CB8AC3E}">
        <p14:creationId xmlns:p14="http://schemas.microsoft.com/office/powerpoint/2010/main" val="135115867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8572" y="518144"/>
            <a:ext cx="8721022" cy="327248"/>
          </a:xfrm>
        </p:spPr>
        <p:txBody>
          <a:bodyPr>
            <a:noAutofit/>
          </a:bodyPr>
          <a:lstStyle/>
          <a:p>
            <a:pPr>
              <a:spcAft>
                <a:spcPts val="600"/>
              </a:spcAft>
            </a:pPr>
            <a:r>
              <a:rPr lang="en-GB" sz="2400" dirty="0">
                <a:solidFill>
                  <a:srgbClr val="00517D"/>
                </a:solidFill>
                <a:latin typeface="+mn-lt"/>
                <a:ea typeface="MS PGothic" pitchFamily="34" charset="-128"/>
                <a:cs typeface="Calibri" pitchFamily="34" charset="0"/>
              </a:rPr>
              <a:t>Socialising is the most important motivation overall, with convenience overtaking in importance at FSR</a:t>
            </a:r>
          </a:p>
        </p:txBody>
      </p:sp>
      <p:sp>
        <p:nvSpPr>
          <p:cNvPr id="3" name="Slide Number Placeholder 2"/>
          <p:cNvSpPr>
            <a:spLocks noGrp="1"/>
          </p:cNvSpPr>
          <p:nvPr>
            <p:ph type="sldNum" sz="quarter" idx="10"/>
          </p:nvPr>
        </p:nvSpPr>
        <p:spPr/>
        <p:txBody>
          <a:bodyPr/>
          <a:lstStyle/>
          <a:p>
            <a:fld id="{35A454EE-6717-4973-901E-6A90AD009CF4}" type="slidenum">
              <a:rPr lang="en-US" smtClean="0">
                <a:solidFill>
                  <a:srgbClr val="0078BE"/>
                </a:solidFill>
              </a:rPr>
              <a:pPr/>
              <a:t>63</a:t>
            </a:fld>
            <a:endParaRPr lang="en-US" dirty="0">
              <a:solidFill>
                <a:srgbClr val="0078BE"/>
              </a:solidFill>
            </a:endParaRPr>
          </a:p>
        </p:txBody>
      </p:sp>
      <p:graphicFrame>
        <p:nvGraphicFramePr>
          <p:cNvPr id="12" name="Table 11"/>
          <p:cNvGraphicFramePr>
            <a:graphicFrameLocks noGrp="1"/>
          </p:cNvGraphicFramePr>
          <p:nvPr>
            <p:extLst>
              <p:ext uri="{D42A27DB-BD31-4B8C-83A1-F6EECF244321}">
                <p14:modId xmlns:p14="http://schemas.microsoft.com/office/powerpoint/2010/main" val="2537816786"/>
              </p:ext>
            </p:extLst>
          </p:nvPr>
        </p:nvGraphicFramePr>
        <p:xfrm>
          <a:off x="279516" y="1405920"/>
          <a:ext cx="8387410" cy="3302292"/>
        </p:xfrm>
        <a:graphic>
          <a:graphicData uri="http://schemas.openxmlformats.org/drawingml/2006/table">
            <a:tbl>
              <a:tblPr>
                <a:tableStyleId>{5C22544A-7EE6-4342-B048-85BDC9FD1C3A}</a:tableStyleId>
              </a:tblPr>
              <a:tblGrid>
                <a:gridCol w="1955188">
                  <a:extLst>
                    <a:ext uri="{9D8B030D-6E8A-4147-A177-3AD203B41FA5}">
                      <a16:colId xmlns:a16="http://schemas.microsoft.com/office/drawing/2014/main" val="20000"/>
                    </a:ext>
                  </a:extLst>
                </a:gridCol>
                <a:gridCol w="1072037">
                  <a:extLst>
                    <a:ext uri="{9D8B030D-6E8A-4147-A177-3AD203B41FA5}">
                      <a16:colId xmlns:a16="http://schemas.microsoft.com/office/drawing/2014/main" val="20001"/>
                    </a:ext>
                  </a:extLst>
                </a:gridCol>
                <a:gridCol w="1072037">
                  <a:extLst>
                    <a:ext uri="{9D8B030D-6E8A-4147-A177-3AD203B41FA5}">
                      <a16:colId xmlns:a16="http://schemas.microsoft.com/office/drawing/2014/main" val="20002"/>
                    </a:ext>
                  </a:extLst>
                </a:gridCol>
                <a:gridCol w="1072037">
                  <a:extLst>
                    <a:ext uri="{9D8B030D-6E8A-4147-A177-3AD203B41FA5}">
                      <a16:colId xmlns:a16="http://schemas.microsoft.com/office/drawing/2014/main" val="20003"/>
                    </a:ext>
                  </a:extLst>
                </a:gridCol>
                <a:gridCol w="1072037">
                  <a:extLst>
                    <a:ext uri="{9D8B030D-6E8A-4147-A177-3AD203B41FA5}">
                      <a16:colId xmlns:a16="http://schemas.microsoft.com/office/drawing/2014/main" val="20004"/>
                    </a:ext>
                  </a:extLst>
                </a:gridCol>
                <a:gridCol w="1072037">
                  <a:extLst>
                    <a:ext uri="{9D8B030D-6E8A-4147-A177-3AD203B41FA5}">
                      <a16:colId xmlns:a16="http://schemas.microsoft.com/office/drawing/2014/main" val="20005"/>
                    </a:ext>
                  </a:extLst>
                </a:gridCol>
                <a:gridCol w="1072037">
                  <a:extLst>
                    <a:ext uri="{9D8B030D-6E8A-4147-A177-3AD203B41FA5}">
                      <a16:colId xmlns:a16="http://schemas.microsoft.com/office/drawing/2014/main" val="20006"/>
                    </a:ext>
                  </a:extLst>
                </a:gridCol>
              </a:tblGrid>
              <a:tr h="408812">
                <a:tc>
                  <a:txBody>
                    <a:bodyPr/>
                    <a:lstStyle/>
                    <a:p>
                      <a:pPr algn="ctr" fontAlgn="b"/>
                      <a:endParaRPr lang="en-GB" sz="1400" b="0" i="0" u="none" strike="noStrike" dirty="0">
                        <a:solidFill>
                          <a:srgbClr val="000000"/>
                        </a:solidFill>
                        <a:effectLst/>
                        <a:latin typeface="+mn-lt"/>
                      </a:endParaRPr>
                    </a:p>
                  </a:txBody>
                  <a:tcPr marL="9525" marR="9525" marT="7144" marB="0" anchor="ctr">
                    <a:lnR w="28575" cap="flat" cmpd="sng" algn="ctr">
                      <a:solidFill>
                        <a:schemeClr val="tx1"/>
                      </a:solidFill>
                      <a:prstDash val="sysDot"/>
                      <a:round/>
                      <a:headEnd type="none" w="med" len="med"/>
                      <a:tailEnd type="none" w="med" len="med"/>
                    </a:lnR>
                    <a:lnB w="28575" cap="flat" cmpd="sng" algn="ctr">
                      <a:solidFill>
                        <a:schemeClr val="tx1"/>
                      </a:solidFill>
                      <a:prstDash val="sysDot"/>
                      <a:round/>
                      <a:headEnd type="none" w="med" len="med"/>
                      <a:tailEnd type="none" w="med" len="med"/>
                    </a:lnB>
                    <a:noFill/>
                  </a:tcPr>
                </a:tc>
                <a:tc>
                  <a:txBody>
                    <a:bodyPr/>
                    <a:lstStyle/>
                    <a:p>
                      <a:pPr algn="ctr" fontAlgn="b"/>
                      <a:r>
                        <a:rPr lang="en-GB" sz="1400" b="1" i="0" u="none" strike="noStrike" kern="1200" dirty="0">
                          <a:solidFill>
                            <a:srgbClr val="000000"/>
                          </a:solidFill>
                          <a:effectLst/>
                          <a:latin typeface="+mn-lt"/>
                          <a:ea typeface="+mn-ea"/>
                          <a:cs typeface="+mn-cs"/>
                        </a:rPr>
                        <a:t>Total OOH</a:t>
                      </a:r>
                    </a:p>
                  </a:txBody>
                  <a:tcPr marL="9525" marR="9525" marT="7144" marB="0" anchor="ctr">
                    <a:lnL w="28575" cap="flat" cmpd="sng" algn="ctr">
                      <a:solidFill>
                        <a:schemeClr val="tx1"/>
                      </a:solidFill>
                      <a:prstDash val="sysDot"/>
                      <a:round/>
                      <a:headEnd type="none" w="med" len="med"/>
                      <a:tailEnd type="none" w="med" len="med"/>
                    </a:lnL>
                    <a:lnB w="28575" cap="flat" cmpd="sng" algn="ctr">
                      <a:solidFill>
                        <a:schemeClr val="tx1"/>
                      </a:solidFill>
                      <a:prstDash val="sysDot"/>
                      <a:round/>
                      <a:headEnd type="none" w="med" len="med"/>
                      <a:tailEnd type="none" w="med" len="med"/>
                    </a:lnB>
                    <a:noFill/>
                  </a:tcPr>
                </a:tc>
                <a:tc>
                  <a:txBody>
                    <a:bodyPr/>
                    <a:lstStyle/>
                    <a:p>
                      <a:pPr algn="ctr" fontAlgn="b"/>
                      <a:r>
                        <a:rPr lang="en-GB" sz="1400" b="1" i="0" u="none" strike="noStrike" kern="1200" dirty="0">
                          <a:solidFill>
                            <a:srgbClr val="000000"/>
                          </a:solidFill>
                          <a:effectLst/>
                          <a:latin typeface="+mn-lt"/>
                          <a:ea typeface="+mn-ea"/>
                          <a:cs typeface="+mn-cs"/>
                        </a:rPr>
                        <a:t>Pubs</a:t>
                      </a:r>
                    </a:p>
                  </a:txBody>
                  <a:tcPr marL="9525" marR="9525" marT="7144" marB="0" anchor="ctr">
                    <a:lnB w="28575" cap="flat" cmpd="sng" algn="ctr">
                      <a:solidFill>
                        <a:schemeClr val="tx1"/>
                      </a:solidFill>
                      <a:prstDash val="sysDot"/>
                      <a:round/>
                      <a:headEnd type="none" w="med" len="med"/>
                      <a:tailEnd type="none" w="med" len="med"/>
                    </a:lnB>
                    <a:noFill/>
                  </a:tcPr>
                </a:tc>
                <a:tc>
                  <a:txBody>
                    <a:bodyPr/>
                    <a:lstStyle/>
                    <a:p>
                      <a:pPr algn="ctr" fontAlgn="b"/>
                      <a:r>
                        <a:rPr lang="en-GB" sz="1400" b="1" i="0" u="none" strike="noStrike" kern="1200" dirty="0">
                          <a:solidFill>
                            <a:srgbClr val="000000"/>
                          </a:solidFill>
                          <a:effectLst/>
                          <a:latin typeface="+mn-lt"/>
                          <a:ea typeface="+mn-ea"/>
                          <a:cs typeface="+mn-cs"/>
                        </a:rPr>
                        <a:t>FSR</a:t>
                      </a:r>
                    </a:p>
                  </a:txBody>
                  <a:tcPr marL="9525" marR="9525" marT="7144" marB="0" anchor="ctr">
                    <a:lnB w="28575" cap="flat" cmpd="sng" algn="ctr">
                      <a:solidFill>
                        <a:schemeClr val="tx1"/>
                      </a:solidFill>
                      <a:prstDash val="sysDot"/>
                      <a:round/>
                      <a:headEnd type="none" w="med" len="med"/>
                      <a:tailEnd type="none" w="med" len="med"/>
                    </a:lnB>
                    <a:noFill/>
                  </a:tcPr>
                </a:tc>
                <a:tc>
                  <a:txBody>
                    <a:bodyPr/>
                    <a:lstStyle/>
                    <a:p>
                      <a:pPr algn="ctr" fontAlgn="b"/>
                      <a:r>
                        <a:rPr lang="en-GB" sz="1400" b="1" i="0" u="none" strike="noStrike" kern="1200" dirty="0">
                          <a:solidFill>
                            <a:srgbClr val="000000"/>
                          </a:solidFill>
                          <a:effectLst/>
                          <a:latin typeface="+mn-lt"/>
                          <a:ea typeface="+mn-ea"/>
                          <a:cs typeface="+mn-cs"/>
                        </a:rPr>
                        <a:t>QSR</a:t>
                      </a:r>
                    </a:p>
                  </a:txBody>
                  <a:tcPr marL="9525" marR="9525" marT="7144" marB="0" anchor="ctr">
                    <a:lnB w="28575" cap="flat" cmpd="sng" algn="ctr">
                      <a:solidFill>
                        <a:schemeClr val="tx1"/>
                      </a:solidFill>
                      <a:prstDash val="sysDot"/>
                      <a:round/>
                      <a:headEnd type="none" w="med" len="med"/>
                      <a:tailEnd type="none" w="med" len="med"/>
                    </a:lnB>
                    <a:noFill/>
                  </a:tcPr>
                </a:tc>
                <a:tc>
                  <a:txBody>
                    <a:bodyPr/>
                    <a:lstStyle/>
                    <a:p>
                      <a:pPr algn="ctr" fontAlgn="b"/>
                      <a:r>
                        <a:rPr lang="en-GB" sz="1400" b="1" i="0" u="none" strike="noStrike" kern="1200" dirty="0">
                          <a:solidFill>
                            <a:srgbClr val="000000"/>
                          </a:solidFill>
                          <a:effectLst/>
                          <a:latin typeface="+mn-lt"/>
                          <a:ea typeface="+mn-ea"/>
                          <a:cs typeface="+mn-cs"/>
                        </a:rPr>
                        <a:t>Fish &amp; Chips</a:t>
                      </a:r>
                    </a:p>
                  </a:txBody>
                  <a:tcPr marL="9525" marR="9525" marT="7144" marB="0" anchor="ctr">
                    <a:lnB w="28575" cap="flat" cmpd="sng" algn="ctr">
                      <a:solidFill>
                        <a:schemeClr val="tx1"/>
                      </a:solidFill>
                      <a:prstDash val="sysDot"/>
                      <a:round/>
                      <a:headEnd type="none" w="med" len="med"/>
                      <a:tailEnd type="none" w="med" len="med"/>
                    </a:lnB>
                    <a:noFill/>
                  </a:tcPr>
                </a:tc>
                <a:tc>
                  <a:txBody>
                    <a:bodyPr/>
                    <a:lstStyle/>
                    <a:p>
                      <a:pPr algn="ctr" fontAlgn="b"/>
                      <a:r>
                        <a:rPr lang="en-GB" sz="1400" b="1" i="0" u="none" strike="noStrike" kern="1200" dirty="0">
                          <a:solidFill>
                            <a:srgbClr val="000000"/>
                          </a:solidFill>
                          <a:effectLst/>
                          <a:latin typeface="+mn-lt"/>
                          <a:ea typeface="+mn-ea"/>
                          <a:cs typeface="+mn-cs"/>
                        </a:rPr>
                        <a:t>QSR excl. Fish &amp; Chips</a:t>
                      </a:r>
                    </a:p>
                  </a:txBody>
                  <a:tcPr marL="9525" marR="9525" marT="7144" marB="0" anchor="ctr">
                    <a:lnB w="28575"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val="10000"/>
                  </a:ext>
                </a:extLst>
              </a:tr>
              <a:tr h="663767">
                <a:tc>
                  <a:txBody>
                    <a:bodyPr/>
                    <a:lstStyle/>
                    <a:p>
                      <a:pPr algn="ctr" fontAlgn="b"/>
                      <a:r>
                        <a:rPr lang="en-GB" sz="1400" b="1" i="0" u="none" strike="noStrike" kern="1200" dirty="0">
                          <a:solidFill>
                            <a:srgbClr val="000000"/>
                          </a:solidFill>
                          <a:effectLst/>
                          <a:latin typeface="+mn-lt"/>
                          <a:ea typeface="+mn-ea"/>
                          <a:cs typeface="+mn-cs"/>
                        </a:rPr>
                        <a:t>Convenience</a:t>
                      </a:r>
                    </a:p>
                  </a:txBody>
                  <a:tcPr marL="9525" marR="9525" marT="7144" marB="0" anchor="ctr">
                    <a:lnR w="28575" cap="flat" cmpd="sng" algn="ctr">
                      <a:solidFill>
                        <a:schemeClr val="tx1"/>
                      </a:solidFill>
                      <a:prstDash val="sysDot"/>
                      <a:round/>
                      <a:headEnd type="none" w="med" len="med"/>
                      <a:tailEnd type="none" w="med" len="med"/>
                    </a:lnR>
                    <a:lnT w="28575" cap="flat" cmpd="sng" algn="ctr">
                      <a:solidFill>
                        <a:schemeClr val="tx1"/>
                      </a:solidFill>
                      <a:prstDash val="sysDot"/>
                      <a:round/>
                      <a:headEnd type="none" w="med" len="med"/>
                      <a:tailEnd type="none" w="med" len="med"/>
                    </a:lnT>
                    <a:noFill/>
                  </a:tcPr>
                </a:tc>
                <a:tc>
                  <a:txBody>
                    <a:bodyPr/>
                    <a:lstStyle/>
                    <a:p>
                      <a:pPr algn="ctr" fontAlgn="ctr"/>
                      <a:r>
                        <a:rPr lang="en-US" sz="1400" b="1" i="0" u="none" strike="noStrike" dirty="0">
                          <a:solidFill>
                            <a:srgbClr val="FF0000"/>
                          </a:solidFill>
                          <a:effectLst/>
                          <a:latin typeface="+mn-lt"/>
                        </a:rPr>
                        <a:t>89</a:t>
                      </a:r>
                    </a:p>
                  </a:txBody>
                  <a:tcPr marL="9525" marR="9525" marT="9525" marB="0" anchor="ctr">
                    <a:lnL w="28575" cap="flat" cmpd="sng" algn="ctr">
                      <a:solidFill>
                        <a:schemeClr val="tx1"/>
                      </a:solidFill>
                      <a:prstDash val="sysDot"/>
                      <a:round/>
                      <a:headEnd type="none" w="med" len="med"/>
                      <a:tailEnd type="none" w="med" len="med"/>
                    </a:lnL>
                    <a:lnT w="28575" cap="flat" cmpd="sng" algn="ctr">
                      <a:solidFill>
                        <a:schemeClr val="tx1"/>
                      </a:solidFill>
                      <a:prstDash val="sysDot"/>
                      <a:round/>
                      <a:headEnd type="none" w="med" len="med"/>
                      <a:tailEnd type="none" w="med" len="med"/>
                    </a:lnT>
                    <a:noFill/>
                  </a:tcPr>
                </a:tc>
                <a:tc>
                  <a:txBody>
                    <a:bodyPr/>
                    <a:lstStyle/>
                    <a:p>
                      <a:pPr algn="ctr" fontAlgn="ctr"/>
                      <a:r>
                        <a:rPr lang="en-US" sz="1400" b="1" i="0" u="none" strike="noStrike" dirty="0">
                          <a:solidFill>
                            <a:srgbClr val="FF0000"/>
                          </a:solidFill>
                          <a:effectLst/>
                          <a:latin typeface="+mn-lt"/>
                        </a:rPr>
                        <a:t>77</a:t>
                      </a:r>
                    </a:p>
                  </a:txBody>
                  <a:tcPr marL="9525" marR="9525" marT="9525" marB="0" anchor="ctr">
                    <a:lnT w="28575" cap="flat" cmpd="sng" algn="ctr">
                      <a:solidFill>
                        <a:schemeClr val="tx1"/>
                      </a:solidFill>
                      <a:prstDash val="sysDot"/>
                      <a:round/>
                      <a:headEnd type="none" w="med" len="med"/>
                      <a:tailEnd type="none" w="med" len="med"/>
                    </a:lnT>
                    <a:noFill/>
                  </a:tcPr>
                </a:tc>
                <a:tc>
                  <a:txBody>
                    <a:bodyPr/>
                    <a:lstStyle/>
                    <a:p>
                      <a:pPr algn="ctr" fontAlgn="ctr"/>
                      <a:r>
                        <a:rPr lang="en-US" sz="1400" b="1" i="0" u="none" strike="noStrike">
                          <a:solidFill>
                            <a:srgbClr val="92D050"/>
                          </a:solidFill>
                          <a:effectLst/>
                          <a:latin typeface="+mn-lt"/>
                        </a:rPr>
                        <a:t>113</a:t>
                      </a:r>
                    </a:p>
                  </a:txBody>
                  <a:tcPr marL="9525" marR="9525" marT="9525" marB="0" anchor="ctr">
                    <a:lnT w="28575" cap="flat" cmpd="sng" algn="ctr">
                      <a:solidFill>
                        <a:schemeClr val="tx1"/>
                      </a:solidFill>
                      <a:prstDash val="sysDot"/>
                      <a:round/>
                      <a:headEnd type="none" w="med" len="med"/>
                      <a:tailEnd type="none" w="med" len="med"/>
                    </a:lnT>
                    <a:noFill/>
                  </a:tcPr>
                </a:tc>
                <a:tc>
                  <a:txBody>
                    <a:bodyPr/>
                    <a:lstStyle/>
                    <a:p>
                      <a:pPr algn="ctr" fontAlgn="ctr"/>
                      <a:r>
                        <a:rPr lang="en-US" sz="1400" b="1" i="0" u="none" strike="noStrike">
                          <a:solidFill>
                            <a:srgbClr val="FF0000"/>
                          </a:solidFill>
                          <a:effectLst/>
                          <a:latin typeface="+mn-lt"/>
                        </a:rPr>
                        <a:t>89</a:t>
                      </a:r>
                    </a:p>
                  </a:txBody>
                  <a:tcPr marL="9525" marR="9525" marT="9525" marB="0" anchor="ctr">
                    <a:lnT w="28575" cap="flat" cmpd="sng" algn="ctr">
                      <a:solidFill>
                        <a:schemeClr val="tx1"/>
                      </a:solidFill>
                      <a:prstDash val="sysDot"/>
                      <a:round/>
                      <a:headEnd type="none" w="med" len="med"/>
                      <a:tailEnd type="none" w="med" len="med"/>
                    </a:lnT>
                    <a:noFill/>
                  </a:tcPr>
                </a:tc>
                <a:tc>
                  <a:txBody>
                    <a:bodyPr/>
                    <a:lstStyle/>
                    <a:p>
                      <a:pPr algn="ctr" fontAlgn="ctr"/>
                      <a:r>
                        <a:rPr lang="en-US" sz="1400" b="1" i="0" u="none" strike="noStrike">
                          <a:solidFill>
                            <a:srgbClr val="FF0000"/>
                          </a:solidFill>
                          <a:effectLst/>
                          <a:latin typeface="+mn-lt"/>
                        </a:rPr>
                        <a:t>98</a:t>
                      </a:r>
                    </a:p>
                  </a:txBody>
                  <a:tcPr marL="9525" marR="9525" marT="9525" marB="0" anchor="ctr">
                    <a:lnT w="28575" cap="flat" cmpd="sng" algn="ctr">
                      <a:solidFill>
                        <a:schemeClr val="tx1"/>
                      </a:solidFill>
                      <a:prstDash val="sysDot"/>
                      <a:round/>
                      <a:headEnd type="none" w="med" len="med"/>
                      <a:tailEnd type="none" w="med" len="med"/>
                    </a:lnT>
                    <a:noFill/>
                  </a:tcPr>
                </a:tc>
                <a:tc>
                  <a:txBody>
                    <a:bodyPr/>
                    <a:lstStyle/>
                    <a:p>
                      <a:pPr algn="ctr" fontAlgn="ctr"/>
                      <a:r>
                        <a:rPr lang="en-US" sz="1400" b="1" i="0" u="none" strike="noStrike">
                          <a:solidFill>
                            <a:srgbClr val="92D050"/>
                          </a:solidFill>
                          <a:effectLst/>
                          <a:latin typeface="+mn-lt"/>
                        </a:rPr>
                        <a:t>118</a:t>
                      </a:r>
                    </a:p>
                  </a:txBody>
                  <a:tcPr marL="9525" marR="9525" marT="9525" marB="0" anchor="ctr">
                    <a:lnT w="28575" cap="flat" cmpd="sng" algn="ctr">
                      <a:solidFill>
                        <a:schemeClr val="tx1"/>
                      </a:solidFill>
                      <a:prstDash val="sysDot"/>
                      <a:round/>
                      <a:headEnd type="none" w="med" len="med"/>
                      <a:tailEnd type="none" w="med" len="med"/>
                    </a:lnT>
                    <a:noFill/>
                  </a:tcPr>
                </a:tc>
                <a:extLst>
                  <a:ext uri="{0D108BD9-81ED-4DB2-BD59-A6C34878D82A}">
                    <a16:rowId xmlns:a16="http://schemas.microsoft.com/office/drawing/2014/main" val="10001"/>
                  </a:ext>
                </a:extLst>
              </a:tr>
              <a:tr h="663767">
                <a:tc>
                  <a:txBody>
                    <a:bodyPr/>
                    <a:lstStyle/>
                    <a:p>
                      <a:pPr algn="ctr" fontAlgn="b"/>
                      <a:r>
                        <a:rPr lang="en-GB" sz="1400" b="1" i="0" u="none" strike="noStrike" kern="1200" dirty="0">
                          <a:solidFill>
                            <a:srgbClr val="000000"/>
                          </a:solidFill>
                          <a:effectLst/>
                          <a:latin typeface="+mn-lt"/>
                          <a:ea typeface="+mn-ea"/>
                          <a:cs typeface="+mn-cs"/>
                        </a:rPr>
                        <a:t>Functional</a:t>
                      </a:r>
                    </a:p>
                  </a:txBody>
                  <a:tcPr marL="9525" marR="9525" marT="7144" marB="0" anchor="ctr">
                    <a:lnR w="28575" cap="flat" cmpd="sng" algn="ctr">
                      <a:solidFill>
                        <a:schemeClr val="tx1"/>
                      </a:solidFill>
                      <a:prstDash val="sysDot"/>
                      <a:round/>
                      <a:headEnd type="none" w="med" len="med"/>
                      <a:tailEnd type="none" w="med" len="med"/>
                    </a:lnR>
                    <a:noFill/>
                  </a:tcPr>
                </a:tc>
                <a:tc>
                  <a:txBody>
                    <a:bodyPr/>
                    <a:lstStyle/>
                    <a:p>
                      <a:pPr algn="ctr" fontAlgn="ctr"/>
                      <a:r>
                        <a:rPr lang="en-US" sz="1400" b="1" i="0" u="none" strike="noStrike">
                          <a:solidFill>
                            <a:srgbClr val="FF0000"/>
                          </a:solidFill>
                          <a:effectLst/>
                          <a:latin typeface="+mn-lt"/>
                        </a:rPr>
                        <a:t>97</a:t>
                      </a:r>
                    </a:p>
                  </a:txBody>
                  <a:tcPr marL="9525" marR="9525" marT="9525" marB="0" anchor="ctr">
                    <a:lnL w="28575" cap="flat" cmpd="sng" algn="ctr">
                      <a:solidFill>
                        <a:schemeClr val="tx1"/>
                      </a:solidFill>
                      <a:prstDash val="sysDot"/>
                      <a:round/>
                      <a:headEnd type="none" w="med" len="med"/>
                      <a:tailEnd type="none" w="med" len="med"/>
                    </a:lnL>
                    <a:noFill/>
                  </a:tcPr>
                </a:tc>
                <a:tc>
                  <a:txBody>
                    <a:bodyPr/>
                    <a:lstStyle/>
                    <a:p>
                      <a:pPr algn="ctr" fontAlgn="ctr"/>
                      <a:r>
                        <a:rPr lang="en-US" sz="1400" b="1" i="0" u="none" strike="noStrike" dirty="0">
                          <a:solidFill>
                            <a:srgbClr val="FF0000"/>
                          </a:solidFill>
                          <a:effectLst/>
                          <a:latin typeface="+mn-lt"/>
                        </a:rPr>
                        <a:t>76</a:t>
                      </a:r>
                    </a:p>
                  </a:txBody>
                  <a:tcPr marL="9525" marR="9525" marT="9525" marB="0" anchor="ctr">
                    <a:noFill/>
                  </a:tcPr>
                </a:tc>
                <a:tc>
                  <a:txBody>
                    <a:bodyPr/>
                    <a:lstStyle/>
                    <a:p>
                      <a:pPr algn="ctr" fontAlgn="ctr"/>
                      <a:r>
                        <a:rPr lang="en-US" sz="1400" b="1" i="0" u="none" strike="noStrike" dirty="0">
                          <a:solidFill>
                            <a:srgbClr val="FF0000"/>
                          </a:solidFill>
                          <a:effectLst/>
                          <a:latin typeface="+mn-lt"/>
                        </a:rPr>
                        <a:t>96</a:t>
                      </a:r>
                    </a:p>
                  </a:txBody>
                  <a:tcPr marL="9525" marR="9525" marT="9525" marB="0" anchor="ctr">
                    <a:noFill/>
                  </a:tcPr>
                </a:tc>
                <a:tc>
                  <a:txBody>
                    <a:bodyPr/>
                    <a:lstStyle/>
                    <a:p>
                      <a:pPr algn="ctr" fontAlgn="ctr"/>
                      <a:r>
                        <a:rPr lang="en-US" sz="1400" b="1" i="0" u="none" strike="noStrike">
                          <a:solidFill>
                            <a:srgbClr val="92D050"/>
                          </a:solidFill>
                          <a:effectLst/>
                          <a:latin typeface="+mn-lt"/>
                        </a:rPr>
                        <a:t>105</a:t>
                      </a:r>
                    </a:p>
                  </a:txBody>
                  <a:tcPr marL="9525" marR="9525" marT="9525" marB="0" anchor="ctr">
                    <a:noFill/>
                  </a:tcPr>
                </a:tc>
                <a:tc>
                  <a:txBody>
                    <a:bodyPr/>
                    <a:lstStyle/>
                    <a:p>
                      <a:pPr algn="ctr" fontAlgn="ctr"/>
                      <a:r>
                        <a:rPr lang="en-US" sz="1400" b="1" i="0" u="none" strike="noStrike">
                          <a:solidFill>
                            <a:srgbClr val="92D050"/>
                          </a:solidFill>
                          <a:effectLst/>
                          <a:latin typeface="+mn-lt"/>
                        </a:rPr>
                        <a:t>101</a:t>
                      </a:r>
                    </a:p>
                  </a:txBody>
                  <a:tcPr marL="9525" marR="9525" marT="9525" marB="0" anchor="ctr">
                    <a:noFill/>
                  </a:tcPr>
                </a:tc>
                <a:tc>
                  <a:txBody>
                    <a:bodyPr/>
                    <a:lstStyle/>
                    <a:p>
                      <a:pPr algn="ctr" fontAlgn="ctr"/>
                      <a:r>
                        <a:rPr lang="en-US" sz="1400" b="1" i="0" u="none" strike="noStrike">
                          <a:solidFill>
                            <a:srgbClr val="FF0000"/>
                          </a:solidFill>
                          <a:effectLst/>
                          <a:latin typeface="+mn-lt"/>
                        </a:rPr>
                        <a:t>95</a:t>
                      </a:r>
                    </a:p>
                  </a:txBody>
                  <a:tcPr marL="9525" marR="9525" marT="9525" marB="0" anchor="ctr">
                    <a:noFill/>
                  </a:tcPr>
                </a:tc>
                <a:extLst>
                  <a:ext uri="{0D108BD9-81ED-4DB2-BD59-A6C34878D82A}">
                    <a16:rowId xmlns:a16="http://schemas.microsoft.com/office/drawing/2014/main" val="10002"/>
                  </a:ext>
                </a:extLst>
              </a:tr>
              <a:tr h="663767">
                <a:tc>
                  <a:txBody>
                    <a:bodyPr/>
                    <a:lstStyle/>
                    <a:p>
                      <a:pPr algn="ctr" fontAlgn="b"/>
                      <a:r>
                        <a:rPr lang="en-GB" sz="1400" b="1" i="0" u="none" strike="noStrike" kern="1200" dirty="0">
                          <a:solidFill>
                            <a:srgbClr val="000000"/>
                          </a:solidFill>
                          <a:effectLst/>
                          <a:latin typeface="+mn-lt"/>
                          <a:ea typeface="+mn-ea"/>
                          <a:cs typeface="+mn-cs"/>
                        </a:rPr>
                        <a:t>Socialising</a:t>
                      </a:r>
                    </a:p>
                  </a:txBody>
                  <a:tcPr marL="9525" marR="9525" marT="7144" marB="0" anchor="ctr">
                    <a:lnR w="28575" cap="flat" cmpd="sng" algn="ctr">
                      <a:solidFill>
                        <a:schemeClr val="tx1"/>
                      </a:solidFill>
                      <a:prstDash val="sysDot"/>
                      <a:round/>
                      <a:headEnd type="none" w="med" len="med"/>
                      <a:tailEnd type="none" w="med" len="med"/>
                    </a:lnR>
                    <a:noFill/>
                  </a:tcPr>
                </a:tc>
                <a:tc>
                  <a:txBody>
                    <a:bodyPr/>
                    <a:lstStyle/>
                    <a:p>
                      <a:pPr algn="ctr" fontAlgn="ctr"/>
                      <a:r>
                        <a:rPr lang="en-US" sz="1400" b="1" i="0" u="none" strike="noStrike">
                          <a:solidFill>
                            <a:srgbClr val="92D050"/>
                          </a:solidFill>
                          <a:effectLst/>
                          <a:latin typeface="+mn-lt"/>
                        </a:rPr>
                        <a:t>135</a:t>
                      </a:r>
                    </a:p>
                  </a:txBody>
                  <a:tcPr marL="9525" marR="9525" marT="9525" marB="0" anchor="ctr">
                    <a:lnL w="28575" cap="flat" cmpd="sng" algn="ctr">
                      <a:solidFill>
                        <a:schemeClr val="tx1"/>
                      </a:solidFill>
                      <a:prstDash val="sysDot"/>
                      <a:round/>
                      <a:headEnd type="none" w="med" len="med"/>
                      <a:tailEnd type="none" w="med" len="med"/>
                    </a:lnL>
                    <a:noFill/>
                  </a:tcPr>
                </a:tc>
                <a:tc>
                  <a:txBody>
                    <a:bodyPr/>
                    <a:lstStyle/>
                    <a:p>
                      <a:pPr algn="ctr" fontAlgn="ctr"/>
                      <a:r>
                        <a:rPr lang="en-US" sz="1400" b="1" i="0" u="none" strike="noStrike">
                          <a:solidFill>
                            <a:srgbClr val="92D050"/>
                          </a:solidFill>
                          <a:effectLst/>
                          <a:latin typeface="+mn-lt"/>
                        </a:rPr>
                        <a:t>116</a:t>
                      </a:r>
                    </a:p>
                  </a:txBody>
                  <a:tcPr marL="9525" marR="9525" marT="9525" marB="0" anchor="ctr">
                    <a:noFill/>
                  </a:tcPr>
                </a:tc>
                <a:tc>
                  <a:txBody>
                    <a:bodyPr/>
                    <a:lstStyle/>
                    <a:p>
                      <a:pPr algn="ctr" fontAlgn="ctr"/>
                      <a:r>
                        <a:rPr lang="en-US" sz="1400" b="1" i="0" u="none" strike="noStrike">
                          <a:solidFill>
                            <a:srgbClr val="92D050"/>
                          </a:solidFill>
                          <a:effectLst/>
                          <a:latin typeface="+mn-lt"/>
                        </a:rPr>
                        <a:t>108</a:t>
                      </a:r>
                    </a:p>
                  </a:txBody>
                  <a:tcPr marL="9525" marR="9525" marT="9525" marB="0" anchor="ctr">
                    <a:noFill/>
                  </a:tcPr>
                </a:tc>
                <a:tc>
                  <a:txBody>
                    <a:bodyPr/>
                    <a:lstStyle/>
                    <a:p>
                      <a:pPr algn="ctr" fontAlgn="ctr"/>
                      <a:r>
                        <a:rPr lang="en-US" sz="1400" b="1" i="0" u="none" strike="noStrike" dirty="0">
                          <a:solidFill>
                            <a:srgbClr val="92D050"/>
                          </a:solidFill>
                          <a:effectLst/>
                          <a:latin typeface="+mn-lt"/>
                        </a:rPr>
                        <a:t>126</a:t>
                      </a:r>
                    </a:p>
                  </a:txBody>
                  <a:tcPr marL="9525" marR="9525" marT="9525" marB="0" anchor="ctr">
                    <a:noFill/>
                  </a:tcPr>
                </a:tc>
                <a:tc>
                  <a:txBody>
                    <a:bodyPr/>
                    <a:lstStyle/>
                    <a:p>
                      <a:pPr algn="ctr" fontAlgn="ctr"/>
                      <a:r>
                        <a:rPr lang="en-US" sz="1400" b="1" i="0" u="none" strike="noStrike" dirty="0">
                          <a:solidFill>
                            <a:srgbClr val="92D050"/>
                          </a:solidFill>
                          <a:effectLst/>
                          <a:latin typeface="+mn-lt"/>
                        </a:rPr>
                        <a:t>105</a:t>
                      </a:r>
                    </a:p>
                  </a:txBody>
                  <a:tcPr marL="9525" marR="9525" marT="9525" marB="0" anchor="ctr">
                    <a:noFill/>
                  </a:tcPr>
                </a:tc>
                <a:tc>
                  <a:txBody>
                    <a:bodyPr/>
                    <a:lstStyle/>
                    <a:p>
                      <a:pPr algn="ctr" fontAlgn="ctr"/>
                      <a:r>
                        <a:rPr lang="en-US" sz="1400" b="1" i="0" u="none" strike="noStrike">
                          <a:solidFill>
                            <a:srgbClr val="92D050"/>
                          </a:solidFill>
                          <a:effectLst/>
                          <a:latin typeface="+mn-lt"/>
                        </a:rPr>
                        <a:t>110</a:t>
                      </a:r>
                    </a:p>
                  </a:txBody>
                  <a:tcPr marL="9525" marR="9525" marT="9525" marB="0" anchor="ctr">
                    <a:noFill/>
                  </a:tcPr>
                </a:tc>
                <a:extLst>
                  <a:ext uri="{0D108BD9-81ED-4DB2-BD59-A6C34878D82A}">
                    <a16:rowId xmlns:a16="http://schemas.microsoft.com/office/drawing/2014/main" val="10003"/>
                  </a:ext>
                </a:extLst>
              </a:tr>
              <a:tr h="663767">
                <a:tc>
                  <a:txBody>
                    <a:bodyPr/>
                    <a:lstStyle/>
                    <a:p>
                      <a:pPr algn="ctr" fontAlgn="b"/>
                      <a:r>
                        <a:rPr lang="en-GB" sz="1400" b="1" i="0" u="none" strike="noStrike" kern="1200" dirty="0">
                          <a:solidFill>
                            <a:srgbClr val="000000"/>
                          </a:solidFill>
                          <a:effectLst/>
                          <a:latin typeface="+mn-lt"/>
                          <a:ea typeface="+mn-ea"/>
                          <a:cs typeface="+mn-cs"/>
                        </a:rPr>
                        <a:t>Treating</a:t>
                      </a:r>
                    </a:p>
                  </a:txBody>
                  <a:tcPr marL="9525" marR="9525" marT="7144" marB="0" anchor="ctr">
                    <a:lnR w="28575" cap="flat" cmpd="sng" algn="ctr">
                      <a:solidFill>
                        <a:schemeClr val="tx1"/>
                      </a:solidFill>
                      <a:prstDash val="sysDot"/>
                      <a:round/>
                      <a:headEnd type="none" w="med" len="med"/>
                      <a:tailEnd type="none" w="med" len="med"/>
                    </a:lnR>
                    <a:noFill/>
                  </a:tcPr>
                </a:tc>
                <a:tc>
                  <a:txBody>
                    <a:bodyPr/>
                    <a:lstStyle/>
                    <a:p>
                      <a:pPr algn="ctr" fontAlgn="ctr"/>
                      <a:r>
                        <a:rPr lang="en-US" sz="1400" b="1" i="0" u="none" strike="noStrike">
                          <a:solidFill>
                            <a:srgbClr val="FF0000"/>
                          </a:solidFill>
                          <a:effectLst/>
                          <a:latin typeface="+mn-lt"/>
                        </a:rPr>
                        <a:t>97</a:t>
                      </a:r>
                    </a:p>
                  </a:txBody>
                  <a:tcPr marL="9525" marR="9525" marT="9525" marB="0" anchor="ctr">
                    <a:lnL w="28575" cap="flat" cmpd="sng" algn="ctr">
                      <a:solidFill>
                        <a:schemeClr val="tx1"/>
                      </a:solidFill>
                      <a:prstDash val="sysDot"/>
                      <a:round/>
                      <a:headEnd type="none" w="med" len="med"/>
                      <a:tailEnd type="none" w="med" len="med"/>
                    </a:lnL>
                    <a:noFill/>
                  </a:tcPr>
                </a:tc>
                <a:tc>
                  <a:txBody>
                    <a:bodyPr/>
                    <a:lstStyle/>
                    <a:p>
                      <a:pPr algn="ctr" fontAlgn="ctr"/>
                      <a:r>
                        <a:rPr lang="en-US" sz="1400" b="1" i="0" u="none" strike="noStrike">
                          <a:solidFill>
                            <a:srgbClr val="FF0000"/>
                          </a:solidFill>
                          <a:effectLst/>
                          <a:latin typeface="+mn-lt"/>
                        </a:rPr>
                        <a:t>87</a:t>
                      </a:r>
                    </a:p>
                  </a:txBody>
                  <a:tcPr marL="9525" marR="9525" marT="9525" marB="0" anchor="ctr">
                    <a:noFill/>
                  </a:tcPr>
                </a:tc>
                <a:tc>
                  <a:txBody>
                    <a:bodyPr/>
                    <a:lstStyle/>
                    <a:p>
                      <a:pPr algn="ctr" fontAlgn="ctr"/>
                      <a:r>
                        <a:rPr lang="en-US" sz="1400" b="1" i="0" u="none" strike="noStrike">
                          <a:solidFill>
                            <a:srgbClr val="92D050"/>
                          </a:solidFill>
                          <a:effectLst/>
                          <a:latin typeface="+mn-lt"/>
                        </a:rPr>
                        <a:t>104</a:t>
                      </a:r>
                    </a:p>
                  </a:txBody>
                  <a:tcPr marL="9525" marR="9525" marT="9525" marB="0" anchor="ctr">
                    <a:noFill/>
                  </a:tcPr>
                </a:tc>
                <a:tc>
                  <a:txBody>
                    <a:bodyPr/>
                    <a:lstStyle/>
                    <a:p>
                      <a:pPr algn="ctr" fontAlgn="ctr"/>
                      <a:r>
                        <a:rPr lang="en-US" sz="1400" b="1" i="0" u="none" strike="noStrike">
                          <a:solidFill>
                            <a:srgbClr val="FF0000"/>
                          </a:solidFill>
                          <a:effectLst/>
                          <a:latin typeface="+mn-lt"/>
                        </a:rPr>
                        <a:t>95</a:t>
                      </a:r>
                    </a:p>
                  </a:txBody>
                  <a:tcPr marL="9525" marR="9525" marT="9525" marB="0" anchor="ctr">
                    <a:noFill/>
                  </a:tcPr>
                </a:tc>
                <a:tc>
                  <a:txBody>
                    <a:bodyPr/>
                    <a:lstStyle/>
                    <a:p>
                      <a:pPr algn="ctr" fontAlgn="ctr"/>
                      <a:r>
                        <a:rPr lang="en-US" sz="1400" b="1" i="0" u="none" strike="noStrike" dirty="0">
                          <a:solidFill>
                            <a:srgbClr val="FF0000"/>
                          </a:solidFill>
                          <a:effectLst/>
                          <a:latin typeface="+mn-lt"/>
                        </a:rPr>
                        <a:t>100</a:t>
                      </a:r>
                    </a:p>
                  </a:txBody>
                  <a:tcPr marL="9525" marR="9525" marT="9525" marB="0" anchor="ctr">
                    <a:noFill/>
                  </a:tcPr>
                </a:tc>
                <a:tc>
                  <a:txBody>
                    <a:bodyPr/>
                    <a:lstStyle/>
                    <a:p>
                      <a:pPr algn="ctr" fontAlgn="ctr"/>
                      <a:r>
                        <a:rPr lang="en-US" sz="1400" b="1" i="0" u="none" strike="noStrike" dirty="0">
                          <a:solidFill>
                            <a:srgbClr val="FF0000"/>
                          </a:solidFill>
                          <a:effectLst/>
                          <a:latin typeface="+mn-lt"/>
                        </a:rPr>
                        <a:t>75</a:t>
                      </a:r>
                    </a:p>
                  </a:txBody>
                  <a:tcPr marL="9525" marR="9525" marT="9525" marB="0" anchor="ctr">
                    <a:noFill/>
                  </a:tcPr>
                </a:tc>
                <a:extLst>
                  <a:ext uri="{0D108BD9-81ED-4DB2-BD59-A6C34878D82A}">
                    <a16:rowId xmlns:a16="http://schemas.microsoft.com/office/drawing/2014/main" val="10004"/>
                  </a:ext>
                </a:extLst>
              </a:tr>
            </a:tbl>
          </a:graphicData>
        </a:graphic>
      </p:graphicFrame>
      <p:sp>
        <p:nvSpPr>
          <p:cNvPr id="11" name="Text Box 3"/>
          <p:cNvSpPr txBox="1">
            <a:spLocks noChangeArrowheads="1"/>
          </p:cNvSpPr>
          <p:nvPr/>
        </p:nvSpPr>
        <p:spPr bwMode="auto">
          <a:xfrm>
            <a:off x="3103969" y="1085850"/>
            <a:ext cx="291342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ctr"/>
            <a:r>
              <a:rPr lang="en-US" sz="1200" dirty="0">
                <a:solidFill>
                  <a:srgbClr val="008AC0"/>
                </a:solidFill>
                <a:latin typeface="+mn-lt"/>
                <a:ea typeface="MS PGothic" pitchFamily="34" charset="-128"/>
                <a:cs typeface="Calibri" pitchFamily="34" charset="0"/>
              </a:rPr>
              <a:t>Index – Seafood vs. Total Food/Drink</a:t>
            </a:r>
          </a:p>
          <a:p>
            <a:pPr algn="ctr"/>
            <a:r>
              <a:rPr lang="en-US" sz="1200" dirty="0">
                <a:solidFill>
                  <a:srgbClr val="008AC0"/>
                </a:solidFill>
                <a:latin typeface="+mn-lt"/>
                <a:ea typeface="MS PGothic" pitchFamily="34" charset="-128"/>
                <a:cs typeface="Calibri" pitchFamily="34" charset="0"/>
              </a:rPr>
              <a:t>Motivation for Eating/Drinking Visit OOH</a:t>
            </a:r>
          </a:p>
        </p:txBody>
      </p:sp>
      <p:sp>
        <p:nvSpPr>
          <p:cNvPr id="8" name="Text Placeholder 4"/>
          <p:cNvSpPr>
            <a:spLocks noGrp="1"/>
          </p:cNvSpPr>
          <p:nvPr>
            <p:ph type="body" sz="quarter" idx="4294967295"/>
          </p:nvPr>
        </p:nvSpPr>
        <p:spPr>
          <a:xfrm>
            <a:off x="5897139" y="4800600"/>
            <a:ext cx="2683723" cy="277391"/>
          </a:xfrm>
        </p:spPr>
        <p:txBody>
          <a:bodyPr>
            <a:normAutofit/>
          </a:bodyPr>
          <a:lstStyle/>
          <a:p>
            <a:pPr marL="0" indent="0">
              <a:buNone/>
            </a:pPr>
            <a:r>
              <a:rPr lang="en-US" sz="1100" dirty="0">
                <a:solidFill>
                  <a:schemeClr val="tx1">
                    <a:lumMod val="65000"/>
                    <a:lumOff val="35000"/>
                  </a:schemeClr>
                </a:solidFill>
                <a:cs typeface="Calibri" pitchFamily="34" charset="0"/>
              </a:rPr>
              <a:t>Source: </a:t>
            </a:r>
            <a:r>
              <a:rPr lang="en-US" sz="1100" dirty="0" err="1">
                <a:solidFill>
                  <a:schemeClr val="tx1">
                    <a:lumMod val="65000"/>
                    <a:lumOff val="35000"/>
                  </a:schemeClr>
                </a:solidFill>
                <a:cs typeface="Calibri" pitchFamily="34" charset="0"/>
              </a:rPr>
              <a:t>Circana</a:t>
            </a:r>
            <a:r>
              <a:rPr lang="en-US" sz="1100" dirty="0">
                <a:solidFill>
                  <a:schemeClr val="tx1">
                    <a:lumMod val="65000"/>
                    <a:lumOff val="35000"/>
                  </a:schemeClr>
                </a:solidFill>
                <a:cs typeface="Calibri" pitchFamily="34" charset="0"/>
              </a:rPr>
              <a:t>/CREST®, YE Mar 23</a:t>
            </a:r>
          </a:p>
        </p:txBody>
      </p:sp>
    </p:spTree>
    <p:extLst>
      <p:ext uri="{BB962C8B-B14F-4D97-AF65-F5344CB8AC3E}">
        <p14:creationId xmlns:p14="http://schemas.microsoft.com/office/powerpoint/2010/main" val="1902484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9001" y="138429"/>
            <a:ext cx="8523361" cy="657163"/>
          </a:xfrm>
        </p:spPr>
        <p:txBody>
          <a:bodyPr>
            <a:noAutofit/>
          </a:bodyPr>
          <a:lstStyle/>
          <a:p>
            <a:pPr>
              <a:spcAft>
                <a:spcPts val="600"/>
              </a:spcAft>
            </a:pPr>
            <a:r>
              <a:rPr lang="en-US" sz="2400" dirty="0">
                <a:solidFill>
                  <a:srgbClr val="00517D"/>
                </a:solidFill>
                <a:latin typeface="+mn-lt"/>
                <a:ea typeface="MS PGothic" pitchFamily="34" charset="-128"/>
                <a:cs typeface="Calibri" pitchFamily="34" charset="0"/>
              </a:rPr>
              <a:t>QSR is staying in the weakness quadrant, whilst Pubs moved into strength category</a:t>
            </a:r>
          </a:p>
        </p:txBody>
      </p:sp>
      <p:sp>
        <p:nvSpPr>
          <p:cNvPr id="3" name="Slide Number Placeholder 2"/>
          <p:cNvSpPr>
            <a:spLocks noGrp="1"/>
          </p:cNvSpPr>
          <p:nvPr>
            <p:ph type="sldNum" sz="quarter" idx="10"/>
          </p:nvPr>
        </p:nvSpPr>
        <p:spPr/>
        <p:txBody>
          <a:bodyPr/>
          <a:lstStyle/>
          <a:p>
            <a:fld id="{35A454EE-6717-4973-901E-6A90AD009CF4}" type="slidenum">
              <a:rPr lang="en-US" smtClean="0">
                <a:solidFill>
                  <a:srgbClr val="0078BE"/>
                </a:solidFill>
              </a:rPr>
              <a:pPr/>
              <a:t>64</a:t>
            </a:fld>
            <a:endParaRPr lang="en-US" dirty="0">
              <a:solidFill>
                <a:srgbClr val="0078BE"/>
              </a:solidFill>
            </a:endParaRPr>
          </a:p>
        </p:txBody>
      </p:sp>
      <p:sp>
        <p:nvSpPr>
          <p:cNvPr id="11" name="Text Box 3"/>
          <p:cNvSpPr txBox="1">
            <a:spLocks noChangeArrowheads="1"/>
          </p:cNvSpPr>
          <p:nvPr/>
        </p:nvSpPr>
        <p:spPr bwMode="auto">
          <a:xfrm>
            <a:off x="3731545" y="919024"/>
            <a:ext cx="165827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ctr"/>
            <a:r>
              <a:rPr lang="en-US" sz="1200" dirty="0">
                <a:solidFill>
                  <a:srgbClr val="008AC0"/>
                </a:solidFill>
                <a:latin typeface="+mn-lt"/>
                <a:ea typeface="MS PGothic" pitchFamily="34" charset="-128"/>
                <a:cs typeface="Calibri" pitchFamily="34" charset="0"/>
              </a:rPr>
              <a:t>Total Seafood</a:t>
            </a:r>
          </a:p>
          <a:p>
            <a:pPr algn="ctr"/>
            <a:r>
              <a:rPr lang="en-US" sz="1200" dirty="0">
                <a:solidFill>
                  <a:srgbClr val="008AC0"/>
                </a:solidFill>
                <a:latin typeface="+mn-lt"/>
                <a:ea typeface="MS PGothic" pitchFamily="34" charset="-128"/>
                <a:cs typeface="Calibri" pitchFamily="34" charset="0"/>
              </a:rPr>
              <a:t>Visits SWOT Analysis</a:t>
            </a:r>
          </a:p>
        </p:txBody>
      </p:sp>
      <p:graphicFrame>
        <p:nvGraphicFramePr>
          <p:cNvPr id="8" name="Chart 7"/>
          <p:cNvGraphicFramePr>
            <a:graphicFrameLocks/>
          </p:cNvGraphicFramePr>
          <p:nvPr>
            <p:extLst>
              <p:ext uri="{D42A27DB-BD31-4B8C-83A1-F6EECF244321}">
                <p14:modId xmlns:p14="http://schemas.microsoft.com/office/powerpoint/2010/main" val="1086994253"/>
              </p:ext>
            </p:extLst>
          </p:nvPr>
        </p:nvGraphicFramePr>
        <p:xfrm>
          <a:off x="584201" y="1249402"/>
          <a:ext cx="8385175" cy="3098505"/>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3"/>
          <p:cNvSpPr txBox="1">
            <a:spLocks noChangeArrowheads="1"/>
          </p:cNvSpPr>
          <p:nvPr/>
        </p:nvSpPr>
        <p:spPr bwMode="auto">
          <a:xfrm rot="-5400000">
            <a:off x="-1194396" y="2528622"/>
            <a:ext cx="305871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200">
                <a:solidFill>
                  <a:schemeClr val="tx1"/>
                </a:solidFill>
                <a:latin typeface="Arial" charset="0"/>
              </a:defRPr>
            </a:lvl1pPr>
            <a:lvl2pPr marL="742950" indent="-285750" eaLnBrk="0" hangingPunct="0">
              <a:defRPr sz="1200">
                <a:solidFill>
                  <a:schemeClr val="tx1"/>
                </a:solidFill>
                <a:latin typeface="Arial" charset="0"/>
              </a:defRPr>
            </a:lvl2pPr>
            <a:lvl3pPr marL="1143000" indent="-228600" eaLnBrk="0" hangingPunct="0">
              <a:defRPr sz="1200">
                <a:solidFill>
                  <a:schemeClr val="tx1"/>
                </a:solidFill>
                <a:latin typeface="Arial" charset="0"/>
              </a:defRPr>
            </a:lvl3pPr>
            <a:lvl4pPr marL="1600200" indent="-228600" eaLnBrk="0" hangingPunct="0">
              <a:defRPr sz="1200">
                <a:solidFill>
                  <a:schemeClr val="tx1"/>
                </a:solidFill>
                <a:latin typeface="Arial" charset="0"/>
              </a:defRPr>
            </a:lvl4pPr>
            <a:lvl5pPr marL="2057400" indent="-228600" eaLnBrk="0" hangingPunct="0">
              <a:defRPr sz="1200">
                <a:solidFill>
                  <a:schemeClr val="tx1"/>
                </a:solidFill>
                <a:latin typeface="Arial" charset="0"/>
              </a:defRPr>
            </a:lvl5pPr>
            <a:lvl6pPr marL="2514600" indent="-228600" algn="ctr" eaLnBrk="0" fontAlgn="base" hangingPunct="0">
              <a:spcBef>
                <a:spcPct val="0"/>
              </a:spcBef>
              <a:spcAft>
                <a:spcPct val="0"/>
              </a:spcAft>
              <a:defRPr sz="1200">
                <a:solidFill>
                  <a:schemeClr val="tx1"/>
                </a:solidFill>
                <a:latin typeface="Arial" charset="0"/>
              </a:defRPr>
            </a:lvl6pPr>
            <a:lvl7pPr marL="2971800" indent="-228600" algn="ctr" eaLnBrk="0" fontAlgn="base" hangingPunct="0">
              <a:spcBef>
                <a:spcPct val="0"/>
              </a:spcBef>
              <a:spcAft>
                <a:spcPct val="0"/>
              </a:spcAft>
              <a:defRPr sz="1200">
                <a:solidFill>
                  <a:schemeClr val="tx1"/>
                </a:solidFill>
                <a:latin typeface="Arial" charset="0"/>
              </a:defRPr>
            </a:lvl7pPr>
            <a:lvl8pPr marL="3429000" indent="-228600" algn="ctr" eaLnBrk="0" fontAlgn="base" hangingPunct="0">
              <a:spcBef>
                <a:spcPct val="0"/>
              </a:spcBef>
              <a:spcAft>
                <a:spcPct val="0"/>
              </a:spcAft>
              <a:defRPr sz="1200">
                <a:solidFill>
                  <a:schemeClr val="tx1"/>
                </a:solidFill>
                <a:latin typeface="Arial" charset="0"/>
              </a:defRPr>
            </a:lvl8pPr>
            <a:lvl9pPr marL="3886200" indent="-228600" algn="ctr" eaLnBrk="0" fontAlgn="base" hangingPunct="0">
              <a:spcBef>
                <a:spcPct val="0"/>
              </a:spcBef>
              <a:spcAft>
                <a:spcPct val="0"/>
              </a:spcAft>
              <a:defRPr sz="1200">
                <a:solidFill>
                  <a:schemeClr val="tx1"/>
                </a:solidFill>
                <a:latin typeface="Arial" charset="0"/>
              </a:defRPr>
            </a:lvl9pPr>
          </a:lstStyle>
          <a:p>
            <a:pPr algn="ctr" eaLnBrk="1" hangingPunct="1"/>
            <a:r>
              <a:rPr lang="en-GB" sz="1400" b="1" dirty="0">
                <a:solidFill>
                  <a:prstClr val="black"/>
                </a:solidFill>
                <a:latin typeface="+mn-lt"/>
              </a:rPr>
              <a:t>Over/Under-Perform </a:t>
            </a:r>
            <a:r>
              <a:rPr lang="en-GB" sz="1400" b="1" dirty="0" err="1">
                <a:solidFill>
                  <a:prstClr val="black"/>
                </a:solidFill>
                <a:latin typeface="+mn-lt"/>
              </a:rPr>
              <a:t>vs</a:t>
            </a:r>
            <a:r>
              <a:rPr lang="en-GB" sz="1400" b="1" dirty="0">
                <a:solidFill>
                  <a:prstClr val="black"/>
                </a:solidFill>
                <a:latin typeface="+mn-lt"/>
              </a:rPr>
              <a:t> Total Channel Growth</a:t>
            </a:r>
          </a:p>
        </p:txBody>
      </p:sp>
      <p:sp>
        <p:nvSpPr>
          <p:cNvPr id="10" name="TextBox 6"/>
          <p:cNvSpPr txBox="1">
            <a:spLocks noChangeArrowheads="1"/>
          </p:cNvSpPr>
          <p:nvPr/>
        </p:nvSpPr>
        <p:spPr bwMode="auto">
          <a:xfrm>
            <a:off x="2225876" y="4521103"/>
            <a:ext cx="540702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Arial" charset="0"/>
              </a:defRPr>
            </a:lvl1pPr>
            <a:lvl2pPr marL="742950" indent="-285750" eaLnBrk="0" hangingPunct="0">
              <a:defRPr sz="1200">
                <a:solidFill>
                  <a:schemeClr val="tx1"/>
                </a:solidFill>
                <a:latin typeface="Arial" charset="0"/>
              </a:defRPr>
            </a:lvl2pPr>
            <a:lvl3pPr marL="1143000" indent="-228600" eaLnBrk="0" hangingPunct="0">
              <a:defRPr sz="1200">
                <a:solidFill>
                  <a:schemeClr val="tx1"/>
                </a:solidFill>
                <a:latin typeface="Arial" charset="0"/>
              </a:defRPr>
            </a:lvl3pPr>
            <a:lvl4pPr marL="1600200" indent="-228600" eaLnBrk="0" hangingPunct="0">
              <a:defRPr sz="1200">
                <a:solidFill>
                  <a:schemeClr val="tx1"/>
                </a:solidFill>
                <a:latin typeface="Arial" charset="0"/>
              </a:defRPr>
            </a:lvl4pPr>
            <a:lvl5pPr marL="2057400" indent="-228600" eaLnBrk="0" hangingPunct="0">
              <a:defRPr sz="1200">
                <a:solidFill>
                  <a:schemeClr val="tx1"/>
                </a:solidFill>
                <a:latin typeface="Arial" charset="0"/>
              </a:defRPr>
            </a:lvl5pPr>
            <a:lvl6pPr marL="2514600" indent="-228600" algn="ctr" eaLnBrk="0" fontAlgn="base" hangingPunct="0">
              <a:spcBef>
                <a:spcPct val="0"/>
              </a:spcBef>
              <a:spcAft>
                <a:spcPct val="0"/>
              </a:spcAft>
              <a:defRPr sz="1200">
                <a:solidFill>
                  <a:schemeClr val="tx1"/>
                </a:solidFill>
                <a:latin typeface="Arial" charset="0"/>
              </a:defRPr>
            </a:lvl6pPr>
            <a:lvl7pPr marL="2971800" indent="-228600" algn="ctr" eaLnBrk="0" fontAlgn="base" hangingPunct="0">
              <a:spcBef>
                <a:spcPct val="0"/>
              </a:spcBef>
              <a:spcAft>
                <a:spcPct val="0"/>
              </a:spcAft>
              <a:defRPr sz="1200">
                <a:solidFill>
                  <a:schemeClr val="tx1"/>
                </a:solidFill>
                <a:latin typeface="Arial" charset="0"/>
              </a:defRPr>
            </a:lvl7pPr>
            <a:lvl8pPr marL="3429000" indent="-228600" algn="ctr" eaLnBrk="0" fontAlgn="base" hangingPunct="0">
              <a:spcBef>
                <a:spcPct val="0"/>
              </a:spcBef>
              <a:spcAft>
                <a:spcPct val="0"/>
              </a:spcAft>
              <a:defRPr sz="1200">
                <a:solidFill>
                  <a:schemeClr val="tx1"/>
                </a:solidFill>
                <a:latin typeface="Arial" charset="0"/>
              </a:defRPr>
            </a:lvl8pPr>
            <a:lvl9pPr marL="3886200" indent="-228600" algn="ctr" eaLnBrk="0" fontAlgn="base" hangingPunct="0">
              <a:spcBef>
                <a:spcPct val="0"/>
              </a:spcBef>
              <a:spcAft>
                <a:spcPct val="0"/>
              </a:spcAft>
              <a:defRPr sz="1200">
                <a:solidFill>
                  <a:schemeClr val="tx1"/>
                </a:solidFill>
                <a:latin typeface="Arial" charset="0"/>
              </a:defRPr>
            </a:lvl9pPr>
          </a:lstStyle>
          <a:p>
            <a:pPr algn="ctr" eaLnBrk="1" hangingPunct="1"/>
            <a:r>
              <a:rPr lang="en-GB" b="1" dirty="0">
                <a:solidFill>
                  <a:prstClr val="black"/>
                </a:solidFill>
                <a:latin typeface="+mn-lt"/>
              </a:rPr>
              <a:t>Over/Under-Trade </a:t>
            </a:r>
            <a:r>
              <a:rPr lang="en-GB" b="1" dirty="0" err="1">
                <a:solidFill>
                  <a:prstClr val="black"/>
                </a:solidFill>
                <a:latin typeface="+mn-lt"/>
              </a:rPr>
              <a:t>vs</a:t>
            </a:r>
            <a:r>
              <a:rPr lang="en-GB" b="1" dirty="0">
                <a:solidFill>
                  <a:prstClr val="black"/>
                </a:solidFill>
                <a:latin typeface="+mn-lt"/>
              </a:rPr>
              <a:t> Channel Share of OOH</a:t>
            </a:r>
          </a:p>
        </p:txBody>
      </p:sp>
      <p:sp>
        <p:nvSpPr>
          <p:cNvPr id="13" name="TextBox 12"/>
          <p:cNvSpPr txBox="1"/>
          <p:nvPr/>
        </p:nvSpPr>
        <p:spPr>
          <a:xfrm>
            <a:off x="6647148" y="4430090"/>
            <a:ext cx="2214785" cy="430887"/>
          </a:xfrm>
          <a:prstGeom prst="rect">
            <a:avLst/>
          </a:prstGeom>
          <a:noFill/>
        </p:spPr>
        <p:txBody>
          <a:bodyPr wrap="square" rtlCol="0">
            <a:spAutoFit/>
          </a:bodyPr>
          <a:lstStyle/>
          <a:p>
            <a:pPr algn="ctr"/>
            <a:r>
              <a:rPr lang="en-GB" sz="1100" i="1" dirty="0">
                <a:solidFill>
                  <a:prstClr val="black"/>
                </a:solidFill>
              </a:rPr>
              <a:t>Bubble Size Represents Channel % Share of Seafood</a:t>
            </a:r>
          </a:p>
        </p:txBody>
      </p:sp>
      <p:sp>
        <p:nvSpPr>
          <p:cNvPr id="14" name="TextBox 2"/>
          <p:cNvSpPr txBox="1">
            <a:spLocks noChangeArrowheads="1"/>
          </p:cNvSpPr>
          <p:nvPr/>
        </p:nvSpPr>
        <p:spPr bwMode="auto">
          <a:xfrm>
            <a:off x="7880351" y="1202110"/>
            <a:ext cx="10890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Arial" charset="0"/>
              </a:defRPr>
            </a:lvl1pPr>
            <a:lvl2pPr marL="742950" indent="-285750" eaLnBrk="0" hangingPunct="0">
              <a:defRPr sz="1200">
                <a:solidFill>
                  <a:schemeClr val="tx1"/>
                </a:solidFill>
                <a:latin typeface="Arial" charset="0"/>
              </a:defRPr>
            </a:lvl2pPr>
            <a:lvl3pPr marL="1143000" indent="-228600" eaLnBrk="0" hangingPunct="0">
              <a:defRPr sz="1200">
                <a:solidFill>
                  <a:schemeClr val="tx1"/>
                </a:solidFill>
                <a:latin typeface="Arial" charset="0"/>
              </a:defRPr>
            </a:lvl3pPr>
            <a:lvl4pPr marL="1600200" indent="-228600" eaLnBrk="0" hangingPunct="0">
              <a:defRPr sz="1200">
                <a:solidFill>
                  <a:schemeClr val="tx1"/>
                </a:solidFill>
                <a:latin typeface="Arial" charset="0"/>
              </a:defRPr>
            </a:lvl4pPr>
            <a:lvl5pPr marL="2057400" indent="-228600" eaLnBrk="0" hangingPunct="0">
              <a:defRPr sz="1200">
                <a:solidFill>
                  <a:schemeClr val="tx1"/>
                </a:solidFill>
                <a:latin typeface="Arial" charset="0"/>
              </a:defRPr>
            </a:lvl5pPr>
            <a:lvl6pPr marL="2514600" indent="-228600" algn="ctr" eaLnBrk="0" fontAlgn="base" hangingPunct="0">
              <a:spcBef>
                <a:spcPct val="0"/>
              </a:spcBef>
              <a:spcAft>
                <a:spcPct val="0"/>
              </a:spcAft>
              <a:defRPr sz="1200">
                <a:solidFill>
                  <a:schemeClr val="tx1"/>
                </a:solidFill>
                <a:latin typeface="Arial" charset="0"/>
              </a:defRPr>
            </a:lvl6pPr>
            <a:lvl7pPr marL="2971800" indent="-228600" algn="ctr" eaLnBrk="0" fontAlgn="base" hangingPunct="0">
              <a:spcBef>
                <a:spcPct val="0"/>
              </a:spcBef>
              <a:spcAft>
                <a:spcPct val="0"/>
              </a:spcAft>
              <a:defRPr sz="1200">
                <a:solidFill>
                  <a:schemeClr val="tx1"/>
                </a:solidFill>
                <a:latin typeface="Arial" charset="0"/>
              </a:defRPr>
            </a:lvl7pPr>
            <a:lvl8pPr marL="3429000" indent="-228600" algn="ctr" eaLnBrk="0" fontAlgn="base" hangingPunct="0">
              <a:spcBef>
                <a:spcPct val="0"/>
              </a:spcBef>
              <a:spcAft>
                <a:spcPct val="0"/>
              </a:spcAft>
              <a:defRPr sz="1200">
                <a:solidFill>
                  <a:schemeClr val="tx1"/>
                </a:solidFill>
                <a:latin typeface="Arial" charset="0"/>
              </a:defRPr>
            </a:lvl8pPr>
            <a:lvl9pPr marL="3886200" indent="-228600" algn="ctr" eaLnBrk="0" fontAlgn="base" hangingPunct="0">
              <a:spcBef>
                <a:spcPct val="0"/>
              </a:spcBef>
              <a:spcAft>
                <a:spcPct val="0"/>
              </a:spcAft>
              <a:defRPr sz="1200">
                <a:solidFill>
                  <a:schemeClr val="tx1"/>
                </a:solidFill>
                <a:latin typeface="Arial" charset="0"/>
              </a:defRPr>
            </a:lvl9pPr>
          </a:lstStyle>
          <a:p>
            <a:pPr algn="ctr" eaLnBrk="1" hangingPunct="1"/>
            <a:r>
              <a:rPr lang="en-GB" sz="2800" b="1" dirty="0">
                <a:solidFill>
                  <a:prstClr val="black"/>
                </a:solidFill>
                <a:latin typeface="+mn-lt"/>
              </a:rPr>
              <a:t>S</a:t>
            </a:r>
          </a:p>
        </p:txBody>
      </p:sp>
      <p:sp>
        <p:nvSpPr>
          <p:cNvPr id="15" name="TextBox 8"/>
          <p:cNvSpPr txBox="1">
            <a:spLocks noChangeArrowheads="1"/>
          </p:cNvSpPr>
          <p:nvPr/>
        </p:nvSpPr>
        <p:spPr bwMode="auto">
          <a:xfrm>
            <a:off x="877880" y="1202110"/>
            <a:ext cx="10890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Arial" charset="0"/>
              </a:defRPr>
            </a:lvl1pPr>
            <a:lvl2pPr marL="742950" indent="-285750" eaLnBrk="0" hangingPunct="0">
              <a:defRPr sz="1200">
                <a:solidFill>
                  <a:schemeClr val="tx1"/>
                </a:solidFill>
                <a:latin typeface="Arial" charset="0"/>
              </a:defRPr>
            </a:lvl2pPr>
            <a:lvl3pPr marL="1143000" indent="-228600" eaLnBrk="0" hangingPunct="0">
              <a:defRPr sz="1200">
                <a:solidFill>
                  <a:schemeClr val="tx1"/>
                </a:solidFill>
                <a:latin typeface="Arial" charset="0"/>
              </a:defRPr>
            </a:lvl3pPr>
            <a:lvl4pPr marL="1600200" indent="-228600" eaLnBrk="0" hangingPunct="0">
              <a:defRPr sz="1200">
                <a:solidFill>
                  <a:schemeClr val="tx1"/>
                </a:solidFill>
                <a:latin typeface="Arial" charset="0"/>
              </a:defRPr>
            </a:lvl4pPr>
            <a:lvl5pPr marL="2057400" indent="-228600" eaLnBrk="0" hangingPunct="0">
              <a:defRPr sz="1200">
                <a:solidFill>
                  <a:schemeClr val="tx1"/>
                </a:solidFill>
                <a:latin typeface="Arial" charset="0"/>
              </a:defRPr>
            </a:lvl5pPr>
            <a:lvl6pPr marL="2514600" indent="-228600" algn="ctr" eaLnBrk="0" fontAlgn="base" hangingPunct="0">
              <a:spcBef>
                <a:spcPct val="0"/>
              </a:spcBef>
              <a:spcAft>
                <a:spcPct val="0"/>
              </a:spcAft>
              <a:defRPr sz="1200">
                <a:solidFill>
                  <a:schemeClr val="tx1"/>
                </a:solidFill>
                <a:latin typeface="Arial" charset="0"/>
              </a:defRPr>
            </a:lvl6pPr>
            <a:lvl7pPr marL="2971800" indent="-228600" algn="ctr" eaLnBrk="0" fontAlgn="base" hangingPunct="0">
              <a:spcBef>
                <a:spcPct val="0"/>
              </a:spcBef>
              <a:spcAft>
                <a:spcPct val="0"/>
              </a:spcAft>
              <a:defRPr sz="1200">
                <a:solidFill>
                  <a:schemeClr val="tx1"/>
                </a:solidFill>
                <a:latin typeface="Arial" charset="0"/>
              </a:defRPr>
            </a:lvl7pPr>
            <a:lvl8pPr marL="3429000" indent="-228600" algn="ctr" eaLnBrk="0" fontAlgn="base" hangingPunct="0">
              <a:spcBef>
                <a:spcPct val="0"/>
              </a:spcBef>
              <a:spcAft>
                <a:spcPct val="0"/>
              </a:spcAft>
              <a:defRPr sz="1200">
                <a:solidFill>
                  <a:schemeClr val="tx1"/>
                </a:solidFill>
                <a:latin typeface="Arial" charset="0"/>
              </a:defRPr>
            </a:lvl8pPr>
            <a:lvl9pPr marL="3886200" indent="-228600" algn="ctr" eaLnBrk="0" fontAlgn="base" hangingPunct="0">
              <a:spcBef>
                <a:spcPct val="0"/>
              </a:spcBef>
              <a:spcAft>
                <a:spcPct val="0"/>
              </a:spcAft>
              <a:defRPr sz="1200">
                <a:solidFill>
                  <a:schemeClr val="tx1"/>
                </a:solidFill>
                <a:latin typeface="Arial" charset="0"/>
              </a:defRPr>
            </a:lvl9pPr>
          </a:lstStyle>
          <a:p>
            <a:pPr algn="ctr" eaLnBrk="1" hangingPunct="1"/>
            <a:r>
              <a:rPr lang="en-GB" sz="2800" b="1" dirty="0">
                <a:solidFill>
                  <a:prstClr val="black"/>
                </a:solidFill>
                <a:latin typeface="+mn-lt"/>
              </a:rPr>
              <a:t>O</a:t>
            </a:r>
          </a:p>
        </p:txBody>
      </p:sp>
      <p:sp>
        <p:nvSpPr>
          <p:cNvPr id="16" name="TextBox 9"/>
          <p:cNvSpPr txBox="1">
            <a:spLocks noChangeArrowheads="1"/>
          </p:cNvSpPr>
          <p:nvPr/>
        </p:nvSpPr>
        <p:spPr bwMode="auto">
          <a:xfrm>
            <a:off x="886469" y="3571683"/>
            <a:ext cx="10890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Arial" charset="0"/>
              </a:defRPr>
            </a:lvl1pPr>
            <a:lvl2pPr marL="742950" indent="-285750" eaLnBrk="0" hangingPunct="0">
              <a:defRPr sz="1200">
                <a:solidFill>
                  <a:schemeClr val="tx1"/>
                </a:solidFill>
                <a:latin typeface="Arial" charset="0"/>
              </a:defRPr>
            </a:lvl2pPr>
            <a:lvl3pPr marL="1143000" indent="-228600" eaLnBrk="0" hangingPunct="0">
              <a:defRPr sz="1200">
                <a:solidFill>
                  <a:schemeClr val="tx1"/>
                </a:solidFill>
                <a:latin typeface="Arial" charset="0"/>
              </a:defRPr>
            </a:lvl3pPr>
            <a:lvl4pPr marL="1600200" indent="-228600" eaLnBrk="0" hangingPunct="0">
              <a:defRPr sz="1200">
                <a:solidFill>
                  <a:schemeClr val="tx1"/>
                </a:solidFill>
                <a:latin typeface="Arial" charset="0"/>
              </a:defRPr>
            </a:lvl4pPr>
            <a:lvl5pPr marL="2057400" indent="-228600" eaLnBrk="0" hangingPunct="0">
              <a:defRPr sz="1200">
                <a:solidFill>
                  <a:schemeClr val="tx1"/>
                </a:solidFill>
                <a:latin typeface="Arial" charset="0"/>
              </a:defRPr>
            </a:lvl5pPr>
            <a:lvl6pPr marL="2514600" indent="-228600" algn="ctr" eaLnBrk="0" fontAlgn="base" hangingPunct="0">
              <a:spcBef>
                <a:spcPct val="0"/>
              </a:spcBef>
              <a:spcAft>
                <a:spcPct val="0"/>
              </a:spcAft>
              <a:defRPr sz="1200">
                <a:solidFill>
                  <a:schemeClr val="tx1"/>
                </a:solidFill>
                <a:latin typeface="Arial" charset="0"/>
              </a:defRPr>
            </a:lvl6pPr>
            <a:lvl7pPr marL="2971800" indent="-228600" algn="ctr" eaLnBrk="0" fontAlgn="base" hangingPunct="0">
              <a:spcBef>
                <a:spcPct val="0"/>
              </a:spcBef>
              <a:spcAft>
                <a:spcPct val="0"/>
              </a:spcAft>
              <a:defRPr sz="1200">
                <a:solidFill>
                  <a:schemeClr val="tx1"/>
                </a:solidFill>
                <a:latin typeface="Arial" charset="0"/>
              </a:defRPr>
            </a:lvl7pPr>
            <a:lvl8pPr marL="3429000" indent="-228600" algn="ctr" eaLnBrk="0" fontAlgn="base" hangingPunct="0">
              <a:spcBef>
                <a:spcPct val="0"/>
              </a:spcBef>
              <a:spcAft>
                <a:spcPct val="0"/>
              </a:spcAft>
              <a:defRPr sz="1200">
                <a:solidFill>
                  <a:schemeClr val="tx1"/>
                </a:solidFill>
                <a:latin typeface="Arial" charset="0"/>
              </a:defRPr>
            </a:lvl8pPr>
            <a:lvl9pPr marL="3886200" indent="-228600" algn="ctr" eaLnBrk="0" fontAlgn="base" hangingPunct="0">
              <a:spcBef>
                <a:spcPct val="0"/>
              </a:spcBef>
              <a:spcAft>
                <a:spcPct val="0"/>
              </a:spcAft>
              <a:defRPr sz="1200">
                <a:solidFill>
                  <a:schemeClr val="tx1"/>
                </a:solidFill>
                <a:latin typeface="Arial" charset="0"/>
              </a:defRPr>
            </a:lvl9pPr>
          </a:lstStyle>
          <a:p>
            <a:pPr algn="ctr" eaLnBrk="1" hangingPunct="1"/>
            <a:r>
              <a:rPr lang="en-GB" sz="2800" b="1" dirty="0">
                <a:solidFill>
                  <a:prstClr val="black"/>
                </a:solidFill>
                <a:latin typeface="+mn-lt"/>
              </a:rPr>
              <a:t>W</a:t>
            </a:r>
          </a:p>
        </p:txBody>
      </p:sp>
      <p:sp>
        <p:nvSpPr>
          <p:cNvPr id="17" name="TextBox 10"/>
          <p:cNvSpPr txBox="1">
            <a:spLocks noChangeArrowheads="1"/>
          </p:cNvSpPr>
          <p:nvPr/>
        </p:nvSpPr>
        <p:spPr bwMode="auto">
          <a:xfrm>
            <a:off x="7880350" y="3574778"/>
            <a:ext cx="10890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Arial" charset="0"/>
              </a:defRPr>
            </a:lvl1pPr>
            <a:lvl2pPr marL="742950" indent="-285750" eaLnBrk="0" hangingPunct="0">
              <a:defRPr sz="1200">
                <a:solidFill>
                  <a:schemeClr val="tx1"/>
                </a:solidFill>
                <a:latin typeface="Arial" charset="0"/>
              </a:defRPr>
            </a:lvl2pPr>
            <a:lvl3pPr marL="1143000" indent="-228600" eaLnBrk="0" hangingPunct="0">
              <a:defRPr sz="1200">
                <a:solidFill>
                  <a:schemeClr val="tx1"/>
                </a:solidFill>
                <a:latin typeface="Arial" charset="0"/>
              </a:defRPr>
            </a:lvl3pPr>
            <a:lvl4pPr marL="1600200" indent="-228600" eaLnBrk="0" hangingPunct="0">
              <a:defRPr sz="1200">
                <a:solidFill>
                  <a:schemeClr val="tx1"/>
                </a:solidFill>
                <a:latin typeface="Arial" charset="0"/>
              </a:defRPr>
            </a:lvl4pPr>
            <a:lvl5pPr marL="2057400" indent="-228600" eaLnBrk="0" hangingPunct="0">
              <a:defRPr sz="1200">
                <a:solidFill>
                  <a:schemeClr val="tx1"/>
                </a:solidFill>
                <a:latin typeface="Arial" charset="0"/>
              </a:defRPr>
            </a:lvl5pPr>
            <a:lvl6pPr marL="2514600" indent="-228600" algn="ctr" eaLnBrk="0" fontAlgn="base" hangingPunct="0">
              <a:spcBef>
                <a:spcPct val="0"/>
              </a:spcBef>
              <a:spcAft>
                <a:spcPct val="0"/>
              </a:spcAft>
              <a:defRPr sz="1200">
                <a:solidFill>
                  <a:schemeClr val="tx1"/>
                </a:solidFill>
                <a:latin typeface="Arial" charset="0"/>
              </a:defRPr>
            </a:lvl6pPr>
            <a:lvl7pPr marL="2971800" indent="-228600" algn="ctr" eaLnBrk="0" fontAlgn="base" hangingPunct="0">
              <a:spcBef>
                <a:spcPct val="0"/>
              </a:spcBef>
              <a:spcAft>
                <a:spcPct val="0"/>
              </a:spcAft>
              <a:defRPr sz="1200">
                <a:solidFill>
                  <a:schemeClr val="tx1"/>
                </a:solidFill>
                <a:latin typeface="Arial" charset="0"/>
              </a:defRPr>
            </a:lvl7pPr>
            <a:lvl8pPr marL="3429000" indent="-228600" algn="ctr" eaLnBrk="0" fontAlgn="base" hangingPunct="0">
              <a:spcBef>
                <a:spcPct val="0"/>
              </a:spcBef>
              <a:spcAft>
                <a:spcPct val="0"/>
              </a:spcAft>
              <a:defRPr sz="1200">
                <a:solidFill>
                  <a:schemeClr val="tx1"/>
                </a:solidFill>
                <a:latin typeface="Arial" charset="0"/>
              </a:defRPr>
            </a:lvl8pPr>
            <a:lvl9pPr marL="3886200" indent="-228600" algn="ctr" eaLnBrk="0" fontAlgn="base" hangingPunct="0">
              <a:spcBef>
                <a:spcPct val="0"/>
              </a:spcBef>
              <a:spcAft>
                <a:spcPct val="0"/>
              </a:spcAft>
              <a:defRPr sz="1200">
                <a:solidFill>
                  <a:schemeClr val="tx1"/>
                </a:solidFill>
                <a:latin typeface="Arial" charset="0"/>
              </a:defRPr>
            </a:lvl9pPr>
          </a:lstStyle>
          <a:p>
            <a:pPr algn="ctr" eaLnBrk="1" hangingPunct="1"/>
            <a:r>
              <a:rPr lang="en-GB" sz="2800" b="1" dirty="0">
                <a:solidFill>
                  <a:prstClr val="black"/>
                </a:solidFill>
                <a:latin typeface="+mn-lt"/>
              </a:rPr>
              <a:t>T</a:t>
            </a:r>
          </a:p>
        </p:txBody>
      </p:sp>
      <p:sp>
        <p:nvSpPr>
          <p:cNvPr id="18" name="Text Placeholder 4"/>
          <p:cNvSpPr>
            <a:spLocks noGrp="1"/>
          </p:cNvSpPr>
          <p:nvPr>
            <p:ph type="body" sz="quarter" idx="4294967295"/>
          </p:nvPr>
        </p:nvSpPr>
        <p:spPr>
          <a:xfrm>
            <a:off x="5897139" y="4800600"/>
            <a:ext cx="2683723" cy="277391"/>
          </a:xfrm>
        </p:spPr>
        <p:txBody>
          <a:bodyPr>
            <a:normAutofit/>
          </a:bodyPr>
          <a:lstStyle/>
          <a:p>
            <a:pPr marL="0" indent="0">
              <a:buNone/>
            </a:pPr>
            <a:r>
              <a:rPr lang="en-US" sz="1100" dirty="0">
                <a:solidFill>
                  <a:schemeClr val="tx1">
                    <a:lumMod val="65000"/>
                    <a:lumOff val="35000"/>
                  </a:schemeClr>
                </a:solidFill>
                <a:cs typeface="Calibri" pitchFamily="34" charset="0"/>
              </a:rPr>
              <a:t>Source: </a:t>
            </a:r>
            <a:r>
              <a:rPr lang="en-US" sz="1100" dirty="0" err="1">
                <a:solidFill>
                  <a:schemeClr val="tx1">
                    <a:lumMod val="65000"/>
                    <a:lumOff val="35000"/>
                  </a:schemeClr>
                </a:solidFill>
                <a:cs typeface="Calibri" pitchFamily="34" charset="0"/>
              </a:rPr>
              <a:t>Circana</a:t>
            </a:r>
            <a:r>
              <a:rPr lang="en-US" sz="1100" dirty="0">
                <a:solidFill>
                  <a:schemeClr val="tx1">
                    <a:lumMod val="65000"/>
                    <a:lumOff val="35000"/>
                  </a:schemeClr>
                </a:solidFill>
                <a:cs typeface="Calibri" pitchFamily="34" charset="0"/>
              </a:rPr>
              <a:t>/CREST®, YE Mar 23</a:t>
            </a:r>
          </a:p>
        </p:txBody>
      </p:sp>
    </p:spTree>
    <p:extLst>
      <p:ext uri="{BB962C8B-B14F-4D97-AF65-F5344CB8AC3E}">
        <p14:creationId xmlns:p14="http://schemas.microsoft.com/office/powerpoint/2010/main" val="1875962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Chart 17"/>
          <p:cNvGraphicFramePr/>
          <p:nvPr>
            <p:extLst>
              <p:ext uri="{D42A27DB-BD31-4B8C-83A1-F6EECF244321}">
                <p14:modId xmlns:p14="http://schemas.microsoft.com/office/powerpoint/2010/main" val="2389117055"/>
              </p:ext>
            </p:extLst>
          </p:nvPr>
        </p:nvGraphicFramePr>
        <p:xfrm>
          <a:off x="1" y="1340809"/>
          <a:ext cx="3823855" cy="3453494"/>
        </p:xfrm>
        <a:graphic>
          <a:graphicData uri="http://schemas.openxmlformats.org/drawingml/2006/chart">
            <c:chart xmlns:c="http://schemas.openxmlformats.org/drawingml/2006/chart" xmlns:r="http://schemas.openxmlformats.org/officeDocument/2006/relationships" r:id="rId3"/>
          </a:graphicData>
        </a:graphic>
      </p:graphicFrame>
      <p:grpSp>
        <p:nvGrpSpPr>
          <p:cNvPr id="14" name="Group 13"/>
          <p:cNvGrpSpPr/>
          <p:nvPr/>
        </p:nvGrpSpPr>
        <p:grpSpPr>
          <a:xfrm>
            <a:off x="2291936" y="3369827"/>
            <a:ext cx="6526876" cy="1525636"/>
            <a:chOff x="2291936" y="3364767"/>
            <a:chExt cx="6526876" cy="1525636"/>
          </a:xfrm>
        </p:grpSpPr>
        <p:cxnSp>
          <p:nvCxnSpPr>
            <p:cNvPr id="17" name="Elbow Connector 16"/>
            <p:cNvCxnSpPr>
              <a:cxnSpLocks/>
            </p:cNvCxnSpPr>
            <p:nvPr/>
          </p:nvCxnSpPr>
          <p:spPr>
            <a:xfrm>
              <a:off x="2291936" y="3773921"/>
              <a:ext cx="1258785" cy="565962"/>
            </a:xfrm>
            <a:prstGeom prst="bentConnector3">
              <a:avLst>
                <a:gd name="adj1" fmla="val 50000"/>
              </a:avLst>
            </a:prstGeom>
            <a:ln w="19050">
              <a:solidFill>
                <a:schemeClr val="accent1">
                  <a:lumMod val="75000"/>
                </a:schemeClr>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2" name="Rectangle 21"/>
            <p:cNvSpPr/>
            <p:nvPr/>
          </p:nvSpPr>
          <p:spPr>
            <a:xfrm>
              <a:off x="3550722" y="3364767"/>
              <a:ext cx="5106391" cy="1435833"/>
            </a:xfrm>
            <a:prstGeom prst="rect">
              <a:avLst/>
            </a:prstGeom>
            <a:noFill/>
            <a:ln w="19050">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sz="1200" dirty="0">
                <a:solidFill>
                  <a:prstClr val="white"/>
                </a:solidFill>
              </a:endParaRPr>
            </a:p>
          </p:txBody>
        </p:sp>
        <p:graphicFrame>
          <p:nvGraphicFramePr>
            <p:cNvPr id="19" name="Chart 18"/>
            <p:cNvGraphicFramePr/>
            <p:nvPr>
              <p:extLst>
                <p:ext uri="{D42A27DB-BD31-4B8C-83A1-F6EECF244321}">
                  <p14:modId xmlns:p14="http://schemas.microsoft.com/office/powerpoint/2010/main" val="568836699"/>
                </p:ext>
              </p:extLst>
            </p:nvPr>
          </p:nvGraphicFramePr>
          <p:xfrm>
            <a:off x="3470564" y="3364767"/>
            <a:ext cx="5348248" cy="1525636"/>
          </p:xfrm>
          <a:graphic>
            <a:graphicData uri="http://schemas.openxmlformats.org/drawingml/2006/chart">
              <c:chart xmlns:c="http://schemas.openxmlformats.org/drawingml/2006/chart" xmlns:r="http://schemas.openxmlformats.org/officeDocument/2006/relationships" r:id="rId4"/>
            </a:graphicData>
          </a:graphic>
        </p:graphicFrame>
      </p:grpSp>
      <p:sp>
        <p:nvSpPr>
          <p:cNvPr id="2" name="Title 1"/>
          <p:cNvSpPr>
            <a:spLocks noGrp="1"/>
          </p:cNvSpPr>
          <p:nvPr>
            <p:ph type="title"/>
          </p:nvPr>
        </p:nvSpPr>
        <p:spPr>
          <a:xfrm>
            <a:off x="338571" y="162685"/>
            <a:ext cx="8458200" cy="722837"/>
          </a:xfrm>
        </p:spPr>
        <p:txBody>
          <a:bodyPr>
            <a:noAutofit/>
          </a:bodyPr>
          <a:lstStyle/>
          <a:p>
            <a:pPr>
              <a:spcAft>
                <a:spcPts val="600"/>
              </a:spcAft>
            </a:pPr>
            <a:r>
              <a:rPr lang="en-GB" altLang="en-US" sz="2400" dirty="0">
                <a:solidFill>
                  <a:srgbClr val="00517D"/>
                </a:solidFill>
                <a:latin typeface="+mn-lt"/>
                <a:cs typeface="Calibri" pitchFamily="34" charset="0"/>
              </a:rPr>
              <a:t>In 12 months to March’23, Non-Fried Fish and Shellfish fillings have gained share</a:t>
            </a:r>
            <a:endParaRPr lang="en-US" sz="2400" dirty="0">
              <a:solidFill>
                <a:srgbClr val="00517D"/>
              </a:solidFill>
              <a:latin typeface="+mn-lt"/>
              <a:ea typeface="MS PGothic" pitchFamily="34" charset="-128"/>
              <a:cs typeface="Calibri" pitchFamily="34" charset="0"/>
            </a:endParaRPr>
          </a:p>
        </p:txBody>
      </p:sp>
      <p:sp>
        <p:nvSpPr>
          <p:cNvPr id="3" name="Slide Number Placeholder 2"/>
          <p:cNvSpPr>
            <a:spLocks noGrp="1"/>
          </p:cNvSpPr>
          <p:nvPr>
            <p:ph type="sldNum" sz="quarter" idx="10"/>
          </p:nvPr>
        </p:nvSpPr>
        <p:spPr>
          <a:xfrm>
            <a:off x="8580862" y="4864256"/>
            <a:ext cx="544410" cy="279244"/>
          </a:xfrm>
        </p:spPr>
        <p:txBody>
          <a:bodyPr/>
          <a:lstStyle/>
          <a:p>
            <a:fld id="{35A454EE-6717-4973-901E-6A90AD009CF4}" type="slidenum">
              <a:rPr lang="en-US" smtClean="0">
                <a:solidFill>
                  <a:srgbClr val="0078BE"/>
                </a:solidFill>
              </a:rPr>
              <a:pPr/>
              <a:t>65</a:t>
            </a:fld>
            <a:endParaRPr lang="en-US" dirty="0">
              <a:solidFill>
                <a:srgbClr val="0078BE"/>
              </a:solidFill>
            </a:endParaRPr>
          </a:p>
        </p:txBody>
      </p:sp>
      <p:sp>
        <p:nvSpPr>
          <p:cNvPr id="11" name="Text Box 3"/>
          <p:cNvSpPr txBox="1">
            <a:spLocks noChangeArrowheads="1"/>
          </p:cNvSpPr>
          <p:nvPr/>
        </p:nvSpPr>
        <p:spPr bwMode="auto">
          <a:xfrm>
            <a:off x="338571" y="1180634"/>
            <a:ext cx="167642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ctr"/>
            <a:r>
              <a:rPr lang="en-US" sz="1400" dirty="0">
                <a:solidFill>
                  <a:srgbClr val="008AC0"/>
                </a:solidFill>
                <a:latin typeface="+mn-lt"/>
                <a:cs typeface="Calibri" pitchFamily="34" charset="0"/>
              </a:rPr>
              <a:t>Total Out of Home </a:t>
            </a:r>
          </a:p>
          <a:p>
            <a:pPr algn="ctr"/>
            <a:r>
              <a:rPr lang="en-US" sz="1400" dirty="0">
                <a:solidFill>
                  <a:srgbClr val="008AC0"/>
                </a:solidFill>
                <a:latin typeface="+mn-lt"/>
                <a:cs typeface="Calibri" pitchFamily="34" charset="0"/>
              </a:rPr>
              <a:t>Servings % Share</a:t>
            </a:r>
          </a:p>
        </p:txBody>
      </p:sp>
      <p:grpSp>
        <p:nvGrpSpPr>
          <p:cNvPr id="28" name="Group 27"/>
          <p:cNvGrpSpPr/>
          <p:nvPr/>
        </p:nvGrpSpPr>
        <p:grpSpPr>
          <a:xfrm>
            <a:off x="2233402" y="997527"/>
            <a:ext cx="6803720" cy="2267203"/>
            <a:chOff x="2233402" y="1810139"/>
            <a:chExt cx="6803720" cy="2631228"/>
          </a:xfrm>
        </p:grpSpPr>
        <p:graphicFrame>
          <p:nvGraphicFramePr>
            <p:cNvPr id="21" name="Chart 20"/>
            <p:cNvGraphicFramePr/>
            <p:nvPr>
              <p:extLst>
                <p:ext uri="{D42A27DB-BD31-4B8C-83A1-F6EECF244321}">
                  <p14:modId xmlns:p14="http://schemas.microsoft.com/office/powerpoint/2010/main" val="2459537988"/>
                </p:ext>
              </p:extLst>
            </p:nvPr>
          </p:nvGraphicFramePr>
          <p:xfrm>
            <a:off x="3641372" y="1810140"/>
            <a:ext cx="5395750" cy="2631227"/>
          </p:xfrm>
          <a:graphic>
            <a:graphicData uri="http://schemas.openxmlformats.org/drawingml/2006/chart">
              <c:chart xmlns:c="http://schemas.openxmlformats.org/drawingml/2006/chart" xmlns:r="http://schemas.openxmlformats.org/officeDocument/2006/relationships" r:id="rId5"/>
            </a:graphicData>
          </a:graphic>
        </p:graphicFrame>
        <p:sp>
          <p:nvSpPr>
            <p:cNvPr id="23" name="Rectangle 22"/>
            <p:cNvSpPr/>
            <p:nvPr/>
          </p:nvSpPr>
          <p:spPr>
            <a:xfrm>
              <a:off x="3550721" y="1810139"/>
              <a:ext cx="5106391" cy="2631227"/>
            </a:xfrm>
            <a:prstGeom prst="rect">
              <a:avLst/>
            </a:prstGeom>
            <a:noFill/>
            <a:ln w="19050">
              <a:solidFill>
                <a:schemeClr val="accent2"/>
              </a:solid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sz="1200" dirty="0">
                <a:solidFill>
                  <a:prstClr val="white"/>
                </a:solidFill>
              </a:endParaRPr>
            </a:p>
          </p:txBody>
        </p:sp>
        <p:cxnSp>
          <p:nvCxnSpPr>
            <p:cNvPr id="26" name="Elbow Connector 25"/>
            <p:cNvCxnSpPr>
              <a:cxnSpLocks/>
            </p:cNvCxnSpPr>
            <p:nvPr/>
          </p:nvCxnSpPr>
          <p:spPr>
            <a:xfrm flipV="1">
              <a:off x="2233402" y="3990108"/>
              <a:ext cx="1317320" cy="451258"/>
            </a:xfrm>
            <a:prstGeom prst="bentConnector3">
              <a:avLst>
                <a:gd name="adj1" fmla="val 50000"/>
              </a:avLst>
            </a:prstGeom>
            <a:ln w="19050">
              <a:solidFill>
                <a:schemeClr val="accent2"/>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sp>
        <p:nvSpPr>
          <p:cNvPr id="16" name="Text Placeholder 4"/>
          <p:cNvSpPr>
            <a:spLocks noGrp="1"/>
          </p:cNvSpPr>
          <p:nvPr>
            <p:ph type="body" sz="quarter" idx="4294967295"/>
          </p:nvPr>
        </p:nvSpPr>
        <p:spPr>
          <a:xfrm>
            <a:off x="6135089" y="4864256"/>
            <a:ext cx="2683723" cy="277391"/>
          </a:xfrm>
        </p:spPr>
        <p:txBody>
          <a:bodyPr>
            <a:normAutofit/>
          </a:bodyPr>
          <a:lstStyle/>
          <a:p>
            <a:pPr marL="0" indent="0">
              <a:buNone/>
            </a:pPr>
            <a:r>
              <a:rPr lang="en-US" sz="1100" dirty="0">
                <a:solidFill>
                  <a:schemeClr val="tx1">
                    <a:lumMod val="65000"/>
                    <a:lumOff val="35000"/>
                  </a:schemeClr>
                </a:solidFill>
                <a:cs typeface="Calibri" pitchFamily="34" charset="0"/>
              </a:rPr>
              <a:t>Source: </a:t>
            </a:r>
            <a:r>
              <a:rPr lang="en-US" sz="1100" dirty="0" err="1">
                <a:solidFill>
                  <a:schemeClr val="tx1">
                    <a:lumMod val="65000"/>
                    <a:lumOff val="35000"/>
                  </a:schemeClr>
                </a:solidFill>
                <a:cs typeface="Calibri" pitchFamily="34" charset="0"/>
              </a:rPr>
              <a:t>Circana</a:t>
            </a:r>
            <a:r>
              <a:rPr lang="en-US" sz="1100" dirty="0">
                <a:solidFill>
                  <a:schemeClr val="tx1">
                    <a:lumMod val="65000"/>
                    <a:lumOff val="35000"/>
                  </a:schemeClr>
                </a:solidFill>
                <a:cs typeface="Calibri" pitchFamily="34" charset="0"/>
              </a:rPr>
              <a:t>/CREST®, YE Mar 23</a:t>
            </a:r>
          </a:p>
        </p:txBody>
      </p:sp>
    </p:spTree>
    <p:extLst>
      <p:ext uri="{BB962C8B-B14F-4D97-AF65-F5344CB8AC3E}">
        <p14:creationId xmlns:p14="http://schemas.microsoft.com/office/powerpoint/2010/main" val="3247141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390" y="514350"/>
            <a:ext cx="8764741" cy="327248"/>
          </a:xfrm>
        </p:spPr>
        <p:txBody>
          <a:bodyPr>
            <a:noAutofit/>
          </a:bodyPr>
          <a:lstStyle/>
          <a:p>
            <a:pPr>
              <a:spcAft>
                <a:spcPts val="600"/>
              </a:spcAft>
            </a:pPr>
            <a:r>
              <a:rPr lang="en-GB" sz="2400" dirty="0">
                <a:solidFill>
                  <a:srgbClr val="00517D"/>
                </a:solidFill>
                <a:latin typeface="+mn-lt"/>
                <a:ea typeface="MS PGothic" pitchFamily="34" charset="-128"/>
                <a:cs typeface="Calibri" pitchFamily="34" charset="0"/>
              </a:rPr>
              <a:t>Travel &amp; Leisure seafood customers are the youngest and the most affluent</a:t>
            </a:r>
            <a:endParaRPr lang="en-US" sz="2400" dirty="0">
              <a:solidFill>
                <a:srgbClr val="00517D"/>
              </a:solidFill>
              <a:latin typeface="+mn-lt"/>
              <a:ea typeface="MS PGothic" pitchFamily="34" charset="-128"/>
              <a:cs typeface="Calibri" pitchFamily="34" charset="0"/>
            </a:endParaRPr>
          </a:p>
        </p:txBody>
      </p:sp>
      <p:sp>
        <p:nvSpPr>
          <p:cNvPr id="3" name="Slide Number Placeholder 2"/>
          <p:cNvSpPr>
            <a:spLocks noGrp="1"/>
          </p:cNvSpPr>
          <p:nvPr>
            <p:ph type="sldNum" sz="quarter" idx="10"/>
          </p:nvPr>
        </p:nvSpPr>
        <p:spPr/>
        <p:txBody>
          <a:bodyPr/>
          <a:lstStyle/>
          <a:p>
            <a:fld id="{35A454EE-6717-4973-901E-6A90AD009CF4}" type="slidenum">
              <a:rPr lang="en-US" smtClean="0">
                <a:solidFill>
                  <a:srgbClr val="0078BE"/>
                </a:solidFill>
              </a:rPr>
              <a:pPr/>
              <a:t>66</a:t>
            </a:fld>
            <a:endParaRPr lang="en-US" dirty="0">
              <a:solidFill>
                <a:srgbClr val="0078BE"/>
              </a:solidFill>
            </a:endParaRPr>
          </a:p>
        </p:txBody>
      </p:sp>
      <p:sp>
        <p:nvSpPr>
          <p:cNvPr id="11" name="Text Box 3"/>
          <p:cNvSpPr txBox="1">
            <a:spLocks noChangeArrowheads="1"/>
          </p:cNvSpPr>
          <p:nvPr/>
        </p:nvSpPr>
        <p:spPr bwMode="auto">
          <a:xfrm>
            <a:off x="2419873" y="1025898"/>
            <a:ext cx="428162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ctr"/>
            <a:r>
              <a:rPr lang="en-US" sz="1400" dirty="0">
                <a:solidFill>
                  <a:srgbClr val="008AC0"/>
                </a:solidFill>
                <a:latin typeface="+mn-lt"/>
                <a:cs typeface="Calibri" pitchFamily="34" charset="0"/>
              </a:rPr>
              <a:t>Demographic Map – Servings by Channels &amp; Types</a:t>
            </a:r>
          </a:p>
        </p:txBody>
      </p:sp>
      <p:sp>
        <p:nvSpPr>
          <p:cNvPr id="21" name="TextBox 20"/>
          <p:cNvSpPr txBox="1"/>
          <p:nvPr/>
        </p:nvSpPr>
        <p:spPr>
          <a:xfrm rot="16200000">
            <a:off x="-1221584" y="2824070"/>
            <a:ext cx="2976725" cy="276999"/>
          </a:xfrm>
          <a:prstGeom prst="rect">
            <a:avLst/>
          </a:prstGeom>
          <a:noFill/>
        </p:spPr>
        <p:txBody>
          <a:bodyPr wrap="square" rtlCol="0">
            <a:spAutoFit/>
          </a:bodyPr>
          <a:lstStyle/>
          <a:p>
            <a:pPr algn="ctr"/>
            <a:r>
              <a:rPr lang="en-GB" sz="1200" b="1" dirty="0">
                <a:solidFill>
                  <a:prstClr val="black"/>
                </a:solidFill>
                <a:cs typeface="Calibri" pitchFamily="34" charset="0"/>
              </a:rPr>
              <a:t>% Servings Aged Over 35</a:t>
            </a:r>
          </a:p>
        </p:txBody>
      </p:sp>
      <p:sp>
        <p:nvSpPr>
          <p:cNvPr id="22" name="TextBox 21"/>
          <p:cNvSpPr txBox="1"/>
          <p:nvPr/>
        </p:nvSpPr>
        <p:spPr>
          <a:xfrm>
            <a:off x="2167438" y="4692973"/>
            <a:ext cx="4786489" cy="276999"/>
          </a:xfrm>
          <a:prstGeom prst="rect">
            <a:avLst/>
          </a:prstGeom>
          <a:noFill/>
        </p:spPr>
        <p:txBody>
          <a:bodyPr wrap="square" rtlCol="0">
            <a:spAutoFit/>
          </a:bodyPr>
          <a:lstStyle/>
          <a:p>
            <a:pPr algn="ctr"/>
            <a:r>
              <a:rPr lang="en-GB" sz="1200" b="1" dirty="0">
                <a:solidFill>
                  <a:prstClr val="black"/>
                </a:solidFill>
                <a:cs typeface="Calibri" pitchFamily="34" charset="0"/>
              </a:rPr>
              <a:t>% Servings Social Class ABC1</a:t>
            </a:r>
          </a:p>
        </p:txBody>
      </p:sp>
      <p:pic>
        <p:nvPicPr>
          <p:cNvPr id="24" name="Picture 4" descr="http://2.bp.blogspot.com/_3813PjwgDYE/S8m2ptTwHiI/AAAAAAAAF30/t4xO1wvYOOk/s1600/dot+cotton.jpg"/>
          <p:cNvPicPr>
            <a:picLocks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82745" y="1408501"/>
            <a:ext cx="900000" cy="900000"/>
          </a:xfrm>
          <a:prstGeom prst="rect">
            <a:avLst/>
          </a:prstGeom>
          <a:noFill/>
          <a:ln w="25400">
            <a:solidFill>
              <a:schemeClr val="bg2"/>
            </a:solidFill>
          </a:ln>
          <a:extLst>
            <a:ext uri="{909E8E84-426E-40DD-AFC4-6F175D3DCCD1}">
              <a14:hiddenFill xmlns:a14="http://schemas.microsoft.com/office/drawing/2010/main">
                <a:solidFill>
                  <a:srgbClr val="FFFFFF"/>
                </a:solidFill>
              </a14:hiddenFill>
            </a:ext>
          </a:extLst>
        </p:spPr>
      </p:pic>
      <p:pic>
        <p:nvPicPr>
          <p:cNvPr id="25" name="Picture 10" descr="http://img.thesun.co.uk/aidemitlum/archive/00398/vicky_pollard_398833a.jpg"/>
          <p:cNvPicPr>
            <a:picLocks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582745" y="3343900"/>
            <a:ext cx="900000" cy="900000"/>
          </a:xfrm>
          <a:prstGeom prst="rect">
            <a:avLst/>
          </a:prstGeom>
          <a:noFill/>
          <a:ln w="25400">
            <a:solidFill>
              <a:schemeClr val="bg2"/>
            </a:solidFill>
          </a:ln>
          <a:extLst>
            <a:ext uri="{909E8E84-426E-40DD-AFC4-6F175D3DCCD1}">
              <a14:hiddenFill xmlns:a14="http://schemas.microsoft.com/office/drawing/2010/main">
                <a:solidFill>
                  <a:srgbClr val="FFFFFF"/>
                </a:solidFill>
              </a14:hiddenFill>
            </a:ext>
          </a:extLst>
        </p:spPr>
      </p:pic>
      <p:pic>
        <p:nvPicPr>
          <p:cNvPr id="26" name="chart"/>
          <p:cNvPicPr>
            <a:picLocks/>
          </p:cNvPicPr>
          <p:nvPr/>
        </p:nvPicPr>
        <p:blipFill>
          <a:blip r:embed="rId5"/>
          <a:stretch>
            <a:fillRect/>
          </a:stretch>
        </p:blipFill>
        <p:spPr>
          <a:xfrm>
            <a:off x="7680862" y="3343900"/>
            <a:ext cx="900000" cy="900000"/>
          </a:xfrm>
          <a:prstGeom prst="rect">
            <a:avLst/>
          </a:prstGeom>
          <a:ln w="25400">
            <a:solidFill>
              <a:schemeClr val="bg2"/>
            </a:solidFill>
          </a:ln>
        </p:spPr>
      </p:pic>
      <p:sp>
        <p:nvSpPr>
          <p:cNvPr id="13" name="Text Placeholder 4"/>
          <p:cNvSpPr>
            <a:spLocks noGrp="1"/>
          </p:cNvSpPr>
          <p:nvPr>
            <p:ph type="body" sz="quarter" idx="4294967295"/>
          </p:nvPr>
        </p:nvSpPr>
        <p:spPr>
          <a:xfrm>
            <a:off x="5897139" y="4800600"/>
            <a:ext cx="2683723" cy="277391"/>
          </a:xfrm>
        </p:spPr>
        <p:txBody>
          <a:bodyPr>
            <a:normAutofit fontScale="85000" lnSpcReduction="10000"/>
          </a:bodyPr>
          <a:lstStyle/>
          <a:p>
            <a:pPr marL="0" indent="0">
              <a:buNone/>
            </a:pPr>
            <a:r>
              <a:rPr lang="en-US" sz="1100" dirty="0">
                <a:solidFill>
                  <a:schemeClr val="tx1">
                    <a:lumMod val="65000"/>
                    <a:lumOff val="35000"/>
                  </a:schemeClr>
                </a:solidFill>
                <a:cs typeface="Calibri" pitchFamily="34" charset="0"/>
              </a:rPr>
              <a:t>Source: The NPD Group/CREST®, YE Sept '22</a:t>
            </a:r>
          </a:p>
        </p:txBody>
      </p:sp>
      <p:pic>
        <p:nvPicPr>
          <p:cNvPr id="1028" name="Picture 4" descr="What's 'Rich'? Depends on How Old (and Rich) You Are">
            <a:extLst>
              <a:ext uri="{FF2B5EF4-FFF2-40B4-BE49-F238E27FC236}">
                <a16:creationId xmlns:a16="http://schemas.microsoft.com/office/drawing/2014/main" id="{28F3BF6F-AE81-4FBC-9C76-85F75C5983DE}"/>
              </a:ext>
            </a:extLst>
          </p:cNvPr>
          <p:cNvPicPr>
            <a:picLocks noChangeArrowheads="1"/>
          </p:cNvPicPr>
          <p:nvPr/>
        </p:nvPicPr>
        <p:blipFill rotWithShape="1">
          <a:blip r:embed="rId6">
            <a:extLst>
              <a:ext uri="{28A0092B-C50C-407E-A947-70E740481C1C}">
                <a14:useLocalDpi xmlns:a14="http://schemas.microsoft.com/office/drawing/2010/main" val="0"/>
              </a:ext>
            </a:extLst>
          </a:blip>
          <a:srcRect l="29934" r="13445"/>
          <a:stretch/>
        </p:blipFill>
        <p:spPr bwMode="auto">
          <a:xfrm>
            <a:off x="7683420" y="1408501"/>
            <a:ext cx="900000" cy="900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Chart 3">
            <a:extLst>
              <a:ext uri="{FF2B5EF4-FFF2-40B4-BE49-F238E27FC236}">
                <a16:creationId xmlns:a16="http://schemas.microsoft.com/office/drawing/2014/main" id="{BCFDB70E-3D96-E41E-5B6E-35D7EF0F09FA}"/>
              </a:ext>
            </a:extLst>
          </p:cNvPr>
          <p:cNvGraphicFramePr/>
          <p:nvPr>
            <p:extLst>
              <p:ext uri="{D42A27DB-BD31-4B8C-83A1-F6EECF244321}">
                <p14:modId xmlns:p14="http://schemas.microsoft.com/office/powerpoint/2010/main" val="156209796"/>
              </p:ext>
            </p:extLst>
          </p:nvPr>
        </p:nvGraphicFramePr>
        <p:xfrm>
          <a:off x="420667" y="1232164"/>
          <a:ext cx="8704613" cy="3460809"/>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2612137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8572" y="518144"/>
            <a:ext cx="8453736" cy="327248"/>
          </a:xfrm>
        </p:spPr>
        <p:txBody>
          <a:bodyPr>
            <a:noAutofit/>
          </a:bodyPr>
          <a:lstStyle/>
          <a:p>
            <a:pPr>
              <a:spcAft>
                <a:spcPts val="600"/>
              </a:spcAft>
            </a:pPr>
            <a:r>
              <a:rPr lang="en-GB" altLang="en-US" sz="2400" dirty="0">
                <a:solidFill>
                  <a:srgbClr val="00517D"/>
                </a:solidFill>
                <a:latin typeface="+mn-lt"/>
                <a:cs typeface="Calibri" pitchFamily="34" charset="0"/>
              </a:rPr>
              <a:t>Travel &amp; Leisure channel stands out as performing better than others with families with kids </a:t>
            </a:r>
            <a:endParaRPr lang="en-US" sz="2400" dirty="0">
              <a:solidFill>
                <a:srgbClr val="00517D"/>
              </a:solidFill>
              <a:latin typeface="+mn-lt"/>
              <a:ea typeface="MS PGothic" pitchFamily="34" charset="-128"/>
              <a:cs typeface="Calibri" pitchFamily="34" charset="0"/>
            </a:endParaRPr>
          </a:p>
        </p:txBody>
      </p:sp>
      <p:sp>
        <p:nvSpPr>
          <p:cNvPr id="3" name="Slide Number Placeholder 2"/>
          <p:cNvSpPr>
            <a:spLocks noGrp="1"/>
          </p:cNvSpPr>
          <p:nvPr>
            <p:ph type="sldNum" sz="quarter" idx="10"/>
          </p:nvPr>
        </p:nvSpPr>
        <p:spPr/>
        <p:txBody>
          <a:bodyPr/>
          <a:lstStyle/>
          <a:p>
            <a:fld id="{35A454EE-6717-4973-901E-6A90AD009CF4}" type="slidenum">
              <a:rPr lang="en-US" smtClean="0">
                <a:solidFill>
                  <a:srgbClr val="0078BE"/>
                </a:solidFill>
              </a:rPr>
              <a:pPr/>
              <a:t>67</a:t>
            </a:fld>
            <a:endParaRPr lang="en-US" dirty="0">
              <a:solidFill>
                <a:srgbClr val="0078BE"/>
              </a:solidFill>
            </a:endParaRPr>
          </a:p>
        </p:txBody>
      </p:sp>
      <p:sp>
        <p:nvSpPr>
          <p:cNvPr id="11" name="Text Box 3"/>
          <p:cNvSpPr txBox="1">
            <a:spLocks noChangeArrowheads="1"/>
          </p:cNvSpPr>
          <p:nvPr/>
        </p:nvSpPr>
        <p:spPr bwMode="auto">
          <a:xfrm>
            <a:off x="3436818" y="1025898"/>
            <a:ext cx="224773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ctr"/>
            <a:r>
              <a:rPr lang="en-US" sz="1400" dirty="0">
                <a:solidFill>
                  <a:srgbClr val="008AC0"/>
                </a:solidFill>
                <a:latin typeface="+mn-lt"/>
                <a:cs typeface="Calibri" pitchFamily="34" charset="0"/>
              </a:rPr>
              <a:t>% Servings Involving Kids</a:t>
            </a:r>
          </a:p>
        </p:txBody>
      </p:sp>
      <p:graphicFrame>
        <p:nvGraphicFramePr>
          <p:cNvPr id="14" name="Chart 13"/>
          <p:cNvGraphicFramePr/>
          <p:nvPr>
            <p:extLst>
              <p:ext uri="{D42A27DB-BD31-4B8C-83A1-F6EECF244321}">
                <p14:modId xmlns:p14="http://schemas.microsoft.com/office/powerpoint/2010/main" val="3371998871"/>
              </p:ext>
            </p:extLst>
          </p:nvPr>
        </p:nvGraphicFramePr>
        <p:xfrm>
          <a:off x="178130" y="1279813"/>
          <a:ext cx="8704613" cy="3449270"/>
        </p:xfrm>
        <a:graphic>
          <a:graphicData uri="http://schemas.openxmlformats.org/drawingml/2006/chart">
            <c:chart xmlns:c="http://schemas.openxmlformats.org/drawingml/2006/chart" xmlns:r="http://schemas.openxmlformats.org/officeDocument/2006/relationships" r:id="rId3"/>
          </a:graphicData>
        </a:graphic>
      </p:graphicFrame>
      <p:sp>
        <p:nvSpPr>
          <p:cNvPr id="15" name="TextBox 10"/>
          <p:cNvSpPr txBox="1"/>
          <p:nvPr/>
        </p:nvSpPr>
        <p:spPr>
          <a:xfrm>
            <a:off x="0" y="4764253"/>
            <a:ext cx="6287879"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dirty="0">
                <a:solidFill>
                  <a:schemeClr val="tx1">
                    <a:lumMod val="60000"/>
                    <a:lumOff val="40000"/>
                  </a:schemeClr>
                </a:solidFill>
                <a:cs typeface="Calibri" pitchFamily="34" charset="0"/>
              </a:rPr>
              <a:t>Note: Low Sample sizes - use data cautiously: Work/</a:t>
            </a:r>
            <a:r>
              <a:rPr lang="en-US" dirty="0" err="1">
                <a:solidFill>
                  <a:schemeClr val="tx1">
                    <a:lumMod val="60000"/>
                    <a:lumOff val="40000"/>
                  </a:schemeClr>
                </a:solidFill>
                <a:cs typeface="Calibri" pitchFamily="34" charset="0"/>
              </a:rPr>
              <a:t>Edu</a:t>
            </a:r>
            <a:r>
              <a:rPr lang="en-US" dirty="0">
                <a:solidFill>
                  <a:schemeClr val="tx1">
                    <a:lumMod val="60000"/>
                    <a:lumOff val="40000"/>
                  </a:schemeClr>
                </a:solidFill>
                <a:cs typeface="Calibri" pitchFamily="34" charset="0"/>
              </a:rPr>
              <a:t>; Shellfish Fish &amp; Chips.</a:t>
            </a:r>
          </a:p>
        </p:txBody>
      </p:sp>
      <p:sp>
        <p:nvSpPr>
          <p:cNvPr id="8" name="Text Placeholder 4"/>
          <p:cNvSpPr>
            <a:spLocks noGrp="1"/>
          </p:cNvSpPr>
          <p:nvPr>
            <p:ph type="body" sz="quarter" idx="4294967295"/>
          </p:nvPr>
        </p:nvSpPr>
        <p:spPr>
          <a:xfrm>
            <a:off x="5897139" y="4800600"/>
            <a:ext cx="2683723" cy="277391"/>
          </a:xfrm>
        </p:spPr>
        <p:txBody>
          <a:bodyPr>
            <a:normAutofit/>
          </a:bodyPr>
          <a:lstStyle/>
          <a:p>
            <a:pPr marL="0" indent="0">
              <a:buNone/>
            </a:pPr>
            <a:r>
              <a:rPr lang="en-US" sz="1100" dirty="0">
                <a:solidFill>
                  <a:schemeClr val="tx1">
                    <a:lumMod val="65000"/>
                    <a:lumOff val="35000"/>
                  </a:schemeClr>
                </a:solidFill>
                <a:cs typeface="Calibri" pitchFamily="34" charset="0"/>
              </a:rPr>
              <a:t>Source: </a:t>
            </a:r>
            <a:r>
              <a:rPr lang="en-US" sz="1100" dirty="0" err="1">
                <a:solidFill>
                  <a:schemeClr val="tx1">
                    <a:lumMod val="65000"/>
                    <a:lumOff val="35000"/>
                  </a:schemeClr>
                </a:solidFill>
                <a:cs typeface="Calibri" pitchFamily="34" charset="0"/>
              </a:rPr>
              <a:t>Circana</a:t>
            </a:r>
            <a:r>
              <a:rPr lang="en-US" sz="1100" dirty="0">
                <a:solidFill>
                  <a:schemeClr val="tx1">
                    <a:lumMod val="65000"/>
                    <a:lumOff val="35000"/>
                  </a:schemeClr>
                </a:solidFill>
                <a:cs typeface="Calibri" pitchFamily="34" charset="0"/>
              </a:rPr>
              <a:t>/CREST®, YE Mar 23</a:t>
            </a:r>
          </a:p>
        </p:txBody>
      </p:sp>
    </p:spTree>
    <p:extLst>
      <p:ext uri="{BB962C8B-B14F-4D97-AF65-F5344CB8AC3E}">
        <p14:creationId xmlns:p14="http://schemas.microsoft.com/office/powerpoint/2010/main" val="3937969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35A454EE-6717-4973-901E-6A90AD009CF4}" type="slidenum">
              <a:rPr lang="en-US" smtClean="0">
                <a:solidFill>
                  <a:srgbClr val="0078BE"/>
                </a:solidFill>
                <a:cs typeface="Calibri" pitchFamily="34" charset="0"/>
              </a:rPr>
              <a:pPr/>
              <a:t>68</a:t>
            </a:fld>
            <a:endParaRPr lang="en-US" dirty="0">
              <a:solidFill>
                <a:srgbClr val="0078BE"/>
              </a:solidFill>
              <a:cs typeface="Calibri" pitchFamily="34" charset="0"/>
            </a:endParaRPr>
          </a:p>
        </p:txBody>
      </p:sp>
      <p:sp>
        <p:nvSpPr>
          <p:cNvPr id="11" name="Text Box 3"/>
          <p:cNvSpPr txBox="1">
            <a:spLocks noChangeArrowheads="1"/>
          </p:cNvSpPr>
          <p:nvPr/>
        </p:nvSpPr>
        <p:spPr bwMode="auto">
          <a:xfrm>
            <a:off x="2895032" y="1187774"/>
            <a:ext cx="357996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ctr"/>
            <a:r>
              <a:rPr lang="en-US" sz="1200" dirty="0">
                <a:solidFill>
                  <a:srgbClr val="008AC0"/>
                </a:solidFill>
                <a:latin typeface="+mn-lt"/>
                <a:cs typeface="Calibri" pitchFamily="34" charset="0"/>
              </a:rPr>
              <a:t>Total Seafood</a:t>
            </a:r>
          </a:p>
          <a:p>
            <a:pPr algn="ctr"/>
            <a:r>
              <a:rPr lang="en-US" sz="1200" dirty="0">
                <a:solidFill>
                  <a:srgbClr val="008AC0"/>
                </a:solidFill>
                <a:latin typeface="+mn-lt"/>
                <a:cs typeface="Calibri" pitchFamily="34" charset="0"/>
              </a:rPr>
              <a:t>Incidence and %</a:t>
            </a:r>
            <a:r>
              <a:rPr lang="en-US" sz="1200" dirty="0" err="1">
                <a:solidFill>
                  <a:srgbClr val="008AC0"/>
                </a:solidFill>
                <a:latin typeface="+mn-lt"/>
                <a:cs typeface="Calibri" pitchFamily="34" charset="0"/>
              </a:rPr>
              <a:t>pt</a:t>
            </a:r>
            <a:r>
              <a:rPr lang="en-US" sz="1200" dirty="0">
                <a:solidFill>
                  <a:srgbClr val="008AC0"/>
                </a:solidFill>
                <a:latin typeface="+mn-lt"/>
                <a:cs typeface="Calibri" pitchFamily="34" charset="0"/>
              </a:rPr>
              <a:t> Change by Type</a:t>
            </a:r>
          </a:p>
        </p:txBody>
      </p:sp>
      <p:sp>
        <p:nvSpPr>
          <p:cNvPr id="10" name="TextBox 9"/>
          <p:cNvSpPr txBox="1"/>
          <p:nvPr/>
        </p:nvSpPr>
        <p:spPr>
          <a:xfrm rot="16200000">
            <a:off x="-1330565" y="2640625"/>
            <a:ext cx="3213219" cy="276999"/>
          </a:xfrm>
          <a:prstGeom prst="rect">
            <a:avLst/>
          </a:prstGeom>
          <a:noFill/>
        </p:spPr>
        <p:txBody>
          <a:bodyPr wrap="square" rtlCol="0">
            <a:spAutoFit/>
          </a:bodyPr>
          <a:lstStyle/>
          <a:p>
            <a:pPr algn="ctr"/>
            <a:r>
              <a:rPr lang="en-GB" sz="1200" b="1" dirty="0">
                <a:solidFill>
                  <a:prstClr val="black"/>
                </a:solidFill>
                <a:cs typeface="Calibri" pitchFamily="34" charset="0"/>
              </a:rPr>
              <a:t>% </a:t>
            </a:r>
            <a:r>
              <a:rPr lang="en-GB" sz="1200" b="1" dirty="0" err="1">
                <a:solidFill>
                  <a:prstClr val="black"/>
                </a:solidFill>
                <a:cs typeface="Calibri" pitchFamily="34" charset="0"/>
              </a:rPr>
              <a:t>pt</a:t>
            </a:r>
            <a:r>
              <a:rPr lang="en-GB" sz="1200" b="1" dirty="0">
                <a:solidFill>
                  <a:prstClr val="black"/>
                </a:solidFill>
                <a:cs typeface="Calibri" pitchFamily="34" charset="0"/>
              </a:rPr>
              <a:t> Incidence Change</a:t>
            </a:r>
          </a:p>
        </p:txBody>
      </p:sp>
      <p:sp>
        <p:nvSpPr>
          <p:cNvPr id="12" name="TextBox 11"/>
          <p:cNvSpPr txBox="1"/>
          <p:nvPr/>
        </p:nvSpPr>
        <p:spPr>
          <a:xfrm>
            <a:off x="2567207" y="1654726"/>
            <a:ext cx="4524452" cy="276999"/>
          </a:xfrm>
          <a:prstGeom prst="rect">
            <a:avLst/>
          </a:prstGeom>
          <a:noFill/>
        </p:spPr>
        <p:txBody>
          <a:bodyPr wrap="square" rtlCol="0">
            <a:spAutoFit/>
          </a:bodyPr>
          <a:lstStyle/>
          <a:p>
            <a:pPr algn="ctr"/>
            <a:r>
              <a:rPr lang="en-GB" sz="1200" b="1" dirty="0">
                <a:solidFill>
                  <a:prstClr val="black"/>
                </a:solidFill>
                <a:cs typeface="Calibri" pitchFamily="34" charset="0"/>
              </a:rPr>
              <a:t>% Incidence</a:t>
            </a:r>
          </a:p>
        </p:txBody>
      </p:sp>
      <p:sp>
        <p:nvSpPr>
          <p:cNvPr id="17" name="TextBox 16"/>
          <p:cNvSpPr txBox="1"/>
          <p:nvPr/>
        </p:nvSpPr>
        <p:spPr>
          <a:xfrm>
            <a:off x="6924862" y="4145706"/>
            <a:ext cx="1656000" cy="646331"/>
          </a:xfrm>
          <a:prstGeom prst="rect">
            <a:avLst/>
          </a:prstGeom>
          <a:solidFill>
            <a:srgbClr val="99CC00"/>
          </a:solidFill>
          <a:ln>
            <a:noFill/>
          </a:ln>
        </p:spPr>
        <p:txBody>
          <a:bodyPr wrap="square" rtlCol="0">
            <a:spAutoFit/>
          </a:bodyPr>
          <a:lstStyle/>
          <a:p>
            <a:r>
              <a:rPr lang="en-GB" sz="1200" dirty="0">
                <a:solidFill>
                  <a:prstClr val="black"/>
                </a:solidFill>
                <a:cs typeface="Calibri" pitchFamily="34" charset="0"/>
              </a:rPr>
              <a:t>Lessening Importance but more Important overall</a:t>
            </a:r>
          </a:p>
        </p:txBody>
      </p:sp>
      <p:sp>
        <p:nvSpPr>
          <p:cNvPr id="4" name="Title 3"/>
          <p:cNvSpPr>
            <a:spLocks noGrp="1"/>
          </p:cNvSpPr>
          <p:nvPr>
            <p:ph type="title"/>
          </p:nvPr>
        </p:nvSpPr>
        <p:spPr>
          <a:xfrm>
            <a:off x="338572" y="518144"/>
            <a:ext cx="8692886" cy="327248"/>
          </a:xfrm>
        </p:spPr>
        <p:txBody>
          <a:bodyPr>
            <a:noAutofit/>
          </a:bodyPr>
          <a:lstStyle/>
          <a:p>
            <a:r>
              <a:rPr lang="en-GB" altLang="en-US" sz="2400" dirty="0">
                <a:solidFill>
                  <a:srgbClr val="00517D"/>
                </a:solidFill>
                <a:latin typeface="+mn-lt"/>
                <a:cs typeface="Calibri" pitchFamily="34" charset="0"/>
              </a:rPr>
              <a:t>Non-fried Fish and Tuna, in particular, are top growing categories; Fish fillings, Shellfish and Prawns lost most share</a:t>
            </a:r>
            <a:endParaRPr lang="en-US" sz="2400" dirty="0">
              <a:latin typeface="+mn-lt"/>
              <a:cs typeface="Calibri" pitchFamily="34" charset="0"/>
            </a:endParaRPr>
          </a:p>
        </p:txBody>
      </p:sp>
      <p:sp>
        <p:nvSpPr>
          <p:cNvPr id="14" name="Text Placeholder 4"/>
          <p:cNvSpPr>
            <a:spLocks noGrp="1"/>
          </p:cNvSpPr>
          <p:nvPr>
            <p:ph type="body" sz="quarter" idx="4294967295"/>
          </p:nvPr>
        </p:nvSpPr>
        <p:spPr>
          <a:xfrm>
            <a:off x="5897139" y="4800600"/>
            <a:ext cx="2683723" cy="277391"/>
          </a:xfrm>
        </p:spPr>
        <p:txBody>
          <a:bodyPr>
            <a:normAutofit fontScale="85000" lnSpcReduction="10000"/>
          </a:bodyPr>
          <a:lstStyle/>
          <a:p>
            <a:pPr marL="0" indent="0">
              <a:buNone/>
            </a:pPr>
            <a:r>
              <a:rPr lang="en-US" sz="1100" dirty="0">
                <a:solidFill>
                  <a:schemeClr val="tx1">
                    <a:lumMod val="65000"/>
                    <a:lumOff val="35000"/>
                  </a:schemeClr>
                </a:solidFill>
                <a:cs typeface="Calibri" pitchFamily="34" charset="0"/>
              </a:rPr>
              <a:t>Source: The NPD Group/CREST®, YE Sept '22</a:t>
            </a:r>
          </a:p>
        </p:txBody>
      </p:sp>
      <p:graphicFrame>
        <p:nvGraphicFramePr>
          <p:cNvPr id="2" name="Chart 1">
            <a:extLst>
              <a:ext uri="{FF2B5EF4-FFF2-40B4-BE49-F238E27FC236}">
                <a16:creationId xmlns:a16="http://schemas.microsoft.com/office/drawing/2014/main" id="{EEBFB352-67EC-305D-B8A7-B96DF88013E7}"/>
              </a:ext>
            </a:extLst>
          </p:cNvPr>
          <p:cNvGraphicFramePr/>
          <p:nvPr>
            <p:extLst>
              <p:ext uri="{D42A27DB-BD31-4B8C-83A1-F6EECF244321}">
                <p14:modId xmlns:p14="http://schemas.microsoft.com/office/powerpoint/2010/main" val="2071993522"/>
              </p:ext>
            </p:extLst>
          </p:nvPr>
        </p:nvGraphicFramePr>
        <p:xfrm>
          <a:off x="531104" y="1895553"/>
          <a:ext cx="8307821" cy="2805958"/>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Box 12"/>
          <p:cNvSpPr txBox="1"/>
          <p:nvPr/>
        </p:nvSpPr>
        <p:spPr>
          <a:xfrm>
            <a:off x="616826" y="1378891"/>
            <a:ext cx="1656000" cy="646331"/>
          </a:xfrm>
          <a:prstGeom prst="rect">
            <a:avLst/>
          </a:prstGeom>
          <a:solidFill>
            <a:srgbClr val="99CC00"/>
          </a:solidFill>
          <a:ln>
            <a:noFill/>
          </a:ln>
        </p:spPr>
        <p:txBody>
          <a:bodyPr wrap="square" rtlCol="0">
            <a:spAutoFit/>
          </a:bodyPr>
          <a:lstStyle/>
          <a:p>
            <a:r>
              <a:rPr lang="en-GB" sz="1200" dirty="0">
                <a:solidFill>
                  <a:prstClr val="black"/>
                </a:solidFill>
                <a:cs typeface="Calibri" pitchFamily="34" charset="0"/>
              </a:rPr>
              <a:t>Growingly Important but less Important overall</a:t>
            </a:r>
          </a:p>
        </p:txBody>
      </p:sp>
      <p:sp>
        <p:nvSpPr>
          <p:cNvPr id="16" name="TextBox 15"/>
          <p:cNvSpPr txBox="1"/>
          <p:nvPr/>
        </p:nvSpPr>
        <p:spPr>
          <a:xfrm>
            <a:off x="6956896" y="1384483"/>
            <a:ext cx="1656000" cy="646331"/>
          </a:xfrm>
          <a:prstGeom prst="rect">
            <a:avLst/>
          </a:prstGeom>
          <a:solidFill>
            <a:srgbClr val="99CC00"/>
          </a:solidFill>
          <a:ln>
            <a:noFill/>
          </a:ln>
        </p:spPr>
        <p:txBody>
          <a:bodyPr wrap="square" rtlCol="0">
            <a:spAutoFit/>
          </a:bodyPr>
          <a:lstStyle/>
          <a:p>
            <a:r>
              <a:rPr lang="en-GB" sz="1200" dirty="0">
                <a:solidFill>
                  <a:prstClr val="black"/>
                </a:solidFill>
                <a:cs typeface="Calibri" pitchFamily="34" charset="0"/>
              </a:rPr>
              <a:t>Growingly Important and more Important overall</a:t>
            </a:r>
          </a:p>
        </p:txBody>
      </p:sp>
      <p:sp>
        <p:nvSpPr>
          <p:cNvPr id="18" name="TextBox 17"/>
          <p:cNvSpPr txBox="1"/>
          <p:nvPr/>
        </p:nvSpPr>
        <p:spPr>
          <a:xfrm>
            <a:off x="616826" y="4145707"/>
            <a:ext cx="1656000" cy="646331"/>
          </a:xfrm>
          <a:prstGeom prst="rect">
            <a:avLst/>
          </a:prstGeom>
          <a:solidFill>
            <a:srgbClr val="99CC00"/>
          </a:solidFill>
          <a:ln>
            <a:noFill/>
          </a:ln>
        </p:spPr>
        <p:txBody>
          <a:bodyPr wrap="square" rtlCol="0">
            <a:spAutoFit/>
          </a:bodyPr>
          <a:lstStyle/>
          <a:p>
            <a:r>
              <a:rPr lang="en-GB" sz="1200" dirty="0">
                <a:solidFill>
                  <a:prstClr val="black"/>
                </a:solidFill>
                <a:cs typeface="Calibri" pitchFamily="34" charset="0"/>
              </a:rPr>
              <a:t>Lessening Importance and less Important overall</a:t>
            </a:r>
          </a:p>
        </p:txBody>
      </p:sp>
    </p:spTree>
    <p:extLst>
      <p:ext uri="{BB962C8B-B14F-4D97-AF65-F5344CB8AC3E}">
        <p14:creationId xmlns:p14="http://schemas.microsoft.com/office/powerpoint/2010/main" val="2922183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35A454EE-6717-4973-901E-6A90AD009CF4}" type="slidenum">
              <a:rPr lang="en-US" smtClean="0"/>
              <a:pPr/>
              <a:t>69</a:t>
            </a:fld>
            <a:endParaRPr lang="en-US" dirty="0"/>
          </a:p>
        </p:txBody>
      </p:sp>
      <p:sp>
        <p:nvSpPr>
          <p:cNvPr id="12" name="Title 2"/>
          <p:cNvSpPr>
            <a:spLocks noGrp="1"/>
          </p:cNvSpPr>
          <p:nvPr>
            <p:ph type="title"/>
          </p:nvPr>
        </p:nvSpPr>
        <p:spPr>
          <a:xfrm>
            <a:off x="366385" y="957329"/>
            <a:ext cx="8458745" cy="342900"/>
          </a:xfrm>
        </p:spPr>
        <p:txBody>
          <a:bodyPr>
            <a:normAutofit fontScale="90000"/>
          </a:bodyPr>
          <a:lstStyle/>
          <a:p>
            <a:r>
              <a:rPr lang="en-US" sz="3600" b="1" dirty="0"/>
              <a:t>CREST Measures</a:t>
            </a:r>
          </a:p>
        </p:txBody>
      </p:sp>
      <p:graphicFrame>
        <p:nvGraphicFramePr>
          <p:cNvPr id="13" name="Content Placeholder 4"/>
          <p:cNvGraphicFramePr>
            <a:graphicFrameLocks/>
          </p:cNvGraphicFramePr>
          <p:nvPr>
            <p:extLst>
              <p:ext uri="{D42A27DB-BD31-4B8C-83A1-F6EECF244321}">
                <p14:modId xmlns:p14="http://schemas.microsoft.com/office/powerpoint/2010/main" val="2214916143"/>
              </p:ext>
            </p:extLst>
          </p:nvPr>
        </p:nvGraphicFramePr>
        <p:xfrm>
          <a:off x="366835" y="1497668"/>
          <a:ext cx="8467726" cy="2980765"/>
        </p:xfrm>
        <a:graphic>
          <a:graphicData uri="http://schemas.openxmlformats.org/drawingml/2006/table">
            <a:tbl>
              <a:tblPr firstRow="1" bandRow="1">
                <a:tableStyleId>{69012ECD-51FC-41F1-AA8D-1B2483CD663E}</a:tableStyleId>
              </a:tblPr>
              <a:tblGrid>
                <a:gridCol w="2313624">
                  <a:extLst>
                    <a:ext uri="{9D8B030D-6E8A-4147-A177-3AD203B41FA5}">
                      <a16:colId xmlns:a16="http://schemas.microsoft.com/office/drawing/2014/main" val="20000"/>
                    </a:ext>
                  </a:extLst>
                </a:gridCol>
                <a:gridCol w="6154102">
                  <a:extLst>
                    <a:ext uri="{9D8B030D-6E8A-4147-A177-3AD203B41FA5}">
                      <a16:colId xmlns:a16="http://schemas.microsoft.com/office/drawing/2014/main" val="20001"/>
                    </a:ext>
                  </a:extLst>
                </a:gridCol>
              </a:tblGrid>
              <a:tr h="335549">
                <a:tc>
                  <a:txBody>
                    <a:bodyPr/>
                    <a:lstStyle/>
                    <a:p>
                      <a:pPr algn="l"/>
                      <a:r>
                        <a:rPr lang="en-US" sz="1200" dirty="0"/>
                        <a:t>Measure</a:t>
                      </a:r>
                    </a:p>
                  </a:txBody>
                  <a:tcPr marT="34290" marB="34290" anchor="b">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0078BE"/>
                    </a:solidFill>
                  </a:tcPr>
                </a:tc>
                <a:tc>
                  <a:txBody>
                    <a:bodyPr/>
                    <a:lstStyle/>
                    <a:p>
                      <a:pPr algn="l"/>
                      <a:r>
                        <a:rPr lang="en-US" sz="1200" dirty="0"/>
                        <a:t>Question answered</a:t>
                      </a:r>
                      <a:endParaRPr lang="en-US" sz="1200" b="0" dirty="0"/>
                    </a:p>
                  </a:txBody>
                  <a:tcPr marT="34290" marB="34290" anchor="b">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0078BE"/>
                    </a:solidFill>
                  </a:tcPr>
                </a:tc>
                <a:extLst>
                  <a:ext uri="{0D108BD9-81ED-4DB2-BD59-A6C34878D82A}">
                    <a16:rowId xmlns:a16="http://schemas.microsoft.com/office/drawing/2014/main" val="10000"/>
                  </a:ext>
                </a:extLst>
              </a:tr>
              <a:tr h="434340">
                <a:tc>
                  <a:txBody>
                    <a:bodyPr/>
                    <a:lstStyle/>
                    <a:p>
                      <a:pPr algn="l"/>
                      <a:r>
                        <a:rPr lang="en-US" sz="1200" b="1" dirty="0">
                          <a:solidFill>
                            <a:srgbClr val="00517D"/>
                          </a:solidFill>
                        </a:rPr>
                        <a:t>Sales</a:t>
                      </a:r>
                    </a:p>
                  </a:txBody>
                  <a:tcPr marT="34290" marB="34290" anchor="ctr">
                    <a:lnL w="12700" cap="flat" cmpd="sng" algn="ctr">
                      <a:noFill/>
                      <a:prstDash val="solid"/>
                      <a:round/>
                      <a:headEnd type="none" w="med" len="med"/>
                      <a:tailEnd type="none" w="med" len="med"/>
                    </a:lnL>
                    <a:lnR w="6350" cap="flat" cmpd="sng" algn="ctr">
                      <a:solidFill>
                        <a:srgbClr val="00456E"/>
                      </a:solidFill>
                      <a:prstDash val="solid"/>
                      <a:round/>
                      <a:headEnd type="none" w="med" len="med"/>
                      <a:tailEnd type="none" w="med" len="med"/>
                    </a:lnR>
                    <a:lnT w="12700" cap="flat" cmpd="sng" algn="ctr">
                      <a:noFill/>
                      <a:prstDash val="solid"/>
                      <a:round/>
                      <a:headEnd type="none" w="med" len="med"/>
                      <a:tailEnd type="none" w="med" len="med"/>
                    </a:lnT>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t>How much did the guests spend overall in the foodservice Market?</a:t>
                      </a:r>
                    </a:p>
                  </a:txBody>
                  <a:tcPr marT="34290" marB="34290" anchor="ctr">
                    <a:lnL w="6350" cap="flat" cmpd="sng" algn="ctr">
                      <a:solidFill>
                        <a:srgbClr val="00456E"/>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extLst>
                  <a:ext uri="{0D108BD9-81ED-4DB2-BD59-A6C34878D82A}">
                    <a16:rowId xmlns:a16="http://schemas.microsoft.com/office/drawing/2014/main" val="10001"/>
                  </a:ext>
                </a:extLst>
              </a:tr>
              <a:tr h="335549">
                <a:tc>
                  <a:txBody>
                    <a:bodyPr/>
                    <a:lstStyle/>
                    <a:p>
                      <a:pPr algn="l"/>
                      <a:r>
                        <a:rPr lang="en-US" sz="1200" b="1" dirty="0">
                          <a:solidFill>
                            <a:srgbClr val="00517D"/>
                          </a:solidFill>
                        </a:rPr>
                        <a:t>Visits</a:t>
                      </a:r>
                    </a:p>
                  </a:txBody>
                  <a:tcPr marT="34290" marB="34290" anchor="ctr">
                    <a:lnL w="12700" cap="flat" cmpd="sng" algn="ctr">
                      <a:noFill/>
                      <a:prstDash val="solid"/>
                      <a:round/>
                      <a:headEnd type="none" w="med" len="med"/>
                      <a:tailEnd type="none" w="med" len="med"/>
                    </a:lnL>
                    <a:lnR w="6350" cap="flat" cmpd="sng" algn="ctr">
                      <a:solidFill>
                        <a:srgbClr val="00456E"/>
                      </a:solidFill>
                      <a:prstDash val="solid"/>
                      <a:round/>
                      <a:headEnd type="none" w="med" len="med"/>
                      <a:tailEnd type="none" w="med" len="med"/>
                    </a:lnR>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t>How many guests went to the restaurants?</a:t>
                      </a:r>
                    </a:p>
                  </a:txBody>
                  <a:tcPr marT="34290" marB="34290" anchor="ctr">
                    <a:lnL w="6350" cap="flat" cmpd="sng" algn="ctr">
                      <a:solidFill>
                        <a:srgbClr val="00456E"/>
                      </a:solid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10002"/>
                  </a:ext>
                </a:extLst>
              </a:tr>
              <a:tr h="335549">
                <a:tc>
                  <a:txBody>
                    <a:bodyPr/>
                    <a:lstStyle/>
                    <a:p>
                      <a:pPr algn="l"/>
                      <a:r>
                        <a:rPr lang="en-US" sz="1200" b="1" dirty="0">
                          <a:solidFill>
                            <a:srgbClr val="00517D"/>
                          </a:solidFill>
                        </a:rPr>
                        <a:t>Average Eater Check</a:t>
                      </a:r>
                    </a:p>
                  </a:txBody>
                  <a:tcPr marT="34290" marB="34290" anchor="ctr">
                    <a:lnL w="12700" cap="flat" cmpd="sng" algn="ctr">
                      <a:noFill/>
                      <a:prstDash val="solid"/>
                      <a:round/>
                      <a:headEnd type="none" w="med" len="med"/>
                      <a:tailEnd type="none" w="med" len="med"/>
                    </a:lnL>
                    <a:lnR w="6350" cap="flat" cmpd="sng" algn="ctr">
                      <a:solidFill>
                        <a:srgbClr val="00456E"/>
                      </a:solidFill>
                      <a:prstDash val="solid"/>
                      <a:round/>
                      <a:headEnd type="none" w="med" len="med"/>
                      <a:tailEnd type="none" w="med" len="med"/>
                    </a:lnR>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t>What did the guests spend on average during a restaurant visit?</a:t>
                      </a:r>
                    </a:p>
                  </a:txBody>
                  <a:tcPr marT="34290" marB="34290" anchor="ctr">
                    <a:lnL w="6350" cap="flat" cmpd="sng" algn="ctr">
                      <a:solidFill>
                        <a:srgbClr val="00456E"/>
                      </a:solid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10003"/>
                  </a:ext>
                </a:extLst>
              </a:tr>
              <a:tr h="434340">
                <a:tc>
                  <a:txBody>
                    <a:bodyPr/>
                    <a:lstStyle/>
                    <a:p>
                      <a:pPr algn="l"/>
                      <a:r>
                        <a:rPr lang="en-US" sz="1200" b="1" dirty="0">
                          <a:solidFill>
                            <a:srgbClr val="00517D"/>
                          </a:solidFill>
                        </a:rPr>
                        <a:t>Average number of items</a:t>
                      </a:r>
                    </a:p>
                  </a:txBody>
                  <a:tcPr marT="34290" marB="34290" anchor="ctr">
                    <a:lnL w="12700" cap="flat" cmpd="sng" algn="ctr">
                      <a:noFill/>
                      <a:prstDash val="solid"/>
                      <a:round/>
                      <a:headEnd type="none" w="med" len="med"/>
                      <a:tailEnd type="none" w="med" len="med"/>
                    </a:lnL>
                    <a:lnR w="6350" cap="flat" cmpd="sng" algn="ctr">
                      <a:solidFill>
                        <a:srgbClr val="00456E"/>
                      </a:solidFill>
                      <a:prstDash val="solid"/>
                      <a:round/>
                      <a:headEnd type="none" w="med" len="med"/>
                      <a:tailEnd type="none" w="med" len="med"/>
                    </a:lnR>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t>How many items did the guests order on average?</a:t>
                      </a:r>
                    </a:p>
                  </a:txBody>
                  <a:tcPr marT="34290" marB="34290" anchor="ctr">
                    <a:lnL w="6350" cap="flat" cmpd="sng" algn="ctr">
                      <a:solidFill>
                        <a:srgbClr val="00456E"/>
                      </a:solid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10004"/>
                  </a:ext>
                </a:extLst>
              </a:tr>
              <a:tr h="434340">
                <a:tc>
                  <a:txBody>
                    <a:bodyPr/>
                    <a:lstStyle/>
                    <a:p>
                      <a:pPr algn="l"/>
                      <a:r>
                        <a:rPr lang="en-US" sz="1200" b="1" dirty="0">
                          <a:solidFill>
                            <a:srgbClr val="00517D"/>
                          </a:solidFill>
                        </a:rPr>
                        <a:t>Average price per item</a:t>
                      </a:r>
                    </a:p>
                  </a:txBody>
                  <a:tcPr marT="34290" marB="34290" anchor="ctr">
                    <a:lnL w="12700" cap="flat" cmpd="sng" algn="ctr">
                      <a:noFill/>
                      <a:prstDash val="solid"/>
                      <a:round/>
                      <a:headEnd type="none" w="med" len="med"/>
                      <a:tailEnd type="none" w="med" len="med"/>
                    </a:lnL>
                    <a:lnR w="6350" cap="flat" cmpd="sng" algn="ctr">
                      <a:solidFill>
                        <a:srgbClr val="00456E"/>
                      </a:solidFill>
                      <a:prstDash val="solid"/>
                      <a:round/>
                      <a:headEnd type="none" w="med" len="med"/>
                      <a:tailEnd type="none" w="med" len="med"/>
                    </a:lnR>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t>What was the average price of each product?</a:t>
                      </a:r>
                    </a:p>
                  </a:txBody>
                  <a:tcPr marT="34290" marB="34290" anchor="ctr">
                    <a:lnL w="6350" cap="flat" cmpd="sng" algn="ctr">
                      <a:solidFill>
                        <a:srgbClr val="00456E"/>
                      </a:solid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10005"/>
                  </a:ext>
                </a:extLst>
              </a:tr>
              <a:tr h="335549">
                <a:tc>
                  <a:txBody>
                    <a:bodyPr/>
                    <a:lstStyle/>
                    <a:p>
                      <a:pPr algn="l"/>
                      <a:r>
                        <a:rPr lang="en-US" sz="1200" b="1" dirty="0">
                          <a:solidFill>
                            <a:srgbClr val="00517D"/>
                          </a:solidFill>
                        </a:rPr>
                        <a:t>Servings</a:t>
                      </a:r>
                    </a:p>
                  </a:txBody>
                  <a:tcPr marT="34290" marB="34290" anchor="ctr">
                    <a:lnL w="12700" cap="flat" cmpd="sng" algn="ctr">
                      <a:noFill/>
                      <a:prstDash val="solid"/>
                      <a:round/>
                      <a:headEnd type="none" w="med" len="med"/>
                      <a:tailEnd type="none" w="med" len="med"/>
                    </a:lnL>
                    <a:lnR w="6350" cap="flat" cmpd="sng" algn="ctr">
                      <a:solidFill>
                        <a:srgbClr val="00456E"/>
                      </a:solidFill>
                      <a:prstDash val="solid"/>
                      <a:round/>
                      <a:headEnd type="none" w="med" len="med"/>
                      <a:tailEnd type="none" w="med" len="med"/>
                    </a:lnR>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t>How many portions of a product were sold?</a:t>
                      </a:r>
                    </a:p>
                  </a:txBody>
                  <a:tcPr marT="34290" marB="34290" anchor="ctr">
                    <a:lnL w="6350" cap="flat" cmpd="sng" algn="ctr">
                      <a:solidFill>
                        <a:srgbClr val="00456E"/>
                      </a:solid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10006"/>
                  </a:ext>
                </a:extLst>
              </a:tr>
              <a:tr h="335549">
                <a:tc>
                  <a:txBody>
                    <a:bodyPr/>
                    <a:lstStyle/>
                    <a:p>
                      <a:pPr algn="l"/>
                      <a:r>
                        <a:rPr lang="en-US" sz="1200" b="1" dirty="0">
                          <a:solidFill>
                            <a:srgbClr val="00517D"/>
                          </a:solidFill>
                        </a:rPr>
                        <a:t>Incidence</a:t>
                      </a:r>
                    </a:p>
                  </a:txBody>
                  <a:tcPr marT="34290" marB="34290" anchor="ctr">
                    <a:lnL w="12700" cap="flat" cmpd="sng" algn="ctr">
                      <a:noFill/>
                      <a:prstDash val="solid"/>
                      <a:round/>
                      <a:headEnd type="none" w="med" len="med"/>
                      <a:tailEnd type="none" w="med" len="med"/>
                    </a:lnL>
                    <a:lnR w="6350" cap="flat" cmpd="sng" algn="ctr">
                      <a:solidFill>
                        <a:srgbClr val="00456E"/>
                      </a:solidFill>
                      <a:prstDash val="solid"/>
                      <a:round/>
                      <a:headEnd type="none" w="med" len="med"/>
                      <a:tailEnd type="none" w="med" len="med"/>
                    </a:lnR>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t>What is the importance of a product in the Market?</a:t>
                      </a:r>
                    </a:p>
                  </a:txBody>
                  <a:tcPr marT="34290" marB="34290" anchor="ctr">
                    <a:lnL w="6350" cap="flat" cmpd="sng" algn="ctr">
                      <a:solidFill>
                        <a:srgbClr val="00456E"/>
                      </a:solid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4003357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l="4835" t="8024" r="3426" b="8191"/>
          <a:stretch/>
        </p:blipFill>
        <p:spPr>
          <a:xfrm>
            <a:off x="3168673" y="0"/>
            <a:ext cx="3485813" cy="2124000"/>
          </a:xfrm>
          <a:prstGeom prst="rect">
            <a:avLst/>
          </a:prstGeom>
        </p:spPr>
      </p:pic>
      <p:sp>
        <p:nvSpPr>
          <p:cNvPr id="3" name="Slide Number Placeholder 2"/>
          <p:cNvSpPr>
            <a:spLocks noGrp="1"/>
          </p:cNvSpPr>
          <p:nvPr>
            <p:ph type="sldNum" sz="quarter" idx="4294967295"/>
          </p:nvPr>
        </p:nvSpPr>
        <p:spPr>
          <a:xfrm>
            <a:off x="8599488" y="4835525"/>
            <a:ext cx="544512" cy="279400"/>
          </a:xfrm>
        </p:spPr>
        <p:txBody>
          <a:bodyPr/>
          <a:lstStyle/>
          <a:p>
            <a:fld id="{35A454EE-6717-4973-901E-6A90AD009CF4}" type="slidenum">
              <a:rPr lang="en-US" smtClean="0"/>
              <a:pPr/>
              <a:t>7</a:t>
            </a:fld>
            <a:endParaRPr lang="en-US" dirty="0"/>
          </a:p>
        </p:txBody>
      </p:sp>
      <p:sp>
        <p:nvSpPr>
          <p:cNvPr id="12" name="Title 3"/>
          <p:cNvSpPr txBox="1">
            <a:spLocks/>
          </p:cNvSpPr>
          <p:nvPr/>
        </p:nvSpPr>
        <p:spPr>
          <a:xfrm>
            <a:off x="216395" y="2379070"/>
            <a:ext cx="8458200" cy="411956"/>
          </a:xfrm>
          <a:prstGeom prst="rect">
            <a:avLst/>
          </a:prstGeom>
        </p:spPr>
        <p:txBody>
          <a:bodyPr vert="horz"/>
          <a:lstStyle>
            <a:lvl1pPr algn="l" defTabSz="457200" rtl="0" eaLnBrk="1" latinLnBrk="0" hangingPunct="1">
              <a:lnSpc>
                <a:spcPct val="90000"/>
              </a:lnSpc>
              <a:spcBef>
                <a:spcPct val="0"/>
              </a:spcBef>
              <a:buNone/>
              <a:defRPr sz="2800" b="1" kern="1200">
                <a:solidFill>
                  <a:schemeClr val="tx2"/>
                </a:solidFill>
                <a:latin typeface="+mj-lt"/>
                <a:ea typeface="+mj-ea"/>
                <a:cs typeface="+mj-cs"/>
              </a:defRPr>
            </a:lvl1pPr>
          </a:lstStyle>
          <a:p>
            <a:r>
              <a:rPr lang="en-US" sz="3600" dirty="0">
                <a:solidFill>
                  <a:schemeClr val="bg1"/>
                </a:solidFill>
                <a:latin typeface="+mn-lt"/>
                <a:cs typeface="Calibri" pitchFamily="34" charset="0"/>
              </a:rPr>
              <a:t>Topline Protein Performance</a:t>
            </a:r>
          </a:p>
        </p:txBody>
      </p:sp>
      <p:sp>
        <p:nvSpPr>
          <p:cNvPr id="6" name="Content Placeholder 4"/>
          <p:cNvSpPr txBox="1">
            <a:spLocks/>
          </p:cNvSpPr>
          <p:nvPr/>
        </p:nvSpPr>
        <p:spPr>
          <a:xfrm>
            <a:off x="414338" y="3036707"/>
            <a:ext cx="8365520" cy="1119188"/>
          </a:xfrm>
          <a:prstGeom prst="rect">
            <a:avLst/>
          </a:prstGeom>
        </p:spPr>
        <p:txBody>
          <a:bodyPr/>
          <a:lstStyle>
            <a:lvl1pPr marL="341313" indent="-341313" algn="l" defTabSz="457200" rtl="0" eaLnBrk="1" latinLnBrk="0" hangingPunct="1">
              <a:lnSpc>
                <a:spcPct val="85000"/>
              </a:lnSpc>
              <a:spcBef>
                <a:spcPts val="0"/>
              </a:spcBef>
              <a:spcAft>
                <a:spcPts val="1440"/>
              </a:spcAft>
              <a:buClr>
                <a:schemeClr val="accent3"/>
              </a:buClr>
              <a:buSzPct val="100000"/>
              <a:buFont typeface="Wingdings" panose="05000000000000000000" pitchFamily="2" charset="2"/>
              <a:buChar char="n"/>
              <a:defRPr sz="2400" kern="1200" baseline="0">
                <a:solidFill>
                  <a:schemeClr val="tx1"/>
                </a:solidFill>
                <a:latin typeface="+mn-lt"/>
                <a:ea typeface="+mn-ea"/>
                <a:cs typeface="+mn-cs"/>
              </a:defRPr>
            </a:lvl1pPr>
            <a:lvl2pPr marL="627063" indent="-285750" algn="l" defTabSz="457200" rtl="0" eaLnBrk="1" latinLnBrk="0" hangingPunct="1">
              <a:lnSpc>
                <a:spcPct val="85000"/>
              </a:lnSpc>
              <a:spcBef>
                <a:spcPts val="0"/>
              </a:spcBef>
              <a:spcAft>
                <a:spcPts val="1440"/>
              </a:spcAft>
              <a:buClr>
                <a:schemeClr val="accent3"/>
              </a:buClr>
              <a:buFont typeface="Calibri" panose="020F0502020204030204" pitchFamily="34" charset="0"/>
              <a:buChar char="–"/>
              <a:defRPr sz="2200" kern="1200">
                <a:solidFill>
                  <a:schemeClr val="tx1"/>
                </a:solidFill>
                <a:latin typeface="+mn-lt"/>
                <a:ea typeface="+mn-ea"/>
                <a:cs typeface="+mn-cs"/>
              </a:defRPr>
            </a:lvl2pPr>
            <a:lvl3pPr marL="914400" indent="-287338" algn="l" defTabSz="457200" rtl="0" eaLnBrk="1" latinLnBrk="0" hangingPunct="1">
              <a:lnSpc>
                <a:spcPct val="85000"/>
              </a:lnSpc>
              <a:spcBef>
                <a:spcPts val="0"/>
              </a:spcBef>
              <a:spcAft>
                <a:spcPts val="1440"/>
              </a:spcAft>
              <a:buClr>
                <a:schemeClr val="accent3"/>
              </a:buClr>
              <a:buFont typeface="Calibri" panose="020F0502020204030204" pitchFamily="34" charset="0"/>
              <a:buChar char="•"/>
              <a:tabLst/>
              <a:defRPr sz="2000" kern="1200">
                <a:solidFill>
                  <a:schemeClr val="tx1"/>
                </a:solidFill>
                <a:latin typeface="+mn-lt"/>
                <a:ea typeface="+mn-ea"/>
                <a:cs typeface="+mn-cs"/>
              </a:defRPr>
            </a:lvl3pPr>
            <a:lvl4pPr marL="1600200" indent="-228600" algn="l" defTabSz="457200" rtl="0" eaLnBrk="1" latinLnBrk="0" hangingPunct="1">
              <a:lnSpc>
                <a:spcPct val="85000"/>
              </a:lnSpc>
              <a:spcBef>
                <a:spcPts val="0"/>
              </a:spcBef>
              <a:spcAft>
                <a:spcPts val="1440"/>
              </a:spcAft>
              <a:buClr>
                <a:srgbClr val="00A1DE"/>
              </a:buClr>
              <a:buFont typeface="Arial"/>
              <a:buChar char="–"/>
              <a:defRPr sz="1600" kern="1200">
                <a:solidFill>
                  <a:schemeClr val="tx1"/>
                </a:solidFill>
                <a:latin typeface="+mn-lt"/>
                <a:ea typeface="+mn-ea"/>
                <a:cs typeface="+mn-cs"/>
              </a:defRPr>
            </a:lvl4pPr>
            <a:lvl5pPr marL="2057400" indent="-228600" algn="l" defTabSz="457200" rtl="0" eaLnBrk="1" latinLnBrk="0" hangingPunct="1">
              <a:lnSpc>
                <a:spcPct val="85000"/>
              </a:lnSpc>
              <a:spcBef>
                <a:spcPts val="0"/>
              </a:spcBef>
              <a:spcAft>
                <a:spcPts val="1440"/>
              </a:spcAft>
              <a:buClr>
                <a:srgbClr val="00A1DE"/>
              </a:buClr>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Wingdings" panose="05000000000000000000" pitchFamily="2" charset="2"/>
              <a:buChar char="§"/>
            </a:pPr>
            <a:r>
              <a:rPr lang="en-US" dirty="0">
                <a:solidFill>
                  <a:schemeClr val="bg1"/>
                </a:solidFill>
                <a:cs typeface="Calibri" pitchFamily="34" charset="0"/>
              </a:rPr>
              <a:t>Both protein and non protein visits gained servings</a:t>
            </a:r>
          </a:p>
          <a:p>
            <a:pPr>
              <a:buFont typeface="Wingdings" panose="05000000000000000000" pitchFamily="2" charset="2"/>
              <a:buChar char="§"/>
            </a:pPr>
            <a:r>
              <a:rPr lang="en-US" dirty="0">
                <a:solidFill>
                  <a:schemeClr val="bg1"/>
                </a:solidFill>
                <a:cs typeface="Calibri" pitchFamily="34" charset="0"/>
              </a:rPr>
              <a:t>Pork continues to outperform, gaining the most servings and share</a:t>
            </a:r>
          </a:p>
          <a:p>
            <a:pPr>
              <a:buFont typeface="Wingdings" panose="05000000000000000000" pitchFamily="2" charset="2"/>
              <a:buChar char="§"/>
            </a:pPr>
            <a:r>
              <a:rPr lang="en-US" dirty="0">
                <a:solidFill>
                  <a:schemeClr val="bg1"/>
                </a:solidFill>
                <a:cs typeface="Calibri" pitchFamily="34" charset="0"/>
              </a:rPr>
              <a:t>Seafood lost incidents but grew servings</a:t>
            </a:r>
            <a:endParaRPr lang="en-GB" dirty="0">
              <a:solidFill>
                <a:schemeClr val="bg1"/>
              </a:solidFill>
              <a:cs typeface="Calibri" pitchFamily="34"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243"/>
            <a:ext cx="3183513" cy="2124000"/>
          </a:xfrm>
          <a:prstGeom prst="rect">
            <a:avLst/>
          </a:prstGeom>
        </p:spPr>
      </p:pic>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6501377" y="4243"/>
            <a:ext cx="2654999" cy="2124000"/>
          </a:xfrm>
          <a:prstGeom prst="rect">
            <a:avLst/>
          </a:prstGeom>
        </p:spPr>
      </p:pic>
    </p:spTree>
    <p:extLst>
      <p:ext uri="{BB962C8B-B14F-4D97-AF65-F5344CB8AC3E}">
        <p14:creationId xmlns:p14="http://schemas.microsoft.com/office/powerpoint/2010/main" val="166146893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35A454EE-6717-4973-901E-6A90AD009CF4}" type="slidenum">
              <a:rPr lang="en-US" smtClean="0"/>
              <a:pPr/>
              <a:t>70</a:t>
            </a:fld>
            <a:endParaRPr lang="en-US" dirty="0"/>
          </a:p>
        </p:txBody>
      </p:sp>
      <p:sp>
        <p:nvSpPr>
          <p:cNvPr id="12" name="Title 2"/>
          <p:cNvSpPr>
            <a:spLocks noGrp="1"/>
          </p:cNvSpPr>
          <p:nvPr>
            <p:ph type="title"/>
          </p:nvPr>
        </p:nvSpPr>
        <p:spPr>
          <a:xfrm>
            <a:off x="366385" y="957329"/>
            <a:ext cx="8458745" cy="342900"/>
          </a:xfrm>
        </p:spPr>
        <p:txBody>
          <a:bodyPr>
            <a:normAutofit fontScale="90000"/>
          </a:bodyPr>
          <a:lstStyle/>
          <a:p>
            <a:r>
              <a:rPr lang="en-US" sz="3600" b="1" dirty="0"/>
              <a:t>CREST Calculations</a:t>
            </a:r>
          </a:p>
        </p:txBody>
      </p:sp>
      <p:graphicFrame>
        <p:nvGraphicFramePr>
          <p:cNvPr id="13" name="Content Placeholder 4"/>
          <p:cNvGraphicFramePr>
            <a:graphicFrameLocks/>
          </p:cNvGraphicFramePr>
          <p:nvPr>
            <p:extLst>
              <p:ext uri="{D42A27DB-BD31-4B8C-83A1-F6EECF244321}">
                <p14:modId xmlns:p14="http://schemas.microsoft.com/office/powerpoint/2010/main" val="575814539"/>
              </p:ext>
            </p:extLst>
          </p:nvPr>
        </p:nvGraphicFramePr>
        <p:xfrm>
          <a:off x="366835" y="1497668"/>
          <a:ext cx="8467726" cy="2957098"/>
        </p:xfrm>
        <a:graphic>
          <a:graphicData uri="http://schemas.openxmlformats.org/drawingml/2006/table">
            <a:tbl>
              <a:tblPr firstRow="1" bandRow="1">
                <a:tableStyleId>{69012ECD-51FC-41F1-AA8D-1B2483CD663E}</a:tableStyleId>
              </a:tblPr>
              <a:tblGrid>
                <a:gridCol w="3267014">
                  <a:extLst>
                    <a:ext uri="{9D8B030D-6E8A-4147-A177-3AD203B41FA5}">
                      <a16:colId xmlns:a16="http://schemas.microsoft.com/office/drawing/2014/main" val="20000"/>
                    </a:ext>
                  </a:extLst>
                </a:gridCol>
                <a:gridCol w="5200712">
                  <a:extLst>
                    <a:ext uri="{9D8B030D-6E8A-4147-A177-3AD203B41FA5}">
                      <a16:colId xmlns:a16="http://schemas.microsoft.com/office/drawing/2014/main" val="20001"/>
                    </a:ext>
                  </a:extLst>
                </a:gridCol>
              </a:tblGrid>
              <a:tr h="335549">
                <a:tc>
                  <a:txBody>
                    <a:bodyPr/>
                    <a:lstStyle/>
                    <a:p>
                      <a:pPr algn="l"/>
                      <a:r>
                        <a:rPr lang="en-US" sz="1200" dirty="0"/>
                        <a:t>Measure</a:t>
                      </a:r>
                    </a:p>
                  </a:txBody>
                  <a:tcPr marT="34290" marB="34290" anchor="b">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0078BE"/>
                    </a:solidFill>
                  </a:tcPr>
                </a:tc>
                <a:tc>
                  <a:txBody>
                    <a:bodyPr/>
                    <a:lstStyle/>
                    <a:p>
                      <a:pPr algn="l"/>
                      <a:r>
                        <a:rPr lang="en-US" sz="1200" dirty="0"/>
                        <a:t>Question answered</a:t>
                      </a:r>
                      <a:endParaRPr lang="en-US" sz="1200" b="0" dirty="0"/>
                    </a:p>
                  </a:txBody>
                  <a:tcPr marT="34290" marB="34290" anchor="b">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0078BE"/>
                    </a:solidFill>
                  </a:tcPr>
                </a:tc>
                <a:extLst>
                  <a:ext uri="{0D108BD9-81ED-4DB2-BD59-A6C34878D82A}">
                    <a16:rowId xmlns:a16="http://schemas.microsoft.com/office/drawing/2014/main" val="10000"/>
                  </a:ext>
                </a:extLst>
              </a:tr>
              <a:tr h="335549">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a:solidFill>
                            <a:srgbClr val="00517D"/>
                          </a:solidFill>
                          <a:latin typeface="+mn-lt"/>
                          <a:ea typeface="+mn-ea"/>
                          <a:cs typeface="+mn-cs"/>
                        </a:rPr>
                        <a:t>Average Price Per Item</a:t>
                      </a:r>
                    </a:p>
                  </a:txBody>
                  <a:tcPr marT="34290" marB="34290" anchor="ctr">
                    <a:lnL w="12700" cap="flat" cmpd="sng" algn="ctr">
                      <a:noFill/>
                      <a:prstDash val="solid"/>
                      <a:round/>
                      <a:headEnd type="none" w="med" len="med"/>
                      <a:tailEnd type="none" w="med" len="med"/>
                    </a:lnL>
                    <a:lnR w="6350" cap="flat" cmpd="sng" algn="ctr">
                      <a:solidFill>
                        <a:srgbClr val="00456E"/>
                      </a:solidFill>
                      <a:prstDash val="solid"/>
                      <a:round/>
                      <a:headEnd type="none" w="med" len="med"/>
                      <a:tailEnd type="none" w="med" len="med"/>
                    </a:lnR>
                    <a:lnT w="12700" cap="flat" cmpd="sng" algn="ctr">
                      <a:noFill/>
                      <a:prstDash val="solid"/>
                      <a:round/>
                      <a:headEnd type="none" w="med" len="med"/>
                      <a:tailEnd type="none" w="med" len="med"/>
                    </a:lnT>
                  </a:tcPr>
                </a:tc>
                <a:tc>
                  <a:txBody>
                    <a:bodyPr/>
                    <a:lstStyle/>
                    <a:p>
                      <a:pPr algn="l" eaLnBrk="1" hangingPunct="1"/>
                      <a:r>
                        <a:rPr lang="en-US" sz="1200" dirty="0">
                          <a:latin typeface="Calibri" pitchFamily="34" charset="0"/>
                          <a:cs typeface="Calibri" pitchFamily="34" charset="0"/>
                        </a:rPr>
                        <a:t>Average Individual Spend divided by Items per Eater </a:t>
                      </a:r>
                    </a:p>
                  </a:txBody>
                  <a:tcPr marT="34290" marB="34290" anchor="ctr">
                    <a:lnL w="6350" cap="flat" cmpd="sng" algn="ctr">
                      <a:solidFill>
                        <a:srgbClr val="00456E"/>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extLst>
                  <a:ext uri="{0D108BD9-81ED-4DB2-BD59-A6C34878D82A}">
                    <a16:rowId xmlns:a16="http://schemas.microsoft.com/office/drawing/2014/main" val="10001"/>
                  </a:ext>
                </a:extLst>
              </a:tr>
              <a:tr h="80010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a:solidFill>
                            <a:srgbClr val="00517D"/>
                          </a:solidFill>
                          <a:latin typeface="+mn-lt"/>
                          <a:ea typeface="+mn-ea"/>
                          <a:cs typeface="+mn-cs"/>
                        </a:rPr>
                        <a:t>Incidence</a:t>
                      </a:r>
                    </a:p>
                  </a:txBody>
                  <a:tcPr marT="34290" marB="34290" anchor="ctr">
                    <a:lnL w="12700" cap="flat" cmpd="sng" algn="ctr">
                      <a:noFill/>
                      <a:prstDash val="solid"/>
                      <a:round/>
                      <a:headEnd type="none" w="med" len="med"/>
                      <a:tailEnd type="none" w="med" len="med"/>
                    </a:lnL>
                    <a:lnR w="6350" cap="flat" cmpd="sng" algn="ctr">
                      <a:solidFill>
                        <a:srgbClr val="00456E"/>
                      </a:solidFill>
                      <a:prstDash val="solid"/>
                      <a:round/>
                      <a:headEnd type="none" w="med" len="med"/>
                      <a:tailEnd type="none" w="med" len="med"/>
                    </a:lnR>
                  </a:tcPr>
                </a:tc>
                <a:tc>
                  <a:txBody>
                    <a:bodyPr/>
                    <a:lstStyle/>
                    <a:p>
                      <a:pPr algn="l" eaLnBrk="1" hangingPunct="1"/>
                      <a:r>
                        <a:rPr lang="en-US" sz="1200" dirty="0">
                          <a:latin typeface="Calibri" pitchFamily="34" charset="0"/>
                          <a:cs typeface="Calibri" pitchFamily="34" charset="0"/>
                        </a:rPr>
                        <a:t>Simply stated, the %of orders (or visits) that include a specific food or beverage item, group of items, or category of items.  A pure measure of item importance (e.g. on a scale from 1-100 how important is this item)</a:t>
                      </a:r>
                    </a:p>
                  </a:txBody>
                  <a:tcPr marT="34290" marB="34290" anchor="ctr">
                    <a:lnL w="6350" cap="flat" cmpd="sng" algn="ctr">
                      <a:solidFill>
                        <a:srgbClr val="00456E"/>
                      </a:solid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10002"/>
                  </a:ext>
                </a:extLst>
              </a:tr>
              <a:tr h="434340">
                <a:tc>
                  <a:txBody>
                    <a:bodyPr/>
                    <a:lstStyle/>
                    <a:p>
                      <a:pPr algn="l"/>
                      <a:r>
                        <a:rPr lang="en-US" sz="1200" b="1" kern="1200" dirty="0">
                          <a:solidFill>
                            <a:srgbClr val="00517D"/>
                          </a:solidFill>
                          <a:latin typeface="+mn-lt"/>
                          <a:ea typeface="+mn-ea"/>
                          <a:cs typeface="+mn-cs"/>
                        </a:rPr>
                        <a:t>Index</a:t>
                      </a:r>
                    </a:p>
                  </a:txBody>
                  <a:tcPr marT="34290" marB="34290" anchor="ctr">
                    <a:lnL w="12700" cap="flat" cmpd="sng" algn="ctr">
                      <a:noFill/>
                      <a:prstDash val="solid"/>
                      <a:round/>
                      <a:headEnd type="none" w="med" len="med"/>
                      <a:tailEnd type="none" w="med" len="med"/>
                    </a:lnL>
                    <a:lnR w="6350" cap="flat" cmpd="sng" algn="ctr">
                      <a:solidFill>
                        <a:srgbClr val="00456E"/>
                      </a:solidFill>
                      <a:prstDash val="solid"/>
                      <a:round/>
                      <a:headEnd type="none" w="med" len="med"/>
                      <a:tailEnd type="none" w="med" len="med"/>
                    </a:lnR>
                  </a:tcPr>
                </a:tc>
                <a:tc>
                  <a:txBody>
                    <a:bodyPr/>
                    <a:lstStyle/>
                    <a:p>
                      <a:pPr algn="l" eaLnBrk="1" hangingPunct="1"/>
                      <a:r>
                        <a:rPr lang="en-US" sz="1200" dirty="0">
                          <a:latin typeface="Calibri" pitchFamily="34" charset="0"/>
                          <a:cs typeface="Calibri" pitchFamily="34" charset="0"/>
                        </a:rPr>
                        <a:t>Reflects the relative importance of a specific variable (e.g. demo, occasion segment, etc.)</a:t>
                      </a:r>
                    </a:p>
                  </a:txBody>
                  <a:tcPr marT="34290" marB="34290" anchor="ctr">
                    <a:lnL w="6350" cap="flat" cmpd="sng" algn="ctr">
                      <a:solidFill>
                        <a:srgbClr val="00456E"/>
                      </a:solid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10003"/>
                  </a:ext>
                </a:extLst>
              </a:tr>
              <a:tr h="617220">
                <a:tc>
                  <a:txBody>
                    <a:bodyPr/>
                    <a:lstStyle/>
                    <a:p>
                      <a:pPr algn="l" eaLnBrk="1" hangingPunct="1"/>
                      <a:r>
                        <a:rPr lang="en-US" sz="1200" b="1" kern="1200" dirty="0">
                          <a:solidFill>
                            <a:srgbClr val="00517D"/>
                          </a:solidFill>
                          <a:latin typeface="+mn-lt"/>
                          <a:ea typeface="+mn-ea"/>
                          <a:cs typeface="+mn-cs"/>
                        </a:rPr>
                        <a:t>Contribution to Growth/Marline</a:t>
                      </a:r>
                    </a:p>
                  </a:txBody>
                  <a:tcPr marT="34290" marB="34290" anchor="ctr">
                    <a:lnL w="12700" cap="flat" cmpd="sng" algn="ctr">
                      <a:noFill/>
                      <a:prstDash val="solid"/>
                      <a:round/>
                      <a:headEnd type="none" w="med" len="med"/>
                      <a:tailEnd type="none" w="med" len="med"/>
                    </a:lnL>
                    <a:lnR w="6350" cap="flat" cmpd="sng" algn="ctr">
                      <a:solidFill>
                        <a:srgbClr val="00456E"/>
                      </a:solidFill>
                      <a:prstDash val="solid"/>
                      <a:round/>
                      <a:headEnd type="none" w="med" len="med"/>
                      <a:tailEnd type="none" w="med" len="med"/>
                    </a:lnR>
                  </a:tcPr>
                </a:tc>
                <a:tc>
                  <a:txBody>
                    <a:bodyPr/>
                    <a:lstStyle/>
                    <a:p>
                      <a:pPr algn="l" eaLnBrk="1" hangingPunct="1"/>
                      <a:r>
                        <a:rPr lang="en-US" sz="1200" dirty="0">
                          <a:latin typeface="Calibri" pitchFamily="34" charset="0"/>
                          <a:cs typeface="Calibri" pitchFamily="34" charset="0"/>
                        </a:rPr>
                        <a:t>CTG and/or CTD = % of visit or servings growth/Marline sourced to a specific variable (e.g. demo, occasion segment, etc.)</a:t>
                      </a:r>
                    </a:p>
                  </a:txBody>
                  <a:tcPr marT="34290" marB="34290" anchor="ctr">
                    <a:lnL w="6350" cap="flat" cmpd="sng" algn="ctr">
                      <a:solidFill>
                        <a:srgbClr val="00456E"/>
                      </a:solid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10004"/>
                  </a:ext>
                </a:extLst>
              </a:tr>
              <a:tr h="434340">
                <a:tc>
                  <a:txBody>
                    <a:bodyPr/>
                    <a:lstStyle/>
                    <a:p>
                      <a:pPr algn="l" eaLnBrk="1" hangingPunct="1"/>
                      <a:r>
                        <a:rPr lang="en-US" sz="1200" b="1" kern="1200" dirty="0">
                          <a:solidFill>
                            <a:srgbClr val="00517D"/>
                          </a:solidFill>
                          <a:latin typeface="+mn-lt"/>
                          <a:ea typeface="+mn-ea"/>
                          <a:cs typeface="+mn-cs"/>
                        </a:rPr>
                        <a:t>% Change vs. Same Period Year Ago</a:t>
                      </a:r>
                    </a:p>
                  </a:txBody>
                  <a:tcPr marT="34290" marB="34290" anchor="ctr">
                    <a:lnL w="12700" cap="flat" cmpd="sng" algn="ctr">
                      <a:noFill/>
                      <a:prstDash val="solid"/>
                      <a:round/>
                      <a:headEnd type="none" w="med" len="med"/>
                      <a:tailEnd type="none" w="med" len="med"/>
                    </a:lnL>
                    <a:lnR w="6350" cap="flat" cmpd="sng" algn="ctr">
                      <a:solidFill>
                        <a:srgbClr val="00456E"/>
                      </a:solidFill>
                      <a:prstDash val="solid"/>
                      <a:round/>
                      <a:headEnd type="none" w="med" len="med"/>
                      <a:tailEnd type="none" w="med" len="med"/>
                    </a:lnR>
                  </a:tcPr>
                </a:tc>
                <a:tc>
                  <a:txBody>
                    <a:bodyPr/>
                    <a:lstStyle/>
                    <a:p>
                      <a:pPr algn="l" eaLnBrk="1" hangingPunct="1"/>
                      <a:r>
                        <a:rPr lang="en-US" sz="1200" dirty="0">
                          <a:latin typeface="Calibri" pitchFamily="34" charset="0"/>
                          <a:cs typeface="Calibri" pitchFamily="34" charset="0"/>
                        </a:rPr>
                        <a:t>YOY or PCYA the % change vs. same time period year ago (e.g. annual, quarter, month, etc.).</a:t>
                      </a:r>
                      <a:endParaRPr lang="en-US" sz="1200" u="sng" dirty="0">
                        <a:latin typeface="Calibri" pitchFamily="34" charset="0"/>
                        <a:cs typeface="Calibri" pitchFamily="34" charset="0"/>
                      </a:endParaRPr>
                    </a:p>
                  </a:txBody>
                  <a:tcPr marT="34290" marB="34290" anchor="ctr">
                    <a:lnL w="6350" cap="flat" cmpd="sng" algn="ctr">
                      <a:solidFill>
                        <a:srgbClr val="00456E"/>
                      </a:solid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4186096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p:nvPr>
            <p:extLst>
              <p:ext uri="{D42A27DB-BD31-4B8C-83A1-F6EECF244321}">
                <p14:modId xmlns:p14="http://schemas.microsoft.com/office/powerpoint/2010/main" val="584895076"/>
              </p:ext>
            </p:extLst>
          </p:nvPr>
        </p:nvGraphicFramePr>
        <p:xfrm>
          <a:off x="76201" y="1497868"/>
          <a:ext cx="4997425" cy="3245731"/>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p:txBody>
          <a:bodyPr>
            <a:normAutofit fontScale="90000"/>
          </a:bodyPr>
          <a:lstStyle/>
          <a:p>
            <a:r>
              <a:rPr lang="en-GB" sz="2400" dirty="0">
                <a:solidFill>
                  <a:srgbClr val="00517D"/>
                </a:solidFill>
                <a:latin typeface="+mn-lt"/>
                <a:cs typeface="Calibri" pitchFamily="34" charset="0"/>
              </a:rPr>
              <a:t>Both protein and non protein visits continued to gain servings</a:t>
            </a:r>
            <a:endParaRPr lang="en-US" sz="2400" dirty="0">
              <a:latin typeface="+mn-lt"/>
            </a:endParaRPr>
          </a:p>
        </p:txBody>
      </p:sp>
      <p:sp>
        <p:nvSpPr>
          <p:cNvPr id="3" name="Slide Number Placeholder 2"/>
          <p:cNvSpPr>
            <a:spLocks noGrp="1"/>
          </p:cNvSpPr>
          <p:nvPr>
            <p:ph type="sldNum" sz="quarter" idx="4294967295"/>
          </p:nvPr>
        </p:nvSpPr>
        <p:spPr>
          <a:xfrm>
            <a:off x="8327232" y="4798591"/>
            <a:ext cx="544512" cy="279400"/>
          </a:xfrm>
        </p:spPr>
        <p:txBody>
          <a:bodyPr/>
          <a:lstStyle/>
          <a:p>
            <a:fld id="{35A454EE-6717-4973-901E-6A90AD009CF4}" type="slidenum">
              <a:rPr lang="en-US" smtClean="0"/>
              <a:pPr/>
              <a:t>8</a:t>
            </a:fld>
            <a:endParaRPr lang="en-US" dirty="0"/>
          </a:p>
        </p:txBody>
      </p:sp>
      <p:sp>
        <p:nvSpPr>
          <p:cNvPr id="7" name="TextBox 6"/>
          <p:cNvSpPr txBox="1"/>
          <p:nvPr/>
        </p:nvSpPr>
        <p:spPr>
          <a:xfrm>
            <a:off x="898516" y="1368000"/>
            <a:ext cx="2116301" cy="307777"/>
          </a:xfrm>
          <a:prstGeom prst="rect">
            <a:avLst/>
          </a:prstGeom>
          <a:noFill/>
        </p:spPr>
        <p:txBody>
          <a:bodyPr wrap="square" rtlCol="0">
            <a:spAutoFit/>
          </a:bodyPr>
          <a:lstStyle/>
          <a:p>
            <a:pPr algn="ctr"/>
            <a:r>
              <a:rPr lang="en-GB" sz="1400" b="1" dirty="0">
                <a:cs typeface="Calibri" pitchFamily="34" charset="0"/>
              </a:rPr>
              <a:t>% Servings Share</a:t>
            </a:r>
          </a:p>
        </p:txBody>
      </p:sp>
      <p:graphicFrame>
        <p:nvGraphicFramePr>
          <p:cNvPr id="8" name="Object 1"/>
          <p:cNvGraphicFramePr>
            <a:graphicFrameLocks noChangeAspect="1"/>
          </p:cNvGraphicFramePr>
          <p:nvPr>
            <p:extLst>
              <p:ext uri="{D42A27DB-BD31-4B8C-83A1-F6EECF244321}">
                <p14:modId xmlns:p14="http://schemas.microsoft.com/office/powerpoint/2010/main" val="1312518773"/>
              </p:ext>
            </p:extLst>
          </p:nvPr>
        </p:nvGraphicFramePr>
        <p:xfrm>
          <a:off x="3644630" y="1597494"/>
          <a:ext cx="5210983" cy="2953789"/>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6751451" y="1368000"/>
            <a:ext cx="2096053" cy="307777"/>
          </a:xfrm>
          <a:prstGeom prst="rect">
            <a:avLst/>
          </a:prstGeom>
          <a:noFill/>
        </p:spPr>
        <p:txBody>
          <a:bodyPr wrap="square" rtlCol="0">
            <a:spAutoFit/>
          </a:bodyPr>
          <a:lstStyle/>
          <a:p>
            <a:pPr algn="ctr"/>
            <a:r>
              <a:rPr lang="en-GB" sz="1400" b="1" dirty="0">
                <a:cs typeface="Calibri" pitchFamily="34" charset="0"/>
              </a:rPr>
              <a:t>YOY Servings (000s)</a:t>
            </a:r>
          </a:p>
        </p:txBody>
      </p:sp>
      <p:sp>
        <p:nvSpPr>
          <p:cNvPr id="10" name="TextBox 9"/>
          <p:cNvSpPr txBox="1"/>
          <p:nvPr/>
        </p:nvSpPr>
        <p:spPr>
          <a:xfrm>
            <a:off x="4917121" y="2212435"/>
            <a:ext cx="825201" cy="307777"/>
          </a:xfrm>
          <a:prstGeom prst="rect">
            <a:avLst/>
          </a:prstGeom>
          <a:solidFill>
            <a:schemeClr val="bg1"/>
          </a:solidFill>
        </p:spPr>
        <p:txBody>
          <a:bodyPr wrap="square" rtlCol="0">
            <a:spAutoFit/>
          </a:bodyPr>
          <a:lstStyle/>
          <a:p>
            <a:pPr algn="ctr"/>
            <a:r>
              <a:rPr lang="en-GB" sz="1400" dirty="0">
                <a:solidFill>
                  <a:srgbClr val="00B050"/>
                </a:solidFill>
                <a:cs typeface="Calibri" pitchFamily="34" charset="0"/>
              </a:rPr>
              <a:t>+7.7%</a:t>
            </a:r>
          </a:p>
        </p:txBody>
      </p:sp>
      <p:sp>
        <p:nvSpPr>
          <p:cNvPr id="11" name="TextBox 10"/>
          <p:cNvSpPr txBox="1"/>
          <p:nvPr/>
        </p:nvSpPr>
        <p:spPr>
          <a:xfrm>
            <a:off x="4494846" y="1368000"/>
            <a:ext cx="1790429" cy="307777"/>
          </a:xfrm>
          <a:prstGeom prst="rect">
            <a:avLst/>
          </a:prstGeom>
          <a:noFill/>
        </p:spPr>
        <p:txBody>
          <a:bodyPr wrap="square" rtlCol="0">
            <a:spAutoFit/>
          </a:bodyPr>
          <a:lstStyle/>
          <a:p>
            <a:pPr algn="ctr"/>
            <a:r>
              <a:rPr lang="en-GB" sz="1400" b="1" dirty="0">
                <a:cs typeface="Calibri" pitchFamily="34" charset="0"/>
              </a:rPr>
              <a:t>YOY Servings (%)</a:t>
            </a:r>
          </a:p>
        </p:txBody>
      </p:sp>
      <p:sp>
        <p:nvSpPr>
          <p:cNvPr id="12" name="TextBox 11"/>
          <p:cNvSpPr txBox="1"/>
          <p:nvPr/>
        </p:nvSpPr>
        <p:spPr>
          <a:xfrm>
            <a:off x="4914157" y="3603701"/>
            <a:ext cx="825201" cy="307777"/>
          </a:xfrm>
          <a:prstGeom prst="rect">
            <a:avLst/>
          </a:prstGeom>
          <a:noFill/>
        </p:spPr>
        <p:txBody>
          <a:bodyPr wrap="square" rtlCol="0">
            <a:spAutoFit/>
          </a:bodyPr>
          <a:lstStyle/>
          <a:p>
            <a:pPr algn="ctr"/>
            <a:r>
              <a:rPr lang="en-GB" sz="1400" dirty="0">
                <a:solidFill>
                  <a:srgbClr val="00B050"/>
                </a:solidFill>
                <a:cs typeface="Calibri" pitchFamily="34" charset="0"/>
              </a:rPr>
              <a:t>+6.2%</a:t>
            </a:r>
          </a:p>
        </p:txBody>
      </p:sp>
      <p:sp>
        <p:nvSpPr>
          <p:cNvPr id="13" name="Text Box 3"/>
          <p:cNvSpPr txBox="1">
            <a:spLocks noChangeArrowheads="1"/>
          </p:cNvSpPr>
          <p:nvPr/>
        </p:nvSpPr>
        <p:spPr bwMode="auto">
          <a:xfrm>
            <a:off x="3162640" y="747507"/>
            <a:ext cx="283924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ctr"/>
            <a:r>
              <a:rPr lang="en-US" sz="1600" dirty="0">
                <a:solidFill>
                  <a:srgbClr val="008AC0"/>
                </a:solidFill>
                <a:latin typeface="+mn-lt"/>
                <a:cs typeface="Calibri" pitchFamily="34" charset="0"/>
              </a:rPr>
              <a:t>Total Out of Home</a:t>
            </a:r>
          </a:p>
          <a:p>
            <a:pPr algn="ctr"/>
            <a:r>
              <a:rPr lang="en-US" sz="1600" dirty="0">
                <a:solidFill>
                  <a:srgbClr val="008AC0"/>
                </a:solidFill>
                <a:latin typeface="+mn-lt"/>
                <a:cs typeface="Calibri" pitchFamily="34" charset="0"/>
              </a:rPr>
              <a:t>Protein/Non-Protein Servings</a:t>
            </a:r>
          </a:p>
        </p:txBody>
      </p:sp>
      <p:sp>
        <p:nvSpPr>
          <p:cNvPr id="15" name="Text Placeholder 4"/>
          <p:cNvSpPr txBox="1">
            <a:spLocks/>
          </p:cNvSpPr>
          <p:nvPr/>
        </p:nvSpPr>
        <p:spPr>
          <a:xfrm>
            <a:off x="5897139" y="4800600"/>
            <a:ext cx="2683723" cy="277391"/>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Lucida Grande"/>
              <a:buChar char="–"/>
              <a:defRPr sz="2600" kern="1200">
                <a:solidFill>
                  <a:srgbClr val="54585A"/>
                </a:solidFill>
                <a:latin typeface="+mn-lt"/>
                <a:ea typeface="+mn-ea"/>
                <a:cs typeface="+mn-cs"/>
              </a:defRPr>
            </a:lvl1pPr>
            <a:lvl2pPr marL="742950" indent="-285750" algn="l" defTabSz="457200" rtl="0" eaLnBrk="1" latinLnBrk="0" hangingPunct="1">
              <a:spcBef>
                <a:spcPct val="20000"/>
              </a:spcBef>
              <a:buFont typeface="Lucida Grande"/>
              <a:buChar char="–"/>
              <a:defRPr sz="2400" kern="1200">
                <a:solidFill>
                  <a:srgbClr val="54585A"/>
                </a:solidFill>
                <a:latin typeface="+mn-lt"/>
                <a:ea typeface="+mn-ea"/>
                <a:cs typeface="+mn-cs"/>
              </a:defRPr>
            </a:lvl2pPr>
            <a:lvl3pPr marL="1143000" indent="-228600" algn="l" defTabSz="457200" rtl="0" eaLnBrk="1" latinLnBrk="0" hangingPunct="1">
              <a:spcBef>
                <a:spcPct val="20000"/>
              </a:spcBef>
              <a:buFont typeface="Lucida Grande"/>
              <a:buChar char="–"/>
              <a:defRPr sz="2200" kern="1200">
                <a:solidFill>
                  <a:srgbClr val="54585A"/>
                </a:solidFill>
                <a:latin typeface="+mn-lt"/>
                <a:ea typeface="+mn-ea"/>
                <a:cs typeface="+mn-cs"/>
              </a:defRPr>
            </a:lvl3pPr>
            <a:lvl4pPr marL="1600200" indent="-228600" algn="l" defTabSz="457200" rtl="0" eaLnBrk="1" latinLnBrk="0" hangingPunct="1">
              <a:spcBef>
                <a:spcPct val="20000"/>
              </a:spcBef>
              <a:buFont typeface="Lucida Grande"/>
              <a:buChar char="–"/>
              <a:defRPr sz="2000" kern="1200">
                <a:solidFill>
                  <a:srgbClr val="54585A"/>
                </a:solidFill>
                <a:latin typeface="+mn-lt"/>
                <a:ea typeface="+mn-ea"/>
                <a:cs typeface="+mn-cs"/>
              </a:defRPr>
            </a:lvl4pPr>
            <a:lvl5pPr marL="2057400" indent="-228600" algn="l" defTabSz="457200" rtl="0" eaLnBrk="1" latinLnBrk="0" hangingPunct="1">
              <a:spcBef>
                <a:spcPct val="20000"/>
              </a:spcBef>
              <a:buFont typeface="Lucida Grande"/>
              <a:buChar char="–"/>
              <a:defRPr sz="1800" kern="1200">
                <a:solidFill>
                  <a:srgbClr val="54585A"/>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Lucida Grande"/>
              <a:buNone/>
            </a:pPr>
            <a:r>
              <a:rPr lang="en-US" sz="1100" dirty="0">
                <a:solidFill>
                  <a:schemeClr val="tx1">
                    <a:lumMod val="65000"/>
                    <a:lumOff val="35000"/>
                  </a:schemeClr>
                </a:solidFill>
                <a:cs typeface="Calibri" pitchFamily="34" charset="0"/>
              </a:rPr>
              <a:t>Source: </a:t>
            </a:r>
            <a:r>
              <a:rPr lang="en-US" sz="1100" dirty="0" err="1">
                <a:solidFill>
                  <a:schemeClr val="tx1">
                    <a:lumMod val="65000"/>
                    <a:lumOff val="35000"/>
                  </a:schemeClr>
                </a:solidFill>
                <a:cs typeface="Calibri" pitchFamily="34" charset="0"/>
              </a:rPr>
              <a:t>Circana</a:t>
            </a:r>
            <a:r>
              <a:rPr lang="en-US" sz="1100" dirty="0">
                <a:solidFill>
                  <a:schemeClr val="tx1">
                    <a:lumMod val="65000"/>
                    <a:lumOff val="35000"/>
                  </a:schemeClr>
                </a:solidFill>
                <a:cs typeface="Calibri" pitchFamily="34" charset="0"/>
              </a:rPr>
              <a:t>/CREST®, YE Mar 23</a:t>
            </a:r>
          </a:p>
        </p:txBody>
      </p:sp>
    </p:spTree>
    <p:extLst>
      <p:ext uri="{BB962C8B-B14F-4D97-AF65-F5344CB8AC3E}">
        <p14:creationId xmlns:p14="http://schemas.microsoft.com/office/powerpoint/2010/main" val="31563188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708" y="354520"/>
            <a:ext cx="8640765" cy="327248"/>
          </a:xfrm>
        </p:spPr>
        <p:txBody>
          <a:bodyPr>
            <a:noAutofit/>
          </a:bodyPr>
          <a:lstStyle/>
          <a:p>
            <a:r>
              <a:rPr lang="en-US" sz="2400" dirty="0">
                <a:solidFill>
                  <a:srgbClr val="00517D"/>
                </a:solidFill>
                <a:latin typeface="+mn-lt"/>
                <a:cs typeface="Calibri" pitchFamily="34" charset="0"/>
              </a:rPr>
              <a:t>Pork continues to outperform, gaining the most servings and share; Seafood lost incidents but grew servings </a:t>
            </a:r>
            <a:endParaRPr lang="en-US" sz="2400" dirty="0">
              <a:latin typeface="+mn-lt"/>
            </a:endParaRPr>
          </a:p>
        </p:txBody>
      </p:sp>
      <p:sp>
        <p:nvSpPr>
          <p:cNvPr id="3" name="Slide Number Placeholder 2"/>
          <p:cNvSpPr>
            <a:spLocks noGrp="1"/>
          </p:cNvSpPr>
          <p:nvPr>
            <p:ph type="sldNum" sz="quarter" idx="10"/>
          </p:nvPr>
        </p:nvSpPr>
        <p:spPr/>
        <p:txBody>
          <a:bodyPr/>
          <a:lstStyle/>
          <a:p>
            <a:fld id="{35A454EE-6717-4973-901E-6A90AD009CF4}" type="slidenum">
              <a:rPr lang="en-US" smtClean="0"/>
              <a:pPr/>
              <a:t>9</a:t>
            </a:fld>
            <a:endParaRPr lang="en-US" dirty="0"/>
          </a:p>
        </p:txBody>
      </p:sp>
      <p:graphicFrame>
        <p:nvGraphicFramePr>
          <p:cNvPr id="8" name="Object 1"/>
          <p:cNvGraphicFramePr>
            <a:graphicFrameLocks noChangeAspect="1"/>
          </p:cNvGraphicFramePr>
          <p:nvPr>
            <p:extLst>
              <p:ext uri="{D42A27DB-BD31-4B8C-83A1-F6EECF244321}">
                <p14:modId xmlns:p14="http://schemas.microsoft.com/office/powerpoint/2010/main" val="1263519219"/>
              </p:ext>
            </p:extLst>
          </p:nvPr>
        </p:nvGraphicFramePr>
        <p:xfrm>
          <a:off x="4372824" y="1806617"/>
          <a:ext cx="4598649" cy="27271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Table 8"/>
          <p:cNvGraphicFramePr>
            <a:graphicFrameLocks noGrp="1"/>
          </p:cNvGraphicFramePr>
          <p:nvPr>
            <p:extLst>
              <p:ext uri="{D42A27DB-BD31-4B8C-83A1-F6EECF244321}">
                <p14:modId xmlns:p14="http://schemas.microsoft.com/office/powerpoint/2010/main" val="3512392470"/>
              </p:ext>
            </p:extLst>
          </p:nvPr>
        </p:nvGraphicFramePr>
        <p:xfrm>
          <a:off x="3906571" y="1869104"/>
          <a:ext cx="833718" cy="2602164"/>
        </p:xfrm>
        <a:graphic>
          <a:graphicData uri="http://schemas.openxmlformats.org/drawingml/2006/table">
            <a:tbl>
              <a:tblPr>
                <a:tableStyleId>{5C22544A-7EE6-4342-B048-85BDC9FD1C3A}</a:tableStyleId>
              </a:tblPr>
              <a:tblGrid>
                <a:gridCol w="833718">
                  <a:extLst>
                    <a:ext uri="{9D8B030D-6E8A-4147-A177-3AD203B41FA5}">
                      <a16:colId xmlns:a16="http://schemas.microsoft.com/office/drawing/2014/main" val="20000"/>
                    </a:ext>
                  </a:extLst>
                </a:gridCol>
              </a:tblGrid>
              <a:tr h="504956">
                <a:tc>
                  <a:txBody>
                    <a:bodyPr/>
                    <a:lstStyle/>
                    <a:p>
                      <a:pPr algn="ctr" fontAlgn="ctr"/>
                      <a:r>
                        <a:rPr lang="en-US" sz="1400" b="1" i="0" u="none" strike="noStrike">
                          <a:solidFill>
                            <a:srgbClr val="9C0006"/>
                          </a:solidFill>
                          <a:effectLst/>
                          <a:latin typeface="Robot Condensed Regular"/>
                        </a:rPr>
                        <a:t>-0.33</a:t>
                      </a:r>
                    </a:p>
                  </a:txBody>
                  <a:tcPr marL="9525" marR="9525" marT="9525" marB="0" anchor="ctr">
                    <a:noFill/>
                  </a:tcPr>
                </a:tc>
                <a:extLst>
                  <a:ext uri="{0D108BD9-81ED-4DB2-BD59-A6C34878D82A}">
                    <a16:rowId xmlns:a16="http://schemas.microsoft.com/office/drawing/2014/main" val="10000"/>
                  </a:ext>
                </a:extLst>
              </a:tr>
              <a:tr h="524302">
                <a:tc>
                  <a:txBody>
                    <a:bodyPr/>
                    <a:lstStyle/>
                    <a:p>
                      <a:pPr algn="ctr" fontAlgn="ctr"/>
                      <a:r>
                        <a:rPr lang="en-US" sz="1400" b="1" i="0" u="none" strike="noStrike">
                          <a:solidFill>
                            <a:srgbClr val="00B050"/>
                          </a:solidFill>
                          <a:effectLst/>
                          <a:latin typeface="Robot Condensed Regular"/>
                        </a:rPr>
                        <a:t>0.82</a:t>
                      </a:r>
                    </a:p>
                  </a:txBody>
                  <a:tcPr marL="9525" marR="9525" marT="9525" marB="0" anchor="ctr">
                    <a:noFill/>
                  </a:tcPr>
                </a:tc>
                <a:extLst>
                  <a:ext uri="{0D108BD9-81ED-4DB2-BD59-A6C34878D82A}">
                    <a16:rowId xmlns:a16="http://schemas.microsoft.com/office/drawing/2014/main" val="10001"/>
                  </a:ext>
                </a:extLst>
              </a:tr>
              <a:tr h="524302">
                <a:tc>
                  <a:txBody>
                    <a:bodyPr/>
                    <a:lstStyle/>
                    <a:p>
                      <a:pPr algn="ctr" fontAlgn="ctr"/>
                      <a:r>
                        <a:rPr lang="en-US" sz="1400" b="1" i="0" u="none" strike="noStrike">
                          <a:solidFill>
                            <a:srgbClr val="9C0006"/>
                          </a:solidFill>
                          <a:effectLst/>
                          <a:latin typeface="Robot Condensed Regular"/>
                        </a:rPr>
                        <a:t>-0.02</a:t>
                      </a:r>
                    </a:p>
                  </a:txBody>
                  <a:tcPr marL="9525" marR="9525" marT="9525" marB="0" anchor="ctr">
                    <a:noFill/>
                  </a:tcPr>
                </a:tc>
                <a:extLst>
                  <a:ext uri="{0D108BD9-81ED-4DB2-BD59-A6C34878D82A}">
                    <a16:rowId xmlns:a16="http://schemas.microsoft.com/office/drawing/2014/main" val="10002"/>
                  </a:ext>
                </a:extLst>
              </a:tr>
              <a:tr h="524302">
                <a:tc>
                  <a:txBody>
                    <a:bodyPr/>
                    <a:lstStyle/>
                    <a:p>
                      <a:pPr algn="ctr" fontAlgn="ctr"/>
                      <a:r>
                        <a:rPr lang="en-US" sz="1400" b="1" i="0" u="none" strike="noStrike">
                          <a:solidFill>
                            <a:srgbClr val="9C0006"/>
                          </a:solidFill>
                          <a:effectLst/>
                          <a:latin typeface="Robot Condensed Regular"/>
                        </a:rPr>
                        <a:t>-0.70</a:t>
                      </a:r>
                    </a:p>
                  </a:txBody>
                  <a:tcPr marL="9525" marR="9525" marT="9525" marB="0" anchor="ctr">
                    <a:noFill/>
                  </a:tcPr>
                </a:tc>
                <a:extLst>
                  <a:ext uri="{0D108BD9-81ED-4DB2-BD59-A6C34878D82A}">
                    <a16:rowId xmlns:a16="http://schemas.microsoft.com/office/drawing/2014/main" val="10003"/>
                  </a:ext>
                </a:extLst>
              </a:tr>
              <a:tr h="524302">
                <a:tc>
                  <a:txBody>
                    <a:bodyPr/>
                    <a:lstStyle/>
                    <a:p>
                      <a:pPr algn="ctr" fontAlgn="ctr"/>
                      <a:r>
                        <a:rPr lang="en-US" sz="1400" b="1" i="0" u="none" strike="noStrike" dirty="0">
                          <a:solidFill>
                            <a:srgbClr val="9C0006"/>
                          </a:solidFill>
                          <a:effectLst/>
                          <a:latin typeface="Robot Condensed Regular"/>
                        </a:rPr>
                        <a:t>-0.07</a:t>
                      </a:r>
                    </a:p>
                  </a:txBody>
                  <a:tcPr marL="9525" marR="9525" marT="9525" marB="0" anchor="ctr">
                    <a:noFill/>
                  </a:tcPr>
                </a:tc>
                <a:extLst>
                  <a:ext uri="{0D108BD9-81ED-4DB2-BD59-A6C34878D82A}">
                    <a16:rowId xmlns:a16="http://schemas.microsoft.com/office/drawing/2014/main" val="10004"/>
                  </a:ext>
                </a:extLst>
              </a:tr>
            </a:tbl>
          </a:graphicData>
        </a:graphic>
      </p:graphicFrame>
      <p:sp>
        <p:nvSpPr>
          <p:cNvPr id="10" name="Text Box 3"/>
          <p:cNvSpPr txBox="1">
            <a:spLocks noChangeArrowheads="1"/>
          </p:cNvSpPr>
          <p:nvPr/>
        </p:nvSpPr>
        <p:spPr bwMode="auto">
          <a:xfrm>
            <a:off x="2417759" y="848704"/>
            <a:ext cx="461241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ctr"/>
            <a:r>
              <a:rPr lang="en-US" sz="1600" dirty="0">
                <a:solidFill>
                  <a:srgbClr val="008AC0"/>
                </a:solidFill>
                <a:latin typeface="+mn-lt"/>
                <a:cs typeface="Calibri" pitchFamily="34" charset="0"/>
              </a:rPr>
              <a:t>Total Out of Home</a:t>
            </a:r>
          </a:p>
          <a:p>
            <a:pPr algn="ctr"/>
            <a:r>
              <a:rPr lang="en-US" sz="1600" dirty="0">
                <a:solidFill>
                  <a:srgbClr val="008AC0"/>
                </a:solidFill>
                <a:latin typeface="+mn-lt"/>
                <a:cs typeface="Calibri" pitchFamily="34" charset="0"/>
              </a:rPr>
              <a:t>Servings Share &amp; YOY, and Incidence by Protein</a:t>
            </a:r>
          </a:p>
        </p:txBody>
      </p:sp>
      <p:graphicFrame>
        <p:nvGraphicFramePr>
          <p:cNvPr id="11" name="Chart 10"/>
          <p:cNvGraphicFramePr/>
          <p:nvPr>
            <p:extLst>
              <p:ext uri="{D42A27DB-BD31-4B8C-83A1-F6EECF244321}">
                <p14:modId xmlns:p14="http://schemas.microsoft.com/office/powerpoint/2010/main" val="3358481734"/>
              </p:ext>
            </p:extLst>
          </p:nvPr>
        </p:nvGraphicFramePr>
        <p:xfrm>
          <a:off x="-337625" y="1652728"/>
          <a:ext cx="4244196" cy="3234245"/>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11"/>
          <p:cNvSpPr txBox="1"/>
          <p:nvPr/>
        </p:nvSpPr>
        <p:spPr>
          <a:xfrm>
            <a:off x="3225696" y="1498839"/>
            <a:ext cx="2468939" cy="307777"/>
          </a:xfrm>
          <a:prstGeom prst="rect">
            <a:avLst/>
          </a:prstGeom>
          <a:noFill/>
        </p:spPr>
        <p:txBody>
          <a:bodyPr wrap="square" rtlCol="0">
            <a:spAutoFit/>
          </a:bodyPr>
          <a:lstStyle/>
          <a:p>
            <a:pPr algn="ctr"/>
            <a:r>
              <a:rPr lang="en-GB" sz="1400" b="1" dirty="0">
                <a:cs typeface="Calibri" pitchFamily="34" charset="0"/>
              </a:rPr>
              <a:t>% Incidence Change</a:t>
            </a:r>
          </a:p>
        </p:txBody>
      </p:sp>
      <p:sp>
        <p:nvSpPr>
          <p:cNvPr id="13" name="TextBox 12"/>
          <p:cNvSpPr txBox="1"/>
          <p:nvPr/>
        </p:nvSpPr>
        <p:spPr>
          <a:xfrm>
            <a:off x="6375499" y="1498840"/>
            <a:ext cx="2486434" cy="307777"/>
          </a:xfrm>
          <a:prstGeom prst="rect">
            <a:avLst/>
          </a:prstGeom>
          <a:noFill/>
        </p:spPr>
        <p:txBody>
          <a:bodyPr wrap="square" rtlCol="0">
            <a:spAutoFit/>
          </a:bodyPr>
          <a:lstStyle/>
          <a:p>
            <a:r>
              <a:rPr lang="en-GB" sz="1400" b="1" dirty="0">
                <a:cs typeface="Calibri" pitchFamily="34" charset="0"/>
              </a:rPr>
              <a:t>Servings Change (000s)</a:t>
            </a:r>
          </a:p>
        </p:txBody>
      </p:sp>
      <p:sp>
        <p:nvSpPr>
          <p:cNvPr id="14" name="Text Placeholder 4"/>
          <p:cNvSpPr>
            <a:spLocks noGrp="1"/>
          </p:cNvSpPr>
          <p:nvPr>
            <p:ph type="body" sz="quarter" idx="4294967295"/>
          </p:nvPr>
        </p:nvSpPr>
        <p:spPr>
          <a:xfrm>
            <a:off x="5897139" y="4800600"/>
            <a:ext cx="2683723" cy="277391"/>
          </a:xfrm>
        </p:spPr>
        <p:txBody>
          <a:bodyPr>
            <a:normAutofit/>
          </a:bodyPr>
          <a:lstStyle/>
          <a:p>
            <a:pPr marL="0" indent="0">
              <a:buNone/>
            </a:pPr>
            <a:r>
              <a:rPr lang="en-US" sz="1100" dirty="0">
                <a:solidFill>
                  <a:schemeClr val="tx1">
                    <a:lumMod val="65000"/>
                    <a:lumOff val="35000"/>
                  </a:schemeClr>
                </a:solidFill>
                <a:cs typeface="Calibri" pitchFamily="34" charset="0"/>
              </a:rPr>
              <a:t>Source: </a:t>
            </a:r>
            <a:r>
              <a:rPr lang="en-US" sz="1100" dirty="0" err="1">
                <a:solidFill>
                  <a:schemeClr val="tx1">
                    <a:lumMod val="65000"/>
                    <a:lumOff val="35000"/>
                  </a:schemeClr>
                </a:solidFill>
                <a:cs typeface="Calibri" pitchFamily="34" charset="0"/>
              </a:rPr>
              <a:t>Circana</a:t>
            </a:r>
            <a:r>
              <a:rPr lang="en-US" sz="1100" dirty="0">
                <a:solidFill>
                  <a:schemeClr val="tx1">
                    <a:lumMod val="65000"/>
                    <a:lumOff val="35000"/>
                  </a:schemeClr>
                </a:solidFill>
                <a:cs typeface="Calibri" pitchFamily="34" charset="0"/>
              </a:rPr>
              <a:t>/CREST®, YE Mar 23</a:t>
            </a:r>
          </a:p>
        </p:txBody>
      </p:sp>
    </p:spTree>
    <p:extLst>
      <p:ext uri="{BB962C8B-B14F-4D97-AF65-F5344CB8AC3E}">
        <p14:creationId xmlns:p14="http://schemas.microsoft.com/office/powerpoint/2010/main" val="107732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theme/theme1.xml><?xml version="1.0" encoding="utf-8"?>
<a:theme xmlns:a="http://schemas.openxmlformats.org/drawingml/2006/main" name="Seafish - Light">
  <a:themeElements>
    <a:clrScheme name="Seafish">
      <a:dk1>
        <a:srgbClr val="54585A"/>
      </a:dk1>
      <a:lt1>
        <a:sysClr val="window" lastClr="FFFFFF"/>
      </a:lt1>
      <a:dk2>
        <a:srgbClr val="0077C8"/>
      </a:dk2>
      <a:lt2>
        <a:srgbClr val="FFFFFF"/>
      </a:lt2>
      <a:accent1>
        <a:srgbClr val="00A3E0"/>
      </a:accent1>
      <a:accent2>
        <a:srgbClr val="009CA6"/>
      </a:accent2>
      <a:accent3>
        <a:srgbClr val="FECC0C"/>
      </a:accent3>
      <a:accent4>
        <a:srgbClr val="ED6C05"/>
      </a:accent4>
      <a:accent5>
        <a:srgbClr val="B6C30C"/>
      </a:accent5>
      <a:accent6>
        <a:srgbClr val="E4002B"/>
      </a:accent6>
      <a:hlink>
        <a:srgbClr val="0077FF"/>
      </a:hlink>
      <a:folHlink>
        <a:srgbClr val="009CA6"/>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Seafish – Dark">
  <a:themeElements>
    <a:clrScheme name="Seafish">
      <a:dk1>
        <a:srgbClr val="54585A"/>
      </a:dk1>
      <a:lt1>
        <a:sysClr val="window" lastClr="FFFFFF"/>
      </a:lt1>
      <a:dk2>
        <a:srgbClr val="0077C8"/>
      </a:dk2>
      <a:lt2>
        <a:srgbClr val="FFFFFF"/>
      </a:lt2>
      <a:accent1>
        <a:srgbClr val="00A3E0"/>
      </a:accent1>
      <a:accent2>
        <a:srgbClr val="009CA6"/>
      </a:accent2>
      <a:accent3>
        <a:srgbClr val="FECC0C"/>
      </a:accent3>
      <a:accent4>
        <a:srgbClr val="ED6C05"/>
      </a:accent4>
      <a:accent5>
        <a:srgbClr val="B6C30C"/>
      </a:accent5>
      <a:accent6>
        <a:srgbClr val="E4002B"/>
      </a:accent6>
      <a:hlink>
        <a:srgbClr val="0077FF"/>
      </a:hlink>
      <a:folHlink>
        <a:srgbClr val="009CA6"/>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NPD Corporate Palette">
    <a:dk1>
      <a:sysClr val="windowText" lastClr="000000"/>
    </a:dk1>
    <a:lt1>
      <a:sysClr val="window" lastClr="FFFFFF"/>
    </a:lt1>
    <a:dk2>
      <a:srgbClr val="004684"/>
    </a:dk2>
    <a:lt2>
      <a:srgbClr val="EEECE1"/>
    </a:lt2>
    <a:accent1>
      <a:srgbClr val="99CC00"/>
    </a:accent1>
    <a:accent2>
      <a:srgbClr val="004684"/>
    </a:accent2>
    <a:accent3>
      <a:srgbClr val="008AC0"/>
    </a:accent3>
    <a:accent4>
      <a:srgbClr val="F0AB00"/>
    </a:accent4>
    <a:accent5>
      <a:srgbClr val="6E273D"/>
    </a:accent5>
    <a:accent6>
      <a:srgbClr val="E17000"/>
    </a:accent6>
    <a:hlink>
      <a:srgbClr val="008AC0"/>
    </a:hlink>
    <a:folHlink>
      <a:srgbClr val="004684"/>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NPD Corporate Color Palette">
    <a:dk1>
      <a:sysClr val="windowText" lastClr="000000"/>
    </a:dk1>
    <a:lt1>
      <a:sysClr val="window" lastClr="FFFFFF"/>
    </a:lt1>
    <a:dk2>
      <a:srgbClr val="0078BE"/>
    </a:dk2>
    <a:lt2>
      <a:srgbClr val="00517D"/>
    </a:lt2>
    <a:accent1>
      <a:srgbClr val="00517D"/>
    </a:accent1>
    <a:accent2>
      <a:srgbClr val="82C341"/>
    </a:accent2>
    <a:accent3>
      <a:srgbClr val="0078BE"/>
    </a:accent3>
    <a:accent4>
      <a:srgbClr val="EC7A08"/>
    </a:accent4>
    <a:accent5>
      <a:srgbClr val="F0AB00"/>
    </a:accent5>
    <a:accent6>
      <a:srgbClr val="822433"/>
    </a:accent6>
    <a:hlink>
      <a:srgbClr val="0078BE"/>
    </a:hlink>
    <a:folHlink>
      <a:srgbClr val="00517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NPD Corporate Palette">
    <a:dk1>
      <a:sysClr val="windowText" lastClr="000000"/>
    </a:dk1>
    <a:lt1>
      <a:sysClr val="window" lastClr="FFFFFF"/>
    </a:lt1>
    <a:dk2>
      <a:srgbClr val="004684"/>
    </a:dk2>
    <a:lt2>
      <a:srgbClr val="EEECE1"/>
    </a:lt2>
    <a:accent1>
      <a:srgbClr val="99CC00"/>
    </a:accent1>
    <a:accent2>
      <a:srgbClr val="004684"/>
    </a:accent2>
    <a:accent3>
      <a:srgbClr val="008AC0"/>
    </a:accent3>
    <a:accent4>
      <a:srgbClr val="F0AB00"/>
    </a:accent4>
    <a:accent5>
      <a:srgbClr val="6E273D"/>
    </a:accent5>
    <a:accent6>
      <a:srgbClr val="E17000"/>
    </a:accent6>
    <a:hlink>
      <a:srgbClr val="008AC0"/>
    </a:hlink>
    <a:folHlink>
      <a:srgbClr val="004684"/>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NPD Corporate Palette">
    <a:dk1>
      <a:sysClr val="windowText" lastClr="000000"/>
    </a:dk1>
    <a:lt1>
      <a:sysClr val="window" lastClr="FFFFFF"/>
    </a:lt1>
    <a:dk2>
      <a:srgbClr val="004684"/>
    </a:dk2>
    <a:lt2>
      <a:srgbClr val="EEECE1"/>
    </a:lt2>
    <a:accent1>
      <a:srgbClr val="99CC00"/>
    </a:accent1>
    <a:accent2>
      <a:srgbClr val="004684"/>
    </a:accent2>
    <a:accent3>
      <a:srgbClr val="008AC0"/>
    </a:accent3>
    <a:accent4>
      <a:srgbClr val="F0AB00"/>
    </a:accent4>
    <a:accent5>
      <a:srgbClr val="6E273D"/>
    </a:accent5>
    <a:accent6>
      <a:srgbClr val="E17000"/>
    </a:accent6>
    <a:hlink>
      <a:srgbClr val="008AC0"/>
    </a:hlink>
    <a:folHlink>
      <a:srgbClr val="004684"/>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NPD Corporate Color Palette">
    <a:dk1>
      <a:sysClr val="windowText" lastClr="000000"/>
    </a:dk1>
    <a:lt1>
      <a:sysClr val="window" lastClr="FFFFFF"/>
    </a:lt1>
    <a:dk2>
      <a:srgbClr val="0078BE"/>
    </a:dk2>
    <a:lt2>
      <a:srgbClr val="00517D"/>
    </a:lt2>
    <a:accent1>
      <a:srgbClr val="00517D"/>
    </a:accent1>
    <a:accent2>
      <a:srgbClr val="82C341"/>
    </a:accent2>
    <a:accent3>
      <a:srgbClr val="0078BE"/>
    </a:accent3>
    <a:accent4>
      <a:srgbClr val="EC7A08"/>
    </a:accent4>
    <a:accent5>
      <a:srgbClr val="F0AB00"/>
    </a:accent5>
    <a:accent6>
      <a:srgbClr val="822433"/>
    </a:accent6>
    <a:hlink>
      <a:srgbClr val="0078BE"/>
    </a:hlink>
    <a:folHlink>
      <a:srgbClr val="00517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NPD Corporate Color Palette">
    <a:dk1>
      <a:sysClr val="windowText" lastClr="000000"/>
    </a:dk1>
    <a:lt1>
      <a:sysClr val="window" lastClr="FFFFFF"/>
    </a:lt1>
    <a:dk2>
      <a:srgbClr val="0078BE"/>
    </a:dk2>
    <a:lt2>
      <a:srgbClr val="00517D"/>
    </a:lt2>
    <a:accent1>
      <a:srgbClr val="00517D"/>
    </a:accent1>
    <a:accent2>
      <a:srgbClr val="82C341"/>
    </a:accent2>
    <a:accent3>
      <a:srgbClr val="0078BE"/>
    </a:accent3>
    <a:accent4>
      <a:srgbClr val="EC7A08"/>
    </a:accent4>
    <a:accent5>
      <a:srgbClr val="F0AB00"/>
    </a:accent5>
    <a:accent6>
      <a:srgbClr val="822433"/>
    </a:accent6>
    <a:hlink>
      <a:srgbClr val="0078BE"/>
    </a:hlink>
    <a:folHlink>
      <a:srgbClr val="00517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NPD Corporate Palette">
    <a:dk1>
      <a:sysClr val="windowText" lastClr="000000"/>
    </a:dk1>
    <a:lt1>
      <a:sysClr val="window" lastClr="FFFFFF"/>
    </a:lt1>
    <a:dk2>
      <a:srgbClr val="004684"/>
    </a:dk2>
    <a:lt2>
      <a:srgbClr val="EEECE1"/>
    </a:lt2>
    <a:accent1>
      <a:srgbClr val="99CC00"/>
    </a:accent1>
    <a:accent2>
      <a:srgbClr val="004684"/>
    </a:accent2>
    <a:accent3>
      <a:srgbClr val="008AC0"/>
    </a:accent3>
    <a:accent4>
      <a:srgbClr val="F0AB00"/>
    </a:accent4>
    <a:accent5>
      <a:srgbClr val="6E273D"/>
    </a:accent5>
    <a:accent6>
      <a:srgbClr val="E17000"/>
    </a:accent6>
    <a:hlink>
      <a:srgbClr val="008AC0"/>
    </a:hlink>
    <a:folHlink>
      <a:srgbClr val="004684"/>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NPD Corporate Palette">
    <a:dk1>
      <a:sysClr val="windowText" lastClr="000000"/>
    </a:dk1>
    <a:lt1>
      <a:sysClr val="window" lastClr="FFFFFF"/>
    </a:lt1>
    <a:dk2>
      <a:srgbClr val="004684"/>
    </a:dk2>
    <a:lt2>
      <a:srgbClr val="EEECE1"/>
    </a:lt2>
    <a:accent1>
      <a:srgbClr val="99CC00"/>
    </a:accent1>
    <a:accent2>
      <a:srgbClr val="004684"/>
    </a:accent2>
    <a:accent3>
      <a:srgbClr val="008AC0"/>
    </a:accent3>
    <a:accent4>
      <a:srgbClr val="F0AB00"/>
    </a:accent4>
    <a:accent5>
      <a:srgbClr val="6E273D"/>
    </a:accent5>
    <a:accent6>
      <a:srgbClr val="E17000"/>
    </a:accent6>
    <a:hlink>
      <a:srgbClr val="008AC0"/>
    </a:hlink>
    <a:folHlink>
      <a:srgbClr val="004684"/>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NPD Corporate Color Palette">
    <a:dk1>
      <a:sysClr val="windowText" lastClr="000000"/>
    </a:dk1>
    <a:lt1>
      <a:sysClr val="window" lastClr="FFFFFF"/>
    </a:lt1>
    <a:dk2>
      <a:srgbClr val="0078BE"/>
    </a:dk2>
    <a:lt2>
      <a:srgbClr val="00517D"/>
    </a:lt2>
    <a:accent1>
      <a:srgbClr val="00517D"/>
    </a:accent1>
    <a:accent2>
      <a:srgbClr val="82C341"/>
    </a:accent2>
    <a:accent3>
      <a:srgbClr val="0078BE"/>
    </a:accent3>
    <a:accent4>
      <a:srgbClr val="EC7A08"/>
    </a:accent4>
    <a:accent5>
      <a:srgbClr val="F0AB00"/>
    </a:accent5>
    <a:accent6>
      <a:srgbClr val="822433"/>
    </a:accent6>
    <a:hlink>
      <a:srgbClr val="0078BE"/>
    </a:hlink>
    <a:folHlink>
      <a:srgbClr val="00517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NPD Corporate Color Palette">
    <a:dk1>
      <a:sysClr val="windowText" lastClr="000000"/>
    </a:dk1>
    <a:lt1>
      <a:sysClr val="window" lastClr="FFFFFF"/>
    </a:lt1>
    <a:dk2>
      <a:srgbClr val="0078BE"/>
    </a:dk2>
    <a:lt2>
      <a:srgbClr val="00517D"/>
    </a:lt2>
    <a:accent1>
      <a:srgbClr val="00517D"/>
    </a:accent1>
    <a:accent2>
      <a:srgbClr val="82C341"/>
    </a:accent2>
    <a:accent3>
      <a:srgbClr val="0078BE"/>
    </a:accent3>
    <a:accent4>
      <a:srgbClr val="EC7A08"/>
    </a:accent4>
    <a:accent5>
      <a:srgbClr val="F0AB00"/>
    </a:accent5>
    <a:accent6>
      <a:srgbClr val="822433"/>
    </a:accent6>
    <a:hlink>
      <a:srgbClr val="0078BE"/>
    </a:hlink>
    <a:folHlink>
      <a:srgbClr val="00517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clrScheme name="NPD Corporate Palette">
    <a:dk1>
      <a:sysClr val="windowText" lastClr="000000"/>
    </a:dk1>
    <a:lt1>
      <a:sysClr val="window" lastClr="FFFFFF"/>
    </a:lt1>
    <a:dk2>
      <a:srgbClr val="004684"/>
    </a:dk2>
    <a:lt2>
      <a:srgbClr val="EEECE1"/>
    </a:lt2>
    <a:accent1>
      <a:srgbClr val="99CC00"/>
    </a:accent1>
    <a:accent2>
      <a:srgbClr val="004684"/>
    </a:accent2>
    <a:accent3>
      <a:srgbClr val="008AC0"/>
    </a:accent3>
    <a:accent4>
      <a:srgbClr val="F0AB00"/>
    </a:accent4>
    <a:accent5>
      <a:srgbClr val="6E273D"/>
    </a:accent5>
    <a:accent6>
      <a:srgbClr val="E17000"/>
    </a:accent6>
    <a:hlink>
      <a:srgbClr val="008AC0"/>
    </a:hlink>
    <a:folHlink>
      <a:srgbClr val="004684"/>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NPD Corporate Palette">
    <a:dk1>
      <a:sysClr val="windowText" lastClr="000000"/>
    </a:dk1>
    <a:lt1>
      <a:sysClr val="window" lastClr="FFFFFF"/>
    </a:lt1>
    <a:dk2>
      <a:srgbClr val="004684"/>
    </a:dk2>
    <a:lt2>
      <a:srgbClr val="EEECE1"/>
    </a:lt2>
    <a:accent1>
      <a:srgbClr val="99CC00"/>
    </a:accent1>
    <a:accent2>
      <a:srgbClr val="004684"/>
    </a:accent2>
    <a:accent3>
      <a:srgbClr val="008AC0"/>
    </a:accent3>
    <a:accent4>
      <a:srgbClr val="F0AB00"/>
    </a:accent4>
    <a:accent5>
      <a:srgbClr val="6E273D"/>
    </a:accent5>
    <a:accent6>
      <a:srgbClr val="E17000"/>
    </a:accent6>
    <a:hlink>
      <a:srgbClr val="008AC0"/>
    </a:hlink>
    <a:folHlink>
      <a:srgbClr val="004684"/>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0.xml><?xml version="1.0" encoding="utf-8"?>
<a:themeOverride xmlns:a="http://schemas.openxmlformats.org/drawingml/2006/main">
  <a:clrScheme name="NPD Corporate Palette">
    <a:dk1>
      <a:sysClr val="windowText" lastClr="000000"/>
    </a:dk1>
    <a:lt1>
      <a:sysClr val="window" lastClr="FFFFFF"/>
    </a:lt1>
    <a:dk2>
      <a:srgbClr val="004684"/>
    </a:dk2>
    <a:lt2>
      <a:srgbClr val="EEECE1"/>
    </a:lt2>
    <a:accent1>
      <a:srgbClr val="99CC00"/>
    </a:accent1>
    <a:accent2>
      <a:srgbClr val="004684"/>
    </a:accent2>
    <a:accent3>
      <a:srgbClr val="008AC0"/>
    </a:accent3>
    <a:accent4>
      <a:srgbClr val="F0AB00"/>
    </a:accent4>
    <a:accent5>
      <a:srgbClr val="6E273D"/>
    </a:accent5>
    <a:accent6>
      <a:srgbClr val="E17000"/>
    </a:accent6>
    <a:hlink>
      <a:srgbClr val="008AC0"/>
    </a:hlink>
    <a:folHlink>
      <a:srgbClr val="004684"/>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1.xml><?xml version="1.0" encoding="utf-8"?>
<a:themeOverride xmlns:a="http://schemas.openxmlformats.org/drawingml/2006/main">
  <a:clrScheme name="NPD Corporate Color Palette">
    <a:dk1>
      <a:sysClr val="windowText" lastClr="000000"/>
    </a:dk1>
    <a:lt1>
      <a:sysClr val="window" lastClr="FFFFFF"/>
    </a:lt1>
    <a:dk2>
      <a:srgbClr val="0078BE"/>
    </a:dk2>
    <a:lt2>
      <a:srgbClr val="00517D"/>
    </a:lt2>
    <a:accent1>
      <a:srgbClr val="00517D"/>
    </a:accent1>
    <a:accent2>
      <a:srgbClr val="82C341"/>
    </a:accent2>
    <a:accent3>
      <a:srgbClr val="0078BE"/>
    </a:accent3>
    <a:accent4>
      <a:srgbClr val="EC7A08"/>
    </a:accent4>
    <a:accent5>
      <a:srgbClr val="F0AB00"/>
    </a:accent5>
    <a:accent6>
      <a:srgbClr val="822433"/>
    </a:accent6>
    <a:hlink>
      <a:srgbClr val="0078BE"/>
    </a:hlink>
    <a:folHlink>
      <a:srgbClr val="00517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2.xml><?xml version="1.0" encoding="utf-8"?>
<a:themeOverride xmlns:a="http://schemas.openxmlformats.org/drawingml/2006/main">
  <a:clrScheme name="NPD Corporate Color Palette">
    <a:dk1>
      <a:sysClr val="windowText" lastClr="000000"/>
    </a:dk1>
    <a:lt1>
      <a:sysClr val="window" lastClr="FFFFFF"/>
    </a:lt1>
    <a:dk2>
      <a:srgbClr val="0078BE"/>
    </a:dk2>
    <a:lt2>
      <a:srgbClr val="00517D"/>
    </a:lt2>
    <a:accent1>
      <a:srgbClr val="00517D"/>
    </a:accent1>
    <a:accent2>
      <a:srgbClr val="82C341"/>
    </a:accent2>
    <a:accent3>
      <a:srgbClr val="0078BE"/>
    </a:accent3>
    <a:accent4>
      <a:srgbClr val="EC7A08"/>
    </a:accent4>
    <a:accent5>
      <a:srgbClr val="F0AB00"/>
    </a:accent5>
    <a:accent6>
      <a:srgbClr val="822433"/>
    </a:accent6>
    <a:hlink>
      <a:srgbClr val="0078BE"/>
    </a:hlink>
    <a:folHlink>
      <a:srgbClr val="00517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3.xml><?xml version="1.0" encoding="utf-8"?>
<a:themeOverride xmlns:a="http://schemas.openxmlformats.org/drawingml/2006/main">
  <a:clrScheme name="NPD Corporate Palette">
    <a:dk1>
      <a:sysClr val="windowText" lastClr="000000"/>
    </a:dk1>
    <a:lt1>
      <a:sysClr val="window" lastClr="FFFFFF"/>
    </a:lt1>
    <a:dk2>
      <a:srgbClr val="004684"/>
    </a:dk2>
    <a:lt2>
      <a:srgbClr val="EEECE1"/>
    </a:lt2>
    <a:accent1>
      <a:srgbClr val="99CC00"/>
    </a:accent1>
    <a:accent2>
      <a:srgbClr val="004684"/>
    </a:accent2>
    <a:accent3>
      <a:srgbClr val="008AC0"/>
    </a:accent3>
    <a:accent4>
      <a:srgbClr val="F0AB00"/>
    </a:accent4>
    <a:accent5>
      <a:srgbClr val="6E273D"/>
    </a:accent5>
    <a:accent6>
      <a:srgbClr val="E17000"/>
    </a:accent6>
    <a:hlink>
      <a:srgbClr val="008AC0"/>
    </a:hlink>
    <a:folHlink>
      <a:srgbClr val="004684"/>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4.xml><?xml version="1.0" encoding="utf-8"?>
<a:themeOverride xmlns:a="http://schemas.openxmlformats.org/drawingml/2006/main">
  <a:clrScheme name="NPD Corporate Palette">
    <a:dk1>
      <a:sysClr val="windowText" lastClr="000000"/>
    </a:dk1>
    <a:lt1>
      <a:sysClr val="window" lastClr="FFFFFF"/>
    </a:lt1>
    <a:dk2>
      <a:srgbClr val="004684"/>
    </a:dk2>
    <a:lt2>
      <a:srgbClr val="EEECE1"/>
    </a:lt2>
    <a:accent1>
      <a:srgbClr val="99CC00"/>
    </a:accent1>
    <a:accent2>
      <a:srgbClr val="004684"/>
    </a:accent2>
    <a:accent3>
      <a:srgbClr val="008AC0"/>
    </a:accent3>
    <a:accent4>
      <a:srgbClr val="F0AB00"/>
    </a:accent4>
    <a:accent5>
      <a:srgbClr val="6E273D"/>
    </a:accent5>
    <a:accent6>
      <a:srgbClr val="E17000"/>
    </a:accent6>
    <a:hlink>
      <a:srgbClr val="008AC0"/>
    </a:hlink>
    <a:folHlink>
      <a:srgbClr val="004684"/>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5.xml><?xml version="1.0" encoding="utf-8"?>
<a:themeOverride xmlns:a="http://schemas.openxmlformats.org/drawingml/2006/main">
  <a:clrScheme name="NPD Corporate Color Palette">
    <a:dk1>
      <a:sysClr val="windowText" lastClr="000000"/>
    </a:dk1>
    <a:lt1>
      <a:sysClr val="window" lastClr="FFFFFF"/>
    </a:lt1>
    <a:dk2>
      <a:srgbClr val="0078BE"/>
    </a:dk2>
    <a:lt2>
      <a:srgbClr val="00517D"/>
    </a:lt2>
    <a:accent1>
      <a:srgbClr val="00517D"/>
    </a:accent1>
    <a:accent2>
      <a:srgbClr val="82C341"/>
    </a:accent2>
    <a:accent3>
      <a:srgbClr val="0078BE"/>
    </a:accent3>
    <a:accent4>
      <a:srgbClr val="EC7A08"/>
    </a:accent4>
    <a:accent5>
      <a:srgbClr val="F0AB00"/>
    </a:accent5>
    <a:accent6>
      <a:srgbClr val="822433"/>
    </a:accent6>
    <a:hlink>
      <a:srgbClr val="0078BE"/>
    </a:hlink>
    <a:folHlink>
      <a:srgbClr val="00517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6.xml><?xml version="1.0" encoding="utf-8"?>
<a:themeOverride xmlns:a="http://schemas.openxmlformats.org/drawingml/2006/main">
  <a:clrScheme name="NPD Corporate Color Palette">
    <a:dk1>
      <a:sysClr val="windowText" lastClr="000000"/>
    </a:dk1>
    <a:lt1>
      <a:sysClr val="window" lastClr="FFFFFF"/>
    </a:lt1>
    <a:dk2>
      <a:srgbClr val="0078BE"/>
    </a:dk2>
    <a:lt2>
      <a:srgbClr val="00517D"/>
    </a:lt2>
    <a:accent1>
      <a:srgbClr val="00517D"/>
    </a:accent1>
    <a:accent2>
      <a:srgbClr val="82C341"/>
    </a:accent2>
    <a:accent3>
      <a:srgbClr val="0078BE"/>
    </a:accent3>
    <a:accent4>
      <a:srgbClr val="EC7A08"/>
    </a:accent4>
    <a:accent5>
      <a:srgbClr val="F0AB00"/>
    </a:accent5>
    <a:accent6>
      <a:srgbClr val="822433"/>
    </a:accent6>
    <a:hlink>
      <a:srgbClr val="0078BE"/>
    </a:hlink>
    <a:folHlink>
      <a:srgbClr val="00517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7.xml><?xml version="1.0" encoding="utf-8"?>
<a:themeOverride xmlns:a="http://schemas.openxmlformats.org/drawingml/2006/main">
  <a:clrScheme name="NPD Corporate Palette">
    <a:dk1>
      <a:sysClr val="windowText" lastClr="000000"/>
    </a:dk1>
    <a:lt1>
      <a:sysClr val="window" lastClr="FFFFFF"/>
    </a:lt1>
    <a:dk2>
      <a:srgbClr val="004684"/>
    </a:dk2>
    <a:lt2>
      <a:srgbClr val="EEECE1"/>
    </a:lt2>
    <a:accent1>
      <a:srgbClr val="99CC00"/>
    </a:accent1>
    <a:accent2>
      <a:srgbClr val="004684"/>
    </a:accent2>
    <a:accent3>
      <a:srgbClr val="008AC0"/>
    </a:accent3>
    <a:accent4>
      <a:srgbClr val="F0AB00"/>
    </a:accent4>
    <a:accent5>
      <a:srgbClr val="6E273D"/>
    </a:accent5>
    <a:accent6>
      <a:srgbClr val="E17000"/>
    </a:accent6>
    <a:hlink>
      <a:srgbClr val="008AC0"/>
    </a:hlink>
    <a:folHlink>
      <a:srgbClr val="004684"/>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8.xml><?xml version="1.0" encoding="utf-8"?>
<a:themeOverride xmlns:a="http://schemas.openxmlformats.org/drawingml/2006/main">
  <a:clrScheme name="NPD Corporate Palette">
    <a:dk1>
      <a:sysClr val="windowText" lastClr="000000"/>
    </a:dk1>
    <a:lt1>
      <a:sysClr val="window" lastClr="FFFFFF"/>
    </a:lt1>
    <a:dk2>
      <a:srgbClr val="004684"/>
    </a:dk2>
    <a:lt2>
      <a:srgbClr val="EEECE1"/>
    </a:lt2>
    <a:accent1>
      <a:srgbClr val="99CC00"/>
    </a:accent1>
    <a:accent2>
      <a:srgbClr val="004684"/>
    </a:accent2>
    <a:accent3>
      <a:srgbClr val="008AC0"/>
    </a:accent3>
    <a:accent4>
      <a:srgbClr val="F0AB00"/>
    </a:accent4>
    <a:accent5>
      <a:srgbClr val="6E273D"/>
    </a:accent5>
    <a:accent6>
      <a:srgbClr val="E17000"/>
    </a:accent6>
    <a:hlink>
      <a:srgbClr val="008AC0"/>
    </a:hlink>
    <a:folHlink>
      <a:srgbClr val="004684"/>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9.xml><?xml version="1.0" encoding="utf-8"?>
<a:themeOverride xmlns:a="http://schemas.openxmlformats.org/drawingml/2006/main">
  <a:clrScheme name="NPD Corporate Color Palette">
    <a:dk1>
      <a:sysClr val="windowText" lastClr="000000"/>
    </a:dk1>
    <a:lt1>
      <a:sysClr val="window" lastClr="FFFFFF"/>
    </a:lt1>
    <a:dk2>
      <a:srgbClr val="0078BE"/>
    </a:dk2>
    <a:lt2>
      <a:srgbClr val="00517D"/>
    </a:lt2>
    <a:accent1>
      <a:srgbClr val="00517D"/>
    </a:accent1>
    <a:accent2>
      <a:srgbClr val="82C341"/>
    </a:accent2>
    <a:accent3>
      <a:srgbClr val="0078BE"/>
    </a:accent3>
    <a:accent4>
      <a:srgbClr val="EC7A08"/>
    </a:accent4>
    <a:accent5>
      <a:srgbClr val="F0AB00"/>
    </a:accent5>
    <a:accent6>
      <a:srgbClr val="822433"/>
    </a:accent6>
    <a:hlink>
      <a:srgbClr val="0078BE"/>
    </a:hlink>
    <a:folHlink>
      <a:srgbClr val="00517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NPD Corporate Color Palette">
    <a:dk1>
      <a:sysClr val="windowText" lastClr="000000"/>
    </a:dk1>
    <a:lt1>
      <a:sysClr val="window" lastClr="FFFFFF"/>
    </a:lt1>
    <a:dk2>
      <a:srgbClr val="0078BE"/>
    </a:dk2>
    <a:lt2>
      <a:srgbClr val="00517D"/>
    </a:lt2>
    <a:accent1>
      <a:srgbClr val="00517D"/>
    </a:accent1>
    <a:accent2>
      <a:srgbClr val="82C341"/>
    </a:accent2>
    <a:accent3>
      <a:srgbClr val="0078BE"/>
    </a:accent3>
    <a:accent4>
      <a:srgbClr val="EC7A08"/>
    </a:accent4>
    <a:accent5>
      <a:srgbClr val="F0AB00"/>
    </a:accent5>
    <a:accent6>
      <a:srgbClr val="822433"/>
    </a:accent6>
    <a:hlink>
      <a:srgbClr val="0078BE"/>
    </a:hlink>
    <a:folHlink>
      <a:srgbClr val="00517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0.xml><?xml version="1.0" encoding="utf-8"?>
<a:themeOverride xmlns:a="http://schemas.openxmlformats.org/drawingml/2006/main">
  <a:clrScheme name="NPD Corporate Color Palette">
    <a:dk1>
      <a:sysClr val="windowText" lastClr="000000"/>
    </a:dk1>
    <a:lt1>
      <a:sysClr val="window" lastClr="FFFFFF"/>
    </a:lt1>
    <a:dk2>
      <a:srgbClr val="0078BE"/>
    </a:dk2>
    <a:lt2>
      <a:srgbClr val="00517D"/>
    </a:lt2>
    <a:accent1>
      <a:srgbClr val="00517D"/>
    </a:accent1>
    <a:accent2>
      <a:srgbClr val="82C341"/>
    </a:accent2>
    <a:accent3>
      <a:srgbClr val="0078BE"/>
    </a:accent3>
    <a:accent4>
      <a:srgbClr val="EC7A08"/>
    </a:accent4>
    <a:accent5>
      <a:srgbClr val="F0AB00"/>
    </a:accent5>
    <a:accent6>
      <a:srgbClr val="822433"/>
    </a:accent6>
    <a:hlink>
      <a:srgbClr val="0078BE"/>
    </a:hlink>
    <a:folHlink>
      <a:srgbClr val="00517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1.xml><?xml version="1.0" encoding="utf-8"?>
<a:themeOverride xmlns:a="http://schemas.openxmlformats.org/drawingml/2006/main">
  <a:clrScheme name="NPD Corporate Palette">
    <a:dk1>
      <a:sysClr val="windowText" lastClr="000000"/>
    </a:dk1>
    <a:lt1>
      <a:sysClr val="window" lastClr="FFFFFF"/>
    </a:lt1>
    <a:dk2>
      <a:srgbClr val="004684"/>
    </a:dk2>
    <a:lt2>
      <a:srgbClr val="EEECE1"/>
    </a:lt2>
    <a:accent1>
      <a:srgbClr val="99CC00"/>
    </a:accent1>
    <a:accent2>
      <a:srgbClr val="004684"/>
    </a:accent2>
    <a:accent3>
      <a:srgbClr val="008AC0"/>
    </a:accent3>
    <a:accent4>
      <a:srgbClr val="F0AB00"/>
    </a:accent4>
    <a:accent5>
      <a:srgbClr val="6E273D"/>
    </a:accent5>
    <a:accent6>
      <a:srgbClr val="E17000"/>
    </a:accent6>
    <a:hlink>
      <a:srgbClr val="008AC0"/>
    </a:hlink>
    <a:folHlink>
      <a:srgbClr val="004684"/>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2.xml><?xml version="1.0" encoding="utf-8"?>
<a:themeOverride xmlns:a="http://schemas.openxmlformats.org/drawingml/2006/main">
  <a:clrScheme name="NPD Corporate Palette">
    <a:dk1>
      <a:sysClr val="windowText" lastClr="000000"/>
    </a:dk1>
    <a:lt1>
      <a:sysClr val="window" lastClr="FFFFFF"/>
    </a:lt1>
    <a:dk2>
      <a:srgbClr val="004684"/>
    </a:dk2>
    <a:lt2>
      <a:srgbClr val="EEECE1"/>
    </a:lt2>
    <a:accent1>
      <a:srgbClr val="99CC00"/>
    </a:accent1>
    <a:accent2>
      <a:srgbClr val="004684"/>
    </a:accent2>
    <a:accent3>
      <a:srgbClr val="008AC0"/>
    </a:accent3>
    <a:accent4>
      <a:srgbClr val="F0AB00"/>
    </a:accent4>
    <a:accent5>
      <a:srgbClr val="6E273D"/>
    </a:accent5>
    <a:accent6>
      <a:srgbClr val="E17000"/>
    </a:accent6>
    <a:hlink>
      <a:srgbClr val="008AC0"/>
    </a:hlink>
    <a:folHlink>
      <a:srgbClr val="004684"/>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NPD Corporate Color Palette">
    <a:dk1>
      <a:sysClr val="windowText" lastClr="000000"/>
    </a:dk1>
    <a:lt1>
      <a:sysClr val="window" lastClr="FFFFFF"/>
    </a:lt1>
    <a:dk2>
      <a:srgbClr val="0078BE"/>
    </a:dk2>
    <a:lt2>
      <a:srgbClr val="00517D"/>
    </a:lt2>
    <a:accent1>
      <a:srgbClr val="00517D"/>
    </a:accent1>
    <a:accent2>
      <a:srgbClr val="82C341"/>
    </a:accent2>
    <a:accent3>
      <a:srgbClr val="0078BE"/>
    </a:accent3>
    <a:accent4>
      <a:srgbClr val="EC7A08"/>
    </a:accent4>
    <a:accent5>
      <a:srgbClr val="F0AB00"/>
    </a:accent5>
    <a:accent6>
      <a:srgbClr val="822433"/>
    </a:accent6>
    <a:hlink>
      <a:srgbClr val="0078BE"/>
    </a:hlink>
    <a:folHlink>
      <a:srgbClr val="00517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NPD Corporate Palette">
    <a:dk1>
      <a:sysClr val="windowText" lastClr="000000"/>
    </a:dk1>
    <a:lt1>
      <a:sysClr val="window" lastClr="FFFFFF"/>
    </a:lt1>
    <a:dk2>
      <a:srgbClr val="004684"/>
    </a:dk2>
    <a:lt2>
      <a:srgbClr val="EEECE1"/>
    </a:lt2>
    <a:accent1>
      <a:srgbClr val="99CC00"/>
    </a:accent1>
    <a:accent2>
      <a:srgbClr val="004684"/>
    </a:accent2>
    <a:accent3>
      <a:srgbClr val="008AC0"/>
    </a:accent3>
    <a:accent4>
      <a:srgbClr val="F0AB00"/>
    </a:accent4>
    <a:accent5>
      <a:srgbClr val="6E273D"/>
    </a:accent5>
    <a:accent6>
      <a:srgbClr val="E17000"/>
    </a:accent6>
    <a:hlink>
      <a:srgbClr val="008AC0"/>
    </a:hlink>
    <a:folHlink>
      <a:srgbClr val="004684"/>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NPD Corporate Palette">
    <a:dk1>
      <a:sysClr val="windowText" lastClr="000000"/>
    </a:dk1>
    <a:lt1>
      <a:sysClr val="window" lastClr="FFFFFF"/>
    </a:lt1>
    <a:dk2>
      <a:srgbClr val="004684"/>
    </a:dk2>
    <a:lt2>
      <a:srgbClr val="EEECE1"/>
    </a:lt2>
    <a:accent1>
      <a:srgbClr val="99CC00"/>
    </a:accent1>
    <a:accent2>
      <a:srgbClr val="004684"/>
    </a:accent2>
    <a:accent3>
      <a:srgbClr val="008AC0"/>
    </a:accent3>
    <a:accent4>
      <a:srgbClr val="F0AB00"/>
    </a:accent4>
    <a:accent5>
      <a:srgbClr val="6E273D"/>
    </a:accent5>
    <a:accent6>
      <a:srgbClr val="E17000"/>
    </a:accent6>
    <a:hlink>
      <a:srgbClr val="008AC0"/>
    </a:hlink>
    <a:folHlink>
      <a:srgbClr val="004684"/>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NPD Corporate Palette">
    <a:dk1>
      <a:sysClr val="windowText" lastClr="000000"/>
    </a:dk1>
    <a:lt1>
      <a:sysClr val="window" lastClr="FFFFFF"/>
    </a:lt1>
    <a:dk2>
      <a:srgbClr val="004684"/>
    </a:dk2>
    <a:lt2>
      <a:srgbClr val="EEECE1"/>
    </a:lt2>
    <a:accent1>
      <a:srgbClr val="99CC00"/>
    </a:accent1>
    <a:accent2>
      <a:srgbClr val="004684"/>
    </a:accent2>
    <a:accent3>
      <a:srgbClr val="008AC0"/>
    </a:accent3>
    <a:accent4>
      <a:srgbClr val="F0AB00"/>
    </a:accent4>
    <a:accent5>
      <a:srgbClr val="6E273D"/>
    </a:accent5>
    <a:accent6>
      <a:srgbClr val="E17000"/>
    </a:accent6>
    <a:hlink>
      <a:srgbClr val="008AC0"/>
    </a:hlink>
    <a:folHlink>
      <a:srgbClr val="004684"/>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NPD Corporate Palette">
    <a:dk1>
      <a:sysClr val="windowText" lastClr="000000"/>
    </a:dk1>
    <a:lt1>
      <a:sysClr val="window" lastClr="FFFFFF"/>
    </a:lt1>
    <a:dk2>
      <a:srgbClr val="004684"/>
    </a:dk2>
    <a:lt2>
      <a:srgbClr val="EEECE1"/>
    </a:lt2>
    <a:accent1>
      <a:srgbClr val="99CC00"/>
    </a:accent1>
    <a:accent2>
      <a:srgbClr val="004684"/>
    </a:accent2>
    <a:accent3>
      <a:srgbClr val="008AC0"/>
    </a:accent3>
    <a:accent4>
      <a:srgbClr val="F0AB00"/>
    </a:accent4>
    <a:accent5>
      <a:srgbClr val="6E273D"/>
    </a:accent5>
    <a:accent6>
      <a:srgbClr val="E17000"/>
    </a:accent6>
    <a:hlink>
      <a:srgbClr val="008AC0"/>
    </a:hlink>
    <a:folHlink>
      <a:srgbClr val="004684"/>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NPD Corporate Color Palette">
    <a:dk1>
      <a:sysClr val="windowText" lastClr="000000"/>
    </a:dk1>
    <a:lt1>
      <a:sysClr val="window" lastClr="FFFFFF"/>
    </a:lt1>
    <a:dk2>
      <a:srgbClr val="0078BE"/>
    </a:dk2>
    <a:lt2>
      <a:srgbClr val="00517D"/>
    </a:lt2>
    <a:accent1>
      <a:srgbClr val="00517D"/>
    </a:accent1>
    <a:accent2>
      <a:srgbClr val="82C341"/>
    </a:accent2>
    <a:accent3>
      <a:srgbClr val="0078BE"/>
    </a:accent3>
    <a:accent4>
      <a:srgbClr val="EC7A08"/>
    </a:accent4>
    <a:accent5>
      <a:srgbClr val="F0AB00"/>
    </a:accent5>
    <a:accent6>
      <a:srgbClr val="822433"/>
    </a:accent6>
    <a:hlink>
      <a:srgbClr val="0078BE"/>
    </a:hlink>
    <a:folHlink>
      <a:srgbClr val="00517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Market Data Document" ma:contentTypeID="0x010100FBC0F8BFD01A91498CA7837A71EEDFDB02005AE5335FCC83EB48B1308B6A764FBC1C" ma:contentTypeVersion="27" ma:contentTypeDescription="Market Data Document Content Type" ma:contentTypeScope="" ma:versionID="da108508dc232e68c3eb0da7c7f570e3">
  <xsd:schema xmlns:xsd="http://www.w3.org/2001/XMLSchema" xmlns:xs="http://www.w3.org/2001/XMLSchema" xmlns:p="http://schemas.microsoft.com/office/2006/metadata/properties" xmlns:ns2="cebd32e3-9ab6-41ee-b1af-b8405a8d4e68" xmlns:ns3="f1844da6-a929-4072-a9ab-fc72a86c7633" targetNamespace="http://schemas.microsoft.com/office/2006/metadata/properties" ma:root="true" ma:fieldsID="0d9debfe9803182ce6077bd70346052f" ns2:_="" ns3:_="">
    <xsd:import namespace="cebd32e3-9ab6-41ee-b1af-b8405a8d4e68"/>
    <xsd:import namespace="f1844da6-a929-4072-a9ab-fc72a86c7633"/>
    <xsd:element name="properties">
      <xsd:complexType>
        <xsd:sequence>
          <xsd:element name="documentManagement">
            <xsd:complexType>
              <xsd:all>
                <xsd:element ref="ns2:DocumentSummary" minOccurs="0"/>
                <xsd:element ref="ns2:DocumentSource" minOccurs="0"/>
                <xsd:element ref="ns2:DocumentTopic" minOccurs="0"/>
                <xsd:element ref="ns2:PublicationDate" minOccurs="0"/>
                <xsd:element ref="ns2:FreeTextDate" minOccurs="0"/>
                <xsd:element ref="ns2:ContentStartDate" minOccurs="0"/>
                <xsd:element ref="ns2:ContentEndDate" minOccurs="0"/>
                <xsd:element ref="ns2:DocumentAdded" minOccurs="0"/>
                <xsd:element ref="ns2:DocumentStatus" minOccurs="0"/>
                <xsd:element ref="ns2:j7c1b49d505545c2a69692ae734740bd" minOccurs="0"/>
                <xsd:element ref="ns2:TaxCatchAll" minOccurs="0"/>
                <xsd:element ref="ns2:TaxCatchAllLabel"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LengthInSeconds"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ebd32e3-9ab6-41ee-b1af-b8405a8d4e68" elementFormDefault="qualified">
    <xsd:import namespace="http://schemas.microsoft.com/office/2006/documentManagement/types"/>
    <xsd:import namespace="http://schemas.microsoft.com/office/infopath/2007/PartnerControls"/>
    <xsd:element name="DocumentSummary" ma:index="3" nillable="true" ma:displayName="Summary" ma:internalName="DocumentSummary" ma:readOnly="false">
      <xsd:simpleType>
        <xsd:restriction base="dms:Note">
          <xsd:maxLength value="255"/>
        </xsd:restriction>
      </xsd:simpleType>
    </xsd:element>
    <xsd:element name="DocumentSource" ma:index="5" nillable="true" ma:displayName="Source" ma:format="Dropdown" ma:internalName="DocumentSource">
      <xsd:simpleType>
        <xsd:restriction base="dms:Choice">
          <xsd:enumeration value="Globefish"/>
          <xsd:enumeration value="HMRC via BTS"/>
          <xsd:enumeration value="IGD"/>
          <xsd:enumeration value="MMO"/>
          <xsd:enumeration value="Kantar"/>
          <xsd:enumeration value="NielsenIQ"/>
          <xsd:enumeration value="Circana"/>
          <xsd:enumeration value="Seafish"/>
          <xsd:enumeration value="Technomic"/>
        </xsd:restriction>
      </xsd:simpleType>
    </xsd:element>
    <xsd:element name="DocumentTopic" ma:index="6" nillable="true" ma:displayName="Topic" ma:default="" ma:internalName="DocumentTopic" ma:readOnly="false">
      <xsd:complexType>
        <xsd:complexContent>
          <xsd:extension base="dms:MultiChoice">
            <xsd:sequence>
              <xsd:element name="Value" maxOccurs="unbounded" minOccurs="0" nillable="true">
                <xsd:simpleType>
                  <xsd:restriction base="dms:Choice">
                    <xsd:enumeration value="Technical Report"/>
                    <xsd:enumeration value="Factsheet/Datasheet"/>
                    <xsd:enumeration value="Corporate Document"/>
                    <xsd:enumeration value="Guidelines"/>
                    <xsd:enumeration value="Marine Survey"/>
                    <xsd:enumeration value="Training Material"/>
                    <xsd:enumeration value="Careers"/>
                    <xsd:enumeration value="Economics and Business"/>
                    <xsd:enumeration value="Aquaculture"/>
                    <xsd:enumeration value="IPF Final Reports"/>
                    <xsd:enumeration value="Other"/>
                    <xsd:enumeration value="Not known"/>
                    <xsd:enumeration value="Internal Seafish Report"/>
                    <xsd:enumeration value="Confidential Seafish Report"/>
                    <xsd:enumeration value="Seafood Guide"/>
                    <xsd:enumeration value=".Web-About Seafish"/>
                    <xsd:enumeration value=".Web-Changing Landscapes"/>
                    <xsd:enumeration value=".Web-Promoting Seafood"/>
                    <xsd:enumeration value=".Web-Responsible Sourcing"/>
                    <xsd:enumeration value=".Web-Safety and Training"/>
                    <xsd:enumeration value=".Web-Insight and Research"/>
                  </xsd:restriction>
                </xsd:simpleType>
              </xsd:element>
            </xsd:sequence>
          </xsd:extension>
        </xsd:complexContent>
      </xsd:complexType>
    </xsd:element>
    <xsd:element name="PublicationDate" ma:index="7" nillable="true" ma:displayName="Publication Date" ma:format="DateOnly" ma:indexed="true" ma:internalName="PublicationDate">
      <xsd:simpleType>
        <xsd:restriction base="dms:DateTime"/>
      </xsd:simpleType>
    </xsd:element>
    <xsd:element name="FreeTextDate" ma:index="8" nillable="true" ma:displayName="Free Text Date" ma:internalName="FreeTextDate" ma:readOnly="false">
      <xsd:simpleType>
        <xsd:restriction base="dms:Text"/>
      </xsd:simpleType>
    </xsd:element>
    <xsd:element name="ContentStartDate" ma:index="9" nillable="true" ma:displayName="Content Start Date" ma:format="DateOnly" ma:internalName="ContentStartDate" ma:readOnly="false">
      <xsd:simpleType>
        <xsd:restriction base="dms:DateTime"/>
      </xsd:simpleType>
    </xsd:element>
    <xsd:element name="ContentEndDate" ma:index="10" nillable="true" ma:displayName="Content End Date" ma:format="DateOnly" ma:internalName="ContentEndDate" ma:readOnly="false">
      <xsd:simpleType>
        <xsd:restriction base="dms:DateTime"/>
      </xsd:simpleType>
    </xsd:element>
    <xsd:element name="DocumentAdded" ma:index="11" nillable="true" ma:displayName="Added" ma:format="DateOnly" ma:indexed="true" ma:internalName="DocumentAdded">
      <xsd:simpleType>
        <xsd:restriction base="dms:DateTime"/>
      </xsd:simpleType>
    </xsd:element>
    <xsd:element name="DocumentStatus" ma:index="12" nillable="true" ma:displayName="Document Status" ma:default="Unpublished" ma:format="Dropdown" ma:indexed="true" ma:internalName="DocumentStatus" ma:readOnly="false">
      <xsd:simpleType>
        <xsd:restriction base="dms:Choice">
          <xsd:enumeration value="Deleted"/>
          <xsd:enumeration value="Unpublished"/>
          <xsd:enumeration value="Published"/>
          <xsd:enumeration value="Archived"/>
        </xsd:restriction>
      </xsd:simpleType>
    </xsd:element>
    <xsd:element name="j7c1b49d505545c2a69692ae734740bd" ma:index="18" ma:taxonomy="true" ma:internalName="j7c1b49d505545c2a69692ae734740bd" ma:taxonomyFieldName="Market_x0020_Data_x0020_Document_x0020_Path" ma:displayName="Market Data Document Path" ma:indexed="true" ma:readOnly="false" ma:default="" ma:fieldId="{37c1b49d-5055-45c2-a696-92ae734740bd}" ma:sspId="63fa3ede-d9eb-4891-98d7-32cb363d3ca5" ma:termSetId="907aca91-42f0-4171-9a43-f9786420f345" ma:anchorId="00000000-0000-0000-0000-000000000000" ma:open="false" ma:isKeyword="false">
      <xsd:complexType>
        <xsd:sequence>
          <xsd:element ref="pc:Terms" minOccurs="0" maxOccurs="1"/>
        </xsd:sequence>
      </xsd:complexType>
    </xsd:element>
    <xsd:element name="TaxCatchAll" ma:index="19" nillable="true" ma:displayName="Taxonomy Catch All Column" ma:hidden="true" ma:list="{5e028737-9680-4a7e-bfb2-5cfc569abfd5}" ma:internalName="TaxCatchAll" ma:readOnly="false" ma:showField="CatchAllData" ma:web="cebd32e3-9ab6-41ee-b1af-b8405a8d4e68">
      <xsd:complexType>
        <xsd:complexContent>
          <xsd:extension base="dms:MultiChoiceLookup">
            <xsd:sequence>
              <xsd:element name="Value" type="dms:Lookup" maxOccurs="unbounded" minOccurs="0" nillable="true"/>
            </xsd:sequence>
          </xsd:extension>
        </xsd:complexContent>
      </xsd:complexType>
    </xsd:element>
    <xsd:element name="TaxCatchAllLabel" ma:index="20" nillable="true" ma:displayName="Taxonomy Catch All Column1" ma:hidden="true" ma:list="{5e028737-9680-4a7e-bfb2-5cfc569abfd5}" ma:internalName="TaxCatchAllLabel" ma:readOnly="false" ma:showField="CatchAllDataLabel" ma:web="cebd32e3-9ab6-41ee-b1af-b8405a8d4e68">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1844da6-a929-4072-a9ab-fc72a86c7633" elementFormDefault="qualified">
    <xsd:import namespace="http://schemas.microsoft.com/office/2006/documentManagement/types"/>
    <xsd:import namespace="http://schemas.microsoft.com/office/infopath/2007/PartnerControls"/>
    <xsd:element name="MediaServiceMetadata" ma:index="22" nillable="true" ma:displayName="MediaServiceMetadata" ma:hidden="true" ma:internalName="MediaServiceMetadata" ma:readOnly="true">
      <xsd:simpleType>
        <xsd:restriction base="dms:Note"/>
      </xsd:simpleType>
    </xsd:element>
    <xsd:element name="MediaServiceFastMetadata" ma:index="23" nillable="true" ma:displayName="MediaServiceFastMetadata" ma:hidden="true" ma:internalName="MediaServiceFastMetadata" ma:readOnly="true">
      <xsd:simpleType>
        <xsd:restriction base="dms:Note"/>
      </xsd:simpleType>
    </xsd:element>
    <xsd:element name="MediaServiceAutoTags" ma:index="24" nillable="true" ma:displayName="Tags" ma:hidden="true" ma:internalName="MediaServiceAutoTags" ma:readOnly="true">
      <xsd:simpleType>
        <xsd:restriction base="dms:Text"/>
      </xsd:simpleType>
    </xsd:element>
    <xsd:element name="MediaServiceOCR" ma:index="25" nillable="true" ma:displayName="Extracted Text" ma:hidden="true" ma:internalName="MediaServiceOCR" ma:readOnly="true">
      <xsd:simpleType>
        <xsd:restriction base="dms:Note"/>
      </xsd:simpleType>
    </xsd:element>
    <xsd:element name="MediaServiceGenerationTime" ma:index="26" nillable="true" ma:displayName="MediaServiceGenerationTime" ma:hidden="true" ma:internalName="MediaServiceGenerationTime" ma:readOnly="true">
      <xsd:simpleType>
        <xsd:restriction base="dms:Text"/>
      </xsd:simpleType>
    </xsd:element>
    <xsd:element name="MediaServiceEventHashCode" ma:index="27" nillable="true" ma:displayName="MediaServiceEventHashCode" ma:hidden="true" ma:internalName="MediaServiceEventHashCode" ma:readOnly="true">
      <xsd:simpleType>
        <xsd:restriction base="dms:Text"/>
      </xsd:simpleType>
    </xsd:element>
    <xsd:element name="MediaServiceAutoKeyPoints" ma:index="28" nillable="true" ma:displayName="MediaServiceAutoKeyPoints" ma:hidden="true" ma:internalName="MediaServiceAutoKeyPoints" ma:readOnly="true">
      <xsd:simpleType>
        <xsd:restriction base="dms:Note"/>
      </xsd:simpleType>
    </xsd:element>
    <xsd:element name="MediaServiceKeyPoints" ma:index="29" nillable="true" ma:displayName="KeyPoints" ma:hidden="true" ma:internalName="MediaServiceKeyPoints" ma:readOnly="true">
      <xsd:simpleType>
        <xsd:restriction base="dms:Note"/>
      </xsd:simpleType>
    </xsd:element>
    <xsd:element name="MediaServiceDateTaken" ma:index="30" nillable="true" ma:displayName="MediaServiceDateTaken" ma:hidden="true" ma:internalName="MediaServiceDateTaken" ma:readOnly="true">
      <xsd:simpleType>
        <xsd:restriction base="dms:Text"/>
      </xsd:simpleType>
    </xsd:element>
    <xsd:element name="MediaLengthInSeconds" ma:index="31" nillable="true" ma:displayName="MediaLengthInSeconds" ma:hidden="true" ma:internalName="MediaLengthInSeconds" ma:readOnly="true">
      <xsd:simpleType>
        <xsd:restriction base="dms:Unknown"/>
      </xsd:simpleType>
    </xsd:element>
    <xsd:element name="MediaServiceObjectDetectorVersions" ma:index="32" nillable="true" ma:displayName="MediaServiceObjectDetectorVersions" ma:hidden="true" ma:indexed="true" ma:internalName="MediaServiceObjectDetectorVersions" ma:readOnly="true">
      <xsd:simpleType>
        <xsd:restriction base="dms:Text"/>
      </xsd:simpleType>
    </xsd:element>
    <xsd:element name="MediaServiceSearchProperties" ma:index="33"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j7c1b49d505545c2a69692ae734740bd xmlns="cebd32e3-9ab6-41ee-b1af-b8405a8d4e68">
      <Terms xmlns="http://schemas.microsoft.com/office/infopath/2007/PartnerControls">
        <TermInfo xmlns="http://schemas.microsoft.com/office/infopath/2007/PartnerControls">
          <TermName xmlns="http://schemas.microsoft.com/office/infopath/2007/PartnerControls">NPD Quarterly Food Service Reports</TermName>
          <TermId xmlns="http://schemas.microsoft.com/office/infopath/2007/PartnerControls">f46e9fdf-d3ac-458f-9a75-4afdaa2faa79</TermId>
        </TermInfo>
      </Terms>
    </j7c1b49d505545c2a69692ae734740bd>
    <ContentEndDate xmlns="cebd32e3-9ab6-41ee-b1af-b8405a8d4e68">2023-03-30T23:00:00+00:00</ContentEndDate>
    <TaxCatchAll xmlns="cebd32e3-9ab6-41ee-b1af-b8405a8d4e68">
      <Value>1474</Value>
    </TaxCatchAll>
    <FreeTextDate xmlns="cebd32e3-9ab6-41ee-b1af-b8405a8d4e68" xsi:nil="true"/>
    <DocumentTopic xmlns="cebd32e3-9ab6-41ee-b1af-b8405a8d4e68">
      <Value>Factsheet/Datasheet</Value>
    </DocumentTopic>
    <DocumentSource xmlns="cebd32e3-9ab6-41ee-b1af-b8405a8d4e68">NPD</DocumentSource>
    <ContentStartDate xmlns="cebd32e3-9ab6-41ee-b1af-b8405a8d4e68" xsi:nil="true"/>
    <DocumentSummary xmlns="cebd32e3-9ab6-41ee-b1af-b8405a8d4e68">Seafood in foodservice Quarterly Report (Q1 2023) to year ending March 2023. 
</DocumentSummary>
    <TaxCatchAllLabel xmlns="cebd32e3-9ab6-41ee-b1af-b8405a8d4e68" xsi:nil="true"/>
    <PublicationDate xmlns="cebd32e3-9ab6-41ee-b1af-b8405a8d4e68" xsi:nil="true"/>
    <DocumentAdded xmlns="cebd32e3-9ab6-41ee-b1af-b8405a8d4e68">2023-06-08T23:00:00+00:00</DocumentAdded>
    <DocumentStatus xmlns="cebd32e3-9ab6-41ee-b1af-b8405a8d4e68">Published</DocumentStatus>
  </documentManagement>
</p:properties>
</file>

<file path=customXml/itemProps1.xml><?xml version="1.0" encoding="utf-8"?>
<ds:datastoreItem xmlns:ds="http://schemas.openxmlformats.org/officeDocument/2006/customXml" ds:itemID="{4E0EE3E0-BC7A-4D91-93B5-1C3FB2C1249F}"/>
</file>

<file path=customXml/itemProps2.xml><?xml version="1.0" encoding="utf-8"?>
<ds:datastoreItem xmlns:ds="http://schemas.openxmlformats.org/officeDocument/2006/customXml" ds:itemID="{14A96D41-5C16-4DC0-B772-A3C70B108335}"/>
</file>

<file path=customXml/itemProps3.xml><?xml version="1.0" encoding="utf-8"?>
<ds:datastoreItem xmlns:ds="http://schemas.openxmlformats.org/officeDocument/2006/customXml" ds:itemID="{05FBA5BF-9D05-486E-9E12-D641153A97E4}"/>
</file>

<file path=docProps/app.xml><?xml version="1.0" encoding="utf-8"?>
<Properties xmlns="http://schemas.openxmlformats.org/officeDocument/2006/extended-properties" xmlns:vt="http://schemas.openxmlformats.org/officeDocument/2006/docPropsVTypes">
  <TotalTime>11122</TotalTime>
  <Words>5140</Words>
  <Application>Microsoft Office PowerPoint</Application>
  <PresentationFormat>On-screen Show (16:9)</PresentationFormat>
  <Paragraphs>1246</Paragraphs>
  <Slides>70</Slides>
  <Notes>57</Notes>
  <HiddenSlides>0</HiddenSlides>
  <MMClips>0</MMClips>
  <ScaleCrop>false</ScaleCrop>
  <HeadingPairs>
    <vt:vector size="8" baseType="variant">
      <vt:variant>
        <vt:lpstr>Fonts Used</vt:lpstr>
      </vt:variant>
      <vt:variant>
        <vt:i4>5</vt:i4>
      </vt:variant>
      <vt:variant>
        <vt:lpstr>Theme</vt:lpstr>
      </vt:variant>
      <vt:variant>
        <vt:i4>2</vt:i4>
      </vt:variant>
      <vt:variant>
        <vt:lpstr>Embedded OLE Servers</vt:lpstr>
      </vt:variant>
      <vt:variant>
        <vt:i4>1</vt:i4>
      </vt:variant>
      <vt:variant>
        <vt:lpstr>Slide Titles</vt:lpstr>
      </vt:variant>
      <vt:variant>
        <vt:i4>70</vt:i4>
      </vt:variant>
    </vt:vector>
  </HeadingPairs>
  <TitlesOfParts>
    <vt:vector size="78" baseType="lpstr">
      <vt:lpstr>Arial</vt:lpstr>
      <vt:lpstr>Calibri</vt:lpstr>
      <vt:lpstr>Lucida Grande</vt:lpstr>
      <vt:lpstr>Robot Condensed Regular</vt:lpstr>
      <vt:lpstr>Wingdings</vt:lpstr>
      <vt:lpstr>Seafish - Light</vt:lpstr>
      <vt:lpstr>Seafish – Dark</vt:lpstr>
      <vt:lpstr>Worksheet</vt:lpstr>
      <vt:lpstr>Quarterly CREST Report </vt:lpstr>
      <vt:lpstr>Executive Summary – GB – Q1 2023</vt:lpstr>
      <vt:lpstr>Executive Summary - Seafood Q1 2023</vt:lpstr>
      <vt:lpstr>PowerPoint Presentation</vt:lpstr>
      <vt:lpstr>The market recovery continued in Q1 2023 with visits gaining 3.4% with spend growing 4.8% </vt:lpstr>
      <vt:lpstr>12-month visits and servings are 7.7% above previous year, with spend also up, almost 5% up</vt:lpstr>
      <vt:lpstr>PowerPoint Presentation</vt:lpstr>
      <vt:lpstr>Both protein and non protein visits continued to gain servings</vt:lpstr>
      <vt:lpstr>Pork continues to outperform, gaining the most servings and share; Seafood lost incidents but grew servings </vt:lpstr>
      <vt:lpstr>Only lamb and seafood kept on gaining in individual spend</vt:lpstr>
      <vt:lpstr>Although more than one third of Seafood visits are on deal, the deal dependency showed the largest decline</vt:lpstr>
      <vt:lpstr>PowerPoint Presentation</vt:lpstr>
      <vt:lpstr>Q1’23 seafood visits and servings are at 87% and 83% of 2019 respectively; Spend is 54% higher than pre-COVID </vt:lpstr>
      <vt:lpstr>QSR and Fish &amp; Chip shops were losing seafood visits and servings in the last 12 months to March 2023</vt:lpstr>
      <vt:lpstr>Still, QSR continues to be the largest market segment for seafood</vt:lpstr>
      <vt:lpstr>Dinner is the largest seafood daypart, followed by lunch; dinner dominates at Workplace, lunch - at F&amp;C Shops and T&amp;L*</vt:lpstr>
      <vt:lpstr>In a typical week, almost half of all seafood servings is consumed over the weekend</vt:lpstr>
      <vt:lpstr>PowerPoint Presentation</vt:lpstr>
      <vt:lpstr>In Q1 2023, QSR visits and spend grew by 3.6%, average cheque was stagnating</vt:lpstr>
      <vt:lpstr>Pork continues to outperform other proteins in QSR; Seafood lost both, servings and incidence</vt:lpstr>
      <vt:lpstr>Non-Fried Fish increased its importance in the segment to 24%; Fried Fish share was stable</vt:lpstr>
      <vt:lpstr>Individual average spend on Seafood items has decreased the lowest but still below average </vt:lpstr>
      <vt:lpstr>Seafood Sandwiches are the largest sub-type in QSR, followed closely by Cod</vt:lpstr>
      <vt:lpstr>Share of on deal transaction decreased for all proteins; Seafood deal share is well below other proteins </vt:lpstr>
      <vt:lpstr>PowerPoint Presentation</vt:lpstr>
      <vt:lpstr>In Q1 2023, visits and spend to Fish &amp; Chip Shops have grown by more than 8%</vt:lpstr>
      <vt:lpstr>Seafood is the largest protein for Fish &amp; Chip Shops, and it lost servings over the last 12 months</vt:lpstr>
      <vt:lpstr>Fried Fish is the largest product group for Fish &amp; Chip Shops, but other seafood has grown</vt:lpstr>
      <vt:lpstr>Cod was the most popular at Fish and Chip Shops; shellfish share grew</vt:lpstr>
      <vt:lpstr>Although Seafood’s average spend was declining, it’s still above average for proteins</vt:lpstr>
      <vt:lpstr>Despite Seafood deal rate at Fish &amp; Chip Shops has declined by 1pp, it’s still above average </vt:lpstr>
      <vt:lpstr>PowerPoint Presentation</vt:lpstr>
      <vt:lpstr>In Q1 2023, both spend and visits improved at QSR excl. Fish &amp; Chip Shops</vt:lpstr>
      <vt:lpstr>Poultry dominate QSR excl. F&amp;C shops; seafood lost servings and incidence in the last 12 months</vt:lpstr>
      <vt:lpstr>Non-fried Fish importance has grown significantly, mostly at the expense of Fried Fish </vt:lpstr>
      <vt:lpstr>Seafood Sandwiches remains the most important sub-category in QSR</vt:lpstr>
      <vt:lpstr>Individual Seafood product spend remains below market average, but lost less than other proteins</vt:lpstr>
      <vt:lpstr>Although proportion of deals with seafood items decreased, it’s still the largest among proteins </vt:lpstr>
      <vt:lpstr>PowerPoint Presentation</vt:lpstr>
      <vt:lpstr>Without any restrictions in sight, Pub visits and spend demonstrated good growth in Q1 2023</vt:lpstr>
      <vt:lpstr>Pubs Seafood and Pork incidence increased</vt:lpstr>
      <vt:lpstr>Non-fried fish dishes significantly grew share; Fried fish share declined, but still half of all servings </vt:lpstr>
      <vt:lpstr>Cod by far is the most popular seafood species in Pubs</vt:lpstr>
      <vt:lpstr>Seafood individual spend has grown above average for Pubs</vt:lpstr>
      <vt:lpstr>Seafood has seen a decrease in the percentage of deal/promotions, but still at above Pub protein average</vt:lpstr>
      <vt:lpstr>PowerPoint Presentation</vt:lpstr>
      <vt:lpstr>FSR’s Q1’23 visits grew by 11%, whilst spend was almost 8% above Q1’22</vt:lpstr>
      <vt:lpstr>Seafood servings and incidence have grown in FSR over last 12 months </vt:lpstr>
      <vt:lpstr>Most sub-types of seafood contributed to growth; only fish fillings were declining</vt:lpstr>
      <vt:lpstr>Shellfish is the most important species in full service restaurants, followed by cod, haddock and salmon</vt:lpstr>
      <vt:lpstr>Seafood individual spend has grown in the last 12 months – more than protein average</vt:lpstr>
      <vt:lpstr>Seafood deal rates have dropped the most, but still well ahead of the protein average for FSR</vt:lpstr>
      <vt:lpstr>PowerPoint Presentation</vt:lpstr>
      <vt:lpstr>Travel &amp; Leisure visits were down again in Q1’23, most likely due to effect of the cost-of-living crisis</vt:lpstr>
      <vt:lpstr>Despite losing servings, seafood in Travel and Leisure grew in incidence</vt:lpstr>
      <vt:lpstr>Fried fish grew share at the expense of shelfish</vt:lpstr>
      <vt:lpstr>Seafood individual spend has increased by 81p</vt:lpstr>
      <vt:lpstr>The deal rate for Seafood at T&amp;L is the highest among proteins, but significantly lower than year ago</vt:lpstr>
      <vt:lpstr>PowerPoint Presentation</vt:lpstr>
      <vt:lpstr>Traffic and spend showed decline in Q1 2023 vs the year before</vt:lpstr>
      <vt:lpstr>Seafood lost incidence but grew servings </vt:lpstr>
      <vt:lpstr>PowerPoint Presentation</vt:lpstr>
      <vt:lpstr>Socialising is the most important motivation overall, with convenience overtaking in importance at FSR</vt:lpstr>
      <vt:lpstr>QSR is staying in the weakness quadrant, whilst Pubs moved into strength category</vt:lpstr>
      <vt:lpstr>In 12 months to March’23, Non-Fried Fish and Shellfish fillings have gained share</vt:lpstr>
      <vt:lpstr>Travel &amp; Leisure seafood customers are the youngest and the most affluent</vt:lpstr>
      <vt:lpstr>Travel &amp; Leisure channel stands out as performing better than others with families with kids </vt:lpstr>
      <vt:lpstr>Non-fried Fish and Tuna, in particular, are top growing categories; Fish fillings, Shellfish and Prawns lost most share</vt:lpstr>
      <vt:lpstr>CREST Measures</vt:lpstr>
      <vt:lpstr>CREST Calculations</vt:lpstr>
    </vt:vector>
  </TitlesOfParts>
  <Company>StudioLR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Rhona Cruickshank</dc:creator>
  <cp:lastModifiedBy>Sergey Chekmarev</cp:lastModifiedBy>
  <cp:revision>525</cp:revision>
  <dcterms:created xsi:type="dcterms:W3CDTF">2020-03-26T10:08:15Z</dcterms:created>
  <dcterms:modified xsi:type="dcterms:W3CDTF">2023-06-18T19:20:54Z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2792096</vt:lpwstr>
  </property>
  <property fmtid="{D5CDD505-2E9C-101B-9397-08002B2CF9AE}" pid="3" name="NXPowerLiteSettings">
    <vt:lpwstr>C700052003A000</vt:lpwstr>
  </property>
  <property fmtid="{D5CDD505-2E9C-101B-9397-08002B2CF9AE}" pid="4" name="NXPowerLiteVersion">
    <vt:lpwstr>D8.0.11</vt:lpwstr>
  </property>
  <property fmtid="{D5CDD505-2E9C-101B-9397-08002B2CF9AE}" pid="5" name="TitusGUID">
    <vt:lpwstr>6c365e70-c82f-4f90-a3a8-d9fb77955f8d</vt:lpwstr>
  </property>
  <property fmtid="{D5CDD505-2E9C-101B-9397-08002B2CF9AE}" pid="6" name="Classification">
    <vt:lpwstr>Client Third Party Confidential</vt:lpwstr>
  </property>
  <property fmtid="{D5CDD505-2E9C-101B-9397-08002B2CF9AE}" pid="7" name="HeaderFooterSelection">
    <vt:lpwstr>NoHeaderFooter</vt:lpwstr>
  </property>
  <property fmtid="{D5CDD505-2E9C-101B-9397-08002B2CF9AE}" pid="8" name="ContentTypeId">
    <vt:lpwstr>0x010100FBC0F8BFD01A91498CA7837A71EEDFDB02005AE5335FCC83EB48B1308B6A764FBC1C</vt:lpwstr>
  </property>
  <property fmtid="{D5CDD505-2E9C-101B-9397-08002B2CF9AE}" pid="9" name="Market Data Document Path">
    <vt:lpwstr>1474;#NPD Quarterly Food Service Reports|f46e9fdf-d3ac-458f-9a75-4afdaa2faa79</vt:lpwstr>
  </property>
</Properties>
</file>