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26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25.xml" ContentType="application/vnd.openxmlformats-officedocument.presentationml.slide+xml"/>
  <Override PartName="/ppt/slides/slide5.xml" ContentType="application/vnd.openxmlformats-officedocument.presentationml.slide+xml"/>
  <Override PartName="/ppt/slides/slide14.xml" ContentType="application/vnd.openxmlformats-officedocument.presentationml.slide+xml"/>
  <Override PartName="/ppt/slides/slide24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21.xml" ContentType="application/vnd.openxmlformats-officedocument.presentationml.slide+xml"/>
  <Override PartName="/ppt/slides/slide13.xml" ContentType="application/vnd.openxmlformats-officedocument.presentationml.slide+xml"/>
  <Override PartName="/ppt/slides/slide20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4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7882" r:id="rId1"/>
    <p:sldMasterId id="2147487898" r:id="rId2"/>
  </p:sldMasterIdLst>
  <p:notesMasterIdLst>
    <p:notesMasterId r:id="rId29"/>
  </p:notesMasterIdLst>
  <p:handoutMasterIdLst>
    <p:handoutMasterId r:id="rId30"/>
  </p:handoutMasterIdLst>
  <p:sldIdLst>
    <p:sldId id="395" r:id="rId3"/>
    <p:sldId id="257" r:id="rId4"/>
    <p:sldId id="350" r:id="rId5"/>
    <p:sldId id="315" r:id="rId6"/>
    <p:sldId id="317" r:id="rId7"/>
    <p:sldId id="318" r:id="rId8"/>
    <p:sldId id="382" r:id="rId9"/>
    <p:sldId id="383" r:id="rId10"/>
    <p:sldId id="302" r:id="rId11"/>
    <p:sldId id="384" r:id="rId12"/>
    <p:sldId id="386" r:id="rId13"/>
    <p:sldId id="387" r:id="rId14"/>
    <p:sldId id="321" r:id="rId15"/>
    <p:sldId id="326" r:id="rId16"/>
    <p:sldId id="325" r:id="rId17"/>
    <p:sldId id="388" r:id="rId18"/>
    <p:sldId id="389" r:id="rId19"/>
    <p:sldId id="390" r:id="rId20"/>
    <p:sldId id="391" r:id="rId21"/>
    <p:sldId id="322" r:id="rId22"/>
    <p:sldId id="327" r:id="rId23"/>
    <p:sldId id="328" r:id="rId24"/>
    <p:sldId id="348" r:id="rId25"/>
    <p:sldId id="314" r:id="rId26"/>
    <p:sldId id="392" r:id="rId27"/>
    <p:sldId id="394" r:id="rId28"/>
  </p:sldIdLst>
  <p:sldSz cx="9144000" cy="6858000" type="screen4x3"/>
  <p:notesSz cx="9926638" cy="679767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5pPr>
    <a:lvl6pPr marL="22860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6pPr>
    <a:lvl7pPr marL="27432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7pPr>
    <a:lvl8pPr marL="32004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8pPr>
    <a:lvl9pPr marL="36576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2E7F"/>
    <a:srgbClr val="002060"/>
    <a:srgbClr val="00FF00"/>
    <a:srgbClr val="1A9D13"/>
    <a:srgbClr val="FF9900"/>
    <a:srgbClr val="FF00FF"/>
    <a:srgbClr val="0000FF"/>
    <a:srgbClr val="0082D1"/>
    <a:srgbClr val="F62E2E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7548" autoAdjust="0"/>
  </p:normalViewPr>
  <p:slideViewPr>
    <p:cSldViewPr>
      <p:cViewPr varScale="1">
        <p:scale>
          <a:sx n="75" d="100"/>
          <a:sy n="75" d="100"/>
        </p:scale>
        <p:origin x="-117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37" Type="http://schemas.openxmlformats.org/officeDocument/2006/relationships/customXml" Target="../customXml/item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customXml" Target="../customXml/item2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Relationship Id="rId35" Type="http://schemas.openxmlformats.org/officeDocument/2006/relationships/customXml" Target="../customXml/item1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370" tIns="45686" rIns="91370" bIns="45686" rtlCol="0"/>
          <a:lstStyle>
            <a:lvl1pPr algn="l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1338" y="0"/>
            <a:ext cx="4303712" cy="339725"/>
          </a:xfrm>
          <a:prstGeom prst="rect">
            <a:avLst/>
          </a:prstGeom>
        </p:spPr>
        <p:txBody>
          <a:bodyPr vert="horz" lIns="91370" tIns="45686" rIns="91370" bIns="45686" rtlCol="0"/>
          <a:lstStyle>
            <a:lvl1pPr algn="r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fld id="{848AB162-CDCA-452E-9304-7C6F4BE7F74D}" type="datetimeFigureOut">
              <a:rPr lang="en-GB"/>
              <a:pPr>
                <a:defRPr/>
              </a:pPr>
              <a:t>14/01/2021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370" tIns="45686" rIns="91370" bIns="45686" rtlCol="0" anchor="b"/>
          <a:lstStyle>
            <a:lvl1pPr algn="l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1338" y="6456363"/>
            <a:ext cx="4303712" cy="339725"/>
          </a:xfrm>
          <a:prstGeom prst="rect">
            <a:avLst/>
          </a:prstGeom>
        </p:spPr>
        <p:txBody>
          <a:bodyPr vert="horz" lIns="91370" tIns="45686" rIns="91370" bIns="45686" rtlCol="0" anchor="b"/>
          <a:lstStyle>
            <a:lvl1pPr algn="r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fld id="{557A57BC-B4F8-45DF-B618-95FBF89229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69878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1338" y="0"/>
            <a:ext cx="43037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3775" y="3228975"/>
            <a:ext cx="7939088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1338" y="6456363"/>
            <a:ext cx="43037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4FF6DB0-7B53-4D56-A721-6D92B8B1449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95423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1">
    <p:bg>
      <p:bgPr>
        <a:gradFill flip="none" rotWithShape="1">
          <a:gsLst>
            <a:gs pos="0">
              <a:schemeClr val="tx2"/>
            </a:gs>
            <a:gs pos="100000">
              <a:schemeClr val="accent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01"/>
            <a:ext cx="9143390" cy="6857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44" y="848698"/>
            <a:ext cx="8387999" cy="1225639"/>
          </a:xfrm>
        </p:spPr>
        <p:txBody>
          <a:bodyPr anchor="b">
            <a:normAutofit/>
          </a:bodyPr>
          <a:lstStyle>
            <a:lvl1pPr algn="l">
              <a:defRPr sz="3000" b="1" baseline="0">
                <a:solidFill>
                  <a:schemeClr val="accent3"/>
                </a:solidFill>
              </a:defRPr>
            </a:lvl1pPr>
          </a:lstStyle>
          <a:p>
            <a:r>
              <a:rPr lang="en-GB" dirty="0"/>
              <a:t>Presentation title to go here, up to a maximum of two lines of text.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44" y="2195084"/>
            <a:ext cx="8387999" cy="598757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subtitle </a:t>
            </a:r>
            <a:r>
              <a:rPr lang="mr-IN" dirty="0"/>
              <a:t>–</a:t>
            </a:r>
            <a:r>
              <a:rPr lang="en-GB" dirty="0"/>
              <a:t> date / presenter’s name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898" y="5725583"/>
            <a:ext cx="1453485" cy="663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888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ature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367298" y="1384137"/>
            <a:ext cx="8387999" cy="4656000"/>
          </a:xfrm>
          <a:prstGeom prst="rect">
            <a:avLst/>
          </a:prstGeom>
        </p:spPr>
        <p:txBody>
          <a:bodyPr lIns="108000" tIns="46800" rIns="108000" bIns="46800" anchor="ctr" anchorCtr="0"/>
          <a:lstStyle>
            <a:lvl1pPr marL="0" indent="-360000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3200" b="0" baseline="0">
                <a:solidFill>
                  <a:schemeClr val="tx2"/>
                </a:solidFill>
              </a:defRPr>
            </a:lvl1pPr>
            <a:lvl2pPr marL="0" indent="-360000">
              <a:spcAft>
                <a:spcPts val="600"/>
              </a:spcAft>
              <a:buFont typeface="Arial" pitchFamily="34" charset="0"/>
              <a:buNone/>
              <a:defRPr sz="2400" b="0" baseline="0"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en-US" dirty="0"/>
              <a:t>Click here to insert a feature quote which could run to a number of lines.</a:t>
            </a:r>
          </a:p>
          <a:p>
            <a:pPr lvl="1"/>
            <a:r>
              <a:rPr lang="en-US" dirty="0"/>
              <a:t>Supporting information could be set in grey.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1"/>
            <a:ext cx="8388000" cy="863999"/>
          </a:xfrm>
        </p:spPr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172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uture with caption (full ble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6858000"/>
          </a:xfrm>
          <a:ln>
            <a:noFill/>
          </a:ln>
        </p:spPr>
        <p:txBody>
          <a:bodyPr anchor="ctr"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/>
            </a:lvl1pPr>
          </a:lstStyle>
          <a:p>
            <a:r>
              <a:rPr lang="en-US" dirty="0"/>
              <a:t>Click to add a picture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" y="-1"/>
            <a:ext cx="2659063" cy="6858001"/>
          </a:xfrm>
          <a:gradFill flip="none" rotWithShape="1">
            <a:gsLst>
              <a:gs pos="0">
                <a:srgbClr val="0077C8">
                  <a:alpha val="85000"/>
                </a:srgbClr>
              </a:gs>
              <a:gs pos="100000">
                <a:schemeClr val="accent1">
                  <a:alpha val="90000"/>
                </a:schemeClr>
              </a:gs>
            </a:gsLst>
            <a:lin ang="16200000" scaled="0"/>
            <a:tileRect/>
          </a:gradFill>
          <a:ln>
            <a:noFill/>
          </a:ln>
        </p:spPr>
        <p:txBody>
          <a:bodyPr lIns="360000" tIns="342000">
            <a:normAutofit/>
          </a:bodyPr>
          <a:lstStyle>
            <a:lvl1pPr marL="0" indent="0" algn="l">
              <a:buNone/>
              <a:defRPr sz="24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image caption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8387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67298" y="1354667"/>
            <a:ext cx="8387999" cy="4176000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to add a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67298" y="5530667"/>
            <a:ext cx="8387999" cy="480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add a caption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1"/>
            <a:ext cx="8388000" cy="863999"/>
          </a:xfrm>
        </p:spPr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2121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1141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hank You / Closing Slide">
    <p:bg>
      <p:bgPr>
        <a:gradFill flip="none" rotWithShape="1">
          <a:gsLst>
            <a:gs pos="0">
              <a:schemeClr val="tx2"/>
            </a:gs>
            <a:gs pos="100000">
              <a:schemeClr val="accent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8" y="915"/>
            <a:ext cx="9142017" cy="68561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44" y="848698"/>
            <a:ext cx="8387999" cy="1225639"/>
          </a:xfrm>
        </p:spPr>
        <p:txBody>
          <a:bodyPr anchor="b">
            <a:normAutofit/>
          </a:bodyPr>
          <a:lstStyle>
            <a:lvl1pPr algn="l">
              <a:defRPr sz="4000" b="1" baseline="0">
                <a:solidFill>
                  <a:srgbClr val="FECC0C"/>
                </a:solidFill>
              </a:defRPr>
            </a:lvl1pPr>
          </a:lstStyle>
          <a:p>
            <a:r>
              <a:rPr lang="en-GB" dirty="0"/>
              <a:t>Thank you / closing text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44" y="2195084"/>
            <a:ext cx="8387999" cy="598757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Prompt for questions to go here?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898" y="5725583"/>
            <a:ext cx="1453485" cy="663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2331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47100" y="6231601"/>
            <a:ext cx="290900" cy="258132"/>
          </a:xfrm>
          <a:prstGeom prst="rect">
            <a:avLst/>
          </a:prstGeom>
        </p:spPr>
        <p:txBody>
          <a:bodyPr/>
          <a:lstStyle/>
          <a:p>
            <a:fld id="{3F17AC1C-9FE1-42FA-99A3-80DA8DDB6D2B}" type="slidenum">
              <a:rPr lang="en-GB" smtClean="0">
                <a:solidFill>
                  <a:srgbClr val="0075BF"/>
                </a:solidFill>
              </a:rPr>
              <a:pPr/>
              <a:t>‹#›</a:t>
            </a:fld>
            <a:endParaRPr lang="en-GB">
              <a:solidFill>
                <a:srgbClr val="0075B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029645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01"/>
            <a:ext cx="9143390" cy="6857199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522744" y="848698"/>
            <a:ext cx="8387999" cy="1225639"/>
          </a:xfrm>
        </p:spPr>
        <p:txBody>
          <a:bodyPr anchor="b">
            <a:normAutofit/>
          </a:bodyPr>
          <a:lstStyle>
            <a:lvl1pPr algn="l">
              <a:defRPr sz="3000" b="1" baseline="0">
                <a:solidFill>
                  <a:srgbClr val="FECC0C"/>
                </a:solidFill>
              </a:defRPr>
            </a:lvl1pPr>
          </a:lstStyle>
          <a:p>
            <a:r>
              <a:rPr lang="en-GB" dirty="0"/>
              <a:t>Presentation title to go here, up to a maximum of two lines of text.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44" y="2195084"/>
            <a:ext cx="8387999" cy="598757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subtitle </a:t>
            </a:r>
            <a:r>
              <a:rPr lang="mr-IN" dirty="0"/>
              <a:t>–</a:t>
            </a:r>
            <a:r>
              <a:rPr lang="en-GB" dirty="0"/>
              <a:t> date / presenter’s name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898" y="5725583"/>
            <a:ext cx="1453485" cy="663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9214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Aqua Blu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17014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1406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Oilskin Yellow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17014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5523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Lifebuoy Orang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17014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499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Aqua Blu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17014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0534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Seaweed Green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17014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6156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Storm Gre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17014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8149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Pictur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xmlns="" id="{DC2554E4-8B5E-445A-BB8A-87BE2A43163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-9307"/>
            <a:ext cx="9144000" cy="6867307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617947"/>
            <a:ext cx="5573962" cy="707886"/>
          </a:xfrm>
          <a:solidFill>
            <a:schemeClr val="tx2">
              <a:alpha val="85000"/>
            </a:schemeClr>
          </a:solidFill>
        </p:spPr>
        <p:txBody>
          <a:bodyPr wrap="none" anchor="t">
            <a:sp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9740" y="879178"/>
            <a:ext cx="5270995" cy="461665"/>
          </a:xfrm>
          <a:solidFill>
            <a:schemeClr val="tx2">
              <a:alpha val="85000"/>
            </a:schemeClr>
          </a:solidFill>
        </p:spPr>
        <p:txBody>
          <a:bodyPr wrap="none">
            <a:sp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Add sub heading or delete this shape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4305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Dar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8779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 (Dar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1"/>
            <a:ext cx="8388000" cy="863999"/>
          </a:xfrm>
        </p:spPr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7296" y="1384403"/>
            <a:ext cx="4038600" cy="46560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696" y="1384403"/>
            <a:ext cx="4038600" cy="46560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9679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(Dar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6404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(full bleed) (Dar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6858000"/>
          </a:xfrm>
          <a:ln>
            <a:noFill/>
          </a:ln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to add a picture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" y="-1"/>
            <a:ext cx="2659063" cy="6858001"/>
          </a:xfrm>
          <a:gradFill flip="none" rotWithShape="1">
            <a:gsLst>
              <a:gs pos="0">
                <a:srgbClr val="0077C8">
                  <a:alpha val="85000"/>
                </a:srgbClr>
              </a:gs>
              <a:gs pos="100000">
                <a:schemeClr val="accent1">
                  <a:alpha val="90000"/>
                </a:schemeClr>
              </a:gs>
            </a:gsLst>
            <a:lin ang="16200000" scaled="0"/>
            <a:tileRect/>
          </a:gradFill>
          <a:ln>
            <a:noFill/>
          </a:ln>
        </p:spPr>
        <p:txBody>
          <a:bodyPr lIns="360000" tIns="342000">
            <a:normAutofit/>
          </a:bodyPr>
          <a:lstStyle>
            <a:lvl1pPr marL="0" indent="0" algn="l">
              <a:buNone/>
              <a:defRPr sz="24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image caption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85399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(Dark)">
    <p:bg>
      <p:bgPr>
        <a:gradFill flip="none" rotWithShape="1">
          <a:gsLst>
            <a:gs pos="0">
              <a:schemeClr val="tx2"/>
            </a:gs>
            <a:gs pos="99000">
              <a:schemeClr val="accent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67298" y="1354668"/>
            <a:ext cx="8387999" cy="4703995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to add a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67298" y="6058663"/>
            <a:ext cx="8387999" cy="480000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add a caption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1"/>
            <a:ext cx="8388000" cy="86399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4717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ature Quote (Dar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367298" y="1357535"/>
            <a:ext cx="8387999" cy="4656000"/>
          </a:xfrm>
          <a:prstGeom prst="rect">
            <a:avLst/>
          </a:prstGeom>
        </p:spPr>
        <p:txBody>
          <a:bodyPr lIns="108000" tIns="46800" rIns="108000" bIns="46800" anchor="ctr" anchorCtr="0"/>
          <a:lstStyle>
            <a:lvl1pPr marL="0" indent="-360000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3200" b="0" baseline="0">
                <a:solidFill>
                  <a:schemeClr val="accent3"/>
                </a:solidFill>
              </a:defRPr>
            </a:lvl1pPr>
            <a:lvl2pPr marL="0" indent="-360000">
              <a:spcAft>
                <a:spcPts val="600"/>
              </a:spcAft>
              <a:buFont typeface="Arial" pitchFamily="34" charset="0"/>
              <a:buNone/>
              <a:defRPr sz="2400" b="0" baseline="0"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en-US" dirty="0"/>
              <a:t>Click here to insert a feature quote which could run to a number of lines.</a:t>
            </a:r>
          </a:p>
          <a:p>
            <a:pPr lvl="1"/>
            <a:r>
              <a:rPr lang="en-US" dirty="0"/>
              <a:t>Supporting information could be set in white.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1"/>
            <a:ext cx="8388000" cy="863999"/>
          </a:xfrm>
        </p:spPr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13329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hank You / Closing Slide">
    <p:bg>
      <p:bgPr>
        <a:gradFill flip="none" rotWithShape="1">
          <a:gsLst>
            <a:gs pos="0">
              <a:schemeClr val="tx2"/>
            </a:gs>
            <a:gs pos="100000">
              <a:schemeClr val="accent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8" y="915"/>
            <a:ext cx="9142017" cy="68561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44" y="848698"/>
            <a:ext cx="8387999" cy="1225639"/>
          </a:xfrm>
        </p:spPr>
        <p:txBody>
          <a:bodyPr anchor="b">
            <a:normAutofit/>
          </a:bodyPr>
          <a:lstStyle>
            <a:lvl1pPr algn="l">
              <a:defRPr sz="4000" b="1" baseline="0">
                <a:solidFill>
                  <a:srgbClr val="FECC0C"/>
                </a:solidFill>
              </a:defRPr>
            </a:lvl1pPr>
          </a:lstStyle>
          <a:p>
            <a:r>
              <a:rPr lang="en-GB" dirty="0"/>
              <a:t>Thank you / closing text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44" y="2195084"/>
            <a:ext cx="8387999" cy="598757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Prompt for questions to go here?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898" y="5725583"/>
            <a:ext cx="1453485" cy="663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487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Oilskin Yellow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17014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750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Lifebuoy Orang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17014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77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Seaweed Green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17014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583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Storm Gre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26322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231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Pictur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xmlns="" id="{DC2554E4-8B5E-445A-BB8A-87BE2A43163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-9307"/>
            <a:ext cx="9144000" cy="6867307"/>
          </a:xfrm>
          <a:ln>
            <a:noFill/>
          </a:ln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GB" dirty="0"/>
              <a:t>Click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617947"/>
            <a:ext cx="5573962" cy="707886"/>
          </a:xfrm>
          <a:solidFill>
            <a:schemeClr val="tx2">
              <a:alpha val="85000"/>
            </a:schemeClr>
          </a:solidFill>
        </p:spPr>
        <p:txBody>
          <a:bodyPr wrap="none" anchor="t">
            <a:sp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9740" y="879178"/>
            <a:ext cx="5270995" cy="461665"/>
          </a:xfrm>
          <a:solidFill>
            <a:schemeClr val="tx2">
              <a:alpha val="85000"/>
            </a:schemeClr>
          </a:solidFill>
        </p:spPr>
        <p:txBody>
          <a:bodyPr wrap="none">
            <a:sp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Add sub heading or delete this shape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196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34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1"/>
            <a:ext cx="8388000" cy="863999"/>
          </a:xfrm>
        </p:spPr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7296" y="1384403"/>
            <a:ext cx="4038600" cy="46560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696" y="1384403"/>
            <a:ext cx="4038600" cy="46560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922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7296" y="274641"/>
            <a:ext cx="8388000" cy="863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7296" y="1384205"/>
            <a:ext cx="8388000" cy="465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5F4D6AC0-E236-44CD-AA44-B333F2F3E1A2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rcRect/>
          <a:stretch/>
        </p:blipFill>
        <p:spPr>
          <a:xfrm>
            <a:off x="8122394" y="6207628"/>
            <a:ext cx="744852" cy="339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768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883" r:id="rId1"/>
    <p:sldLayoutId id="2147487884" r:id="rId2"/>
    <p:sldLayoutId id="2147487885" r:id="rId3"/>
    <p:sldLayoutId id="2147487886" r:id="rId4"/>
    <p:sldLayoutId id="2147487887" r:id="rId5"/>
    <p:sldLayoutId id="2147487888" r:id="rId6"/>
    <p:sldLayoutId id="2147487889" r:id="rId7"/>
    <p:sldLayoutId id="2147487890" r:id="rId8"/>
    <p:sldLayoutId id="2147487891" r:id="rId9"/>
    <p:sldLayoutId id="2147487892" r:id="rId10"/>
    <p:sldLayoutId id="2147487893" r:id="rId11"/>
    <p:sldLayoutId id="2147487894" r:id="rId12"/>
    <p:sldLayoutId id="2147487895" r:id="rId13"/>
    <p:sldLayoutId id="2147487896" r:id="rId14"/>
    <p:sldLayoutId id="2147487897" r:id="rId15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Lucida Grande"/>
        <a:buChar char="–"/>
        <a:defRPr sz="2600" kern="1200">
          <a:solidFill>
            <a:srgbClr val="54585A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Lucida Grande"/>
        <a:buChar char="–"/>
        <a:defRPr sz="2400" kern="1200">
          <a:solidFill>
            <a:srgbClr val="54585A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Lucida Grande"/>
        <a:buChar char="–"/>
        <a:defRPr sz="2200" kern="1200">
          <a:solidFill>
            <a:srgbClr val="54585A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Lucida Grande"/>
        <a:buChar char="–"/>
        <a:defRPr sz="2000" kern="1200">
          <a:solidFill>
            <a:srgbClr val="54585A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Lucida Grande"/>
        <a:buChar char="–"/>
        <a:defRPr sz="1800" kern="1200">
          <a:solidFill>
            <a:srgbClr val="54585A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tx2"/>
            </a:gs>
            <a:gs pos="100000">
              <a:schemeClr val="accent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7296" y="274641"/>
            <a:ext cx="8388000" cy="863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7296" y="1384205"/>
            <a:ext cx="8388000" cy="465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6CBF24C4-D15A-44A4-B355-0C94D571653C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22395" y="6207628"/>
            <a:ext cx="744853" cy="339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493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899" r:id="rId1"/>
    <p:sldLayoutId id="2147487900" r:id="rId2"/>
    <p:sldLayoutId id="2147487901" r:id="rId3"/>
    <p:sldLayoutId id="2147487902" r:id="rId4"/>
    <p:sldLayoutId id="2147487903" r:id="rId5"/>
    <p:sldLayoutId id="2147487904" r:id="rId6"/>
    <p:sldLayoutId id="2147487905" r:id="rId7"/>
    <p:sldLayoutId id="2147487906" r:id="rId8"/>
    <p:sldLayoutId id="2147487907" r:id="rId9"/>
    <p:sldLayoutId id="2147487908" r:id="rId10"/>
    <p:sldLayoutId id="2147487909" r:id="rId11"/>
    <p:sldLayoutId id="2147487910" r:id="rId12"/>
    <p:sldLayoutId id="2147487911" r:id="rId13"/>
    <p:sldLayoutId id="2147487912" r:id="rId14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Lucida Grande"/>
        <a:buChar char="–"/>
        <a:defRPr sz="26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Lucida Grande"/>
        <a:buChar char="–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Lucida Grande"/>
        <a:buChar char="–"/>
        <a:defRPr sz="22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Lucida Grande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Lucida Grande"/>
        <a:buChar char="–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emf"/><Relationship Id="rId5" Type="http://schemas.openxmlformats.org/officeDocument/2006/relationships/image" Target="../media/image22.emf"/><Relationship Id="rId4" Type="http://schemas.openxmlformats.org/officeDocument/2006/relationships/oleObject" Target="../embeddings/Microsoft_Excel_97-2003_Worksheet2.xls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emf"/><Relationship Id="rId5" Type="http://schemas.openxmlformats.org/officeDocument/2006/relationships/image" Target="../media/image13.emf"/><Relationship Id="rId4" Type="http://schemas.openxmlformats.org/officeDocument/2006/relationships/oleObject" Target="../embeddings/Microsoft_Excel_97-2003_Worksheet1.xls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UK </a:t>
            </a:r>
            <a:r>
              <a:rPr lang="en-GB" dirty="0" smtClean="0"/>
              <a:t>Prawn </a:t>
            </a:r>
            <a:r>
              <a:rPr lang="en-GB" dirty="0"/>
              <a:t>Report Data to </a:t>
            </a:r>
            <a:r>
              <a:rPr lang="en-GB" dirty="0" smtClean="0"/>
              <a:t>26.12.20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2744" y="2503563"/>
            <a:ext cx="8387999" cy="2276463"/>
          </a:xfrm>
        </p:spPr>
        <p:txBody>
          <a:bodyPr>
            <a:normAutofit fontScale="62500" lnSpcReduction="20000"/>
          </a:bodyPr>
          <a:lstStyle/>
          <a:p>
            <a:r>
              <a:rPr lang="en-GB" dirty="0" err="1"/>
              <a:t>ScanTrack</a:t>
            </a:r>
            <a:r>
              <a:rPr lang="en-GB" dirty="0"/>
              <a:t> data includes GB Total Coverage and the discounters, plus Northern Ireland Total Coverage and Musgraves.</a:t>
            </a:r>
          </a:p>
          <a:p>
            <a:endParaRPr lang="en-GB" dirty="0" smtClean="0"/>
          </a:p>
          <a:p>
            <a:r>
              <a:rPr lang="en-GB" dirty="0" err="1" smtClean="0"/>
              <a:t>HomeScan</a:t>
            </a:r>
            <a:r>
              <a:rPr lang="en-GB" dirty="0" smtClean="0"/>
              <a:t> </a:t>
            </a:r>
            <a:r>
              <a:rPr lang="en-GB" dirty="0"/>
              <a:t>data is based upon a GB consumer panel and should only be used for trends, not absolute values.	</a:t>
            </a:r>
          </a:p>
          <a:p>
            <a:endParaRPr lang="en-GB" dirty="0" smtClean="0"/>
          </a:p>
          <a:p>
            <a:r>
              <a:rPr lang="en-GB" dirty="0" smtClean="0"/>
              <a:t>All </a:t>
            </a:r>
            <a:r>
              <a:rPr lang="en-GB" dirty="0"/>
              <a:t>data released after w/e 26.03.16 is coded according to refined definitions available from Seafish.</a:t>
            </a:r>
          </a:p>
          <a:p>
            <a:endParaRPr lang="en-GB" dirty="0" smtClean="0"/>
          </a:p>
          <a:p>
            <a:r>
              <a:rPr lang="en-GB" dirty="0" smtClean="0"/>
              <a:t>Species </a:t>
            </a:r>
            <a:r>
              <a:rPr lang="en-GB" dirty="0"/>
              <a:t>specific data now includes Meals</a:t>
            </a:r>
          </a:p>
        </p:txBody>
      </p:sp>
    </p:spTree>
    <p:extLst>
      <p:ext uri="{BB962C8B-B14F-4D97-AF65-F5344CB8AC3E}">
        <p14:creationId xmlns:p14="http://schemas.microsoft.com/office/powerpoint/2010/main" val="130269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457200"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Cold Water Prawn</a:t>
            </a:r>
            <a:endParaRPr lang="en-GB" sz="2800" b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262389086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551"/>
          <a:stretch/>
        </p:blipFill>
        <p:spPr>
          <a:xfrm>
            <a:off x="-9724" y="764704"/>
            <a:ext cx="9153724" cy="5517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197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457200"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Cold Water Prawn Chilled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63130922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551"/>
          <a:stretch/>
        </p:blipFill>
        <p:spPr>
          <a:xfrm>
            <a:off x="3155" y="792088"/>
            <a:ext cx="9140845" cy="5517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63318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457200"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Cold Water Prawn Frozen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372860979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551"/>
          <a:stretch/>
        </p:blipFill>
        <p:spPr>
          <a:xfrm>
            <a:off x="2125" y="764704"/>
            <a:ext cx="9141875" cy="5517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6386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0" y="764704"/>
            <a:ext cx="8893175" cy="476250"/>
          </a:xfrm>
        </p:spPr>
        <p:txBody>
          <a:bodyPr>
            <a:noAutofit/>
          </a:bodyPr>
          <a:lstStyle/>
          <a:p>
            <a:r>
              <a:rPr lang="en-GB" altLang="en-US" sz="2800" dirty="0" smtClean="0"/>
              <a:t>Retailer Share of Trade £ - Cold Water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433569079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7000" y="1297353"/>
            <a:ext cx="8961438" cy="527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910950584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0" y="620688"/>
            <a:ext cx="8893175" cy="549275"/>
          </a:xfrm>
        </p:spPr>
        <p:txBody>
          <a:bodyPr>
            <a:normAutofit/>
          </a:bodyPr>
          <a:lstStyle/>
          <a:p>
            <a:r>
              <a:rPr lang="en-GB" altLang="en-US" sz="2800" dirty="0" smtClean="0"/>
              <a:t>Retailer Share of Trade £ - Cold Water Prawn Chilled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550574319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5" y="1117876"/>
            <a:ext cx="8888413" cy="505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239558154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8640763" cy="546100"/>
          </a:xfrm>
        </p:spPr>
        <p:txBody>
          <a:bodyPr>
            <a:normAutofit/>
          </a:bodyPr>
          <a:lstStyle/>
          <a:p>
            <a:r>
              <a:rPr lang="en-GB" altLang="en-US" sz="2800" dirty="0" smtClean="0"/>
              <a:t>Retailer Share of Trade £ - Cold Water Prawn Frozen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34134589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5563" y="1066573"/>
            <a:ext cx="9142412" cy="505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731019374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Warm Water Prawn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897285363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551"/>
          <a:stretch/>
        </p:blipFill>
        <p:spPr>
          <a:xfrm>
            <a:off x="3155" y="792088"/>
            <a:ext cx="9140845" cy="5517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0176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8893175" cy="476250"/>
          </a:xfrm>
        </p:spPr>
        <p:txBody>
          <a:bodyPr>
            <a:noAutofit/>
          </a:bodyPr>
          <a:lstStyle/>
          <a:p>
            <a:r>
              <a:rPr lang="en-GB" altLang="en-US" sz="2800" dirty="0" smtClean="0"/>
              <a:t>Rolling Purchase KPI’s – Warm Water Prawn</a:t>
            </a:r>
          </a:p>
        </p:txBody>
      </p:sp>
      <p:graphicFrame>
        <p:nvGraphicFramePr>
          <p:cNvPr id="28677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7972512"/>
              </p:ext>
            </p:extLst>
          </p:nvPr>
        </p:nvGraphicFramePr>
        <p:xfrm>
          <a:off x="26988" y="1236800"/>
          <a:ext cx="9009062" cy="472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927" name="Worksheet" r:id="rId4" imgW="8496424" imgH="4276820" progId="Excel.Sheet.8">
                  <p:embed/>
                </p:oleObj>
              </mc:Choice>
              <mc:Fallback>
                <p:oleObj name="Worksheet" r:id="rId4" imgW="8496424" imgH="4276820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88" y="1236800"/>
                        <a:ext cx="9009062" cy="4722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697341852"/>
              </p:ext>
            </p:ext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2777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Warm Water Prawn Chilled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604350433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551"/>
          <a:stretch/>
        </p:blipFill>
        <p:spPr>
          <a:xfrm>
            <a:off x="3155" y="792088"/>
            <a:ext cx="9140845" cy="5517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6332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01020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Warm Water Prawn Frozen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240565041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551"/>
          <a:stretch/>
        </p:blipFill>
        <p:spPr>
          <a:xfrm>
            <a:off x="2125" y="792088"/>
            <a:ext cx="9141875" cy="5517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129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28575" y="475070"/>
            <a:ext cx="8642350" cy="635000"/>
          </a:xfrm>
        </p:spPr>
        <p:txBody>
          <a:bodyPr/>
          <a:lstStyle/>
          <a:p>
            <a:r>
              <a:rPr lang="en-GB" altLang="en-US" sz="2800" dirty="0" smtClean="0"/>
              <a:t>Executive Overview – Total Prawn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026436835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85680" y="6600186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  <p:pic>
        <p:nvPicPr>
          <p:cNvPr id="4" name="Picture 3"/>
          <p:cNvPicPr/>
          <p:nvPr>
            <p:extLst>
              <p:ext uri="{D42A27DB-BD31-4B8C-83A1-F6EECF244321}">
                <p14:modId xmlns:p14="http://schemas.microsoft.com/office/powerpoint/2010/main" val="4005965422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35496" y="998113"/>
            <a:ext cx="9108504" cy="516719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0" y="956973"/>
            <a:ext cx="8893175" cy="620713"/>
          </a:xfrm>
        </p:spPr>
        <p:txBody>
          <a:bodyPr/>
          <a:lstStyle/>
          <a:p>
            <a:r>
              <a:rPr lang="en-GB" altLang="en-US" sz="2800" smtClean="0"/>
              <a:t>Retailer Share of Trade £ - Warm Water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836300752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5" y="1341438"/>
            <a:ext cx="8816975" cy="528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612210431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0" y="988530"/>
            <a:ext cx="8893175" cy="534987"/>
          </a:xfrm>
        </p:spPr>
        <p:txBody>
          <a:bodyPr>
            <a:normAutofit/>
          </a:bodyPr>
          <a:lstStyle/>
          <a:p>
            <a:r>
              <a:rPr lang="en-GB" altLang="en-US" sz="2800" smtClean="0"/>
              <a:t>Retailer Share of Trade £ - Warm Water Prawn Chilled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903160374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7000" y="1557338"/>
            <a:ext cx="8890000" cy="498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196796234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0" y="980728"/>
            <a:ext cx="8893175" cy="549275"/>
          </a:xfrm>
        </p:spPr>
        <p:txBody>
          <a:bodyPr>
            <a:normAutofit/>
          </a:bodyPr>
          <a:lstStyle/>
          <a:p>
            <a:r>
              <a:rPr lang="en-GB" altLang="en-US" sz="2800" smtClean="0"/>
              <a:t>Retailer Share of Trade £ - Warm Water Prawn Frozen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962408899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7000" y="1604963"/>
            <a:ext cx="8961438" cy="491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213497459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0" y="476672"/>
            <a:ext cx="8893175" cy="40481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GB" altLang="en-US" sz="2800" b="0" dirty="0">
                <a:solidFill>
                  <a:schemeClr val="tx2"/>
                </a:solidFill>
              </a:rPr>
              <a:t>Market Context – Total Fish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957018078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9375" y="1069395"/>
            <a:ext cx="8985250" cy="4980427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578676955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5680" y="6600186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8893175" cy="404813"/>
          </a:xfrm>
        </p:spPr>
        <p:txBody>
          <a:bodyPr>
            <a:noAutofit/>
          </a:bodyPr>
          <a:lstStyle/>
          <a:p>
            <a:r>
              <a:rPr lang="en-GB" altLang="en-US" sz="2800" dirty="0" smtClean="0"/>
              <a:t>Market Context – Total Fish </a:t>
            </a:r>
            <a:r>
              <a:rPr lang="en-GB" altLang="en-US" sz="2800" i="1" dirty="0" smtClean="0"/>
              <a:t>continued</a:t>
            </a:r>
            <a:endParaRPr lang="en-GB" altLang="en-US" sz="2800" dirty="0" smtClean="0"/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216350192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883" y="1079017"/>
            <a:ext cx="9072117" cy="4955919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113671272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5680" y="6600186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9525" y="476672"/>
            <a:ext cx="6481763" cy="650875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3200" dirty="0">
                <a:latin typeface="Arial" pitchFamily="34" charset="0"/>
              </a:rPr>
              <a:t>Glossary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16694" y="1046438"/>
            <a:ext cx="7708106" cy="4483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Data is sourced from  Nielsen 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Scantrack – EPOS from key retailers </a:t>
            </a:r>
            <a:r>
              <a:rPr lang="en-GB" altLang="en-US" sz="1000" b="0" dirty="0" smtClean="0">
                <a:solidFill>
                  <a:srgbClr val="0062AE"/>
                </a:solidFill>
              </a:rPr>
              <a:t>and </a:t>
            </a:r>
            <a:r>
              <a:rPr lang="en-GB" altLang="en-US" sz="1000" b="0" dirty="0">
                <a:solidFill>
                  <a:srgbClr val="0062AE"/>
                </a:solidFill>
              </a:rPr>
              <a:t>some sample EPOS.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Homescan – Consumer panel of 15,000 households using hand held scanners to record grocery purchases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MAT – Moving Annual Total i.e. 52 weeks, TY= This year, YA= Year ago, 2YA =Two years ago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Fish – Seafood (i.e. fish and shellfish)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Fresh – Chilled 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Segment definitions: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Batter - Fish / shellfish which is described as being coated in batter / battered / tempura </a:t>
            </a:r>
            <a:r>
              <a:rPr lang="en-GB" altLang="en-US" sz="1000" b="0" dirty="0" err="1">
                <a:solidFill>
                  <a:srgbClr val="0062AE"/>
                </a:solidFill>
              </a:rPr>
              <a:t>n.b.</a:t>
            </a:r>
            <a:r>
              <a:rPr lang="en-GB" altLang="en-US" sz="1000" b="0" dirty="0">
                <a:solidFill>
                  <a:srgbClr val="0062AE"/>
                </a:solidFill>
              </a:rPr>
              <a:t> cake / finger segment takes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Breaded - Fish / shellfish which is described as being coated in breadcrumbs / breaded / crumb </a:t>
            </a:r>
            <a:r>
              <a:rPr lang="en-GB" altLang="en-US" sz="1000" b="0" dirty="0" err="1">
                <a:solidFill>
                  <a:srgbClr val="0062AE"/>
                </a:solidFill>
              </a:rPr>
              <a:t>n.b.</a:t>
            </a:r>
            <a:r>
              <a:rPr lang="en-GB" altLang="en-US" sz="1000" b="0" dirty="0">
                <a:solidFill>
                  <a:srgbClr val="0062AE"/>
                </a:solidFill>
              </a:rPr>
              <a:t> cake / finger segments takes priority.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Cakes - Fish / shellfish which are described as cakes.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Dusted - Fish / shellfish which are described as dusted or lightly coated (in seasoned flour)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Fingers - Fish / shellfish which are described as fingers.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Meals - Fish / shellfish which are described as meals and/or contain a carbohydrate, exclude all meals which contain a mixture of meat and seafood protein.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Natural - Fish / shellfish that has not had anything added or done to it, other than that required for basic processing. It can be raw or cooked or smoked, whole / fillets/ headed / gutted fish or shucked &amp; peeled shellfish.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Prepared - Fish / shellfish that has other ingredients or has been processed in any way different to the other segments e.g. packaged in brine / water / oil / marinade, or smoked  / treated / prepared / topped / crusted / stuffed / served with a relish but is not a meal.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Sauce - Fish / shellfish which is described as being in a sauce or with a separate sauce / dressing / dip (can be a sachet) but has no other additions e.g. lettuce </a:t>
            </a:r>
            <a:r>
              <a:rPr lang="en-GB" altLang="en-US" sz="1000" b="0" dirty="0" err="1">
                <a:solidFill>
                  <a:srgbClr val="0062AE"/>
                </a:solidFill>
              </a:rPr>
              <a:t>n.b.</a:t>
            </a:r>
            <a:r>
              <a:rPr lang="en-GB" altLang="en-US" sz="1000" b="0" dirty="0">
                <a:solidFill>
                  <a:srgbClr val="0062AE"/>
                </a:solidFill>
              </a:rPr>
              <a:t> Batter, Breaded, Cakes, Dusted &amp; Finger segments take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Sushi - Fish / shellfish which is described as sushi or sashimi.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Segments can be further broken down into: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By Sector i.e. Chilled, Frozen &amp; Ambient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By Species e.g. Cod, Haddock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Smoked &amp; Unsmoked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Organic &amp; Standard</a:t>
            </a:r>
          </a:p>
        </p:txBody>
      </p:sp>
    </p:spTree>
    <p:extLst>
      <p:ext uri="{BB962C8B-B14F-4D97-AF65-F5344CB8AC3E}">
        <p14:creationId xmlns:p14="http://schemas.microsoft.com/office/powerpoint/2010/main" val="2435071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2921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-36513" y="404664"/>
            <a:ext cx="8642351" cy="598488"/>
          </a:xfrm>
        </p:spPr>
        <p:txBody>
          <a:bodyPr/>
          <a:lstStyle/>
          <a:p>
            <a:r>
              <a:rPr lang="en-GB" altLang="en-US" sz="2800" dirty="0" smtClean="0">
                <a:ea typeface="Geneva"/>
                <a:cs typeface="Geneva"/>
              </a:rPr>
              <a:t>Moving Annual Totals – Warm vs Cold Water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894045856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85680" y="6600186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177886790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5267" y="1190610"/>
            <a:ext cx="9165377" cy="484601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8893175" cy="549275"/>
          </a:xfrm>
        </p:spPr>
        <p:txBody>
          <a:bodyPr/>
          <a:lstStyle/>
          <a:p>
            <a:r>
              <a:rPr lang="en-GB" altLang="en-US" sz="2800" dirty="0" smtClean="0"/>
              <a:t>Long Term Trends – Total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37369366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520" y="1168822"/>
            <a:ext cx="8566150" cy="504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960914799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5680" y="6600186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620688"/>
            <a:ext cx="8893175" cy="549275"/>
          </a:xfrm>
        </p:spPr>
        <p:txBody>
          <a:bodyPr/>
          <a:lstStyle/>
          <a:p>
            <a:r>
              <a:rPr lang="en-GB" altLang="en-US" sz="2800" dirty="0" smtClean="0"/>
              <a:t>Long Term Trends – Cold Water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31813099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9512" y="1278988"/>
            <a:ext cx="8820150" cy="496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792284353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5680" y="6600186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8893175" cy="620713"/>
          </a:xfrm>
        </p:spPr>
        <p:txBody>
          <a:bodyPr/>
          <a:lstStyle/>
          <a:p>
            <a:r>
              <a:rPr lang="en-GB" altLang="en-US" sz="2800" dirty="0" smtClean="0"/>
              <a:t>Long Term Trends – Warm Water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638142330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4016" y="1153781"/>
            <a:ext cx="8820472" cy="5040313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548815559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5680" y="6600186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Box 153"/>
          <p:cNvSpPr txBox="1">
            <a:spLocks noChangeArrowheads="1"/>
          </p:cNvSpPr>
          <p:nvPr/>
        </p:nvSpPr>
        <p:spPr bwMode="auto">
          <a:xfrm>
            <a:off x="2375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457200"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Total Prawn</a:t>
            </a:r>
          </a:p>
        </p:txBody>
      </p:sp>
      <p:sp>
        <p:nvSpPr>
          <p:cNvPr id="1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604969866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601"/>
          <a:stretch/>
        </p:blipFill>
        <p:spPr>
          <a:xfrm>
            <a:off x="2125" y="836712"/>
            <a:ext cx="9165625" cy="544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3344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0" y="620688"/>
            <a:ext cx="8893175" cy="549275"/>
          </a:xfrm>
        </p:spPr>
        <p:txBody>
          <a:bodyPr/>
          <a:lstStyle/>
          <a:p>
            <a:r>
              <a:rPr lang="en-GB" altLang="en-US" sz="2800" dirty="0" smtClean="0"/>
              <a:t>Rolling Purchase KPI’s – Total Prawn</a:t>
            </a:r>
          </a:p>
        </p:txBody>
      </p:sp>
      <p:graphicFrame>
        <p:nvGraphicFramePr>
          <p:cNvPr id="1843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5066330"/>
              </p:ext>
            </p:extLst>
          </p:nvPr>
        </p:nvGraphicFramePr>
        <p:xfrm>
          <a:off x="198438" y="1376363"/>
          <a:ext cx="8672512" cy="456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783" name="Worksheet" r:id="rId4" imgW="8467828" imgH="4457700" progId="Excel.Sheet.8">
                  <p:embed/>
                </p:oleObj>
              </mc:Choice>
              <mc:Fallback>
                <p:oleObj name="Worksheet" r:id="rId4" imgW="8467828" imgH="4457700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438" y="1376363"/>
                        <a:ext cx="8672512" cy="456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294421615"/>
              </p:ext>
            </p:ext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1970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8893175" cy="549275"/>
          </a:xfrm>
        </p:spPr>
        <p:txBody>
          <a:bodyPr/>
          <a:lstStyle/>
          <a:p>
            <a:r>
              <a:rPr lang="en-GB" altLang="en-US" sz="2800" dirty="0" smtClean="0"/>
              <a:t>Retailer Share of Trade £ - Total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212438800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4150" y="1133475"/>
            <a:ext cx="8726488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793828703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afish - Light">
  <a:themeElements>
    <a:clrScheme name="Seafish">
      <a:dk1>
        <a:srgbClr val="54585A"/>
      </a:dk1>
      <a:lt1>
        <a:sysClr val="window" lastClr="FFFFFF"/>
      </a:lt1>
      <a:dk2>
        <a:srgbClr val="0077C8"/>
      </a:dk2>
      <a:lt2>
        <a:srgbClr val="FFFFFF"/>
      </a:lt2>
      <a:accent1>
        <a:srgbClr val="00A3E0"/>
      </a:accent1>
      <a:accent2>
        <a:srgbClr val="009CA6"/>
      </a:accent2>
      <a:accent3>
        <a:srgbClr val="FECC0C"/>
      </a:accent3>
      <a:accent4>
        <a:srgbClr val="ED6C05"/>
      </a:accent4>
      <a:accent5>
        <a:srgbClr val="B6C30C"/>
      </a:accent5>
      <a:accent6>
        <a:srgbClr val="E4002B"/>
      </a:accent6>
      <a:hlink>
        <a:srgbClr val="0077FF"/>
      </a:hlink>
      <a:folHlink>
        <a:srgbClr val="009CA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Seafish – Dark">
  <a:themeElements>
    <a:clrScheme name="Seafish">
      <a:dk1>
        <a:srgbClr val="54585A"/>
      </a:dk1>
      <a:lt1>
        <a:sysClr val="window" lastClr="FFFFFF"/>
      </a:lt1>
      <a:dk2>
        <a:srgbClr val="0077C8"/>
      </a:dk2>
      <a:lt2>
        <a:srgbClr val="FFFFFF"/>
      </a:lt2>
      <a:accent1>
        <a:srgbClr val="00A3E0"/>
      </a:accent1>
      <a:accent2>
        <a:srgbClr val="009CA6"/>
      </a:accent2>
      <a:accent3>
        <a:srgbClr val="FECC0C"/>
      </a:accent3>
      <a:accent4>
        <a:srgbClr val="ED6C05"/>
      </a:accent4>
      <a:accent5>
        <a:srgbClr val="B6C30C"/>
      </a:accent5>
      <a:accent6>
        <a:srgbClr val="E4002B"/>
      </a:accent6>
      <a:hlink>
        <a:srgbClr val="0077FF"/>
      </a:hlink>
      <a:folHlink>
        <a:srgbClr val="009CA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arket Data Document" ma:contentTypeID="0x010100FBC0F8BFD01A91498CA7837A71EEDFDB02005AE5335FCC83EB48B1308B6A764FBC1C" ma:contentTypeVersion="27" ma:contentTypeDescription="Market Data Document Content Type" ma:contentTypeScope="" ma:versionID="da108508dc232e68c3eb0da7c7f570e3">
  <xsd:schema xmlns:xsd="http://www.w3.org/2001/XMLSchema" xmlns:xs="http://www.w3.org/2001/XMLSchema" xmlns:p="http://schemas.microsoft.com/office/2006/metadata/properties" xmlns:ns2="cebd32e3-9ab6-41ee-b1af-b8405a8d4e68" xmlns:ns3="f1844da6-a929-4072-a9ab-fc72a86c7633" targetNamespace="http://schemas.microsoft.com/office/2006/metadata/properties" ma:root="true" ma:fieldsID="0d9debfe9803182ce6077bd70346052f" ns2:_="" ns3:_="">
    <xsd:import namespace="cebd32e3-9ab6-41ee-b1af-b8405a8d4e68"/>
    <xsd:import namespace="f1844da6-a929-4072-a9ab-fc72a86c7633"/>
    <xsd:element name="properties">
      <xsd:complexType>
        <xsd:sequence>
          <xsd:element name="documentManagement">
            <xsd:complexType>
              <xsd:all>
                <xsd:element ref="ns2:DocumentSummary" minOccurs="0"/>
                <xsd:element ref="ns2:DocumentSource" minOccurs="0"/>
                <xsd:element ref="ns2:DocumentTopic" minOccurs="0"/>
                <xsd:element ref="ns2:PublicationDate" minOccurs="0"/>
                <xsd:element ref="ns2:FreeTextDate" minOccurs="0"/>
                <xsd:element ref="ns2:ContentStartDate" minOccurs="0"/>
                <xsd:element ref="ns2:ContentEndDate" minOccurs="0"/>
                <xsd:element ref="ns2:DocumentAdded" minOccurs="0"/>
                <xsd:element ref="ns2:DocumentStatus" minOccurs="0"/>
                <xsd:element ref="ns2:j7c1b49d505545c2a69692ae734740bd" minOccurs="0"/>
                <xsd:element ref="ns2:TaxCatchAll" minOccurs="0"/>
                <xsd:element ref="ns2:TaxCatchAllLabel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bd32e3-9ab6-41ee-b1af-b8405a8d4e68" elementFormDefault="qualified">
    <xsd:import namespace="http://schemas.microsoft.com/office/2006/documentManagement/types"/>
    <xsd:import namespace="http://schemas.microsoft.com/office/infopath/2007/PartnerControls"/>
    <xsd:element name="DocumentSummary" ma:index="3" nillable="true" ma:displayName="Summary" ma:internalName="DocumentSummary" ma:readOnly="false">
      <xsd:simpleType>
        <xsd:restriction base="dms:Note">
          <xsd:maxLength value="255"/>
        </xsd:restriction>
      </xsd:simpleType>
    </xsd:element>
    <xsd:element name="DocumentSource" ma:index="5" nillable="true" ma:displayName="Source" ma:format="Dropdown" ma:internalName="DocumentSource">
      <xsd:simpleType>
        <xsd:restriction base="dms:Choice">
          <xsd:enumeration value="Globefish"/>
          <xsd:enumeration value="HMRC via BTS"/>
          <xsd:enumeration value="IGD"/>
          <xsd:enumeration value="MMO"/>
          <xsd:enumeration value="Kantar"/>
          <xsd:enumeration value="NielsenIQ"/>
          <xsd:enumeration value="Circana"/>
          <xsd:enumeration value="Seafish"/>
          <xsd:enumeration value="Technomic"/>
        </xsd:restriction>
      </xsd:simpleType>
    </xsd:element>
    <xsd:element name="DocumentTopic" ma:index="6" nillable="true" ma:displayName="Topic" ma:default="" ma:internalName="DocumentTopic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Technical Report"/>
                    <xsd:enumeration value="Factsheet/Datasheet"/>
                    <xsd:enumeration value="Corporate Document"/>
                    <xsd:enumeration value="Guidelines"/>
                    <xsd:enumeration value="Marine Survey"/>
                    <xsd:enumeration value="Training Material"/>
                    <xsd:enumeration value="Careers"/>
                    <xsd:enumeration value="Economics and Business"/>
                    <xsd:enumeration value="Aquaculture"/>
                    <xsd:enumeration value="IPF Final Reports"/>
                    <xsd:enumeration value="Other"/>
                    <xsd:enumeration value="Not known"/>
                    <xsd:enumeration value="Internal Seafish Report"/>
                    <xsd:enumeration value="Confidential Seafish Report"/>
                    <xsd:enumeration value="Seafood Guide"/>
                    <xsd:enumeration value=".Web-About Seafish"/>
                    <xsd:enumeration value=".Web-Changing Landscapes"/>
                    <xsd:enumeration value=".Web-Promoting Seafood"/>
                    <xsd:enumeration value=".Web-Responsible Sourcing"/>
                    <xsd:enumeration value=".Web-Safety and Training"/>
                    <xsd:enumeration value=".Web-Insight and Research"/>
                  </xsd:restriction>
                </xsd:simpleType>
              </xsd:element>
            </xsd:sequence>
          </xsd:extension>
        </xsd:complexContent>
      </xsd:complexType>
    </xsd:element>
    <xsd:element name="PublicationDate" ma:index="7" nillable="true" ma:displayName="Publication Date" ma:format="DateOnly" ma:indexed="true" ma:internalName="PublicationDate">
      <xsd:simpleType>
        <xsd:restriction base="dms:DateTime"/>
      </xsd:simpleType>
    </xsd:element>
    <xsd:element name="FreeTextDate" ma:index="8" nillable="true" ma:displayName="Free Text Date" ma:internalName="FreeTextDate" ma:readOnly="false">
      <xsd:simpleType>
        <xsd:restriction base="dms:Text"/>
      </xsd:simpleType>
    </xsd:element>
    <xsd:element name="ContentStartDate" ma:index="9" nillable="true" ma:displayName="Content Start Date" ma:format="DateOnly" ma:internalName="ContentStartDate" ma:readOnly="false">
      <xsd:simpleType>
        <xsd:restriction base="dms:DateTime"/>
      </xsd:simpleType>
    </xsd:element>
    <xsd:element name="ContentEndDate" ma:index="10" nillable="true" ma:displayName="Content End Date" ma:format="DateOnly" ma:internalName="ContentEndDate" ma:readOnly="false">
      <xsd:simpleType>
        <xsd:restriction base="dms:DateTime"/>
      </xsd:simpleType>
    </xsd:element>
    <xsd:element name="DocumentAdded" ma:index="11" nillable="true" ma:displayName="Added" ma:format="DateOnly" ma:indexed="true" ma:internalName="DocumentAdded">
      <xsd:simpleType>
        <xsd:restriction base="dms:DateTime"/>
      </xsd:simpleType>
    </xsd:element>
    <xsd:element name="DocumentStatus" ma:index="12" nillable="true" ma:displayName="Document Status" ma:default="Unpublished" ma:format="Dropdown" ma:indexed="true" ma:internalName="DocumentStatus" ma:readOnly="false">
      <xsd:simpleType>
        <xsd:restriction base="dms:Choice">
          <xsd:enumeration value="Deleted"/>
          <xsd:enumeration value="Unpublished"/>
          <xsd:enumeration value="Published"/>
          <xsd:enumeration value="Archived"/>
        </xsd:restriction>
      </xsd:simpleType>
    </xsd:element>
    <xsd:element name="j7c1b49d505545c2a69692ae734740bd" ma:index="18" ma:taxonomy="true" ma:internalName="j7c1b49d505545c2a69692ae734740bd" ma:taxonomyFieldName="Market_x0020_Data_x0020_Document_x0020_Path" ma:displayName="Market Data Document Path" ma:indexed="true" ma:readOnly="false" ma:default="" ma:fieldId="{37c1b49d-5055-45c2-a696-92ae734740bd}" ma:sspId="63fa3ede-d9eb-4891-98d7-32cb363d3ca5" ma:termSetId="907aca91-42f0-4171-9a43-f9786420f34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9" nillable="true" ma:displayName="Taxonomy Catch All Column" ma:hidden="true" ma:list="{5e028737-9680-4a7e-bfb2-5cfc569abfd5}" ma:internalName="TaxCatchAll" ma:readOnly="false" ma:showField="CatchAllData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0" nillable="true" ma:displayName="Taxonomy Catch All Column1" ma:hidden="true" ma:list="{5e028737-9680-4a7e-bfb2-5cfc569abfd5}" ma:internalName="TaxCatchAllLabel" ma:readOnly="false" ma:showField="CatchAllDataLabel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844da6-a929-4072-a9ab-fc72a86c76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4" nillable="true" ma:displayName="Tags" ma:hidden="true" ma:internalName="MediaServiceAutoTags" ma:readOnly="true">
      <xsd:simpleType>
        <xsd:restriction base="dms:Text"/>
      </xsd:simpleType>
    </xsd:element>
    <xsd:element name="MediaServiceOCR" ma:index="25" nillable="true" ma:displayName="Extracted Text" ma:hidden="true" ma:internalName="MediaServiceOCR" ma:readOnly="true">
      <xsd:simpleType>
        <xsd:restriction base="dms:Note"/>
      </xsd:simpleType>
    </xsd:element>
    <xsd:element name="MediaServiceGenerationTime" ma:index="2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9" nillable="true" ma:displayName="KeyPoints" ma:hidden="true" ma:internalName="MediaServiceKeyPoints" ma:readOnly="true">
      <xsd:simpleType>
        <xsd:restriction base="dms:Note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3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3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Topic xmlns="cebd32e3-9ab6-41ee-b1af-b8405a8d4e68" xsi:nil="true"/>
    <FreeTextDate xmlns="cebd32e3-9ab6-41ee-b1af-b8405a8d4e68" xsi:nil="true"/>
    <DocumentStatus xmlns="cebd32e3-9ab6-41ee-b1af-b8405a8d4e68">Published</DocumentStatus>
    <ContentEndDate xmlns="cebd32e3-9ab6-41ee-b1af-b8405a8d4e68">2020-12-26T00:00:00+00:00</ContentEndDate>
    <DocumentSource xmlns="cebd32e3-9ab6-41ee-b1af-b8405a8d4e68">Nielsen</DocumentSource>
    <PublicationDate xmlns="cebd32e3-9ab6-41ee-b1af-b8405a8d4e68">2021-01-14T00:00:00+00:00</PublicationDate>
    <DocumentAdded xmlns="cebd32e3-9ab6-41ee-b1af-b8405a8d4e68">2021-01-14T00:00:00+00:00</DocumentAdded>
    <TaxCatchAll xmlns="cebd32e3-9ab6-41ee-b1af-b8405a8d4e68">
      <Value>1613</Value>
    </TaxCatchAll>
    <j7c1b49d505545c2a69692ae734740bd xmlns="cebd32e3-9ab6-41ee-b1af-b8405a8d4e68">
      <Terms xmlns="http://schemas.microsoft.com/office/infopath/2007/PartnerControls">
        <TermInfo xmlns="http://schemas.microsoft.com/office/infopath/2007/PartnerControls">
          <TermName xmlns="http://schemas.microsoft.com/office/infopath/2007/PartnerControls">12 - December 2020</TermName>
          <TermId xmlns="http://schemas.microsoft.com/office/infopath/2007/PartnerControls">41d4356f-7fef-4eea-9cda-a31f57837d60</TermId>
        </TermInfo>
      </Terms>
    </j7c1b49d505545c2a69692ae734740bd>
    <DocumentSummary xmlns="cebd32e3-9ab6-41ee-b1af-b8405a8d4e68" xsi:nil="true"/>
    <ContentStartDate xmlns="cebd32e3-9ab6-41ee-b1af-b8405a8d4e68" xsi:nil="true"/>
    <TaxCatchAllLabel xmlns="cebd32e3-9ab6-41ee-b1af-b8405a8d4e68" xsi:nil="true"/>
  </documentManagement>
</p:properties>
</file>

<file path=customXml/itemProps1.xml><?xml version="1.0" encoding="utf-8"?>
<ds:datastoreItem xmlns:ds="http://schemas.openxmlformats.org/officeDocument/2006/customXml" ds:itemID="{8435D6C3-BF75-48A6-8B5E-C7BEF6D839A7}"/>
</file>

<file path=customXml/itemProps2.xml><?xml version="1.0" encoding="utf-8"?>
<ds:datastoreItem xmlns:ds="http://schemas.openxmlformats.org/officeDocument/2006/customXml" ds:itemID="{323A7970-6A61-4611-8C34-E425BDFD73C4}"/>
</file>

<file path=customXml/itemProps3.xml><?xml version="1.0" encoding="utf-8"?>
<ds:datastoreItem xmlns:ds="http://schemas.openxmlformats.org/officeDocument/2006/customXml" ds:itemID="{40EDC562-18F8-455E-8F3D-1B3597559AE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695</Words>
  <Application>Microsoft Office PowerPoint</Application>
  <PresentationFormat>On-screen Show (4:3)</PresentationFormat>
  <Paragraphs>77</Paragraphs>
  <Slides>26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Seafish - Light</vt:lpstr>
      <vt:lpstr>Seafish – Dark</vt:lpstr>
      <vt:lpstr>Worksheet</vt:lpstr>
      <vt:lpstr>UK Prawn Report Data to 26.12.20</vt:lpstr>
      <vt:lpstr>Executive Overview – Total Prawn</vt:lpstr>
      <vt:lpstr>Moving Annual Totals – Warm vs Cold Water</vt:lpstr>
      <vt:lpstr>Long Term Trends – Total Prawn</vt:lpstr>
      <vt:lpstr>Long Term Trends – Cold Water Prawn</vt:lpstr>
      <vt:lpstr>Long Term Trends – Warm Water Prawn</vt:lpstr>
      <vt:lpstr>PowerPoint Presentation</vt:lpstr>
      <vt:lpstr>Rolling Purchase KPI’s – Total Prawn</vt:lpstr>
      <vt:lpstr>Retailer Share of Trade £ - Total Prawn</vt:lpstr>
      <vt:lpstr>PowerPoint Presentation</vt:lpstr>
      <vt:lpstr>PowerPoint Presentation</vt:lpstr>
      <vt:lpstr>PowerPoint Presentation</vt:lpstr>
      <vt:lpstr>Retailer Share of Trade £ - Cold Water Prawn</vt:lpstr>
      <vt:lpstr>Retailer Share of Trade £ - Cold Water Prawn Chilled</vt:lpstr>
      <vt:lpstr>Retailer Share of Trade £ - Cold Water Prawn Frozen</vt:lpstr>
      <vt:lpstr>PowerPoint Presentation</vt:lpstr>
      <vt:lpstr>Rolling Purchase KPI’s – Warm Water Prawn</vt:lpstr>
      <vt:lpstr>PowerPoint Presentation</vt:lpstr>
      <vt:lpstr>PowerPoint Presentation</vt:lpstr>
      <vt:lpstr>Retailer Share of Trade £ - Warm Water Prawn</vt:lpstr>
      <vt:lpstr>Retailer Share of Trade £ - Warm Water Prawn Chilled</vt:lpstr>
      <vt:lpstr>Retailer Share of Trade £ - Warm Water Prawn Frozen</vt:lpstr>
      <vt:lpstr>PowerPoint Presentation</vt:lpstr>
      <vt:lpstr>Market Context – Total Fish continued</vt:lpstr>
      <vt:lpstr>Glossary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 December Year End Nielsen Prawn Report</dc:title>
  <dc:creator/>
  <cp:lastModifiedBy/>
  <cp:revision>18</cp:revision>
  <dcterms:created xsi:type="dcterms:W3CDTF">2012-10-25T12:49:19Z</dcterms:created>
  <dcterms:modified xsi:type="dcterms:W3CDTF">2021-01-14T11:52:56Z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0x010100FBC0F8BFD01A91498CA7837A71EEDFDB02005AE5335FCC83EB48B1308B6A764FBC1C</vt:lpwstr>
  </property>
  <property fmtid="{D5CDD505-2E9C-101B-9397-08002B2CF9AE}" pid="3" name="Market Data Document Path">
    <vt:lpwstr>1613;#12 - December 2020|41d4356f-7fef-4eea-9cda-a31f57837d60</vt:lpwstr>
  </property>
</Properties>
</file>