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064" r:id="rId1"/>
  </p:sldMasterIdLst>
  <p:notesMasterIdLst>
    <p:notesMasterId r:id="rId21"/>
  </p:notesMasterIdLst>
  <p:handoutMasterIdLst>
    <p:handoutMasterId r:id="rId22"/>
  </p:handoutMasterIdLst>
  <p:sldIdLst>
    <p:sldId id="354" r:id="rId2"/>
    <p:sldId id="329" r:id="rId3"/>
    <p:sldId id="347" r:id="rId4"/>
    <p:sldId id="315" r:id="rId5"/>
    <p:sldId id="318" r:id="rId6"/>
    <p:sldId id="317" r:id="rId7"/>
    <p:sldId id="351" r:id="rId8"/>
    <p:sldId id="352" r:id="rId9"/>
    <p:sldId id="353" r:id="rId10"/>
    <p:sldId id="313" r:id="rId11"/>
    <p:sldId id="319" r:id="rId12"/>
    <p:sldId id="320" r:id="rId13"/>
    <p:sldId id="302" r:id="rId14"/>
    <p:sldId id="322" r:id="rId15"/>
    <p:sldId id="321" r:id="rId16"/>
    <p:sldId id="338" r:id="rId17"/>
    <p:sldId id="337" r:id="rId18"/>
    <p:sldId id="355" r:id="rId19"/>
    <p:sldId id="345" r:id="rId20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6" autoAdjust="0"/>
    <p:restoredTop sz="97548" autoAdjust="0"/>
  </p:normalViewPr>
  <p:slideViewPr>
    <p:cSldViewPr>
      <p:cViewPr>
        <p:scale>
          <a:sx n="90" d="100"/>
          <a:sy n="90" d="100"/>
        </p:scale>
        <p:origin x="-70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25/09/2019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Geneva"/>
              </a:rPr>
              <a:t>The data is not including meals</a:t>
            </a:r>
            <a:endParaRPr lang="en-GB" altLang="en-US" smtClean="0">
              <a:cs typeface="Gene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A0B003-FDB9-4207-85C2-3AC92211B814}" type="slidenum">
              <a:rPr lang="en-GB" altLang="en-US" smtClean="0"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ea typeface="MS PGothic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25 September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321390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1063147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331181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283674875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372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315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2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5879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25 September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9318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9926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15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752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331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98371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0809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2164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25 September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28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  <p:sldLayoutId id="2147485076" r:id="rId12"/>
    <p:sldLayoutId id="2147485077" r:id="rId13"/>
    <p:sldLayoutId id="2147485078" r:id="rId14"/>
    <p:sldLayoutId id="2147485079" r:id="rId15"/>
    <p:sldLayoutId id="2147485080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52425" y="2197100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bg1"/>
                </a:solidFill>
                <a:cs typeface="Arial" pitchFamily="34" charset="0"/>
              </a:rPr>
              <a:t>supporting a profitable, sustainable and socially responsible future for the seafood industry</a:t>
            </a:r>
            <a:endParaRPr lang="en-GB" altLang="en-US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b="0" kern="0" dirty="0" err="1">
                <a:latin typeface="Arial" pitchFamily="34" charset="0"/>
                <a:ea typeface="ＭＳ Ｐゴシック" pitchFamily="34" charset="-128"/>
                <a:cs typeface="Arial"/>
              </a:rPr>
              <a:t>ScanTrack</a:t>
            </a:r>
            <a:r>
              <a:rPr lang="en-GB" altLang="en-US" sz="1400" b="0" kern="0" dirty="0">
                <a:latin typeface="Arial" pitchFamily="34" charset="0"/>
                <a:ea typeface="ＭＳ Ｐゴシック" pitchFamily="34" charset="-128"/>
                <a:cs typeface="Arial"/>
              </a:rPr>
              <a:t> data does not include the discounters and Species specific data now includes Meals.</a:t>
            </a:r>
          </a:p>
          <a:p>
            <a:pPr>
              <a:defRPr/>
            </a:pPr>
            <a:endParaRPr lang="en-GB" altLang="en-US" sz="1400" b="0" kern="0" dirty="0">
              <a:latin typeface="+mn-lt"/>
              <a:ea typeface="ＭＳ Ｐゴシック" pitchFamily="34" charset="-128"/>
              <a:cs typeface="Arial"/>
            </a:endParaRPr>
          </a:p>
          <a:p>
            <a:pPr>
              <a:defRPr/>
            </a:pPr>
            <a:r>
              <a:rPr lang="en-GB" altLang="en-US" sz="1400" b="0" kern="0" dirty="0" err="1">
                <a:latin typeface="Arial" pitchFamily="34" charset="0"/>
                <a:ea typeface="ＭＳ Ｐゴシック" pitchFamily="34" charset="-128"/>
                <a:cs typeface="Arial"/>
              </a:rPr>
              <a:t>HomeScan</a:t>
            </a:r>
            <a:r>
              <a:rPr lang="en-GB" altLang="en-US" sz="1400" b="0" kern="0" dirty="0">
                <a:latin typeface="Arial" pitchFamily="34" charset="0"/>
                <a:ea typeface="ＭＳ Ｐゴシック" pitchFamily="34" charset="-128"/>
                <a:cs typeface="Arial"/>
              </a:rPr>
              <a:t> data is based upon a consumer panel and should only be used for trends, not absolute values.	</a:t>
            </a:r>
            <a:endParaRPr lang="en-GB" sz="1800" b="0" kern="0" dirty="0"/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250825" y="2852738"/>
            <a:ext cx="5184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b="0">
              <a:solidFill>
                <a:srgbClr val="012E7F"/>
              </a:solidFill>
              <a:cs typeface="Arial" pitchFamily="34" charset="0"/>
            </a:endParaRPr>
          </a:p>
        </p:txBody>
      </p:sp>
      <p:sp>
        <p:nvSpPr>
          <p:cNvPr id="30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  <a:cs typeface="Arial" pitchFamily="34" charset="0"/>
              </a:rPr>
              <a:t>Haddock Report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767667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87660" y="5877272"/>
            <a:ext cx="3924300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latin typeface="+mj-lt"/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629321"/>
              </p:ext>
            </p:extLst>
          </p:nvPr>
        </p:nvGraphicFramePr>
        <p:xfrm>
          <a:off x="461963" y="1131293"/>
          <a:ext cx="8148637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0" name="Worksheet" r:id="rId4" imgW="8743984" imgH="5315037" progId="Excel.Sheet.8">
                  <p:embed/>
                </p:oleObj>
              </mc:Choice>
              <mc:Fallback>
                <p:oleObj name="Worksheet" r:id="rId4" imgW="8743984" imgH="531503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1131293"/>
                        <a:ext cx="8148637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02433737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864071"/>
            <a:ext cx="8642350" cy="620713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013262"/>
              </p:ext>
            </p:extLst>
          </p:nvPr>
        </p:nvGraphicFramePr>
        <p:xfrm>
          <a:off x="361950" y="1268760"/>
          <a:ext cx="8416925" cy="482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2" name="Worksheet" r:id="rId3" imgW="8486657" imgH="4867344" progId="Excel.Sheet.8">
                  <p:embed/>
                </p:oleObj>
              </mc:Choice>
              <mc:Fallback>
                <p:oleObj name="Worksheet" r:id="rId3" imgW="8486657" imgH="486734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268760"/>
                        <a:ext cx="8416925" cy="482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9163746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338" y="864642"/>
            <a:ext cx="8642350" cy="69215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Rolling Purchase KPI’s – Frozen Haddock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872473"/>
              </p:ext>
            </p:extLst>
          </p:nvPr>
        </p:nvGraphicFramePr>
        <p:xfrm>
          <a:off x="587375" y="1340768"/>
          <a:ext cx="7966075" cy="469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" name="Worksheet" r:id="rId3" imgW="7258016" imgH="4276724" progId="Excel.Sheet.8">
                  <p:embed/>
                </p:oleObj>
              </mc:Choice>
              <mc:Fallback>
                <p:oleObj name="Worksheet" r:id="rId3" imgW="7258016" imgH="427672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1340768"/>
                        <a:ext cx="7966075" cy="469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6660651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smtClean="0">
                <a:latin typeface="Arial" pitchFamily="34" charset="0"/>
              </a:rPr>
              <a:t>Retailer Share of Trade £ - Total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218684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980075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Retailer Share of Trade £ - Chilled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324370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0063"/>
            <a:ext cx="87852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821348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smtClean="0">
                <a:latin typeface="Arial" pitchFamily="34" charset="0"/>
              </a:rPr>
              <a:t>Retailer Share of Trade £ - Frozen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136646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1628800"/>
            <a:ext cx="8848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951087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b="0" dirty="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3417170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0396"/>
            <a:ext cx="9001125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790053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3689678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75" y="1375321"/>
            <a:ext cx="91027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3200" b="0" dirty="0">
                <a:solidFill>
                  <a:srgbClr val="012E7F"/>
                </a:solidFill>
                <a:latin typeface="Arial"/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76456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smtClean="0">
                <a:latin typeface="Arial" pitchFamily="34" charset="0"/>
              </a:rPr>
              <a:t>Moving Annual Trends -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1695227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6" y="1916114"/>
            <a:ext cx="9110495" cy="3790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01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smtClean="0">
                <a:latin typeface="Arial" pitchFamily="34" charset="0"/>
              </a:rPr>
              <a:t>Moving Annual Trends – Haddock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18125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9040118" cy="39778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229409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smtClean="0">
                <a:latin typeface="Arial" pitchFamily="34" charset="0"/>
              </a:rPr>
              <a:t>Long Term Trends – Total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605512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693893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smtClean="0">
                <a:latin typeface="Arial" pitchFamily="34" charset="0"/>
              </a:rPr>
              <a:t>Long Term Trends – Chilled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9803531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6792"/>
            <a:ext cx="87534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210180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smtClean="0">
                <a:latin typeface="Arial" pitchFamily="34" charset="0"/>
              </a:rPr>
              <a:t>Long Term Trends – Frozen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66683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852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11360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b="0">
                <a:solidFill>
                  <a:srgbClr val="012E7F"/>
                </a:solidFill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8233715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806100"/>
            <a:ext cx="8877300" cy="55647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b="0" dirty="0">
                <a:solidFill>
                  <a:srgbClr val="012E7F"/>
                </a:solidFill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3406636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824605"/>
            <a:ext cx="8877300" cy="56766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b="0" dirty="0">
                <a:solidFill>
                  <a:srgbClr val="012E7F"/>
                </a:solidFill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233353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837999"/>
            <a:ext cx="8877300" cy="55647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1604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09 - September 2019</TermName>
          <TermId xmlns="http://schemas.microsoft.com/office/infopath/2007/PartnerControls">239aa04d-97f4-414c-806e-a0f0dde0e266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0271A0C9-2E5D-4848-92DA-B5D8C465F0DA}"/>
</file>

<file path=customXml/itemProps2.xml><?xml version="1.0" encoding="utf-8"?>
<ds:datastoreItem xmlns:ds="http://schemas.openxmlformats.org/officeDocument/2006/customXml" ds:itemID="{2AA2A99E-F705-49DB-8152-0F2C16EE1EEF}"/>
</file>

<file path=customXml/itemProps3.xml><?xml version="1.0" encoding="utf-8"?>
<ds:datastoreItem xmlns:ds="http://schemas.openxmlformats.org/officeDocument/2006/customXml" ds:itemID="{E617EF26-439A-4398-92A3-30476C9B6DD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627</Words>
  <Application>Microsoft Office PowerPoint</Application>
  <PresentationFormat>On-screen Show (4:3)</PresentationFormat>
  <Paragraphs>63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Seafish-PowerPoint-template</vt:lpstr>
      <vt:lpstr>Microsoft Excel 97-2003 Worksheet</vt:lpstr>
      <vt:lpstr>Haddock Report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PowerPoint Presentation</vt:lpstr>
      <vt:lpstr>PowerPoint Presentation</vt:lpstr>
      <vt:lpstr>Rolling Purchase KPI’s – Total Haddock</vt:lpstr>
      <vt:lpstr>Rolling Purchase KPI’s – Chilled Haddock</vt:lpstr>
      <vt:lpstr>Rolling Purchase KPI’s – Frozen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September Nielsen Haddock Report.pptx</dc:title>
  <dc:creator/>
  <cp:lastModifiedBy/>
  <cp:revision>18</cp:revision>
  <dcterms:created xsi:type="dcterms:W3CDTF">2012-10-25T12:49:19Z</dcterms:created>
  <dcterms:modified xsi:type="dcterms:W3CDTF">2019-09-25T11:18:42Z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1604;#09 - September 2019|239aa04d-97f4-414c-806e-a0f0dde0e266</vt:lpwstr>
  </property>
</Properties>
</file>