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733" r:id="rId4"/>
  </p:sldMasterIdLst>
  <p:notesMasterIdLst>
    <p:notesMasterId r:id="rId50"/>
  </p:notesMasterIdLst>
  <p:handoutMasterIdLst>
    <p:handoutMasterId r:id="rId51"/>
  </p:handoutMasterIdLst>
  <p:sldIdLst>
    <p:sldId id="1231" r:id="rId5"/>
    <p:sldId id="802" r:id="rId6"/>
    <p:sldId id="803" r:id="rId7"/>
    <p:sldId id="804" r:id="rId8"/>
    <p:sldId id="1199" r:id="rId9"/>
    <p:sldId id="1091" r:id="rId10"/>
    <p:sldId id="1200" r:id="rId11"/>
    <p:sldId id="1201" r:id="rId12"/>
    <p:sldId id="1177" r:id="rId13"/>
    <p:sldId id="1195" r:id="rId14"/>
    <p:sldId id="1198" r:id="rId15"/>
    <p:sldId id="1202" r:id="rId16"/>
    <p:sldId id="1203" r:id="rId17"/>
    <p:sldId id="1205" r:id="rId18"/>
    <p:sldId id="815" r:id="rId19"/>
    <p:sldId id="1206" r:id="rId20"/>
    <p:sldId id="1207" r:id="rId21"/>
    <p:sldId id="1208" r:id="rId22"/>
    <p:sldId id="1209" r:id="rId23"/>
    <p:sldId id="1210" r:id="rId24"/>
    <p:sldId id="1211" r:id="rId25"/>
    <p:sldId id="1212" r:id="rId26"/>
    <p:sldId id="1213" r:id="rId27"/>
    <p:sldId id="1214" r:id="rId28"/>
    <p:sldId id="1218" r:id="rId29"/>
    <p:sldId id="1215" r:id="rId30"/>
    <p:sldId id="1217" r:id="rId31"/>
    <p:sldId id="1216" r:id="rId32"/>
    <p:sldId id="1219" r:id="rId33"/>
    <p:sldId id="1220" r:id="rId34"/>
    <p:sldId id="1221" r:id="rId35"/>
    <p:sldId id="1222" r:id="rId36"/>
    <p:sldId id="1223" r:id="rId37"/>
    <p:sldId id="1224" r:id="rId38"/>
    <p:sldId id="1044" r:id="rId39"/>
    <p:sldId id="1182" r:id="rId40"/>
    <p:sldId id="1225" r:id="rId41"/>
    <p:sldId id="1171" r:id="rId42"/>
    <p:sldId id="1125" r:id="rId43"/>
    <p:sldId id="1226" r:id="rId44"/>
    <p:sldId id="1227" r:id="rId45"/>
    <p:sldId id="1228" r:id="rId46"/>
    <p:sldId id="1230" r:id="rId47"/>
    <p:sldId id="1229" r:id="rId48"/>
    <p:sldId id="1085" r:id="rId49"/>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F09"/>
    <a:srgbClr val="CC6600"/>
    <a:srgbClr val="00AEEF"/>
    <a:srgbClr val="3FFFFF"/>
    <a:srgbClr val="F88936"/>
    <a:srgbClr val="3FCDFF"/>
    <a:srgbClr val="0041C4"/>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5A90781-DFE0-4ECC-8F90-118134CE9E34}">
  <a:tblStyle styleId="{95A90781-DFE0-4ECC-8F90-118134CE9E3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1FC"/>
          </a:solidFill>
        </a:fill>
      </a:tcStyle>
    </a:wholeTbl>
    <a:band1H>
      <a:tcStyle>
        <a:tcBdr/>
        <a:fill>
          <a:solidFill>
            <a:srgbClr val="CAE3F9"/>
          </a:solidFill>
        </a:fill>
      </a:tcStyle>
    </a:band1H>
    <a:band1V>
      <a:tcStyle>
        <a:tcBdr/>
        <a:fill>
          <a:solidFill>
            <a:srgbClr val="CAE3F9"/>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1" autoAdjust="0"/>
    <p:restoredTop sz="74956" autoAdjust="0"/>
  </p:normalViewPr>
  <p:slideViewPr>
    <p:cSldViewPr>
      <p:cViewPr varScale="1">
        <p:scale>
          <a:sx n="93" d="100"/>
          <a:sy n="93" d="100"/>
        </p:scale>
        <p:origin x="-822" y="-102"/>
      </p:cViewPr>
      <p:guideLst>
        <p:guide orient="horz" pos="1620"/>
        <p:guide pos="2880"/>
      </p:guideLst>
    </p:cSldViewPr>
  </p:slideViewPr>
  <p:notesTextViewPr>
    <p:cViewPr>
      <p:scale>
        <a:sx n="150" d="100"/>
        <a:sy n="150" d="100"/>
      </p:scale>
      <p:origin x="0" y="0"/>
    </p:cViewPr>
  </p:notesTextViewPr>
  <p:sorterViewPr>
    <p:cViewPr>
      <p:scale>
        <a:sx n="50" d="100"/>
        <a:sy n="50" d="100"/>
      </p:scale>
      <p:origin x="0" y="0"/>
    </p:cViewPr>
  </p:sorterViewPr>
  <p:notesViewPr>
    <p:cSldViewPr>
      <p:cViewPr varScale="1">
        <p:scale>
          <a:sx n="61" d="100"/>
          <a:sy n="61" d="100"/>
        </p:scale>
        <p:origin x="-2610" y="-72"/>
      </p:cViewPr>
      <p:guideLst>
        <p:guide orient="horz" pos="2880"/>
        <p:guide orient="horz" pos="2932"/>
        <p:guide pos="2160"/>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48605042009026E-2"/>
          <c:y val="4.2678923840413698E-2"/>
          <c:w val="0.90854147280638531"/>
          <c:h val="0.59801568521398152"/>
        </c:manualLayout>
      </c:layout>
      <c:lineChart>
        <c:grouping val="standard"/>
        <c:varyColors val="0"/>
        <c:ser>
          <c:idx val="0"/>
          <c:order val="0"/>
          <c:tx>
            <c:strRef>
              <c:f>Sheet1!$B$1</c:f>
              <c:strCache>
                <c:ptCount val="1"/>
                <c:pt idx="0">
                  <c:v>GB Value Sales</c:v>
                </c:pt>
              </c:strCache>
            </c:strRef>
          </c:tx>
          <c:marker>
            <c:symbol val="none"/>
          </c:marker>
          <c:dLbls>
            <c:showLegendKey val="1"/>
            <c:showVal val="1"/>
            <c:showCatName val="1"/>
            <c:showSerName val="1"/>
            <c:showPercent val="0"/>
            <c:showBubbleSize val="0"/>
            <c:showLeaderLines val="0"/>
          </c:dLbls>
          <c:cat>
            <c:numRef>
              <c:f>Sheet1!$A$2:$A$169</c:f>
              <c:numCache>
                <c:formatCode>d\-mmm\-yy</c:formatCode>
                <c:ptCount val="12"/>
                <c:pt idx="0">
                  <c:v>43554</c:v>
                </c:pt>
                <c:pt idx="1">
                  <c:v>43561</c:v>
                </c:pt>
                <c:pt idx="2">
                  <c:v>43568</c:v>
                </c:pt>
                <c:pt idx="3">
                  <c:v>43575</c:v>
                </c:pt>
                <c:pt idx="4">
                  <c:v>43582</c:v>
                </c:pt>
                <c:pt idx="5">
                  <c:v>43589</c:v>
                </c:pt>
                <c:pt idx="6">
                  <c:v>43596</c:v>
                </c:pt>
                <c:pt idx="7">
                  <c:v>43603</c:v>
                </c:pt>
                <c:pt idx="8">
                  <c:v>43610</c:v>
                </c:pt>
                <c:pt idx="9">
                  <c:v>43617</c:v>
                </c:pt>
                <c:pt idx="10">
                  <c:v>43624</c:v>
                </c:pt>
                <c:pt idx="11">
                  <c:v>43631</c:v>
                </c:pt>
              </c:numCache>
            </c:numRef>
          </c:cat>
          <c:val>
            <c:numRef>
              <c:f>Sheet1!$B$2:$B$169</c:f>
            </c:numRef>
          </c:val>
          <c:smooth val="1"/>
        </c:ser>
        <c:ser>
          <c:idx val="1"/>
          <c:order val="1"/>
          <c:tx>
            <c:strRef>
              <c:f>Sheet1!$C$1</c:f>
              <c:strCache>
                <c:ptCount val="1"/>
                <c:pt idx="0">
                  <c:v>GB Unit Sales</c:v>
                </c:pt>
              </c:strCache>
            </c:strRef>
          </c:tx>
          <c:marker>
            <c:symbol val="none"/>
          </c:marker>
          <c:dLbls>
            <c:showLegendKey val="1"/>
            <c:showVal val="1"/>
            <c:showCatName val="1"/>
            <c:showSerName val="1"/>
            <c:showPercent val="0"/>
            <c:showBubbleSize val="0"/>
            <c:showLeaderLines val="0"/>
          </c:dLbls>
          <c:cat>
            <c:numRef>
              <c:f>Sheet1!$A$2:$A$169</c:f>
              <c:numCache>
                <c:formatCode>d\-mmm\-yy</c:formatCode>
                <c:ptCount val="12"/>
                <c:pt idx="0">
                  <c:v>43554</c:v>
                </c:pt>
                <c:pt idx="1">
                  <c:v>43561</c:v>
                </c:pt>
                <c:pt idx="2">
                  <c:v>43568</c:v>
                </c:pt>
                <c:pt idx="3">
                  <c:v>43575</c:v>
                </c:pt>
                <c:pt idx="4">
                  <c:v>43582</c:v>
                </c:pt>
                <c:pt idx="5">
                  <c:v>43589</c:v>
                </c:pt>
                <c:pt idx="6">
                  <c:v>43596</c:v>
                </c:pt>
                <c:pt idx="7">
                  <c:v>43603</c:v>
                </c:pt>
                <c:pt idx="8">
                  <c:v>43610</c:v>
                </c:pt>
                <c:pt idx="9">
                  <c:v>43617</c:v>
                </c:pt>
                <c:pt idx="10">
                  <c:v>43624</c:v>
                </c:pt>
                <c:pt idx="11">
                  <c:v>43631</c:v>
                </c:pt>
              </c:numCache>
            </c:numRef>
          </c:cat>
          <c:val>
            <c:numRef>
              <c:f>Sheet1!$C$2:$C$169</c:f>
            </c:numRef>
          </c:val>
          <c:smooth val="1"/>
        </c:ser>
        <c:ser>
          <c:idx val="2"/>
          <c:order val="2"/>
          <c:tx>
            <c:strRef>
              <c:f>Sheet1!$D$1</c:f>
              <c:strCache>
                <c:ptCount val="1"/>
                <c:pt idx="0">
                  <c:v>Total Store Value Sales</c:v>
                </c:pt>
              </c:strCache>
            </c:strRef>
          </c:tx>
          <c:spPr>
            <a:ln w="38100">
              <a:solidFill>
                <a:schemeClr val="accent1"/>
              </a:solidFill>
            </a:ln>
          </c:spPr>
          <c:marker>
            <c:symbol val="none"/>
          </c:marker>
          <c:dLbls>
            <c:dLbl>
              <c:idx val="0"/>
              <c:layout>
                <c:manualLayout>
                  <c:x val="-2.9395555623450802E-3"/>
                  <c:y val="3.416977535390605E-2"/>
                </c:manualLayout>
              </c:layout>
              <c:showLegendKey val="0"/>
              <c:showVal val="1"/>
              <c:showCatName val="0"/>
              <c:showSerName val="0"/>
              <c:showPercent val="0"/>
              <c:showBubbleSize val="0"/>
            </c:dLbl>
            <c:dLbl>
              <c:idx val="1"/>
              <c:layout>
                <c:manualLayout>
                  <c:x val="-1.7637333374070481E-2"/>
                  <c:y val="-5.5525884950097311E-2"/>
                </c:manualLayout>
              </c:layout>
              <c:showLegendKey val="0"/>
              <c:showVal val="1"/>
              <c:showCatName val="0"/>
              <c:showSerName val="0"/>
              <c:showPercent val="0"/>
              <c:showBubbleSize val="0"/>
            </c:dLbl>
            <c:dLbl>
              <c:idx val="4"/>
              <c:layout>
                <c:manualLayout>
                  <c:x val="0"/>
                  <c:y val="-4.6983441111620818E-2"/>
                </c:manualLayout>
              </c:layout>
              <c:showLegendKey val="0"/>
              <c:showVal val="1"/>
              <c:showCatName val="0"/>
              <c:showSerName val="0"/>
              <c:showPercent val="0"/>
              <c:showBubbleSize val="0"/>
            </c:dLbl>
            <c:dLbl>
              <c:idx val="5"/>
              <c:layout>
                <c:manualLayout>
                  <c:x val="-1.4697777811725401E-3"/>
                  <c:y val="9.3966882223241635E-2"/>
                </c:manualLayout>
              </c:layout>
              <c:showLegendKey val="0"/>
              <c:showVal val="1"/>
              <c:showCatName val="0"/>
              <c:showSerName val="0"/>
              <c:showPercent val="0"/>
              <c:showBubbleSize val="0"/>
            </c:dLbl>
            <c:dLbl>
              <c:idx val="6"/>
              <c:layout>
                <c:manualLayout>
                  <c:x val="0"/>
                  <c:y val="3.416977535390605E-2"/>
                </c:manualLayout>
              </c:layout>
              <c:showLegendKey val="0"/>
              <c:showVal val="1"/>
              <c:showCatName val="0"/>
              <c:showSerName val="0"/>
              <c:showPercent val="0"/>
              <c:showBubbleSize val="0"/>
            </c:dLbl>
            <c:dLbl>
              <c:idx val="7"/>
              <c:layout>
                <c:manualLayout>
                  <c:x val="0"/>
                  <c:y val="6.83395507078121E-2"/>
                </c:manualLayout>
              </c:layout>
              <c:showLegendKey val="0"/>
              <c:showVal val="1"/>
              <c:showCatName val="0"/>
              <c:showSerName val="0"/>
              <c:showPercent val="0"/>
              <c:showBubbleSize val="0"/>
            </c:dLbl>
            <c:dLbl>
              <c:idx val="8"/>
              <c:layout>
                <c:manualLayout>
                  <c:x val="-7.3488889058627004E-3"/>
                  <c:y val="4.2712219192382564E-2"/>
                </c:manualLayout>
              </c:layout>
              <c:showLegendKey val="0"/>
              <c:showVal val="1"/>
              <c:showCatName val="0"/>
              <c:showSerName val="0"/>
              <c:showPercent val="0"/>
              <c:showBubbleSize val="0"/>
            </c:dLbl>
            <c:dLbl>
              <c:idx val="9"/>
              <c:layout>
                <c:manualLayout>
                  <c:x val="-5.8791111246901603E-3"/>
                  <c:y val="-5.1254663030859071E-2"/>
                </c:manualLayout>
              </c:layout>
              <c:showLegendKey val="0"/>
              <c:showVal val="1"/>
              <c:showCatName val="0"/>
              <c:showSerName val="0"/>
              <c:showPercent val="0"/>
              <c:showBubbleSize val="0"/>
            </c:dLbl>
            <c:dLbl>
              <c:idx val="10"/>
              <c:layout>
                <c:manualLayout>
                  <c:x val="2.9395555623449726E-3"/>
                  <c:y val="4.6983441111620818E-2"/>
                </c:manualLayout>
              </c:layout>
              <c:showLegendKey val="0"/>
              <c:showVal val="1"/>
              <c:showCatName val="0"/>
              <c:showSerName val="0"/>
              <c:showPercent val="0"/>
              <c:showBubbleSize val="0"/>
            </c:dLbl>
            <c:dLbl>
              <c:idx val="11"/>
              <c:layout>
                <c:manualLayout>
                  <c:x val="0"/>
                  <c:y val="4.2712219192382564E-2"/>
                </c:manualLayout>
              </c:layout>
              <c:showLegendKey val="0"/>
              <c:showVal val="1"/>
              <c:showCatName val="0"/>
              <c:showSerName val="0"/>
              <c:showPercent val="0"/>
              <c:showBubbleSize val="0"/>
            </c:dLbl>
            <c:txPr>
              <a:bodyPr/>
              <a:lstStyle/>
              <a:p>
                <a:pPr>
                  <a:defRPr sz="1200">
                    <a:solidFill>
                      <a:schemeClr val="accent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numRef>
              <c:f>Sheet1!$A$2:$A$169</c:f>
              <c:numCache>
                <c:formatCode>d\-mmm\-yy</c:formatCode>
                <c:ptCount val="12"/>
                <c:pt idx="0">
                  <c:v>43554</c:v>
                </c:pt>
                <c:pt idx="1">
                  <c:v>43561</c:v>
                </c:pt>
                <c:pt idx="2">
                  <c:v>43568</c:v>
                </c:pt>
                <c:pt idx="3">
                  <c:v>43575</c:v>
                </c:pt>
                <c:pt idx="4">
                  <c:v>43582</c:v>
                </c:pt>
                <c:pt idx="5">
                  <c:v>43589</c:v>
                </c:pt>
                <c:pt idx="6">
                  <c:v>43596</c:v>
                </c:pt>
                <c:pt idx="7">
                  <c:v>43603</c:v>
                </c:pt>
                <c:pt idx="8">
                  <c:v>43610</c:v>
                </c:pt>
                <c:pt idx="9">
                  <c:v>43617</c:v>
                </c:pt>
                <c:pt idx="10">
                  <c:v>43624</c:v>
                </c:pt>
                <c:pt idx="11">
                  <c:v>43631</c:v>
                </c:pt>
              </c:numCache>
            </c:numRef>
          </c:cat>
          <c:val>
            <c:numRef>
              <c:f>Sheet1!$D$2:$D$169</c:f>
              <c:numCache>
                <c:formatCode>0.0%</c:formatCode>
                <c:ptCount val="12"/>
                <c:pt idx="0">
                  <c:v>-7.947928537493365E-2</c:v>
                </c:pt>
                <c:pt idx="1">
                  <c:v>0.11449624665355529</c:v>
                </c:pt>
                <c:pt idx="2">
                  <c:v>4.8233168913955238E-2</c:v>
                </c:pt>
                <c:pt idx="3">
                  <c:v>0.15382251995266305</c:v>
                </c:pt>
                <c:pt idx="4">
                  <c:v>-5.0812283681504256E-2</c:v>
                </c:pt>
                <c:pt idx="5">
                  <c:v>-2.4026583864878215E-2</c:v>
                </c:pt>
                <c:pt idx="6">
                  <c:v>-4.6452263726985632E-2</c:v>
                </c:pt>
                <c:pt idx="7">
                  <c:v>-2.1393791837637011E-2</c:v>
                </c:pt>
                <c:pt idx="8">
                  <c:v>-3.2340930076212082E-2</c:v>
                </c:pt>
                <c:pt idx="9">
                  <c:v>8.8000251586763945E-3</c:v>
                </c:pt>
                <c:pt idx="10">
                  <c:v>-6.2227205702710675E-3</c:v>
                </c:pt>
                <c:pt idx="11">
                  <c:v>-2.0645343454098297E-2</c:v>
                </c:pt>
              </c:numCache>
            </c:numRef>
          </c:val>
          <c:smooth val="1"/>
        </c:ser>
        <c:ser>
          <c:idx val="3"/>
          <c:order val="3"/>
          <c:tx>
            <c:strRef>
              <c:f>Sheet1!$E$1</c:f>
              <c:strCache>
                <c:ptCount val="1"/>
                <c:pt idx="0">
                  <c:v>Total Store Unit Sales</c:v>
                </c:pt>
              </c:strCache>
            </c:strRef>
          </c:tx>
          <c:spPr>
            <a:ln w="38100"/>
          </c:spPr>
          <c:marker>
            <c:symbol val="none"/>
          </c:marker>
          <c:dLbls>
            <c:dLbl>
              <c:idx val="2"/>
              <c:layout>
                <c:manualLayout>
                  <c:x val="-7.3488889058627004E-3"/>
                  <c:y val="4.6983441111620818E-2"/>
                </c:manualLayout>
              </c:layout>
              <c:showLegendKey val="0"/>
              <c:showVal val="1"/>
              <c:showCatName val="0"/>
              <c:showSerName val="0"/>
              <c:showPercent val="0"/>
              <c:showBubbleSize val="0"/>
            </c:dLbl>
            <c:dLbl>
              <c:idx val="4"/>
              <c:layout>
                <c:manualLayout>
                  <c:x val="0"/>
                  <c:y val="3.416977535390605E-2"/>
                </c:manualLayout>
              </c:layout>
              <c:showLegendKey val="0"/>
              <c:showVal val="1"/>
              <c:showCatName val="0"/>
              <c:showSerName val="0"/>
              <c:showPercent val="0"/>
              <c:showBubbleSize val="0"/>
            </c:dLbl>
            <c:dLbl>
              <c:idx val="5"/>
              <c:layout>
                <c:manualLayout>
                  <c:x val="-4.4093333435176203E-3"/>
                  <c:y val="-5.1254663030859071E-2"/>
                </c:manualLayout>
              </c:layout>
              <c:showLegendKey val="0"/>
              <c:showVal val="1"/>
              <c:showCatName val="0"/>
              <c:showSerName val="0"/>
              <c:showPercent val="0"/>
              <c:showBubbleSize val="0"/>
            </c:dLbl>
            <c:dLbl>
              <c:idx val="6"/>
              <c:layout>
                <c:manualLayout>
                  <c:x val="0"/>
                  <c:y val="-5.9797106869335585E-2"/>
                </c:manualLayout>
              </c:layout>
              <c:showLegendKey val="0"/>
              <c:showVal val="1"/>
              <c:showCatName val="0"/>
              <c:showSerName val="0"/>
              <c:showPercent val="0"/>
              <c:showBubbleSize val="0"/>
            </c:dLbl>
            <c:dLbl>
              <c:idx val="8"/>
              <c:layout>
                <c:manualLayout>
                  <c:x val="-7.3488889058627004E-3"/>
                  <c:y val="-7.6881994546288607E-2"/>
                </c:manualLayout>
              </c:layout>
              <c:showLegendKey val="0"/>
              <c:showVal val="1"/>
              <c:showCatName val="0"/>
              <c:showSerName val="0"/>
              <c:showPercent val="0"/>
              <c:showBubbleSize val="0"/>
            </c:dLbl>
            <c:dLbl>
              <c:idx val="10"/>
              <c:layout>
                <c:manualLayout>
                  <c:x val="2.9395555623449726E-3"/>
                  <c:y val="-3.8440997273144303E-2"/>
                </c:manualLayout>
              </c:layout>
              <c:showLegendKey val="0"/>
              <c:showVal val="1"/>
              <c:showCatName val="0"/>
              <c:showSerName val="0"/>
              <c:showPercent val="0"/>
              <c:showBubbleSize val="0"/>
            </c:dLbl>
            <c:dLbl>
              <c:idx val="11"/>
              <c:layout>
                <c:manualLayout>
                  <c:x val="0"/>
                  <c:y val="-3.416977535390605E-2"/>
                </c:manualLayout>
              </c:layout>
              <c:showLegendKey val="0"/>
              <c:showVal val="1"/>
              <c:showCatName val="0"/>
              <c:showSerName val="0"/>
              <c:showPercent val="0"/>
              <c:showBubbleSize val="0"/>
            </c:dLbl>
            <c:txPr>
              <a:bodyPr/>
              <a:lstStyle/>
              <a:p>
                <a:pPr>
                  <a:defRPr sz="1200">
                    <a:solidFill>
                      <a:schemeClr val="accent4"/>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numRef>
              <c:f>Sheet1!$A$2:$A$169</c:f>
              <c:numCache>
                <c:formatCode>d\-mmm\-yy</c:formatCode>
                <c:ptCount val="12"/>
                <c:pt idx="0">
                  <c:v>43554</c:v>
                </c:pt>
                <c:pt idx="1">
                  <c:v>43561</c:v>
                </c:pt>
                <c:pt idx="2">
                  <c:v>43568</c:v>
                </c:pt>
                <c:pt idx="3">
                  <c:v>43575</c:v>
                </c:pt>
                <c:pt idx="4">
                  <c:v>43582</c:v>
                </c:pt>
                <c:pt idx="5">
                  <c:v>43589</c:v>
                </c:pt>
                <c:pt idx="6">
                  <c:v>43596</c:v>
                </c:pt>
                <c:pt idx="7">
                  <c:v>43603</c:v>
                </c:pt>
                <c:pt idx="8">
                  <c:v>43610</c:v>
                </c:pt>
                <c:pt idx="9">
                  <c:v>43617</c:v>
                </c:pt>
                <c:pt idx="10">
                  <c:v>43624</c:v>
                </c:pt>
                <c:pt idx="11">
                  <c:v>43631</c:v>
                </c:pt>
              </c:numCache>
            </c:numRef>
          </c:cat>
          <c:val>
            <c:numRef>
              <c:f>Sheet1!$E$2:$E$169</c:f>
              <c:numCache>
                <c:formatCode>0.0%</c:formatCode>
                <c:ptCount val="12"/>
                <c:pt idx="0">
                  <c:v>-7.0448828755611648E-2</c:v>
                </c:pt>
                <c:pt idx="1">
                  <c:v>0.10776634020198039</c:v>
                </c:pt>
                <c:pt idx="2">
                  <c:v>3.3353739627514978E-2</c:v>
                </c:pt>
                <c:pt idx="3">
                  <c:v>9.9009211057129898E-2</c:v>
                </c:pt>
                <c:pt idx="4">
                  <c:v>-6.3782705762884029E-2</c:v>
                </c:pt>
                <c:pt idx="5">
                  <c:v>-1.8890193303228942E-2</c:v>
                </c:pt>
                <c:pt idx="6">
                  <c:v>-3.3920173014365895E-2</c:v>
                </c:pt>
                <c:pt idx="7">
                  <c:v>-1.7491557274374903E-2</c:v>
                </c:pt>
                <c:pt idx="8">
                  <c:v>-3.0152530199316852E-2</c:v>
                </c:pt>
                <c:pt idx="9">
                  <c:v>-2.2874383840535417E-3</c:v>
                </c:pt>
                <c:pt idx="10">
                  <c:v>-2.8234958760737783E-3</c:v>
                </c:pt>
                <c:pt idx="11">
                  <c:v>-1.5598545638133787E-2</c:v>
                </c:pt>
              </c:numCache>
            </c:numRef>
          </c:val>
          <c:smooth val="1"/>
        </c:ser>
        <c:dLbls>
          <c:showLegendKey val="0"/>
          <c:showVal val="0"/>
          <c:showCatName val="0"/>
          <c:showSerName val="0"/>
          <c:showPercent val="0"/>
          <c:showBubbleSize val="0"/>
        </c:dLbls>
        <c:marker val="1"/>
        <c:smooth val="0"/>
        <c:axId val="242676480"/>
        <c:axId val="242678016"/>
      </c:lineChart>
      <c:dateAx>
        <c:axId val="242676480"/>
        <c:scaling>
          <c:orientation val="minMax"/>
        </c:scaling>
        <c:delete val="0"/>
        <c:axPos val="b"/>
        <c:numFmt formatCode="d\-mmm\-yy" sourceLinked="1"/>
        <c:majorTickMark val="out"/>
        <c:minorTickMark val="none"/>
        <c:tickLblPos val="low"/>
        <c:txPr>
          <a:bodyPr/>
          <a:lstStyle/>
          <a:p>
            <a:pPr>
              <a:defRPr sz="1200">
                <a:latin typeface="Calibri" panose="020F0502020204030204" pitchFamily="34" charset="0"/>
                <a:cs typeface="Calibri" panose="020F0502020204030204" pitchFamily="34" charset="0"/>
              </a:defRPr>
            </a:pPr>
            <a:endParaRPr lang="en-US"/>
          </a:p>
        </c:txPr>
        <c:crossAx val="242678016"/>
        <c:crosses val="autoZero"/>
        <c:auto val="1"/>
        <c:lblOffset val="100"/>
        <c:baseTimeUnit val="days"/>
      </c:dateAx>
      <c:valAx>
        <c:axId val="242678016"/>
        <c:scaling>
          <c:orientation val="minMax"/>
        </c:scaling>
        <c:delete val="0"/>
        <c:axPos val="l"/>
        <c:numFmt formatCode="0%" sourceLinked="0"/>
        <c:majorTickMark val="out"/>
        <c:minorTickMark val="none"/>
        <c:tickLblPos val="nextTo"/>
        <c:txPr>
          <a:bodyPr/>
          <a:lstStyle/>
          <a:p>
            <a:pPr>
              <a:defRPr sz="1100">
                <a:latin typeface="Calibri" panose="020F0502020204030204" pitchFamily="34" charset="0"/>
                <a:cs typeface="Calibri" panose="020F0502020204030204" pitchFamily="34" charset="0"/>
              </a:defRPr>
            </a:pPr>
            <a:endParaRPr lang="en-US"/>
          </a:p>
        </c:txPr>
        <c:crossAx val="242676480"/>
        <c:crosses val="autoZero"/>
        <c:crossBetween val="between"/>
      </c:valAx>
    </c:plotArea>
    <c:legend>
      <c:legendPos val="r"/>
      <c:layout>
        <c:manualLayout>
          <c:xMode val="edge"/>
          <c:yMode val="edge"/>
          <c:x val="0.13575022835801911"/>
          <c:y val="0.8614679714556448"/>
          <c:w val="0.47506977927318561"/>
          <c:h val="0.1385320285443552"/>
        </c:manualLayout>
      </c:layout>
      <c:overlay val="1"/>
      <c:txPr>
        <a:bodyPr/>
        <a:lstStyle/>
        <a:p>
          <a:pPr>
            <a:defRPr sz="1050">
              <a:latin typeface="Calibri" panose="020F0502020204030204" pitchFamily="34" charset="0"/>
            </a:defRPr>
          </a:pPr>
          <a:endParaRPr lang="en-US"/>
        </a:p>
      </c:txPr>
    </c:legend>
    <c:plotVisOnly val="1"/>
    <c:dispBlanksAs val="gap"/>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29285676755889E-2"/>
          <c:y val="0.10201491480231638"/>
          <c:w val="0.90854147280638564"/>
          <c:h val="0.76606235942187562"/>
        </c:manualLayout>
      </c:layout>
      <c:lineChart>
        <c:grouping val="standard"/>
        <c:varyColors val="0"/>
        <c:ser>
          <c:idx val="1"/>
          <c:order val="0"/>
          <c:tx>
            <c:strRef>
              <c:f>Sheet1!$C$1</c:f>
              <c:strCache>
                <c:ptCount val="1"/>
                <c:pt idx="0">
                  <c:v>M&amp;S</c:v>
                </c:pt>
              </c:strCache>
            </c:strRef>
          </c:tx>
          <c:spPr>
            <a:ln w="38100">
              <a:solidFill>
                <a:srgbClr val="6D938C"/>
              </a:solidFill>
            </a:ln>
          </c:spPr>
          <c:marker>
            <c:symbol val="none"/>
          </c:marker>
          <c:cat>
            <c:numRef>
              <c:f>Sheet1!$A$2:$A$86</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Sheet1!$C$2:$C$86</c:f>
              <c:numCache>
                <c:formatCode>0.0%</c:formatCode>
                <c:ptCount val="14"/>
                <c:pt idx="0">
                  <c:v>0.4299997260245636</c:v>
                </c:pt>
                <c:pt idx="1">
                  <c:v>0.47186554002823461</c:v>
                </c:pt>
                <c:pt idx="2">
                  <c:v>0.41529908282952704</c:v>
                </c:pt>
                <c:pt idx="3">
                  <c:v>0.41150227264283967</c:v>
                </c:pt>
                <c:pt idx="4">
                  <c:v>0.41254910978056419</c:v>
                </c:pt>
                <c:pt idx="5">
                  <c:v>0.38536266696689103</c:v>
                </c:pt>
                <c:pt idx="6">
                  <c:v>0.36109604245019061</c:v>
                </c:pt>
                <c:pt idx="7">
                  <c:v>0.3181857611583469</c:v>
                </c:pt>
                <c:pt idx="8">
                  <c:v>0.36636560060652046</c:v>
                </c:pt>
                <c:pt idx="9">
                  <c:v>0.34606477920508433</c:v>
                </c:pt>
                <c:pt idx="10">
                  <c:v>0.3344290241803044</c:v>
                </c:pt>
                <c:pt idx="11">
                  <c:v>0.29875313668689679</c:v>
                </c:pt>
                <c:pt idx="12">
                  <c:v>0.28965101738251364</c:v>
                </c:pt>
                <c:pt idx="13">
                  <c:v>0.32141620347922634</c:v>
                </c:pt>
              </c:numCache>
            </c:numRef>
          </c:val>
          <c:smooth val="1"/>
        </c:ser>
        <c:ser>
          <c:idx val="2"/>
          <c:order val="1"/>
          <c:tx>
            <c:strRef>
              <c:f>Sheet1!$D$1</c:f>
              <c:strCache>
                <c:ptCount val="1"/>
                <c:pt idx="0">
                  <c:v>Co-op</c:v>
                </c:pt>
              </c:strCache>
            </c:strRef>
          </c:tx>
          <c:spPr>
            <a:ln w="38100">
              <a:solidFill>
                <a:srgbClr val="002060"/>
              </a:solidFill>
            </a:ln>
          </c:spPr>
          <c:marker>
            <c:symbol val="none"/>
          </c:marker>
          <c:cat>
            <c:numRef>
              <c:f>Sheet1!$A$2:$A$86</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Sheet1!$D$2:$D$86</c:f>
              <c:numCache>
                <c:formatCode>0.0%</c:formatCode>
                <c:ptCount val="14"/>
                <c:pt idx="0">
                  <c:v>0.35062187034904135</c:v>
                </c:pt>
                <c:pt idx="1">
                  <c:v>0.34534560214851795</c:v>
                </c:pt>
                <c:pt idx="2">
                  <c:v>0.33858282439569304</c:v>
                </c:pt>
                <c:pt idx="3">
                  <c:v>0.34694684991676777</c:v>
                </c:pt>
                <c:pt idx="4">
                  <c:v>0.34638069468287958</c:v>
                </c:pt>
                <c:pt idx="5">
                  <c:v>0.34833290554407775</c:v>
                </c:pt>
                <c:pt idx="6">
                  <c:v>0.34344866590289674</c:v>
                </c:pt>
                <c:pt idx="7">
                  <c:v>0.31311610676436807</c:v>
                </c:pt>
                <c:pt idx="8">
                  <c:v>0.34573479245910843</c:v>
                </c:pt>
                <c:pt idx="9">
                  <c:v>0.32838518380064435</c:v>
                </c:pt>
                <c:pt idx="10">
                  <c:v>0.32899322748572024</c:v>
                </c:pt>
                <c:pt idx="11">
                  <c:v>0.33665612932314021</c:v>
                </c:pt>
                <c:pt idx="12">
                  <c:v>0.34348036856709424</c:v>
                </c:pt>
                <c:pt idx="13">
                  <c:v>0.33466183601559768</c:v>
                </c:pt>
              </c:numCache>
            </c:numRef>
          </c:val>
          <c:smooth val="1"/>
        </c:ser>
        <c:ser>
          <c:idx val="3"/>
          <c:order val="2"/>
          <c:tx>
            <c:strRef>
              <c:f>Sheet1!$E$1</c:f>
              <c:strCache>
                <c:ptCount val="1"/>
                <c:pt idx="0">
                  <c:v>Iceland</c:v>
                </c:pt>
              </c:strCache>
            </c:strRef>
          </c:tx>
          <c:spPr>
            <a:ln w="38100">
              <a:solidFill>
                <a:srgbClr val="F15722"/>
              </a:solidFill>
            </a:ln>
          </c:spPr>
          <c:marker>
            <c:symbol val="none"/>
          </c:marker>
          <c:cat>
            <c:numRef>
              <c:f>Sheet1!$A$2:$A$86</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Sheet1!$E$2:$E$86</c:f>
              <c:numCache>
                <c:formatCode>0.0%</c:formatCode>
                <c:ptCount val="14"/>
                <c:pt idx="0">
                  <c:v>0.2088568540240377</c:v>
                </c:pt>
                <c:pt idx="1">
                  <c:v>0.20957124877805552</c:v>
                </c:pt>
                <c:pt idx="2">
                  <c:v>0.21591346942193415</c:v>
                </c:pt>
                <c:pt idx="3">
                  <c:v>0.22832765121530851</c:v>
                </c:pt>
                <c:pt idx="4">
                  <c:v>0.26142492262166128</c:v>
                </c:pt>
                <c:pt idx="5">
                  <c:v>0.22235301860622159</c:v>
                </c:pt>
                <c:pt idx="6">
                  <c:v>0.21332728403168788</c:v>
                </c:pt>
                <c:pt idx="7">
                  <c:v>0.18061502086373596</c:v>
                </c:pt>
                <c:pt idx="8">
                  <c:v>0.25977941921654868</c:v>
                </c:pt>
                <c:pt idx="9">
                  <c:v>0.23334362681857326</c:v>
                </c:pt>
                <c:pt idx="10">
                  <c:v>0.23052587675199854</c:v>
                </c:pt>
                <c:pt idx="11">
                  <c:v>0.24818882154516606</c:v>
                </c:pt>
                <c:pt idx="12">
                  <c:v>0.26025137184030628</c:v>
                </c:pt>
                <c:pt idx="13">
                  <c:v>0.2509417155606512</c:v>
                </c:pt>
              </c:numCache>
            </c:numRef>
          </c:val>
          <c:smooth val="1"/>
        </c:ser>
        <c:ser>
          <c:idx val="4"/>
          <c:order val="3"/>
          <c:tx>
            <c:strRef>
              <c:f>Sheet1!#REF!</c:f>
              <c:strCache>
                <c:ptCount val="1"/>
                <c:pt idx="0">
                  <c:v>#REF!</c:v>
                </c:pt>
              </c:strCache>
            </c:strRef>
          </c:tx>
          <c:spPr>
            <a:ln w="38100">
              <a:solidFill>
                <a:srgbClr val="00B050"/>
              </a:solidFill>
            </a:ln>
          </c:spPr>
          <c:marker>
            <c:symbol val="none"/>
          </c:marker>
          <c:cat>
            <c:numRef>
              <c:f>Sheet1!$A$2:$A$86</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Sheet1!#REF!</c:f>
              <c:numCache>
                <c:formatCode>General</c:formatCode>
                <c:ptCount val="1"/>
                <c:pt idx="0">
                  <c:v>1</c:v>
                </c:pt>
              </c:numCache>
            </c:numRef>
          </c:val>
          <c:smooth val="1"/>
        </c:ser>
        <c:ser>
          <c:idx val="5"/>
          <c:order val="4"/>
          <c:tx>
            <c:strRef>
              <c:f>Sheet1!#REF!</c:f>
              <c:strCache>
                <c:ptCount val="1"/>
                <c:pt idx="0">
                  <c:v>#REF!</c:v>
                </c:pt>
              </c:strCache>
            </c:strRef>
          </c:tx>
          <c:spPr>
            <a:ln w="38100">
              <a:solidFill>
                <a:srgbClr val="8DC63F"/>
              </a:solidFill>
            </a:ln>
          </c:spPr>
          <c:marker>
            <c:symbol val="none"/>
          </c:marker>
          <c:cat>
            <c:numRef>
              <c:f>Sheet1!$A$2:$A$86</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Sheet1!#REF!</c:f>
              <c:numCache>
                <c:formatCode>General</c:formatCode>
                <c:ptCount val="1"/>
                <c:pt idx="0">
                  <c:v>1</c:v>
                </c:pt>
              </c:numCache>
            </c:numRef>
          </c:val>
          <c:smooth val="1"/>
        </c:ser>
        <c:dLbls>
          <c:showLegendKey val="0"/>
          <c:showVal val="0"/>
          <c:showCatName val="0"/>
          <c:showSerName val="0"/>
          <c:showPercent val="0"/>
          <c:showBubbleSize val="0"/>
        </c:dLbls>
        <c:marker val="1"/>
        <c:smooth val="0"/>
        <c:axId val="279972864"/>
        <c:axId val="280071552"/>
      </c:lineChart>
      <c:catAx>
        <c:axId val="279972864"/>
        <c:scaling>
          <c:orientation val="minMax"/>
        </c:scaling>
        <c:delete val="0"/>
        <c:axPos val="b"/>
        <c:numFmt formatCode="d\-mmm\-yy" sourceLinked="0"/>
        <c:majorTickMark val="out"/>
        <c:minorTickMark val="none"/>
        <c:tickLblPos val="low"/>
        <c:txPr>
          <a:bodyPr/>
          <a:lstStyle/>
          <a:p>
            <a:pPr>
              <a:defRPr sz="900">
                <a:latin typeface="Calibri" panose="020F0502020204030204" pitchFamily="34" charset="0"/>
              </a:defRPr>
            </a:pPr>
            <a:endParaRPr lang="en-US"/>
          </a:p>
        </c:txPr>
        <c:crossAx val="280071552"/>
        <c:crosses val="autoZero"/>
        <c:auto val="0"/>
        <c:lblAlgn val="ctr"/>
        <c:lblOffset val="100"/>
        <c:noMultiLvlLbl val="0"/>
      </c:catAx>
      <c:valAx>
        <c:axId val="280071552"/>
        <c:scaling>
          <c:orientation val="minMax"/>
          <c:max val="0.5"/>
          <c:min val="0.15000000000000002"/>
        </c:scaling>
        <c:delete val="0"/>
        <c:axPos val="l"/>
        <c:majorGridlines/>
        <c:numFmt formatCode="0%" sourceLinked="0"/>
        <c:majorTickMark val="out"/>
        <c:minorTickMark val="none"/>
        <c:tickLblPos val="nextTo"/>
        <c:txPr>
          <a:bodyPr/>
          <a:lstStyle/>
          <a:p>
            <a:pPr>
              <a:defRPr sz="1200">
                <a:latin typeface="Calibri" panose="020F0502020204030204" pitchFamily="34" charset="0"/>
              </a:defRPr>
            </a:pPr>
            <a:endParaRPr lang="en-US"/>
          </a:p>
        </c:txPr>
        <c:crossAx val="27997286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76220978360101E-2"/>
          <c:y val="4.6988459775861351E-2"/>
          <c:w val="0.90854147280638564"/>
          <c:h val="0.76606235942187562"/>
        </c:manualLayout>
      </c:layout>
      <c:lineChart>
        <c:grouping val="standard"/>
        <c:varyColors val="0"/>
        <c:ser>
          <c:idx val="1"/>
          <c:order val="0"/>
          <c:tx>
            <c:strRef>
              <c:f>Sheet1!$C$1</c:f>
              <c:strCache>
                <c:ptCount val="1"/>
                <c:pt idx="0">
                  <c:v>Aldi</c:v>
                </c:pt>
              </c:strCache>
            </c:strRef>
          </c:tx>
          <c:spPr>
            <a:ln w="38100">
              <a:solidFill>
                <a:schemeClr val="accent6"/>
              </a:solidFill>
            </a:ln>
          </c:spPr>
          <c:marker>
            <c:symbol val="none"/>
          </c:marker>
          <c:cat>
            <c:numRef>
              <c:f>Sheet1!$A$2:$A$85</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Sheet1!$C$2:$C$85</c:f>
              <c:numCache>
                <c:formatCode>0.0%</c:formatCode>
                <c:ptCount val="14"/>
                <c:pt idx="0">
                  <c:v>4.9525724989948554E-2</c:v>
                </c:pt>
                <c:pt idx="1">
                  <c:v>4.9146373813554536E-2</c:v>
                </c:pt>
                <c:pt idx="2">
                  <c:v>4.812964877872087E-2</c:v>
                </c:pt>
                <c:pt idx="3">
                  <c:v>4.2497911887751823E-2</c:v>
                </c:pt>
                <c:pt idx="4">
                  <c:v>3.7718614200729743E-2</c:v>
                </c:pt>
                <c:pt idx="5">
                  <c:v>4.4014114702436151E-2</c:v>
                </c:pt>
                <c:pt idx="6">
                  <c:v>3.9549230592582391E-2</c:v>
                </c:pt>
                <c:pt idx="7">
                  <c:v>5.308573659774498E-2</c:v>
                </c:pt>
                <c:pt idx="8">
                  <c:v>6.4610363615493868E-2</c:v>
                </c:pt>
                <c:pt idx="9">
                  <c:v>4.6793218865262914E-2</c:v>
                </c:pt>
                <c:pt idx="10">
                  <c:v>4.268541546660478E-2</c:v>
                </c:pt>
                <c:pt idx="11">
                  <c:v>4.8316648653053129E-2</c:v>
                </c:pt>
                <c:pt idx="12">
                  <c:v>4.8360525449895539E-2</c:v>
                </c:pt>
                <c:pt idx="13">
                  <c:v>4.9041708599041625E-2</c:v>
                </c:pt>
              </c:numCache>
            </c:numRef>
          </c:val>
          <c:smooth val="1"/>
        </c:ser>
        <c:ser>
          <c:idx val="2"/>
          <c:order val="1"/>
          <c:tx>
            <c:strRef>
              <c:f>Sheet1!$D$1</c:f>
              <c:strCache>
                <c:ptCount val="1"/>
                <c:pt idx="0">
                  <c:v>Lidl</c:v>
                </c:pt>
              </c:strCache>
            </c:strRef>
          </c:tx>
          <c:spPr>
            <a:ln w="38100">
              <a:solidFill>
                <a:srgbClr val="7030A0"/>
              </a:solidFill>
            </a:ln>
          </c:spPr>
          <c:marker>
            <c:symbol val="none"/>
          </c:marker>
          <c:cat>
            <c:numRef>
              <c:f>Sheet1!$A$2:$A$85</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Sheet1!$D$2:$D$85</c:f>
              <c:numCache>
                <c:formatCode>0.0%</c:formatCode>
                <c:ptCount val="14"/>
                <c:pt idx="0">
                  <c:v>0.10599433983727116</c:v>
                </c:pt>
                <c:pt idx="1">
                  <c:v>9.6519655741683127E-2</c:v>
                </c:pt>
                <c:pt idx="2">
                  <c:v>9.7855974884298799E-2</c:v>
                </c:pt>
                <c:pt idx="3">
                  <c:v>9.2663749256353789E-2</c:v>
                </c:pt>
                <c:pt idx="4">
                  <c:v>9.1216163143567702E-2</c:v>
                </c:pt>
                <c:pt idx="5">
                  <c:v>8.8008059010734371E-2</c:v>
                </c:pt>
                <c:pt idx="6">
                  <c:v>9.620668381756535E-2</c:v>
                </c:pt>
                <c:pt idx="7">
                  <c:v>0.10804998865171866</c:v>
                </c:pt>
                <c:pt idx="8">
                  <c:v>0.11544784685588207</c:v>
                </c:pt>
                <c:pt idx="9">
                  <c:v>9.6966063319024451E-2</c:v>
                </c:pt>
                <c:pt idx="10">
                  <c:v>9.2418245670750077E-2</c:v>
                </c:pt>
                <c:pt idx="11">
                  <c:v>8.4785662039568374E-2</c:v>
                </c:pt>
                <c:pt idx="12">
                  <c:v>9.7290851291840216E-2</c:v>
                </c:pt>
                <c:pt idx="13">
                  <c:v>0.106649247141092</c:v>
                </c:pt>
              </c:numCache>
            </c:numRef>
          </c:val>
          <c:smooth val="1"/>
        </c:ser>
        <c:ser>
          <c:idx val="3"/>
          <c:order val="2"/>
          <c:tx>
            <c:strRef>
              <c:f>Sheet1!#REF!</c:f>
              <c:strCache>
                <c:ptCount val="1"/>
                <c:pt idx="0">
                  <c:v>#REF!</c:v>
                </c:pt>
              </c:strCache>
            </c:strRef>
          </c:tx>
          <c:spPr>
            <a:ln w="38100">
              <a:solidFill>
                <a:srgbClr val="F15722"/>
              </a:solidFill>
            </a:ln>
          </c:spPr>
          <c:marker>
            <c:symbol val="none"/>
          </c:marker>
          <c:cat>
            <c:numRef>
              <c:f>Sheet1!$A$2:$A$85</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Sheet1!#REF!</c:f>
              <c:numCache>
                <c:formatCode>General</c:formatCode>
                <c:ptCount val="1"/>
                <c:pt idx="0">
                  <c:v>1</c:v>
                </c:pt>
              </c:numCache>
            </c:numRef>
          </c:val>
          <c:smooth val="1"/>
        </c:ser>
        <c:ser>
          <c:idx val="4"/>
          <c:order val="3"/>
          <c:tx>
            <c:strRef>
              <c:f>Sheet1!#REF!</c:f>
              <c:strCache>
                <c:ptCount val="1"/>
                <c:pt idx="0">
                  <c:v>#REF!</c:v>
                </c:pt>
              </c:strCache>
            </c:strRef>
          </c:tx>
          <c:spPr>
            <a:ln w="38100">
              <a:solidFill>
                <a:srgbClr val="00B050"/>
              </a:solidFill>
            </a:ln>
          </c:spPr>
          <c:marker>
            <c:symbol val="none"/>
          </c:marker>
          <c:cat>
            <c:numRef>
              <c:f>Sheet1!$A$2:$A$85</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Sheet1!#REF!</c:f>
              <c:numCache>
                <c:formatCode>General</c:formatCode>
                <c:ptCount val="1"/>
                <c:pt idx="0">
                  <c:v>1</c:v>
                </c:pt>
              </c:numCache>
            </c:numRef>
          </c:val>
          <c:smooth val="1"/>
        </c:ser>
        <c:ser>
          <c:idx val="5"/>
          <c:order val="4"/>
          <c:tx>
            <c:strRef>
              <c:f>Sheet1!#REF!</c:f>
              <c:strCache>
                <c:ptCount val="1"/>
                <c:pt idx="0">
                  <c:v>#REF!</c:v>
                </c:pt>
              </c:strCache>
            </c:strRef>
          </c:tx>
          <c:spPr>
            <a:ln w="38100">
              <a:solidFill>
                <a:srgbClr val="8DC63F"/>
              </a:solidFill>
            </a:ln>
          </c:spPr>
          <c:marker>
            <c:symbol val="none"/>
          </c:marker>
          <c:cat>
            <c:numRef>
              <c:f>Sheet1!$A$2:$A$85</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Sheet1!#REF!</c:f>
              <c:numCache>
                <c:formatCode>General</c:formatCode>
                <c:ptCount val="1"/>
                <c:pt idx="0">
                  <c:v>1</c:v>
                </c:pt>
              </c:numCache>
            </c:numRef>
          </c:val>
          <c:smooth val="1"/>
        </c:ser>
        <c:dLbls>
          <c:showLegendKey val="0"/>
          <c:showVal val="0"/>
          <c:showCatName val="0"/>
          <c:showSerName val="0"/>
          <c:showPercent val="0"/>
          <c:showBubbleSize val="0"/>
        </c:dLbls>
        <c:marker val="1"/>
        <c:smooth val="0"/>
        <c:axId val="279532288"/>
        <c:axId val="279533824"/>
      </c:lineChart>
      <c:catAx>
        <c:axId val="279532288"/>
        <c:scaling>
          <c:orientation val="minMax"/>
        </c:scaling>
        <c:delete val="0"/>
        <c:axPos val="b"/>
        <c:numFmt formatCode="d\-mmm\-yy" sourceLinked="0"/>
        <c:majorTickMark val="out"/>
        <c:minorTickMark val="none"/>
        <c:tickLblPos val="low"/>
        <c:txPr>
          <a:bodyPr/>
          <a:lstStyle/>
          <a:p>
            <a:pPr>
              <a:defRPr sz="900">
                <a:latin typeface="Calibri" panose="020F0502020204030204" pitchFamily="34" charset="0"/>
              </a:defRPr>
            </a:pPr>
            <a:endParaRPr lang="en-US"/>
          </a:p>
        </c:txPr>
        <c:crossAx val="279533824"/>
        <c:crosses val="autoZero"/>
        <c:auto val="0"/>
        <c:lblAlgn val="ctr"/>
        <c:lblOffset val="100"/>
        <c:noMultiLvlLbl val="0"/>
      </c:catAx>
      <c:valAx>
        <c:axId val="279533824"/>
        <c:scaling>
          <c:orientation val="minMax"/>
          <c:max val="0.15000000000000002"/>
          <c:min val="0"/>
        </c:scaling>
        <c:delete val="0"/>
        <c:axPos val="l"/>
        <c:majorGridlines/>
        <c:numFmt formatCode="0%" sourceLinked="0"/>
        <c:majorTickMark val="out"/>
        <c:minorTickMark val="none"/>
        <c:tickLblPos val="nextTo"/>
        <c:txPr>
          <a:bodyPr/>
          <a:lstStyle/>
          <a:p>
            <a:pPr>
              <a:defRPr sz="1200"/>
            </a:pPr>
            <a:endParaRPr lang="en-US"/>
          </a:p>
        </c:txPr>
        <c:crossAx val="279532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563560444996733E-2"/>
          <c:y val="6.4258549524138037E-2"/>
          <c:w val="0.90649395163665059"/>
          <c:h val="0.60343505917105034"/>
        </c:manualLayout>
      </c:layout>
      <c:lineChart>
        <c:grouping val="standard"/>
        <c:varyColors val="0"/>
        <c:ser>
          <c:idx val="0"/>
          <c:order val="0"/>
          <c:tx>
            <c:strRef>
              <c:f>Sheet1!$A$2</c:f>
              <c:strCache>
                <c:ptCount val="1"/>
                <c:pt idx="0">
                  <c:v>Total SPI</c:v>
                </c:pt>
              </c:strCache>
            </c:strRef>
          </c:tx>
          <c:marker>
            <c:symbol val="none"/>
          </c:marker>
          <c:cat>
            <c:strRef>
              <c:f>Sheet1!$B$1:$CX$1</c:f>
              <c:strCache>
                <c:ptCount val="13"/>
                <c:pt idx="0">
                  <c:v>May-18</c:v>
                </c:pt>
                <c:pt idx="1">
                  <c:v>Jun-18</c:v>
                </c:pt>
                <c:pt idx="2">
                  <c:v>Jul-18</c:v>
                </c:pt>
                <c:pt idx="3">
                  <c:v>Aug-18</c:v>
                </c:pt>
                <c:pt idx="4">
                  <c:v>Sep-18</c:v>
                </c:pt>
                <c:pt idx="5">
                  <c:v>Oct-18</c:v>
                </c:pt>
                <c:pt idx="6">
                  <c:v>Nov-18</c:v>
                </c:pt>
                <c:pt idx="7">
                  <c:v>Dec-18</c:v>
                </c:pt>
                <c:pt idx="8">
                  <c:v>Jan-19</c:v>
                </c:pt>
                <c:pt idx="9">
                  <c:v>Feb-19</c:v>
                </c:pt>
                <c:pt idx="10">
                  <c:v>Mar-19</c:v>
                </c:pt>
                <c:pt idx="11">
                  <c:v>Apr-19</c:v>
                </c:pt>
                <c:pt idx="12">
                  <c:v>May-19</c:v>
                </c:pt>
              </c:strCache>
            </c:strRef>
          </c:cat>
          <c:val>
            <c:numRef>
              <c:f>Sheet1!$B$2:$CX$2</c:f>
            </c:numRef>
          </c:val>
          <c:smooth val="0"/>
        </c:ser>
        <c:ser>
          <c:idx val="1"/>
          <c:order val="1"/>
          <c:tx>
            <c:strRef>
              <c:f>Sheet1!$A$3</c:f>
              <c:strCache>
                <c:ptCount val="1"/>
                <c:pt idx="0">
                  <c:v>Food</c:v>
                </c:pt>
              </c:strCache>
            </c:strRef>
          </c:tx>
          <c:spPr>
            <a:ln>
              <a:solidFill>
                <a:srgbClr val="FF0000"/>
              </a:solidFill>
            </a:ln>
          </c:spPr>
          <c:marker>
            <c:symbol val="none"/>
          </c:marker>
          <c:cat>
            <c:strRef>
              <c:f>Sheet1!$B$1:$CX$1</c:f>
              <c:strCache>
                <c:ptCount val="13"/>
                <c:pt idx="0">
                  <c:v>May-18</c:v>
                </c:pt>
                <c:pt idx="1">
                  <c:v>Jun-18</c:v>
                </c:pt>
                <c:pt idx="2">
                  <c:v>Jul-18</c:v>
                </c:pt>
                <c:pt idx="3">
                  <c:v>Aug-18</c:v>
                </c:pt>
                <c:pt idx="4">
                  <c:v>Sep-18</c:v>
                </c:pt>
                <c:pt idx="5">
                  <c:v>Oct-18</c:v>
                </c:pt>
                <c:pt idx="6">
                  <c:v>Nov-18</c:v>
                </c:pt>
                <c:pt idx="7">
                  <c:v>Dec-18</c:v>
                </c:pt>
                <c:pt idx="8">
                  <c:v>Jan-19</c:v>
                </c:pt>
                <c:pt idx="9">
                  <c:v>Feb-19</c:v>
                </c:pt>
                <c:pt idx="10">
                  <c:v>Mar-19</c:v>
                </c:pt>
                <c:pt idx="11">
                  <c:v>Apr-19</c:v>
                </c:pt>
                <c:pt idx="12">
                  <c:v>May-19</c:v>
                </c:pt>
              </c:strCache>
            </c:strRef>
          </c:cat>
          <c:val>
            <c:numRef>
              <c:f>Sheet1!$B$3:$CX$3</c:f>
              <c:numCache>
                <c:formatCode>0.00%</c:formatCode>
                <c:ptCount val="13"/>
                <c:pt idx="0" formatCode="0.0%">
                  <c:v>1.2E-2</c:v>
                </c:pt>
                <c:pt idx="1">
                  <c:v>1.2E-2</c:v>
                </c:pt>
                <c:pt idx="2">
                  <c:v>1.6E-2</c:v>
                </c:pt>
                <c:pt idx="3">
                  <c:v>1.9E-2</c:v>
                </c:pt>
                <c:pt idx="4">
                  <c:v>1.9E-2</c:v>
                </c:pt>
                <c:pt idx="5">
                  <c:v>1.2999999999999999E-2</c:v>
                </c:pt>
                <c:pt idx="6">
                  <c:v>1.6E-2</c:v>
                </c:pt>
                <c:pt idx="7">
                  <c:v>1.4999999999999999E-2</c:v>
                </c:pt>
                <c:pt idx="8">
                  <c:v>1.4999999999999999E-2</c:v>
                </c:pt>
                <c:pt idx="9">
                  <c:v>1.6E-2</c:v>
                </c:pt>
                <c:pt idx="10">
                  <c:v>2.5000000000000001E-2</c:v>
                </c:pt>
                <c:pt idx="11">
                  <c:v>2.1999999999999999E-2</c:v>
                </c:pt>
                <c:pt idx="12">
                  <c:v>1.7999999999999999E-2</c:v>
                </c:pt>
              </c:numCache>
            </c:numRef>
          </c:val>
          <c:smooth val="1"/>
        </c:ser>
        <c:ser>
          <c:idx val="2"/>
          <c:order val="2"/>
          <c:tx>
            <c:strRef>
              <c:f>Sheet1!$A$4</c:f>
              <c:strCache>
                <c:ptCount val="1"/>
                <c:pt idx="0">
                  <c:v>Fresh</c:v>
                </c:pt>
              </c:strCache>
            </c:strRef>
          </c:tx>
          <c:spPr>
            <a:ln>
              <a:solidFill>
                <a:srgbClr val="92D050"/>
              </a:solidFill>
            </a:ln>
          </c:spPr>
          <c:marker>
            <c:symbol val="none"/>
          </c:marker>
          <c:cat>
            <c:strRef>
              <c:f>Sheet1!$B$1:$CX$1</c:f>
              <c:strCache>
                <c:ptCount val="13"/>
                <c:pt idx="0">
                  <c:v>May-18</c:v>
                </c:pt>
                <c:pt idx="1">
                  <c:v>Jun-18</c:v>
                </c:pt>
                <c:pt idx="2">
                  <c:v>Jul-18</c:v>
                </c:pt>
                <c:pt idx="3">
                  <c:v>Aug-18</c:v>
                </c:pt>
                <c:pt idx="4">
                  <c:v>Sep-18</c:v>
                </c:pt>
                <c:pt idx="5">
                  <c:v>Oct-18</c:v>
                </c:pt>
                <c:pt idx="6">
                  <c:v>Nov-18</c:v>
                </c:pt>
                <c:pt idx="7">
                  <c:v>Dec-18</c:v>
                </c:pt>
                <c:pt idx="8">
                  <c:v>Jan-19</c:v>
                </c:pt>
                <c:pt idx="9">
                  <c:v>Feb-19</c:v>
                </c:pt>
                <c:pt idx="10">
                  <c:v>Mar-19</c:v>
                </c:pt>
                <c:pt idx="11">
                  <c:v>Apr-19</c:v>
                </c:pt>
                <c:pt idx="12">
                  <c:v>May-19</c:v>
                </c:pt>
              </c:strCache>
            </c:strRef>
          </c:cat>
          <c:val>
            <c:numRef>
              <c:f>Sheet1!$B$4:$CX$4</c:f>
              <c:numCache>
                <c:formatCode>0.00%</c:formatCode>
                <c:ptCount val="13"/>
                <c:pt idx="0" formatCode="0.0%">
                  <c:v>8.9999999999999993E-3</c:v>
                </c:pt>
                <c:pt idx="1">
                  <c:v>8.0000000000000002E-3</c:v>
                </c:pt>
                <c:pt idx="2">
                  <c:v>1.2E-2</c:v>
                </c:pt>
                <c:pt idx="3">
                  <c:v>1.4999999999999999E-2</c:v>
                </c:pt>
                <c:pt idx="4">
                  <c:v>1.6E-2</c:v>
                </c:pt>
                <c:pt idx="5" formatCode="0%">
                  <c:v>0.01</c:v>
                </c:pt>
                <c:pt idx="6">
                  <c:v>1.2E-2</c:v>
                </c:pt>
                <c:pt idx="7">
                  <c:v>8.9999999999999993E-3</c:v>
                </c:pt>
                <c:pt idx="8">
                  <c:v>1.2E-2</c:v>
                </c:pt>
                <c:pt idx="9">
                  <c:v>1.7000000000000001E-2</c:v>
                </c:pt>
                <c:pt idx="10">
                  <c:v>1.9E-2</c:v>
                </c:pt>
                <c:pt idx="11">
                  <c:v>1.4999999999999999E-2</c:v>
                </c:pt>
                <c:pt idx="12">
                  <c:v>1.4999999999999999E-2</c:v>
                </c:pt>
              </c:numCache>
            </c:numRef>
          </c:val>
          <c:smooth val="1"/>
        </c:ser>
        <c:ser>
          <c:idx val="3"/>
          <c:order val="3"/>
          <c:tx>
            <c:strRef>
              <c:f>Sheet1!$A$5</c:f>
              <c:strCache>
                <c:ptCount val="1"/>
                <c:pt idx="0">
                  <c:v>Ambient</c:v>
                </c:pt>
              </c:strCache>
            </c:strRef>
          </c:tx>
          <c:spPr>
            <a:ln>
              <a:solidFill>
                <a:schemeClr val="accent1"/>
              </a:solidFill>
            </a:ln>
          </c:spPr>
          <c:marker>
            <c:symbol val="none"/>
          </c:marker>
          <c:cat>
            <c:strRef>
              <c:f>Sheet1!$B$1:$CX$1</c:f>
              <c:strCache>
                <c:ptCount val="13"/>
                <c:pt idx="0">
                  <c:v>May-18</c:v>
                </c:pt>
                <c:pt idx="1">
                  <c:v>Jun-18</c:v>
                </c:pt>
                <c:pt idx="2">
                  <c:v>Jul-18</c:v>
                </c:pt>
                <c:pt idx="3">
                  <c:v>Aug-18</c:v>
                </c:pt>
                <c:pt idx="4">
                  <c:v>Sep-18</c:v>
                </c:pt>
                <c:pt idx="5">
                  <c:v>Oct-18</c:v>
                </c:pt>
                <c:pt idx="6">
                  <c:v>Nov-18</c:v>
                </c:pt>
                <c:pt idx="7">
                  <c:v>Dec-18</c:v>
                </c:pt>
                <c:pt idx="8">
                  <c:v>Jan-19</c:v>
                </c:pt>
                <c:pt idx="9">
                  <c:v>Feb-19</c:v>
                </c:pt>
                <c:pt idx="10">
                  <c:v>Mar-19</c:v>
                </c:pt>
                <c:pt idx="11">
                  <c:v>Apr-19</c:v>
                </c:pt>
                <c:pt idx="12">
                  <c:v>May-19</c:v>
                </c:pt>
              </c:strCache>
            </c:strRef>
          </c:cat>
          <c:val>
            <c:numRef>
              <c:f>Sheet1!$B$5:$CX$5</c:f>
              <c:numCache>
                <c:formatCode>0.00%</c:formatCode>
                <c:ptCount val="13"/>
                <c:pt idx="0" formatCode="0.0%">
                  <c:v>1.7000000000000001E-2</c:v>
                </c:pt>
                <c:pt idx="1">
                  <c:v>1.6E-2</c:v>
                </c:pt>
                <c:pt idx="2">
                  <c:v>2.1999999999999999E-2</c:v>
                </c:pt>
                <c:pt idx="3">
                  <c:v>2.5000000000000001E-2</c:v>
                </c:pt>
                <c:pt idx="4">
                  <c:v>2.4E-2</c:v>
                </c:pt>
                <c:pt idx="5">
                  <c:v>1.7999999999999999E-2</c:v>
                </c:pt>
                <c:pt idx="6">
                  <c:v>2.1000000000000001E-2</c:v>
                </c:pt>
                <c:pt idx="7">
                  <c:v>2.3E-2</c:v>
                </c:pt>
                <c:pt idx="8">
                  <c:v>1.9E-2</c:v>
                </c:pt>
                <c:pt idx="9">
                  <c:v>1.4999999999999999E-2</c:v>
                </c:pt>
                <c:pt idx="10">
                  <c:v>3.4000000000000002E-2</c:v>
                </c:pt>
                <c:pt idx="11">
                  <c:v>3.2000000000000001E-2</c:v>
                </c:pt>
                <c:pt idx="12">
                  <c:v>2.1000000000000001E-2</c:v>
                </c:pt>
              </c:numCache>
            </c:numRef>
          </c:val>
          <c:smooth val="1"/>
        </c:ser>
        <c:dLbls>
          <c:showLegendKey val="0"/>
          <c:showVal val="0"/>
          <c:showCatName val="0"/>
          <c:showSerName val="0"/>
          <c:showPercent val="0"/>
          <c:showBubbleSize val="0"/>
        </c:dLbls>
        <c:marker val="1"/>
        <c:smooth val="0"/>
        <c:axId val="280664704"/>
        <c:axId val="280670592"/>
      </c:lineChart>
      <c:catAx>
        <c:axId val="280664704"/>
        <c:scaling>
          <c:orientation val="minMax"/>
        </c:scaling>
        <c:delete val="0"/>
        <c:axPos val="b"/>
        <c:numFmt formatCode="General" sourceLinked="0"/>
        <c:majorTickMark val="out"/>
        <c:minorTickMark val="none"/>
        <c:tickLblPos val="low"/>
        <c:txPr>
          <a:bodyPr/>
          <a:lstStyle/>
          <a:p>
            <a:pPr>
              <a:defRPr sz="1000">
                <a:latin typeface="Calibri" panose="020F0502020204030204" pitchFamily="34" charset="0"/>
              </a:defRPr>
            </a:pPr>
            <a:endParaRPr lang="en-US"/>
          </a:p>
        </c:txPr>
        <c:crossAx val="280670592"/>
        <c:crosses val="autoZero"/>
        <c:auto val="1"/>
        <c:lblAlgn val="ctr"/>
        <c:lblOffset val="100"/>
        <c:noMultiLvlLbl val="0"/>
      </c:catAx>
      <c:valAx>
        <c:axId val="280670592"/>
        <c:scaling>
          <c:orientation val="minMax"/>
        </c:scaling>
        <c:delete val="0"/>
        <c:axPos val="l"/>
        <c:majorGridlines/>
        <c:numFmt formatCode="0%" sourceLinked="0"/>
        <c:majorTickMark val="out"/>
        <c:minorTickMark val="none"/>
        <c:tickLblPos val="nextTo"/>
        <c:txPr>
          <a:bodyPr/>
          <a:lstStyle/>
          <a:p>
            <a:pPr>
              <a:defRPr sz="1000">
                <a:latin typeface="Calibri" panose="020F0502020204030204" pitchFamily="34" charset="0"/>
              </a:defRPr>
            </a:pPr>
            <a:endParaRPr lang="en-US"/>
          </a:p>
        </c:txPr>
        <c:crossAx val="280664704"/>
        <c:crosses val="autoZero"/>
        <c:crossBetween val="between"/>
        <c:majorUnit val="1.0000000000000002E-2"/>
      </c:valAx>
    </c:plotArea>
    <c:legend>
      <c:legendPos val="b"/>
      <c:layout/>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708573171854858E-2"/>
          <c:y val="0.11609705574914005"/>
          <c:w val="0.9085414728063852"/>
          <c:h val="0.59801568521398152"/>
        </c:manualLayout>
      </c:layout>
      <c:lineChart>
        <c:grouping val="standard"/>
        <c:varyColors val="0"/>
        <c:ser>
          <c:idx val="0"/>
          <c:order val="0"/>
          <c:tx>
            <c:strRef>
              <c:f>Sheet1!$B$1</c:f>
              <c:strCache>
                <c:ptCount val="1"/>
                <c:pt idx="0">
                  <c:v>2017</c:v>
                </c:pt>
              </c:strCache>
            </c:strRef>
          </c:tx>
          <c:spPr>
            <a:ln w="28575">
              <a:solidFill>
                <a:schemeClr val="bg1">
                  <a:lumMod val="65000"/>
                </a:schemeClr>
              </a:solidFill>
            </a:ln>
          </c:spPr>
          <c:marker>
            <c:symbol val="none"/>
          </c:marker>
          <c:cat>
            <c:strRef>
              <c:f>Sheet1!$A$2:$A$19</c:f>
              <c:strCache>
                <c:ptCount val="18"/>
                <c:pt idx="0">
                  <c:v>04-May-19</c:v>
                </c:pt>
                <c:pt idx="1">
                  <c:v>11-May-19</c:v>
                </c:pt>
                <c:pt idx="2">
                  <c:v>18-May-19</c:v>
                </c:pt>
                <c:pt idx="3">
                  <c:v>25-May-19</c:v>
                </c:pt>
                <c:pt idx="4">
                  <c:v>01-Jun-19</c:v>
                </c:pt>
                <c:pt idx="5">
                  <c:v>08-Jun-19</c:v>
                </c:pt>
                <c:pt idx="6">
                  <c:v>15-Jun-19</c:v>
                </c:pt>
                <c:pt idx="7">
                  <c:v>22-Jun-19</c:v>
                </c:pt>
                <c:pt idx="8">
                  <c:v>29-Jun-19</c:v>
                </c:pt>
                <c:pt idx="9">
                  <c:v>06-Jul-19</c:v>
                </c:pt>
                <c:pt idx="10">
                  <c:v>13-Jul-19</c:v>
                </c:pt>
                <c:pt idx="11">
                  <c:v>20-Jul-19</c:v>
                </c:pt>
                <c:pt idx="12">
                  <c:v>27-Jul-19</c:v>
                </c:pt>
                <c:pt idx="13">
                  <c:v>03-Aug-19</c:v>
                </c:pt>
                <c:pt idx="14">
                  <c:v>10-Aug-19</c:v>
                </c:pt>
                <c:pt idx="15">
                  <c:v>17-Aug-19</c:v>
                </c:pt>
                <c:pt idx="16">
                  <c:v>24-Aug-19</c:v>
                </c:pt>
                <c:pt idx="17">
                  <c:v> 31-Aug-19</c:v>
                </c:pt>
              </c:strCache>
            </c:strRef>
          </c:cat>
          <c:val>
            <c:numRef>
              <c:f>Sheet1!$B$2:$B$19</c:f>
              <c:numCache>
                <c:formatCode>0.00</c:formatCode>
                <c:ptCount val="18"/>
                <c:pt idx="0">
                  <c:v>2.2838335999999999</c:v>
                </c:pt>
                <c:pt idx="1">
                  <c:v>2.2875901440000002</c:v>
                </c:pt>
                <c:pt idx="2">
                  <c:v>2.2756147200000001</c:v>
                </c:pt>
                <c:pt idx="3">
                  <c:v>2.4638766080000001</c:v>
                </c:pt>
                <c:pt idx="4">
                  <c:v>2.3462005760000002</c:v>
                </c:pt>
                <c:pt idx="5">
                  <c:v>2.2987722239999999</c:v>
                </c:pt>
                <c:pt idx="6">
                  <c:v>2.4263784959999999</c:v>
                </c:pt>
                <c:pt idx="7">
                  <c:v>2.3873610240000001</c:v>
                </c:pt>
                <c:pt idx="8">
                  <c:v>2.3224112639999999</c:v>
                </c:pt>
                <c:pt idx="9">
                  <c:v>2.3812858879999999</c:v>
                </c:pt>
                <c:pt idx="10">
                  <c:v>2.3040614399999999</c:v>
                </c:pt>
                <c:pt idx="11">
                  <c:v>2.3019804160000001</c:v>
                </c:pt>
                <c:pt idx="12">
                  <c:v>2.2920929280000002</c:v>
                </c:pt>
                <c:pt idx="13">
                  <c:v>2.2746923520000002</c:v>
                </c:pt>
                <c:pt idx="14">
                  <c:v>2.2303124479999998</c:v>
                </c:pt>
                <c:pt idx="15">
                  <c:v>2.2473894400000001</c:v>
                </c:pt>
                <c:pt idx="16">
                  <c:v>2.3004600320000002</c:v>
                </c:pt>
                <c:pt idx="17">
                  <c:v>2.29844224</c:v>
                </c:pt>
              </c:numCache>
            </c:numRef>
          </c:val>
          <c:smooth val="1"/>
        </c:ser>
        <c:ser>
          <c:idx val="1"/>
          <c:order val="1"/>
          <c:tx>
            <c:strRef>
              <c:f>Sheet1!$C$1</c:f>
              <c:strCache>
                <c:ptCount val="1"/>
                <c:pt idx="0">
                  <c:v>2018</c:v>
                </c:pt>
              </c:strCache>
            </c:strRef>
          </c:tx>
          <c:spPr>
            <a:ln w="28575">
              <a:solidFill>
                <a:schemeClr val="tx1"/>
              </a:solidFill>
            </a:ln>
          </c:spPr>
          <c:marker>
            <c:symbol val="none"/>
          </c:marker>
          <c:cat>
            <c:strRef>
              <c:f>Sheet1!$A$2:$A$19</c:f>
              <c:strCache>
                <c:ptCount val="18"/>
                <c:pt idx="0">
                  <c:v>04-May-19</c:v>
                </c:pt>
                <c:pt idx="1">
                  <c:v>11-May-19</c:v>
                </c:pt>
                <c:pt idx="2">
                  <c:v>18-May-19</c:v>
                </c:pt>
                <c:pt idx="3">
                  <c:v>25-May-19</c:v>
                </c:pt>
                <c:pt idx="4">
                  <c:v>01-Jun-19</c:v>
                </c:pt>
                <c:pt idx="5">
                  <c:v>08-Jun-19</c:v>
                </c:pt>
                <c:pt idx="6">
                  <c:v>15-Jun-19</c:v>
                </c:pt>
                <c:pt idx="7">
                  <c:v>22-Jun-19</c:v>
                </c:pt>
                <c:pt idx="8">
                  <c:v>29-Jun-19</c:v>
                </c:pt>
                <c:pt idx="9">
                  <c:v>06-Jul-19</c:v>
                </c:pt>
                <c:pt idx="10">
                  <c:v>13-Jul-19</c:v>
                </c:pt>
                <c:pt idx="11">
                  <c:v>20-Jul-19</c:v>
                </c:pt>
                <c:pt idx="12">
                  <c:v>27-Jul-19</c:v>
                </c:pt>
                <c:pt idx="13">
                  <c:v>03-Aug-19</c:v>
                </c:pt>
                <c:pt idx="14">
                  <c:v>10-Aug-19</c:v>
                </c:pt>
                <c:pt idx="15">
                  <c:v>17-Aug-19</c:v>
                </c:pt>
                <c:pt idx="16">
                  <c:v>24-Aug-19</c:v>
                </c:pt>
                <c:pt idx="17">
                  <c:v> 31-Aug-19</c:v>
                </c:pt>
              </c:strCache>
            </c:strRef>
          </c:cat>
          <c:val>
            <c:numRef>
              <c:f>Sheet1!$C$2:$C$19</c:f>
              <c:numCache>
                <c:formatCode>0.00</c:formatCode>
                <c:ptCount val="18"/>
                <c:pt idx="0">
                  <c:v>2.4358266880000001</c:v>
                </c:pt>
                <c:pt idx="1">
                  <c:v>2.4006110719999998</c:v>
                </c:pt>
                <c:pt idx="2">
                  <c:v>2.3790571520000001</c:v>
                </c:pt>
                <c:pt idx="3">
                  <c:v>2.4553287680000002</c:v>
                </c:pt>
                <c:pt idx="4">
                  <c:v>2.3688366080000001</c:v>
                </c:pt>
                <c:pt idx="5">
                  <c:v>2.363920384</c:v>
                </c:pt>
                <c:pt idx="6">
                  <c:v>2.4062855679999999</c:v>
                </c:pt>
                <c:pt idx="7">
                  <c:v>2.33212032</c:v>
                </c:pt>
                <c:pt idx="8">
                  <c:v>2.5253603839999998</c:v>
                </c:pt>
                <c:pt idx="9">
                  <c:v>2.5066826240000002</c:v>
                </c:pt>
                <c:pt idx="10">
                  <c:v>2.389835776</c:v>
                </c:pt>
                <c:pt idx="11">
                  <c:v>2.3697359360000001</c:v>
                </c:pt>
                <c:pt idx="12">
                  <c:v>2.4003074560000002</c:v>
                </c:pt>
                <c:pt idx="13">
                  <c:v>2.349599488</c:v>
                </c:pt>
                <c:pt idx="14">
                  <c:v>2.2914163200000002</c:v>
                </c:pt>
                <c:pt idx="15">
                  <c:v>2.2778339839999999</c:v>
                </c:pt>
                <c:pt idx="16">
                  <c:v>2.3196193279999999</c:v>
                </c:pt>
                <c:pt idx="17">
                  <c:v>2.3162749439999999</c:v>
                </c:pt>
              </c:numCache>
            </c:numRef>
          </c:val>
          <c:smooth val="1"/>
        </c:ser>
        <c:ser>
          <c:idx val="2"/>
          <c:order val="2"/>
          <c:tx>
            <c:strRef>
              <c:f>Sheet1!$D$1</c:f>
              <c:strCache>
                <c:ptCount val="1"/>
                <c:pt idx="0">
                  <c:v>2019 Actual</c:v>
                </c:pt>
              </c:strCache>
            </c:strRef>
          </c:tx>
          <c:spPr>
            <a:ln w="41275">
              <a:solidFill>
                <a:schemeClr val="accent1"/>
              </a:solidFill>
              <a:prstDash val="solid"/>
            </a:ln>
          </c:spPr>
          <c:marker>
            <c:symbol val="none"/>
          </c:marker>
          <c:cat>
            <c:strRef>
              <c:f>Sheet1!$A$2:$A$19</c:f>
              <c:strCache>
                <c:ptCount val="18"/>
                <c:pt idx="0">
                  <c:v>04-May-19</c:v>
                </c:pt>
                <c:pt idx="1">
                  <c:v>11-May-19</c:v>
                </c:pt>
                <c:pt idx="2">
                  <c:v>18-May-19</c:v>
                </c:pt>
                <c:pt idx="3">
                  <c:v>25-May-19</c:v>
                </c:pt>
                <c:pt idx="4">
                  <c:v>01-Jun-19</c:v>
                </c:pt>
                <c:pt idx="5">
                  <c:v>08-Jun-19</c:v>
                </c:pt>
                <c:pt idx="6">
                  <c:v>15-Jun-19</c:v>
                </c:pt>
                <c:pt idx="7">
                  <c:v>22-Jun-19</c:v>
                </c:pt>
                <c:pt idx="8">
                  <c:v>29-Jun-19</c:v>
                </c:pt>
                <c:pt idx="9">
                  <c:v>06-Jul-19</c:v>
                </c:pt>
                <c:pt idx="10">
                  <c:v>13-Jul-19</c:v>
                </c:pt>
                <c:pt idx="11">
                  <c:v>20-Jul-19</c:v>
                </c:pt>
                <c:pt idx="12">
                  <c:v>27-Jul-19</c:v>
                </c:pt>
                <c:pt idx="13">
                  <c:v>03-Aug-19</c:v>
                </c:pt>
                <c:pt idx="14">
                  <c:v>10-Aug-19</c:v>
                </c:pt>
                <c:pt idx="15">
                  <c:v>17-Aug-19</c:v>
                </c:pt>
                <c:pt idx="16">
                  <c:v>24-Aug-19</c:v>
                </c:pt>
                <c:pt idx="17">
                  <c:v> 31-Aug-19</c:v>
                </c:pt>
              </c:strCache>
            </c:strRef>
          </c:cat>
          <c:val>
            <c:numRef>
              <c:f>Sheet1!$D$2:$D$19</c:f>
              <c:numCache>
                <c:formatCode>0.00</c:formatCode>
                <c:ptCount val="18"/>
                <c:pt idx="0">
                  <c:v>2.3768176639999998</c:v>
                </c:pt>
                <c:pt idx="1">
                  <c:v>2.288762368</c:v>
                </c:pt>
                <c:pt idx="2">
                  <c:v>2.3281748480000002</c:v>
                </c:pt>
                <c:pt idx="3">
                  <c:v>2.375867392</c:v>
                </c:pt>
                <c:pt idx="4">
                  <c:v>2.3896337920000001</c:v>
                </c:pt>
                <c:pt idx="5">
                  <c:v>2.3491906560000002</c:v>
                </c:pt>
                <c:pt idx="6">
                  <c:v>2.3546872319999999</c:v>
                </c:pt>
              </c:numCache>
            </c:numRef>
          </c:val>
          <c:smooth val="1"/>
        </c:ser>
        <c:ser>
          <c:idx val="3"/>
          <c:order val="3"/>
          <c:tx>
            <c:strRef>
              <c:f>Sheet1!$E$1</c:f>
              <c:strCache>
                <c:ptCount val="1"/>
                <c:pt idx="0">
                  <c:v>2019 Estimate</c:v>
                </c:pt>
              </c:strCache>
            </c:strRef>
          </c:tx>
          <c:spPr>
            <a:ln w="41275">
              <a:solidFill>
                <a:srgbClr val="FF0000"/>
              </a:solidFill>
              <a:prstDash val="dash"/>
            </a:ln>
          </c:spPr>
          <c:marker>
            <c:symbol val="none"/>
          </c:marker>
          <c:cat>
            <c:strRef>
              <c:f>Sheet1!$A$2:$A$19</c:f>
              <c:strCache>
                <c:ptCount val="18"/>
                <c:pt idx="0">
                  <c:v>04-May-19</c:v>
                </c:pt>
                <c:pt idx="1">
                  <c:v>11-May-19</c:v>
                </c:pt>
                <c:pt idx="2">
                  <c:v>18-May-19</c:v>
                </c:pt>
                <c:pt idx="3">
                  <c:v>25-May-19</c:v>
                </c:pt>
                <c:pt idx="4">
                  <c:v>01-Jun-19</c:v>
                </c:pt>
                <c:pt idx="5">
                  <c:v>08-Jun-19</c:v>
                </c:pt>
                <c:pt idx="6">
                  <c:v>15-Jun-19</c:v>
                </c:pt>
                <c:pt idx="7">
                  <c:v>22-Jun-19</c:v>
                </c:pt>
                <c:pt idx="8">
                  <c:v>29-Jun-19</c:v>
                </c:pt>
                <c:pt idx="9">
                  <c:v>06-Jul-19</c:v>
                </c:pt>
                <c:pt idx="10">
                  <c:v>13-Jul-19</c:v>
                </c:pt>
                <c:pt idx="11">
                  <c:v>20-Jul-19</c:v>
                </c:pt>
                <c:pt idx="12">
                  <c:v>27-Jul-19</c:v>
                </c:pt>
                <c:pt idx="13">
                  <c:v>03-Aug-19</c:v>
                </c:pt>
                <c:pt idx="14">
                  <c:v>10-Aug-19</c:v>
                </c:pt>
                <c:pt idx="15">
                  <c:v>17-Aug-19</c:v>
                </c:pt>
                <c:pt idx="16">
                  <c:v>24-Aug-19</c:v>
                </c:pt>
                <c:pt idx="17">
                  <c:v> 31-Aug-19</c:v>
                </c:pt>
              </c:strCache>
            </c:strRef>
          </c:cat>
          <c:val>
            <c:numRef>
              <c:f>Sheet1!$E$2:$E$19</c:f>
              <c:numCache>
                <c:formatCode>General</c:formatCode>
                <c:ptCount val="18"/>
                <c:pt idx="7" formatCode="0.00">
                  <c:v>2.36312718500825</c:v>
                </c:pt>
                <c:pt idx="8" formatCode="0.00">
                  <c:v>2.5589364854782768</c:v>
                </c:pt>
                <c:pt idx="9" formatCode="0.00">
                  <c:v>2.540010394044427</c:v>
                </c:pt>
                <c:pt idx="10" formatCode="0.00">
                  <c:v>2.4216100007957082</c:v>
                </c:pt>
                <c:pt idx="11" formatCode="0.00">
                  <c:v>2.4012429220000846</c:v>
                </c:pt>
                <c:pt idx="12" formatCode="0.00">
                  <c:v>2.4322209077324084</c:v>
                </c:pt>
                <c:pt idx="13" formatCode="0.00">
                  <c:v>2.3808387484802958</c:v>
                </c:pt>
                <c:pt idx="14" formatCode="0.00">
                  <c:v>2.3218820021959949</c:v>
                </c:pt>
                <c:pt idx="15" formatCode="0.00">
                  <c:v>2.3081190813199757</c:v>
                </c:pt>
                <c:pt idx="16" formatCode="0.00">
                  <c:v>2.3504599852152439</c:v>
                </c:pt>
                <c:pt idx="17" formatCode="0.00">
                  <c:v>2.3470711357293363</c:v>
                </c:pt>
              </c:numCache>
            </c:numRef>
          </c:val>
          <c:smooth val="1"/>
        </c:ser>
        <c:dLbls>
          <c:showLegendKey val="0"/>
          <c:showVal val="0"/>
          <c:showCatName val="0"/>
          <c:showSerName val="0"/>
          <c:showPercent val="0"/>
          <c:showBubbleSize val="0"/>
        </c:dLbls>
        <c:marker val="1"/>
        <c:smooth val="0"/>
        <c:axId val="286652288"/>
        <c:axId val="286653824"/>
      </c:lineChart>
      <c:catAx>
        <c:axId val="286652288"/>
        <c:scaling>
          <c:orientation val="minMax"/>
        </c:scaling>
        <c:delete val="0"/>
        <c:axPos val="b"/>
        <c:numFmt formatCode="d\-mmm\-yy" sourceLinked="1"/>
        <c:majorTickMark val="out"/>
        <c:minorTickMark val="none"/>
        <c:tickLblPos val="low"/>
        <c:txPr>
          <a:bodyPr rot="-2760000"/>
          <a:lstStyle/>
          <a:p>
            <a:pPr>
              <a:defRPr sz="1200"/>
            </a:pPr>
            <a:endParaRPr lang="en-US"/>
          </a:p>
        </c:txPr>
        <c:crossAx val="286653824"/>
        <c:crosses val="autoZero"/>
        <c:auto val="1"/>
        <c:lblAlgn val="ctr"/>
        <c:lblOffset val="100"/>
        <c:noMultiLvlLbl val="0"/>
      </c:catAx>
      <c:valAx>
        <c:axId val="286653824"/>
        <c:scaling>
          <c:orientation val="minMax"/>
          <c:max val="2.6"/>
          <c:min val="2.1"/>
        </c:scaling>
        <c:delete val="0"/>
        <c:axPos val="l"/>
        <c:numFmt formatCode="#,##0.0" sourceLinked="0"/>
        <c:majorTickMark val="out"/>
        <c:minorTickMark val="none"/>
        <c:tickLblPos val="nextTo"/>
        <c:txPr>
          <a:bodyPr/>
          <a:lstStyle/>
          <a:p>
            <a:pPr>
              <a:defRPr sz="1200"/>
            </a:pPr>
            <a:endParaRPr lang="en-US"/>
          </a:p>
        </c:txPr>
        <c:crossAx val="286652288"/>
        <c:crosses val="autoZero"/>
        <c:crossBetween val="between"/>
      </c:valAx>
      <c:spPr>
        <a:noFill/>
      </c:spPr>
    </c:plotArea>
    <c:legend>
      <c:legendPos val="r"/>
      <c:layout>
        <c:manualLayout>
          <c:xMode val="edge"/>
          <c:yMode val="edge"/>
          <c:x val="0.10490035468979297"/>
          <c:y val="0.58437664069204442"/>
          <c:w val="0.58247914987278149"/>
          <c:h val="0.1783504568672527"/>
        </c:manualLayout>
      </c:layout>
      <c:overlay val="0"/>
      <c:txPr>
        <a:bodyPr/>
        <a:lstStyle/>
        <a:p>
          <a:pPr>
            <a:defRPr sz="1200"/>
          </a:pPr>
          <a:endParaRPr lang="en-US"/>
        </a:p>
      </c:txPr>
    </c:legend>
    <c:plotVisOnly val="1"/>
    <c:dispBlanksAs val="gap"/>
    <c:showDLblsOverMax val="0"/>
  </c:chart>
  <c:spPr>
    <a:solidFill>
      <a:schemeClr val="bg1"/>
    </a:solidFill>
  </c:spPr>
  <c:txPr>
    <a:bodyPr/>
    <a:lstStyle/>
    <a:p>
      <a:pPr>
        <a:defRPr sz="1800">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34285494728359E-2"/>
          <c:y val="3.128686871676350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marker>
            <c:symbol val="none"/>
          </c:marker>
          <c:cat>
            <c:strRef>
              <c:f>Sheet1!$A$2:$A$30</c:f>
              <c:strCache>
                <c:ptCount val="19"/>
                <c:pt idx="0">
                  <c:v>27-Jan-18</c:v>
                </c:pt>
                <c:pt idx="1">
                  <c:v>24-Feb-18</c:v>
                </c:pt>
                <c:pt idx="2">
                  <c:v>24-Mar-18</c:v>
                </c:pt>
                <c:pt idx="3">
                  <c:v>21-Apr-18</c:v>
                </c:pt>
                <c:pt idx="4">
                  <c:v>19-May-18</c:v>
                </c:pt>
                <c:pt idx="5">
                  <c:v>16-Jun-18</c:v>
                </c:pt>
                <c:pt idx="6">
                  <c:v>14-Jul-18</c:v>
                </c:pt>
                <c:pt idx="7">
                  <c:v>11-Aug-18</c:v>
                </c:pt>
                <c:pt idx="8">
                  <c:v>08-Sep-18</c:v>
                </c:pt>
                <c:pt idx="9">
                  <c:v>06-Oct-18</c:v>
                </c:pt>
                <c:pt idx="10">
                  <c:v>03-Nov-18</c:v>
                </c:pt>
                <c:pt idx="11">
                  <c:v>01-Dec-18</c:v>
                </c:pt>
                <c:pt idx="12">
                  <c:v>29-Dec-18</c:v>
                </c:pt>
                <c:pt idx="13">
                  <c:v>26-Jan-19</c:v>
                </c:pt>
                <c:pt idx="14">
                  <c:v>23-Feb-19</c:v>
                </c:pt>
                <c:pt idx="15">
                  <c:v>23-Mar-19</c:v>
                </c:pt>
                <c:pt idx="16">
                  <c:v>20-Apr-19</c:v>
                </c:pt>
                <c:pt idx="17">
                  <c:v>18-May-19</c:v>
                </c:pt>
                <c:pt idx="18">
                  <c:v> 15-Jun-19</c:v>
                </c:pt>
              </c:strCache>
            </c:strRef>
          </c:cat>
          <c:val>
            <c:numRef>
              <c:f>Sheet1!$B$2:$B$30</c:f>
            </c:numRef>
          </c:val>
          <c:smooth val="1"/>
        </c:ser>
        <c:ser>
          <c:idx val="1"/>
          <c:order val="1"/>
          <c:tx>
            <c:strRef>
              <c:f>Sheet1!$C$1</c:f>
              <c:strCache>
                <c:ptCount val="1"/>
                <c:pt idx="0">
                  <c:v>Average Weekly Spend</c:v>
                </c:pt>
              </c:strCache>
            </c:strRef>
          </c:tx>
          <c:spPr>
            <a:ln>
              <a:solidFill>
                <a:srgbClr val="00B0F0"/>
              </a:solidFill>
            </a:ln>
          </c:spPr>
          <c:marker>
            <c:symbol val="none"/>
          </c:marker>
          <c:cat>
            <c:strRef>
              <c:f>Sheet1!$A$2:$A$30</c:f>
              <c:strCache>
                <c:ptCount val="19"/>
                <c:pt idx="0">
                  <c:v>27-Jan-18</c:v>
                </c:pt>
                <c:pt idx="1">
                  <c:v>24-Feb-18</c:v>
                </c:pt>
                <c:pt idx="2">
                  <c:v>24-Mar-18</c:v>
                </c:pt>
                <c:pt idx="3">
                  <c:v>21-Apr-18</c:v>
                </c:pt>
                <c:pt idx="4">
                  <c:v>19-May-18</c:v>
                </c:pt>
                <c:pt idx="5">
                  <c:v>16-Jun-18</c:v>
                </c:pt>
                <c:pt idx="6">
                  <c:v>14-Jul-18</c:v>
                </c:pt>
                <c:pt idx="7">
                  <c:v>11-Aug-18</c:v>
                </c:pt>
                <c:pt idx="8">
                  <c:v>08-Sep-18</c:v>
                </c:pt>
                <c:pt idx="9">
                  <c:v>06-Oct-18</c:v>
                </c:pt>
                <c:pt idx="10">
                  <c:v>03-Nov-18</c:v>
                </c:pt>
                <c:pt idx="11">
                  <c:v>01-Dec-18</c:v>
                </c:pt>
                <c:pt idx="12">
                  <c:v>29-Dec-18</c:v>
                </c:pt>
                <c:pt idx="13">
                  <c:v>26-Jan-19</c:v>
                </c:pt>
                <c:pt idx="14">
                  <c:v>23-Feb-19</c:v>
                </c:pt>
                <c:pt idx="15">
                  <c:v>23-Mar-19</c:v>
                </c:pt>
                <c:pt idx="16">
                  <c:v>20-Apr-19</c:v>
                </c:pt>
                <c:pt idx="17">
                  <c:v>18-May-19</c:v>
                </c:pt>
                <c:pt idx="18">
                  <c:v> 15-Jun-19</c:v>
                </c:pt>
              </c:strCache>
            </c:strRef>
          </c:cat>
          <c:val>
            <c:numRef>
              <c:f>Sheet1!$C$2:$C$30</c:f>
              <c:numCache>
                <c:formatCode>0.00</c:formatCode>
                <c:ptCount val="19"/>
                <c:pt idx="0">
                  <c:v>75.467500000000001</c:v>
                </c:pt>
                <c:pt idx="1">
                  <c:v>73.995000000000005</c:v>
                </c:pt>
                <c:pt idx="2">
                  <c:v>69.935833333333335</c:v>
                </c:pt>
                <c:pt idx="3">
                  <c:v>71.725833333333341</c:v>
                </c:pt>
                <c:pt idx="4">
                  <c:v>72.891666666666666</c:v>
                </c:pt>
                <c:pt idx="5">
                  <c:v>73.367499999999993</c:v>
                </c:pt>
                <c:pt idx="6">
                  <c:v>74.564999999999998</c:v>
                </c:pt>
                <c:pt idx="7">
                  <c:v>74.443333333333342</c:v>
                </c:pt>
                <c:pt idx="8">
                  <c:v>73.592500000000001</c:v>
                </c:pt>
                <c:pt idx="9">
                  <c:v>72.080833333333331</c:v>
                </c:pt>
                <c:pt idx="10">
                  <c:v>71.709166666666661</c:v>
                </c:pt>
                <c:pt idx="11">
                  <c:v>73.221666666666664</c:v>
                </c:pt>
                <c:pt idx="12">
                  <c:v>77.993333333333325</c:v>
                </c:pt>
                <c:pt idx="13">
                  <c:v>76.717500000000001</c:v>
                </c:pt>
                <c:pt idx="14">
                  <c:v>75.27</c:v>
                </c:pt>
                <c:pt idx="15">
                  <c:v>70.94083333333333</c:v>
                </c:pt>
                <c:pt idx="16">
                  <c:v>73.381666666666675</c:v>
                </c:pt>
                <c:pt idx="17">
                  <c:v>73.556666666666658</c:v>
                </c:pt>
                <c:pt idx="18">
                  <c:v>73.902500000000003</c:v>
                </c:pt>
              </c:numCache>
            </c:numRef>
          </c:val>
          <c:smooth val="1"/>
        </c:ser>
        <c:dLbls>
          <c:showLegendKey val="0"/>
          <c:showVal val="0"/>
          <c:showCatName val="0"/>
          <c:showSerName val="0"/>
          <c:showPercent val="0"/>
          <c:showBubbleSize val="0"/>
        </c:dLbls>
        <c:marker val="1"/>
        <c:smooth val="0"/>
        <c:axId val="240359296"/>
        <c:axId val="240360832"/>
      </c:lineChart>
      <c:lineChart>
        <c:grouping val="standard"/>
        <c:varyColors val="0"/>
        <c:ser>
          <c:idx val="2"/>
          <c:order val="2"/>
          <c:tx>
            <c:strRef>
              <c:f>Sheet1!$D$1</c:f>
              <c:strCache>
                <c:ptCount val="1"/>
                <c:pt idx="0">
                  <c:v>Year on Year Growth</c:v>
                </c:pt>
              </c:strCache>
            </c:strRef>
          </c:tx>
          <c:spPr>
            <a:ln w="38100">
              <a:solidFill>
                <a:schemeClr val="tx1"/>
              </a:solidFill>
            </a:ln>
          </c:spPr>
          <c:marker>
            <c:symbol val="none"/>
          </c:marker>
          <c:cat>
            <c:strRef>
              <c:f>Sheet1!$A$2:$A$30</c:f>
              <c:strCache>
                <c:ptCount val="19"/>
                <c:pt idx="0">
                  <c:v>27-Jan-18</c:v>
                </c:pt>
                <c:pt idx="1">
                  <c:v>24-Feb-18</c:v>
                </c:pt>
                <c:pt idx="2">
                  <c:v>24-Mar-18</c:v>
                </c:pt>
                <c:pt idx="3">
                  <c:v>21-Apr-18</c:v>
                </c:pt>
                <c:pt idx="4">
                  <c:v>19-May-18</c:v>
                </c:pt>
                <c:pt idx="5">
                  <c:v>16-Jun-18</c:v>
                </c:pt>
                <c:pt idx="6">
                  <c:v>14-Jul-18</c:v>
                </c:pt>
                <c:pt idx="7">
                  <c:v>11-Aug-18</c:v>
                </c:pt>
                <c:pt idx="8">
                  <c:v>08-Sep-18</c:v>
                </c:pt>
                <c:pt idx="9">
                  <c:v>06-Oct-18</c:v>
                </c:pt>
                <c:pt idx="10">
                  <c:v>03-Nov-18</c:v>
                </c:pt>
                <c:pt idx="11">
                  <c:v>01-Dec-18</c:v>
                </c:pt>
                <c:pt idx="12">
                  <c:v>29-Dec-18</c:v>
                </c:pt>
                <c:pt idx="13">
                  <c:v>26-Jan-19</c:v>
                </c:pt>
                <c:pt idx="14">
                  <c:v>23-Feb-19</c:v>
                </c:pt>
                <c:pt idx="15">
                  <c:v>23-Mar-19</c:v>
                </c:pt>
                <c:pt idx="16">
                  <c:v>20-Apr-19</c:v>
                </c:pt>
                <c:pt idx="17">
                  <c:v>18-May-19</c:v>
                </c:pt>
                <c:pt idx="18">
                  <c:v> 15-Jun-19</c:v>
                </c:pt>
              </c:strCache>
            </c:strRef>
          </c:cat>
          <c:val>
            <c:numRef>
              <c:f>Sheet1!$D$2:$D$30</c:f>
              <c:numCache>
                <c:formatCode>0.0%</c:formatCode>
                <c:ptCount val="19"/>
                <c:pt idx="0">
                  <c:v>2.896195973276372E-2</c:v>
                </c:pt>
                <c:pt idx="1">
                  <c:v>2.8208156742861146E-2</c:v>
                </c:pt>
                <c:pt idx="2">
                  <c:v>2.6292296968436935E-2</c:v>
                </c:pt>
                <c:pt idx="3">
                  <c:v>1.7965275806604231E-2</c:v>
                </c:pt>
                <c:pt idx="4">
                  <c:v>2.2239882197576222E-2</c:v>
                </c:pt>
                <c:pt idx="5">
                  <c:v>1.6111720237751648E-2</c:v>
                </c:pt>
                <c:pt idx="6">
                  <c:v>2.7585098075244563E-2</c:v>
                </c:pt>
                <c:pt idx="7">
                  <c:v>2.832936192745561E-2</c:v>
                </c:pt>
                <c:pt idx="8">
                  <c:v>3.1188696870621202E-2</c:v>
                </c:pt>
                <c:pt idx="9">
                  <c:v>2.1372819913327845E-2</c:v>
                </c:pt>
                <c:pt idx="10">
                  <c:v>1.0225405024653744E-2</c:v>
                </c:pt>
                <c:pt idx="11">
                  <c:v>1.0012069659175671E-2</c:v>
                </c:pt>
                <c:pt idx="12">
                  <c:v>1.0363589256412453E-2</c:v>
                </c:pt>
                <c:pt idx="13">
                  <c:v>1.6563421340312079E-2</c:v>
                </c:pt>
                <c:pt idx="14">
                  <c:v>1.723089397932287E-2</c:v>
                </c:pt>
                <c:pt idx="15">
                  <c:v>1.4370315646485388E-2</c:v>
                </c:pt>
                <c:pt idx="16">
                  <c:v>2.3085592127429777E-2</c:v>
                </c:pt>
                <c:pt idx="17">
                  <c:v>9.1231279295758139E-3</c:v>
                </c:pt>
                <c:pt idx="18">
                  <c:v>7.2920571097556675E-3</c:v>
                </c:pt>
              </c:numCache>
            </c:numRef>
          </c:val>
          <c:smooth val="1"/>
        </c:ser>
        <c:dLbls>
          <c:showLegendKey val="0"/>
          <c:showVal val="0"/>
          <c:showCatName val="0"/>
          <c:showSerName val="0"/>
          <c:showPercent val="0"/>
          <c:showBubbleSize val="0"/>
        </c:dLbls>
        <c:marker val="1"/>
        <c:smooth val="0"/>
        <c:axId val="240372352"/>
        <c:axId val="240370816"/>
      </c:lineChart>
      <c:catAx>
        <c:axId val="240359296"/>
        <c:scaling>
          <c:orientation val="minMax"/>
        </c:scaling>
        <c:delete val="0"/>
        <c:axPos val="b"/>
        <c:numFmt formatCode="d\-mmm\-yy" sourceLinked="1"/>
        <c:majorTickMark val="out"/>
        <c:minorTickMark val="none"/>
        <c:tickLblPos val="low"/>
        <c:txPr>
          <a:bodyPr rot="-2760000"/>
          <a:lstStyle/>
          <a:p>
            <a:pPr>
              <a:defRPr sz="1200">
                <a:latin typeface="Calibri" panose="020F0502020204030204" pitchFamily="34" charset="0"/>
              </a:defRPr>
            </a:pPr>
            <a:endParaRPr lang="en-US"/>
          </a:p>
        </c:txPr>
        <c:crossAx val="240360832"/>
        <c:crosses val="autoZero"/>
        <c:auto val="1"/>
        <c:lblAlgn val="ctr"/>
        <c:lblOffset val="100"/>
        <c:noMultiLvlLbl val="1"/>
      </c:catAx>
      <c:valAx>
        <c:axId val="240360832"/>
        <c:scaling>
          <c:orientation val="minMax"/>
        </c:scaling>
        <c:delete val="0"/>
        <c:axPos val="l"/>
        <c:numFmt formatCode="#,##0" sourceLinked="0"/>
        <c:majorTickMark val="out"/>
        <c:minorTickMark val="none"/>
        <c:tickLblPos val="nextTo"/>
        <c:txPr>
          <a:bodyPr/>
          <a:lstStyle/>
          <a:p>
            <a:pPr>
              <a:defRPr sz="1100">
                <a:latin typeface="Calibri" panose="020F0502020204030204" pitchFamily="34" charset="0"/>
              </a:defRPr>
            </a:pPr>
            <a:endParaRPr lang="en-US"/>
          </a:p>
        </c:txPr>
        <c:crossAx val="240359296"/>
        <c:crosses val="autoZero"/>
        <c:crossBetween val="between"/>
      </c:valAx>
      <c:valAx>
        <c:axId val="240370816"/>
        <c:scaling>
          <c:orientation val="minMax"/>
          <c:max val="5.000000000000001E-2"/>
          <c:min val="0"/>
        </c:scaling>
        <c:delete val="0"/>
        <c:axPos val="r"/>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240372352"/>
        <c:crosses val="max"/>
        <c:crossBetween val="between"/>
        <c:majorUnit val="1.0000000000000002E-2"/>
      </c:valAx>
      <c:catAx>
        <c:axId val="240372352"/>
        <c:scaling>
          <c:orientation val="minMax"/>
        </c:scaling>
        <c:delete val="1"/>
        <c:axPos val="b"/>
        <c:numFmt formatCode="d\-mmm\-yy" sourceLinked="1"/>
        <c:majorTickMark val="out"/>
        <c:minorTickMark val="none"/>
        <c:tickLblPos val="nextTo"/>
        <c:crossAx val="240370816"/>
        <c:crosses val="autoZero"/>
        <c:auto val="1"/>
        <c:lblAlgn val="ctr"/>
        <c:lblOffset val="100"/>
        <c:noMultiLvlLbl val="0"/>
      </c:catAx>
    </c:plotArea>
    <c:legend>
      <c:legendPos val="b"/>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34285494728359E-2"/>
          <c:y val="3.128686871676350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cat>
            <c:strRef>
              <c:f>Sheet1!$A$2:$A$28</c:f>
              <c:strCache>
                <c:ptCount val="19"/>
                <c:pt idx="0">
                  <c:v>27-Jan-18</c:v>
                </c:pt>
                <c:pt idx="1">
                  <c:v>24-Feb-18</c:v>
                </c:pt>
                <c:pt idx="2">
                  <c:v>24-Mar-18</c:v>
                </c:pt>
                <c:pt idx="3">
                  <c:v>21-Apr-18</c:v>
                </c:pt>
                <c:pt idx="4">
                  <c:v>19-May-18</c:v>
                </c:pt>
                <c:pt idx="5">
                  <c:v>16-Jun-18</c:v>
                </c:pt>
                <c:pt idx="6">
                  <c:v>14-Jul-18</c:v>
                </c:pt>
                <c:pt idx="7">
                  <c:v>11-Aug-18</c:v>
                </c:pt>
                <c:pt idx="8">
                  <c:v>08-Sep-18</c:v>
                </c:pt>
                <c:pt idx="9">
                  <c:v>06-Oct-18</c:v>
                </c:pt>
                <c:pt idx="10">
                  <c:v>03-Nov-18</c:v>
                </c:pt>
                <c:pt idx="11">
                  <c:v>01-Dec-18</c:v>
                </c:pt>
                <c:pt idx="12">
                  <c:v>29-Dec-18</c:v>
                </c:pt>
                <c:pt idx="13">
                  <c:v>26-Jan-19</c:v>
                </c:pt>
                <c:pt idx="14">
                  <c:v>23-Feb-19</c:v>
                </c:pt>
                <c:pt idx="15">
                  <c:v> 23-Mar-19</c:v>
                </c:pt>
                <c:pt idx="16">
                  <c:v>20-Apr-19</c:v>
                </c:pt>
                <c:pt idx="17">
                  <c:v> 18-May-19</c:v>
                </c:pt>
                <c:pt idx="18">
                  <c:v>15-Jun-19</c:v>
                </c:pt>
              </c:strCache>
            </c:strRef>
          </c:cat>
          <c:val>
            <c:numRef>
              <c:f>Sheet1!$B$2:$B$28</c:f>
            </c:numRef>
          </c:val>
          <c:smooth val="0"/>
        </c:ser>
        <c:ser>
          <c:idx val="1"/>
          <c:order val="1"/>
          <c:tx>
            <c:strRef>
              <c:f>Sheet1!$C$1</c:f>
              <c:strCache>
                <c:ptCount val="1"/>
                <c:pt idx="0">
                  <c:v>Average Weekly Trips</c:v>
                </c:pt>
              </c:strCache>
            </c:strRef>
          </c:tx>
          <c:marker>
            <c:symbol val="none"/>
          </c:marker>
          <c:cat>
            <c:strRef>
              <c:f>Sheet1!$A$2:$A$28</c:f>
              <c:strCache>
                <c:ptCount val="19"/>
                <c:pt idx="0">
                  <c:v>27-Jan-18</c:v>
                </c:pt>
                <c:pt idx="1">
                  <c:v>24-Feb-18</c:v>
                </c:pt>
                <c:pt idx="2">
                  <c:v>24-Mar-18</c:v>
                </c:pt>
                <c:pt idx="3">
                  <c:v>21-Apr-18</c:v>
                </c:pt>
                <c:pt idx="4">
                  <c:v>19-May-18</c:v>
                </c:pt>
                <c:pt idx="5">
                  <c:v>16-Jun-18</c:v>
                </c:pt>
                <c:pt idx="6">
                  <c:v>14-Jul-18</c:v>
                </c:pt>
                <c:pt idx="7">
                  <c:v>11-Aug-18</c:v>
                </c:pt>
                <c:pt idx="8">
                  <c:v>08-Sep-18</c:v>
                </c:pt>
                <c:pt idx="9">
                  <c:v>06-Oct-18</c:v>
                </c:pt>
                <c:pt idx="10">
                  <c:v>03-Nov-18</c:v>
                </c:pt>
                <c:pt idx="11">
                  <c:v>01-Dec-18</c:v>
                </c:pt>
                <c:pt idx="12">
                  <c:v>29-Dec-18</c:v>
                </c:pt>
                <c:pt idx="13">
                  <c:v>26-Jan-19</c:v>
                </c:pt>
                <c:pt idx="14">
                  <c:v>23-Feb-19</c:v>
                </c:pt>
                <c:pt idx="15">
                  <c:v> 23-Mar-19</c:v>
                </c:pt>
                <c:pt idx="16">
                  <c:v>20-Apr-19</c:v>
                </c:pt>
                <c:pt idx="17">
                  <c:v> 18-May-19</c:v>
                </c:pt>
                <c:pt idx="18">
                  <c:v>15-Jun-19</c:v>
                </c:pt>
              </c:strCache>
            </c:strRef>
          </c:cat>
          <c:val>
            <c:numRef>
              <c:f>Sheet1!$C$2:$C$28</c:f>
              <c:numCache>
                <c:formatCode>0.0%</c:formatCode>
                <c:ptCount val="19"/>
                <c:pt idx="0">
                  <c:v>-3.1358885017421789E-3</c:v>
                </c:pt>
                <c:pt idx="1">
                  <c:v>-5.2631578947367474E-3</c:v>
                </c:pt>
                <c:pt idx="2">
                  <c:v>-1.7274810505905069E-2</c:v>
                </c:pt>
                <c:pt idx="3">
                  <c:v>-2.1486744065153385E-2</c:v>
                </c:pt>
                <c:pt idx="4">
                  <c:v>-1.974927013566885E-2</c:v>
                </c:pt>
                <c:pt idx="5">
                  <c:v>-1.4529914529914589E-2</c:v>
                </c:pt>
                <c:pt idx="6">
                  <c:v>-3.5377358490565891E-3</c:v>
                </c:pt>
                <c:pt idx="7">
                  <c:v>5.0547598989059139E-4</c:v>
                </c:pt>
                <c:pt idx="8">
                  <c:v>-2.5385005923168613E-3</c:v>
                </c:pt>
                <c:pt idx="9">
                  <c:v>-7.7253218884120178E-3</c:v>
                </c:pt>
                <c:pt idx="10">
                  <c:v>-1.6190148122631864E-2</c:v>
                </c:pt>
                <c:pt idx="11">
                  <c:v>-7.7599586135541632E-3</c:v>
                </c:pt>
                <c:pt idx="12">
                  <c:v>-3.5879036391593955E-3</c:v>
                </c:pt>
                <c:pt idx="13">
                  <c:v>6.4662705347782179E-3</c:v>
                </c:pt>
                <c:pt idx="14">
                  <c:v>1.0758377425044152E-2</c:v>
                </c:pt>
                <c:pt idx="15">
                  <c:v>1.8654708520179364E-2</c:v>
                </c:pt>
                <c:pt idx="16">
                  <c:v>3.1521161678767617E-2</c:v>
                </c:pt>
                <c:pt idx="17">
                  <c:v>2.2424667133847276E-2</c:v>
                </c:pt>
                <c:pt idx="18">
                  <c:v>1.6825672159583638E-2</c:v>
                </c:pt>
              </c:numCache>
            </c:numRef>
          </c:val>
          <c:smooth val="1"/>
        </c:ser>
        <c:dLbls>
          <c:showLegendKey val="0"/>
          <c:showVal val="0"/>
          <c:showCatName val="0"/>
          <c:showSerName val="0"/>
          <c:showPercent val="0"/>
          <c:showBubbleSize val="0"/>
        </c:dLbls>
        <c:marker val="1"/>
        <c:smooth val="0"/>
        <c:axId val="244308608"/>
        <c:axId val="244318592"/>
      </c:lineChart>
      <c:lineChart>
        <c:grouping val="standard"/>
        <c:varyColors val="0"/>
        <c:ser>
          <c:idx val="2"/>
          <c:order val="2"/>
          <c:tx>
            <c:strRef>
              <c:f>Sheet1!$D$1</c:f>
              <c:strCache>
                <c:ptCount val="1"/>
                <c:pt idx="0">
                  <c:v>Av Items in Basket</c:v>
                </c:pt>
              </c:strCache>
            </c:strRef>
          </c:tx>
          <c:spPr>
            <a:ln w="38100">
              <a:solidFill>
                <a:schemeClr val="tx1"/>
              </a:solidFill>
            </a:ln>
          </c:spPr>
          <c:marker>
            <c:symbol val="none"/>
          </c:marker>
          <c:cat>
            <c:strRef>
              <c:f>Sheet1!$A$2:$A$28</c:f>
              <c:strCache>
                <c:ptCount val="19"/>
                <c:pt idx="0">
                  <c:v>27-Jan-18</c:v>
                </c:pt>
                <c:pt idx="1">
                  <c:v>24-Feb-18</c:v>
                </c:pt>
                <c:pt idx="2">
                  <c:v>24-Mar-18</c:v>
                </c:pt>
                <c:pt idx="3">
                  <c:v>21-Apr-18</c:v>
                </c:pt>
                <c:pt idx="4">
                  <c:v>19-May-18</c:v>
                </c:pt>
                <c:pt idx="5">
                  <c:v>16-Jun-18</c:v>
                </c:pt>
                <c:pt idx="6">
                  <c:v>14-Jul-18</c:v>
                </c:pt>
                <c:pt idx="7">
                  <c:v>11-Aug-18</c:v>
                </c:pt>
                <c:pt idx="8">
                  <c:v>08-Sep-18</c:v>
                </c:pt>
                <c:pt idx="9">
                  <c:v>06-Oct-18</c:v>
                </c:pt>
                <c:pt idx="10">
                  <c:v>03-Nov-18</c:v>
                </c:pt>
                <c:pt idx="11">
                  <c:v>01-Dec-18</c:v>
                </c:pt>
                <c:pt idx="12">
                  <c:v>29-Dec-18</c:v>
                </c:pt>
                <c:pt idx="13">
                  <c:v>26-Jan-19</c:v>
                </c:pt>
                <c:pt idx="14">
                  <c:v>23-Feb-19</c:v>
                </c:pt>
                <c:pt idx="15">
                  <c:v> 23-Mar-19</c:v>
                </c:pt>
                <c:pt idx="16">
                  <c:v>20-Apr-19</c:v>
                </c:pt>
                <c:pt idx="17">
                  <c:v> 18-May-19</c:v>
                </c:pt>
                <c:pt idx="18">
                  <c:v>15-Jun-19</c:v>
                </c:pt>
              </c:strCache>
            </c:strRef>
          </c:cat>
          <c:val>
            <c:numRef>
              <c:f>Sheet1!$D$2:$D$28</c:f>
              <c:numCache>
                <c:formatCode>0.0%</c:formatCode>
                <c:ptCount val="19"/>
                <c:pt idx="0">
                  <c:v>2.9732408325073845E-3</c:v>
                </c:pt>
                <c:pt idx="1">
                  <c:v>6.9513406156902491E-3</c:v>
                </c:pt>
                <c:pt idx="2">
                  <c:v>1.9057171514543558E-2</c:v>
                </c:pt>
                <c:pt idx="3">
                  <c:v>1.9980019980020192E-2</c:v>
                </c:pt>
                <c:pt idx="4">
                  <c:v>2.200000000000002E-2</c:v>
                </c:pt>
                <c:pt idx="5">
                  <c:v>1.4970059880239583E-2</c:v>
                </c:pt>
                <c:pt idx="6">
                  <c:v>1.2048192771084265E-2</c:v>
                </c:pt>
                <c:pt idx="7">
                  <c:v>1.1088709677419262E-2</c:v>
                </c:pt>
                <c:pt idx="8">
                  <c:v>1.6260162601626105E-2</c:v>
                </c:pt>
                <c:pt idx="9">
                  <c:v>1.6210739614994862E-2</c:v>
                </c:pt>
                <c:pt idx="10">
                  <c:v>1.7154389505549927E-2</c:v>
                </c:pt>
                <c:pt idx="11">
                  <c:v>1.1988011988012026E-2</c:v>
                </c:pt>
                <c:pt idx="12">
                  <c:v>1.090188305252715E-2</c:v>
                </c:pt>
                <c:pt idx="13">
                  <c:v>6.9169960474309011E-3</c:v>
                </c:pt>
                <c:pt idx="14">
                  <c:v>1.9723865877712132E-3</c:v>
                </c:pt>
                <c:pt idx="15">
                  <c:v>-3.9370078740158521E-3</c:v>
                </c:pt>
                <c:pt idx="16">
                  <c:v>-6.8560235063663821E-3</c:v>
                </c:pt>
                <c:pt idx="17">
                  <c:v>-1.0763209393346518E-2</c:v>
                </c:pt>
                <c:pt idx="18">
                  <c:v>-8.8495575221239076E-3</c:v>
                </c:pt>
              </c:numCache>
            </c:numRef>
          </c:val>
          <c:smooth val="1"/>
        </c:ser>
        <c:dLbls>
          <c:showLegendKey val="0"/>
          <c:showVal val="0"/>
          <c:showCatName val="0"/>
          <c:showSerName val="0"/>
          <c:showPercent val="0"/>
          <c:showBubbleSize val="0"/>
        </c:dLbls>
        <c:marker val="1"/>
        <c:smooth val="0"/>
        <c:axId val="244321664"/>
        <c:axId val="244320128"/>
      </c:lineChart>
      <c:catAx>
        <c:axId val="244308608"/>
        <c:scaling>
          <c:orientation val="minMax"/>
        </c:scaling>
        <c:delete val="0"/>
        <c:axPos val="b"/>
        <c:numFmt formatCode="d\-mmm\-yy" sourceLinked="1"/>
        <c:majorTickMark val="out"/>
        <c:minorTickMark val="none"/>
        <c:tickLblPos val="low"/>
        <c:txPr>
          <a:bodyPr rot="-2760000"/>
          <a:lstStyle/>
          <a:p>
            <a:pPr>
              <a:defRPr sz="1200">
                <a:latin typeface="Calibri" panose="020F0502020204030204" pitchFamily="34" charset="0"/>
              </a:defRPr>
            </a:pPr>
            <a:endParaRPr lang="en-US"/>
          </a:p>
        </c:txPr>
        <c:crossAx val="244318592"/>
        <c:crosses val="autoZero"/>
        <c:auto val="1"/>
        <c:lblAlgn val="ctr"/>
        <c:lblOffset val="100"/>
        <c:noMultiLvlLbl val="1"/>
      </c:catAx>
      <c:valAx>
        <c:axId val="244318592"/>
        <c:scaling>
          <c:orientation val="minMax"/>
        </c:scaling>
        <c:delete val="0"/>
        <c:axPos val="l"/>
        <c:numFmt formatCode="0.0%" sourceLinked="0"/>
        <c:majorTickMark val="out"/>
        <c:minorTickMark val="none"/>
        <c:tickLblPos val="nextTo"/>
        <c:txPr>
          <a:bodyPr/>
          <a:lstStyle/>
          <a:p>
            <a:pPr>
              <a:defRPr sz="1100">
                <a:latin typeface="Calibri" panose="020F0502020204030204" pitchFamily="34" charset="0"/>
              </a:defRPr>
            </a:pPr>
            <a:endParaRPr lang="en-US"/>
          </a:p>
        </c:txPr>
        <c:crossAx val="244308608"/>
        <c:crosses val="autoZero"/>
        <c:crossBetween val="between"/>
      </c:valAx>
      <c:valAx>
        <c:axId val="244320128"/>
        <c:scaling>
          <c:orientation val="minMax"/>
          <c:max val="4.0000000000000008E-2"/>
          <c:min val="-3.0000000000000006E-2"/>
        </c:scaling>
        <c:delete val="0"/>
        <c:axPos val="r"/>
        <c:numFmt formatCode="0.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244321664"/>
        <c:crosses val="max"/>
        <c:crossBetween val="between"/>
      </c:valAx>
      <c:catAx>
        <c:axId val="244321664"/>
        <c:scaling>
          <c:orientation val="minMax"/>
        </c:scaling>
        <c:delete val="1"/>
        <c:axPos val="b"/>
        <c:majorTickMark val="out"/>
        <c:minorTickMark val="none"/>
        <c:tickLblPos val="nextTo"/>
        <c:crossAx val="244320128"/>
        <c:crosses val="autoZero"/>
        <c:auto val="1"/>
        <c:lblAlgn val="ctr"/>
        <c:lblOffset val="100"/>
        <c:noMultiLvlLbl val="0"/>
      </c:catAx>
    </c:plotArea>
    <c:legend>
      <c:legendPos val="b"/>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latin typeface="Calibri" panose="020F0502020204030204" pitchFamily="34" charset="0"/>
              </a:defRPr>
            </a:pPr>
            <a:r>
              <a:rPr lang="en-GB" sz="1400" b="0" dirty="0" smtClean="0">
                <a:latin typeface="Calibri" panose="020F0502020204030204" pitchFamily="34" charset="0"/>
              </a:rPr>
              <a:t>Derived Inflation/Deflation</a:t>
            </a:r>
            <a:endParaRPr lang="en-GB" sz="1400" b="0" dirty="0">
              <a:latin typeface="Calibri" panose="020F0502020204030204" pitchFamily="34" charset="0"/>
            </a:endParaRPr>
          </a:p>
        </c:rich>
      </c:tx>
      <c:layout>
        <c:manualLayout>
          <c:xMode val="edge"/>
          <c:yMode val="edge"/>
          <c:x val="0.40443692272810938"/>
          <c:y val="7.4036162146398363E-3"/>
        </c:manualLayout>
      </c:layout>
      <c:overlay val="1"/>
    </c:title>
    <c:autoTitleDeleted val="0"/>
    <c:plotArea>
      <c:layout>
        <c:manualLayout>
          <c:layoutTarget val="inner"/>
          <c:xMode val="edge"/>
          <c:yMode val="edge"/>
          <c:x val="2.8011831255242661E-2"/>
          <c:y val="2.7011081948089821E-2"/>
          <c:w val="0.94661545382966195"/>
          <c:h val="0.61852794786062937"/>
        </c:manualLayout>
      </c:layout>
      <c:barChart>
        <c:barDir val="col"/>
        <c:grouping val="clustered"/>
        <c:varyColors val="0"/>
        <c:ser>
          <c:idx val="0"/>
          <c:order val="0"/>
          <c:tx>
            <c:strRef>
              <c:f>Sheet1!$B$1</c:f>
              <c:strCache>
                <c:ptCount val="1"/>
                <c:pt idx="0">
                  <c:v>Derived Inflation</c:v>
                </c:pt>
              </c:strCache>
            </c:strRef>
          </c:tx>
          <c:spPr>
            <a:solidFill>
              <a:srgbClr val="007FC7"/>
            </a:solidFill>
          </c:spPr>
          <c:invertIfNegative val="1"/>
          <c:dLbls>
            <c:spPr>
              <a:noFill/>
              <a:ln>
                <a:noFill/>
              </a:ln>
              <a:effectLst/>
            </c:spPr>
            <c:txPr>
              <a:bodyPr/>
              <a:lstStyle/>
              <a:p>
                <a:pPr>
                  <a:defRPr sz="105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Sheet1!$A$2:$A$19</c:f>
              <c:strCache>
                <c:ptCount val="18"/>
                <c:pt idx="0">
                  <c:v>Tobacco</c:v>
                </c:pt>
                <c:pt idx="1">
                  <c:v>Crisps &amp; Snacks</c:v>
                </c:pt>
                <c:pt idx="2">
                  <c:v>Bakery</c:v>
                </c:pt>
                <c:pt idx="3">
                  <c:v>Soft Drinks</c:v>
                </c:pt>
                <c:pt idx="4">
                  <c:v>Pet &amp; Petcare</c:v>
                </c:pt>
                <c:pt idx="5">
                  <c:v>Confectionery</c:v>
                </c:pt>
                <c:pt idx="6">
                  <c:v>BWS</c:v>
                </c:pt>
                <c:pt idx="7">
                  <c:v>Frozen</c:v>
                </c:pt>
                <c:pt idx="8">
                  <c:v>Dairy</c:v>
                </c:pt>
                <c:pt idx="9">
                  <c:v>Health &amp; Beauty inc Baby</c:v>
                </c:pt>
                <c:pt idx="10">
                  <c:v>Delicatessen</c:v>
                </c:pt>
                <c:pt idx="11">
                  <c:v>Household</c:v>
                </c:pt>
                <c:pt idx="12">
                  <c:v>TSR excluding General Merchandise</c:v>
                </c:pt>
                <c:pt idx="13">
                  <c:v>Total Store Read</c:v>
                </c:pt>
                <c:pt idx="14">
                  <c:v>Packaged Grocery</c:v>
                </c:pt>
                <c:pt idx="15">
                  <c:v>Meat Fish &amp; Poultry</c:v>
                </c:pt>
                <c:pt idx="16">
                  <c:v>Produce</c:v>
                </c:pt>
                <c:pt idx="17">
                  <c:v>General Merchandise</c:v>
                </c:pt>
              </c:strCache>
            </c:strRef>
          </c:cat>
          <c:val>
            <c:numRef>
              <c:f>Sheet1!$B$2:$B$19</c:f>
              <c:numCache>
                <c:formatCode>0.0%</c:formatCode>
                <c:ptCount val="18"/>
                <c:pt idx="0">
                  <c:v>4.2630994011883305E-2</c:v>
                </c:pt>
                <c:pt idx="1">
                  <c:v>3.7955654898274238E-2</c:v>
                </c:pt>
                <c:pt idx="2">
                  <c:v>3.3316168574024974E-2</c:v>
                </c:pt>
                <c:pt idx="3">
                  <c:v>3.30805869310421E-2</c:v>
                </c:pt>
                <c:pt idx="4">
                  <c:v>2.5012866997701444E-2</c:v>
                </c:pt>
                <c:pt idx="5">
                  <c:v>1.93170496296029E-2</c:v>
                </c:pt>
                <c:pt idx="6">
                  <c:v>1.7333778969018998E-2</c:v>
                </c:pt>
                <c:pt idx="7">
                  <c:v>1.6412404924378787E-2</c:v>
                </c:pt>
                <c:pt idx="8">
                  <c:v>1.4040326328145891E-2</c:v>
                </c:pt>
                <c:pt idx="9">
                  <c:v>1.31443975744302E-2</c:v>
                </c:pt>
                <c:pt idx="10">
                  <c:v>1.2176612175028967E-2</c:v>
                </c:pt>
                <c:pt idx="11">
                  <c:v>1.2168190224528863E-2</c:v>
                </c:pt>
                <c:pt idx="12">
                  <c:v>6.1660193218274761E-3</c:v>
                </c:pt>
                <c:pt idx="13">
                  <c:v>4.1278125339494487E-5</c:v>
                </c:pt>
                <c:pt idx="14">
                  <c:v>-1.1368120373191903E-3</c:v>
                </c:pt>
                <c:pt idx="15">
                  <c:v>-2.445851105387753E-3</c:v>
                </c:pt>
                <c:pt idx="16">
                  <c:v>-3.4072369397329938E-3</c:v>
                </c:pt>
                <c:pt idx="17">
                  <c:v>-5.9158220474622936E-2</c:v>
                </c:pt>
              </c:numCache>
            </c:numRef>
          </c:val>
          <c:extLst>
            <c:ext xmlns:c14="http://schemas.microsoft.com/office/drawing/2007/8/2/chart" uri="{6F2FDCE9-48DA-4B69-8628-5D25D57E5C99}">
              <c14:invertSolidFillFmt>
                <c14:spPr xmlns:c14="http://schemas.microsoft.com/office/drawing/2007/8/2/chart">
                  <a:solidFill>
                    <a:srgbClr val="D70036"/>
                  </a:solidFill>
                </c14:spPr>
              </c14:invertSolidFillFmt>
            </c:ext>
          </c:extLst>
        </c:ser>
        <c:dLbls>
          <c:showLegendKey val="0"/>
          <c:showVal val="0"/>
          <c:showCatName val="0"/>
          <c:showSerName val="0"/>
          <c:showPercent val="0"/>
          <c:showBubbleSize val="0"/>
        </c:dLbls>
        <c:gapWidth val="150"/>
        <c:axId val="248472704"/>
        <c:axId val="248474240"/>
      </c:barChart>
      <c:catAx>
        <c:axId val="248472704"/>
        <c:scaling>
          <c:orientation val="minMax"/>
        </c:scaling>
        <c:delete val="0"/>
        <c:axPos val="b"/>
        <c:numFmt formatCode="General" sourceLinked="0"/>
        <c:majorTickMark val="out"/>
        <c:minorTickMark val="none"/>
        <c:tickLblPos val="low"/>
        <c:txPr>
          <a:bodyPr/>
          <a:lstStyle/>
          <a:p>
            <a:pPr>
              <a:defRPr sz="800" baseline="0">
                <a:latin typeface="Calibri" panose="020F0502020204030204" pitchFamily="34" charset="0"/>
              </a:defRPr>
            </a:pPr>
            <a:endParaRPr lang="en-US"/>
          </a:p>
        </c:txPr>
        <c:crossAx val="248474240"/>
        <c:crosses val="autoZero"/>
        <c:auto val="1"/>
        <c:lblAlgn val="ctr"/>
        <c:lblOffset val="100"/>
        <c:noMultiLvlLbl val="0"/>
      </c:catAx>
      <c:valAx>
        <c:axId val="248474240"/>
        <c:scaling>
          <c:orientation val="minMax"/>
        </c:scaling>
        <c:delete val="1"/>
        <c:axPos val="l"/>
        <c:numFmt formatCode="0%" sourceLinked="0"/>
        <c:majorTickMark val="out"/>
        <c:minorTickMark val="none"/>
        <c:tickLblPos val="nextTo"/>
        <c:crossAx val="248472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29338938170487E-2"/>
          <c:y val="5.1221396230261042E-2"/>
          <c:w val="0.9085414728063852"/>
          <c:h val="0.57238493153864245"/>
        </c:manualLayout>
      </c:layout>
      <c:lineChart>
        <c:grouping val="standard"/>
        <c:varyColors val="0"/>
        <c:ser>
          <c:idx val="0"/>
          <c:order val="0"/>
          <c:tx>
            <c:strRef>
              <c:f>Sheet1!$B$1</c:f>
              <c:strCache>
                <c:ptCount val="1"/>
                <c:pt idx="0">
                  <c:v>% on Offer</c:v>
                </c:pt>
              </c:strCache>
            </c:strRef>
          </c:tx>
          <c:spPr>
            <a:ln w="38100"/>
          </c:spPr>
          <c:marker>
            <c:symbol val="none"/>
          </c:marker>
          <c:cat>
            <c:numRef>
              <c:f>Sheet1!$A$2:$A$142</c:f>
              <c:numCache>
                <c:formatCode>d\-mmm\-yy</c:formatCode>
                <c:ptCount val="26"/>
                <c:pt idx="0">
                  <c:v>42903</c:v>
                </c:pt>
                <c:pt idx="1">
                  <c:v>42959</c:v>
                </c:pt>
                <c:pt idx="2">
                  <c:v>42987</c:v>
                </c:pt>
                <c:pt idx="3">
                  <c:v>43015</c:v>
                </c:pt>
                <c:pt idx="4">
                  <c:v>43043</c:v>
                </c:pt>
                <c:pt idx="5">
                  <c:v>43071</c:v>
                </c:pt>
                <c:pt idx="6">
                  <c:v>43099</c:v>
                </c:pt>
                <c:pt idx="7">
                  <c:v>43127</c:v>
                </c:pt>
                <c:pt idx="8">
                  <c:v>43155</c:v>
                </c:pt>
                <c:pt idx="9">
                  <c:v>43183</c:v>
                </c:pt>
                <c:pt idx="10">
                  <c:v>43211</c:v>
                </c:pt>
                <c:pt idx="11">
                  <c:v>43239</c:v>
                </c:pt>
                <c:pt idx="12">
                  <c:v>43267</c:v>
                </c:pt>
                <c:pt idx="13">
                  <c:v>43295</c:v>
                </c:pt>
                <c:pt idx="14">
                  <c:v>43323</c:v>
                </c:pt>
                <c:pt idx="15">
                  <c:v>43351</c:v>
                </c:pt>
                <c:pt idx="16">
                  <c:v>43379</c:v>
                </c:pt>
                <c:pt idx="17">
                  <c:v>43407</c:v>
                </c:pt>
                <c:pt idx="18">
                  <c:v>43435</c:v>
                </c:pt>
                <c:pt idx="19">
                  <c:v>43463</c:v>
                </c:pt>
                <c:pt idx="20">
                  <c:v>43491</c:v>
                </c:pt>
                <c:pt idx="21">
                  <c:v>43519</c:v>
                </c:pt>
                <c:pt idx="22">
                  <c:v>43547</c:v>
                </c:pt>
                <c:pt idx="23">
                  <c:v>43575</c:v>
                </c:pt>
                <c:pt idx="24">
                  <c:v>43603</c:v>
                </c:pt>
                <c:pt idx="25">
                  <c:v>43631</c:v>
                </c:pt>
              </c:numCache>
            </c:numRef>
          </c:cat>
          <c:val>
            <c:numRef>
              <c:f>Sheet1!$B$2:$B$142</c:f>
              <c:numCache>
                <c:formatCode>0.0%</c:formatCode>
                <c:ptCount val="26"/>
                <c:pt idx="0">
                  <c:v>0.27020448015079629</c:v>
                </c:pt>
                <c:pt idx="1">
                  <c:v>0.27152665325565728</c:v>
                </c:pt>
                <c:pt idx="2">
                  <c:v>0.27994862299729761</c:v>
                </c:pt>
                <c:pt idx="3">
                  <c:v>0.28375302112792511</c:v>
                </c:pt>
                <c:pt idx="4">
                  <c:v>0.28128706902689127</c:v>
                </c:pt>
                <c:pt idx="5">
                  <c:v>0.28568415142776016</c:v>
                </c:pt>
                <c:pt idx="6">
                  <c:v>0.2754938868210372</c:v>
                </c:pt>
                <c:pt idx="7">
                  <c:v>0.27213422666422821</c:v>
                </c:pt>
                <c:pt idx="8">
                  <c:v>0.26681254457393211</c:v>
                </c:pt>
                <c:pt idx="9">
                  <c:v>0.26615971327205068</c:v>
                </c:pt>
                <c:pt idx="10">
                  <c:v>0.28139788762678697</c:v>
                </c:pt>
                <c:pt idx="11">
                  <c:v>0.26909267278873744</c:v>
                </c:pt>
                <c:pt idx="12">
                  <c:v>0.27174059994711308</c:v>
                </c:pt>
                <c:pt idx="13">
                  <c:v>0.26865249307334793</c:v>
                </c:pt>
                <c:pt idx="14">
                  <c:v>0.26026669012451314</c:v>
                </c:pt>
                <c:pt idx="15">
                  <c:v>0.26353529258384262</c:v>
                </c:pt>
                <c:pt idx="16">
                  <c:v>0.26445502886624539</c:v>
                </c:pt>
                <c:pt idx="17">
                  <c:v>0.2691074010662895</c:v>
                </c:pt>
                <c:pt idx="18">
                  <c:v>0.2705098618195213</c:v>
                </c:pt>
                <c:pt idx="19">
                  <c:v>0.26443810959804881</c:v>
                </c:pt>
                <c:pt idx="20">
                  <c:v>0.2565230391340434</c:v>
                </c:pt>
                <c:pt idx="21">
                  <c:v>0.24990353265569204</c:v>
                </c:pt>
                <c:pt idx="22">
                  <c:v>0.2471375946839193</c:v>
                </c:pt>
                <c:pt idx="23">
                  <c:v>0.26367349625116582</c:v>
                </c:pt>
                <c:pt idx="24">
                  <c:v>0.26678477731311484</c:v>
                </c:pt>
                <c:pt idx="25">
                  <c:v>0.26686626087086091</c:v>
                </c:pt>
              </c:numCache>
            </c:numRef>
          </c:val>
          <c:smooth val="1"/>
        </c:ser>
        <c:ser>
          <c:idx val="1"/>
          <c:order val="1"/>
          <c:tx>
            <c:strRef>
              <c:f>Sheet1!$C$1</c:f>
              <c:strCache>
                <c:ptCount val="1"/>
                <c:pt idx="0">
                  <c:v>Annual Average</c:v>
                </c:pt>
              </c:strCache>
            </c:strRef>
          </c:tx>
          <c:spPr>
            <a:ln w="12700">
              <a:solidFill>
                <a:srgbClr val="FF0000"/>
              </a:solidFill>
            </a:ln>
          </c:spPr>
          <c:marker>
            <c:symbol val="none"/>
          </c:marker>
          <c:cat>
            <c:numRef>
              <c:f>Sheet1!$A$2:$A$142</c:f>
              <c:numCache>
                <c:formatCode>d\-mmm\-yy</c:formatCode>
                <c:ptCount val="26"/>
                <c:pt idx="0">
                  <c:v>42903</c:v>
                </c:pt>
                <c:pt idx="1">
                  <c:v>42959</c:v>
                </c:pt>
                <c:pt idx="2">
                  <c:v>42987</c:v>
                </c:pt>
                <c:pt idx="3">
                  <c:v>43015</c:v>
                </c:pt>
                <c:pt idx="4">
                  <c:v>43043</c:v>
                </c:pt>
                <c:pt idx="5">
                  <c:v>43071</c:v>
                </c:pt>
                <c:pt idx="6">
                  <c:v>43099</c:v>
                </c:pt>
                <c:pt idx="7">
                  <c:v>43127</c:v>
                </c:pt>
                <c:pt idx="8">
                  <c:v>43155</c:v>
                </c:pt>
                <c:pt idx="9">
                  <c:v>43183</c:v>
                </c:pt>
                <c:pt idx="10">
                  <c:v>43211</c:v>
                </c:pt>
                <c:pt idx="11">
                  <c:v>43239</c:v>
                </c:pt>
                <c:pt idx="12">
                  <c:v>43267</c:v>
                </c:pt>
                <c:pt idx="13">
                  <c:v>43295</c:v>
                </c:pt>
                <c:pt idx="14">
                  <c:v>43323</c:v>
                </c:pt>
                <c:pt idx="15">
                  <c:v>43351</c:v>
                </c:pt>
                <c:pt idx="16">
                  <c:v>43379</c:v>
                </c:pt>
                <c:pt idx="17">
                  <c:v>43407</c:v>
                </c:pt>
                <c:pt idx="18">
                  <c:v>43435</c:v>
                </c:pt>
                <c:pt idx="19">
                  <c:v>43463</c:v>
                </c:pt>
                <c:pt idx="20">
                  <c:v>43491</c:v>
                </c:pt>
                <c:pt idx="21">
                  <c:v>43519</c:v>
                </c:pt>
                <c:pt idx="22">
                  <c:v>43547</c:v>
                </c:pt>
                <c:pt idx="23">
                  <c:v>43575</c:v>
                </c:pt>
                <c:pt idx="24">
                  <c:v>43603</c:v>
                </c:pt>
                <c:pt idx="25">
                  <c:v>43631</c:v>
                </c:pt>
              </c:numCache>
            </c:numRef>
          </c:cat>
          <c:val>
            <c:numRef>
              <c:f>Sheet1!$C$2:$C$142</c:f>
              <c:numCache>
                <c:formatCode>0.0%</c:formatCode>
                <c:ptCount val="26"/>
                <c:pt idx="0">
                  <c:v>0.2733263369686455</c:v>
                </c:pt>
                <c:pt idx="1">
                  <c:v>0.2733263369686455</c:v>
                </c:pt>
                <c:pt idx="2">
                  <c:v>0.2733263369686455</c:v>
                </c:pt>
                <c:pt idx="3">
                  <c:v>0.2733263369686455</c:v>
                </c:pt>
                <c:pt idx="4">
                  <c:v>0.2733263369686455</c:v>
                </c:pt>
                <c:pt idx="5">
                  <c:v>0.2733263369686455</c:v>
                </c:pt>
                <c:pt idx="6">
                  <c:v>0.2733263369686455</c:v>
                </c:pt>
                <c:pt idx="7">
                  <c:v>0.26826597444900951</c:v>
                </c:pt>
                <c:pt idx="8">
                  <c:v>0.26826597444900951</c:v>
                </c:pt>
                <c:pt idx="9">
                  <c:v>0.26826597444900951</c:v>
                </c:pt>
                <c:pt idx="10">
                  <c:v>0.26826597444900951</c:v>
                </c:pt>
                <c:pt idx="11">
                  <c:v>0.26826597444900951</c:v>
                </c:pt>
                <c:pt idx="12">
                  <c:v>0.26826597444900951</c:v>
                </c:pt>
                <c:pt idx="13">
                  <c:v>0.26826597444900951</c:v>
                </c:pt>
                <c:pt idx="14">
                  <c:v>0.26826597444900951</c:v>
                </c:pt>
                <c:pt idx="15">
                  <c:v>0.26826597444900951</c:v>
                </c:pt>
                <c:pt idx="16">
                  <c:v>0.26826597444900951</c:v>
                </c:pt>
                <c:pt idx="17">
                  <c:v>0.26826597444900951</c:v>
                </c:pt>
                <c:pt idx="18">
                  <c:v>0.26826597444900951</c:v>
                </c:pt>
                <c:pt idx="19">
                  <c:v>0.26826597444900951</c:v>
                </c:pt>
                <c:pt idx="20">
                  <c:v>0.25839333138982135</c:v>
                </c:pt>
                <c:pt idx="21">
                  <c:v>0.25839333138982135</c:v>
                </c:pt>
                <c:pt idx="22">
                  <c:v>0.25839333138982135</c:v>
                </c:pt>
                <c:pt idx="23">
                  <c:v>0.25839333138982135</c:v>
                </c:pt>
                <c:pt idx="24">
                  <c:v>0.25839333138982135</c:v>
                </c:pt>
                <c:pt idx="25">
                  <c:v>0.25839333138982135</c:v>
                </c:pt>
              </c:numCache>
            </c:numRef>
          </c:val>
          <c:smooth val="0"/>
        </c:ser>
        <c:dLbls>
          <c:showLegendKey val="0"/>
          <c:showVal val="0"/>
          <c:showCatName val="0"/>
          <c:showSerName val="0"/>
          <c:showPercent val="0"/>
          <c:showBubbleSize val="0"/>
        </c:dLbls>
        <c:marker val="1"/>
        <c:smooth val="0"/>
        <c:axId val="248017664"/>
        <c:axId val="248019200"/>
      </c:lineChart>
      <c:catAx>
        <c:axId val="248017664"/>
        <c:scaling>
          <c:orientation val="minMax"/>
        </c:scaling>
        <c:delete val="0"/>
        <c:axPos val="b"/>
        <c:numFmt formatCode="d\-mmm\-yy" sourceLinked="1"/>
        <c:majorTickMark val="out"/>
        <c:minorTickMark val="none"/>
        <c:tickLblPos val="low"/>
        <c:txPr>
          <a:bodyPr/>
          <a:lstStyle/>
          <a:p>
            <a:pPr>
              <a:defRPr sz="1200">
                <a:latin typeface="Calibri" panose="020F0502020204030204" pitchFamily="34" charset="0"/>
              </a:defRPr>
            </a:pPr>
            <a:endParaRPr lang="en-US"/>
          </a:p>
        </c:txPr>
        <c:crossAx val="248019200"/>
        <c:crosses val="autoZero"/>
        <c:auto val="0"/>
        <c:lblAlgn val="ctr"/>
        <c:lblOffset val="100"/>
        <c:noMultiLvlLbl val="1"/>
      </c:catAx>
      <c:valAx>
        <c:axId val="248019200"/>
        <c:scaling>
          <c:orientation val="minMax"/>
          <c:min val="0.24000000000000002"/>
        </c:scaling>
        <c:delete val="0"/>
        <c:axPos val="l"/>
        <c:numFmt formatCode="0%" sourceLinked="0"/>
        <c:majorTickMark val="out"/>
        <c:minorTickMark val="none"/>
        <c:tickLblPos val="nextTo"/>
        <c:txPr>
          <a:bodyPr/>
          <a:lstStyle/>
          <a:p>
            <a:pPr>
              <a:defRPr sz="1200">
                <a:latin typeface="Calibri" panose="020F0502020204030204" pitchFamily="34" charset="0"/>
              </a:defRPr>
            </a:pPr>
            <a:endParaRPr lang="en-US"/>
          </a:p>
        </c:txPr>
        <c:crossAx val="248017664"/>
        <c:crosses val="autoZero"/>
        <c:crossBetween val="between"/>
        <c:majorUnit val="1.0000000000000002E-2"/>
      </c:valAx>
    </c:plotArea>
    <c:legend>
      <c:legendPos val="r"/>
      <c:layout>
        <c:manualLayout>
          <c:xMode val="edge"/>
          <c:yMode val="edge"/>
          <c:x val="0.60018643761804247"/>
          <c:y val="8.1766140563493146E-3"/>
          <c:w val="0.39932438062437503"/>
          <c:h val="0.13142421218227704"/>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99064526947977E-2"/>
          <c:y val="5.5494986203647623E-2"/>
          <c:w val="0.9085414728063852"/>
          <c:h val="0.57238493153864245"/>
        </c:manualLayout>
      </c:layout>
      <c:barChart>
        <c:barDir val="col"/>
        <c:grouping val="clustered"/>
        <c:varyColors val="0"/>
        <c:ser>
          <c:idx val="0"/>
          <c:order val="0"/>
          <c:tx>
            <c:strRef>
              <c:f>Sheet1!$A$2</c:f>
              <c:strCache>
                <c:ptCount val="1"/>
                <c:pt idx="0">
                  <c:v>16-Jun-18</c:v>
                </c:pt>
              </c:strCache>
            </c:strRef>
          </c:tx>
          <c:spPr>
            <a:ln w="38100"/>
          </c:spPr>
          <c:invertIfNegative val="0"/>
          <c:dLbls>
            <c:numFmt formatCode="0%" sourceLinked="0"/>
            <c:spPr>
              <a:noFill/>
              <a:ln>
                <a:noFill/>
              </a:ln>
              <a:effectLst/>
            </c:spPr>
            <c:txPr>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Brand </c:v>
                </c:pt>
                <c:pt idx="1">
                  <c:v>OL</c:v>
                </c:pt>
              </c:strCache>
            </c:strRef>
          </c:cat>
          <c:val>
            <c:numRef>
              <c:f>Sheet1!$B$2:$C$2</c:f>
              <c:numCache>
                <c:formatCode>0.0%</c:formatCode>
                <c:ptCount val="2"/>
                <c:pt idx="0">
                  <c:v>0.38937773916651758</c:v>
                </c:pt>
                <c:pt idx="1">
                  <c:v>0.17672890533254734</c:v>
                </c:pt>
              </c:numCache>
            </c:numRef>
          </c:val>
        </c:ser>
        <c:ser>
          <c:idx val="1"/>
          <c:order val="1"/>
          <c:tx>
            <c:strRef>
              <c:f>Sheet1!$A$3</c:f>
              <c:strCache>
                <c:ptCount val="1"/>
                <c:pt idx="0">
                  <c:v>15-Jun-19</c:v>
                </c:pt>
              </c:strCache>
            </c:strRef>
          </c:tx>
          <c:spPr>
            <a:ln w="12700">
              <a:noFill/>
            </a:ln>
          </c:spPr>
          <c:invertIfNegative val="0"/>
          <c:dLbls>
            <c:numFmt formatCode="0%" sourceLinked="0"/>
            <c:spPr>
              <a:noFill/>
              <a:ln>
                <a:noFill/>
              </a:ln>
              <a:effectLst/>
            </c:spPr>
            <c:txPr>
              <a:bodyPr/>
              <a:lstStyle/>
              <a:p>
                <a:pPr>
                  <a:defRPr>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Brand </c:v>
                </c:pt>
                <c:pt idx="1">
                  <c:v>OL</c:v>
                </c:pt>
              </c:strCache>
            </c:strRef>
          </c:cat>
          <c:val>
            <c:numRef>
              <c:f>Sheet1!$B$3:$C$3</c:f>
              <c:numCache>
                <c:formatCode>0.0%</c:formatCode>
                <c:ptCount val="2"/>
                <c:pt idx="0">
                  <c:v>0.3916036298843516</c:v>
                </c:pt>
                <c:pt idx="1">
                  <c:v>0.16588774688906205</c:v>
                </c:pt>
              </c:numCache>
            </c:numRef>
          </c:val>
        </c:ser>
        <c:dLbls>
          <c:showLegendKey val="0"/>
          <c:showVal val="0"/>
          <c:showCatName val="0"/>
          <c:showSerName val="0"/>
          <c:showPercent val="0"/>
          <c:showBubbleSize val="0"/>
        </c:dLbls>
        <c:gapWidth val="150"/>
        <c:axId val="248731904"/>
        <c:axId val="248745984"/>
      </c:barChart>
      <c:catAx>
        <c:axId val="248731904"/>
        <c:scaling>
          <c:orientation val="minMax"/>
        </c:scaling>
        <c:delete val="0"/>
        <c:axPos val="b"/>
        <c:numFmt formatCode="General" sourceLinked="1"/>
        <c:majorTickMark val="out"/>
        <c:minorTickMark val="none"/>
        <c:tickLblPos val="low"/>
        <c:txPr>
          <a:bodyPr/>
          <a:lstStyle/>
          <a:p>
            <a:pPr>
              <a:defRPr sz="1200">
                <a:latin typeface="Calibri" panose="020F0502020204030204" pitchFamily="34" charset="0"/>
              </a:defRPr>
            </a:pPr>
            <a:endParaRPr lang="en-US"/>
          </a:p>
        </c:txPr>
        <c:crossAx val="248745984"/>
        <c:crosses val="autoZero"/>
        <c:auto val="0"/>
        <c:lblAlgn val="ctr"/>
        <c:lblOffset val="100"/>
        <c:noMultiLvlLbl val="1"/>
      </c:catAx>
      <c:valAx>
        <c:axId val="248745984"/>
        <c:scaling>
          <c:orientation val="minMax"/>
          <c:min val="0.15000000000000002"/>
        </c:scaling>
        <c:delete val="1"/>
        <c:axPos val="l"/>
        <c:numFmt formatCode="0%" sourceLinked="0"/>
        <c:majorTickMark val="out"/>
        <c:minorTickMark val="none"/>
        <c:tickLblPos val="nextTo"/>
        <c:crossAx val="248731904"/>
        <c:crosses val="autoZero"/>
        <c:crossBetween val="between"/>
      </c:valAx>
    </c:plotArea>
    <c:legend>
      <c:legendPos val="r"/>
      <c:layout>
        <c:manualLayout>
          <c:xMode val="edge"/>
          <c:yMode val="edge"/>
          <c:x val="0.36061264041296359"/>
          <c:y val="0.67626825492967224"/>
          <c:w val="0.30084927695034303"/>
          <c:h val="0.31518473652331919"/>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82352941176531E-2"/>
          <c:y val="0.10904872389791195"/>
          <c:w val="0.92352941176470593"/>
          <c:h val="0.49419953596287763"/>
        </c:manualLayout>
      </c:layout>
      <c:barChart>
        <c:barDir val="col"/>
        <c:grouping val="clustered"/>
        <c:varyColors val="0"/>
        <c:ser>
          <c:idx val="3"/>
          <c:order val="0"/>
          <c:tx>
            <c:strRef>
              <c:f>Sheet1!$B$1</c:f>
              <c:strCache>
                <c:ptCount val="1"/>
                <c:pt idx="0">
                  <c:v>4w/e 16Jun18</c:v>
                </c:pt>
              </c:strCache>
            </c:strRef>
          </c:tx>
          <c:spPr>
            <a:solidFill>
              <a:schemeClr val="bg1">
                <a:lumMod val="50000"/>
              </a:schemeClr>
            </a:solidFill>
          </c:spPr>
          <c:invertIfNegative val="0"/>
          <c:dLbls>
            <c:dLbl>
              <c:idx val="6"/>
              <c:layout>
                <c:manualLayout>
                  <c:x val="-2.0695192470505212E-3"/>
                  <c:y val="6.751312335958016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227584757526374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BWS</c:v>
                </c:pt>
                <c:pt idx="1">
                  <c:v>Soft Drinks</c:v>
                </c:pt>
                <c:pt idx="2">
                  <c:v>Confectionery</c:v>
                </c:pt>
                <c:pt idx="3">
                  <c:v>Dairy</c:v>
                </c:pt>
                <c:pt idx="4">
                  <c:v>Health &amp; Beauty</c:v>
                </c:pt>
                <c:pt idx="5">
                  <c:v>Frozen</c:v>
                </c:pt>
                <c:pt idx="6">
                  <c:v>Household</c:v>
                </c:pt>
                <c:pt idx="7">
                  <c:v>Delicatessen</c:v>
                </c:pt>
                <c:pt idx="8">
                  <c:v>Packaged Grocery</c:v>
                </c:pt>
                <c:pt idx="9">
                  <c:v>Meat, Fish &amp; Poultry</c:v>
                </c:pt>
                <c:pt idx="10">
                  <c:v>Bakery</c:v>
                </c:pt>
                <c:pt idx="11">
                  <c:v>Fruit &amp; Veg</c:v>
                </c:pt>
              </c:strCache>
            </c:strRef>
          </c:cat>
          <c:val>
            <c:numRef>
              <c:f>Sheet1!$B$2:$B$13</c:f>
              <c:numCache>
                <c:formatCode>0%</c:formatCode>
                <c:ptCount val="12"/>
                <c:pt idx="0">
                  <c:v>0.43406839822376897</c:v>
                </c:pt>
                <c:pt idx="1">
                  <c:v>0.4313974494148991</c:v>
                </c:pt>
                <c:pt idx="2">
                  <c:v>0.40133869640376779</c:v>
                </c:pt>
                <c:pt idx="3">
                  <c:v>0.39450631297627919</c:v>
                </c:pt>
                <c:pt idx="4">
                  <c:v>0.38348955727319273</c:v>
                </c:pt>
                <c:pt idx="5">
                  <c:v>0.40417633978751272</c:v>
                </c:pt>
                <c:pt idx="6">
                  <c:v>0.40110383571183394</c:v>
                </c:pt>
                <c:pt idx="7">
                  <c:v>0.34103228312445538</c:v>
                </c:pt>
                <c:pt idx="8">
                  <c:v>0.36196162598704484</c:v>
                </c:pt>
                <c:pt idx="9">
                  <c:v>0.30601345046835549</c:v>
                </c:pt>
                <c:pt idx="10">
                  <c:v>0.19782863665498601</c:v>
                </c:pt>
                <c:pt idx="11">
                  <c:v>0.20905659953551783</c:v>
                </c:pt>
              </c:numCache>
            </c:numRef>
          </c:val>
        </c:ser>
        <c:ser>
          <c:idx val="0"/>
          <c:order val="1"/>
          <c:tx>
            <c:strRef>
              <c:f>Sheet1!$C$1</c:f>
              <c:strCache>
                <c:ptCount val="1"/>
                <c:pt idx="0">
                  <c:v>4w/e 15Jun19</c:v>
                </c:pt>
              </c:strCache>
            </c:strRef>
          </c:tx>
          <c:invertIfNegative val="0"/>
          <c:dLbls>
            <c:numFmt formatCode="0%" sourceLinked="0"/>
            <c:spPr>
              <a:noFill/>
              <a:ln>
                <a:noFill/>
              </a:ln>
              <a:effectLst/>
            </c:spPr>
            <c:txPr>
              <a:bodyPr/>
              <a:lstStyle/>
              <a:p>
                <a:pPr>
                  <a:defRPr sz="9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BWS</c:v>
                </c:pt>
                <c:pt idx="1">
                  <c:v>Soft Drinks</c:v>
                </c:pt>
                <c:pt idx="2">
                  <c:v>Confectionery</c:v>
                </c:pt>
                <c:pt idx="3">
                  <c:v>Dairy</c:v>
                </c:pt>
                <c:pt idx="4">
                  <c:v>Health &amp; Beauty</c:v>
                </c:pt>
                <c:pt idx="5">
                  <c:v>Frozen</c:v>
                </c:pt>
                <c:pt idx="6">
                  <c:v>Household</c:v>
                </c:pt>
                <c:pt idx="7">
                  <c:v>Delicatessen</c:v>
                </c:pt>
                <c:pt idx="8">
                  <c:v>Packaged Grocery</c:v>
                </c:pt>
                <c:pt idx="9">
                  <c:v>Meat, Fish &amp; Poultry</c:v>
                </c:pt>
                <c:pt idx="10">
                  <c:v>Bakery</c:v>
                </c:pt>
                <c:pt idx="11">
                  <c:v>Fruit &amp; Veg</c:v>
                </c:pt>
              </c:strCache>
            </c:strRef>
          </c:cat>
          <c:val>
            <c:numRef>
              <c:f>Sheet1!$C$2:$C$13</c:f>
              <c:numCache>
                <c:formatCode>0%</c:formatCode>
                <c:ptCount val="12"/>
                <c:pt idx="0">
                  <c:v>0.45895364963439617</c:v>
                </c:pt>
                <c:pt idx="1">
                  <c:v>0.42515411015076143</c:v>
                </c:pt>
                <c:pt idx="2">
                  <c:v>0.41272960082777005</c:v>
                </c:pt>
                <c:pt idx="3">
                  <c:v>0.38749835803980404</c:v>
                </c:pt>
                <c:pt idx="4">
                  <c:v>0.38088813963796708</c:v>
                </c:pt>
                <c:pt idx="5">
                  <c:v>0.38079417235463253</c:v>
                </c:pt>
                <c:pt idx="6">
                  <c:v>0.3773505299077749</c:v>
                </c:pt>
                <c:pt idx="7">
                  <c:v>0.36941592555696368</c:v>
                </c:pt>
                <c:pt idx="8">
                  <c:v>0.3643348452369361</c:v>
                </c:pt>
                <c:pt idx="9">
                  <c:v>0.29059800164388883</c:v>
                </c:pt>
                <c:pt idx="10">
                  <c:v>0.20089197164575698</c:v>
                </c:pt>
                <c:pt idx="11">
                  <c:v>0.1277428059765533</c:v>
                </c:pt>
              </c:numCache>
            </c:numRef>
          </c:val>
        </c:ser>
        <c:dLbls>
          <c:showLegendKey val="0"/>
          <c:showVal val="0"/>
          <c:showCatName val="0"/>
          <c:showSerName val="0"/>
          <c:showPercent val="0"/>
          <c:showBubbleSize val="0"/>
        </c:dLbls>
        <c:gapWidth val="60"/>
        <c:axId val="248688000"/>
        <c:axId val="279721088"/>
      </c:barChart>
      <c:catAx>
        <c:axId val="248688000"/>
        <c:scaling>
          <c:orientation val="minMax"/>
        </c:scaling>
        <c:delete val="0"/>
        <c:axPos val="b"/>
        <c:numFmt formatCode="dd\-mmm\-yy" sourceLinked="0"/>
        <c:majorTickMark val="out"/>
        <c:minorTickMark val="none"/>
        <c:tickLblPos val="nextTo"/>
        <c:txPr>
          <a:bodyPr rot="-2580000" vert="horz"/>
          <a:lstStyle/>
          <a:p>
            <a:pPr>
              <a:defRPr sz="1200">
                <a:latin typeface="Calibri" panose="020F0502020204030204" pitchFamily="34" charset="0"/>
              </a:defRPr>
            </a:pPr>
            <a:endParaRPr lang="en-US"/>
          </a:p>
        </c:txPr>
        <c:crossAx val="279721088"/>
        <c:crosses val="autoZero"/>
        <c:auto val="1"/>
        <c:lblAlgn val="ctr"/>
        <c:lblOffset val="100"/>
        <c:tickLblSkip val="1"/>
        <c:tickMarkSkip val="1"/>
        <c:noMultiLvlLbl val="0"/>
      </c:catAx>
      <c:valAx>
        <c:axId val="279721088"/>
        <c:scaling>
          <c:orientation val="minMax"/>
        </c:scaling>
        <c:delete val="1"/>
        <c:axPos val="l"/>
        <c:numFmt formatCode="0%" sourceLinked="1"/>
        <c:majorTickMark val="out"/>
        <c:minorTickMark val="none"/>
        <c:tickLblPos val="none"/>
        <c:crossAx val="248688000"/>
        <c:crosses val="autoZero"/>
        <c:crossBetween val="between"/>
      </c:valAx>
      <c:spPr>
        <a:noFill/>
        <a:ln w="25400">
          <a:noFill/>
        </a:ln>
      </c:spPr>
    </c:plotArea>
    <c:legend>
      <c:legendPos val="b"/>
      <c:layout>
        <c:manualLayout>
          <c:xMode val="edge"/>
          <c:yMode val="edge"/>
          <c:x val="0.6945138377393052"/>
          <c:y val="0.90570708865078842"/>
          <c:w val="0.30548616226069486"/>
          <c:h val="5.3829291717778595E-2"/>
        </c:manualLayout>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82352941176531E-2"/>
          <c:y val="0.10904872389791195"/>
          <c:w val="0.92352941176470593"/>
          <c:h val="0.49419953596287763"/>
        </c:manualLayout>
      </c:layout>
      <c:barChart>
        <c:barDir val="col"/>
        <c:grouping val="clustered"/>
        <c:varyColors val="0"/>
        <c:ser>
          <c:idx val="3"/>
          <c:order val="0"/>
          <c:tx>
            <c:strRef>
              <c:f>Sheet1!$B$1</c:f>
              <c:strCache>
                <c:ptCount val="1"/>
                <c:pt idx="0">
                  <c:v>4w/e 16Jun18</c:v>
                </c:pt>
              </c:strCache>
            </c:strRef>
          </c:tx>
          <c:spPr>
            <a:solidFill>
              <a:schemeClr val="bg1">
                <a:lumMod val="50000"/>
              </a:schemeClr>
            </a:solidFill>
          </c:spPr>
          <c:invertIfNegative val="0"/>
          <c:dLbls>
            <c:dLbl>
              <c:idx val="6"/>
              <c:layout>
                <c:manualLayout>
                  <c:x val="-2.0695192470505212E-3"/>
                  <c:y val="6.751312335958016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227584757526374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Meat, Fish &amp; Poultry</c:v>
                </c:pt>
                <c:pt idx="1">
                  <c:v>Delicatessen</c:v>
                </c:pt>
                <c:pt idx="2">
                  <c:v>BWS</c:v>
                </c:pt>
                <c:pt idx="3">
                  <c:v>Total OL</c:v>
                </c:pt>
                <c:pt idx="4">
                  <c:v>Fruit &amp; Veg</c:v>
                </c:pt>
                <c:pt idx="5">
                  <c:v>Bakery</c:v>
                </c:pt>
                <c:pt idx="6">
                  <c:v>Soft Drinks</c:v>
                </c:pt>
                <c:pt idx="7">
                  <c:v>Confectionery</c:v>
                </c:pt>
                <c:pt idx="8">
                  <c:v>Frozen</c:v>
                </c:pt>
                <c:pt idx="9">
                  <c:v>Health &amp; Beauty</c:v>
                </c:pt>
                <c:pt idx="10">
                  <c:v>Dairy</c:v>
                </c:pt>
                <c:pt idx="11">
                  <c:v>Household</c:v>
                </c:pt>
                <c:pt idx="12">
                  <c:v>Packaged Grocery</c:v>
                </c:pt>
              </c:strCache>
            </c:strRef>
          </c:cat>
          <c:val>
            <c:numRef>
              <c:f>Sheet1!$B$2:$B$14</c:f>
              <c:numCache>
                <c:formatCode>0.0%</c:formatCode>
                <c:ptCount val="13"/>
                <c:pt idx="0">
                  <c:v>0.29406184277954905</c:v>
                </c:pt>
                <c:pt idx="1">
                  <c:v>0.27006210872877678</c:v>
                </c:pt>
                <c:pt idx="2">
                  <c:v>0.14894398982709325</c:v>
                </c:pt>
                <c:pt idx="3">
                  <c:v>0.17672890533254734</c:v>
                </c:pt>
                <c:pt idx="4">
                  <c:v>0.14062206452788795</c:v>
                </c:pt>
                <c:pt idx="5">
                  <c:v>0.17965341598881251</c:v>
                </c:pt>
                <c:pt idx="6">
                  <c:v>0.17492693606453119</c:v>
                </c:pt>
                <c:pt idx="7">
                  <c:v>0.14467090573185601</c:v>
                </c:pt>
                <c:pt idx="8">
                  <c:v>9.8133352642410507E-2</c:v>
                </c:pt>
                <c:pt idx="9">
                  <c:v>0.1204336653823504</c:v>
                </c:pt>
                <c:pt idx="10">
                  <c:v>6.9621694204283519E-2</c:v>
                </c:pt>
                <c:pt idx="11">
                  <c:v>7.7575663911799847E-2</c:v>
                </c:pt>
                <c:pt idx="12">
                  <c:v>6.7328607901129559E-2</c:v>
                </c:pt>
              </c:numCache>
            </c:numRef>
          </c:val>
        </c:ser>
        <c:ser>
          <c:idx val="0"/>
          <c:order val="1"/>
          <c:tx>
            <c:strRef>
              <c:f>Sheet1!$C$1</c:f>
              <c:strCache>
                <c:ptCount val="1"/>
                <c:pt idx="0">
                  <c:v>4w/e 15Jun19</c:v>
                </c:pt>
              </c:strCache>
            </c:strRef>
          </c:tx>
          <c:invertIfNegative val="0"/>
          <c:dLbls>
            <c:numFmt formatCode="0%" sourceLinked="0"/>
            <c:spPr>
              <a:noFill/>
              <a:ln>
                <a:noFill/>
              </a:ln>
              <a:effectLst/>
            </c:spPr>
            <c:txPr>
              <a:bodyPr/>
              <a:lstStyle/>
              <a:p>
                <a:pPr>
                  <a:defRPr sz="9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Count val="13"/>
                <c:pt idx="0">
                  <c:v>Meat, Fish &amp; Poultry</c:v>
                </c:pt>
                <c:pt idx="1">
                  <c:v>Delicatessen</c:v>
                </c:pt>
                <c:pt idx="2">
                  <c:v>BWS</c:v>
                </c:pt>
                <c:pt idx="3">
                  <c:v>Total OL</c:v>
                </c:pt>
                <c:pt idx="4">
                  <c:v>Fruit &amp; Veg</c:v>
                </c:pt>
                <c:pt idx="5">
                  <c:v>Bakery</c:v>
                </c:pt>
                <c:pt idx="6">
                  <c:v>Soft Drinks</c:v>
                </c:pt>
                <c:pt idx="7">
                  <c:v>Confectionery</c:v>
                </c:pt>
                <c:pt idx="8">
                  <c:v>Frozen</c:v>
                </c:pt>
                <c:pt idx="9">
                  <c:v>Health &amp; Beauty</c:v>
                </c:pt>
                <c:pt idx="10">
                  <c:v>Dairy</c:v>
                </c:pt>
                <c:pt idx="11">
                  <c:v>Household</c:v>
                </c:pt>
                <c:pt idx="12">
                  <c:v>Packaged Grocery</c:v>
                </c:pt>
              </c:strCache>
            </c:strRef>
          </c:cat>
          <c:val>
            <c:numRef>
              <c:f>Sheet1!$C$2:$C$14</c:f>
              <c:numCache>
                <c:formatCode>0.0%</c:formatCode>
                <c:ptCount val="13"/>
                <c:pt idx="0">
                  <c:v>0.28074144298695269</c:v>
                </c:pt>
                <c:pt idx="1">
                  <c:v>0.25748612153292294</c:v>
                </c:pt>
                <c:pt idx="2">
                  <c:v>0.17094065157062666</c:v>
                </c:pt>
                <c:pt idx="3">
                  <c:v>0.16588774688906205</c:v>
                </c:pt>
                <c:pt idx="4">
                  <c:v>0.1447332873401814</c:v>
                </c:pt>
                <c:pt idx="5">
                  <c:v>0.14226289656524468</c:v>
                </c:pt>
                <c:pt idx="6">
                  <c:v>0.12593587672573939</c:v>
                </c:pt>
                <c:pt idx="7">
                  <c:v>0.11994842673834735</c:v>
                </c:pt>
                <c:pt idx="8">
                  <c:v>9.7766325351211297E-2</c:v>
                </c:pt>
                <c:pt idx="9">
                  <c:v>8.3290514294001916E-2</c:v>
                </c:pt>
                <c:pt idx="10">
                  <c:v>6.8311017331184637E-2</c:v>
                </c:pt>
                <c:pt idx="11">
                  <c:v>6.2545356669026247E-2</c:v>
                </c:pt>
                <c:pt idx="12">
                  <c:v>5.8647310128963875E-2</c:v>
                </c:pt>
              </c:numCache>
            </c:numRef>
          </c:val>
        </c:ser>
        <c:dLbls>
          <c:showLegendKey val="0"/>
          <c:showVal val="0"/>
          <c:showCatName val="0"/>
          <c:showSerName val="0"/>
          <c:showPercent val="0"/>
          <c:showBubbleSize val="0"/>
        </c:dLbls>
        <c:gapWidth val="60"/>
        <c:axId val="279871488"/>
        <c:axId val="279873024"/>
      </c:barChart>
      <c:catAx>
        <c:axId val="279871488"/>
        <c:scaling>
          <c:orientation val="minMax"/>
        </c:scaling>
        <c:delete val="0"/>
        <c:axPos val="b"/>
        <c:numFmt formatCode="dd\-mmm\-yy" sourceLinked="0"/>
        <c:majorTickMark val="out"/>
        <c:minorTickMark val="none"/>
        <c:tickLblPos val="nextTo"/>
        <c:txPr>
          <a:bodyPr rot="-2580000" vert="horz"/>
          <a:lstStyle/>
          <a:p>
            <a:pPr>
              <a:defRPr sz="1000">
                <a:latin typeface="Calibri" panose="020F0502020204030204" pitchFamily="34" charset="0"/>
              </a:defRPr>
            </a:pPr>
            <a:endParaRPr lang="en-US"/>
          </a:p>
        </c:txPr>
        <c:crossAx val="279873024"/>
        <c:crosses val="autoZero"/>
        <c:auto val="1"/>
        <c:lblAlgn val="ctr"/>
        <c:lblOffset val="100"/>
        <c:tickLblSkip val="1"/>
        <c:tickMarkSkip val="1"/>
        <c:noMultiLvlLbl val="0"/>
      </c:catAx>
      <c:valAx>
        <c:axId val="279873024"/>
        <c:scaling>
          <c:orientation val="minMax"/>
        </c:scaling>
        <c:delete val="1"/>
        <c:axPos val="l"/>
        <c:numFmt formatCode="0.0%" sourceLinked="1"/>
        <c:majorTickMark val="out"/>
        <c:minorTickMark val="none"/>
        <c:tickLblPos val="none"/>
        <c:crossAx val="279871488"/>
        <c:crosses val="autoZero"/>
        <c:crossBetween val="between"/>
      </c:valAx>
      <c:spPr>
        <a:noFill/>
        <a:ln w="25400">
          <a:noFill/>
        </a:ln>
      </c:spPr>
    </c:plotArea>
    <c:legend>
      <c:legendPos val="b"/>
      <c:layout>
        <c:manualLayout>
          <c:xMode val="edge"/>
          <c:yMode val="edge"/>
          <c:x val="0.6945138377393052"/>
          <c:y val="0.90570708865078842"/>
          <c:w val="0.30548616226069486"/>
          <c:h val="5.3829291717778595E-2"/>
        </c:manualLayout>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54836109715088E-2"/>
          <c:y val="4.2755655543057117E-2"/>
          <c:w val="0.90412241743607102"/>
          <c:h val="0.76606235942187562"/>
        </c:manualLayout>
      </c:layout>
      <c:lineChart>
        <c:grouping val="standard"/>
        <c:varyColors val="0"/>
        <c:ser>
          <c:idx val="1"/>
          <c:order val="0"/>
          <c:tx>
            <c:strRef>
              <c:f>Sheet1!$C$1</c:f>
              <c:strCache>
                <c:ptCount val="1"/>
                <c:pt idx="0">
                  <c:v> Tesco </c:v>
                </c:pt>
              </c:strCache>
            </c:strRef>
          </c:tx>
          <c:spPr>
            <a:ln w="38100">
              <a:solidFill>
                <a:srgbClr val="FF0000"/>
              </a:solidFill>
            </a:ln>
          </c:spPr>
          <c:marker>
            <c:symbol val="none"/>
          </c:marker>
          <c:cat>
            <c:numRef>
              <c:f>Sheet1!$A$2:$A$121</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Sheet1!$C$2:$C$121</c:f>
              <c:numCache>
                <c:formatCode>0.0%</c:formatCode>
                <c:ptCount val="14"/>
                <c:pt idx="0">
                  <c:v>0.32385985319635874</c:v>
                </c:pt>
                <c:pt idx="1">
                  <c:v>0.32141014832710058</c:v>
                </c:pt>
                <c:pt idx="2">
                  <c:v>0.31021256920800133</c:v>
                </c:pt>
                <c:pt idx="3">
                  <c:v>0.32040700031134989</c:v>
                </c:pt>
                <c:pt idx="4">
                  <c:v>0.32167606914240066</c:v>
                </c:pt>
                <c:pt idx="5">
                  <c:v>0.33322559484383302</c:v>
                </c:pt>
                <c:pt idx="6">
                  <c:v>0.3413224370686756</c:v>
                </c:pt>
                <c:pt idx="7">
                  <c:v>0.33545834315076312</c:v>
                </c:pt>
                <c:pt idx="8">
                  <c:v>0.32032009016303076</c:v>
                </c:pt>
                <c:pt idx="9">
                  <c:v>0.31248958989378672</c:v>
                </c:pt>
                <c:pt idx="10">
                  <c:v>0.30545174340019987</c:v>
                </c:pt>
                <c:pt idx="11">
                  <c:v>0.3293792572289706</c:v>
                </c:pt>
                <c:pt idx="12">
                  <c:v>0.34166040331778175</c:v>
                </c:pt>
                <c:pt idx="13">
                  <c:v>0.33261951323203393</c:v>
                </c:pt>
              </c:numCache>
            </c:numRef>
          </c:val>
          <c:smooth val="1"/>
        </c:ser>
        <c:ser>
          <c:idx val="2"/>
          <c:order val="1"/>
          <c:tx>
            <c:strRef>
              <c:f>Sheet1!$D$1</c:f>
              <c:strCache>
                <c:ptCount val="1"/>
                <c:pt idx="0">
                  <c:v> Asda </c:v>
                </c:pt>
              </c:strCache>
            </c:strRef>
          </c:tx>
          <c:spPr>
            <a:ln w="38100">
              <a:solidFill>
                <a:schemeClr val="accent3"/>
              </a:solidFill>
            </a:ln>
          </c:spPr>
          <c:marker>
            <c:symbol val="none"/>
          </c:marker>
          <c:cat>
            <c:numRef>
              <c:f>Sheet1!$A$2:$A$121</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Sheet1!$D$2:$D$121</c:f>
              <c:numCache>
                <c:formatCode>0.0%</c:formatCode>
                <c:ptCount val="14"/>
                <c:pt idx="0">
                  <c:v>0.24692776578312756</c:v>
                </c:pt>
                <c:pt idx="1">
                  <c:v>0.23858932519393969</c:v>
                </c:pt>
                <c:pt idx="2">
                  <c:v>0.23334619427973924</c:v>
                </c:pt>
                <c:pt idx="3">
                  <c:v>0.23731983678608334</c:v>
                </c:pt>
                <c:pt idx="4">
                  <c:v>0.23207426674192855</c:v>
                </c:pt>
                <c:pt idx="5">
                  <c:v>0.2400319660403557</c:v>
                </c:pt>
                <c:pt idx="6">
                  <c:v>0.22603638601200696</c:v>
                </c:pt>
                <c:pt idx="7">
                  <c:v>0.20935108089268739</c:v>
                </c:pt>
                <c:pt idx="8">
                  <c:v>0.22076951791642804</c:v>
                </c:pt>
                <c:pt idx="9">
                  <c:v>0.21594212224389495</c:v>
                </c:pt>
                <c:pt idx="10">
                  <c:v>0.20691799502812899</c:v>
                </c:pt>
                <c:pt idx="11">
                  <c:v>0.22911084906829815</c:v>
                </c:pt>
                <c:pt idx="12">
                  <c:v>0.22377187798384407</c:v>
                </c:pt>
                <c:pt idx="13">
                  <c:v>0.22407096724942557</c:v>
                </c:pt>
              </c:numCache>
            </c:numRef>
          </c:val>
          <c:smooth val="1"/>
        </c:ser>
        <c:ser>
          <c:idx val="3"/>
          <c:order val="2"/>
          <c:tx>
            <c:strRef>
              <c:f>Sheet1!$E$1</c:f>
              <c:strCache>
                <c:ptCount val="1"/>
                <c:pt idx="0">
                  <c:v>Sainsbury's</c:v>
                </c:pt>
              </c:strCache>
            </c:strRef>
          </c:tx>
          <c:spPr>
            <a:ln w="38100">
              <a:solidFill>
                <a:schemeClr val="accent4"/>
              </a:solidFill>
            </a:ln>
          </c:spPr>
          <c:marker>
            <c:symbol val="none"/>
          </c:marker>
          <c:cat>
            <c:numRef>
              <c:f>Sheet1!$A$2:$A$121</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Sheet1!$E$2:$E$121</c:f>
              <c:numCache>
                <c:formatCode>0.0%</c:formatCode>
                <c:ptCount val="14"/>
                <c:pt idx="0">
                  <c:v>0.23250806267434007</c:v>
                </c:pt>
                <c:pt idx="1">
                  <c:v>0.22565565972822713</c:v>
                </c:pt>
                <c:pt idx="2">
                  <c:v>0.21515957437808994</c:v>
                </c:pt>
                <c:pt idx="3">
                  <c:v>0.21405558276312328</c:v>
                </c:pt>
                <c:pt idx="4">
                  <c:v>0.22668394532262268</c:v>
                </c:pt>
                <c:pt idx="5">
                  <c:v>0.22802612981814074</c:v>
                </c:pt>
                <c:pt idx="6">
                  <c:v>0.24223910473385266</c:v>
                </c:pt>
                <c:pt idx="7">
                  <c:v>0.23605792749953247</c:v>
                </c:pt>
                <c:pt idx="8">
                  <c:v>0.20224243666969963</c:v>
                </c:pt>
                <c:pt idx="9">
                  <c:v>0.21163653921979417</c:v>
                </c:pt>
                <c:pt idx="10">
                  <c:v>0.21231870597436087</c:v>
                </c:pt>
                <c:pt idx="11">
                  <c:v>0.23758158145178737</c:v>
                </c:pt>
                <c:pt idx="12">
                  <c:v>0.23917685473465625</c:v>
                </c:pt>
                <c:pt idx="13">
                  <c:v>0.24513971479262509</c:v>
                </c:pt>
              </c:numCache>
            </c:numRef>
          </c:val>
          <c:smooth val="1"/>
        </c:ser>
        <c:ser>
          <c:idx val="4"/>
          <c:order val="3"/>
          <c:tx>
            <c:strRef>
              <c:f>Sheet1!$F$1</c:f>
              <c:strCache>
                <c:ptCount val="1"/>
                <c:pt idx="0">
                  <c:v>Morrisons</c:v>
                </c:pt>
              </c:strCache>
            </c:strRef>
          </c:tx>
          <c:spPr>
            <a:ln w="38100">
              <a:solidFill>
                <a:schemeClr val="accent1"/>
              </a:solidFill>
            </a:ln>
          </c:spPr>
          <c:marker>
            <c:symbol val="none"/>
          </c:marker>
          <c:cat>
            <c:numRef>
              <c:f>Sheet1!$A$2:$A$121</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Sheet1!$F$2:$F$121</c:f>
              <c:numCache>
                <c:formatCode>0.0%</c:formatCode>
                <c:ptCount val="14"/>
                <c:pt idx="0">
                  <c:v>0.34496786206905805</c:v>
                </c:pt>
                <c:pt idx="1">
                  <c:v>0.3356964958274421</c:v>
                </c:pt>
                <c:pt idx="2">
                  <c:v>0.33626290282191085</c:v>
                </c:pt>
                <c:pt idx="3">
                  <c:v>0.34585164876115165</c:v>
                </c:pt>
                <c:pt idx="4">
                  <c:v>0.34496761137445231</c:v>
                </c:pt>
                <c:pt idx="5">
                  <c:v>0.34888392756280151</c:v>
                </c:pt>
                <c:pt idx="6">
                  <c:v>0.35638572145596559</c:v>
                </c:pt>
                <c:pt idx="7">
                  <c:v>0.33344945430937939</c:v>
                </c:pt>
                <c:pt idx="8">
                  <c:v>0.31609292803168854</c:v>
                </c:pt>
                <c:pt idx="9">
                  <c:v>0.33140266440581262</c:v>
                </c:pt>
                <c:pt idx="10">
                  <c:v>0.33780552529912827</c:v>
                </c:pt>
                <c:pt idx="11">
                  <c:v>0.36049045552508907</c:v>
                </c:pt>
                <c:pt idx="12">
                  <c:v>0.36248854690790433</c:v>
                </c:pt>
                <c:pt idx="13">
                  <c:v>0.35264390896082121</c:v>
                </c:pt>
              </c:numCache>
            </c:numRef>
          </c:val>
          <c:smooth val="1"/>
        </c:ser>
        <c:ser>
          <c:idx val="5"/>
          <c:order val="4"/>
          <c:tx>
            <c:strRef>
              <c:f>Sheet1!$G$1</c:f>
              <c:strCache>
                <c:ptCount val="1"/>
                <c:pt idx="0">
                  <c:v>Waitrose</c:v>
                </c:pt>
              </c:strCache>
            </c:strRef>
          </c:tx>
          <c:spPr>
            <a:ln w="38100">
              <a:solidFill>
                <a:srgbClr val="8DC63F"/>
              </a:solidFill>
            </a:ln>
          </c:spPr>
          <c:marker>
            <c:symbol val="none"/>
          </c:marker>
          <c:cat>
            <c:numRef>
              <c:f>Sheet1!$A$2:$A$121</c:f>
              <c:numCache>
                <c:formatCode>d\-mmm\-yy</c:formatCode>
                <c:ptCount val="14"/>
                <c:pt idx="0">
                  <c:v>43267</c:v>
                </c:pt>
                <c:pt idx="1">
                  <c:v>43295</c:v>
                </c:pt>
                <c:pt idx="2">
                  <c:v>43323</c:v>
                </c:pt>
                <c:pt idx="3">
                  <c:v>43351</c:v>
                </c:pt>
                <c:pt idx="4">
                  <c:v>43379</c:v>
                </c:pt>
                <c:pt idx="5">
                  <c:v>43407</c:v>
                </c:pt>
                <c:pt idx="6">
                  <c:v>43435</c:v>
                </c:pt>
                <c:pt idx="7">
                  <c:v>43463</c:v>
                </c:pt>
                <c:pt idx="8">
                  <c:v>43491</c:v>
                </c:pt>
                <c:pt idx="9">
                  <c:v>43519</c:v>
                </c:pt>
                <c:pt idx="10">
                  <c:v>43547</c:v>
                </c:pt>
                <c:pt idx="11">
                  <c:v>43575</c:v>
                </c:pt>
                <c:pt idx="12">
                  <c:v>43603</c:v>
                </c:pt>
                <c:pt idx="13">
                  <c:v>43631</c:v>
                </c:pt>
              </c:numCache>
            </c:numRef>
          </c:cat>
          <c:val>
            <c:numRef>
              <c:f>Sheet1!$G$2:$G$121</c:f>
              <c:numCache>
                <c:formatCode>0.0%</c:formatCode>
                <c:ptCount val="14"/>
                <c:pt idx="0">
                  <c:v>0.40213307818049021</c:v>
                </c:pt>
                <c:pt idx="1">
                  <c:v>0.38581259126770051</c:v>
                </c:pt>
                <c:pt idx="2">
                  <c:v>0.38413998688923029</c:v>
                </c:pt>
                <c:pt idx="3">
                  <c:v>0.39184888779469479</c:v>
                </c:pt>
                <c:pt idx="4">
                  <c:v>0.37881093989129794</c:v>
                </c:pt>
                <c:pt idx="5">
                  <c:v>0.39245660741036592</c:v>
                </c:pt>
                <c:pt idx="6">
                  <c:v>0.39769956589912114</c:v>
                </c:pt>
                <c:pt idx="7">
                  <c:v>0.37192818766871283</c:v>
                </c:pt>
                <c:pt idx="8">
                  <c:v>0.38031489712382044</c:v>
                </c:pt>
                <c:pt idx="9">
                  <c:v>0.36795189932599404</c:v>
                </c:pt>
                <c:pt idx="10">
                  <c:v>0.37260326850816156</c:v>
                </c:pt>
                <c:pt idx="11">
                  <c:v>0.38626839306257976</c:v>
                </c:pt>
                <c:pt idx="12">
                  <c:v>0.39311596422211165</c:v>
                </c:pt>
                <c:pt idx="13">
                  <c:v>0.38588228488962678</c:v>
                </c:pt>
              </c:numCache>
            </c:numRef>
          </c:val>
          <c:smooth val="1"/>
        </c:ser>
        <c:dLbls>
          <c:showLegendKey val="0"/>
          <c:showVal val="0"/>
          <c:showCatName val="0"/>
          <c:showSerName val="0"/>
          <c:showPercent val="0"/>
          <c:showBubbleSize val="0"/>
        </c:dLbls>
        <c:marker val="1"/>
        <c:smooth val="0"/>
        <c:axId val="280061056"/>
        <c:axId val="280062592"/>
      </c:lineChart>
      <c:catAx>
        <c:axId val="280061056"/>
        <c:scaling>
          <c:orientation val="minMax"/>
        </c:scaling>
        <c:delete val="0"/>
        <c:axPos val="b"/>
        <c:numFmt formatCode="d\-mmm\-yy" sourceLinked="0"/>
        <c:majorTickMark val="out"/>
        <c:minorTickMark val="none"/>
        <c:tickLblPos val="low"/>
        <c:txPr>
          <a:bodyPr/>
          <a:lstStyle/>
          <a:p>
            <a:pPr>
              <a:defRPr sz="800">
                <a:latin typeface="Calibri" panose="020F0502020204030204" pitchFamily="34" charset="0"/>
              </a:defRPr>
            </a:pPr>
            <a:endParaRPr lang="en-US"/>
          </a:p>
        </c:txPr>
        <c:crossAx val="280062592"/>
        <c:crosses val="autoZero"/>
        <c:auto val="0"/>
        <c:lblAlgn val="ctr"/>
        <c:lblOffset val="100"/>
        <c:noMultiLvlLbl val="0"/>
      </c:catAx>
      <c:valAx>
        <c:axId val="280062592"/>
        <c:scaling>
          <c:orientation val="minMax"/>
          <c:max val="0.48000000000000004"/>
          <c:min val="0.19000000000000003"/>
        </c:scaling>
        <c:delete val="0"/>
        <c:axPos val="l"/>
        <c:majorGridlines/>
        <c:numFmt formatCode="0%" sourceLinked="0"/>
        <c:majorTickMark val="out"/>
        <c:minorTickMark val="none"/>
        <c:tickLblPos val="nextTo"/>
        <c:txPr>
          <a:bodyPr/>
          <a:lstStyle/>
          <a:p>
            <a:pPr>
              <a:defRPr sz="1100">
                <a:latin typeface="Calibri" panose="020F0502020204030204" pitchFamily="34" charset="0"/>
              </a:defRPr>
            </a:pPr>
            <a:endParaRPr lang="en-US"/>
          </a:p>
        </c:txPr>
        <c:crossAx val="280061056"/>
        <c:crosses val="autoZero"/>
        <c:crossBetween val="between"/>
        <c:majorUnit val="2.0000000000000011E-2"/>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11AF0CD-BC41-4F04-B4EA-2199DCC1D7F5}" type="datetimeFigureOut">
              <a:rPr lang="en-US" smtClean="0"/>
              <a:t>6/27/2019</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179AC90-8781-4E50-A662-E5F10E6DF2FA}" type="slidenum">
              <a:rPr lang="en-US" smtClean="0"/>
              <a:t>‹#›</a:t>
            </a:fld>
            <a:endParaRPr lang="en-US" dirty="0"/>
          </a:p>
        </p:txBody>
      </p:sp>
    </p:spTree>
    <p:extLst>
      <p:ext uri="{BB962C8B-B14F-4D97-AF65-F5344CB8AC3E}">
        <p14:creationId xmlns:p14="http://schemas.microsoft.com/office/powerpoint/2010/main" val="13534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43342" cy="46545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8131" y="0"/>
            <a:ext cx="3043342" cy="465455"/>
          </a:xfrm>
          <a:prstGeom prst="rect">
            <a:avLst/>
          </a:prstGeom>
          <a:noFill/>
          <a:ln>
            <a:noFill/>
          </a:ln>
        </p:spPr>
        <p:txBody>
          <a:bodyPr lIns="93308" tIns="93308" rIns="93308" bIns="93308"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42029"/>
            <a:ext cx="3043342" cy="465455"/>
          </a:xfrm>
          <a:prstGeom prst="rect">
            <a:avLst/>
          </a:prstGeom>
          <a:noFill/>
          <a:ln>
            <a:noFill/>
          </a:ln>
        </p:spPr>
        <p:txBody>
          <a:bodyPr lIns="93308" tIns="93308" rIns="93308" bIns="93308"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6224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5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65538" name="Shape 544"/>
          <p:cNvSpPr>
            <a:spLocks noGrp="1" noRot="1" noChangeAspect="1"/>
          </p:cNvSpPr>
          <p:nvPr>
            <p:ph type="sldImg" idx="2"/>
          </p:nvPr>
        </p:nvSpPr>
        <p:spPr>
          <a:noFill/>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spcBef>
                <a:spcPct val="0"/>
              </a:spcBef>
              <a:defRPr/>
            </a:pPr>
            <a:r>
              <a:rPr lang="en-US" b="1" dirty="0" smtClean="0">
                <a:solidFill>
                  <a:schemeClr val="tx2"/>
                </a:solidFill>
              </a:rPr>
              <a:t>Numbers in</a:t>
            </a:r>
            <a:r>
              <a:rPr lang="en-US" b="1" baseline="0" dirty="0" smtClean="0">
                <a:solidFill>
                  <a:schemeClr val="tx2"/>
                </a:solidFill>
              </a:rPr>
              <a:t> </a:t>
            </a:r>
            <a:r>
              <a:rPr lang="en-US" b="1" dirty="0" smtClean="0">
                <a:solidFill>
                  <a:schemeClr val="tx2"/>
                </a:solidFill>
              </a:rPr>
              <a:t>this slide may change due to NDH00TSR data later</a:t>
            </a:r>
            <a:endParaRPr lang="de-DE" b="1" dirty="0" smtClean="0">
              <a:solidFill>
                <a:schemeClr val="tx2"/>
              </a:solidFill>
            </a:endParaRP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smtClean="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12</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smtClean="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smtClean="0">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13</a:t>
            </a:fld>
            <a:endParaRPr lang="en-US" altLang="en-US" sz="1200" dirty="0">
              <a:latin typeface="Calibri" pitchFamily="34" charset="0"/>
              <a:cs typeface="Calibri" pitchFamily="34" charset="0"/>
              <a:sym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787F44-EB60-4A0F-8A09-A436A27DB22D}" type="slidenum">
              <a:rPr lang="en-US">
                <a:solidFill>
                  <a:prstClr val="black"/>
                </a:solidFill>
              </a:rPr>
              <a:pPr fontAlgn="base">
                <a:spcBef>
                  <a:spcPct val="0"/>
                </a:spcBef>
                <a:spcAft>
                  <a:spcPct val="0"/>
                </a:spcAft>
                <a:defRPr/>
              </a:pPr>
              <a:t>14</a:t>
            </a:fld>
            <a:endParaRPr lang="en-US" dirty="0">
              <a:solidFill>
                <a:prstClr val="black"/>
              </a:solidFill>
            </a:endParaRPr>
          </a:p>
        </p:txBody>
      </p:sp>
    </p:spTree>
    <p:extLst>
      <p:ext uri="{BB962C8B-B14F-4D97-AF65-F5344CB8AC3E}">
        <p14:creationId xmlns:p14="http://schemas.microsoft.com/office/powerpoint/2010/main" val="3081601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17A972-B64F-41CE-A881-29BB7AB7CB3D}" type="slidenum">
              <a:rPr lang="en-US" smtClean="0"/>
              <a:pPr>
                <a:defRPr/>
              </a:pPr>
              <a:t>15</a:t>
            </a:fld>
            <a:endParaRPr lang="en-US" dirty="0"/>
          </a:p>
        </p:txBody>
      </p:sp>
    </p:spTree>
    <p:extLst>
      <p:ext uri="{BB962C8B-B14F-4D97-AF65-F5344CB8AC3E}">
        <p14:creationId xmlns:p14="http://schemas.microsoft.com/office/powerpoint/2010/main" val="3130500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AA3E7C64-EE27-4895-A0C7-D8D2D569C4BF}" type="slidenum">
              <a:rPr lang="en-US" smtClean="0"/>
              <a:pPr>
                <a:defRPr/>
              </a:pPr>
              <a:t>25</a:t>
            </a:fld>
            <a:endParaRPr lang="en-US" dirty="0"/>
          </a:p>
        </p:txBody>
      </p:sp>
    </p:spTree>
    <p:extLst>
      <p:ext uri="{BB962C8B-B14F-4D97-AF65-F5344CB8AC3E}">
        <p14:creationId xmlns:p14="http://schemas.microsoft.com/office/powerpoint/2010/main" val="274402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8E8071A-BDC9-4F54-BD40-EB2B2B6EB0B1}" type="slidenum">
              <a:rPr lang="en-US" altLang="en-US" smtClean="0"/>
              <a:pPr eaLnBrk="1" fontAlgn="base" hangingPunct="1">
                <a:spcBef>
                  <a:spcPct val="0"/>
                </a:spcBef>
                <a:spcAft>
                  <a:spcPct val="0"/>
                </a:spcAft>
              </a:pPr>
              <a:t>3</a:t>
            </a:fld>
            <a:endParaRPr lang="en-US" altLang="en-US" dirty="0" smtClean="0"/>
          </a:p>
        </p:txBody>
      </p:sp>
    </p:spTree>
    <p:extLst>
      <p:ext uri="{BB962C8B-B14F-4D97-AF65-F5344CB8AC3E}">
        <p14:creationId xmlns:p14="http://schemas.microsoft.com/office/powerpoint/2010/main" val="209741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7A74428-54D3-4D89-9445-2E125D0D5B5D}" type="slidenum">
              <a:rPr lang="en-US" altLang="en-US" smtClean="0"/>
              <a:pPr eaLnBrk="1" fontAlgn="base" hangingPunct="1">
                <a:spcBef>
                  <a:spcPct val="0"/>
                </a:spcBef>
                <a:spcAft>
                  <a:spcPct val="0"/>
                </a:spcAft>
              </a:pPr>
              <a:t>4</a:t>
            </a:fld>
            <a:endParaRPr lang="en-US" altLang="en-US" dirty="0" smtClean="0"/>
          </a:p>
        </p:txBody>
      </p:sp>
    </p:spTree>
    <p:extLst>
      <p:ext uri="{BB962C8B-B14F-4D97-AF65-F5344CB8AC3E}">
        <p14:creationId xmlns:p14="http://schemas.microsoft.com/office/powerpoint/2010/main" val="198503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715B945-4565-4BF6-9DAA-D292A8C012DE}" type="slidenum">
              <a:rPr lang="en-US" altLang="en-US" smtClean="0"/>
              <a:pPr eaLnBrk="1" fontAlgn="base" hangingPunct="1">
                <a:spcBef>
                  <a:spcPct val="0"/>
                </a:spcBef>
                <a:spcAft>
                  <a:spcPct val="0"/>
                </a:spcAft>
              </a:pPr>
              <a:t>5</a:t>
            </a:fld>
            <a:endParaRPr lang="en-US" altLang="en-US" dirty="0" smtClean="0"/>
          </a:p>
        </p:txBody>
      </p:sp>
    </p:spTree>
    <p:extLst>
      <p:ext uri="{BB962C8B-B14F-4D97-AF65-F5344CB8AC3E}">
        <p14:creationId xmlns:p14="http://schemas.microsoft.com/office/powerpoint/2010/main" val="271738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D715B945-4565-4BF6-9DAA-D292A8C012DE}" type="slidenum">
              <a:rPr lang="en-US" altLang="en-US" smtClean="0"/>
              <a:pPr eaLnBrk="1" fontAlgn="base" hangingPunct="1">
                <a:spcBef>
                  <a:spcPct val="0"/>
                </a:spcBef>
                <a:spcAft>
                  <a:spcPct val="0"/>
                </a:spcAft>
              </a:pPr>
              <a:t>6</a:t>
            </a:fld>
            <a:endParaRPr lang="en-US" altLang="en-US" dirty="0" smtClean="0"/>
          </a:p>
        </p:txBody>
      </p:sp>
    </p:spTree>
    <p:extLst>
      <p:ext uri="{BB962C8B-B14F-4D97-AF65-F5344CB8AC3E}">
        <p14:creationId xmlns:p14="http://schemas.microsoft.com/office/powerpoint/2010/main" val="271738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a:headEnd/>
            <a:tailEnd/>
          </a:ln>
        </p:spPr>
      </p:sp>
      <p:sp>
        <p:nvSpPr>
          <p:cNvPr id="7680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6803"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6A9D7356-E038-4567-B709-172513B572B5}" type="slidenum">
              <a:rPr lang="en-US" altLang="en-US" sz="1200">
                <a:latin typeface="Calibri" pitchFamily="34" charset="0"/>
                <a:cs typeface="Calibri" pitchFamily="34" charset="0"/>
                <a:sym typeface="Calibri" pitchFamily="34" charset="0"/>
              </a:rPr>
              <a:pPr/>
              <a:t>7</a:t>
            </a:fld>
            <a:endParaRPr lang="en-US" altLang="en-US" sz="1200" dirty="0">
              <a:latin typeface="Calibri" pitchFamily="34" charset="0"/>
              <a:cs typeface="Calibri" pitchFamily="34" charset="0"/>
              <a:sym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a:headEnd/>
            <a:tailEnd/>
          </a:ln>
        </p:spPr>
      </p:sp>
      <p:sp>
        <p:nvSpPr>
          <p:cNvPr id="7885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smtClean="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smtClean="0">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885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BE7B347D-3BA5-43C0-8F9F-73B4841204D5}" type="slidenum">
              <a:rPr lang="en-US" altLang="en-US" sz="1200">
                <a:latin typeface="Calibri" pitchFamily="34" charset="0"/>
                <a:cs typeface="Calibri" pitchFamily="34" charset="0"/>
                <a:sym typeface="Calibri" pitchFamily="34" charset="0"/>
              </a:rPr>
              <a:pPr/>
              <a:t>8</a:t>
            </a:fld>
            <a:endParaRPr lang="en-US" altLang="en-US" sz="1200" dirty="0">
              <a:latin typeface="Calibri" pitchFamily="34" charset="0"/>
              <a:cs typeface="Calibri" pitchFamily="34" charset="0"/>
              <a:sym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Shape 148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8" name="Shape 1488"/>
          <p:cNvSpPr txBox="1">
            <a:spLocks noGrp="1"/>
          </p:cNvSpPr>
          <p:nvPr>
            <p:ph type="sldNum" idx="12"/>
          </p:nvPr>
        </p:nvSpPr>
        <p:spPr>
          <a:xfrm>
            <a:off x="3978131" y="8842029"/>
            <a:ext cx="3043343" cy="465455"/>
          </a:xfrm>
          <a:prstGeom prst="rect">
            <a:avLst/>
          </a:prstGeom>
          <a:noFill/>
          <a:ln>
            <a:noFill/>
          </a:ln>
        </p:spPr>
        <p:txBody>
          <a:bodyPr spcFirstLastPara="1" wrap="square" lIns="93155" tIns="46565" rIns="93155" bIns="46565" anchor="b" anchorCtr="0">
            <a:noAutofit/>
          </a:bodyPr>
          <a:lstStyle/>
          <a:p>
            <a:pPr>
              <a:buSzPts val="1400"/>
            </a:pPr>
            <a:fld id="{00000000-1234-1234-1234-123412341234}" type="slidenum">
              <a:rPr lang="en-US"/>
              <a:pPr>
                <a:buSzPts val="1400"/>
              </a:pPr>
              <a:t>9</a:t>
            </a:fld>
            <a:endParaRPr dirty="0"/>
          </a:p>
        </p:txBody>
      </p:sp>
      <p:sp>
        <p:nvSpPr>
          <p:cNvPr id="1489" name="Shape 1489"/>
          <p:cNvSpPr txBox="1">
            <a:spLocks noGrp="1"/>
          </p:cNvSpPr>
          <p:nvPr>
            <p:ph type="body" idx="1"/>
          </p:nvPr>
        </p:nvSpPr>
        <p:spPr>
          <a:xfrm>
            <a:off x="702311" y="4421824"/>
            <a:ext cx="5618480" cy="4189095"/>
          </a:xfrm>
          <a:prstGeom prst="rect">
            <a:avLst/>
          </a:prstGeom>
          <a:noFill/>
          <a:ln>
            <a:noFill/>
          </a:ln>
        </p:spPr>
        <p:txBody>
          <a:bodyPr spcFirstLastPara="1" wrap="square" lIns="93155" tIns="93155" rIns="93155" bIns="93155" anchor="t" anchorCtr="0">
            <a:noAutofit/>
          </a:bodyPr>
          <a:lstStyle/>
          <a:p>
            <a:pPr marL="0" indent="77770">
              <a:buClr>
                <a:schemeClr val="dk1"/>
              </a:buClr>
              <a:buSzPts val="1200"/>
            </a:pPr>
            <a:r>
              <a:rPr lang="en-US" sz="1200" b="0" i="0" u="none" strike="noStrike" cap="none" dirty="0" smtClean="0">
                <a:solidFill>
                  <a:schemeClr val="dk1"/>
                </a:solidFill>
                <a:latin typeface="Open Sans"/>
                <a:ea typeface="Open Sans"/>
                <a:cs typeface="Open Sans"/>
                <a:sym typeface="Open Sans"/>
              </a:rPr>
              <a:t> </a:t>
            </a:r>
            <a:endParaRPr dirty="0">
              <a:solidFill>
                <a:schemeClr val="dk2"/>
              </a:solidFill>
            </a:endParaRPr>
          </a:p>
        </p:txBody>
      </p:sp>
    </p:spTree>
    <p:extLst>
      <p:ext uri="{BB962C8B-B14F-4D97-AF65-F5344CB8AC3E}">
        <p14:creationId xmlns:p14="http://schemas.microsoft.com/office/powerpoint/2010/main" val="15320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spcBef>
                <a:spcPct val="0"/>
              </a:spcBef>
              <a:defRPr/>
            </a:pPr>
            <a:r>
              <a:rPr lang="en-US" b="1" dirty="0" smtClean="0">
                <a:solidFill>
                  <a:schemeClr val="tx2"/>
                </a:solidFill>
              </a:rPr>
              <a:t>Numbers in</a:t>
            </a:r>
            <a:r>
              <a:rPr lang="en-US" b="1" baseline="0" dirty="0" smtClean="0">
                <a:solidFill>
                  <a:schemeClr val="tx2"/>
                </a:solidFill>
              </a:rPr>
              <a:t> </a:t>
            </a:r>
            <a:r>
              <a:rPr lang="en-US" b="1" dirty="0" smtClean="0">
                <a:solidFill>
                  <a:schemeClr val="tx2"/>
                </a:solidFill>
              </a:rPr>
              <a:t>this slide may change due to NDH00TSR data later</a:t>
            </a:r>
            <a:endParaRPr lang="de-DE" b="1" dirty="0" smtClean="0">
              <a:solidFill>
                <a:schemeClr val="tx2"/>
              </a:solidFill>
            </a:endParaRP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09_Table">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1" name="Shape 161"/>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0_Divider Slide">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249" name="Shape 249"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50" name="Shape 250"/>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51" name="Shape 251"/>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2" name="Shape 252"/>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3_End Slide N-tab PURPLE">
    <p:spTree>
      <p:nvGrpSpPr>
        <p:cNvPr id="1" name="Shape 257"/>
        <p:cNvGrpSpPr/>
        <p:nvPr/>
      </p:nvGrpSpPr>
      <p:grpSpPr>
        <a:xfrm>
          <a:off x="0" y="0"/>
          <a:ext cx="0" cy="0"/>
          <a:chOff x="0" y="0"/>
          <a:chExt cx="0" cy="0"/>
        </a:xfrm>
      </p:grpSpPr>
      <p:pic>
        <p:nvPicPr>
          <p:cNvPr id="258" name="Shape 258" descr="Purple.jpg"/>
          <p:cNvPicPr preferRelativeResize="0"/>
          <p:nvPr/>
        </p:nvPicPr>
        <p:blipFill rotWithShape="1">
          <a:blip r:embed="rId2">
            <a:alphaModFix/>
          </a:blip>
          <a:srcRect/>
          <a:stretch/>
        </p:blipFill>
        <p:spPr>
          <a:xfrm>
            <a:off x="2709" y="0"/>
            <a:ext cx="9141290" cy="5143499"/>
          </a:xfrm>
          <a:prstGeom prst="rect">
            <a:avLst/>
          </a:prstGeom>
          <a:noFill/>
          <a:ln>
            <a:noFill/>
          </a:ln>
        </p:spPr>
      </p:pic>
      <p:sp>
        <p:nvSpPr>
          <p:cNvPr id="259" name="Shape 25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0" name="Shape 260"/>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4_End Slide Full Logo PURPLE">
    <p:spTree>
      <p:nvGrpSpPr>
        <p:cNvPr id="1" name="Shape 261"/>
        <p:cNvGrpSpPr/>
        <p:nvPr/>
      </p:nvGrpSpPr>
      <p:grpSpPr>
        <a:xfrm>
          <a:off x="0" y="0"/>
          <a:ext cx="0" cy="0"/>
          <a:chOff x="0" y="0"/>
          <a:chExt cx="0" cy="0"/>
        </a:xfrm>
      </p:grpSpPr>
      <p:pic>
        <p:nvPicPr>
          <p:cNvPr id="262" name="Shape 26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3" name="Shape 26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4" name="Shape 264"/>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7_Title N-tab GREEN">
    <p:spTree>
      <p:nvGrpSpPr>
        <p:cNvPr id="1" name="Shape 265"/>
        <p:cNvGrpSpPr/>
        <p:nvPr/>
      </p:nvGrpSpPr>
      <p:grpSpPr>
        <a:xfrm>
          <a:off x="0" y="0"/>
          <a:ext cx="0" cy="0"/>
          <a:chOff x="0" y="0"/>
          <a:chExt cx="0" cy="0"/>
        </a:xfrm>
      </p:grpSpPr>
      <p:pic>
        <p:nvPicPr>
          <p:cNvPr id="266" name="Shape 266"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7" name="Shape 267"/>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68" name="Shape 268"/>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9" name="Shape 269"/>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0" name="Shape 2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1" name="Shape 271"/>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8_Title Full Logo GREEN">
    <p:spTree>
      <p:nvGrpSpPr>
        <p:cNvPr id="1" name="Shape 272"/>
        <p:cNvGrpSpPr/>
        <p:nvPr/>
      </p:nvGrpSpPr>
      <p:grpSpPr>
        <a:xfrm>
          <a:off x="0" y="0"/>
          <a:ext cx="0" cy="0"/>
          <a:chOff x="0" y="0"/>
          <a:chExt cx="0" cy="0"/>
        </a:xfrm>
      </p:grpSpPr>
      <p:pic>
        <p:nvPicPr>
          <p:cNvPr id="273" name="Shape 273"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74" name="Shape 274"/>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6" name="Shape 276"/>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7" name="Shape 27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8" name="Shape 278"/>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281" name="Shape 281"/>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282" name="Shape 282" descr="Green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83" name="Shape 283"/>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4" name="Shape 28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a:t>
            </a:r>
            <a:r>
              <a:rPr lang="en-US" sz="600" dirty="0" smtClean="0">
                <a:solidFill>
                  <a:schemeClr val="lt1"/>
                </a:solidFill>
                <a:latin typeface="Arial"/>
                <a:ea typeface="Arial"/>
                <a:cs typeface="Arial"/>
                <a:sym typeface="Arial"/>
              </a:rPr>
              <a:t>. </a:t>
            </a:r>
            <a:r>
              <a:rPr lang="en-US" sz="600" dirty="0">
                <a:solidFill>
                  <a:schemeClr val="lt1"/>
                </a:solidFill>
                <a:latin typeface="Arial"/>
                <a:ea typeface="Arial"/>
                <a:cs typeface="Arial"/>
                <a:sym typeface="Arial"/>
              </a:rPr>
              <a:t>Confidential and proprietary. Do not distribute.</a:t>
            </a:r>
          </a:p>
        </p:txBody>
      </p:sp>
      <p:sp>
        <p:nvSpPr>
          <p:cNvPr id="285" name="Shape 285"/>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9_Title N-tab White">
    <p:spTree>
      <p:nvGrpSpPr>
        <p:cNvPr id="1" name="Shape 286"/>
        <p:cNvGrpSpPr/>
        <p:nvPr/>
      </p:nvGrpSpPr>
      <p:grpSpPr>
        <a:xfrm>
          <a:off x="0" y="0"/>
          <a:ext cx="0" cy="0"/>
          <a:chOff x="0" y="0"/>
          <a:chExt cx="0" cy="0"/>
        </a:xfrm>
      </p:grpSpPr>
      <p:pic>
        <p:nvPicPr>
          <p:cNvPr id="287" name="Shape 287"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88" name="Shape 288"/>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9" name="Shape 289"/>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0" name="Shape 290"/>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1" name="Shape 29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92" name="Shape 292"/>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7_Quote Texture GREEN">
    <p:spTree>
      <p:nvGrpSpPr>
        <p:cNvPr id="1" name="Shape 323"/>
        <p:cNvGrpSpPr/>
        <p:nvPr/>
      </p:nvGrpSpPr>
      <p:grpSpPr>
        <a:xfrm>
          <a:off x="0" y="0"/>
          <a:ext cx="0" cy="0"/>
          <a:chOff x="0" y="0"/>
          <a:chExt cx="0" cy="0"/>
        </a:xfrm>
      </p:grpSpPr>
      <p:pic>
        <p:nvPicPr>
          <p:cNvPr id="324" name="Shape 324"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25" name="Shape 325"/>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6" name="Shape 326"/>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Shape 32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28" name="Shape 328"/>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329" name="Shape 32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8_Divider Slide">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332" name="Shape 332" descr="Green strip.jpg"/>
          <p:cNvPicPr preferRelativeResize="0"/>
          <p:nvPr/>
        </p:nvPicPr>
        <p:blipFill rotWithShape="1">
          <a:blip r:embed="rId3">
            <a:alphaModFix/>
          </a:blip>
          <a:srcRect/>
          <a:stretch/>
        </p:blipFill>
        <p:spPr>
          <a:xfrm>
            <a:off x="0" y="761"/>
            <a:ext cx="176732" cy="5143499"/>
          </a:xfrm>
          <a:prstGeom prst="rect">
            <a:avLst/>
          </a:prstGeom>
          <a:noFill/>
          <a:ln>
            <a:noFill/>
          </a:ln>
        </p:spPr>
      </p:pic>
      <p:sp>
        <p:nvSpPr>
          <p:cNvPr id="333" name="Shape 3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34" name="Shape 334"/>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5" name="Shape 33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1_End Slide N-tab GREEN">
    <p:spTree>
      <p:nvGrpSpPr>
        <p:cNvPr id="1" name="Shape 336"/>
        <p:cNvGrpSpPr/>
        <p:nvPr/>
      </p:nvGrpSpPr>
      <p:grpSpPr>
        <a:xfrm>
          <a:off x="0" y="0"/>
          <a:ext cx="0" cy="0"/>
          <a:chOff x="0" y="0"/>
          <a:chExt cx="0" cy="0"/>
        </a:xfrm>
      </p:grpSpPr>
      <p:pic>
        <p:nvPicPr>
          <p:cNvPr id="337" name="Shape 337"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38" name="Shape 33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39" name="Shape 33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0_Quote White">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32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5" name="Shape 165"/>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2_End Slide Full Logo GREEN">
    <p:spTree>
      <p:nvGrpSpPr>
        <p:cNvPr id="1" name="Shape 340"/>
        <p:cNvGrpSpPr/>
        <p:nvPr/>
      </p:nvGrpSpPr>
      <p:grpSpPr>
        <a:xfrm>
          <a:off x="0" y="0"/>
          <a:ext cx="0" cy="0"/>
          <a:chOff x="0" y="0"/>
          <a:chExt cx="0" cy="0"/>
        </a:xfrm>
      </p:grpSpPr>
      <p:pic>
        <p:nvPicPr>
          <p:cNvPr id="341" name="Shape 341"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2" name="Shape 34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43" name="Shape 34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5_Title N-tab GOLD">
    <p:spTree>
      <p:nvGrpSpPr>
        <p:cNvPr id="1" name="Shape 344"/>
        <p:cNvGrpSpPr/>
        <p:nvPr/>
      </p:nvGrpSpPr>
      <p:grpSpPr>
        <a:xfrm>
          <a:off x="0" y="0"/>
          <a:ext cx="0" cy="0"/>
          <a:chOff x="0" y="0"/>
          <a:chExt cx="0" cy="0"/>
        </a:xfrm>
      </p:grpSpPr>
      <p:pic>
        <p:nvPicPr>
          <p:cNvPr id="345" name="Shape 345"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6" name="Shape 34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47" name="Shape 34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49" name="Shape 34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0" name="Shape 35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6_Title Full Logo GOLD">
    <p:spTree>
      <p:nvGrpSpPr>
        <p:cNvPr id="1" name="Shape 351"/>
        <p:cNvGrpSpPr/>
        <p:nvPr/>
      </p:nvGrpSpPr>
      <p:grpSpPr>
        <a:xfrm>
          <a:off x="0" y="0"/>
          <a:ext cx="0" cy="0"/>
          <a:chOff x="0" y="0"/>
          <a:chExt cx="0" cy="0"/>
        </a:xfrm>
      </p:grpSpPr>
      <p:pic>
        <p:nvPicPr>
          <p:cNvPr id="352" name="Shape 352"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53" name="Shape 35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54" name="Shape 35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56" name="Shape 35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7" name="Shape 35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360" name="Shape 36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361" name="Shape 361"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362" name="Shape 36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3" name="Shape 36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364" name="Shape 36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57_Title N-tab White">
    <p:spTree>
      <p:nvGrpSpPr>
        <p:cNvPr id="1" name="Shape 365"/>
        <p:cNvGrpSpPr/>
        <p:nvPr/>
      </p:nvGrpSpPr>
      <p:grpSpPr>
        <a:xfrm>
          <a:off x="0" y="0"/>
          <a:ext cx="0" cy="0"/>
          <a:chOff x="0" y="0"/>
          <a:chExt cx="0" cy="0"/>
        </a:xfrm>
      </p:grpSpPr>
      <p:pic>
        <p:nvPicPr>
          <p:cNvPr id="366" name="Shape 366"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367" name="Shape 36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8" name="Shape 36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69" name="Shape 36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70" name="Shape 37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71" name="Shape 37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2_Side-by-side">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2" name="Shape 40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3" name="Shape 40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4" name="Shape 40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5" name="Shape 40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6" name="Shape 40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7" name="Shape 40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08" name="Shape 408"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09" name="Shape 40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3_Table">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2" name="Shape 412"/>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13" name="Shape 413"/>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14" name="Shape 414"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15" name="Shape 41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6_Divider Slide">
    <p:spTree>
      <p:nvGrpSpPr>
        <p:cNvPr id="1" name="Shape 416"/>
        <p:cNvGrpSpPr/>
        <p:nvPr/>
      </p:nvGrpSpPr>
      <p:grpSpPr>
        <a:xfrm>
          <a:off x="0" y="0"/>
          <a:ext cx="0" cy="0"/>
          <a:chOff x="0" y="0"/>
          <a:chExt cx="0" cy="0"/>
        </a:xfrm>
      </p:grpSpPr>
      <p:pic>
        <p:nvPicPr>
          <p:cNvPr id="417" name="Shape 417"/>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418" name="Shape 418"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19" name="Shape 41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20" name="Shape 420"/>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1" name="Shape 42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9_End Slide N-tab GOLD">
    <p:spTree>
      <p:nvGrpSpPr>
        <p:cNvPr id="1" name="Shape 426"/>
        <p:cNvGrpSpPr/>
        <p:nvPr/>
      </p:nvGrpSpPr>
      <p:grpSpPr>
        <a:xfrm>
          <a:off x="0" y="0"/>
          <a:ext cx="0" cy="0"/>
          <a:chOff x="0" y="0"/>
          <a:chExt cx="0" cy="0"/>
        </a:xfrm>
      </p:grpSpPr>
      <p:pic>
        <p:nvPicPr>
          <p:cNvPr id="427" name="Shape 427"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28" name="Shape 42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29" name="Shape 42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0_End Slide Full Logo GOLD">
    <p:spTree>
      <p:nvGrpSpPr>
        <p:cNvPr id="1" name="Shape 430"/>
        <p:cNvGrpSpPr/>
        <p:nvPr/>
      </p:nvGrpSpPr>
      <p:grpSpPr>
        <a:xfrm>
          <a:off x="0" y="0"/>
          <a:ext cx="0" cy="0"/>
          <a:chOff x="0" y="0"/>
          <a:chExt cx="0" cy="0"/>
        </a:xfrm>
      </p:grpSpPr>
      <p:pic>
        <p:nvPicPr>
          <p:cNvPr id="431" name="Shape 431"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2" name="Shape 43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33" name="Shape 43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1_Quote Texture BLUE">
    <p:spTree>
      <p:nvGrpSpPr>
        <p:cNvPr id="1" name="Shape 166"/>
        <p:cNvGrpSpPr/>
        <p:nvPr/>
      </p:nvGrpSpPr>
      <p:grpSpPr>
        <a:xfrm>
          <a:off x="0" y="0"/>
          <a:ext cx="0" cy="0"/>
          <a:chOff x="0" y="0"/>
          <a:chExt cx="0" cy="0"/>
        </a:xfrm>
      </p:grpSpPr>
      <p:pic>
        <p:nvPicPr>
          <p:cNvPr id="167" name="Shape 16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68" name="Shape 168"/>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9" name="Shape 169"/>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Shape 1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71" name="Shape 171"/>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172" name="Shape 172"/>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3_Title N-tab RED">
    <p:spTree>
      <p:nvGrpSpPr>
        <p:cNvPr id="1" name="Shape 434"/>
        <p:cNvGrpSpPr/>
        <p:nvPr/>
      </p:nvGrpSpPr>
      <p:grpSpPr>
        <a:xfrm>
          <a:off x="0" y="0"/>
          <a:ext cx="0" cy="0"/>
          <a:chOff x="0" y="0"/>
          <a:chExt cx="0" cy="0"/>
        </a:xfrm>
      </p:grpSpPr>
      <p:pic>
        <p:nvPicPr>
          <p:cNvPr id="435" name="Shape 4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6" name="Shape 43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7" name="Shape 43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8" name="Shape 43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39" name="Shape 43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0" name="Shape 44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74_Title Full Logo RED">
    <p:spTree>
      <p:nvGrpSpPr>
        <p:cNvPr id="1" name="Shape 441"/>
        <p:cNvGrpSpPr/>
        <p:nvPr/>
      </p:nvGrpSpPr>
      <p:grpSpPr>
        <a:xfrm>
          <a:off x="0" y="0"/>
          <a:ext cx="0" cy="0"/>
          <a:chOff x="0" y="0"/>
          <a:chExt cx="0" cy="0"/>
        </a:xfrm>
      </p:grpSpPr>
      <p:pic>
        <p:nvPicPr>
          <p:cNvPr id="442" name="Shape 44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43" name="Shape 44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5" name="Shape 44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46" name="Shape 44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7" name="Shape 44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2">
            <a:alphaModFix/>
          </a:blip>
          <a:srcRect/>
          <a:stretch/>
        </p:blipFill>
        <p:spPr>
          <a:xfrm>
            <a:off x="0" y="1523"/>
            <a:ext cx="9141290" cy="5141975"/>
          </a:xfrm>
          <a:prstGeom prst="rect">
            <a:avLst/>
          </a:prstGeom>
          <a:noFill/>
          <a:ln>
            <a:noFill/>
          </a:ln>
        </p:spPr>
      </p:pic>
      <p:sp>
        <p:nvSpPr>
          <p:cNvPr id="450" name="Shape 45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51" name="Shape 451"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52" name="Shape 45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3" name="Shape 45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454" name="Shape 45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75_Title N-tab White">
    <p:spTree>
      <p:nvGrpSpPr>
        <p:cNvPr id="1" name="Shape 455"/>
        <p:cNvGrpSpPr/>
        <p:nvPr/>
      </p:nvGrpSpPr>
      <p:grpSpPr>
        <a:xfrm>
          <a:off x="0" y="0"/>
          <a:ext cx="0" cy="0"/>
          <a:chOff x="0" y="0"/>
          <a:chExt cx="0" cy="0"/>
        </a:xfrm>
      </p:grpSpPr>
      <p:pic>
        <p:nvPicPr>
          <p:cNvPr id="456" name="Shape 456"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57" name="Shape 45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8" name="Shape 45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59" name="Shape 45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0" name="Shape 46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1" name="Shape 46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76_Title Full Logo White">
    <p:spTree>
      <p:nvGrpSpPr>
        <p:cNvPr id="1" name="Shape 462"/>
        <p:cNvGrpSpPr/>
        <p:nvPr/>
      </p:nvGrpSpPr>
      <p:grpSpPr>
        <a:xfrm>
          <a:off x="0" y="0"/>
          <a:ext cx="0" cy="0"/>
          <a:chOff x="0" y="0"/>
          <a:chExt cx="0" cy="0"/>
        </a:xfrm>
      </p:grpSpPr>
      <p:pic>
        <p:nvPicPr>
          <p:cNvPr id="463" name="Shape 463"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64" name="Shape 46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5" name="Shape 46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66" name="Shape 466"/>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7" name="Shape 46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8" name="Shape 468"/>
          <p:cNvPicPr preferRelativeResize="0"/>
          <p:nvPr/>
        </p:nvPicPr>
        <p:blipFill rotWithShape="1">
          <a:blip r:embed="rId3">
            <a:alphaModFix/>
          </a:blip>
          <a:srcRect/>
          <a:stretch/>
        </p:blipFill>
        <p:spPr>
          <a:xfrm>
            <a:off x="408850" y="1412344"/>
            <a:ext cx="975939" cy="345927"/>
          </a:xfrm>
          <a:prstGeom prst="rect">
            <a:avLst/>
          </a:prstGeom>
          <a:noFill/>
          <a:ln>
            <a:noFill/>
          </a:ln>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7_Title and Content">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593725" y="354012"/>
            <a:ext cx="8165591"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1" name="Shape 471"/>
          <p:cNvSpPr txBox="1">
            <a:spLocks noGrp="1"/>
          </p:cNvSpPr>
          <p:nvPr>
            <p:ph type="body" idx="1"/>
          </p:nvPr>
        </p:nvSpPr>
        <p:spPr>
          <a:xfrm>
            <a:off x="594360" y="819150"/>
            <a:ext cx="816559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72" name="Shape 472"/>
          <p:cNvSpPr txBox="1">
            <a:spLocks noGrp="1"/>
          </p:cNvSpPr>
          <p:nvPr>
            <p:ph type="body" idx="2"/>
          </p:nvPr>
        </p:nvSpPr>
        <p:spPr>
          <a:xfrm>
            <a:off x="594360" y="1490471"/>
            <a:ext cx="8165591" cy="3059905"/>
          </a:xfrm>
          <a:prstGeom prst="rect">
            <a:avLst/>
          </a:prstGeom>
          <a:noFill/>
          <a:ln>
            <a:noFill/>
          </a:ln>
        </p:spPr>
        <p:txBody>
          <a:bodyPr lIns="91425" tIns="91425" rIns="91425" bIns="91425" anchor="t" anchorCtr="0"/>
          <a:lstStyle>
            <a:lvl1pPr marL="227013" marR="0" lvl="0" indent="-112713" algn="l" rtl="0">
              <a:lnSpc>
                <a:spcPct val="100000"/>
              </a:lnSpc>
              <a:spcBef>
                <a:spcPts val="800"/>
              </a:spcBef>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3" name="Shape 473"/>
          <p:cNvSpPr txBox="1">
            <a:spLocks noGrp="1"/>
          </p:cNvSpPr>
          <p:nvPr>
            <p:ph type="body" idx="3"/>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74" name="Shape 474"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75" name="Shape 47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0_Side-by-side">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2" name="Shape 49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3" name="Shape 49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4" name="Shape 49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5" name="Shape 49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6" name="Shape 49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7" name="Shape 49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98" name="Shape 498" descr="Red strip.jpg"/>
          <p:cNvPicPr preferRelativeResize="0"/>
          <p:nvPr userDrawn="1"/>
        </p:nvPicPr>
        <p:blipFill rotWithShape="1">
          <a:blip r:embed="rId2">
            <a:alphaModFix/>
          </a:blip>
          <a:srcRect/>
          <a:stretch/>
        </p:blipFill>
        <p:spPr>
          <a:xfrm>
            <a:off x="0" y="0"/>
            <a:ext cx="176732" cy="5143499"/>
          </a:xfrm>
          <a:prstGeom prst="rect">
            <a:avLst/>
          </a:prstGeom>
          <a:noFill/>
          <a:ln>
            <a:noFill/>
          </a:ln>
        </p:spPr>
      </p:pic>
      <p:sp>
        <p:nvSpPr>
          <p:cNvPr id="499" name="Shape 49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83_Quote Texture RED">
    <p:spTree>
      <p:nvGrpSpPr>
        <p:cNvPr id="1" name="Shape 511"/>
        <p:cNvGrpSpPr/>
        <p:nvPr/>
      </p:nvGrpSpPr>
      <p:grpSpPr>
        <a:xfrm>
          <a:off x="0" y="0"/>
          <a:ext cx="0" cy="0"/>
          <a:chOff x="0" y="0"/>
          <a:chExt cx="0" cy="0"/>
        </a:xfrm>
      </p:grpSpPr>
      <p:pic>
        <p:nvPicPr>
          <p:cNvPr id="512" name="Shape 51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13" name="Shape 513"/>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4" name="Shape 514"/>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Shape 515"/>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516" name="Shape 516"/>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17" name="Shape 517"/>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84_Divider Slide">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520" name="Shape 520"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521" name="Shape 52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22" name="Shape 522"/>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3" name="Shape 52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86_Divider Texture RED">
    <p:spTree>
      <p:nvGrpSpPr>
        <p:cNvPr id="1" name="Shape 528"/>
        <p:cNvGrpSpPr/>
        <p:nvPr/>
      </p:nvGrpSpPr>
      <p:grpSpPr>
        <a:xfrm>
          <a:off x="0" y="0"/>
          <a:ext cx="0" cy="0"/>
          <a:chOff x="0" y="0"/>
          <a:chExt cx="0" cy="0"/>
        </a:xfrm>
      </p:grpSpPr>
      <p:pic>
        <p:nvPicPr>
          <p:cNvPr id="529" name="Shape 52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0" name="Shape 530"/>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5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1" name="Shape 53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2" name="Shape 532"/>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33" name="Shape 5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4_Divider Texture BLUE">
    <p:spTree>
      <p:nvGrpSpPr>
        <p:cNvPr id="1" name="Shape 175"/>
        <p:cNvGrpSpPr/>
        <p:nvPr/>
      </p:nvGrpSpPr>
      <p:grpSpPr>
        <a:xfrm>
          <a:off x="0" y="0"/>
          <a:ext cx="0" cy="0"/>
          <a:chOff x="0" y="0"/>
          <a:chExt cx="0" cy="0"/>
        </a:xfrm>
      </p:grpSpPr>
      <p:pic>
        <p:nvPicPr>
          <p:cNvPr id="176" name="Shape 176"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77" name="Shape 177"/>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FFFFFF"/>
              </a:buClr>
              <a:buFont typeface="Arial"/>
              <a:buNone/>
              <a:defRPr sz="5000" b="1" i="0" u="none" strike="noStrike" cap="none">
                <a:solidFill>
                  <a:srgbClr val="FFFFFF"/>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78" name="Shape 17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a:t>
            </a:r>
            <a:r>
              <a:rPr lang="en-US" sz="600" dirty="0" smtClean="0">
                <a:solidFill>
                  <a:schemeClr val="lt1"/>
                </a:solidFill>
                <a:latin typeface="Arial"/>
                <a:ea typeface="Arial"/>
                <a:cs typeface="Arial"/>
                <a:sym typeface="Arial"/>
              </a:rPr>
              <a:t>Nielsen. </a:t>
            </a:r>
            <a:r>
              <a:rPr lang="en-US" sz="600" dirty="0">
                <a:solidFill>
                  <a:schemeClr val="lt1"/>
                </a:solidFill>
                <a:latin typeface="Arial"/>
                <a:ea typeface="Arial"/>
                <a:cs typeface="Arial"/>
                <a:sym typeface="Arial"/>
              </a:rPr>
              <a:t>Confidential and proprietary. Do not distribute.</a:t>
            </a:r>
          </a:p>
        </p:txBody>
      </p:sp>
      <p:pic>
        <p:nvPicPr>
          <p:cNvPr id="179" name="Shape 179"/>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180" name="Shape 180"/>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87_End Slide N-tab RED">
    <p:spTree>
      <p:nvGrpSpPr>
        <p:cNvPr id="1" name="Shape 534"/>
        <p:cNvGrpSpPr/>
        <p:nvPr/>
      </p:nvGrpSpPr>
      <p:grpSpPr>
        <a:xfrm>
          <a:off x="0" y="0"/>
          <a:ext cx="0" cy="0"/>
          <a:chOff x="0" y="0"/>
          <a:chExt cx="0" cy="0"/>
        </a:xfrm>
      </p:grpSpPr>
      <p:pic>
        <p:nvPicPr>
          <p:cNvPr id="535" name="Shape 5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6" name="Shape 53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7" name="Shape 537"/>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88_End Slide Full Logo RED">
    <p:spTree>
      <p:nvGrpSpPr>
        <p:cNvPr id="1" name="Shape 538"/>
        <p:cNvGrpSpPr/>
        <p:nvPr/>
      </p:nvGrpSpPr>
      <p:grpSpPr>
        <a:xfrm>
          <a:off x="0" y="0"/>
          <a:ext cx="0" cy="0"/>
          <a:chOff x="0" y="0"/>
          <a:chExt cx="0" cy="0"/>
        </a:xfrm>
      </p:grpSpPr>
      <p:pic>
        <p:nvPicPr>
          <p:cNvPr id="539" name="Shape 53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40" name="Shape 54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41" name="Shape 541"/>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941685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pic>
        <p:nvPicPr>
          <p:cNvPr id="6"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4"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gray">
          <a:xfrm rot="16200000">
            <a:off x="-1090042" y="386879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ea typeface="Calibri" pitchFamily="34" charset="0"/>
                <a:cs typeface="Calibri" pitchFamily="34" charset="0"/>
              </a:rPr>
              <a:t>Copyright ©2017  The Nielsen Company. Confidential and proprietary.</a:t>
            </a:r>
          </a:p>
        </p:txBody>
      </p:sp>
      <p:sp>
        <p:nvSpPr>
          <p:cNvPr id="10" name="Text Box 17"/>
          <p:cNvSpPr txBox="1">
            <a:spLocks noChangeArrowheads="1"/>
          </p:cNvSpPr>
          <p:nvPr/>
        </p:nvSpPr>
        <p:spPr bwMode="auto">
          <a:xfrm>
            <a:off x="8877412" y="4933162"/>
            <a:ext cx="1410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298AEF7E-6134-4CAD-9CF5-303288E1262C}" type="slidenum">
              <a:rPr lang="en-US" altLang="en-US" sz="900" smtClean="0">
                <a:solidFill>
                  <a:srgbClr val="009DD9"/>
                </a:solidFill>
              </a:rPr>
              <a:pPr algn="ctr" eaLnBrk="1" hangingPunct="1">
                <a:defRPr/>
              </a:pPr>
              <a:t>‹#›</a:t>
            </a:fld>
            <a:endParaRPr lang="en-US" altLang="en-US" sz="900" dirty="0" smtClean="0">
              <a:solidFill>
                <a:srgbClr val="009DD9"/>
              </a:solidFill>
            </a:endParaRPr>
          </a:p>
        </p:txBody>
      </p:sp>
      <p:sp>
        <p:nvSpPr>
          <p:cNvPr id="9" name="Title 8"/>
          <p:cNvSpPr>
            <a:spLocks noGrp="1"/>
          </p:cNvSpPr>
          <p:nvPr>
            <p:ph type="title"/>
          </p:nvPr>
        </p:nvSpPr>
        <p:spPr>
          <a:xfrm>
            <a:off x="594360" y="483369"/>
            <a:ext cx="8166672" cy="428625"/>
          </a:xfrm>
        </p:spPr>
        <p:txBody>
          <a:bodyPr/>
          <a:lstStyle>
            <a:lvl1pPr>
              <a:defRPr baseline="0">
                <a:solidFill>
                  <a:srgbClr val="009DD9"/>
                </a:solidFill>
                <a:latin typeface="Calibri" panose="020F0502020204030204" pitchFamily="34" charset="0"/>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35997"/>
            <a:ext cx="8160322" cy="236339"/>
          </a:xfrm>
        </p:spPr>
        <p:txBody>
          <a:bodyPr tIns="0" bIns="0"/>
          <a:lstStyle>
            <a:lvl1pPr marL="0" indent="0">
              <a:spcBef>
                <a:spcPts val="0"/>
              </a:spcBef>
              <a:buNone/>
              <a:defRPr sz="1800" b="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4755903"/>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545916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31_Divider White">
    <p:spTree>
      <p:nvGrpSpPr>
        <p:cNvPr id="1" name="Shape 253"/>
        <p:cNvGrpSpPr/>
        <p:nvPr/>
      </p:nvGrpSpPr>
      <p:grpSpPr>
        <a:xfrm>
          <a:off x="0" y="0"/>
          <a:ext cx="0" cy="0"/>
          <a:chOff x="0" y="0"/>
          <a:chExt cx="0" cy="0"/>
        </a:xfrm>
      </p:grpSpPr>
      <p:pic>
        <p:nvPicPr>
          <p:cNvPr id="254" name="Shape 254"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55" name="Shape 255"/>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spTree>
    <p:extLst>
      <p:ext uri="{BB962C8B-B14F-4D97-AF65-F5344CB8AC3E}">
        <p14:creationId xmlns:p14="http://schemas.microsoft.com/office/powerpoint/2010/main" val="1428098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40_Title Full Logo White">
    <p:spTree>
      <p:nvGrpSpPr>
        <p:cNvPr id="1" name="Shape 293"/>
        <p:cNvGrpSpPr/>
        <p:nvPr/>
      </p:nvGrpSpPr>
      <p:grpSpPr>
        <a:xfrm>
          <a:off x="0" y="0"/>
          <a:ext cx="0" cy="0"/>
          <a:chOff x="0" y="0"/>
          <a:chExt cx="0" cy="0"/>
        </a:xfrm>
      </p:grpSpPr>
      <p:pic>
        <p:nvPicPr>
          <p:cNvPr id="294" name="Shape 294"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95" name="Shape 295"/>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6" name="Shape 296"/>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7" name="Shape 297"/>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8" name="Shape 298"/>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spTree>
    <p:extLst>
      <p:ext uri="{BB962C8B-B14F-4D97-AF65-F5344CB8AC3E}">
        <p14:creationId xmlns:p14="http://schemas.microsoft.com/office/powerpoint/2010/main" val="318600155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Dark Slide">
    <p:bg>
      <p:bgPr>
        <a:blipFill rotWithShape="1">
          <a:blip r:embed="rId2">
            <a:alphaModFix/>
          </a:blip>
          <a:stretch>
            <a:fillRect/>
          </a:stretch>
        </a:blipFill>
        <a:effectLst/>
      </p:bgPr>
    </p:bg>
    <p:spTree>
      <p:nvGrpSpPr>
        <p:cNvPr id="1" name="Shape 559"/>
        <p:cNvGrpSpPr/>
        <p:nvPr/>
      </p:nvGrpSpPr>
      <p:grpSpPr>
        <a:xfrm>
          <a:off x="0" y="0"/>
          <a:ext cx="0" cy="0"/>
          <a:chOff x="0" y="0"/>
          <a:chExt cx="0" cy="0"/>
        </a:xfrm>
      </p:grpSpPr>
    </p:spTree>
    <p:extLst>
      <p:ext uri="{BB962C8B-B14F-4D97-AF65-F5344CB8AC3E}">
        <p14:creationId xmlns:p14="http://schemas.microsoft.com/office/powerpoint/2010/main" val="3866019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Full Slide Chart">
    <p:spTree>
      <p:nvGrpSpPr>
        <p:cNvPr id="1" name=""/>
        <p:cNvGrpSpPr/>
        <p:nvPr/>
      </p:nvGrpSpPr>
      <p:grpSpPr>
        <a:xfrm>
          <a:off x="0" y="0"/>
          <a:ext cx="0" cy="0"/>
          <a:chOff x="0" y="0"/>
          <a:chExt cx="0" cy="0"/>
        </a:xfrm>
      </p:grpSpPr>
      <p:pic>
        <p:nvPicPr>
          <p:cNvPr id="8"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cs typeface="Calibri" pitchFamily="34" charset="0"/>
              </a:rPr>
              <a:t>Copyright ©2012 The Nielsen Company. Confidential and proprietary.</a:t>
            </a:r>
          </a:p>
        </p:txBody>
      </p:sp>
      <p:sp>
        <p:nvSpPr>
          <p:cNvPr id="11" name="Text Box 17"/>
          <p:cNvSpPr txBox="1">
            <a:spLocks noChangeArrowheads="1"/>
          </p:cNvSpPr>
          <p:nvPr/>
        </p:nvSpPr>
        <p:spPr bwMode="auto">
          <a:xfrm>
            <a:off x="8880618" y="4933162"/>
            <a:ext cx="134652" cy="138499"/>
          </a:xfrm>
          <a:prstGeom prst="rect">
            <a:avLst/>
          </a:prstGeom>
          <a:noFill/>
          <a:ln>
            <a:noFill/>
          </a:ln>
          <a:extLst/>
        </p:spPr>
        <p:txBody>
          <a:bodyPr wrap="non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45A64985-989E-4F1E-B996-F65A9771D43C}" type="slidenum">
              <a:rPr lang="en-US" altLang="en-US" sz="900">
                <a:solidFill>
                  <a:srgbClr val="009DD9"/>
                </a:solidFill>
                <a:latin typeface="Calibri" pitchFamily="34" charset="0"/>
              </a:rPr>
              <a:pPr algn="ctr" eaLnBrk="1" hangingPunct="1"/>
              <a:t>‹#›</a:t>
            </a:fld>
            <a:endParaRPr lang="en-US" altLang="en-US" sz="900" dirty="0">
              <a:solidFill>
                <a:srgbClr val="009DD9"/>
              </a:solidFill>
              <a:latin typeface="Calibri" pitchFamily="34" charset="0"/>
            </a:endParaRPr>
          </a:p>
        </p:txBody>
      </p:sp>
      <p:sp>
        <p:nvSpPr>
          <p:cNvPr id="7" name="Text Placeholder 2"/>
          <p:cNvSpPr>
            <a:spLocks noGrp="1"/>
          </p:cNvSpPr>
          <p:nvPr>
            <p:ph type="body" idx="14"/>
          </p:nvPr>
        </p:nvSpPr>
        <p:spPr>
          <a:xfrm>
            <a:off x="594360" y="1351026"/>
            <a:ext cx="8186103" cy="194667"/>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594360" y="1571626"/>
            <a:ext cx="8186103" cy="2972990"/>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5"/>
          </p:nvPr>
        </p:nvSpPr>
        <p:spPr>
          <a:xfrm>
            <a:off x="594360" y="4780026"/>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7415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5" name="Picture 12" descr="PPT-White-Cover-Graphi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1828800"/>
            <a:ext cx="8890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6601" y="2126457"/>
            <a:ext cx="5667603" cy="982664"/>
          </a:xfrm>
        </p:spPr>
        <p:txBody>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76601" y="3115878"/>
            <a:ext cx="5667603" cy="427422"/>
          </a:xfrm>
        </p:spPr>
        <p:txBody>
          <a:bodyPr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2"/>
          <p:cNvSpPr>
            <a:spLocks noGrp="1"/>
          </p:cNvSpPr>
          <p:nvPr>
            <p:ph type="body" idx="17"/>
          </p:nvPr>
        </p:nvSpPr>
        <p:spPr>
          <a:xfrm>
            <a:off x="6040440" y="4498848"/>
            <a:ext cx="2891063" cy="523046"/>
          </a:xfrm>
        </p:spPr>
        <p:txBody>
          <a:bodyPr anchor="b"/>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26625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2" y="507493"/>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2" y="960121"/>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2"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2"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56779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9_Title N-tab PURPLE">
    <p:spTree>
      <p:nvGrpSpPr>
        <p:cNvPr id="1" name="Shape 181"/>
        <p:cNvGrpSpPr/>
        <p:nvPr/>
      </p:nvGrpSpPr>
      <p:grpSpPr>
        <a:xfrm>
          <a:off x="0" y="0"/>
          <a:ext cx="0" cy="0"/>
          <a:chOff x="0" y="0"/>
          <a:chExt cx="0" cy="0"/>
        </a:xfrm>
      </p:grpSpPr>
      <p:pic>
        <p:nvPicPr>
          <p:cNvPr id="182" name="Shape 18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83" name="Shape 18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ctrTitle"/>
          </p:nvPr>
        </p:nvSpPr>
        <p:spPr>
          <a:xfrm>
            <a:off x="242686" y="2037157"/>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86" name="Shape 18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87" name="Shape 187"/>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Chart with Call Out">
    <p:spTree>
      <p:nvGrpSpPr>
        <p:cNvPr id="1" name=""/>
        <p:cNvGrpSpPr/>
        <p:nvPr/>
      </p:nvGrpSpPr>
      <p:grpSpPr>
        <a:xfrm>
          <a:off x="0" y="0"/>
          <a:ext cx="0" cy="0"/>
          <a:chOff x="0" y="0"/>
          <a:chExt cx="0" cy="0"/>
        </a:xfrm>
      </p:grpSpPr>
      <p:pic>
        <p:nvPicPr>
          <p:cNvPr id="8" name="Picture 16" descr="PPT-Chart-Templa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altLang="en-US" sz="600" dirty="0" smtClean="0">
                <a:solidFill>
                  <a:srgbClr val="5F5F5F"/>
                </a:solidFill>
                <a:latin typeface="Calibri" pitchFamily="34" charset="0"/>
                <a:ea typeface="Calibri" pitchFamily="34" charset="0"/>
                <a:cs typeface="Calibri" pitchFamily="34" charset="0"/>
              </a:rPr>
              <a:t>Copyright ©2012 The Nielsen Company. Confidential and proprietary.</a:t>
            </a:r>
          </a:p>
        </p:txBody>
      </p:sp>
      <p:sp>
        <p:nvSpPr>
          <p:cNvPr id="10" name="Text Box 17"/>
          <p:cNvSpPr txBox="1">
            <a:spLocks noChangeArrowheads="1"/>
          </p:cNvSpPr>
          <p:nvPr/>
        </p:nvSpPr>
        <p:spPr bwMode="auto">
          <a:xfrm>
            <a:off x="8880618" y="4933162"/>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fld id="{74368F10-B90B-4D55-8A20-1FAC6C2E3FAD}" type="slidenum">
              <a:rPr lang="en-US" altLang="en-US" sz="900" smtClean="0">
                <a:solidFill>
                  <a:srgbClr val="009DD9"/>
                </a:solidFill>
                <a:latin typeface="Calibri" pitchFamily="34" charset="0"/>
              </a:rPr>
              <a:pPr algn="ctr" fontAlgn="base">
                <a:spcBef>
                  <a:spcPct val="0"/>
                </a:spcBef>
                <a:spcAft>
                  <a:spcPct val="0"/>
                </a:spcAft>
                <a:defRPr/>
              </a:pPr>
              <a:t>‹#›</a:t>
            </a:fld>
            <a:endParaRPr lang="en-US" altLang="en-US" sz="900" dirty="0" smtClean="0">
              <a:solidFill>
                <a:srgbClr val="009DD9"/>
              </a:solidFill>
              <a:latin typeface="Calibri" pitchFamily="34" charset="0"/>
            </a:endParaRPr>
          </a:p>
        </p:txBody>
      </p:sp>
      <p:sp>
        <p:nvSpPr>
          <p:cNvPr id="12" name="TextBox 2"/>
          <p:cNvSpPr txBox="1">
            <a:spLocks noChangeArrowheads="1"/>
          </p:cNvSpPr>
          <p:nvPr userDrawn="1"/>
        </p:nvSpPr>
        <p:spPr bwMode="auto">
          <a:xfrm>
            <a:off x="4572001" y="4781550"/>
            <a:ext cx="4100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GB" altLang="en-US" sz="1200" i="1" dirty="0" smtClean="0">
                <a:solidFill>
                  <a:srgbClr val="009DD9"/>
                </a:solidFill>
                <a:latin typeface="Calibri"/>
              </a:rPr>
              <a:t>For internal use only, not to be used in the public domain</a:t>
            </a:r>
            <a:endParaRPr lang="en-US" altLang="en-US" sz="1200" i="1" dirty="0" smtClean="0">
              <a:solidFill>
                <a:srgbClr val="009DD9"/>
              </a:solidFill>
              <a:latin typeface="Calibri"/>
            </a:endParaRPr>
          </a:p>
        </p:txBody>
      </p:sp>
      <p:sp>
        <p:nvSpPr>
          <p:cNvPr id="7" name="Text Placeholder 2"/>
          <p:cNvSpPr>
            <a:spLocks noGrp="1"/>
          </p:cNvSpPr>
          <p:nvPr>
            <p:ph type="body" idx="14"/>
          </p:nvPr>
        </p:nvSpPr>
        <p:spPr>
          <a:xfrm>
            <a:off x="594360" y="1351026"/>
            <a:ext cx="7876476" cy="188714"/>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4327398"/>
            <a:ext cx="7781544" cy="299315"/>
          </a:xfrm>
          <a:solidFill>
            <a:srgbClr val="009DD9"/>
          </a:solidFill>
          <a:ln>
            <a:noFill/>
          </a:ln>
        </p:spPr>
        <p:txBody>
          <a:bodyPr tIns="0" bIns="0" anchor="ctr"/>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1633311"/>
            <a:ext cx="7711884" cy="2429066"/>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50799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8_Chart">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594360" y="1351026"/>
            <a:ext cx="8168640" cy="192024"/>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50000"/>
              <a:buNone/>
              <a:defRPr sz="1200" i="0" u="none" strike="noStrike" cap="none">
                <a:solidFill>
                  <a:schemeClr val="accent1"/>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3" name="Shape 63"/>
          <p:cNvSpPr>
            <a:spLocks noGrp="1"/>
          </p:cNvSpPr>
          <p:nvPr>
            <p:ph type="chart" idx="2"/>
          </p:nvPr>
        </p:nvSpPr>
        <p:spPr>
          <a:xfrm>
            <a:off x="588818" y="1971484"/>
            <a:ext cx="8174182" cy="2429066"/>
          </a:xfrm>
          <a:prstGeom prst="rect">
            <a:avLst/>
          </a:prstGeom>
          <a:noFill/>
          <a:ln>
            <a:noFill/>
          </a:ln>
        </p:spPr>
        <p:txBody>
          <a:bodyPr wrap="square" lIns="91425" tIns="91425" rIns="91425" bIns="91425" anchor="t" anchorCtr="0"/>
          <a:lstStyle>
            <a:lvl1pPr marL="230188" marR="0" lvl="0" indent="-230188" algn="l" rtl="0">
              <a:spcBef>
                <a:spcPts val="800"/>
              </a:spcBef>
              <a:spcAft>
                <a:spcPts val="0"/>
              </a:spcAft>
              <a:buClr>
                <a:schemeClr val="dk2"/>
              </a:buClr>
              <a:buSzPct val="77777"/>
              <a:buFont typeface="Open Sans"/>
              <a:buNone/>
              <a:defRPr sz="1800" i="0" u="none" strike="noStrike" cap="none">
                <a:solidFill>
                  <a:schemeClr val="dk2"/>
                </a:solidFill>
                <a:latin typeface="Open Sans"/>
                <a:ea typeface="Open Sans"/>
                <a:cs typeface="Open Sans"/>
                <a:sym typeface="Open Sans"/>
              </a:defRPr>
            </a:lvl1pPr>
            <a:lvl2pPr marL="461963" marR="0" lvl="1" indent="-144462" algn="l" rtl="0">
              <a:spcBef>
                <a:spcPts val="800"/>
              </a:spcBef>
              <a:spcAft>
                <a:spcPts val="0"/>
              </a:spcAft>
              <a:buClr>
                <a:schemeClr val="dk2"/>
              </a:buClr>
              <a:buSzPct val="100000"/>
              <a:buFont typeface="Open Sans"/>
              <a:buChar char="•"/>
              <a:defRPr sz="1600" i="0" u="none" strike="noStrike" cap="none">
                <a:solidFill>
                  <a:schemeClr val="dk2"/>
                </a:solidFill>
                <a:latin typeface="Open Sans"/>
                <a:ea typeface="Open Sans"/>
                <a:cs typeface="Open Sans"/>
                <a:sym typeface="Open Sans"/>
              </a:defRPr>
            </a:lvl2pPr>
            <a:lvl3pPr marL="681038" marR="0" lvl="2" indent="-147637" algn="l" rtl="0">
              <a:spcBef>
                <a:spcPts val="700"/>
              </a:spcBef>
              <a:spcAft>
                <a:spcPts val="0"/>
              </a:spcAft>
              <a:buClr>
                <a:schemeClr val="dk2"/>
              </a:buClr>
              <a:buSzPct val="100000"/>
              <a:buFont typeface="Open Sans"/>
              <a:buChar char="•"/>
              <a:defRPr sz="1400" i="0" u="none" strike="noStrike" cap="none">
                <a:solidFill>
                  <a:schemeClr val="dk2"/>
                </a:solidFill>
                <a:latin typeface="Open Sans"/>
                <a:ea typeface="Open Sans"/>
                <a:cs typeface="Open Sans"/>
                <a:sym typeface="Open Sans"/>
              </a:defRPr>
            </a:lvl3pPr>
            <a:lvl4pPr marL="912813" marR="0" lvl="3" indent="-150812"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4pPr>
            <a:lvl5pPr marL="1143000" marR="0" lvl="4" indent="-152400"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9pPr>
          </a:lstStyle>
          <a:p>
            <a:endParaRPr dirty="0"/>
          </a:p>
        </p:txBody>
      </p:sp>
      <p:sp>
        <p:nvSpPr>
          <p:cNvPr id="64" name="Shape 64"/>
          <p:cNvSpPr txBox="1">
            <a:spLocks noGrp="1"/>
          </p:cNvSpPr>
          <p:nvPr>
            <p:ph type="title"/>
          </p:nvPr>
        </p:nvSpPr>
        <p:spPr>
          <a:xfrm>
            <a:off x="593725" y="507206"/>
            <a:ext cx="8166100" cy="428625"/>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6666"/>
              <a:buNone/>
              <a:defRPr sz="3000" i="0" u="none" strike="noStrike" cap="none">
                <a:solidFill>
                  <a:schemeClr val="dk2"/>
                </a:solidFill>
              </a:defRPr>
            </a:lvl1pPr>
            <a:lvl2pPr marL="0" marR="0" lvl="1"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2pPr>
            <a:lvl3pPr marL="0" marR="0" lvl="2"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3pPr>
            <a:lvl4pPr marL="0" marR="0" lvl="3"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4pPr>
            <a:lvl5pPr marL="0" marR="0" lvl="4"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5pPr>
            <a:lvl6pPr marL="457200" marR="0" lvl="5"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6pPr>
            <a:lvl7pPr marL="914400" marR="0" lvl="6"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7pPr>
            <a:lvl8pPr marL="1371600" marR="0" lvl="7"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8pPr>
            <a:lvl9pPr marL="1828800" marR="0" lvl="8"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9pPr>
          </a:lstStyle>
          <a:p>
            <a:endParaRPr/>
          </a:p>
        </p:txBody>
      </p:sp>
      <p:sp>
        <p:nvSpPr>
          <p:cNvPr id="65" name="Shape 65"/>
          <p:cNvSpPr txBox="1">
            <a:spLocks noGrp="1"/>
          </p:cNvSpPr>
          <p:nvPr>
            <p:ph type="body" idx="3"/>
          </p:nvPr>
        </p:nvSpPr>
        <p:spPr>
          <a:xfrm>
            <a:off x="594360" y="960120"/>
            <a:ext cx="8160322" cy="236339"/>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00000"/>
              <a:buNone/>
              <a:defRPr sz="1800" i="0" u="none" strike="noStrike" cap="none">
                <a:solidFill>
                  <a:schemeClr val="dk2"/>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6" name="Shape 66"/>
          <p:cNvSpPr txBox="1">
            <a:spLocks noGrp="1"/>
          </p:cNvSpPr>
          <p:nvPr>
            <p:ph type="ftr" idx="11"/>
          </p:nvPr>
        </p:nvSpPr>
        <p:spPr>
          <a:xfrm>
            <a:off x="609600" y="4572000"/>
            <a:ext cx="8153400" cy="471271"/>
          </a:xfrm>
          <a:prstGeom prst="rect">
            <a:avLst/>
          </a:prstGeom>
          <a:noFill/>
          <a:ln>
            <a:noFill/>
          </a:ln>
        </p:spPr>
        <p:txBody>
          <a:bodyPr wrap="square" lIns="91425" tIns="91425" rIns="91425" bIns="91425" anchor="t" anchorCtr="0"/>
          <a:lstStyle>
            <a:lvl1pPr marL="0" marR="0" lvl="0" indent="0" algn="l" rtl="0">
              <a:spcBef>
                <a:spcPts val="60"/>
              </a:spcBef>
              <a:spcAft>
                <a:spcPts val="0"/>
              </a:spcAft>
              <a:buSzPct val="175000"/>
              <a:buFont typeface="Open Sans"/>
              <a:buNone/>
              <a:defRPr sz="800">
                <a:solidFill>
                  <a:schemeClr val="dk1"/>
                </a:solidFill>
                <a:latin typeface="Open Sans"/>
                <a:ea typeface="Open Sans"/>
                <a:cs typeface="Open Sans"/>
                <a:sym typeface="Open Sans"/>
              </a:defRPr>
            </a:lvl1pPr>
            <a:lvl2pPr marL="457200" marR="0" lvl="1"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9pPr>
          </a:lstStyle>
          <a:p>
            <a:endParaRPr kern="0" dirty="0">
              <a:solidFill>
                <a:srgbClr val="000000"/>
              </a:solidFill>
            </a:endParaRPr>
          </a:p>
        </p:txBody>
      </p:sp>
    </p:spTree>
    <p:extLst>
      <p:ext uri="{BB962C8B-B14F-4D97-AF65-F5344CB8AC3E}">
        <p14:creationId xmlns:p14="http://schemas.microsoft.com/office/powerpoint/2010/main" val="1512580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01_Title N-tab BLUE">
    <p:spTree>
      <p:nvGrpSpPr>
        <p:cNvPr id="1" name="Shape 16"/>
        <p:cNvGrpSpPr/>
        <p:nvPr/>
      </p:nvGrpSpPr>
      <p:grpSpPr>
        <a:xfrm>
          <a:off x="0" y="0"/>
          <a:ext cx="0" cy="0"/>
          <a:chOff x="0" y="0"/>
          <a:chExt cx="0" cy="0"/>
        </a:xfrm>
      </p:grpSpPr>
      <p:pic>
        <p:nvPicPr>
          <p:cNvPr id="17" name="Shape 1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8" name="Shape 18"/>
          <p:cNvSpPr txBox="1">
            <a:spLocks noGrp="1"/>
          </p:cNvSpPr>
          <p:nvPr>
            <p:ph type="subTitle" idx="1"/>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9" name="Shape 19"/>
          <p:cNvSpPr txBox="1">
            <a:spLocks noGrp="1"/>
          </p:cNvSpPr>
          <p:nvPr>
            <p:ph type="body" idx="2"/>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Calibri" panose="020F0502020204030204" pitchFamily="34" charset="0"/>
                <a:ea typeface="Arial"/>
                <a:cs typeface="Arial"/>
                <a:sym typeface="Arial"/>
              </a:rPr>
              <a:t>Copyright © </a:t>
            </a:r>
            <a:r>
              <a:rPr lang="en-US" sz="600" b="0" i="0" u="none" strike="noStrike" cap="none" dirty="0" smtClean="0">
                <a:solidFill>
                  <a:schemeClr val="lt1"/>
                </a:solidFill>
                <a:latin typeface="Calibri" panose="020F0502020204030204" pitchFamily="34" charset="0"/>
                <a:ea typeface="Arial"/>
                <a:cs typeface="Arial"/>
                <a:sym typeface="Arial"/>
              </a:rPr>
              <a:t>2019 </a:t>
            </a:r>
            <a:r>
              <a:rPr lang="en-US" sz="600" b="0" i="0" u="none" strike="noStrike" cap="none" dirty="0">
                <a:solidFill>
                  <a:schemeClr val="lt1"/>
                </a:solidFill>
                <a:latin typeface="Calibri" panose="020F0502020204030204" pitchFamily="34" charset="0"/>
                <a:ea typeface="Arial"/>
                <a:cs typeface="Arial"/>
                <a:sym typeface="Arial"/>
              </a:rPr>
              <a:t>The Nielsen Company </a:t>
            </a:r>
            <a:r>
              <a:rPr lang="en-US" sz="600" b="0" i="0" u="none" strike="noStrike" cap="none" dirty="0" smtClean="0">
                <a:solidFill>
                  <a:schemeClr val="lt1"/>
                </a:solidFill>
                <a:latin typeface="Calibri" panose="020F0502020204030204" pitchFamily="34" charset="0"/>
                <a:ea typeface="Arial"/>
                <a:cs typeface="Arial"/>
                <a:sym typeface="Arial"/>
              </a:rPr>
              <a:t> Confidential </a:t>
            </a:r>
            <a:r>
              <a:rPr lang="en-US" sz="600" b="0" i="0" u="none" strike="noStrike" cap="none" dirty="0">
                <a:solidFill>
                  <a:schemeClr val="lt1"/>
                </a:solidFill>
                <a:latin typeface="Calibri" panose="020F0502020204030204" pitchFamily="34" charset="0"/>
                <a:ea typeface="Arial"/>
                <a:cs typeface="Arial"/>
                <a:sym typeface="Arial"/>
              </a:rPr>
              <a:t>and proprietary. Do not distribute.</a:t>
            </a:r>
          </a:p>
        </p:txBody>
      </p:sp>
      <p:pic>
        <p:nvPicPr>
          <p:cNvPr id="22" name="Shape 22"/>
          <p:cNvPicPr preferRelativeResize="0"/>
          <p:nvPr/>
        </p:nvPicPr>
        <p:blipFill rotWithShape="1">
          <a:blip r:embed="rId3">
            <a:alphaModFix/>
          </a:blip>
          <a:srcRect/>
          <a:stretch/>
        </p:blipFill>
        <p:spPr>
          <a:xfrm>
            <a:off x="8611849" y="0"/>
            <a:ext cx="235246" cy="338327"/>
          </a:xfrm>
          <a:prstGeom prst="rect">
            <a:avLst/>
          </a:prstGeom>
          <a:noFill/>
          <a:ln>
            <a:noFill/>
          </a:ln>
        </p:spPr>
      </p:pic>
    </p:spTree>
    <p:extLst>
      <p:ext uri="{BB962C8B-B14F-4D97-AF65-F5344CB8AC3E}">
        <p14:creationId xmlns:p14="http://schemas.microsoft.com/office/powerpoint/2010/main" val="134261163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3_Divider White">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87199828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85_Divider White">
    <p:spTree>
      <p:nvGrpSpPr>
        <p:cNvPr id="1" name="Shape 524"/>
        <p:cNvGrpSpPr/>
        <p:nvPr/>
      </p:nvGrpSpPr>
      <p:grpSpPr>
        <a:xfrm>
          <a:off x="0" y="0"/>
          <a:ext cx="0" cy="0"/>
          <a:chOff x="0" y="0"/>
          <a:chExt cx="0" cy="0"/>
        </a:xfrm>
      </p:grpSpPr>
      <p:pic>
        <p:nvPicPr>
          <p:cNvPr id="525" name="Shape 525"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526" name="Shape 526"/>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7" name="Shape 52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extLst>
      <p:ext uri="{BB962C8B-B14F-4D97-AF65-F5344CB8AC3E}">
        <p14:creationId xmlns:p14="http://schemas.microsoft.com/office/powerpoint/2010/main" val="71002617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42514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3_Table">
  <p:cSld name="64_Table">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594360" y="354211"/>
            <a:ext cx="8155800" cy="428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000"/>
              <a:buFont typeface="Archivo Narrow"/>
              <a:buNone/>
              <a:defRPr sz="3000" b="1" i="0" u="none" strike="noStrike" cap="none">
                <a:solidFill>
                  <a:schemeClr val="dk2"/>
                </a:solidFill>
                <a:latin typeface="Archivo Narrow"/>
                <a:ea typeface="Archivo Narrow"/>
                <a:cs typeface="Archivo Narrow"/>
                <a:sym typeface="Archivo Narrow"/>
              </a:defRPr>
            </a:lvl1pPr>
            <a:lvl2pPr lvl="1" rtl="0">
              <a:spcBef>
                <a:spcPts val="0"/>
              </a:spcBef>
              <a:spcAft>
                <a:spcPts val="0"/>
              </a:spcAft>
              <a:buSzPts val="1800"/>
              <a:buFont typeface="Open Sans"/>
              <a:buNone/>
              <a:defRPr sz="1800">
                <a:latin typeface="Open Sans"/>
                <a:ea typeface="Open Sans"/>
                <a:cs typeface="Open Sans"/>
                <a:sym typeface="Open Sans"/>
              </a:defRPr>
            </a:lvl2pPr>
            <a:lvl3pPr lvl="2" rtl="0">
              <a:spcBef>
                <a:spcPts val="0"/>
              </a:spcBef>
              <a:spcAft>
                <a:spcPts val="0"/>
              </a:spcAft>
              <a:buSzPts val="1800"/>
              <a:buFont typeface="Open Sans"/>
              <a:buNone/>
              <a:defRPr sz="1800">
                <a:latin typeface="Open Sans"/>
                <a:ea typeface="Open Sans"/>
                <a:cs typeface="Open Sans"/>
                <a:sym typeface="Open Sans"/>
              </a:defRPr>
            </a:lvl3pPr>
            <a:lvl4pPr lvl="3" rtl="0">
              <a:spcBef>
                <a:spcPts val="0"/>
              </a:spcBef>
              <a:spcAft>
                <a:spcPts val="0"/>
              </a:spcAft>
              <a:buSzPts val="1800"/>
              <a:buFont typeface="Open Sans"/>
              <a:buNone/>
              <a:defRPr sz="1800">
                <a:latin typeface="Open Sans"/>
                <a:ea typeface="Open Sans"/>
                <a:cs typeface="Open Sans"/>
                <a:sym typeface="Open Sans"/>
              </a:defRPr>
            </a:lvl4pPr>
            <a:lvl5pPr lvl="4" rtl="0">
              <a:spcBef>
                <a:spcPts val="0"/>
              </a:spcBef>
              <a:spcAft>
                <a:spcPts val="0"/>
              </a:spcAft>
              <a:buSzPts val="1800"/>
              <a:buFont typeface="Open Sans"/>
              <a:buNone/>
              <a:defRPr sz="1800">
                <a:latin typeface="Open Sans"/>
                <a:ea typeface="Open Sans"/>
                <a:cs typeface="Open Sans"/>
                <a:sym typeface="Open Sans"/>
              </a:defRPr>
            </a:lvl5pPr>
            <a:lvl6pPr lvl="5" rtl="0">
              <a:spcBef>
                <a:spcPts val="0"/>
              </a:spcBef>
              <a:spcAft>
                <a:spcPts val="0"/>
              </a:spcAft>
              <a:buSzPts val="1800"/>
              <a:buFont typeface="Open Sans"/>
              <a:buNone/>
              <a:defRPr sz="1800">
                <a:latin typeface="Open Sans"/>
                <a:ea typeface="Open Sans"/>
                <a:cs typeface="Open Sans"/>
                <a:sym typeface="Open Sans"/>
              </a:defRPr>
            </a:lvl6pPr>
            <a:lvl7pPr lvl="6" rtl="0">
              <a:spcBef>
                <a:spcPts val="0"/>
              </a:spcBef>
              <a:spcAft>
                <a:spcPts val="0"/>
              </a:spcAft>
              <a:buSzPts val="1800"/>
              <a:buFont typeface="Open Sans"/>
              <a:buNone/>
              <a:defRPr sz="1800">
                <a:latin typeface="Open Sans"/>
                <a:ea typeface="Open Sans"/>
                <a:cs typeface="Open Sans"/>
                <a:sym typeface="Open Sans"/>
              </a:defRPr>
            </a:lvl7pPr>
            <a:lvl8pPr lvl="7" rtl="0">
              <a:spcBef>
                <a:spcPts val="0"/>
              </a:spcBef>
              <a:spcAft>
                <a:spcPts val="0"/>
              </a:spcAft>
              <a:buSzPts val="1800"/>
              <a:buFont typeface="Open Sans"/>
              <a:buNone/>
              <a:defRPr sz="1800">
                <a:latin typeface="Open Sans"/>
                <a:ea typeface="Open Sans"/>
                <a:cs typeface="Open Sans"/>
                <a:sym typeface="Open Sans"/>
              </a:defRPr>
            </a:lvl8pPr>
            <a:lvl9pPr lvl="8" rtl="0">
              <a:spcBef>
                <a:spcPts val="0"/>
              </a:spcBef>
              <a:spcAft>
                <a:spcPts val="0"/>
              </a:spcAft>
              <a:buSzPts val="1800"/>
              <a:buFont typeface="Open Sans"/>
              <a:buNone/>
              <a:defRPr sz="1800">
                <a:latin typeface="Open Sans"/>
                <a:ea typeface="Open Sans"/>
                <a:cs typeface="Open Sans"/>
                <a:sym typeface="Open Sans"/>
              </a:defRPr>
            </a:lvl9pPr>
          </a:lstStyle>
          <a:p>
            <a:endParaRPr/>
          </a:p>
        </p:txBody>
      </p:sp>
      <p:sp>
        <p:nvSpPr>
          <p:cNvPr id="35" name="Shape 35"/>
          <p:cNvSpPr txBox="1">
            <a:spLocks noGrp="1"/>
          </p:cNvSpPr>
          <p:nvPr>
            <p:ph type="body" idx="1"/>
          </p:nvPr>
        </p:nvSpPr>
        <p:spPr>
          <a:xfrm>
            <a:off x="594360" y="819878"/>
            <a:ext cx="8160300" cy="236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20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8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6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6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36" name="Shape 36"/>
          <p:cNvSpPr txBox="1">
            <a:spLocks noGrp="1"/>
          </p:cNvSpPr>
          <p:nvPr>
            <p:ph type="body" idx="2"/>
          </p:nvPr>
        </p:nvSpPr>
        <p:spPr>
          <a:xfrm>
            <a:off x="594358" y="4780026"/>
            <a:ext cx="8165700" cy="2742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60"/>
              </a:spcBef>
              <a:spcAft>
                <a:spcPts val="0"/>
              </a:spcAft>
              <a:buClr>
                <a:schemeClr val="dk2"/>
              </a:buClr>
              <a:buSzPts val="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20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8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6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6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16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37" name="Shape 37" descr="Orange strip.jpg"/>
          <p:cNvPicPr preferRelativeResize="0"/>
          <p:nvPr/>
        </p:nvPicPr>
        <p:blipFill rotWithShape="1">
          <a:blip r:embed="rId2">
            <a:alphaModFix/>
          </a:blip>
          <a:srcRect/>
          <a:stretch/>
        </p:blipFill>
        <p:spPr>
          <a:xfrm>
            <a:off x="0" y="0"/>
            <a:ext cx="176732" cy="5143498"/>
          </a:xfrm>
          <a:prstGeom prst="rect">
            <a:avLst/>
          </a:prstGeom>
          <a:noFill/>
          <a:ln>
            <a:noFill/>
          </a:ln>
        </p:spPr>
      </p:pic>
      <p:sp>
        <p:nvSpPr>
          <p:cNvPr id="38" name="Shape 38"/>
          <p:cNvSpPr/>
          <p:nvPr/>
        </p:nvSpPr>
        <p:spPr>
          <a:xfrm rot="-5400000">
            <a:off x="-1468850" y="3445801"/>
            <a:ext cx="30945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50"/>
              <a:buFont typeface="Open Sans"/>
              <a:buNone/>
            </a:pPr>
            <a:r>
              <a:rPr lang="en-US" sz="600" b="0" i="0" u="none" strike="noStrike" cap="none" dirty="0">
                <a:solidFill>
                  <a:schemeClr val="lt1"/>
                </a:solidFill>
                <a:latin typeface="Open Sans"/>
                <a:ea typeface="Open Sans"/>
                <a:cs typeface="Open Sans"/>
                <a:sym typeface="Open Sans"/>
              </a:rPr>
              <a:t>Copyright © 2017 The Nielsen Company. Confidential and proprietary.</a:t>
            </a: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267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06_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594361" y="353483"/>
            <a:ext cx="8166671" cy="433917"/>
          </a:xfrm>
          <a:prstGeom prst="rect">
            <a:avLst/>
          </a:prstGeom>
          <a:noFill/>
          <a:ln>
            <a:noFill/>
          </a:ln>
        </p:spPr>
        <p:txBody>
          <a:bodyPr lIns="91425" tIns="91425" rIns="91425" bIns="91425" anchor="b" anchorCtr="0"/>
          <a:lstStyle>
            <a:lvl1pPr marL="0" marR="0" lvl="0" indent="0" algn="l" rtl="0">
              <a:spcBef>
                <a:spcPts val="0"/>
              </a:spcBef>
              <a:buClr>
                <a:schemeClr val="dk2"/>
              </a:buClr>
              <a:buNone/>
              <a:defRPr sz="3000" b="1" i="0" u="none" strike="noStrike" cap="all" baseline="0">
                <a:solidFill>
                  <a:schemeClr val="dk2"/>
                </a:solidFi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mtClean="0"/>
              <a:t>Click to edit Master title style</a:t>
            </a:r>
            <a:endParaRPr/>
          </a:p>
        </p:txBody>
      </p:sp>
      <p:sp>
        <p:nvSpPr>
          <p:cNvPr id="52" name="Shape 52"/>
          <p:cNvSpPr txBox="1">
            <a:spLocks noGrp="1"/>
          </p:cNvSpPr>
          <p:nvPr>
            <p:ph type="body" idx="1"/>
          </p:nvPr>
        </p:nvSpPr>
        <p:spPr>
          <a:xfrm>
            <a:off x="594358" y="4780029"/>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None/>
              <a:defRPr sz="800" i="0" u="none" strike="noStrike" cap="none">
                <a:solidFill>
                  <a:schemeClr val="dk2"/>
                </a:solidFill>
              </a:defRPr>
            </a:lvl1pPr>
            <a:lvl2pPr marL="457200" marR="0" lvl="1" indent="0" algn="l" rtl="0">
              <a:lnSpc>
                <a:spcPct val="100000"/>
              </a:lnSpc>
              <a:spcBef>
                <a:spcPts val="800"/>
              </a:spcBef>
              <a:buClr>
                <a:schemeClr val="dk2"/>
              </a:buClr>
              <a:buNone/>
              <a:defRPr sz="2000" b="1" i="0" u="none" strike="noStrike" cap="none">
                <a:solidFill>
                  <a:schemeClr val="dk2"/>
                </a:solidFill>
              </a:defRPr>
            </a:lvl2pPr>
            <a:lvl3pPr marL="914400" marR="0" lvl="2" indent="0" algn="l" rtl="0">
              <a:lnSpc>
                <a:spcPct val="100000"/>
              </a:lnSpc>
              <a:spcBef>
                <a:spcPts val="700"/>
              </a:spcBef>
              <a:buClr>
                <a:schemeClr val="dk2"/>
              </a:buClr>
              <a:buNone/>
              <a:defRPr sz="1800" b="1" i="0" u="none" strike="noStrike" cap="none">
                <a:solidFill>
                  <a:schemeClr val="dk2"/>
                </a:solidFill>
              </a:defRPr>
            </a:lvl3pPr>
            <a:lvl4pPr marL="1371600" marR="0" lvl="3" indent="0" algn="l" rtl="0">
              <a:lnSpc>
                <a:spcPct val="100000"/>
              </a:lnSpc>
              <a:spcBef>
                <a:spcPts val="700"/>
              </a:spcBef>
              <a:buClr>
                <a:schemeClr val="dk2"/>
              </a:buClr>
              <a:buNone/>
              <a:defRPr sz="1600" b="1" i="0" u="none" strike="noStrike" cap="none">
                <a:solidFill>
                  <a:schemeClr val="dk2"/>
                </a:solidFill>
              </a:defRPr>
            </a:lvl4pPr>
            <a:lvl5pPr marL="1828800" marR="0" lvl="4" indent="0" algn="l" rtl="0">
              <a:lnSpc>
                <a:spcPct val="100000"/>
              </a:lnSpc>
              <a:spcBef>
                <a:spcPts val="700"/>
              </a:spcBef>
              <a:buClr>
                <a:schemeClr val="dk2"/>
              </a:buClr>
              <a:buNone/>
              <a:defRPr sz="1600" b="1" i="0" u="none" strike="noStrike" cap="none">
                <a:solidFill>
                  <a:schemeClr val="dk2"/>
                </a:solidFill>
              </a:defRPr>
            </a:lvl5pPr>
            <a:lvl6pPr marL="2286000" marR="0" lvl="5" indent="0" algn="l" rtl="0">
              <a:spcBef>
                <a:spcPts val="320"/>
              </a:spcBef>
              <a:buClr>
                <a:schemeClr val="dk1"/>
              </a:buClr>
              <a:buNone/>
              <a:defRPr sz="1600" b="1" i="0" u="none" strike="noStrike" cap="none">
                <a:solidFill>
                  <a:schemeClr val="dk1"/>
                </a:solidFill>
              </a:defRPr>
            </a:lvl6pPr>
            <a:lvl7pPr marL="2743200" marR="0" lvl="6" indent="0" algn="l" rtl="0">
              <a:spcBef>
                <a:spcPts val="320"/>
              </a:spcBef>
              <a:buClr>
                <a:schemeClr val="dk1"/>
              </a:buClr>
              <a:buNone/>
              <a:defRPr sz="1600" b="1" i="0" u="none" strike="noStrike" cap="none">
                <a:solidFill>
                  <a:schemeClr val="dk1"/>
                </a:solidFill>
              </a:defRPr>
            </a:lvl7pPr>
            <a:lvl8pPr marL="3200400" marR="0" lvl="7" indent="0" algn="l" rtl="0">
              <a:spcBef>
                <a:spcPts val="320"/>
              </a:spcBef>
              <a:buClr>
                <a:schemeClr val="dk1"/>
              </a:buClr>
              <a:buNone/>
              <a:defRPr sz="1600" b="1" i="0" u="none" strike="noStrike" cap="none">
                <a:solidFill>
                  <a:schemeClr val="dk1"/>
                </a:solidFill>
              </a:defRPr>
            </a:lvl8pPr>
            <a:lvl9pPr marL="3657600" marR="0" lvl="8" indent="0" algn="l" rtl="0">
              <a:spcBef>
                <a:spcPts val="320"/>
              </a:spcBef>
              <a:buClr>
                <a:schemeClr val="dk1"/>
              </a:buClr>
              <a:buNone/>
              <a:defRPr sz="1600" b="1" i="0" u="none" strike="noStrike" cap="none">
                <a:solidFill>
                  <a:schemeClr val="dk1"/>
                </a:solidFill>
              </a:defRPr>
            </a:lvl9pPr>
          </a:lstStyle>
          <a:p>
            <a:pPr lvl="0"/>
            <a:r>
              <a:rPr lang="en-US" smtClean="0"/>
              <a:t>Click to edit Master text styles</a:t>
            </a:r>
          </a:p>
        </p:txBody>
      </p:sp>
      <p:sp>
        <p:nvSpPr>
          <p:cNvPr id="53" name="Shape 53"/>
          <p:cNvSpPr txBox="1">
            <a:spLocks noGrp="1"/>
          </p:cNvSpPr>
          <p:nvPr>
            <p:ph type="body" idx="2"/>
          </p:nvPr>
        </p:nvSpPr>
        <p:spPr>
          <a:xfrm>
            <a:off x="594360" y="819153"/>
            <a:ext cx="816559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None/>
              <a:defRPr sz="1800" i="0" u="none" strike="noStrike" cap="none">
                <a:solidFill>
                  <a:schemeClr val="dk2"/>
                </a:solidFill>
              </a:defRPr>
            </a:lvl1pPr>
            <a:lvl2pPr marL="457200" marR="0" lvl="1" indent="0" algn="l" rtl="0">
              <a:lnSpc>
                <a:spcPct val="100000"/>
              </a:lnSpc>
              <a:spcBef>
                <a:spcPts val="800"/>
              </a:spcBef>
              <a:buClr>
                <a:schemeClr val="dk2"/>
              </a:buClr>
              <a:buNone/>
              <a:defRPr sz="2000" b="1" i="0" u="none" strike="noStrike" cap="none">
                <a:solidFill>
                  <a:schemeClr val="dk2"/>
                </a:solidFill>
              </a:defRPr>
            </a:lvl2pPr>
            <a:lvl3pPr marL="914400" marR="0" lvl="2" indent="0" algn="l" rtl="0">
              <a:lnSpc>
                <a:spcPct val="100000"/>
              </a:lnSpc>
              <a:spcBef>
                <a:spcPts val="700"/>
              </a:spcBef>
              <a:buClr>
                <a:schemeClr val="dk2"/>
              </a:buClr>
              <a:buNone/>
              <a:defRPr sz="1800" b="1" i="0" u="none" strike="noStrike" cap="none">
                <a:solidFill>
                  <a:schemeClr val="dk2"/>
                </a:solidFill>
              </a:defRPr>
            </a:lvl3pPr>
            <a:lvl4pPr marL="1371600" marR="0" lvl="3" indent="0" algn="l" rtl="0">
              <a:lnSpc>
                <a:spcPct val="100000"/>
              </a:lnSpc>
              <a:spcBef>
                <a:spcPts val="700"/>
              </a:spcBef>
              <a:buClr>
                <a:schemeClr val="dk2"/>
              </a:buClr>
              <a:buNone/>
              <a:defRPr sz="1600" b="1" i="0" u="none" strike="noStrike" cap="none">
                <a:solidFill>
                  <a:schemeClr val="dk2"/>
                </a:solidFill>
              </a:defRPr>
            </a:lvl4pPr>
            <a:lvl5pPr marL="1828800" marR="0" lvl="4" indent="0" algn="l" rtl="0">
              <a:lnSpc>
                <a:spcPct val="100000"/>
              </a:lnSpc>
              <a:spcBef>
                <a:spcPts val="700"/>
              </a:spcBef>
              <a:buClr>
                <a:schemeClr val="dk2"/>
              </a:buClr>
              <a:buNone/>
              <a:defRPr sz="1600" b="1" i="0" u="none" strike="noStrike" cap="none">
                <a:solidFill>
                  <a:schemeClr val="dk2"/>
                </a:solidFill>
              </a:defRPr>
            </a:lvl5pPr>
            <a:lvl6pPr marL="2286000" marR="0" lvl="5" indent="0" algn="l" rtl="0">
              <a:spcBef>
                <a:spcPts val="320"/>
              </a:spcBef>
              <a:buClr>
                <a:schemeClr val="dk1"/>
              </a:buClr>
              <a:buNone/>
              <a:defRPr sz="1600" b="1" i="0" u="none" strike="noStrike" cap="none">
                <a:solidFill>
                  <a:schemeClr val="dk1"/>
                </a:solidFill>
              </a:defRPr>
            </a:lvl6pPr>
            <a:lvl7pPr marL="2743200" marR="0" lvl="6" indent="0" algn="l" rtl="0">
              <a:spcBef>
                <a:spcPts val="320"/>
              </a:spcBef>
              <a:buClr>
                <a:schemeClr val="dk1"/>
              </a:buClr>
              <a:buNone/>
              <a:defRPr sz="1600" b="1" i="0" u="none" strike="noStrike" cap="none">
                <a:solidFill>
                  <a:schemeClr val="dk1"/>
                </a:solidFill>
              </a:defRPr>
            </a:lvl7pPr>
            <a:lvl8pPr marL="3200400" marR="0" lvl="7" indent="0" algn="l" rtl="0">
              <a:spcBef>
                <a:spcPts val="320"/>
              </a:spcBef>
              <a:buClr>
                <a:schemeClr val="dk1"/>
              </a:buClr>
              <a:buNone/>
              <a:defRPr sz="1600" b="1" i="0" u="none" strike="noStrike" cap="none">
                <a:solidFill>
                  <a:schemeClr val="dk1"/>
                </a:solidFill>
              </a:defRPr>
            </a:lvl8pPr>
            <a:lvl9pPr marL="3657600" marR="0" lvl="8" indent="0" algn="l" rtl="0">
              <a:spcBef>
                <a:spcPts val="320"/>
              </a:spcBef>
              <a:buClr>
                <a:schemeClr val="dk1"/>
              </a:buClr>
              <a:buNone/>
              <a:defRPr sz="1600" b="1" i="0" u="none" strike="noStrike" cap="none">
                <a:solidFill>
                  <a:schemeClr val="dk1"/>
                </a:solidFill>
              </a:defRPr>
            </a:lvl9pPr>
          </a:lstStyle>
          <a:p>
            <a:pPr lvl="0"/>
            <a:r>
              <a:rPr lang="en-US" smtClean="0"/>
              <a:t>Click to edit Master text styles</a:t>
            </a:r>
          </a:p>
        </p:txBody>
      </p:sp>
    </p:spTree>
    <p:extLst>
      <p:ext uri="{BB962C8B-B14F-4D97-AF65-F5344CB8AC3E}">
        <p14:creationId xmlns:p14="http://schemas.microsoft.com/office/powerpoint/2010/main" val="212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594361" y="507492"/>
            <a:ext cx="8144615" cy="4286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3000" i="0" u="none" strike="noStrike" cap="none">
                <a:solidFill>
                  <a:schemeClr val="dk2"/>
                </a:solidFill>
              </a:defRPr>
            </a:lvl1pPr>
            <a:lvl2pPr marL="0" marR="0" lvl="1" indent="0" algn="l" rtl="0">
              <a:spcBef>
                <a:spcPts val="0"/>
              </a:spcBef>
              <a:spcAft>
                <a:spcPts val="0"/>
              </a:spcAft>
              <a:buNone/>
              <a:defRPr sz="3000" b="0" i="0" u="none" strike="noStrike" cap="none">
                <a:solidFill>
                  <a:srgbClr val="009DD9"/>
                </a:solidFill>
                <a:latin typeface="Calibri"/>
                <a:ea typeface="Calibri"/>
                <a:cs typeface="Calibri"/>
                <a:sym typeface="Calibri"/>
              </a:defRPr>
            </a:lvl2pPr>
            <a:lvl3pPr marL="0" marR="0" lvl="2" indent="0" algn="l" rtl="0">
              <a:spcBef>
                <a:spcPts val="0"/>
              </a:spcBef>
              <a:spcAft>
                <a:spcPts val="0"/>
              </a:spcAft>
              <a:buNone/>
              <a:defRPr sz="3000" b="0" i="0" u="none" strike="noStrike" cap="none">
                <a:solidFill>
                  <a:srgbClr val="009DD9"/>
                </a:solidFill>
                <a:latin typeface="Calibri"/>
                <a:ea typeface="Calibri"/>
                <a:cs typeface="Calibri"/>
                <a:sym typeface="Calibri"/>
              </a:defRPr>
            </a:lvl3pPr>
            <a:lvl4pPr marL="0" marR="0" lvl="3" indent="0" algn="l" rtl="0">
              <a:spcBef>
                <a:spcPts val="0"/>
              </a:spcBef>
              <a:spcAft>
                <a:spcPts val="0"/>
              </a:spcAft>
              <a:buNone/>
              <a:defRPr sz="3000" b="0" i="0" u="none" strike="noStrike" cap="none">
                <a:solidFill>
                  <a:srgbClr val="009DD9"/>
                </a:solidFill>
                <a:latin typeface="Calibri"/>
                <a:ea typeface="Calibri"/>
                <a:cs typeface="Calibri"/>
                <a:sym typeface="Calibri"/>
              </a:defRPr>
            </a:lvl4pPr>
            <a:lvl5pPr marL="0" marR="0" lvl="4" indent="0" algn="l" rtl="0">
              <a:spcBef>
                <a:spcPts val="0"/>
              </a:spcBef>
              <a:spcAft>
                <a:spcPts val="0"/>
              </a:spcAft>
              <a:buNone/>
              <a:defRPr sz="3000" b="0" i="0" u="none" strike="noStrike" cap="none">
                <a:solidFill>
                  <a:srgbClr val="009DD9"/>
                </a:solidFill>
                <a:latin typeface="Calibri"/>
                <a:ea typeface="Calibri"/>
                <a:cs typeface="Calibri"/>
                <a:sym typeface="Calibri"/>
              </a:defRPr>
            </a:lvl5pPr>
            <a:lvl6pPr marL="457200" marR="0" lvl="5" indent="0" algn="l" rtl="0">
              <a:spcBef>
                <a:spcPts val="0"/>
              </a:spcBef>
              <a:spcAft>
                <a:spcPts val="0"/>
              </a:spcAft>
              <a:buNone/>
              <a:defRPr sz="3000" b="0" i="0" u="none" strike="noStrike" cap="none">
                <a:solidFill>
                  <a:srgbClr val="009DD9"/>
                </a:solidFill>
                <a:latin typeface="Calibri"/>
                <a:ea typeface="Calibri"/>
                <a:cs typeface="Calibri"/>
                <a:sym typeface="Calibri"/>
              </a:defRPr>
            </a:lvl6pPr>
            <a:lvl7pPr marL="914400" marR="0" lvl="6" indent="0" algn="l" rtl="0">
              <a:spcBef>
                <a:spcPts val="0"/>
              </a:spcBef>
              <a:spcAft>
                <a:spcPts val="0"/>
              </a:spcAft>
              <a:buNone/>
              <a:defRPr sz="3000" b="0" i="0" u="none" strike="noStrike" cap="none">
                <a:solidFill>
                  <a:srgbClr val="009DD9"/>
                </a:solidFill>
                <a:latin typeface="Calibri"/>
                <a:ea typeface="Calibri"/>
                <a:cs typeface="Calibri"/>
                <a:sym typeface="Calibri"/>
              </a:defRPr>
            </a:lvl7pPr>
            <a:lvl8pPr marL="1371600" marR="0" lvl="7" indent="0" algn="l" rtl="0">
              <a:spcBef>
                <a:spcPts val="0"/>
              </a:spcBef>
              <a:spcAft>
                <a:spcPts val="0"/>
              </a:spcAft>
              <a:buNone/>
              <a:defRPr sz="3000" b="0" i="0" u="none" strike="noStrike" cap="none">
                <a:solidFill>
                  <a:srgbClr val="009DD9"/>
                </a:solidFill>
                <a:latin typeface="Calibri"/>
                <a:ea typeface="Calibri"/>
                <a:cs typeface="Calibri"/>
                <a:sym typeface="Calibri"/>
              </a:defRPr>
            </a:lvl8pPr>
            <a:lvl9pPr marL="1828800" marR="0" lvl="8" indent="0" algn="l" rtl="0">
              <a:spcBef>
                <a:spcPts val="0"/>
              </a:spcBef>
              <a:spcAft>
                <a:spcPts val="0"/>
              </a:spcAft>
              <a:buNone/>
              <a:defRPr sz="3000" b="0" i="0" u="none" strike="noStrike" cap="none">
                <a:solidFill>
                  <a:srgbClr val="009DD9"/>
                </a:solidFill>
                <a:latin typeface="Calibri"/>
                <a:ea typeface="Calibri"/>
                <a:cs typeface="Calibri"/>
                <a:sym typeface="Calibri"/>
              </a:defRPr>
            </a:lvl9pPr>
          </a:lstStyle>
          <a:p>
            <a:r>
              <a:rPr lang="en-US"/>
              <a:t>Click to edit Master title style</a:t>
            </a:r>
            <a:endParaRPr/>
          </a:p>
        </p:txBody>
      </p:sp>
      <p:sp>
        <p:nvSpPr>
          <p:cNvPr id="138" name="Shape 138"/>
          <p:cNvSpPr txBox="1">
            <a:spLocks noGrp="1"/>
          </p:cNvSpPr>
          <p:nvPr>
            <p:ph type="body" idx="1"/>
          </p:nvPr>
        </p:nvSpPr>
        <p:spPr>
          <a:xfrm>
            <a:off x="594361" y="1515618"/>
            <a:ext cx="8168639" cy="3059906"/>
          </a:xfrm>
          <a:prstGeom prst="rect">
            <a:avLst/>
          </a:prstGeom>
          <a:noFill/>
          <a:ln>
            <a:noFill/>
          </a:ln>
        </p:spPr>
        <p:txBody>
          <a:bodyPr lIns="91425" tIns="91425" rIns="91425" bIns="91425" anchor="t" anchorCtr="0"/>
          <a:lstStyle>
            <a:lvl1pPr marL="230188" marR="0" lvl="0" indent="-115888" algn="l" rtl="0">
              <a:spcBef>
                <a:spcPts val="800"/>
              </a:spcBef>
              <a:spcAft>
                <a:spcPts val="0"/>
              </a:spcAft>
              <a:buClr>
                <a:schemeClr val="dk2"/>
              </a:buClr>
              <a:buSzPct val="100000"/>
              <a:buChar char="•"/>
              <a:defRPr sz="1800" i="0" u="none" strike="noStrike" cap="none">
                <a:solidFill>
                  <a:schemeClr val="dk2"/>
                </a:solidFill>
              </a:defRPr>
            </a:lvl1pPr>
            <a:lvl2pPr marL="461963" marR="0" lvl="1" indent="-144462" algn="l" rtl="0">
              <a:spcBef>
                <a:spcPts val="800"/>
              </a:spcBef>
              <a:spcAft>
                <a:spcPts val="0"/>
              </a:spcAft>
              <a:buClr>
                <a:schemeClr val="dk2"/>
              </a:buClr>
              <a:buSzPct val="100000"/>
              <a:buChar char="•"/>
              <a:defRPr sz="1600" i="0" u="none" strike="noStrike" cap="none">
                <a:solidFill>
                  <a:schemeClr val="dk2"/>
                </a:solidFill>
              </a:defRPr>
            </a:lvl2pPr>
            <a:lvl3pPr marL="681038" marR="0" lvl="2" indent="-147637" algn="l" rtl="0">
              <a:spcBef>
                <a:spcPts val="700"/>
              </a:spcBef>
              <a:spcAft>
                <a:spcPts val="0"/>
              </a:spcAft>
              <a:buClr>
                <a:schemeClr val="dk2"/>
              </a:buClr>
              <a:buSzPct val="100000"/>
              <a:buChar char="•"/>
              <a:defRPr sz="1400" i="0" u="none" strike="noStrike" cap="none">
                <a:solidFill>
                  <a:schemeClr val="dk2"/>
                </a:solidFill>
              </a:defRPr>
            </a:lvl3pPr>
            <a:lvl4pPr marL="912813" marR="0" lvl="3" indent="-150812" algn="l" rtl="0">
              <a:spcBef>
                <a:spcPts val="700"/>
              </a:spcBef>
              <a:spcAft>
                <a:spcPts val="0"/>
              </a:spcAft>
              <a:buClr>
                <a:schemeClr val="dk2"/>
              </a:buClr>
              <a:buSzPct val="100000"/>
              <a:buChar char="•"/>
              <a:defRPr sz="1200" i="0" u="none" strike="noStrike" cap="none">
                <a:solidFill>
                  <a:schemeClr val="dk2"/>
                </a:solidFill>
              </a:defRPr>
            </a:lvl4pPr>
            <a:lvl5pPr marL="1143000" marR="0" lvl="4" indent="-152400" algn="l" rtl="0">
              <a:spcBef>
                <a:spcPts val="700"/>
              </a:spcBef>
              <a:spcAft>
                <a:spcPts val="0"/>
              </a:spcAft>
              <a:buClr>
                <a:schemeClr val="dk2"/>
              </a:buClr>
              <a:buSzPct val="100000"/>
              <a:buChar char="•"/>
              <a:defRPr sz="1200" i="0" u="none" strike="noStrike" cap="none">
                <a:solidFill>
                  <a:schemeClr val="dk2"/>
                </a:solidFill>
              </a:defRPr>
            </a:lvl5pPr>
            <a:lvl6pPr marL="2514600" marR="0" lvl="5" indent="-101600" algn="l" rtl="0">
              <a:spcBef>
                <a:spcPts val="400"/>
              </a:spcBef>
              <a:buClr>
                <a:schemeClr val="dk1"/>
              </a:buClr>
              <a:buSzPct val="100000"/>
              <a:buChar char="•"/>
              <a:defRPr sz="2000" i="0" u="none" strike="noStrike" cap="none">
                <a:solidFill>
                  <a:schemeClr val="dk1"/>
                </a:solidFill>
              </a:defRPr>
            </a:lvl6pPr>
            <a:lvl7pPr marL="2971800" marR="0" lvl="6" indent="-101600" algn="l" rtl="0">
              <a:spcBef>
                <a:spcPts val="400"/>
              </a:spcBef>
              <a:buClr>
                <a:schemeClr val="dk1"/>
              </a:buClr>
              <a:buSzPct val="100000"/>
              <a:buChar char="•"/>
              <a:defRPr sz="2000" i="0" u="none" strike="noStrike" cap="none">
                <a:solidFill>
                  <a:schemeClr val="dk1"/>
                </a:solidFill>
              </a:defRPr>
            </a:lvl7pPr>
            <a:lvl8pPr marL="3429000" marR="0" lvl="7" indent="-101600" algn="l" rtl="0">
              <a:spcBef>
                <a:spcPts val="400"/>
              </a:spcBef>
              <a:buClr>
                <a:schemeClr val="dk1"/>
              </a:buClr>
              <a:buSzPct val="100000"/>
              <a:buChar char="•"/>
              <a:defRPr sz="2000" i="0" u="none" strike="noStrike" cap="none">
                <a:solidFill>
                  <a:schemeClr val="dk1"/>
                </a:solidFill>
              </a:defRPr>
            </a:lvl8pPr>
            <a:lvl9pPr marL="3886200" marR="0" lvl="8" indent="-101600" algn="l" rtl="0">
              <a:spcBef>
                <a:spcPts val="400"/>
              </a:spcBef>
              <a:buClr>
                <a:schemeClr val="dk1"/>
              </a:buClr>
              <a:buSzPct val="100000"/>
              <a:buChar char="•"/>
              <a:defRPr sz="2000" i="0" u="none" strike="noStrike" cap="none">
                <a:solidFill>
                  <a:schemeClr val="dk1"/>
                </a:solidFill>
              </a:defRPr>
            </a:lvl9pPr>
          </a:lstStyle>
          <a:p>
            <a:pPr lvl="0"/>
            <a:r>
              <a:rPr lang="en-US"/>
              <a:t>Edit Master text styles</a:t>
            </a:r>
          </a:p>
        </p:txBody>
      </p:sp>
      <p:sp>
        <p:nvSpPr>
          <p:cNvPr id="139" name="Shape 139"/>
          <p:cNvSpPr txBox="1">
            <a:spLocks noGrp="1"/>
          </p:cNvSpPr>
          <p:nvPr>
            <p:ph type="body" idx="2"/>
          </p:nvPr>
        </p:nvSpPr>
        <p:spPr>
          <a:xfrm>
            <a:off x="594360" y="960119"/>
            <a:ext cx="8160321" cy="236339"/>
          </a:xfrm>
          <a:prstGeom prst="rect">
            <a:avLst/>
          </a:prstGeom>
          <a:noFill/>
          <a:ln>
            <a:noFill/>
          </a:ln>
        </p:spPr>
        <p:txBody>
          <a:bodyPr lIns="91425" tIns="91425" rIns="91425" bIns="91425" anchor="t" anchorCtr="0"/>
          <a:lstStyle>
            <a:lvl1pPr marL="0" marR="0" lvl="0" indent="0" algn="l" rtl="0">
              <a:spcBef>
                <a:spcPts val="0"/>
              </a:spcBef>
              <a:spcAft>
                <a:spcPts val="0"/>
              </a:spcAft>
              <a:buClr>
                <a:schemeClr val="dk2"/>
              </a:buClr>
              <a:buNone/>
              <a:defRPr sz="1800" i="0" u="none" strike="noStrike" cap="none">
                <a:solidFill>
                  <a:schemeClr val="dk2"/>
                </a:solidFill>
              </a:defRPr>
            </a:lvl1pPr>
            <a:lvl2pPr marL="457200" marR="0" lvl="1" indent="0" algn="l" rtl="0">
              <a:spcBef>
                <a:spcPts val="800"/>
              </a:spcBef>
              <a:spcAft>
                <a:spcPts val="0"/>
              </a:spcAft>
              <a:buClr>
                <a:schemeClr val="dk2"/>
              </a:buClr>
              <a:buNone/>
              <a:defRPr sz="2000" b="1" i="0" u="none" strike="noStrike" cap="none">
                <a:solidFill>
                  <a:schemeClr val="dk2"/>
                </a:solidFill>
              </a:defRPr>
            </a:lvl2pPr>
            <a:lvl3pPr marL="914400" marR="0" lvl="2" indent="0" algn="l" rtl="0">
              <a:spcBef>
                <a:spcPts val="700"/>
              </a:spcBef>
              <a:spcAft>
                <a:spcPts val="0"/>
              </a:spcAft>
              <a:buClr>
                <a:schemeClr val="dk2"/>
              </a:buClr>
              <a:buNone/>
              <a:defRPr sz="1800" b="1" i="0" u="none" strike="noStrike" cap="none">
                <a:solidFill>
                  <a:schemeClr val="dk2"/>
                </a:solidFill>
              </a:defRPr>
            </a:lvl3pPr>
            <a:lvl4pPr marL="1371600" marR="0" lvl="3" indent="0" algn="l" rtl="0">
              <a:spcBef>
                <a:spcPts val="700"/>
              </a:spcBef>
              <a:spcAft>
                <a:spcPts val="0"/>
              </a:spcAft>
              <a:buClr>
                <a:schemeClr val="dk2"/>
              </a:buClr>
              <a:buNone/>
              <a:defRPr sz="1600" b="1" i="0" u="none" strike="noStrike" cap="none">
                <a:solidFill>
                  <a:schemeClr val="dk2"/>
                </a:solidFill>
              </a:defRPr>
            </a:lvl4pPr>
            <a:lvl5pPr marL="1828800" marR="0" lvl="4" indent="0" algn="l" rtl="0">
              <a:spcBef>
                <a:spcPts val="700"/>
              </a:spcBef>
              <a:spcAft>
                <a:spcPts val="0"/>
              </a:spcAft>
              <a:buClr>
                <a:schemeClr val="dk2"/>
              </a:buClr>
              <a:buNone/>
              <a:defRPr sz="1600" b="1" i="0" u="none" strike="noStrike" cap="none">
                <a:solidFill>
                  <a:schemeClr val="dk2"/>
                </a:solidFill>
              </a:defRPr>
            </a:lvl5pPr>
            <a:lvl6pPr marL="2286000" marR="0" lvl="5" indent="0" algn="l" rtl="0">
              <a:spcBef>
                <a:spcPts val="320"/>
              </a:spcBef>
              <a:buClr>
                <a:schemeClr val="dk1"/>
              </a:buClr>
              <a:buNone/>
              <a:defRPr sz="1600" b="1" i="0" u="none" strike="noStrike" cap="none">
                <a:solidFill>
                  <a:schemeClr val="dk1"/>
                </a:solidFill>
              </a:defRPr>
            </a:lvl6pPr>
            <a:lvl7pPr marL="2743200" marR="0" lvl="6" indent="0" algn="l" rtl="0">
              <a:spcBef>
                <a:spcPts val="320"/>
              </a:spcBef>
              <a:buClr>
                <a:schemeClr val="dk1"/>
              </a:buClr>
              <a:buNone/>
              <a:defRPr sz="1600" b="1" i="0" u="none" strike="noStrike" cap="none">
                <a:solidFill>
                  <a:schemeClr val="dk1"/>
                </a:solidFill>
              </a:defRPr>
            </a:lvl7pPr>
            <a:lvl8pPr marL="3200400" marR="0" lvl="7" indent="0" algn="l" rtl="0">
              <a:spcBef>
                <a:spcPts val="320"/>
              </a:spcBef>
              <a:buClr>
                <a:schemeClr val="dk1"/>
              </a:buClr>
              <a:buNone/>
              <a:defRPr sz="1600" b="1" i="0" u="none" strike="noStrike" cap="none">
                <a:solidFill>
                  <a:schemeClr val="dk1"/>
                </a:solidFill>
              </a:defRPr>
            </a:lvl8pPr>
            <a:lvl9pPr marL="3657600" marR="0" lvl="8" indent="0" algn="l" rtl="0">
              <a:spcBef>
                <a:spcPts val="320"/>
              </a:spcBef>
              <a:buClr>
                <a:schemeClr val="dk1"/>
              </a:buClr>
              <a:buNone/>
              <a:defRPr sz="1600" b="1" i="0" u="none" strike="noStrike" cap="none">
                <a:solidFill>
                  <a:schemeClr val="dk1"/>
                </a:solidFill>
              </a:defRPr>
            </a:lvl9pPr>
          </a:lstStyle>
          <a:p>
            <a:pPr lvl="0"/>
            <a:r>
              <a:rPr lang="en-US"/>
              <a:t>Edit Master text styles</a:t>
            </a:r>
          </a:p>
        </p:txBody>
      </p:sp>
      <p:sp>
        <p:nvSpPr>
          <p:cNvPr id="140" name="Shape 140"/>
          <p:cNvSpPr txBox="1">
            <a:spLocks noGrp="1"/>
          </p:cNvSpPr>
          <p:nvPr>
            <p:ph type="ftr" idx="11"/>
          </p:nvPr>
        </p:nvSpPr>
        <p:spPr>
          <a:xfrm>
            <a:off x="609600" y="4571999"/>
            <a:ext cx="8153399" cy="471271"/>
          </a:xfrm>
          <a:prstGeom prst="rect">
            <a:avLst/>
          </a:prstGeom>
          <a:noFill/>
          <a:ln>
            <a:noFill/>
          </a:ln>
        </p:spPr>
        <p:txBody>
          <a:bodyPr lIns="91425" tIns="91425" rIns="91425" bIns="91425" anchor="t" anchorCtr="0"/>
          <a:lstStyle>
            <a:lvl1pPr marL="0" marR="0" lvl="0" indent="0" algn="l" rtl="0">
              <a:spcBef>
                <a:spcPts val="60"/>
              </a:spcBef>
              <a:spcAft>
                <a:spcPts val="0"/>
              </a:spcAft>
              <a:buFont typeface="Open Sans"/>
              <a:buNone/>
              <a:defRPr sz="800">
                <a:solidFill>
                  <a:schemeClr val="dk1"/>
                </a:solidFill>
                <a:latin typeface="Open Sans"/>
                <a:ea typeface="Open Sans"/>
                <a:cs typeface="Open Sans"/>
                <a:sym typeface="Open Sans"/>
              </a:defRPr>
            </a:lvl1pPr>
            <a:lvl2pPr marL="457200" marR="0" lvl="1" indent="0" algn="l" rtl="0">
              <a:spcBef>
                <a:spcPts val="0"/>
              </a:spcBef>
              <a:spcAft>
                <a:spcPts val="0"/>
              </a:spcAft>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ts val="0"/>
              </a:spcBef>
              <a:spcAft>
                <a:spcPts val="0"/>
              </a:spcAft>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ts val="0"/>
              </a:spcBef>
              <a:spcAft>
                <a:spcPts val="0"/>
              </a:spcAft>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ts val="0"/>
              </a:spcBef>
              <a:spcAft>
                <a:spcPts val="0"/>
              </a:spcAft>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ts val="0"/>
              </a:spcBef>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ts val="0"/>
              </a:spcBef>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ts val="0"/>
              </a:spcBef>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ts val="0"/>
              </a:spcBef>
              <a:buFont typeface="Open Sans"/>
              <a:buNone/>
              <a:defRPr sz="1800" i="0" u="none" strike="noStrike" cap="none">
                <a:solidFill>
                  <a:schemeClr val="dk1"/>
                </a:solidFill>
                <a:latin typeface="Open Sans"/>
                <a:ea typeface="Open Sans"/>
                <a:cs typeface="Open Sans"/>
                <a:sym typeface="Open Sans"/>
              </a:defRPr>
            </a:lvl9pPr>
          </a:lstStyle>
          <a:p>
            <a:endParaRPr lang="en-GB" dirty="0"/>
          </a:p>
        </p:txBody>
      </p:sp>
    </p:spTree>
    <p:extLst>
      <p:ext uri="{BB962C8B-B14F-4D97-AF65-F5344CB8AC3E}">
        <p14:creationId xmlns:p14="http://schemas.microsoft.com/office/powerpoint/2010/main" val="402567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0_Title Full Logo PURPLE">
    <p:spTree>
      <p:nvGrpSpPr>
        <p:cNvPr id="1" name="Shape 188"/>
        <p:cNvGrpSpPr/>
        <p:nvPr/>
      </p:nvGrpSpPr>
      <p:grpSpPr>
        <a:xfrm>
          <a:off x="0" y="0"/>
          <a:ext cx="0" cy="0"/>
          <a:chOff x="0" y="0"/>
          <a:chExt cx="0" cy="0"/>
        </a:xfrm>
      </p:grpSpPr>
      <p:pic>
        <p:nvPicPr>
          <p:cNvPr id="189" name="Shape 189"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90" name="Shape 190"/>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dirty="0"/>
          </a:p>
        </p:txBody>
      </p:sp>
      <p:sp>
        <p:nvSpPr>
          <p:cNvPr id="191" name="Shape 191"/>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93" name="Shape 19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a:t>
            </a:r>
            <a:r>
              <a:rPr lang="en-US" sz="600" dirty="0" smtClean="0">
                <a:solidFill>
                  <a:schemeClr val="lt1"/>
                </a:solidFill>
                <a:latin typeface="Arial"/>
                <a:ea typeface="Arial"/>
                <a:cs typeface="Arial"/>
                <a:sym typeface="Arial"/>
              </a:rPr>
              <a:t>Nielsen. </a:t>
            </a:r>
            <a:r>
              <a:rPr lang="en-US" sz="600" dirty="0">
                <a:solidFill>
                  <a:schemeClr val="lt1"/>
                </a:solidFill>
                <a:latin typeface="Arial"/>
                <a:ea typeface="Arial"/>
                <a:cs typeface="Arial"/>
                <a:sym typeface="Arial"/>
              </a:rPr>
              <a:t>Confidential and proprietary. Do not distribute.</a:t>
            </a:r>
          </a:p>
        </p:txBody>
      </p:sp>
      <p:pic>
        <p:nvPicPr>
          <p:cNvPr id="194" name="Shape 194"/>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197" name="Shape 197"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198" name="Shape 198"/>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0" name="Shape 20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201" name="Shape 20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1_Title N-tab White">
    <p:spTree>
      <p:nvGrpSpPr>
        <p:cNvPr id="1" name="Shape 202"/>
        <p:cNvGrpSpPr/>
        <p:nvPr/>
      </p:nvGrpSpPr>
      <p:grpSpPr>
        <a:xfrm>
          <a:off x="0" y="0"/>
          <a:ext cx="0" cy="0"/>
          <a:chOff x="0" y="0"/>
          <a:chExt cx="0" cy="0"/>
        </a:xfrm>
      </p:grpSpPr>
      <p:pic>
        <p:nvPicPr>
          <p:cNvPr id="203" name="Shape 203"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04" name="Shape 20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5" name="Shape 20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06" name="Shape 206"/>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7" name="Shape 20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08" name="Shape 208"/>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9_Quote Texture PURPLE">
    <p:spTree>
      <p:nvGrpSpPr>
        <p:cNvPr id="1" name="Shape 240"/>
        <p:cNvGrpSpPr/>
        <p:nvPr/>
      </p:nvGrpSpPr>
      <p:grpSpPr>
        <a:xfrm>
          <a:off x="0" y="0"/>
          <a:ext cx="0" cy="0"/>
          <a:chOff x="0" y="0"/>
          <a:chExt cx="0" cy="0"/>
        </a:xfrm>
      </p:grpSpPr>
      <p:pic>
        <p:nvPicPr>
          <p:cNvPr id="241" name="Shape 241"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42" name="Shape 242"/>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3" name="Shape 243"/>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4" name="Shape 244"/>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2019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45" name="Shape 245"/>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246" name="Shape 246"/>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lue Strip.jpg"/>
          <p:cNvPicPr preferRelativeResize="0"/>
          <p:nvPr/>
        </p:nvPicPr>
        <p:blipFill rotWithShape="1">
          <a:blip r:embed="rId60">
            <a:alphaModFix/>
          </a:blip>
          <a:srcRect/>
          <a:stretch/>
        </p:blipFill>
        <p:spPr>
          <a:xfrm>
            <a:off x="0" y="0"/>
            <a:ext cx="176732" cy="5143499"/>
          </a:xfrm>
          <a:prstGeom prst="rect">
            <a:avLst/>
          </a:prstGeom>
          <a:noFill/>
          <a:ln>
            <a:noFill/>
          </a:ln>
        </p:spPr>
      </p:pic>
      <p:sp>
        <p:nvSpPr>
          <p:cNvPr id="11" name="Shape 11"/>
          <p:cNvSpPr txBox="1">
            <a:spLocks noGrp="1"/>
          </p:cNvSpPr>
          <p:nvPr>
            <p:ph type="title"/>
          </p:nvPr>
        </p:nvSpPr>
        <p:spPr>
          <a:xfrm>
            <a:off x="594360" y="361950"/>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594360" y="1490471"/>
            <a:ext cx="8155940" cy="3058668"/>
          </a:xfrm>
          <a:prstGeom prst="rect">
            <a:avLst/>
          </a:prstGeom>
          <a:noFill/>
          <a:ln>
            <a:noFill/>
          </a:ln>
        </p:spPr>
        <p:txBody>
          <a:bodyPr lIns="91425" tIns="91425" rIns="91425" bIns="91425" anchor="t" anchorCtr="0"/>
          <a:lstStyle>
            <a:lvl1pPr marL="227013" marR="0" lvl="0" indent="-112713" algn="l" rtl="0">
              <a:lnSpc>
                <a:spcPct val="100000"/>
              </a:lnSpc>
              <a:spcBef>
                <a:spcPts val="800"/>
              </a:spcBef>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i="0" u="none" strike="noStrike" cap="none">
                <a:solidFill>
                  <a:schemeClr val="dk2"/>
                </a:solidFill>
                <a:latin typeface="Arial"/>
                <a:ea typeface="Arial"/>
                <a:cs typeface="Arial"/>
                <a:sym typeface="Arial"/>
              </a:rPr>
              <a:t>‹#›</a:t>
            </a:fld>
            <a:endParaRPr lang="en-US" sz="900" b="0" i="0" u="none" strike="noStrike" cap="none" dirty="0">
              <a:solidFill>
                <a:schemeClr val="dk2"/>
              </a:solidFill>
              <a:latin typeface="Arial"/>
              <a:ea typeface="Arial"/>
              <a:cs typeface="Arial"/>
              <a:sym typeface="Arial"/>
            </a:endParaRPr>
          </a:p>
        </p:txBody>
      </p:sp>
      <p:sp>
        <p:nvSpPr>
          <p:cNvPr id="14" name="Shape 1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Arial"/>
                <a:ea typeface="Arial"/>
                <a:cs typeface="Arial"/>
                <a:sym typeface="Arial"/>
              </a:rPr>
              <a:t>Copyright © </a:t>
            </a:r>
            <a:r>
              <a:rPr lang="en-US" sz="600" b="0" i="0" u="none" strike="noStrike" cap="none" dirty="0" smtClean="0">
                <a:solidFill>
                  <a:schemeClr val="lt1"/>
                </a:solidFill>
                <a:latin typeface="Arial"/>
                <a:ea typeface="Arial"/>
                <a:cs typeface="Arial"/>
                <a:sym typeface="Arial"/>
              </a:rPr>
              <a:t>2019 </a:t>
            </a:r>
            <a:r>
              <a:rPr lang="en-US" sz="600" b="0" i="0" u="none" strike="noStrike" cap="none" dirty="0">
                <a:solidFill>
                  <a:schemeClr val="lt1"/>
                </a:solidFill>
                <a:latin typeface="Arial"/>
                <a:ea typeface="Arial"/>
                <a:cs typeface="Arial"/>
                <a:sym typeface="Arial"/>
              </a:rPr>
              <a:t>The Nielsen Company </a:t>
            </a:r>
            <a:r>
              <a:rPr lang="en-US" sz="600" b="0" i="0" u="none" strike="noStrike" cap="none" dirty="0" smtClean="0">
                <a:solidFill>
                  <a:schemeClr val="lt1"/>
                </a:solidFill>
                <a:latin typeface="Arial"/>
                <a:ea typeface="Arial"/>
                <a:cs typeface="Arial"/>
                <a:sym typeface="Arial"/>
              </a:rPr>
              <a:t>. </a:t>
            </a:r>
            <a:r>
              <a:rPr lang="en-US" sz="600" b="0" i="0" u="none" strike="noStrike" cap="none" dirty="0">
                <a:solidFill>
                  <a:schemeClr val="lt1"/>
                </a:solidFill>
                <a:latin typeface="Arial"/>
                <a:ea typeface="Arial"/>
                <a:cs typeface="Arial"/>
                <a:sym typeface="Arial"/>
              </a:rPr>
              <a:t>Confidential and proprietary. Do not distribute.</a:t>
            </a:r>
          </a:p>
        </p:txBody>
      </p:sp>
      <p:pic>
        <p:nvPicPr>
          <p:cNvPr id="15" name="Shape 15"/>
          <p:cNvPicPr preferRelativeResize="0"/>
          <p:nvPr/>
        </p:nvPicPr>
        <p:blipFill rotWithShape="1">
          <a:blip r:embed="rId61">
            <a:alphaModFix/>
          </a:blip>
          <a:srcRect/>
          <a:stretch/>
        </p:blipFill>
        <p:spPr>
          <a:xfrm>
            <a:off x="8610634" y="0"/>
            <a:ext cx="236347" cy="3399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6" r:id="rId5"/>
    <p:sldLayoutId id="2147483677" r:id="rId6"/>
    <p:sldLayoutId id="2147483678" r:id="rId7"/>
    <p:sldLayoutId id="2147483679" r:id="rId8"/>
    <p:sldLayoutId id="2147483685" r:id="rId9"/>
    <p:sldLayoutId id="2147483686" r:id="rId10"/>
    <p:sldLayoutId id="2147483688" r:id="rId11"/>
    <p:sldLayoutId id="2147483689" r:id="rId12"/>
    <p:sldLayoutId id="2147483690" r:id="rId13"/>
    <p:sldLayoutId id="2147483691" r:id="rId14"/>
    <p:sldLayoutId id="2147483692" r:id="rId15"/>
    <p:sldLayoutId id="2147483693"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10" r:id="rId25"/>
    <p:sldLayoutId id="2147483711" r:id="rId26"/>
    <p:sldLayoutId id="2147483712"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4" r:id="rId36"/>
    <p:sldLayoutId id="2147483727" r:id="rId37"/>
    <p:sldLayoutId id="2147483728" r:id="rId38"/>
    <p:sldLayoutId id="2147483730" r:id="rId39"/>
    <p:sldLayoutId id="2147483731" r:id="rId40"/>
    <p:sldLayoutId id="2147483732" r:id="rId41"/>
    <p:sldLayoutId id="2147483735" r:id="rId42"/>
    <p:sldLayoutId id="2147483738" r:id="rId43"/>
    <p:sldLayoutId id="2147484361" r:id="rId44"/>
    <p:sldLayoutId id="2147484362" r:id="rId45"/>
    <p:sldLayoutId id="2147484364" r:id="rId46"/>
    <p:sldLayoutId id="2147484371" r:id="rId47"/>
    <p:sldLayoutId id="2147484372" r:id="rId48"/>
    <p:sldLayoutId id="2147484373" r:id="rId49"/>
    <p:sldLayoutId id="2147484376" r:id="rId50"/>
    <p:sldLayoutId id="2147484382" r:id="rId51"/>
    <p:sldLayoutId id="2147484383" r:id="rId52"/>
    <p:sldLayoutId id="2147484388" r:id="rId53"/>
    <p:sldLayoutId id="2147484389" r:id="rId54"/>
    <p:sldLayoutId id="2147484391" r:id="rId55"/>
    <p:sldLayoutId id="2147484398" r:id="rId56"/>
    <p:sldLayoutId id="2147484407" r:id="rId57"/>
    <p:sldLayoutId id="2147484408" r:id="rId58"/>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2.xml"/><Relationship Id="rId5" Type="http://schemas.openxmlformats.org/officeDocument/2006/relationships/image" Target="../media/image26.png"/><Relationship Id="rId4" Type="http://schemas.openxmlformats.org/officeDocument/2006/relationships/image" Target="../media/image25.e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chart" Target="../charts/chart9.xml"/><Relationship Id="rId1" Type="http://schemas.openxmlformats.org/officeDocument/2006/relationships/slideLayout" Target="../slideLayouts/slideLayout44.xml"/><Relationship Id="rId6" Type="http://schemas.openxmlformats.org/officeDocument/2006/relationships/image" Target="../media/image39.png"/><Relationship Id="rId5" Type="http://schemas.openxmlformats.org/officeDocument/2006/relationships/hyperlink" Target="http://www.tesco.com/" TargetMode="Externa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10.xml"/><Relationship Id="rId1" Type="http://schemas.openxmlformats.org/officeDocument/2006/relationships/slideLayout" Target="../slideLayouts/slideLayout44.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11.xml"/><Relationship Id="rId1" Type="http://schemas.openxmlformats.org/officeDocument/2006/relationships/slideLayout" Target="../slideLayouts/slideLayout4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4.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hyperlink" Target="http://www.tesco.com/" TargetMode="External"/><Relationship Id="rId2" Type="http://schemas.openxmlformats.org/officeDocument/2006/relationships/image" Target="../media/image49.png"/><Relationship Id="rId1" Type="http://schemas.openxmlformats.org/officeDocument/2006/relationships/slideLayout" Target="../slideLayouts/slideLayout44.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4.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5.png"/><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2.pn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tesco.com/" TargetMode="External"/><Relationship Id="rId1" Type="http://schemas.openxmlformats.org/officeDocument/2006/relationships/slideLayout" Target="../slideLayouts/slideLayout53.xml"/><Relationship Id="rId6" Type="http://schemas.openxmlformats.org/officeDocument/2006/relationships/image" Target="../media/image45.png"/><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7.png"/><Relationship Id="rId1" Type="http://schemas.openxmlformats.org/officeDocument/2006/relationships/slideLayout" Target="../slideLayouts/slideLayout53.xml"/><Relationship Id="rId5" Type="http://schemas.openxmlformats.org/officeDocument/2006/relationships/image" Target="../media/image44.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6.png"/><Relationship Id="rId1" Type="http://schemas.openxmlformats.org/officeDocument/2006/relationships/slideLayout" Target="../slideLayouts/slideLayout53.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5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44.png"/><Relationship Id="rId1" Type="http://schemas.openxmlformats.org/officeDocument/2006/relationships/slideLayout" Target="../slideLayouts/slideLayout5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4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61.png"/><Relationship Id="rId7" Type="http://schemas.openxmlformats.org/officeDocument/2006/relationships/image" Target="../media/image89.png"/><Relationship Id="rId2" Type="http://schemas.openxmlformats.org/officeDocument/2006/relationships/image" Target="../media/image85.png"/><Relationship Id="rId1" Type="http://schemas.openxmlformats.org/officeDocument/2006/relationships/slideLayout" Target="../slideLayouts/slideLayout57.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2.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546"/>
          <p:cNvSpPr txBox="1">
            <a:spLocks noGrp="1"/>
          </p:cNvSpPr>
          <p:nvPr>
            <p:ph type="subTitle" idx="1"/>
          </p:nvPr>
        </p:nvSpPr>
        <p:spPr>
          <a:xfrm>
            <a:off x="363538" y="3019425"/>
            <a:ext cx="6919912" cy="498475"/>
          </a:xfrm>
        </p:spPr>
        <p:txBody>
          <a:bodyPr tIns="0" bIns="0"/>
          <a:lstStyle/>
          <a:p>
            <a:pPr eaLnBrk="1" hangingPunct="1">
              <a:buClr>
                <a:srgbClr val="000000"/>
              </a:buClr>
              <a:buFontTx/>
              <a:buNone/>
            </a:pPr>
            <a:r>
              <a:rPr lang="en-GB" altLang="en-US" dirty="0" smtClean="0">
                <a:ea typeface="MS PGothic" pitchFamily="34" charset="-128"/>
                <a:cs typeface="Arial" pitchFamily="34" charset="0"/>
                <a:sym typeface="Arial" pitchFamily="34" charset="0"/>
              </a:rPr>
              <a:t>4 WEEKS ENDING 15th June 2019</a:t>
            </a:r>
            <a:endParaRPr lang="en-US" altLang="en-US" dirty="0" smtClean="0">
              <a:ea typeface="MS PGothic" pitchFamily="34" charset="-128"/>
              <a:cs typeface="Arial" pitchFamily="34" charset="0"/>
              <a:sym typeface="Arial" pitchFamily="34" charset="0"/>
            </a:endParaRPr>
          </a:p>
        </p:txBody>
      </p:sp>
      <p:sp>
        <p:nvSpPr>
          <p:cNvPr id="64514" name="Shape 547"/>
          <p:cNvSpPr txBox="1">
            <a:spLocks noGrp="1"/>
          </p:cNvSpPr>
          <p:nvPr>
            <p:ph type="body" idx="2"/>
          </p:nvPr>
        </p:nvSpPr>
        <p:spPr>
          <a:xfrm>
            <a:off x="323850" y="4219575"/>
            <a:ext cx="2890838" cy="523875"/>
          </a:xfrm>
        </p:spPr>
        <p:txBody>
          <a:bodyPr tIns="45700" bIns="45700"/>
          <a:lstStyle/>
          <a:p>
            <a:pPr eaLnBrk="1" hangingPunct="1">
              <a:spcBef>
                <a:spcPct val="0"/>
              </a:spcBef>
              <a:buClr>
                <a:srgbClr val="000000"/>
              </a:buClr>
              <a:buSzPct val="25000"/>
              <a:buFontTx/>
              <a:buNone/>
            </a:pPr>
            <a:r>
              <a:rPr lang="en-GB" altLang="en-US" dirty="0" smtClean="0">
                <a:cs typeface="Calibri" pitchFamily="34" charset="0"/>
                <a:sym typeface="Arial" pitchFamily="34" charset="0"/>
              </a:rPr>
              <a:t>Retailer &amp; Business Insights Team</a:t>
            </a:r>
            <a:endParaRPr lang="en-US" altLang="en-US" dirty="0" smtClean="0">
              <a:cs typeface="Arial" pitchFamily="34" charset="0"/>
              <a:sym typeface="Arial" pitchFamily="34" charset="0"/>
            </a:endParaRPr>
          </a:p>
          <a:p>
            <a:pPr eaLnBrk="1" hangingPunct="1">
              <a:spcBef>
                <a:spcPct val="0"/>
              </a:spcBef>
              <a:buClr>
                <a:srgbClr val="000000"/>
              </a:buClr>
              <a:buSzPct val="25000"/>
              <a:buFontTx/>
              <a:buNone/>
            </a:pPr>
            <a:r>
              <a:rPr lang="en-US" altLang="en-US" dirty="0" smtClean="0">
                <a:cs typeface="Arial" pitchFamily="34" charset="0"/>
                <a:sym typeface="Arial" pitchFamily="34" charset="0"/>
              </a:rPr>
              <a:t>27th June 2019</a:t>
            </a:r>
          </a:p>
        </p:txBody>
      </p:sp>
      <p:sp>
        <p:nvSpPr>
          <p:cNvPr id="64515" name="Shape 548"/>
          <p:cNvSpPr txBox="1">
            <a:spLocks noGrp="1"/>
          </p:cNvSpPr>
          <p:nvPr>
            <p:ph type="ctrTitle"/>
          </p:nvPr>
        </p:nvSpPr>
        <p:spPr>
          <a:xfrm>
            <a:off x="319088" y="2038350"/>
            <a:ext cx="6919912" cy="982663"/>
          </a:xfrm>
        </p:spPr>
        <p:txBody>
          <a:bodyPr tIns="0" bIns="0"/>
          <a:lstStyle/>
          <a:p>
            <a:pPr eaLnBrk="1" hangingPunct="1">
              <a:spcBef>
                <a:spcPct val="0"/>
              </a:spcBef>
              <a:buClr>
                <a:srgbClr val="FFFFFF"/>
              </a:buClr>
              <a:buSzPct val="25000"/>
              <a:buFontTx/>
              <a:buNone/>
            </a:pPr>
            <a:r>
              <a:rPr lang="en-GB" altLang="en-US" dirty="0" smtClean="0">
                <a:solidFill>
                  <a:srgbClr val="FFFFFF"/>
                </a:solidFill>
                <a:cs typeface="Calibri" pitchFamily="34" charset="0"/>
                <a:sym typeface="Arial" pitchFamily="34" charset="0"/>
              </a:rPr>
              <a:t>NIELSEN TOTAL TILL</a:t>
            </a:r>
            <a:endParaRPr lang="en-US" altLang="en-US" dirty="0" smtClean="0">
              <a:solidFill>
                <a:srgbClr val="FFFFFF"/>
              </a:solidFill>
              <a:cs typeface="Arial" pitchFamily="34" charset="0"/>
              <a:sym typeface="Arial" pitchFamily="34" charset="0"/>
            </a:endParaRPr>
          </a:p>
        </p:txBody>
      </p:sp>
      <p:sp>
        <p:nvSpPr>
          <p:cNvPr id="64516" name="Shape 549"/>
          <p:cNvSpPr>
            <a:spLocks noChangeArrowheads="1"/>
          </p:cNvSpPr>
          <p:nvPr/>
        </p:nvSpPr>
        <p:spPr bwMode="auto">
          <a:xfrm>
            <a:off x="8316913" y="4591050"/>
            <a:ext cx="7334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SzPct val="25000"/>
            </a:pPr>
            <a:endParaRPr lang="en-US" altLang="en-US" sz="1200" dirty="0">
              <a:solidFill>
                <a:srgbClr val="707276"/>
              </a:solidFill>
            </a:endParaRPr>
          </a:p>
        </p:txBody>
      </p:sp>
      <p:pic>
        <p:nvPicPr>
          <p:cNvPr id="64517"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7238" y="4683125"/>
            <a:ext cx="6588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8" name="Group 9"/>
          <p:cNvGrpSpPr>
            <a:grpSpLocks noChangeAspect="1"/>
          </p:cNvGrpSpPr>
          <p:nvPr/>
        </p:nvGrpSpPr>
        <p:grpSpPr bwMode="auto">
          <a:xfrm>
            <a:off x="3403600" y="1023938"/>
            <a:ext cx="954088" cy="954087"/>
            <a:chOff x="747239" y="1021018"/>
            <a:chExt cx="1271016" cy="1696808"/>
          </a:xfrm>
        </p:grpSpPr>
        <p:sp>
          <p:nvSpPr>
            <p:cNvPr id="8" name="Oval 7"/>
            <p:cNvSpPr/>
            <p:nvPr/>
          </p:nvSpPr>
          <p:spPr>
            <a:xfrm>
              <a:off x="747239" y="1021018"/>
              <a:ext cx="1271016" cy="1696808"/>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pic>
          <p:nvPicPr>
            <p:cNvPr id="64521" name="Picture 11" descr="Retail_CPG.emf"/>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82917" y="1309054"/>
              <a:ext cx="799662" cy="10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736600"/>
            <a:ext cx="27606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043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575" y="433973"/>
            <a:ext cx="8991610" cy="592734"/>
          </a:xfrm>
        </p:spPr>
        <p:txBody>
          <a:bodyPr/>
          <a:lstStyle/>
          <a:p>
            <a:r>
              <a:rPr lang="en-US" sz="1800" b="0" dirty="0" smtClean="0">
                <a:solidFill>
                  <a:schemeClr val="tx1"/>
                </a:solidFill>
              </a:rPr>
              <a:t>GROWTH IN AVERAGE WEEKLY GROCERY SPEND REMAINS WEAK AS SHOPPERS CUT OUT TOP-UP PURCHASES</a:t>
            </a:r>
            <a:endParaRPr lang="en-US" sz="1800" b="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2485334334"/>
              </p:ext>
            </p:extLst>
          </p:nvPr>
        </p:nvGraphicFramePr>
        <p:xfrm>
          <a:off x="481410" y="1877496"/>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6387912" y="1593833"/>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7975" y="1347614"/>
            <a:ext cx="1827744"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Average weekly Basket Spend £</a:t>
            </a:r>
            <a:endParaRPr lang="en-GB" sz="1000" dirty="0">
              <a:latin typeface="Calibri" panose="020F0502020204030204" pitchFamily="34" charset="0"/>
              <a:cs typeface="Calibri" panose="020F0502020204030204" pitchFamily="34" charset="0"/>
            </a:endParaRPr>
          </a:p>
        </p:txBody>
      </p:sp>
      <p:sp>
        <p:nvSpPr>
          <p:cNvPr id="12" name="TextBox 11"/>
          <p:cNvSpPr txBox="1"/>
          <p:nvPr/>
        </p:nvSpPr>
        <p:spPr>
          <a:xfrm>
            <a:off x="7958227" y="1070614"/>
            <a:ext cx="1265090" cy="400110"/>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12 weekly Rolling</a:t>
            </a:r>
          </a:p>
          <a:p>
            <a:r>
              <a:rPr lang="en-GB" sz="1000" dirty="0" smtClean="0">
                <a:latin typeface="Calibri" panose="020F0502020204030204" pitchFamily="34" charset="0"/>
                <a:cs typeface="Calibri" panose="020F0502020204030204" pitchFamily="34" charset="0"/>
              </a:rPr>
              <a:t> year on year growth</a:t>
            </a:r>
            <a:endParaRPr lang="en-GB" sz="1000" dirty="0">
              <a:latin typeface="Calibri" panose="020F0502020204030204" pitchFamily="34" charset="0"/>
              <a:cs typeface="Calibri" panose="020F0502020204030204" pitchFamily="34" charset="0"/>
            </a:endParaRPr>
          </a:p>
        </p:txBody>
      </p:sp>
      <p:sp>
        <p:nvSpPr>
          <p:cNvPr id="15" name="Line 5"/>
          <p:cNvSpPr>
            <a:spLocks noChangeShapeType="1"/>
          </p:cNvSpPr>
          <p:nvPr/>
        </p:nvSpPr>
        <p:spPr bwMode="auto">
          <a:xfrm flipV="1">
            <a:off x="6228184" y="1808698"/>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 name="TextBox 15"/>
          <p:cNvSpPr txBox="1"/>
          <p:nvPr/>
        </p:nvSpPr>
        <p:spPr>
          <a:xfrm>
            <a:off x="946771" y="1593835"/>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2018</a:t>
            </a:r>
            <a:endParaRPr lang="en-GB" dirty="0">
              <a:latin typeface="Calibri" panose="020F0502020204030204" pitchFamily="34" charset="0"/>
              <a:cs typeface="Calibri" panose="020F0502020204030204" pitchFamily="34" charset="0"/>
            </a:endParaRPr>
          </a:p>
        </p:txBody>
      </p:sp>
      <p:sp>
        <p:nvSpPr>
          <p:cNvPr id="8" name="TextBox 7"/>
          <p:cNvSpPr txBox="1"/>
          <p:nvPr/>
        </p:nvSpPr>
        <p:spPr>
          <a:xfrm>
            <a:off x="5940152" y="4890988"/>
            <a:ext cx="2879468" cy="246221"/>
          </a:xfrm>
          <a:prstGeom prst="rect">
            <a:avLst/>
          </a:prstGeom>
          <a:noFill/>
        </p:spPr>
        <p:txBody>
          <a:bodyPr wrap="square" rtlCol="0">
            <a:spAutoFit/>
          </a:bodyPr>
          <a:lstStyle/>
          <a:p>
            <a:pPr algn="r"/>
            <a:r>
              <a:rPr lang="en-GB" sz="1000" dirty="0" smtClean="0">
                <a:latin typeface="Calibri" panose="020F0502020204030204" pitchFamily="34" charset="0"/>
                <a:cs typeface="Calibri" panose="020F0502020204030204" pitchFamily="34" charset="0"/>
              </a:rPr>
              <a:t>*BRC-Nielsen SPI  +1.8% May 2019 Food inflation</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8699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575" y="411510"/>
            <a:ext cx="8991610" cy="659103"/>
          </a:xfrm>
        </p:spPr>
        <p:txBody>
          <a:bodyPr/>
          <a:lstStyle/>
          <a:p>
            <a:r>
              <a:rPr lang="en-US" sz="1700" b="0" dirty="0" smtClean="0">
                <a:solidFill>
                  <a:schemeClr val="tx1"/>
                </a:solidFill>
              </a:rPr>
              <a:t>SHOPPERS REMAIN MORE CONSIDERED IN THEIR PURCHASING RESULTING IN MORE TRIPS BUT WITH FEWER ITEMS IN THE SHOPPING BASKET</a:t>
            </a:r>
            <a:endParaRPr lang="en-US" sz="1700" b="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3458033924"/>
              </p:ext>
            </p:extLst>
          </p:nvPr>
        </p:nvGraphicFramePr>
        <p:xfrm>
          <a:off x="460375" y="1830753"/>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11" name="Line 5"/>
          <p:cNvSpPr>
            <a:spLocks noChangeShapeType="1"/>
          </p:cNvSpPr>
          <p:nvPr/>
        </p:nvSpPr>
        <p:spPr bwMode="auto">
          <a:xfrm flipV="1">
            <a:off x="6300192" y="1871985"/>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7740352" y="1654810"/>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3352" y="1256399"/>
            <a:ext cx="1822935"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Weekly Shopping Trips</a:t>
            </a:r>
            <a:endParaRPr lang="en-GB" sz="1000" dirty="0">
              <a:latin typeface="Calibri" panose="020F0502020204030204" pitchFamily="34" charset="0"/>
              <a:cs typeface="Calibri" panose="020F0502020204030204" pitchFamily="34" charset="0"/>
            </a:endParaRPr>
          </a:p>
        </p:txBody>
      </p:sp>
      <p:sp>
        <p:nvSpPr>
          <p:cNvPr id="16" name="TextBox 15"/>
          <p:cNvSpPr txBox="1"/>
          <p:nvPr/>
        </p:nvSpPr>
        <p:spPr>
          <a:xfrm>
            <a:off x="944366" y="1593835"/>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2018</a:t>
            </a:r>
            <a:endParaRPr lang="en-GB" dirty="0">
              <a:latin typeface="Calibri" panose="020F0502020204030204" pitchFamily="34" charset="0"/>
              <a:cs typeface="Calibri" panose="020F0502020204030204" pitchFamily="34" charset="0"/>
            </a:endParaRPr>
          </a:p>
        </p:txBody>
      </p:sp>
      <p:sp>
        <p:nvSpPr>
          <p:cNvPr id="17" name="TextBox 16"/>
          <p:cNvSpPr txBox="1"/>
          <p:nvPr/>
        </p:nvSpPr>
        <p:spPr>
          <a:xfrm>
            <a:off x="7596336" y="1163528"/>
            <a:ext cx="1584176" cy="553998"/>
          </a:xfrm>
          <a:prstGeom prst="rect">
            <a:avLst/>
          </a:prstGeom>
          <a:noFill/>
        </p:spPr>
        <p:txBody>
          <a:bodyPr wrap="squar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number of items in Basket 12w/e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2364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71525"/>
            <a:ext cx="6234112"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Text Placeholder 10"/>
          <p:cNvSpPr txBox="1">
            <a:spLocks noGrp="1"/>
          </p:cNvSpPr>
          <p:nvPr>
            <p:ph type="body" idx="1"/>
          </p:nvPr>
        </p:nvSpPr>
        <p:spPr>
          <a:xfrm>
            <a:off x="534988" y="4867275"/>
            <a:ext cx="6977062" cy="276225"/>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18437" name="Title 27"/>
          <p:cNvSpPr txBox="1">
            <a:spLocks/>
          </p:cNvSpPr>
          <p:nvPr/>
        </p:nvSpPr>
        <p:spPr bwMode="auto">
          <a:xfrm>
            <a:off x="290513" y="-541338"/>
            <a:ext cx="9251950" cy="1082676"/>
          </a:xfrm>
          <a:prstGeom prst="rect">
            <a:avLst/>
          </a:prstGeom>
          <a:noFill/>
          <a:ln>
            <a:noFill/>
          </a:ln>
          <a:extLst/>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288925" y="195263"/>
            <a:ext cx="88550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buFont typeface="Arial" pitchFamily="34" charset="0"/>
              <a:buNone/>
            </a:pPr>
            <a:r>
              <a:rPr lang="en-GB" altLang="en-US" sz="1800" dirty="0" smtClean="0">
                <a:solidFill>
                  <a:schemeClr val="tx1"/>
                </a:solidFill>
                <a:latin typeface="Calibri" pitchFamily="34" charset="0"/>
              </a:rPr>
              <a:t>THE WEATHER DAMPENED PURCHASING OF IMPULSE ITEMS, BWS, FOOD FOR THE BBQ AND ICE-CREAM, AS SHOPPERS CHOSE CHOCOLATE CONFECTIONERY AND PACKAGED GROCERY</a:t>
            </a:r>
            <a:endParaRPr lang="en-US" altLang="en-US" sz="1800" dirty="0">
              <a:solidFill>
                <a:schemeClr val="tx1"/>
              </a:solidFill>
              <a:latin typeface="Calibri" pitchFamily="34" charset="0"/>
            </a:endParaRPr>
          </a:p>
        </p:txBody>
      </p:sp>
      <p:sp>
        <p:nvSpPr>
          <p:cNvPr id="2" name="Oval 1"/>
          <p:cNvSpPr/>
          <p:nvPr/>
        </p:nvSpPr>
        <p:spPr>
          <a:xfrm>
            <a:off x="7159625" y="1560513"/>
            <a:ext cx="392113" cy="17780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9" name="Oval 8"/>
          <p:cNvSpPr/>
          <p:nvPr/>
        </p:nvSpPr>
        <p:spPr>
          <a:xfrm>
            <a:off x="7159625" y="2932113"/>
            <a:ext cx="436563" cy="15875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sp>
        <p:nvSpPr>
          <p:cNvPr id="11" name="Oval 10"/>
          <p:cNvSpPr/>
          <p:nvPr/>
        </p:nvSpPr>
        <p:spPr>
          <a:xfrm>
            <a:off x="7115175" y="2427288"/>
            <a:ext cx="436563" cy="15875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sp>
        <p:nvSpPr>
          <p:cNvPr id="12" name="Oval 11"/>
          <p:cNvSpPr/>
          <p:nvPr/>
        </p:nvSpPr>
        <p:spPr>
          <a:xfrm>
            <a:off x="7137400" y="1401763"/>
            <a:ext cx="436563" cy="15875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sp>
        <p:nvSpPr>
          <p:cNvPr id="10" name="Oval 9"/>
          <p:cNvSpPr/>
          <p:nvPr/>
        </p:nvSpPr>
        <p:spPr>
          <a:xfrm>
            <a:off x="7115175" y="3435846"/>
            <a:ext cx="458787" cy="37477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spTree>
    <p:extLst>
      <p:ext uri="{BB962C8B-B14F-4D97-AF65-F5344CB8AC3E}">
        <p14:creationId xmlns:p14="http://schemas.microsoft.com/office/powerpoint/2010/main" val="2002638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525" y="846138"/>
            <a:ext cx="62960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itle 27"/>
          <p:cNvSpPr txBox="1">
            <a:spLocks/>
          </p:cNvSpPr>
          <p:nvPr/>
        </p:nvSpPr>
        <p:spPr bwMode="auto">
          <a:xfrm>
            <a:off x="179388" y="82550"/>
            <a:ext cx="84963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buFont typeface="Arial" pitchFamily="34" charset="0"/>
              <a:buNone/>
            </a:pPr>
            <a:r>
              <a:rPr lang="en-GB" altLang="en-US" sz="1800" dirty="0" smtClean="0">
                <a:solidFill>
                  <a:schemeClr val="tx1"/>
                </a:solidFill>
                <a:latin typeface="Calibri" pitchFamily="34" charset="0"/>
              </a:rPr>
              <a:t>THE COOLER WET </a:t>
            </a:r>
            <a:r>
              <a:rPr lang="en-GB" altLang="en-US" sz="1800" dirty="0">
                <a:solidFill>
                  <a:schemeClr val="tx1"/>
                </a:solidFill>
                <a:latin typeface="Calibri" pitchFamily="34" charset="0"/>
              </a:rPr>
              <a:t>WEATHER </a:t>
            </a:r>
            <a:r>
              <a:rPr lang="en-GB" altLang="en-US" sz="1800" dirty="0" smtClean="0">
                <a:solidFill>
                  <a:schemeClr val="tx1"/>
                </a:solidFill>
                <a:latin typeface="Calibri" pitchFamily="34" charset="0"/>
              </a:rPr>
              <a:t>ENCOURAGED THE SALES OF ‘COMFORT FOOD’ WHICH HELPED TO LIFT UNIT SALES IN CONFECTIONERY (CHOCOLATE) AND PACKAGED GROCERY</a:t>
            </a:r>
            <a:endParaRPr lang="en-US" altLang="en-US" sz="1800" dirty="0">
              <a:solidFill>
                <a:schemeClr val="tx1"/>
              </a:solidFill>
              <a:latin typeface="Calibri" pitchFamily="34" charset="0"/>
            </a:endParaRPr>
          </a:p>
        </p:txBody>
      </p:sp>
      <p:sp>
        <p:nvSpPr>
          <p:cNvPr id="90115" name="Text Placeholder 10"/>
          <p:cNvSpPr txBox="1">
            <a:spLocks noGrp="1"/>
          </p:cNvSpPr>
          <p:nvPr>
            <p:ph type="body" idx="1"/>
          </p:nvPr>
        </p:nvSpPr>
        <p:spPr>
          <a:xfrm>
            <a:off x="292100" y="4875213"/>
            <a:ext cx="6769100" cy="341312"/>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7" name="Oval 6"/>
          <p:cNvSpPr/>
          <p:nvPr/>
        </p:nvSpPr>
        <p:spPr>
          <a:xfrm>
            <a:off x="7550150" y="1654175"/>
            <a:ext cx="406400" cy="18891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spTree>
    <p:extLst>
      <p:ext uri="{BB962C8B-B14F-4D97-AF65-F5344CB8AC3E}">
        <p14:creationId xmlns:p14="http://schemas.microsoft.com/office/powerpoint/2010/main" val="713155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6"/>
          <p:cNvGraphicFramePr>
            <a:graphicFrameLocks noGrp="1"/>
          </p:cNvGraphicFramePr>
          <p:nvPr>
            <p:ph type="chart" sz="quarter" idx="4294967295"/>
            <p:extLst>
              <p:ext uri="{D42A27DB-BD31-4B8C-83A1-F6EECF244321}">
                <p14:modId xmlns:p14="http://schemas.microsoft.com/office/powerpoint/2010/main" val="3815693905"/>
              </p:ext>
            </p:extLst>
          </p:nvPr>
        </p:nvGraphicFramePr>
        <p:xfrm>
          <a:off x="454595" y="1299511"/>
          <a:ext cx="8415337"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7"/>
          <p:cNvSpPr>
            <a:spLocks noGrp="1"/>
          </p:cNvSpPr>
          <p:nvPr>
            <p:ph type="body" idx="1"/>
          </p:nvPr>
        </p:nvSpPr>
        <p:spPr>
          <a:xfrm>
            <a:off x="179512" y="4610101"/>
            <a:ext cx="8784976" cy="533399"/>
          </a:xfrm>
        </p:spPr>
        <p:txBody>
          <a:bodyPr/>
          <a:lstStyle/>
          <a:p>
            <a:pPr>
              <a:spcBef>
                <a:spcPts val="63"/>
              </a:spcBef>
            </a:pPr>
            <a:r>
              <a:rPr lang="en-GB" altLang="en-US" sz="900" dirty="0" smtClean="0"/>
              <a:t>Source:  Nielsen Scantrack Grocery Multiples, 4we  15th June 2019</a:t>
            </a:r>
          </a:p>
          <a:p>
            <a:pPr>
              <a:spcBef>
                <a:spcPts val="63"/>
              </a:spcBef>
            </a:pPr>
            <a:endParaRPr lang="en-GB" altLang="en-US" sz="900" dirty="0" smtClean="0"/>
          </a:p>
          <a:p>
            <a:pPr marL="171450" indent="-171450">
              <a:spcBef>
                <a:spcPts val="63"/>
              </a:spcBef>
              <a:buFont typeface="Arial" charset="0"/>
              <a:buChar char="•"/>
            </a:pPr>
            <a:r>
              <a:rPr lang="en-GB" altLang="en-US" sz="800" dirty="0" smtClean="0"/>
              <a:t>Derived Inflation:  </a:t>
            </a:r>
            <a:r>
              <a:rPr lang="en-GB" sz="800" dirty="0" smtClean="0"/>
              <a:t>Difference </a:t>
            </a:r>
            <a:r>
              <a:rPr lang="en-GB" sz="800" dirty="0"/>
              <a:t>between Value Sales </a:t>
            </a:r>
            <a:r>
              <a:rPr lang="en-GB" sz="800" dirty="0" smtClean="0"/>
              <a:t>growth and </a:t>
            </a:r>
            <a:r>
              <a:rPr lang="en-GB" sz="800" dirty="0"/>
              <a:t>Unit Sales </a:t>
            </a:r>
            <a:r>
              <a:rPr lang="en-GB" sz="800" dirty="0" smtClean="0"/>
              <a:t>growth</a:t>
            </a:r>
          </a:p>
          <a:p>
            <a:pPr marL="171450" indent="-171450">
              <a:spcBef>
                <a:spcPts val="63"/>
              </a:spcBef>
              <a:buFont typeface="Arial" charset="0"/>
              <a:buChar char="•"/>
            </a:pPr>
            <a:endParaRPr lang="en-GB" sz="800" dirty="0"/>
          </a:p>
        </p:txBody>
      </p:sp>
      <p:sp>
        <p:nvSpPr>
          <p:cNvPr id="8" name="Title 27"/>
          <p:cNvSpPr txBox="1">
            <a:spLocks/>
          </p:cNvSpPr>
          <p:nvPr/>
        </p:nvSpPr>
        <p:spPr>
          <a:xfrm>
            <a:off x="150468" y="507206"/>
            <a:ext cx="9036496" cy="428625"/>
          </a:xfrm>
          <a:prstGeom prst="rect">
            <a:avLst/>
          </a:prstGeom>
        </p:spPr>
        <p:txBody>
          <a:bodyPr vert="horz" wrap="square" lIns="91440" tIns="0" rIns="91440" bIns="0" rtlCol="0" anchor="b" anchorCtr="0">
            <a:noAutofit/>
          </a:bodyPr>
          <a:lstStyle>
            <a:lvl1pPr algn="l" defTabSz="457200" rtl="0" eaLnBrk="1" latinLnBrk="0" hangingPunct="1">
              <a:spcBef>
                <a:spcPct val="0"/>
              </a:spcBef>
              <a:buNone/>
              <a:defRPr sz="3000" kern="1200" cap="all" baseline="0">
                <a:solidFill>
                  <a:srgbClr val="009DD9"/>
                </a:solidFill>
                <a:latin typeface="+mj-lt"/>
                <a:ea typeface="+mj-ea"/>
                <a:cs typeface="+mj-cs"/>
              </a:defRPr>
            </a:lvl1pPr>
          </a:lstStyle>
          <a:p>
            <a:pPr>
              <a:lnSpc>
                <a:spcPct val="80000"/>
              </a:lnSpc>
            </a:pPr>
            <a:r>
              <a:rPr lang="en-GB" sz="2000" dirty="0" smtClean="0">
                <a:solidFill>
                  <a:schemeClr val="tx1"/>
                </a:solidFill>
                <a:latin typeface="Calibri" panose="020F0502020204030204" pitchFamily="34" charset="0"/>
              </a:rPr>
              <a:t>THE unsettled weather pushed more categories into deflation, as shoppers were deterred from eating alfresco or buying on impulse </a:t>
            </a:r>
            <a:endParaRPr lang="en-GB" sz="2000" dirty="0">
              <a:solidFill>
                <a:schemeClr val="tx1"/>
              </a:solidFill>
              <a:latin typeface="Calibri" panose="020F0502020204030204" pitchFamily="34" charset="0"/>
            </a:endParaRPr>
          </a:p>
        </p:txBody>
      </p:sp>
      <p:sp>
        <p:nvSpPr>
          <p:cNvPr id="2" name="TextBox 1"/>
          <p:cNvSpPr txBox="1"/>
          <p:nvPr/>
        </p:nvSpPr>
        <p:spPr>
          <a:xfrm>
            <a:off x="6300192" y="4754512"/>
            <a:ext cx="2424062" cy="230832"/>
          </a:xfrm>
          <a:prstGeom prst="rect">
            <a:avLst/>
          </a:prstGeom>
          <a:noFill/>
        </p:spPr>
        <p:txBody>
          <a:bodyPr wrap="none" rtlCol="0">
            <a:spAutoFit/>
          </a:bodyPr>
          <a:lstStyle/>
          <a:p>
            <a:r>
              <a:rPr lang="en-GB" sz="900" dirty="0" smtClean="0">
                <a:latin typeface="Calibri" panose="020F0502020204030204" pitchFamily="34" charset="0"/>
              </a:rPr>
              <a:t>* TSR Excludes General Merchandise &amp; Tobacco</a:t>
            </a:r>
            <a:endParaRPr lang="en-US" sz="900" dirty="0">
              <a:latin typeface="Calibri" panose="020F0502020204030204" pitchFamily="34" charset="0"/>
            </a:endParaRPr>
          </a:p>
        </p:txBody>
      </p:sp>
    </p:spTree>
    <p:extLst>
      <p:ext uri="{BB962C8B-B14F-4D97-AF65-F5344CB8AC3E}">
        <p14:creationId xmlns:p14="http://schemas.microsoft.com/office/powerpoint/2010/main" val="825433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6151583"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accent5"/>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Re-usable Shopping bags +117%</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Fresh Meat Subs +39%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Plasticware +18%</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Frozen Meat Subs +16%</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Plastic Food/Household Storage +10%</a:t>
            </a: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p:txBody>
      </p:sp>
      <p:sp>
        <p:nvSpPr>
          <p:cNvPr id="10" name="Freeform 9"/>
          <p:cNvSpPr/>
          <p:nvPr/>
        </p:nvSpPr>
        <p:spPr>
          <a:xfrm>
            <a:off x="4602787"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Sushi </a:t>
            </a:r>
            <a:r>
              <a:rPr lang="en-GB" sz="1000" kern="1200" dirty="0">
                <a:solidFill>
                  <a:schemeClr val="bg1"/>
                </a:solidFill>
                <a:latin typeface="Calibri" panose="020F0502020204030204" pitchFamily="34" charset="0"/>
                <a:cs typeface="Calibri" panose="020F0502020204030204" pitchFamily="34" charset="0"/>
              </a:rPr>
              <a:t>+</a:t>
            </a:r>
            <a:r>
              <a:rPr lang="en-GB" sz="1000" kern="1200" dirty="0" smtClean="0">
                <a:solidFill>
                  <a:schemeClr val="bg1"/>
                </a:solidFill>
                <a:latin typeface="Calibri" panose="020F0502020204030204" pitchFamily="34" charset="0"/>
                <a:cs typeface="Calibri" panose="020F0502020204030204" pitchFamily="34" charset="0"/>
              </a:rPr>
              <a:t>40%</a:t>
            </a: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r>
              <a:rPr lang="en-GB" sz="1000" kern="1200" dirty="0">
                <a:solidFill>
                  <a:schemeClr val="bg1"/>
                </a:solidFill>
                <a:latin typeface="Calibri" panose="020F0502020204030204" pitchFamily="34" charset="0"/>
                <a:cs typeface="Calibri" panose="020F0502020204030204" pitchFamily="34" charset="0"/>
              </a:rPr>
              <a:t>Ambient Asian </a:t>
            </a:r>
            <a:r>
              <a:rPr lang="en-GB" sz="1000" kern="1200" dirty="0" smtClean="0">
                <a:solidFill>
                  <a:schemeClr val="bg1"/>
                </a:solidFill>
                <a:latin typeface="Calibri" panose="020F0502020204030204" pitchFamily="34" charset="0"/>
                <a:cs typeface="Calibri" panose="020F0502020204030204" pitchFamily="34" charset="0"/>
              </a:rPr>
              <a:t>Accmp </a:t>
            </a:r>
            <a:r>
              <a:rPr lang="en-GB" sz="1000" kern="1200" dirty="0">
                <a:solidFill>
                  <a:schemeClr val="bg1"/>
                </a:solidFill>
                <a:latin typeface="Calibri" panose="020F0502020204030204" pitchFamily="34" charset="0"/>
                <a:cs typeface="Calibri" panose="020F0502020204030204" pitchFamily="34" charset="0"/>
              </a:rPr>
              <a:t>+27%</a:t>
            </a:r>
          </a:p>
          <a:p>
            <a:pPr lvl="0" algn="ctr" defTabSz="400050">
              <a:lnSpc>
                <a:spcPct val="90000"/>
              </a:lnSpc>
              <a:spcBef>
                <a:spcPct val="0"/>
              </a:spcBef>
              <a:spcAft>
                <a:spcPct val="35000"/>
              </a:spcAft>
            </a:pPr>
            <a:r>
              <a:rPr lang="en-GB" sz="1000" kern="1200" dirty="0">
                <a:solidFill>
                  <a:schemeClr val="bg1"/>
                </a:solidFill>
                <a:latin typeface="Calibri" panose="020F0502020204030204" pitchFamily="34" charset="0"/>
                <a:cs typeface="Calibri" panose="020F0502020204030204" pitchFamily="34" charset="0"/>
              </a:rPr>
              <a:t>Savoury Baking Mixes </a:t>
            </a:r>
            <a:r>
              <a:rPr lang="en-GB" sz="1000" kern="1200" dirty="0" smtClean="0">
                <a:solidFill>
                  <a:schemeClr val="bg1"/>
                </a:solidFill>
                <a:latin typeface="Calibri" panose="020F0502020204030204" pitchFamily="34" charset="0"/>
                <a:cs typeface="Calibri" panose="020F0502020204030204" pitchFamily="34" charset="0"/>
              </a:rPr>
              <a:t>+23%</a:t>
            </a: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Frozen </a:t>
            </a:r>
            <a:r>
              <a:rPr lang="en-GB" sz="1000" kern="1200" dirty="0">
                <a:solidFill>
                  <a:schemeClr val="bg1"/>
                </a:solidFill>
                <a:latin typeface="Calibri" panose="020F0502020204030204" pitchFamily="34" charset="0"/>
                <a:cs typeface="Calibri" panose="020F0502020204030204" pitchFamily="34" charset="0"/>
              </a:rPr>
              <a:t>Pizza +11%</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Pot </a:t>
            </a:r>
            <a:r>
              <a:rPr lang="en-GB" sz="1000" kern="1200" dirty="0">
                <a:solidFill>
                  <a:schemeClr val="bg1"/>
                </a:solidFill>
                <a:latin typeface="Calibri" panose="020F0502020204030204" pitchFamily="34" charset="0"/>
                <a:cs typeface="Calibri" panose="020F0502020204030204" pitchFamily="34" charset="0"/>
              </a:rPr>
              <a:t>Snacks </a:t>
            </a:r>
            <a:r>
              <a:rPr lang="en-GB" sz="1000" kern="1200" dirty="0" smtClean="0">
                <a:solidFill>
                  <a:schemeClr val="bg1"/>
                </a:solidFill>
                <a:latin typeface="Calibri" panose="020F0502020204030204" pitchFamily="34" charset="0"/>
                <a:cs typeface="Calibri" panose="020F0502020204030204" pitchFamily="34" charset="0"/>
              </a:rPr>
              <a:t>+10%</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Frz Potato +9%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Fresh Noodles +9%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Frz Chips +9%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cs typeface="Calibri" panose="020F0502020204030204" pitchFamily="34" charset="0"/>
              </a:rPr>
              <a:t>Ambient Meal Kits +9%</a:t>
            </a:r>
            <a:endParaRPr lang="en-GB" sz="1000" kern="1200" dirty="0">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accent5"/>
              </a:solidFill>
              <a:latin typeface="Calibri" panose="020F0502020204030204" pitchFamily="34" charset="0"/>
            </a:endParaRPr>
          </a:p>
          <a:p>
            <a:pPr lvl="0" algn="ctr" defTabSz="400050">
              <a:lnSpc>
                <a:spcPct val="90000"/>
              </a:lnSpc>
              <a:spcBef>
                <a:spcPct val="0"/>
              </a:spcBef>
              <a:spcAft>
                <a:spcPct val="35000"/>
              </a:spcAft>
            </a:pPr>
            <a:endParaRPr lang="en-GB" sz="900" kern="1200" dirty="0">
              <a:latin typeface="Calibri" panose="020F0502020204030204" pitchFamily="34" charset="0"/>
            </a:endParaRPr>
          </a:p>
        </p:txBody>
      </p:sp>
      <p:sp>
        <p:nvSpPr>
          <p:cNvPr id="8" name="Freeform 7"/>
          <p:cNvSpPr/>
          <p:nvPr/>
        </p:nvSpPr>
        <p:spPr>
          <a:xfrm>
            <a:off x="3074257"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1482476" rIns="71120" bIns="776799" numCol="1" spcCol="1270" anchor="ctr" anchorCtr="0">
            <a:noAutofit/>
          </a:bodyPr>
          <a:lstStyle/>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Chilled Soup +19%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Gravy &amp; Stock +19%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Ambient Soup +18%</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Herbs &amp; Spices +13%</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Choc Confectionery +9%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Morning Goods &amp; Speciality Breads +9%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Cooking Equip 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Hot Milky Drinks 7%</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Tea 6%</a:t>
            </a:r>
            <a:endParaRPr lang="en-GB" sz="1000" kern="1200" dirty="0">
              <a:solidFill>
                <a:schemeClr val="bg1"/>
              </a:solidFill>
              <a:latin typeface="Calibri" panose="020F0502020204030204" pitchFamily="34" charset="0"/>
            </a:endParaRPr>
          </a:p>
        </p:txBody>
      </p:sp>
      <p:sp>
        <p:nvSpPr>
          <p:cNvPr id="6" name="Freeform 5"/>
          <p:cNvSpPr/>
          <p:nvPr/>
        </p:nvSpPr>
        <p:spPr>
          <a:xfrm>
            <a:off x="1437826"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algn="ctr" defTabSz="444500">
              <a:lnSpc>
                <a:spcPct val="8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Cough Cold &amp; Flu +21%</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Throat Care +21%</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Topical Analgesics +13%</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Adult Analgesics +11%</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Stomach +9%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Incontinence +9%</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Treatment Oral +8%</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Women’s Health +8%</a:t>
            </a:r>
          </a:p>
          <a:p>
            <a:pPr lvl="0" algn="ctr" defTabSz="400050">
              <a:lnSpc>
                <a:spcPct val="90000"/>
              </a:lnSpc>
              <a:spcBef>
                <a:spcPct val="0"/>
              </a:spcBef>
              <a:spcAft>
                <a:spcPct val="35000"/>
              </a:spcAft>
            </a:pPr>
            <a:r>
              <a:rPr lang="en-GB" sz="1000" kern="1200" dirty="0" smtClean="0">
                <a:solidFill>
                  <a:schemeClr val="bg1"/>
                </a:solidFill>
                <a:latin typeface="Calibri" panose="020F0502020204030204" pitchFamily="34" charset="0"/>
              </a:rPr>
              <a:t>VMS &amp; Dietary Health +6%</a:t>
            </a: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endParaRPr>
          </a:p>
        </p:txBody>
      </p:sp>
      <p:sp>
        <p:nvSpPr>
          <p:cNvPr id="2" name="Title 1"/>
          <p:cNvSpPr>
            <a:spLocks noGrp="1"/>
          </p:cNvSpPr>
          <p:nvPr>
            <p:ph type="title"/>
          </p:nvPr>
        </p:nvSpPr>
        <p:spPr>
          <a:xfrm>
            <a:off x="179512" y="195486"/>
            <a:ext cx="8964488" cy="720079"/>
          </a:xfrm>
        </p:spPr>
        <p:txBody>
          <a:bodyPr/>
          <a:lstStyle/>
          <a:p>
            <a:r>
              <a:rPr lang="en-GB" sz="2000" b="0" dirty="0" smtClean="0">
                <a:latin typeface="Calibri" panose="020F0502020204030204" pitchFamily="34" charset="0"/>
                <a:cs typeface="Calibri" panose="020F0502020204030204" pitchFamily="34" charset="0"/>
              </a:rPr>
              <a:t>MUCH LIKE MAY, THE COLD DAMP WEATHER BROUGHT MORE INFLUENZA WITH SHOPPERS SEEKING CONVENIENCE &amp; COMFORT FOOD</a:t>
            </a:r>
            <a:endParaRPr lang="en-GB" sz="2000" b="0" dirty="0">
              <a:latin typeface="Calibri" panose="020F0502020204030204" pitchFamily="34" charset="0"/>
              <a:cs typeface="Calibri" panose="020F0502020204030204" pitchFamily="34" charset="0"/>
            </a:endParaRPr>
          </a:p>
        </p:txBody>
      </p:sp>
      <p:sp>
        <p:nvSpPr>
          <p:cNvPr id="19461" name="Text Placeholder 3"/>
          <p:cNvSpPr>
            <a:spLocks noGrp="1"/>
          </p:cNvSpPr>
          <p:nvPr>
            <p:ph type="body" idx="4294967295"/>
          </p:nvPr>
        </p:nvSpPr>
        <p:spPr>
          <a:xfrm>
            <a:off x="0" y="4830763"/>
            <a:ext cx="7056438" cy="273050"/>
          </a:xfrm>
        </p:spPr>
        <p:txBody>
          <a:bodyPr/>
          <a:lstStyle/>
          <a:p>
            <a:pPr marL="114300" indent="0">
              <a:spcBef>
                <a:spcPts val="63"/>
              </a:spcBef>
              <a:buNone/>
            </a:pPr>
            <a:r>
              <a:rPr lang="en-GB" altLang="en-US" sz="1050" dirty="0" smtClean="0">
                <a:latin typeface="Calibri" panose="020F0502020204030204" pitchFamily="34" charset="0"/>
              </a:rPr>
              <a:t>Source: Nielsen Scantrack Grocery Multiples Value Sales 4w/e 15th June 2019 vs year ago</a:t>
            </a:r>
          </a:p>
        </p:txBody>
      </p:sp>
      <p:sp>
        <p:nvSpPr>
          <p:cNvPr id="13" name="Oval 12"/>
          <p:cNvSpPr/>
          <p:nvPr/>
        </p:nvSpPr>
        <p:spPr>
          <a:xfrm>
            <a:off x="4872738" y="1225326"/>
            <a:ext cx="1134000" cy="1130400"/>
          </a:xfrm>
          <a:prstGeom prst="ellipse">
            <a:avLst/>
          </a:prstGeom>
          <a:no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Oval 3"/>
          <p:cNvSpPr/>
          <p:nvPr/>
        </p:nvSpPr>
        <p:spPr>
          <a:xfrm>
            <a:off x="6393611" y="1225326"/>
            <a:ext cx="1133581" cy="1129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1723543" y="1225326"/>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Left-Right Arrow 15"/>
          <p:cNvSpPr/>
          <p:nvPr/>
        </p:nvSpPr>
        <p:spPr>
          <a:xfrm>
            <a:off x="1115616" y="4083918"/>
            <a:ext cx="6984776" cy="864096"/>
          </a:xfrm>
          <a:prstGeom prst="leftRight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259633" y="4300522"/>
            <a:ext cx="6592854" cy="430887"/>
          </a:xfrm>
          <a:prstGeom prst="rect">
            <a:avLst/>
          </a:prstGeom>
          <a:noFill/>
        </p:spPr>
        <p:txBody>
          <a:bodyPr wrap="square" rtlCol="0">
            <a:spAutoFit/>
          </a:bodyPr>
          <a:lstStyle/>
          <a:p>
            <a:pPr algn="ctr"/>
            <a:r>
              <a:rPr lang="en-GB" sz="1100" dirty="0" smtClean="0">
                <a:solidFill>
                  <a:schemeClr val="tx1"/>
                </a:solidFill>
                <a:latin typeface="Calibri" panose="020F0502020204030204" pitchFamily="34" charset="0"/>
              </a:rPr>
              <a:t>‘Sustainability’ and reducing ‘single use plastic’ remained top of mind and shoppers responded by buying more re-usable bags, food/household storage and plasticware</a:t>
            </a:r>
            <a:endParaRPr lang="en-GB" sz="1100" dirty="0">
              <a:latin typeface="Calibri" panose="020F0502020204030204" pitchFamily="34" charset="0"/>
              <a:cs typeface="Calibri" panose="020F0502020204030204" pitchFamily="34" charset="0"/>
            </a:endParaRPr>
          </a:p>
        </p:txBody>
      </p:sp>
      <p:sp>
        <p:nvSpPr>
          <p:cNvPr id="24" name="Oval 23"/>
          <p:cNvSpPr/>
          <p:nvPr/>
        </p:nvSpPr>
        <p:spPr>
          <a:xfrm>
            <a:off x="3275856"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Shape 10977"/>
          <p:cNvPicPr preferRelativeResize="0"/>
          <p:nvPr/>
        </p:nvPicPr>
        <p:blipFill rotWithShape="1">
          <a:blip r:embed="rId3">
            <a:alphaModFix/>
          </a:blip>
          <a:srcRect/>
          <a:stretch/>
        </p:blipFill>
        <p:spPr>
          <a:xfrm>
            <a:off x="2136943" y="1470751"/>
            <a:ext cx="307200" cy="548700"/>
          </a:xfrm>
          <a:prstGeom prst="rect">
            <a:avLst/>
          </a:prstGeom>
          <a:noFill/>
          <a:ln>
            <a:noFill/>
          </a:ln>
        </p:spPr>
      </p:pic>
      <p:pic>
        <p:nvPicPr>
          <p:cNvPr id="21" name="Shape 19146"/>
          <p:cNvPicPr preferRelativeResize="0"/>
          <p:nvPr/>
        </p:nvPicPr>
        <p:blipFill rotWithShape="1">
          <a:blip r:embed="rId4">
            <a:alphaModFix/>
          </a:blip>
          <a:srcRect/>
          <a:stretch/>
        </p:blipFill>
        <p:spPr>
          <a:xfrm>
            <a:off x="3570156" y="1549476"/>
            <a:ext cx="545400" cy="369600"/>
          </a:xfrm>
          <a:prstGeom prst="rect">
            <a:avLst/>
          </a:prstGeom>
          <a:noFill/>
          <a:ln>
            <a:noFill/>
          </a:ln>
        </p:spPr>
      </p:pic>
      <p:pic>
        <p:nvPicPr>
          <p:cNvPr id="23" name="Shape 5824"/>
          <p:cNvPicPr preferRelativeResize="0"/>
          <p:nvPr/>
        </p:nvPicPr>
        <p:blipFill rotWithShape="1">
          <a:blip r:embed="rId5">
            <a:alphaModFix/>
          </a:blip>
          <a:srcRect/>
          <a:stretch/>
        </p:blipFill>
        <p:spPr>
          <a:xfrm>
            <a:off x="6769867" y="1549476"/>
            <a:ext cx="352200" cy="482100"/>
          </a:xfrm>
          <a:prstGeom prst="rect">
            <a:avLst/>
          </a:prstGeom>
          <a:noFill/>
          <a:ln>
            <a:noFill/>
          </a:ln>
        </p:spPr>
      </p:pic>
      <p:pic>
        <p:nvPicPr>
          <p:cNvPr id="26" name="Shape 16460"/>
          <p:cNvPicPr preferRelativeResize="0"/>
          <p:nvPr/>
        </p:nvPicPr>
        <p:blipFill rotWithShape="1">
          <a:blip r:embed="rId6">
            <a:alphaModFix/>
          </a:blip>
          <a:srcRect/>
          <a:stretch/>
        </p:blipFill>
        <p:spPr>
          <a:xfrm>
            <a:off x="5001989" y="1459172"/>
            <a:ext cx="431100" cy="548700"/>
          </a:xfrm>
          <a:prstGeom prst="rect">
            <a:avLst/>
          </a:prstGeom>
          <a:noFill/>
          <a:ln>
            <a:noFill/>
          </a:ln>
        </p:spPr>
      </p:pic>
      <p:pic>
        <p:nvPicPr>
          <p:cNvPr id="27" name="Shape 17922"/>
          <p:cNvPicPr preferRelativeResize="0"/>
          <p:nvPr/>
        </p:nvPicPr>
        <p:blipFill rotWithShape="1">
          <a:blip r:embed="rId7">
            <a:alphaModFix/>
          </a:blip>
          <a:srcRect/>
          <a:stretch/>
        </p:blipFill>
        <p:spPr>
          <a:xfrm>
            <a:off x="5155018" y="2040026"/>
            <a:ext cx="545400" cy="207900"/>
          </a:xfrm>
          <a:prstGeom prst="rect">
            <a:avLst/>
          </a:prstGeom>
          <a:noFill/>
          <a:ln>
            <a:noFill/>
          </a:ln>
        </p:spPr>
      </p:pic>
      <p:pic>
        <p:nvPicPr>
          <p:cNvPr id="31" name="Shape 19894"/>
          <p:cNvPicPr preferRelativeResize="0"/>
          <p:nvPr/>
        </p:nvPicPr>
        <p:blipFill rotWithShape="1">
          <a:blip r:embed="rId8">
            <a:alphaModFix/>
          </a:blip>
          <a:srcRect/>
          <a:stretch/>
        </p:blipFill>
        <p:spPr>
          <a:xfrm>
            <a:off x="5529118" y="1419622"/>
            <a:ext cx="342600" cy="548700"/>
          </a:xfrm>
          <a:prstGeom prst="rect">
            <a:avLst/>
          </a:prstGeom>
          <a:noFill/>
          <a:ln>
            <a:noFill/>
          </a:ln>
        </p:spPr>
      </p:pic>
    </p:spTree>
    <p:extLst>
      <p:ext uri="{BB962C8B-B14F-4D97-AF65-F5344CB8AC3E}">
        <p14:creationId xmlns:p14="http://schemas.microsoft.com/office/powerpoint/2010/main" val="2344483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7"/>
          <p:cNvSpPr>
            <a:spLocks noGrp="1"/>
          </p:cNvSpPr>
          <p:nvPr>
            <p:ph type="title"/>
          </p:nvPr>
        </p:nvSpPr>
        <p:spPr>
          <a:xfrm>
            <a:off x="353268" y="339501"/>
            <a:ext cx="8612353" cy="634861"/>
          </a:xfrm>
        </p:spPr>
        <p:txBody>
          <a:bodyPr numCol="1" compatLnSpc="1">
            <a:prstTxWarp prst="textNoShape">
              <a:avLst/>
            </a:prstTxWarp>
          </a:bodyPr>
          <a:lstStyle/>
          <a:p>
            <a:pPr eaLnBrk="1" hangingPunct="1">
              <a:lnSpc>
                <a:spcPct val="80000"/>
              </a:lnSpc>
              <a:defRPr/>
            </a:pPr>
            <a:r>
              <a:rPr lang="en-GB" sz="1800" b="0" dirty="0" smtClean="0">
                <a:solidFill>
                  <a:schemeClr val="tx1"/>
                </a:solidFill>
                <a:latin typeface="Calibri" panose="020F0502020204030204" pitchFamily="34" charset="0"/>
                <a:ea typeface="ＭＳ Ｐゴシック"/>
                <a:cs typeface="ＭＳ Ｐゴシック"/>
              </a:rPr>
              <a:t>SPEND ON OFFER HELD AT 27% ON A PAR WITH LAST JUNE DESPITE THE WEATHER, AS RETAILERS AND MANUFACTURERS PUSH FATHER’S DAY AND ALFRESCO DINING</a:t>
            </a:r>
            <a:endParaRPr lang="en-GB" sz="1800" b="0" dirty="0">
              <a:solidFill>
                <a:schemeClr val="tx1"/>
              </a:solidFill>
              <a:latin typeface="Calibri" panose="020F0502020204030204" pitchFamily="34" charset="0"/>
              <a:ea typeface="ＭＳ Ｐゴシック"/>
              <a:cs typeface="ＭＳ Ｐゴシック"/>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3129693546"/>
              </p:ext>
            </p:extLst>
          </p:nvPr>
        </p:nvGraphicFramePr>
        <p:xfrm>
          <a:off x="503238" y="1654175"/>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07504" y="4672207"/>
            <a:ext cx="2890838" cy="52228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Grocery Multiples</a:t>
            </a:r>
          </a:p>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4 weeks ending periods to 15th June 2019</a:t>
            </a:r>
            <a:endParaRPr lang="en-GB" altLang="en-US" sz="900" dirty="0" smtClean="0">
              <a:latin typeface="Calibri" panose="020F0502020204030204" pitchFamily="34" charset="0"/>
            </a:endParaRPr>
          </a:p>
        </p:txBody>
      </p:sp>
      <p:sp>
        <p:nvSpPr>
          <p:cNvPr id="8" name="Oval 17"/>
          <p:cNvSpPr>
            <a:spLocks noChangeArrowheads="1"/>
          </p:cNvSpPr>
          <p:nvPr/>
        </p:nvSpPr>
        <p:spPr bwMode="auto">
          <a:xfrm>
            <a:off x="1153014" y="2390319"/>
            <a:ext cx="203200"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9" name="AutoShape 13"/>
          <p:cNvSpPr>
            <a:spLocks noChangeArrowheads="1"/>
          </p:cNvSpPr>
          <p:nvPr/>
        </p:nvSpPr>
        <p:spPr bwMode="auto">
          <a:xfrm>
            <a:off x="8522146" y="1976301"/>
            <a:ext cx="514350" cy="392906"/>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kern="0" dirty="0" smtClean="0">
                <a:solidFill>
                  <a:srgbClr val="FFFFFF"/>
                </a:solidFill>
                <a:latin typeface="Calibri" pitchFamily="34" charset="0"/>
              </a:rPr>
              <a:t>27%</a:t>
            </a:r>
            <a:endParaRPr lang="en-GB" kern="0" dirty="0">
              <a:solidFill>
                <a:srgbClr val="FFFFFF"/>
              </a:solidFill>
              <a:latin typeface="Calibri" pitchFamily="34" charset="0"/>
            </a:endParaRPr>
          </a:p>
        </p:txBody>
      </p:sp>
      <p:sp>
        <p:nvSpPr>
          <p:cNvPr id="10" name="AutoShape 13"/>
          <p:cNvSpPr>
            <a:spLocks noChangeArrowheads="1"/>
          </p:cNvSpPr>
          <p:nvPr/>
        </p:nvSpPr>
        <p:spPr bwMode="auto">
          <a:xfrm>
            <a:off x="997439" y="1851670"/>
            <a:ext cx="514350" cy="470468"/>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dirty="0" smtClean="0">
                <a:solidFill>
                  <a:srgbClr val="FFFFFF"/>
                </a:solidFill>
                <a:latin typeface="Calibri" pitchFamily="34" charset="0"/>
              </a:rPr>
              <a:t>27</a:t>
            </a:r>
            <a:r>
              <a:rPr lang="en-GB" kern="0" dirty="0" smtClean="0">
                <a:solidFill>
                  <a:srgbClr val="FFFFFF"/>
                </a:solidFill>
                <a:latin typeface="Calibri" pitchFamily="34" charset="0"/>
              </a:rPr>
              <a:t>%</a:t>
            </a:r>
            <a:endParaRPr lang="en-GB" kern="0" dirty="0">
              <a:solidFill>
                <a:srgbClr val="FFFFFF"/>
              </a:solidFill>
              <a:latin typeface="Calibri" pitchFamily="34" charset="0"/>
            </a:endParaRPr>
          </a:p>
        </p:txBody>
      </p:sp>
      <p:sp>
        <p:nvSpPr>
          <p:cNvPr id="11" name="Oval 9"/>
          <p:cNvSpPr>
            <a:spLocks noChangeArrowheads="1"/>
          </p:cNvSpPr>
          <p:nvPr/>
        </p:nvSpPr>
        <p:spPr bwMode="auto">
          <a:xfrm>
            <a:off x="4840519" y="2283718"/>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12" name="Oval 9"/>
          <p:cNvSpPr>
            <a:spLocks noChangeArrowheads="1"/>
          </p:cNvSpPr>
          <p:nvPr/>
        </p:nvSpPr>
        <p:spPr bwMode="auto">
          <a:xfrm>
            <a:off x="8706672" y="2390319"/>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13" name="AutoShape 13"/>
          <p:cNvSpPr>
            <a:spLocks noChangeArrowheads="1"/>
          </p:cNvSpPr>
          <p:nvPr/>
        </p:nvSpPr>
        <p:spPr bwMode="auto">
          <a:xfrm>
            <a:off x="4633714" y="1818804"/>
            <a:ext cx="514350" cy="392906"/>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kern="0" dirty="0" smtClean="0">
                <a:solidFill>
                  <a:srgbClr val="FFFFFF"/>
                </a:solidFill>
                <a:latin typeface="Calibri" pitchFamily="34" charset="0"/>
              </a:rPr>
              <a:t>27%</a:t>
            </a:r>
            <a:endParaRPr lang="en-GB" kern="0" dirty="0">
              <a:solidFill>
                <a:srgbClr val="FFFFFF"/>
              </a:solidFill>
              <a:latin typeface="Calibri" pitchFamily="34" charset="0"/>
            </a:endParaRPr>
          </a:p>
        </p:txBody>
      </p:sp>
      <p:sp>
        <p:nvSpPr>
          <p:cNvPr id="19" name="Text Box 7"/>
          <p:cNvSpPr txBox="1">
            <a:spLocks noChangeArrowheads="1"/>
          </p:cNvSpPr>
          <p:nvPr/>
        </p:nvSpPr>
        <p:spPr bwMode="auto">
          <a:xfrm>
            <a:off x="353268" y="974363"/>
            <a:ext cx="18245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chemeClr val="tx1"/>
                </a:solidFill>
                <a:ea typeface="ＭＳ Ｐゴシック" pitchFamily="34" charset="-128"/>
              </a:rPr>
              <a:t>% Exp On Offer: Total FMCG</a:t>
            </a:r>
          </a:p>
        </p:txBody>
      </p:sp>
      <p:sp>
        <p:nvSpPr>
          <p:cNvPr id="18" name="Text Box 19"/>
          <p:cNvSpPr txBox="1">
            <a:spLocks noChangeArrowheads="1"/>
          </p:cNvSpPr>
          <p:nvPr/>
        </p:nvSpPr>
        <p:spPr bwMode="auto">
          <a:xfrm>
            <a:off x="1162241"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2017</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4" name="Text Box 19"/>
          <p:cNvSpPr txBox="1">
            <a:spLocks noChangeArrowheads="1"/>
          </p:cNvSpPr>
          <p:nvPr/>
        </p:nvSpPr>
        <p:spPr bwMode="auto">
          <a:xfrm>
            <a:off x="4427984"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2018</a:t>
            </a:r>
            <a:endParaRPr lang="en-GB" sz="1600" kern="0" dirty="0">
              <a:solidFill>
                <a:srgbClr val="FFFFFF"/>
              </a:solidFill>
              <a:latin typeface="Calibri" pitchFamily="34" charset="0"/>
              <a:ea typeface="Arial Unicode MS" pitchFamily="34" charset="-128"/>
              <a:cs typeface="Calibri" pitchFamily="34" charset="0"/>
            </a:endParaRPr>
          </a:p>
        </p:txBody>
      </p:sp>
      <p:sp>
        <p:nvSpPr>
          <p:cNvPr id="21" name="Text Box 19"/>
          <p:cNvSpPr txBox="1">
            <a:spLocks noChangeArrowheads="1"/>
          </p:cNvSpPr>
          <p:nvPr/>
        </p:nvSpPr>
        <p:spPr bwMode="auto">
          <a:xfrm>
            <a:off x="8435049" y="4371950"/>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2019</a:t>
            </a:r>
            <a:endParaRPr lang="en-GB" sz="1600" kern="0" dirty="0">
              <a:solidFill>
                <a:srgbClr val="FFFFFF"/>
              </a:solidFill>
              <a:latin typeface="Calibri" pitchFamily="34" charset="0"/>
              <a:ea typeface="Arial Unicode MS" pitchFamily="34" charset="-128"/>
              <a:cs typeface="Calibri" pitchFamily="34" charset="0"/>
            </a:endParaRPr>
          </a:p>
        </p:txBody>
      </p:sp>
    </p:spTree>
    <p:extLst>
      <p:ext uri="{BB962C8B-B14F-4D97-AF65-F5344CB8AC3E}">
        <p14:creationId xmlns:p14="http://schemas.microsoft.com/office/powerpoint/2010/main" val="239454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7"/>
          <p:cNvSpPr>
            <a:spLocks noGrp="1"/>
          </p:cNvSpPr>
          <p:nvPr>
            <p:ph type="title"/>
          </p:nvPr>
        </p:nvSpPr>
        <p:spPr>
          <a:xfrm>
            <a:off x="353268" y="339501"/>
            <a:ext cx="8790732" cy="648073"/>
          </a:xfrm>
        </p:spPr>
        <p:txBody>
          <a:bodyPr numCol="1" compatLnSpc="1">
            <a:prstTxWarp prst="textNoShape">
              <a:avLst/>
            </a:prstTxWarp>
          </a:bodyPr>
          <a:lstStyle/>
          <a:p>
            <a:pPr eaLnBrk="1" hangingPunct="1">
              <a:lnSpc>
                <a:spcPct val="80000"/>
              </a:lnSpc>
              <a:defRPr/>
            </a:pPr>
            <a:r>
              <a:rPr lang="en-GB" sz="1900" b="0" dirty="0" smtClean="0">
                <a:solidFill>
                  <a:schemeClr val="tx1"/>
                </a:solidFill>
                <a:latin typeface="Calibri" panose="020F0502020204030204" pitchFamily="34" charset="0"/>
                <a:ea typeface="ＭＳ Ｐゴシック"/>
                <a:cs typeface="ＭＳ Ｐゴシック"/>
              </a:rPr>
              <a:t>BRANDED PROMOTIONS REMAIN HIGH AT 39%, WHILST OWN LABEL DIPPED SLIGHTLY AS RETAILERS FOCUS MORE ON EVERYDAY LOW PRICES</a:t>
            </a:r>
            <a:endParaRPr lang="en-GB" sz="1900" b="0" dirty="0">
              <a:solidFill>
                <a:schemeClr val="tx1"/>
              </a:solidFill>
              <a:latin typeface="Calibri" panose="020F0502020204030204" pitchFamily="34" charset="0"/>
              <a:ea typeface="ＭＳ Ｐゴシック"/>
              <a:cs typeface="ＭＳ Ｐゴシック"/>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428979545"/>
              </p:ext>
            </p:extLst>
          </p:nvPr>
        </p:nvGraphicFramePr>
        <p:xfrm>
          <a:off x="503238" y="1654175"/>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07504" y="4672207"/>
            <a:ext cx="2890838" cy="52228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Grocery Multiples</a:t>
            </a:r>
          </a:p>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4 weeks ending periods to 15th June 2019</a:t>
            </a:r>
            <a:endParaRPr lang="en-GB" altLang="en-US" sz="900" dirty="0" smtClean="0">
              <a:latin typeface="Calibri" panose="020F0502020204030204" pitchFamily="34" charset="0"/>
            </a:endParaRPr>
          </a:p>
        </p:txBody>
      </p:sp>
      <p:sp>
        <p:nvSpPr>
          <p:cNvPr id="19" name="Text Box 7"/>
          <p:cNvSpPr txBox="1">
            <a:spLocks noChangeArrowheads="1"/>
          </p:cNvSpPr>
          <p:nvPr/>
        </p:nvSpPr>
        <p:spPr bwMode="auto">
          <a:xfrm>
            <a:off x="467544" y="1347614"/>
            <a:ext cx="14927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chemeClr val="tx1"/>
                </a:solidFill>
                <a:ea typeface="ＭＳ Ｐゴシック" pitchFamily="34" charset="-128"/>
              </a:rPr>
              <a:t>% Exp On Offer: </a:t>
            </a:r>
            <a:r>
              <a:rPr lang="en-GB" altLang="en-US" sz="1100" b="1" dirty="0" smtClean="0">
                <a:solidFill>
                  <a:schemeClr val="tx1"/>
                </a:solidFill>
                <a:ea typeface="ＭＳ Ｐゴシック" pitchFamily="34" charset="-128"/>
              </a:rPr>
              <a:t>FMCG</a:t>
            </a:r>
            <a:endParaRPr lang="en-GB" altLang="en-US" sz="1100" b="1" dirty="0">
              <a:solidFill>
                <a:schemeClr val="tx1"/>
              </a:solidFill>
              <a:ea typeface="ＭＳ Ｐゴシック" pitchFamily="34" charset="-128"/>
            </a:endParaRPr>
          </a:p>
        </p:txBody>
      </p:sp>
    </p:spTree>
    <p:extLst>
      <p:ext uri="{BB962C8B-B14F-4D97-AF65-F5344CB8AC3E}">
        <p14:creationId xmlns:p14="http://schemas.microsoft.com/office/powerpoint/2010/main" val="4221396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3"/>
          <p:cNvGraphicFramePr>
            <a:graphicFrameLocks noChangeAspect="1"/>
          </p:cNvGraphicFramePr>
          <p:nvPr>
            <p:extLst>
              <p:ext uri="{D42A27DB-BD31-4B8C-83A1-F6EECF244321}">
                <p14:modId xmlns:p14="http://schemas.microsoft.com/office/powerpoint/2010/main" val="1824124833"/>
              </p:ext>
            </p:extLst>
          </p:nvPr>
        </p:nvGraphicFramePr>
        <p:xfrm>
          <a:off x="0" y="1444689"/>
          <a:ext cx="9012238" cy="36280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3"/>
          <p:cNvSpPr>
            <a:spLocks noChangeArrowheads="1"/>
          </p:cNvSpPr>
          <p:nvPr/>
        </p:nvSpPr>
        <p:spPr bwMode="auto">
          <a:xfrm>
            <a:off x="304800" y="40944"/>
            <a:ext cx="8839200" cy="779860"/>
          </a:xfrm>
          <a:prstGeom prst="rect">
            <a:avLst/>
          </a:prstGeom>
          <a:noFill/>
          <a:ln w="12700" algn="ctr">
            <a:noFill/>
            <a:miter lim="800000"/>
            <a:headEnd/>
            <a:tailEnd/>
          </a:ln>
        </p:spPr>
        <p:txBody>
          <a:bodyPr lIns="71438" tIns="28575" rIns="71438" bIns="28575" anchor="ctr"/>
          <a:lstStyle/>
          <a:p>
            <a:pPr algn="ctr" eaLnBrk="0" hangingPunct="0">
              <a:lnSpc>
                <a:spcPct val="80000"/>
              </a:lnSpc>
            </a:pPr>
            <a:endParaRPr lang="en-GB" altLang="ko-KR" sz="2800" kern="0" cap="all" dirty="0">
              <a:solidFill>
                <a:schemeClr val="accent1"/>
              </a:solidFill>
              <a:latin typeface="+mj-lt"/>
              <a:ea typeface="+mj-ea"/>
              <a:cs typeface="+mj-cs"/>
            </a:endParaRPr>
          </a:p>
        </p:txBody>
      </p:sp>
      <p:sp>
        <p:nvSpPr>
          <p:cNvPr id="4" name="Text Box 4"/>
          <p:cNvSpPr txBox="1">
            <a:spLocks noChangeArrowheads="1"/>
          </p:cNvSpPr>
          <p:nvPr/>
        </p:nvSpPr>
        <p:spPr bwMode="auto">
          <a:xfrm>
            <a:off x="304800" y="1302774"/>
            <a:ext cx="3132809" cy="307777"/>
          </a:xfrm>
          <a:prstGeom prst="rect">
            <a:avLst/>
          </a:prstGeom>
          <a:noFill/>
          <a:ln w="12700">
            <a:noFill/>
            <a:miter lim="800000"/>
            <a:headEnd/>
            <a:tailEnd/>
          </a:ln>
        </p:spPr>
        <p:txBody>
          <a:bodyPr wrap="squar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rPr>
              <a:t>High </a:t>
            </a:r>
            <a:r>
              <a:rPr kumimoji="0" lang="en-GB" altLang="ko-KR" sz="1400" b="0" i="0" u="none" strike="noStrike" kern="0" cap="none" spc="0" normalizeH="0" baseline="0" noProof="0" dirty="0" smtClean="0">
                <a:ln>
                  <a:noFill/>
                </a:ln>
                <a:solidFill>
                  <a:srgbClr val="616365"/>
                </a:solidFill>
                <a:effectLst/>
                <a:uLnTx/>
                <a:uFillTx/>
                <a:latin typeface="Calibri" pitchFamily="34" charset="0"/>
                <a:ea typeface="굴림"/>
                <a:cs typeface="굴림"/>
              </a:rPr>
              <a:t>promotion categories</a:t>
            </a:r>
            <a:endPar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endParaRPr>
          </a:p>
        </p:txBody>
      </p:sp>
      <p:sp>
        <p:nvSpPr>
          <p:cNvPr id="5" name="Text Box 5"/>
          <p:cNvSpPr txBox="1">
            <a:spLocks noChangeArrowheads="1"/>
          </p:cNvSpPr>
          <p:nvPr/>
        </p:nvSpPr>
        <p:spPr bwMode="auto">
          <a:xfrm>
            <a:off x="3417505" y="1302774"/>
            <a:ext cx="3414843" cy="307777"/>
          </a:xfrm>
          <a:prstGeom prst="rect">
            <a:avLst/>
          </a:prstGeom>
          <a:noFill/>
          <a:ln w="12700">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rPr>
              <a:t>Medium promotion </a:t>
            </a:r>
            <a:r>
              <a:rPr kumimoji="0" lang="en-GB" altLang="ko-KR" sz="1400" b="0" i="0" u="none" strike="noStrike" kern="0" cap="none" spc="0" normalizeH="0" baseline="0" noProof="0" dirty="0" smtClean="0">
                <a:ln>
                  <a:noFill/>
                </a:ln>
                <a:solidFill>
                  <a:srgbClr val="616365"/>
                </a:solidFill>
                <a:effectLst/>
                <a:uLnTx/>
                <a:uFillTx/>
                <a:latin typeface="Calibri" pitchFamily="34" charset="0"/>
                <a:ea typeface="굴림"/>
                <a:cs typeface="굴림"/>
              </a:rPr>
              <a:t>categories</a:t>
            </a:r>
            <a:endPar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endParaRPr>
          </a:p>
        </p:txBody>
      </p:sp>
      <p:sp>
        <p:nvSpPr>
          <p:cNvPr id="6" name="Text Box 6"/>
          <p:cNvSpPr txBox="1">
            <a:spLocks noChangeArrowheads="1"/>
          </p:cNvSpPr>
          <p:nvPr/>
        </p:nvSpPr>
        <p:spPr bwMode="auto">
          <a:xfrm>
            <a:off x="7564412" y="1302774"/>
            <a:ext cx="1562224" cy="954107"/>
          </a:xfrm>
          <a:prstGeom prst="rect">
            <a:avLst/>
          </a:prstGeom>
          <a:noFill/>
          <a:ln w="12700">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rPr>
              <a:t>Low </a:t>
            </a:r>
            <a:r>
              <a:rPr kumimoji="0" lang="en-GB" altLang="ko-KR" sz="1400" b="0" i="0" u="none" strike="noStrike" kern="0" cap="none" spc="0" normalizeH="0" baseline="0" noProof="0" dirty="0" smtClean="0">
                <a:ln>
                  <a:noFill/>
                </a:ln>
                <a:solidFill>
                  <a:srgbClr val="616365"/>
                </a:solidFill>
                <a:effectLst/>
                <a:uLnTx/>
                <a:uFillTx/>
                <a:latin typeface="Calibri" pitchFamily="34" charset="0"/>
                <a:ea typeface="굴림"/>
                <a:cs typeface="굴림"/>
              </a:rPr>
              <a:t>promotion &amp; Low</a:t>
            </a:r>
          </a:p>
          <a:p>
            <a:pPr marL="0" marR="0" lvl="0" indent="0" algn="ctr" defTabSz="914400" eaLnBrk="0" fontAlgn="auto" latinLnBrk="0" hangingPunct="0">
              <a:lnSpc>
                <a:spcPct val="100000"/>
              </a:lnSpc>
              <a:spcBef>
                <a:spcPts val="0"/>
              </a:spcBef>
              <a:spcAft>
                <a:spcPts val="0"/>
              </a:spcAft>
              <a:buClrTx/>
              <a:buSzTx/>
              <a:buFontTx/>
              <a:buNone/>
              <a:tabLst/>
              <a:defRPr/>
            </a:pPr>
            <a:r>
              <a:rPr lang="en-GB" altLang="ko-KR" noProof="0" dirty="0" smtClean="0">
                <a:solidFill>
                  <a:srgbClr val="616365"/>
                </a:solidFill>
                <a:latin typeface="Calibri" pitchFamily="34" charset="0"/>
                <a:ea typeface="굴림"/>
                <a:cs typeface="굴림"/>
              </a:rPr>
              <a:t>Brand participation</a:t>
            </a:r>
            <a:endParaRPr kumimoji="0" lang="en-GB" altLang="ko-KR" sz="1400" b="0" i="0" u="none" strike="noStrike" kern="0" cap="none" spc="0" normalizeH="0" baseline="0" noProof="0" dirty="0" smtClean="0">
              <a:ln>
                <a:noFill/>
              </a:ln>
              <a:solidFill>
                <a:srgbClr val="616365"/>
              </a:solidFill>
              <a:effectLst/>
              <a:uLnTx/>
              <a:uFillTx/>
              <a:latin typeface="Calibri" pitchFamily="34" charset="0"/>
              <a:ea typeface="굴림"/>
              <a:cs typeface="굴림"/>
            </a:endParaRPr>
          </a:p>
        </p:txBody>
      </p:sp>
      <p:sp>
        <p:nvSpPr>
          <p:cNvPr id="7" name="Rectangle 7"/>
          <p:cNvSpPr>
            <a:spLocks noChangeArrowheads="1"/>
          </p:cNvSpPr>
          <p:nvPr/>
        </p:nvSpPr>
        <p:spPr bwMode="auto">
          <a:xfrm>
            <a:off x="277168" y="915566"/>
            <a:ext cx="2638648" cy="400050"/>
          </a:xfrm>
          <a:prstGeom prst="rect">
            <a:avLst/>
          </a:prstGeom>
          <a:noFill/>
          <a:ln w="12700">
            <a:noFill/>
            <a:miter lim="800000"/>
            <a:headEnd/>
            <a:tailEnd/>
          </a:ln>
        </p:spPr>
        <p:txBody>
          <a:bodyPr lIns="71438" tIns="28575" rIns="71438" bIns="28575" anchor="ctr"/>
          <a:lstStyle/>
          <a:p>
            <a:pPr marL="0" marR="0" lvl="0" indent="0" defTabSz="914400" eaLnBrk="0" fontAlgn="auto" latinLnBrk="0" hangingPunct="0">
              <a:lnSpc>
                <a:spcPct val="100000"/>
              </a:lnSpc>
              <a:spcBef>
                <a:spcPts val="0"/>
              </a:spcBef>
              <a:spcAft>
                <a:spcPts val="0"/>
              </a:spcAft>
              <a:buClrTx/>
              <a:buSzTx/>
              <a:buFontTx/>
              <a:buNone/>
              <a:tabLst/>
              <a:defRPr/>
            </a:pPr>
            <a:r>
              <a:rPr lang="en-GB" altLang="ko-KR" sz="1400" kern="0" noProof="0" dirty="0" smtClean="0">
                <a:solidFill>
                  <a:srgbClr val="616365"/>
                </a:solidFill>
                <a:latin typeface="Calibri" pitchFamily="34" charset="0"/>
                <a:ea typeface="굴림"/>
                <a:cs typeface="굴림"/>
              </a:rPr>
              <a:t>Branded </a:t>
            </a:r>
            <a:r>
              <a:rPr kumimoji="0" lang="en-GB" altLang="ko-KR" sz="1400" i="0" u="none" strike="noStrike" kern="0" cap="none" spc="0" normalizeH="0" baseline="0" noProof="0" dirty="0" smtClean="0">
                <a:ln>
                  <a:noFill/>
                </a:ln>
                <a:solidFill>
                  <a:srgbClr val="616365"/>
                </a:solidFill>
                <a:effectLst/>
                <a:uLnTx/>
                <a:uFillTx/>
                <a:latin typeface="Calibri" pitchFamily="34" charset="0"/>
                <a:ea typeface="굴림"/>
                <a:cs typeface="굴림"/>
              </a:rPr>
              <a:t>% </a:t>
            </a:r>
            <a:r>
              <a:rPr kumimoji="0" lang="en-GB" altLang="ko-KR" sz="1400" i="0" u="none" strike="noStrike" kern="0" cap="none" spc="0" normalizeH="0" baseline="0" noProof="0" dirty="0">
                <a:ln>
                  <a:noFill/>
                </a:ln>
                <a:solidFill>
                  <a:srgbClr val="616365"/>
                </a:solidFill>
                <a:effectLst/>
                <a:uLnTx/>
                <a:uFillTx/>
                <a:latin typeface="Calibri" pitchFamily="34" charset="0"/>
                <a:ea typeface="굴림"/>
                <a:cs typeface="굴림"/>
              </a:rPr>
              <a:t>Spend on Offer</a:t>
            </a:r>
          </a:p>
        </p:txBody>
      </p:sp>
      <p:sp>
        <p:nvSpPr>
          <p:cNvPr id="8" name="Line 8"/>
          <p:cNvSpPr>
            <a:spLocks noChangeShapeType="1"/>
          </p:cNvSpPr>
          <p:nvPr/>
        </p:nvSpPr>
        <p:spPr bwMode="auto">
          <a:xfrm flipV="1">
            <a:off x="2627784" y="1678695"/>
            <a:ext cx="0" cy="1973363"/>
          </a:xfrm>
          <a:prstGeom prst="line">
            <a:avLst/>
          </a:prstGeom>
          <a:noFill/>
          <a:ln w="12700">
            <a:solidFill>
              <a:srgbClr val="616365"/>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 name="Line 9"/>
          <p:cNvSpPr>
            <a:spLocks noChangeShapeType="1"/>
          </p:cNvSpPr>
          <p:nvPr/>
        </p:nvSpPr>
        <p:spPr bwMode="auto">
          <a:xfrm flipV="1">
            <a:off x="7524328" y="1678695"/>
            <a:ext cx="0" cy="1973175"/>
          </a:xfrm>
          <a:prstGeom prst="line">
            <a:avLst/>
          </a:prstGeom>
          <a:noFill/>
          <a:ln w="12700">
            <a:solidFill>
              <a:srgbClr val="616365"/>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Rectangle 2"/>
          <p:cNvSpPr txBox="1">
            <a:spLocks noChangeArrowheads="1"/>
          </p:cNvSpPr>
          <p:nvPr/>
        </p:nvSpPr>
        <p:spPr bwMode="auto">
          <a:xfrm>
            <a:off x="179512" y="141480"/>
            <a:ext cx="8568952" cy="810090"/>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endParaRPr lang="en-GB" sz="2400" kern="0" dirty="0" smtClean="0">
              <a:solidFill>
                <a:schemeClr val="accent1"/>
              </a:solidFill>
              <a:latin typeface="+mj-lt"/>
              <a:ea typeface="+mj-ea"/>
              <a:cs typeface="+mj-cs"/>
            </a:endParaRPr>
          </a:p>
        </p:txBody>
      </p:sp>
      <p:sp>
        <p:nvSpPr>
          <p:cNvPr id="15" name="Title 14"/>
          <p:cNvSpPr>
            <a:spLocks noGrp="1"/>
          </p:cNvSpPr>
          <p:nvPr>
            <p:ph type="title"/>
          </p:nvPr>
        </p:nvSpPr>
        <p:spPr>
          <a:xfrm>
            <a:off x="277168" y="141479"/>
            <a:ext cx="8849468" cy="936000"/>
          </a:xfrm>
        </p:spPr>
        <p:txBody>
          <a:bodyPr/>
          <a:lstStyle/>
          <a:p>
            <a:pPr lvl="0"/>
            <a:r>
              <a:rPr lang="en-GB" sz="2000" b="0" dirty="0" smtClean="0">
                <a:solidFill>
                  <a:schemeClr val="tx1"/>
                </a:solidFill>
                <a:latin typeface="Calibri" pitchFamily="34" charset="0"/>
                <a:ea typeface="ＭＳ Ｐゴシック" charset="-128"/>
              </a:rPr>
              <a:t>THE IMPULSE CATEGORIES CONTINUE TO RECEIVE THE MOST SUPPORT WITH CONFECTIONERY &amp; BWS ENJOYING AN INCREASE FOR THE SECOND MONTH </a:t>
            </a:r>
            <a:endParaRPr lang="en-GB" sz="2000" b="0" dirty="0">
              <a:solidFill>
                <a:schemeClr val="tx1"/>
              </a:solidFill>
            </a:endParaRPr>
          </a:p>
        </p:txBody>
      </p:sp>
      <p:sp>
        <p:nvSpPr>
          <p:cNvPr id="18" name="Text Placeholder 8"/>
          <p:cNvSpPr>
            <a:spLocks noGrp="1"/>
          </p:cNvSpPr>
          <p:nvPr>
            <p:ph type="body" idx="4294967295"/>
          </p:nvPr>
        </p:nvSpPr>
        <p:spPr>
          <a:xfrm>
            <a:off x="0" y="4659982"/>
            <a:ext cx="8164513" cy="274638"/>
          </a:xfrm>
        </p:spPr>
        <p:txBody>
          <a:bodyPr/>
          <a:lstStyle/>
          <a:p>
            <a:pPr marL="114300" indent="0">
              <a:buNone/>
            </a:pPr>
            <a:r>
              <a:rPr lang="en-GB" sz="900" kern="0" dirty="0">
                <a:solidFill>
                  <a:srgbClr val="616365"/>
                </a:solidFill>
                <a:latin typeface="Calibri" panose="020F0502020204030204" pitchFamily="34" charset="0"/>
                <a:cs typeface="Arial" panose="020B0604020202020204" pitchFamily="34" charset="0"/>
              </a:rPr>
              <a:t>Source:  </a:t>
            </a:r>
            <a:r>
              <a:rPr lang="en-GB" sz="900" kern="0" dirty="0" smtClean="0">
                <a:solidFill>
                  <a:srgbClr val="616365"/>
                </a:solidFill>
                <a:latin typeface="Calibri" panose="020F0502020204030204" pitchFamily="34" charset="0"/>
                <a:cs typeface="Arial" panose="020B0604020202020204" pitchFamily="34" charset="0"/>
              </a:rPr>
              <a:t>Nielsen Homescan Category Spend on Offer Multiples 4w/e </a:t>
            </a:r>
            <a:r>
              <a:rPr lang="en-US" sz="900" dirty="0" smtClean="0">
                <a:solidFill>
                  <a:srgbClr val="616365"/>
                </a:solidFill>
                <a:latin typeface="Calibri" panose="020F0502020204030204" pitchFamily="34" charset="0"/>
                <a:cs typeface="Arial" panose="020B0604020202020204" pitchFamily="34" charset="0"/>
              </a:rPr>
              <a:t>15th June 2019</a:t>
            </a:r>
            <a:r>
              <a:rPr lang="en-US" sz="900" kern="0" dirty="0" smtClean="0">
                <a:solidFill>
                  <a:srgbClr val="616365"/>
                </a:solidFill>
                <a:latin typeface="Calibri" panose="020F0502020204030204" pitchFamily="34" charset="0"/>
                <a:cs typeface="Arial" panose="020B0604020202020204" pitchFamily="34" charset="0"/>
              </a:rPr>
              <a:t> </a:t>
            </a:r>
            <a:r>
              <a:rPr lang="en-GB" sz="900" kern="0" dirty="0" smtClean="0">
                <a:solidFill>
                  <a:srgbClr val="616365"/>
                </a:solidFill>
                <a:latin typeface="Calibri" panose="020F0502020204030204" pitchFamily="34" charset="0"/>
                <a:cs typeface="Arial" panose="020B0604020202020204" pitchFamily="34" charset="0"/>
              </a:rPr>
              <a:t>vs year ago</a:t>
            </a:r>
            <a:endParaRPr lang="en-GB" sz="900" kern="0" dirty="0">
              <a:solidFill>
                <a:srgbClr val="616365"/>
              </a:solidFill>
              <a:latin typeface="Calibri" panose="020F0502020204030204" pitchFamily="34" charset="0"/>
              <a:cs typeface="Arial" panose="020B0604020202020204" pitchFamily="34" charset="0"/>
            </a:endParaRPr>
          </a:p>
          <a:p>
            <a:pPr marL="114300" lvl="0" indent="0">
              <a:buNone/>
            </a:pPr>
            <a:r>
              <a:rPr lang="en-GB" sz="900" kern="0" dirty="0">
                <a:solidFill>
                  <a:srgbClr val="616365"/>
                </a:solidFill>
                <a:latin typeface="Calibri" panose="020F0502020204030204" pitchFamily="34" charset="0"/>
                <a:cs typeface="Arial" panose="020B0604020202020204" pitchFamily="34" charset="0"/>
              </a:rPr>
              <a:t>Value Sales bought on offer as % </a:t>
            </a:r>
            <a:r>
              <a:rPr lang="en-GB" sz="900" kern="0" dirty="0" smtClean="0">
                <a:solidFill>
                  <a:srgbClr val="616365"/>
                </a:solidFill>
                <a:latin typeface="Calibri" panose="020F0502020204030204" pitchFamily="34" charset="0"/>
                <a:cs typeface="Arial" panose="020B0604020202020204" pitchFamily="34" charset="0"/>
              </a:rPr>
              <a:t>Total </a:t>
            </a:r>
            <a:r>
              <a:rPr lang="en-GB" sz="900" kern="0" dirty="0">
                <a:solidFill>
                  <a:srgbClr val="616365"/>
                </a:solidFill>
                <a:latin typeface="Calibri" panose="020F0502020204030204" pitchFamily="34" charset="0"/>
                <a:cs typeface="Arial" panose="020B0604020202020204" pitchFamily="34" charset="0"/>
              </a:rPr>
              <a:t>Value </a:t>
            </a:r>
            <a:r>
              <a:rPr lang="en-GB" sz="900" kern="0" dirty="0" smtClean="0">
                <a:solidFill>
                  <a:srgbClr val="616365"/>
                </a:solidFill>
                <a:latin typeface="Calibri" panose="020F0502020204030204" pitchFamily="34" charset="0"/>
                <a:cs typeface="Arial" panose="020B0604020202020204" pitchFamily="34" charset="0"/>
              </a:rPr>
              <a:t>Sales by category</a:t>
            </a:r>
            <a:endParaRPr lang="en-GB" sz="900" kern="0" dirty="0">
              <a:solidFill>
                <a:srgbClr val="616365"/>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9650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3"/>
          <p:cNvGraphicFramePr>
            <a:graphicFrameLocks noChangeAspect="1"/>
          </p:cNvGraphicFramePr>
          <p:nvPr>
            <p:extLst>
              <p:ext uri="{D42A27DB-BD31-4B8C-83A1-F6EECF244321}">
                <p14:modId xmlns:p14="http://schemas.microsoft.com/office/powerpoint/2010/main" val="3458676647"/>
              </p:ext>
            </p:extLst>
          </p:nvPr>
        </p:nvGraphicFramePr>
        <p:xfrm>
          <a:off x="131762" y="1408408"/>
          <a:ext cx="9012238" cy="362806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3"/>
          <p:cNvSpPr>
            <a:spLocks noChangeArrowheads="1"/>
          </p:cNvSpPr>
          <p:nvPr/>
        </p:nvSpPr>
        <p:spPr bwMode="auto">
          <a:xfrm>
            <a:off x="304800" y="40944"/>
            <a:ext cx="8839200" cy="779860"/>
          </a:xfrm>
          <a:prstGeom prst="rect">
            <a:avLst/>
          </a:prstGeom>
          <a:noFill/>
          <a:ln w="12700" algn="ctr">
            <a:noFill/>
            <a:miter lim="800000"/>
            <a:headEnd/>
            <a:tailEnd/>
          </a:ln>
        </p:spPr>
        <p:txBody>
          <a:bodyPr lIns="71438" tIns="28575" rIns="71438" bIns="28575" anchor="ctr"/>
          <a:lstStyle/>
          <a:p>
            <a:pPr algn="ctr" eaLnBrk="0" hangingPunct="0">
              <a:lnSpc>
                <a:spcPct val="80000"/>
              </a:lnSpc>
            </a:pPr>
            <a:endParaRPr lang="en-GB" altLang="ko-KR" sz="2800" kern="0" cap="all" dirty="0">
              <a:solidFill>
                <a:schemeClr val="accent1"/>
              </a:solidFill>
              <a:latin typeface="+mj-lt"/>
              <a:ea typeface="+mj-ea"/>
              <a:cs typeface="+mj-cs"/>
            </a:endParaRPr>
          </a:p>
        </p:txBody>
      </p:sp>
      <p:sp>
        <p:nvSpPr>
          <p:cNvPr id="4" name="Text Box 4"/>
          <p:cNvSpPr txBox="1">
            <a:spLocks noChangeArrowheads="1"/>
          </p:cNvSpPr>
          <p:nvPr/>
        </p:nvSpPr>
        <p:spPr bwMode="auto">
          <a:xfrm>
            <a:off x="395536" y="1390004"/>
            <a:ext cx="3132809" cy="307777"/>
          </a:xfrm>
          <a:prstGeom prst="rect">
            <a:avLst/>
          </a:prstGeom>
          <a:noFill/>
          <a:ln w="12700">
            <a:noFill/>
            <a:miter lim="800000"/>
            <a:headEnd/>
            <a:tailEnd/>
          </a:ln>
        </p:spPr>
        <p:txBody>
          <a:bodyPr wrap="square">
            <a:spAutoFit/>
          </a:bodyPr>
          <a:lstStyle/>
          <a:p>
            <a:pPr marL="0" marR="0" lvl="0" indent="0" algn="l" defTabSz="914400" eaLnBrk="0" fontAlgn="auto" latinLnBrk="0" hangingPunct="0">
              <a:lnSpc>
                <a:spcPct val="100000"/>
              </a:lnSpc>
              <a:spcBef>
                <a:spcPts val="0"/>
              </a:spcBef>
              <a:spcAft>
                <a:spcPts val="0"/>
              </a:spcAft>
              <a:buClrTx/>
              <a:buSzTx/>
              <a:buFontTx/>
              <a:buNone/>
              <a:tabLst/>
              <a:defRPr/>
            </a:pPr>
            <a:r>
              <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rPr>
              <a:t>High promotion </a:t>
            </a:r>
            <a:r>
              <a:rPr kumimoji="0" lang="en-GB" altLang="ko-KR" sz="1400" b="0" i="0" u="none" strike="noStrike" kern="0" cap="none" spc="0" normalizeH="0" baseline="0" noProof="0" dirty="0" smtClean="0">
                <a:ln>
                  <a:noFill/>
                </a:ln>
                <a:solidFill>
                  <a:srgbClr val="616365"/>
                </a:solidFill>
                <a:effectLst/>
                <a:uLnTx/>
                <a:uFillTx/>
                <a:latin typeface="Calibri" pitchFamily="34" charset="0"/>
                <a:ea typeface="굴림"/>
                <a:cs typeface="굴림"/>
              </a:rPr>
              <a:t>categories</a:t>
            </a:r>
            <a:endPar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endParaRPr>
          </a:p>
        </p:txBody>
      </p:sp>
      <p:sp>
        <p:nvSpPr>
          <p:cNvPr id="5" name="Text Box 5"/>
          <p:cNvSpPr txBox="1">
            <a:spLocks noChangeArrowheads="1"/>
          </p:cNvSpPr>
          <p:nvPr/>
        </p:nvSpPr>
        <p:spPr bwMode="auto">
          <a:xfrm>
            <a:off x="2756566" y="1607481"/>
            <a:ext cx="3414843" cy="307777"/>
          </a:xfrm>
          <a:prstGeom prst="rect">
            <a:avLst/>
          </a:prstGeom>
          <a:noFill/>
          <a:ln w="12700">
            <a:noFill/>
            <a:miter lim="800000"/>
            <a:headEnd/>
            <a:tailEnd/>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rPr>
              <a:t>Medium promotion </a:t>
            </a:r>
            <a:r>
              <a:rPr kumimoji="0" lang="en-GB" altLang="ko-KR" sz="1400" b="0" i="0" u="none" strike="noStrike" kern="0" cap="none" spc="0" normalizeH="0" baseline="0" noProof="0" dirty="0" smtClean="0">
                <a:ln>
                  <a:noFill/>
                </a:ln>
                <a:solidFill>
                  <a:srgbClr val="616365"/>
                </a:solidFill>
                <a:effectLst/>
                <a:uLnTx/>
                <a:uFillTx/>
                <a:latin typeface="Calibri" pitchFamily="34" charset="0"/>
                <a:ea typeface="굴림"/>
                <a:cs typeface="굴림"/>
              </a:rPr>
              <a:t>categories</a:t>
            </a:r>
            <a:endPar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endParaRPr>
          </a:p>
        </p:txBody>
      </p:sp>
      <p:sp>
        <p:nvSpPr>
          <p:cNvPr id="6" name="Text Box 6"/>
          <p:cNvSpPr txBox="1">
            <a:spLocks noChangeArrowheads="1"/>
          </p:cNvSpPr>
          <p:nvPr/>
        </p:nvSpPr>
        <p:spPr bwMode="auto">
          <a:xfrm>
            <a:off x="6906723" y="1672107"/>
            <a:ext cx="2144712" cy="523220"/>
          </a:xfrm>
          <a:prstGeom prst="rect">
            <a:avLst/>
          </a:prstGeom>
          <a:noFill/>
          <a:ln w="12700">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altLang="ko-KR" sz="1400" b="0" i="0" u="none" strike="noStrike" kern="0" cap="none" spc="0" normalizeH="0" baseline="0" noProof="0" dirty="0">
                <a:ln>
                  <a:noFill/>
                </a:ln>
                <a:solidFill>
                  <a:srgbClr val="616365"/>
                </a:solidFill>
                <a:effectLst/>
                <a:uLnTx/>
                <a:uFillTx/>
                <a:latin typeface="Calibri" pitchFamily="34" charset="0"/>
                <a:ea typeface="굴림"/>
                <a:cs typeface="굴림"/>
              </a:rPr>
              <a:t>Low </a:t>
            </a:r>
            <a:r>
              <a:rPr kumimoji="0" lang="en-GB" altLang="ko-KR" sz="1400" b="0" i="0" u="none" strike="noStrike" kern="0" cap="none" spc="0" normalizeH="0" baseline="0" noProof="0" dirty="0" smtClean="0">
                <a:ln>
                  <a:noFill/>
                </a:ln>
                <a:solidFill>
                  <a:srgbClr val="616365"/>
                </a:solidFill>
                <a:effectLst/>
                <a:uLnTx/>
                <a:uFillTx/>
                <a:latin typeface="Calibri" pitchFamily="34" charset="0"/>
                <a:ea typeface="굴림"/>
                <a:cs typeface="굴림"/>
              </a:rPr>
              <a:t>promotion &amp; Low</a:t>
            </a:r>
          </a:p>
          <a:p>
            <a:pPr marL="0" marR="0" lvl="0" indent="0" algn="ctr" defTabSz="914400" eaLnBrk="0" fontAlgn="auto" latinLnBrk="0" hangingPunct="0">
              <a:lnSpc>
                <a:spcPct val="100000"/>
              </a:lnSpc>
              <a:spcBef>
                <a:spcPts val="0"/>
              </a:spcBef>
              <a:spcAft>
                <a:spcPts val="0"/>
              </a:spcAft>
              <a:buClrTx/>
              <a:buSzTx/>
              <a:buFontTx/>
              <a:buNone/>
              <a:tabLst/>
              <a:defRPr/>
            </a:pPr>
            <a:r>
              <a:rPr lang="en-GB" altLang="ko-KR" noProof="0" dirty="0" smtClean="0">
                <a:solidFill>
                  <a:srgbClr val="616365"/>
                </a:solidFill>
                <a:latin typeface="Calibri" pitchFamily="34" charset="0"/>
                <a:ea typeface="굴림"/>
                <a:cs typeface="굴림"/>
              </a:rPr>
              <a:t>Brand participation</a:t>
            </a:r>
            <a:endParaRPr kumimoji="0" lang="en-GB" altLang="ko-KR" sz="1400" b="0" i="0" u="none" strike="noStrike" kern="0" cap="none" spc="0" normalizeH="0" baseline="0" noProof="0" dirty="0" smtClean="0">
              <a:ln>
                <a:noFill/>
              </a:ln>
              <a:solidFill>
                <a:srgbClr val="616365"/>
              </a:solidFill>
              <a:effectLst/>
              <a:uLnTx/>
              <a:uFillTx/>
              <a:latin typeface="Calibri" pitchFamily="34" charset="0"/>
              <a:ea typeface="굴림"/>
              <a:cs typeface="굴림"/>
            </a:endParaRPr>
          </a:p>
        </p:txBody>
      </p:sp>
      <p:sp>
        <p:nvSpPr>
          <p:cNvPr id="7" name="Rectangle 7"/>
          <p:cNvSpPr>
            <a:spLocks noChangeArrowheads="1"/>
          </p:cNvSpPr>
          <p:nvPr/>
        </p:nvSpPr>
        <p:spPr bwMode="auto">
          <a:xfrm>
            <a:off x="277168" y="915566"/>
            <a:ext cx="2638648" cy="400050"/>
          </a:xfrm>
          <a:prstGeom prst="rect">
            <a:avLst/>
          </a:prstGeom>
          <a:noFill/>
          <a:ln w="12700">
            <a:noFill/>
            <a:miter lim="800000"/>
            <a:headEnd/>
            <a:tailEnd/>
          </a:ln>
        </p:spPr>
        <p:txBody>
          <a:bodyPr lIns="71438" tIns="28575" rIns="71438" bIns="28575" anchor="ctr"/>
          <a:lstStyle/>
          <a:p>
            <a:pPr marL="0" marR="0" lvl="0" indent="0" defTabSz="914400" eaLnBrk="0" fontAlgn="auto" latinLnBrk="0" hangingPunct="0">
              <a:lnSpc>
                <a:spcPct val="100000"/>
              </a:lnSpc>
              <a:spcBef>
                <a:spcPts val="0"/>
              </a:spcBef>
              <a:spcAft>
                <a:spcPts val="0"/>
              </a:spcAft>
              <a:buClrTx/>
              <a:buSzTx/>
              <a:buFontTx/>
              <a:buNone/>
              <a:tabLst/>
              <a:defRPr/>
            </a:pPr>
            <a:r>
              <a:rPr lang="en-GB" altLang="ko-KR" sz="1400" kern="0" noProof="0" dirty="0" smtClean="0">
                <a:solidFill>
                  <a:srgbClr val="616365"/>
                </a:solidFill>
                <a:latin typeface="Calibri" pitchFamily="34" charset="0"/>
                <a:ea typeface="굴림"/>
                <a:cs typeface="굴림"/>
              </a:rPr>
              <a:t>Own Label </a:t>
            </a:r>
            <a:r>
              <a:rPr kumimoji="0" lang="en-GB" altLang="ko-KR" sz="1400" i="0" u="none" strike="noStrike" kern="0" cap="none" spc="0" normalizeH="0" baseline="0" noProof="0" dirty="0" smtClean="0">
                <a:ln>
                  <a:noFill/>
                </a:ln>
                <a:solidFill>
                  <a:srgbClr val="616365"/>
                </a:solidFill>
                <a:effectLst/>
                <a:uLnTx/>
                <a:uFillTx/>
                <a:latin typeface="Calibri" pitchFamily="34" charset="0"/>
                <a:ea typeface="굴림"/>
                <a:cs typeface="굴림"/>
              </a:rPr>
              <a:t>% </a:t>
            </a:r>
            <a:r>
              <a:rPr kumimoji="0" lang="en-GB" altLang="ko-KR" sz="1400" i="0" u="none" strike="noStrike" kern="0" cap="none" spc="0" normalizeH="0" baseline="0" noProof="0" dirty="0">
                <a:ln>
                  <a:noFill/>
                </a:ln>
                <a:solidFill>
                  <a:srgbClr val="616365"/>
                </a:solidFill>
                <a:effectLst/>
                <a:uLnTx/>
                <a:uFillTx/>
                <a:latin typeface="Calibri" pitchFamily="34" charset="0"/>
                <a:ea typeface="굴림"/>
                <a:cs typeface="굴림"/>
              </a:rPr>
              <a:t>Spend on Offer</a:t>
            </a:r>
          </a:p>
        </p:txBody>
      </p:sp>
      <p:sp>
        <p:nvSpPr>
          <p:cNvPr id="8" name="Line 8"/>
          <p:cNvSpPr>
            <a:spLocks noChangeShapeType="1"/>
          </p:cNvSpPr>
          <p:nvPr/>
        </p:nvSpPr>
        <p:spPr bwMode="auto">
          <a:xfrm flipV="1">
            <a:off x="1968836" y="1697780"/>
            <a:ext cx="0" cy="1973363"/>
          </a:xfrm>
          <a:prstGeom prst="line">
            <a:avLst/>
          </a:prstGeom>
          <a:noFill/>
          <a:ln w="12700">
            <a:solidFill>
              <a:srgbClr val="616365"/>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9" name="Line 9"/>
          <p:cNvSpPr>
            <a:spLocks noChangeShapeType="1"/>
          </p:cNvSpPr>
          <p:nvPr/>
        </p:nvSpPr>
        <p:spPr bwMode="auto">
          <a:xfrm flipV="1">
            <a:off x="7164288" y="1672106"/>
            <a:ext cx="0" cy="1973175"/>
          </a:xfrm>
          <a:prstGeom prst="line">
            <a:avLst/>
          </a:prstGeom>
          <a:noFill/>
          <a:ln w="12700">
            <a:solidFill>
              <a:srgbClr val="616365"/>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14" name="Rectangle 2"/>
          <p:cNvSpPr txBox="1">
            <a:spLocks noChangeArrowheads="1"/>
          </p:cNvSpPr>
          <p:nvPr/>
        </p:nvSpPr>
        <p:spPr bwMode="auto">
          <a:xfrm>
            <a:off x="179512" y="141480"/>
            <a:ext cx="8568952" cy="810090"/>
          </a:xfrm>
          <a:prstGeom prst="rect">
            <a:avLst/>
          </a:prstGeom>
          <a:noFill/>
          <a:ln w="9525">
            <a:noFill/>
            <a:miter lim="800000"/>
            <a:headEnd/>
            <a:tailEnd/>
          </a:ln>
        </p:spPr>
        <p:txBody>
          <a:bodyPr vert="horz" wrap="square" lIns="91426" tIns="45713" rIns="91426" bIns="45713" numCol="1" anchor="t"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endParaRPr lang="en-GB" sz="2400" kern="0" dirty="0" smtClean="0">
              <a:solidFill>
                <a:schemeClr val="accent1"/>
              </a:solidFill>
              <a:latin typeface="+mj-lt"/>
              <a:ea typeface="+mj-ea"/>
              <a:cs typeface="+mj-cs"/>
            </a:endParaRPr>
          </a:p>
        </p:txBody>
      </p:sp>
      <p:sp>
        <p:nvSpPr>
          <p:cNvPr id="15" name="Title 14"/>
          <p:cNvSpPr>
            <a:spLocks noGrp="1"/>
          </p:cNvSpPr>
          <p:nvPr>
            <p:ph type="title"/>
          </p:nvPr>
        </p:nvSpPr>
        <p:spPr>
          <a:xfrm>
            <a:off x="179513" y="141480"/>
            <a:ext cx="8871922" cy="810090"/>
          </a:xfrm>
        </p:spPr>
        <p:txBody>
          <a:bodyPr/>
          <a:lstStyle/>
          <a:p>
            <a:pPr lvl="0"/>
            <a:r>
              <a:rPr lang="en-GB" sz="2000" b="0" dirty="0" smtClean="0">
                <a:solidFill>
                  <a:schemeClr val="tx1"/>
                </a:solidFill>
                <a:latin typeface="Calibri" pitchFamily="34" charset="0"/>
                <a:ea typeface="ＭＳ Ｐゴシック" charset="-128"/>
              </a:rPr>
              <a:t>RETAILERS ALSO PUSHED BWS MORE IN JUNE, WITH A FOCUS ON FATHER’S DAY</a:t>
            </a:r>
            <a:endParaRPr lang="en-GB" sz="2000" b="0" dirty="0">
              <a:solidFill>
                <a:schemeClr val="tx1"/>
              </a:solidFill>
            </a:endParaRPr>
          </a:p>
        </p:txBody>
      </p:sp>
      <p:sp>
        <p:nvSpPr>
          <p:cNvPr id="18" name="Text Placeholder 8"/>
          <p:cNvSpPr>
            <a:spLocks noGrp="1"/>
          </p:cNvSpPr>
          <p:nvPr>
            <p:ph type="body" idx="4294967295"/>
          </p:nvPr>
        </p:nvSpPr>
        <p:spPr>
          <a:xfrm>
            <a:off x="21456" y="4680520"/>
            <a:ext cx="8164513" cy="483518"/>
          </a:xfrm>
        </p:spPr>
        <p:txBody>
          <a:bodyPr/>
          <a:lstStyle/>
          <a:p>
            <a:pPr marL="114300" indent="0">
              <a:spcBef>
                <a:spcPts val="0"/>
              </a:spcBef>
              <a:buNone/>
            </a:pPr>
            <a:r>
              <a:rPr lang="en-GB" sz="900" kern="0" dirty="0">
                <a:solidFill>
                  <a:srgbClr val="616365"/>
                </a:solidFill>
                <a:latin typeface="Calibri" panose="020F0502020204030204" pitchFamily="34" charset="0"/>
                <a:cs typeface="Arial" panose="020B0604020202020204" pitchFamily="34" charset="0"/>
              </a:rPr>
              <a:t>Source:  </a:t>
            </a:r>
            <a:r>
              <a:rPr lang="en-GB" sz="900" kern="0" dirty="0" smtClean="0">
                <a:solidFill>
                  <a:srgbClr val="616365"/>
                </a:solidFill>
                <a:latin typeface="Calibri" panose="020F0502020204030204" pitchFamily="34" charset="0"/>
                <a:cs typeface="Arial" panose="020B0604020202020204" pitchFamily="34" charset="0"/>
              </a:rPr>
              <a:t>Nielsen Homescan Category Spend on Offer Multiples </a:t>
            </a:r>
            <a:r>
              <a:rPr lang="en-GB" sz="900" dirty="0">
                <a:solidFill>
                  <a:srgbClr val="616365"/>
                </a:solidFill>
                <a:latin typeface="Calibri" panose="020F0502020204030204" pitchFamily="34" charset="0"/>
                <a:cs typeface="Arial" panose="020B0604020202020204" pitchFamily="34" charset="0"/>
              </a:rPr>
              <a:t>4w/e </a:t>
            </a:r>
            <a:r>
              <a:rPr lang="en-US" sz="900" dirty="0" smtClean="0">
                <a:solidFill>
                  <a:srgbClr val="616365"/>
                </a:solidFill>
                <a:latin typeface="Calibri" panose="020F0502020204030204" pitchFamily="34" charset="0"/>
                <a:cs typeface="Arial" panose="020B0604020202020204" pitchFamily="34" charset="0"/>
              </a:rPr>
              <a:t>15th June 2019 </a:t>
            </a:r>
            <a:r>
              <a:rPr lang="en-GB" sz="900" dirty="0">
                <a:solidFill>
                  <a:srgbClr val="616365"/>
                </a:solidFill>
                <a:latin typeface="Calibri" panose="020F0502020204030204" pitchFamily="34" charset="0"/>
                <a:cs typeface="Arial" panose="020B0604020202020204" pitchFamily="34" charset="0"/>
              </a:rPr>
              <a:t>vs year </a:t>
            </a:r>
            <a:r>
              <a:rPr lang="en-GB" sz="900" dirty="0" smtClean="0">
                <a:solidFill>
                  <a:srgbClr val="616365"/>
                </a:solidFill>
                <a:latin typeface="Calibri" panose="020F0502020204030204" pitchFamily="34" charset="0"/>
                <a:cs typeface="Arial" panose="020B0604020202020204" pitchFamily="34" charset="0"/>
              </a:rPr>
              <a:t>ago</a:t>
            </a:r>
          </a:p>
          <a:p>
            <a:pPr marL="114300" indent="0">
              <a:spcBef>
                <a:spcPts val="0"/>
              </a:spcBef>
              <a:buNone/>
            </a:pPr>
            <a:r>
              <a:rPr lang="en-GB" sz="900" kern="0" dirty="0" smtClean="0">
                <a:solidFill>
                  <a:srgbClr val="616365"/>
                </a:solidFill>
                <a:latin typeface="Calibri" panose="020F0502020204030204" pitchFamily="34" charset="0"/>
                <a:cs typeface="Arial" panose="020B0604020202020204" pitchFamily="34" charset="0"/>
              </a:rPr>
              <a:t>Own Label Value </a:t>
            </a:r>
            <a:r>
              <a:rPr lang="en-GB" sz="900" kern="0" dirty="0">
                <a:solidFill>
                  <a:srgbClr val="616365"/>
                </a:solidFill>
                <a:latin typeface="Calibri" panose="020F0502020204030204" pitchFamily="34" charset="0"/>
                <a:cs typeface="Arial" panose="020B0604020202020204" pitchFamily="34" charset="0"/>
              </a:rPr>
              <a:t>Sales bought on offer as % </a:t>
            </a:r>
            <a:r>
              <a:rPr lang="en-GB" sz="900" kern="0" dirty="0" smtClean="0">
                <a:solidFill>
                  <a:srgbClr val="616365"/>
                </a:solidFill>
                <a:latin typeface="Calibri" panose="020F0502020204030204" pitchFamily="34" charset="0"/>
                <a:cs typeface="Arial" panose="020B0604020202020204" pitchFamily="34" charset="0"/>
              </a:rPr>
              <a:t>Total Own Label Value Sales by category</a:t>
            </a:r>
            <a:endParaRPr lang="en-GB" sz="900" kern="0" dirty="0">
              <a:solidFill>
                <a:srgbClr val="616365"/>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8873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4136" y="1203598"/>
            <a:ext cx="8396336" cy="3539430"/>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Weak demand resulted in Total Till growths of just </a:t>
            </a:r>
            <a:r>
              <a:rPr lang="en-GB" b="1" dirty="0" smtClean="0">
                <a:latin typeface="Calibri" panose="020F0502020204030204" pitchFamily="34" charset="0"/>
                <a:cs typeface="Calibri" panose="020F0502020204030204" pitchFamily="34" charset="0"/>
              </a:rPr>
              <a:t>0.4%.  </a:t>
            </a:r>
          </a:p>
          <a:p>
            <a:pPr marL="285750" lvl="0" indent="-285750">
              <a:buClr>
                <a:schemeClr val="accent1"/>
              </a:buClr>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Whilst overall visits increased </a:t>
            </a:r>
            <a:r>
              <a:rPr lang="en-GB" b="1" dirty="0" smtClean="0">
                <a:latin typeface="Calibri" panose="020F0502020204030204" pitchFamily="34" charset="0"/>
                <a:cs typeface="Calibri" panose="020F0502020204030204" pitchFamily="34" charset="0"/>
              </a:rPr>
              <a:t>+2.0%, </a:t>
            </a:r>
            <a:r>
              <a:rPr lang="en-GB" dirty="0" smtClean="0">
                <a:latin typeface="Calibri" panose="020F0502020204030204" pitchFamily="34" charset="0"/>
                <a:cs typeface="Calibri" panose="020F0502020204030204" pitchFamily="34" charset="0"/>
              </a:rPr>
              <a:t>spend per visit has declined </a:t>
            </a:r>
            <a:r>
              <a:rPr lang="en-GB" b="1" dirty="0" smtClean="0">
                <a:solidFill>
                  <a:srgbClr val="FF0000"/>
                </a:solidFill>
                <a:latin typeface="Calibri" panose="020F0502020204030204" pitchFamily="34" charset="0"/>
                <a:cs typeface="Calibri" panose="020F0502020204030204" pitchFamily="34" charset="0"/>
              </a:rPr>
              <a:t>-1.4% </a:t>
            </a:r>
            <a:r>
              <a:rPr lang="en-GB" dirty="0" smtClean="0">
                <a:solidFill>
                  <a:schemeClr val="tx1"/>
                </a:solidFill>
                <a:latin typeface="Calibri" panose="020F0502020204030204" pitchFamily="34" charset="0"/>
                <a:cs typeface="Calibri" panose="020F0502020204030204" pitchFamily="34" charset="0"/>
              </a:rPr>
              <a:t>(Source:  Nielsen Homescan Total GB, FMCG),</a:t>
            </a:r>
            <a:r>
              <a:rPr lang="en-GB" b="1" dirty="0" smtClean="0">
                <a:solidFill>
                  <a:srgbClr val="FF0000"/>
                </a:solidFill>
                <a:latin typeface="Calibri" panose="020F0502020204030204" pitchFamily="34" charset="0"/>
                <a:cs typeface="Calibri" panose="020F0502020204030204" pitchFamily="34" charset="0"/>
              </a:rPr>
              <a:t> </a:t>
            </a:r>
            <a:r>
              <a:rPr lang="en-GB" dirty="0" smtClean="0">
                <a:solidFill>
                  <a:schemeClr val="tx1"/>
                </a:solidFill>
                <a:latin typeface="Calibri" panose="020F0502020204030204" pitchFamily="34" charset="0"/>
                <a:cs typeface="Calibri" panose="020F0502020204030204" pitchFamily="34" charset="0"/>
              </a:rPr>
              <a:t>as the inclement weather discouraged already reticent shoppers from trading up.</a:t>
            </a:r>
            <a:endParaRPr lang="en-GB" b="1" dirty="0" smtClean="0">
              <a:solidFill>
                <a:srgbClr val="FF0000"/>
              </a:solidFill>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The </a:t>
            </a:r>
            <a:r>
              <a:rPr lang="en-GB" dirty="0">
                <a:latin typeface="Calibri" panose="020F0502020204030204" pitchFamily="34" charset="0"/>
                <a:cs typeface="Calibri" panose="020F0502020204030204" pitchFamily="34" charset="0"/>
              </a:rPr>
              <a:t>Grocery Multiples </a:t>
            </a:r>
            <a:r>
              <a:rPr lang="en-GB" dirty="0" smtClean="0">
                <a:latin typeface="Calibri" panose="020F0502020204030204" pitchFamily="34" charset="0"/>
                <a:cs typeface="Calibri" panose="020F0502020204030204" pitchFamily="34" charset="0"/>
              </a:rPr>
              <a:t>were hit </a:t>
            </a:r>
            <a:r>
              <a:rPr lang="en-GB" dirty="0">
                <a:latin typeface="Calibri" panose="020F0502020204030204" pitchFamily="34" charset="0"/>
                <a:cs typeface="Calibri" panose="020F0502020204030204" pitchFamily="34" charset="0"/>
              </a:rPr>
              <a:t>by a fall </a:t>
            </a:r>
            <a:r>
              <a:rPr lang="en-GB" dirty="0" smtClean="0">
                <a:latin typeface="Calibri" panose="020F0502020204030204" pitchFamily="34" charset="0"/>
                <a:cs typeface="Calibri" panose="020F0502020204030204" pitchFamily="34" charset="0"/>
              </a:rPr>
              <a:t>in sales, </a:t>
            </a:r>
            <a:r>
              <a:rPr lang="en-GB" dirty="0">
                <a:latin typeface="Calibri" panose="020F0502020204030204" pitchFamily="34" charset="0"/>
                <a:cs typeface="Calibri" panose="020F0502020204030204" pitchFamily="34" charset="0"/>
              </a:rPr>
              <a:t>with value </a:t>
            </a:r>
            <a:r>
              <a:rPr lang="en-GB" dirty="0" smtClean="0">
                <a:latin typeface="Calibri" panose="020F0502020204030204" pitchFamily="34" charset="0"/>
                <a:cs typeface="Calibri" panose="020F0502020204030204" pitchFamily="34" charset="0"/>
              </a:rPr>
              <a:t>and unit growths both </a:t>
            </a:r>
            <a:r>
              <a:rPr lang="en-GB" dirty="0">
                <a:latin typeface="Calibri" panose="020F0502020204030204" pitchFamily="34" charset="0"/>
                <a:cs typeface="Calibri" panose="020F0502020204030204" pitchFamily="34" charset="0"/>
              </a:rPr>
              <a:t>declining </a:t>
            </a:r>
            <a:r>
              <a:rPr lang="en-GB" b="1" dirty="0">
                <a:solidFill>
                  <a:srgbClr val="FF0000"/>
                </a:solidFill>
                <a:latin typeface="Calibri" panose="020F0502020204030204" pitchFamily="34" charset="0"/>
                <a:cs typeface="Calibri" panose="020F0502020204030204" pitchFamily="34" charset="0"/>
              </a:rPr>
              <a:t>-1.3</a:t>
            </a:r>
            <a:r>
              <a:rPr lang="en-GB" b="1" dirty="0" smtClean="0">
                <a:solidFill>
                  <a:srgbClr val="FF0000"/>
                </a:solidFill>
                <a:latin typeface="Calibri" panose="020F0502020204030204" pitchFamily="34" charset="0"/>
                <a:cs typeface="Calibri" panose="020F0502020204030204" pitchFamily="34" charset="0"/>
              </a:rPr>
              <a:t>%</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Supermarket </a:t>
            </a:r>
            <a:r>
              <a:rPr lang="en-GB" dirty="0">
                <a:latin typeface="Calibri" panose="020F0502020204030204" pitchFamily="34" charset="0"/>
                <a:cs typeface="Calibri" panose="020F0502020204030204" pitchFamily="34" charset="0"/>
              </a:rPr>
              <a:t>sales have now fallen in </a:t>
            </a:r>
            <a:r>
              <a:rPr lang="en-GB" dirty="0" smtClean="0">
                <a:latin typeface="Calibri" panose="020F0502020204030204" pitchFamily="34" charset="0"/>
                <a:cs typeface="Calibri" panose="020F0502020204030204" pitchFamily="34" charset="0"/>
              </a:rPr>
              <a:t>7, out </a:t>
            </a:r>
            <a:r>
              <a:rPr lang="en-GB" dirty="0">
                <a:latin typeface="Calibri" panose="020F0502020204030204" pitchFamily="34" charset="0"/>
                <a:cs typeface="Calibri" panose="020F0502020204030204" pitchFamily="34" charset="0"/>
              </a:rPr>
              <a:t>of the last 8 weeks since Easter but a lack of sales momentum has been the underlying trend all </a:t>
            </a:r>
            <a:r>
              <a:rPr lang="en-GB" dirty="0" smtClean="0">
                <a:latin typeface="Calibri" panose="020F0502020204030204" pitchFamily="34" charset="0"/>
                <a:cs typeface="Calibri" panose="020F0502020204030204" pitchFamily="34" charset="0"/>
              </a:rPr>
              <a:t>year </a:t>
            </a:r>
            <a:r>
              <a:rPr lang="en-GB" dirty="0">
                <a:latin typeface="Calibri" panose="020F0502020204030204" pitchFamily="34" charset="0"/>
                <a:cs typeface="Calibri" panose="020F0502020204030204" pitchFamily="34" charset="0"/>
              </a:rPr>
              <a:t>and any move into positive growth has been short term and subject to the vagaries of the weather. </a:t>
            </a:r>
            <a:r>
              <a:rPr lang="en-GB" dirty="0" smtClean="0">
                <a:latin typeface="Calibri" panose="020F0502020204030204" pitchFamily="34" charset="0"/>
                <a:cs typeface="Calibri" panose="020F0502020204030204" pitchFamily="34" charset="0"/>
              </a:rPr>
              <a:t> In </a:t>
            </a:r>
            <a:r>
              <a:rPr lang="en-GB" dirty="0">
                <a:latin typeface="Calibri" panose="020F0502020204030204" pitchFamily="34" charset="0"/>
                <a:cs typeface="Calibri" panose="020F0502020204030204" pitchFamily="34" charset="0"/>
              </a:rPr>
              <a:t>the meantime, shoppers remain cautious and a Supermarket price war continues. </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Promotional spend has stabilised at 27% of Grocery Multiples value sales and nearly 60% of activity is now price cuts. Whilst this seems to be the new baseline level, in the last 4 weeks </a:t>
            </a:r>
            <a:r>
              <a:rPr lang="en-GB" dirty="0" smtClean="0">
                <a:latin typeface="Calibri" panose="020F0502020204030204" pitchFamily="34" charset="0"/>
                <a:cs typeface="Calibri" panose="020F0502020204030204" pitchFamily="34" charset="0"/>
              </a:rPr>
              <a:t>Sainsbury and M&amp;S have increased </a:t>
            </a:r>
            <a:r>
              <a:rPr lang="en-GB" dirty="0">
                <a:latin typeface="Calibri" panose="020F0502020204030204" pitchFamily="34" charset="0"/>
                <a:cs typeface="Calibri" panose="020F0502020204030204" pitchFamily="34" charset="0"/>
              </a:rPr>
              <a:t>promotional activity, as a short term way to improve weak growth, rather than as a change of strategy.</a:t>
            </a:r>
          </a:p>
        </p:txBody>
      </p:sp>
      <p:sp>
        <p:nvSpPr>
          <p:cNvPr id="6" name="Title 4"/>
          <p:cNvSpPr txBox="1">
            <a:spLocks/>
          </p:cNvSpPr>
          <p:nvPr/>
        </p:nvSpPr>
        <p:spPr>
          <a:xfrm>
            <a:off x="424136" y="411510"/>
            <a:ext cx="8165465"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defRPr/>
            </a:pPr>
            <a:r>
              <a:rPr lang="en-GB" sz="2400" b="0" dirty="0" smtClean="0">
                <a:solidFill>
                  <a:schemeClr val="tx1"/>
                </a:solidFill>
                <a:ea typeface="ＭＳ Ｐゴシック" charset="-128"/>
              </a:rPr>
              <a:t>WHAT’S NEW IN THE LAST 4 WEEKS? </a:t>
            </a:r>
            <a:endParaRPr lang="en-US" sz="2400" b="0" dirty="0">
              <a:solidFill>
                <a:schemeClr val="tx1"/>
              </a:solidFill>
              <a:ea typeface="ＭＳ Ｐゴシック" charset="-128"/>
            </a:endParaRPr>
          </a:p>
        </p:txBody>
      </p:sp>
      <p:sp>
        <p:nvSpPr>
          <p:cNvPr id="4" name="Text Placeholder 5"/>
          <p:cNvSpPr>
            <a:spLocks noGrp="1"/>
          </p:cNvSpPr>
          <p:nvPr>
            <p:ph type="body" idx="4294967295"/>
          </p:nvPr>
        </p:nvSpPr>
        <p:spPr>
          <a:xfrm>
            <a:off x="539571" y="840135"/>
            <a:ext cx="8165465" cy="236339"/>
          </a:xfrm>
          <a:prstGeom prst="rect">
            <a:avLst/>
          </a:prstGeom>
        </p:spPr>
        <p:txBody>
          <a:bodyPr/>
          <a:lstStyle/>
          <a:p>
            <a:pPr marL="114300" indent="0">
              <a:buNone/>
            </a:pPr>
            <a:r>
              <a:rPr lang="en-GB" sz="1400" b="1" dirty="0" smtClean="0">
                <a:latin typeface="Calibri" panose="020F0502020204030204" pitchFamily="34" charset="0"/>
                <a:cs typeface="Calibri" panose="020F0502020204030204" pitchFamily="34" charset="0"/>
              </a:rPr>
              <a:t>The unseasonally cold wet weather has cost supermarkets upwards of £120m, in the last 4 weeks</a:t>
            </a:r>
            <a:endParaRPr lang="en-GB" sz="1400" dirty="0">
              <a:latin typeface="Calibri" panose="020F0502020204030204" pitchFamily="34" charset="0"/>
              <a:cs typeface="Calibri" panose="020F0502020204030204" pitchFamily="34" charset="0"/>
            </a:endParaRPr>
          </a:p>
        </p:txBody>
      </p:sp>
      <p:sp>
        <p:nvSpPr>
          <p:cNvPr id="7" name="Rectangle 6"/>
          <p:cNvSpPr/>
          <p:nvPr/>
        </p:nvSpPr>
        <p:spPr>
          <a:xfrm>
            <a:off x="251520" y="4797252"/>
            <a:ext cx="3164649"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 Nielsen Homescan</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704042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4177938467"/>
              </p:ext>
            </p:extLst>
          </p:nvPr>
        </p:nvGraphicFramePr>
        <p:xfrm>
          <a:off x="172798" y="1923678"/>
          <a:ext cx="8621713" cy="3000375"/>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0" y="4885648"/>
            <a:ext cx="8166100" cy="27463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a:t>
            </a:r>
            <a:r>
              <a:rPr lang="hu-HU" altLang="en-US" sz="900" dirty="0" smtClean="0">
                <a:latin typeface="Calibri" panose="020F0502020204030204" pitchFamily="34" charset="0"/>
                <a:ea typeface="ＭＳ Ｐゴシック" pitchFamily="34" charset="-128"/>
              </a:rPr>
              <a:t> </a:t>
            </a:r>
            <a:r>
              <a:rPr lang="en-GB" altLang="en-US" sz="900" dirty="0" smtClean="0">
                <a:latin typeface="Calibri" panose="020F0502020204030204" pitchFamily="34" charset="0"/>
                <a:ea typeface="ＭＳ Ｐゴシック" pitchFamily="34" charset="-128"/>
              </a:rPr>
              <a:t>Grocery Multiples,  </a:t>
            </a:r>
            <a:r>
              <a:rPr lang="en-GB" sz="900" dirty="0" smtClean="0">
                <a:latin typeface="Calibri" panose="020F0502020204030204" pitchFamily="34" charset="0"/>
              </a:rPr>
              <a:t>4 </a:t>
            </a:r>
            <a:r>
              <a:rPr lang="en-GB" sz="900" dirty="0">
                <a:latin typeface="Calibri" panose="020F0502020204030204" pitchFamily="34" charset="0"/>
              </a:rPr>
              <a:t>weeks ending periods to </a:t>
            </a:r>
            <a:r>
              <a:rPr lang="en-GB" sz="900" dirty="0" smtClean="0">
                <a:latin typeface="Calibri" panose="020F0502020204030204" pitchFamily="34" charset="0"/>
              </a:rPr>
              <a:t>15th June 2019</a:t>
            </a:r>
            <a:r>
              <a:rPr lang="en-US" sz="900" dirty="0" smtClean="0">
                <a:latin typeface="Calibri" panose="020F0502020204030204" pitchFamily="34" charset="0"/>
              </a:rPr>
              <a:t> </a:t>
            </a:r>
            <a:endParaRPr lang="en-US" sz="900" dirty="0">
              <a:latin typeface="Calibri" panose="020F0502020204030204" pitchFamily="34" charset="0"/>
            </a:endParaRPr>
          </a:p>
        </p:txBody>
      </p:sp>
      <p:pic>
        <p:nvPicPr>
          <p:cNvPr id="22" name="Picture 17" descr="W4C"/>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69202" y="2544108"/>
            <a:ext cx="667190" cy="1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60013" y="3795886"/>
            <a:ext cx="702857" cy="1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pic>
        <p:nvPicPr>
          <p:cNvPr id="24" name="Picture 13" descr="tesc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27681" y="3143492"/>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7"/>
          <p:cNvSpPr txBox="1">
            <a:spLocks noChangeArrowheads="1"/>
          </p:cNvSpPr>
          <p:nvPr/>
        </p:nvSpPr>
        <p:spPr bwMode="auto">
          <a:xfrm>
            <a:off x="359086" y="1339093"/>
            <a:ext cx="1975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200" b="1" dirty="0">
                <a:solidFill>
                  <a:schemeClr val="tx1"/>
                </a:solidFill>
                <a:ea typeface="ＭＳ Ｐゴシック" pitchFamily="34" charset="-128"/>
              </a:rPr>
              <a:t>% Exp On Offer: Total FMCG</a:t>
            </a:r>
          </a:p>
        </p:txBody>
      </p:sp>
      <p:sp>
        <p:nvSpPr>
          <p:cNvPr id="29" name="Line 7"/>
          <p:cNvSpPr>
            <a:spLocks noChangeShapeType="1"/>
          </p:cNvSpPr>
          <p:nvPr/>
        </p:nvSpPr>
        <p:spPr bwMode="auto">
          <a:xfrm flipV="1">
            <a:off x="5273030" y="1923678"/>
            <a:ext cx="0" cy="2592674"/>
          </a:xfrm>
          <a:prstGeom prst="line">
            <a:avLst/>
          </a:prstGeom>
          <a:noFill/>
          <a:ln w="9525">
            <a:solidFill>
              <a:srgbClr val="616365"/>
            </a:solidFill>
            <a:prstDash val="dash"/>
            <a:round/>
            <a:headEnd/>
            <a:tailEnd/>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33" name="Text Box 19"/>
          <p:cNvSpPr txBox="1">
            <a:spLocks noChangeArrowheads="1"/>
          </p:cNvSpPr>
          <p:nvPr/>
        </p:nvSpPr>
        <p:spPr bwMode="auto">
          <a:xfrm>
            <a:off x="8172400" y="1699633"/>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2019</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5" name="Text Box 19"/>
          <p:cNvSpPr txBox="1">
            <a:spLocks noChangeArrowheads="1"/>
          </p:cNvSpPr>
          <p:nvPr/>
        </p:nvSpPr>
        <p:spPr bwMode="auto">
          <a:xfrm>
            <a:off x="2987824" y="1699633"/>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2018</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6" name="Title 1"/>
          <p:cNvSpPr txBox="1">
            <a:spLocks/>
          </p:cNvSpPr>
          <p:nvPr/>
        </p:nvSpPr>
        <p:spPr>
          <a:xfrm>
            <a:off x="251520" y="0"/>
            <a:ext cx="8698516" cy="936000"/>
          </a:xfrm>
          <a:prstGeom prst="rect">
            <a:avLst/>
          </a:prstGeom>
        </p:spPr>
        <p:txBody>
          <a:bodyPr tIns="0" bIns="0" anchor="b"/>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dirty="0" smtClean="0">
                <a:solidFill>
                  <a:schemeClr val="tx1"/>
                </a:solidFill>
                <a:latin typeface="Calibri" panose="020F0502020204030204" pitchFamily="34" charset="0"/>
              </a:rPr>
              <a:t>SAINSBURY’S WAS THE ONLY TOP 4 RETAILER, TO INVEST MORE IN PROMOTIONS</a:t>
            </a:r>
            <a:endParaRPr lang="en-US" sz="2000" dirty="0">
              <a:solidFill>
                <a:schemeClr val="tx1"/>
              </a:solidFill>
              <a:latin typeface="Calibri" panose="020F0502020204030204" pitchFamily="34" charset="0"/>
            </a:endParaRPr>
          </a:p>
        </p:txBody>
      </p:sp>
      <p:pic>
        <p:nvPicPr>
          <p:cNvPr id="1026" name="Picture 2"/>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390676" y="2697338"/>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83883" y="3908387"/>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233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2984667127"/>
              </p:ext>
            </p:extLst>
          </p:nvPr>
        </p:nvGraphicFramePr>
        <p:xfrm>
          <a:off x="107504" y="1632190"/>
          <a:ext cx="8621713" cy="3000375"/>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0" y="4827588"/>
            <a:ext cx="8166100" cy="27463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Grocery Multiples, </a:t>
            </a:r>
            <a:r>
              <a:rPr lang="en-GB" sz="900" dirty="0" smtClean="0">
                <a:latin typeface="Calibri" panose="020F0502020204030204" pitchFamily="34" charset="0"/>
              </a:rPr>
              <a:t>4 </a:t>
            </a:r>
            <a:r>
              <a:rPr lang="en-GB" sz="900" dirty="0">
                <a:latin typeface="Calibri" panose="020F0502020204030204" pitchFamily="34" charset="0"/>
              </a:rPr>
              <a:t>weeks ending periods to </a:t>
            </a:r>
            <a:r>
              <a:rPr lang="en-GB" sz="900" dirty="0" smtClean="0">
                <a:latin typeface="Calibri" panose="020F0502020204030204" pitchFamily="34" charset="0"/>
              </a:rPr>
              <a:t>15th June 2019</a:t>
            </a:r>
            <a:r>
              <a:rPr lang="en-US" sz="900" dirty="0" smtClean="0">
                <a:latin typeface="Calibri" panose="020F0502020204030204" pitchFamily="34" charset="0"/>
              </a:rPr>
              <a:t> </a:t>
            </a:r>
            <a:endParaRPr lang="en-US" sz="900" dirty="0">
              <a:latin typeface="Calibri" panose="020F0502020204030204" pitchFamily="34" charset="0"/>
            </a:endParaRPr>
          </a:p>
        </p:txBody>
      </p:sp>
      <p:sp>
        <p:nvSpPr>
          <p:cNvPr id="27" name="Title 1"/>
          <p:cNvSpPr txBox="1">
            <a:spLocks/>
          </p:cNvSpPr>
          <p:nvPr/>
        </p:nvSpPr>
        <p:spPr>
          <a:xfrm>
            <a:off x="277572" y="123478"/>
            <a:ext cx="8715249" cy="807244"/>
          </a:xfrm>
          <a:prstGeom prst="rect">
            <a:avLst/>
          </a:prstGeom>
        </p:spPr>
        <p:txBody>
          <a:bodyPr tIns="0" bIns="0" anchor="b"/>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dirty="0" smtClean="0">
                <a:solidFill>
                  <a:schemeClr val="tx1"/>
                </a:solidFill>
                <a:latin typeface="Calibri" panose="020F0502020204030204" pitchFamily="34" charset="0"/>
              </a:rPr>
              <a:t>WITH MORE FOCUS </a:t>
            </a:r>
            <a:r>
              <a:rPr lang="en-GB" sz="2000" dirty="0">
                <a:solidFill>
                  <a:schemeClr val="tx1"/>
                </a:solidFill>
                <a:latin typeface="Calibri" panose="020F0502020204030204" pitchFamily="34" charset="0"/>
              </a:rPr>
              <a:t>ON EVENTS AROUND FATHER’S DAY AND </a:t>
            </a:r>
            <a:r>
              <a:rPr lang="en-GB" sz="2000" dirty="0" smtClean="0">
                <a:solidFill>
                  <a:schemeClr val="tx1"/>
                </a:solidFill>
                <a:latin typeface="Calibri" panose="020F0502020204030204" pitchFamily="34" charset="0"/>
              </a:rPr>
              <a:t>INNOVATION IN MARKETING AND COMMUNICATIONS, M&amp;S SPEND ON OFFER INCREASED</a:t>
            </a:r>
            <a:endParaRPr lang="en-US" sz="2000" dirty="0">
              <a:solidFill>
                <a:schemeClr val="accent5"/>
              </a:solidFill>
              <a:latin typeface="Calibri" panose="020F0502020204030204" pitchFamily="34" charset="0"/>
            </a:endParaRPr>
          </a:p>
        </p:txBody>
      </p:sp>
      <p:sp>
        <p:nvSpPr>
          <p:cNvPr id="28" name="Text Box 7"/>
          <p:cNvSpPr txBox="1">
            <a:spLocks noChangeArrowheads="1"/>
          </p:cNvSpPr>
          <p:nvPr/>
        </p:nvSpPr>
        <p:spPr bwMode="auto">
          <a:xfrm>
            <a:off x="249238" y="1219320"/>
            <a:ext cx="1975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200" b="1" dirty="0">
                <a:solidFill>
                  <a:schemeClr val="tx1"/>
                </a:solidFill>
                <a:ea typeface="ＭＳ Ｐゴシック" pitchFamily="34" charset="-128"/>
              </a:rPr>
              <a:t>% Exp On Offer: Total FMCG</a:t>
            </a:r>
          </a:p>
        </p:txBody>
      </p:sp>
      <p:sp>
        <p:nvSpPr>
          <p:cNvPr id="29" name="Line 7"/>
          <p:cNvSpPr>
            <a:spLocks noChangeShapeType="1"/>
          </p:cNvSpPr>
          <p:nvPr/>
        </p:nvSpPr>
        <p:spPr bwMode="auto">
          <a:xfrm flipV="1">
            <a:off x="5201022" y="1851284"/>
            <a:ext cx="0" cy="2592674"/>
          </a:xfrm>
          <a:prstGeom prst="line">
            <a:avLst/>
          </a:prstGeom>
          <a:noFill/>
          <a:ln w="9525">
            <a:solidFill>
              <a:srgbClr val="616365"/>
            </a:solidFill>
            <a:prstDash val="dash"/>
            <a:round/>
            <a:headEnd/>
            <a:tailEnd/>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32" name="Text Box 19"/>
          <p:cNvSpPr txBox="1">
            <a:spLocks noChangeArrowheads="1"/>
          </p:cNvSpPr>
          <p:nvPr/>
        </p:nvSpPr>
        <p:spPr bwMode="auto">
          <a:xfrm>
            <a:off x="8003001" y="1563638"/>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2019</a:t>
            </a:r>
            <a:endParaRPr lang="en-GB" sz="1600" kern="0" dirty="0">
              <a:solidFill>
                <a:srgbClr val="FFFFFF"/>
              </a:solidFill>
              <a:latin typeface="Calibri" pitchFamily="34" charset="0"/>
              <a:ea typeface="Arial Unicode MS" pitchFamily="34" charset="-128"/>
              <a:cs typeface="Calibri" pitchFamily="34" charset="0"/>
            </a:endParaRPr>
          </a:p>
        </p:txBody>
      </p:sp>
      <p:sp>
        <p:nvSpPr>
          <p:cNvPr id="33" name="Text Box 19"/>
          <p:cNvSpPr txBox="1">
            <a:spLocks noChangeArrowheads="1"/>
          </p:cNvSpPr>
          <p:nvPr/>
        </p:nvSpPr>
        <p:spPr bwMode="auto">
          <a:xfrm>
            <a:off x="2771800" y="1566074"/>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2018</a:t>
            </a:r>
            <a:endParaRPr lang="en-GB" sz="1600" kern="0" dirty="0">
              <a:solidFill>
                <a:srgbClr val="FFFFFF"/>
              </a:solidFill>
              <a:latin typeface="Calibri" pitchFamily="34" charset="0"/>
              <a:ea typeface="Arial Unicode MS" pitchFamily="34" charset="-128"/>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288455" y="3551287"/>
            <a:ext cx="827156" cy="187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chart"/>
          <p:cNvPicPr>
            <a:picLocks noChangeAspect="1"/>
          </p:cNvPicPr>
          <p:nvPr/>
        </p:nvPicPr>
        <p:blipFill>
          <a:blip r:embed="rId4"/>
          <a:stretch>
            <a:fillRect/>
          </a:stretch>
        </p:blipFill>
        <p:spPr>
          <a:xfrm>
            <a:off x="8299943" y="2571750"/>
            <a:ext cx="384102" cy="40696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8125" y="3147621"/>
            <a:ext cx="554355" cy="340043"/>
          </a:xfrm>
          <a:prstGeom prst="rect">
            <a:avLst/>
          </a:prstGeom>
        </p:spPr>
      </p:pic>
    </p:spTree>
    <p:extLst>
      <p:ext uri="{BB962C8B-B14F-4D97-AF65-F5344CB8AC3E}">
        <p14:creationId xmlns:p14="http://schemas.microsoft.com/office/powerpoint/2010/main" val="1560742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674513649"/>
              </p:ext>
            </p:extLst>
          </p:nvPr>
        </p:nvGraphicFramePr>
        <p:xfrm>
          <a:off x="375989" y="1717546"/>
          <a:ext cx="8621713" cy="3000375"/>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0" y="4827588"/>
            <a:ext cx="8166100" cy="274637"/>
          </a:xfrm>
        </p:spPr>
        <p:txBody>
          <a:bodyPr/>
          <a:lstStyle/>
          <a:p>
            <a:pPr eaLnBrk="1" hangingPunct="1">
              <a:spcBef>
                <a:spcPct val="0"/>
              </a:spcBef>
            </a:pPr>
            <a:r>
              <a:rPr lang="en-GB" altLang="en-US" sz="900" dirty="0" smtClean="0">
                <a:latin typeface="Calibri" panose="020F0502020204030204" pitchFamily="34" charset="0"/>
                <a:ea typeface="ＭＳ Ｐゴシック" pitchFamily="34" charset="-128"/>
              </a:rPr>
              <a:t>Source:  Nielsen Homescan</a:t>
            </a:r>
            <a:r>
              <a:rPr lang="hu-HU" altLang="en-US" sz="900" dirty="0" smtClean="0">
                <a:latin typeface="Calibri" panose="020F0502020204030204" pitchFamily="34" charset="0"/>
                <a:ea typeface="ＭＳ Ｐゴシック" pitchFamily="34" charset="-128"/>
              </a:rPr>
              <a:t> </a:t>
            </a:r>
            <a:r>
              <a:rPr lang="en-GB" altLang="en-US" sz="900" dirty="0" smtClean="0">
                <a:latin typeface="Calibri" panose="020F0502020204030204" pitchFamily="34" charset="0"/>
                <a:ea typeface="ＭＳ Ｐゴシック" pitchFamily="34" charset="-128"/>
              </a:rPr>
              <a:t>Grocery Multiples</a:t>
            </a:r>
            <a:r>
              <a:rPr lang="en-GB" sz="900" dirty="0" smtClean="0">
                <a:latin typeface="Calibri" panose="020F0502020204030204" pitchFamily="34" charset="0"/>
              </a:rPr>
              <a:t>, 4 weeks ending periods to 15th June 2019</a:t>
            </a:r>
            <a:endParaRPr lang="en-US" sz="900" dirty="0">
              <a:latin typeface="Calibri" panose="020F0502020204030204" pitchFamily="34" charset="0"/>
            </a:endParaRPr>
          </a:p>
        </p:txBody>
      </p:sp>
      <p:sp>
        <p:nvSpPr>
          <p:cNvPr id="27" name="Title 1"/>
          <p:cNvSpPr txBox="1">
            <a:spLocks/>
          </p:cNvSpPr>
          <p:nvPr/>
        </p:nvSpPr>
        <p:spPr>
          <a:xfrm>
            <a:off x="249238" y="198332"/>
            <a:ext cx="8581831" cy="807244"/>
          </a:xfrm>
          <a:prstGeom prst="rect">
            <a:avLst/>
          </a:prstGeom>
        </p:spPr>
        <p:txBody>
          <a:bodyPr tIns="0" bIns="0" anchor="b"/>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dirty="0" smtClean="0">
                <a:solidFill>
                  <a:schemeClr val="tx1"/>
                </a:solidFill>
                <a:latin typeface="Calibri" panose="020F0502020204030204" pitchFamily="34" charset="0"/>
              </a:rPr>
              <a:t>PERHAPS SUPRISINGLY LIDL ALSO PROMOTED MORE IN JUNE, OFFERING A POINT OF DIFFERENTIATION VS ALDI</a:t>
            </a:r>
            <a:endParaRPr lang="en-US" sz="2000" dirty="0">
              <a:solidFill>
                <a:schemeClr val="tx1"/>
              </a:solidFill>
              <a:latin typeface="Calibri" panose="020F0502020204030204" pitchFamily="34" charset="0"/>
            </a:endParaRPr>
          </a:p>
        </p:txBody>
      </p:sp>
      <p:sp>
        <p:nvSpPr>
          <p:cNvPr id="28" name="Text Box 7"/>
          <p:cNvSpPr txBox="1">
            <a:spLocks noChangeArrowheads="1"/>
          </p:cNvSpPr>
          <p:nvPr/>
        </p:nvSpPr>
        <p:spPr bwMode="auto">
          <a:xfrm>
            <a:off x="249238" y="1160625"/>
            <a:ext cx="1975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200" b="1" dirty="0">
                <a:solidFill>
                  <a:schemeClr val="tx1"/>
                </a:solidFill>
                <a:ea typeface="ＭＳ Ｐゴシック" pitchFamily="34" charset="-128"/>
              </a:rPr>
              <a:t>% Exp On Offer: Total FMCG</a:t>
            </a:r>
          </a:p>
        </p:txBody>
      </p:sp>
      <p:sp>
        <p:nvSpPr>
          <p:cNvPr id="29" name="Line 7"/>
          <p:cNvSpPr>
            <a:spLocks noChangeShapeType="1"/>
          </p:cNvSpPr>
          <p:nvPr/>
        </p:nvSpPr>
        <p:spPr bwMode="auto">
          <a:xfrm flipV="1">
            <a:off x="5316463" y="1742497"/>
            <a:ext cx="0" cy="2592674"/>
          </a:xfrm>
          <a:prstGeom prst="line">
            <a:avLst/>
          </a:prstGeom>
          <a:noFill/>
          <a:ln w="9525">
            <a:solidFill>
              <a:srgbClr val="616365"/>
            </a:solidFill>
            <a:prstDash val="dash"/>
            <a:round/>
            <a:headEnd/>
            <a:tailEnd/>
          </a:ln>
        </p:spPr>
        <p:txBody>
          <a:bodyPr/>
          <a:lstStyle/>
          <a:p>
            <a:pPr fontAlgn="auto">
              <a:spcBef>
                <a:spcPts val="0"/>
              </a:spcBef>
              <a:spcAft>
                <a:spcPts val="0"/>
              </a:spcAft>
              <a:defRPr/>
            </a:pPr>
            <a:endParaRPr lang="en-US" kern="0" dirty="0">
              <a:solidFill>
                <a:sysClr val="windowText" lastClr="000000"/>
              </a:solidFill>
              <a:latin typeface="+mn-lt"/>
            </a:endParaRPr>
          </a:p>
        </p:txBody>
      </p:sp>
      <p:sp>
        <p:nvSpPr>
          <p:cNvPr id="32" name="Text Box 19"/>
          <p:cNvSpPr txBox="1">
            <a:spLocks noChangeArrowheads="1"/>
          </p:cNvSpPr>
          <p:nvPr/>
        </p:nvSpPr>
        <p:spPr bwMode="auto">
          <a:xfrm>
            <a:off x="8229622" y="1548269"/>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2019</a:t>
            </a:r>
            <a:endParaRPr lang="en-GB" sz="1600" kern="0" dirty="0">
              <a:solidFill>
                <a:srgbClr val="FFFFFF"/>
              </a:solidFill>
              <a:latin typeface="Calibri" pitchFamily="34" charset="0"/>
              <a:ea typeface="Arial Unicode MS" pitchFamily="34" charset="-128"/>
              <a:cs typeface="Calibri" pitchFamily="34" charset="0"/>
            </a:endParaRPr>
          </a:p>
        </p:txBody>
      </p:sp>
      <p:sp>
        <p:nvSpPr>
          <p:cNvPr id="33" name="Text Box 19"/>
          <p:cNvSpPr txBox="1">
            <a:spLocks noChangeArrowheads="1"/>
          </p:cNvSpPr>
          <p:nvPr/>
        </p:nvSpPr>
        <p:spPr bwMode="auto">
          <a:xfrm>
            <a:off x="3106457" y="1528471"/>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2018</a:t>
            </a:r>
            <a:endParaRPr lang="en-GB" sz="1600" kern="0" dirty="0">
              <a:solidFill>
                <a:srgbClr val="FFFFFF"/>
              </a:solidFill>
              <a:latin typeface="Calibri" pitchFamily="34" charset="0"/>
              <a:ea typeface="Arial Unicode MS" pitchFamily="34" charset="-128"/>
              <a:cs typeface="Calibri" pitchFamily="34" charset="0"/>
            </a:endParaRPr>
          </a:p>
        </p:txBody>
      </p:sp>
      <p:pic>
        <p:nvPicPr>
          <p:cNvPr id="15" name="Picture 39" descr="Lidl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488146" y="2355726"/>
            <a:ext cx="332326" cy="33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 and PR\ALDI SOUTH Brand logo project 2017\AL_BLR_PO_MC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432" y="3192886"/>
            <a:ext cx="322383" cy="3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67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77900" y="4756150"/>
            <a:ext cx="8166100" cy="274638"/>
          </a:xfrm>
        </p:spPr>
        <p:txBody>
          <a:bodyPr/>
          <a:lstStyle/>
          <a:p>
            <a:pPr marL="114300" indent="0">
              <a:spcBef>
                <a:spcPts val="63"/>
              </a:spcBef>
              <a:buNone/>
            </a:pPr>
            <a:r>
              <a:rPr lang="en-GB" altLang="en-US" sz="1100" dirty="0">
                <a:latin typeface="Calibri" panose="020F0502020204030204" pitchFamily="34" charset="0"/>
              </a:rPr>
              <a:t>Source:  BRC-Nielsen SPI</a:t>
            </a:r>
          </a:p>
        </p:txBody>
      </p:sp>
      <p:graphicFrame>
        <p:nvGraphicFramePr>
          <p:cNvPr id="7" name="Chart Placeholder 6"/>
          <p:cNvGraphicFramePr>
            <a:graphicFrameLocks noGrp="1"/>
          </p:cNvGraphicFramePr>
          <p:nvPr>
            <p:ph type="chart" sz="quarter" idx="4294967295"/>
            <p:extLst>
              <p:ext uri="{D42A27DB-BD31-4B8C-83A1-F6EECF244321}">
                <p14:modId xmlns:p14="http://schemas.microsoft.com/office/powerpoint/2010/main" val="1592526766"/>
              </p:ext>
            </p:extLst>
          </p:nvPr>
        </p:nvGraphicFramePr>
        <p:xfrm>
          <a:off x="647056" y="1762125"/>
          <a:ext cx="8489950" cy="318611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p:cNvSpPr txBox="1">
            <a:spLocks noChangeArrowheads="1"/>
          </p:cNvSpPr>
          <p:nvPr/>
        </p:nvSpPr>
        <p:spPr bwMode="auto">
          <a:xfrm>
            <a:off x="450003" y="1563057"/>
            <a:ext cx="1895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GB" sz="1000" dirty="0" smtClean="0">
                <a:solidFill>
                  <a:srgbClr val="000000"/>
                </a:solidFill>
                <a:latin typeface="Calibri" panose="020F0502020204030204" pitchFamily="34" charset="0"/>
              </a:rPr>
              <a:t>Year-on-Year %</a:t>
            </a:r>
          </a:p>
          <a:p>
            <a:pPr algn="ctr">
              <a:defRPr/>
            </a:pPr>
            <a:r>
              <a:rPr lang="en-GB" sz="1000" dirty="0" smtClean="0">
                <a:solidFill>
                  <a:srgbClr val="000000"/>
                </a:solidFill>
                <a:latin typeface="Calibri" panose="020F0502020204030204" pitchFamily="34" charset="0"/>
              </a:rPr>
              <a:t>Change in Shop Prices</a:t>
            </a:r>
          </a:p>
        </p:txBody>
      </p:sp>
      <p:sp>
        <p:nvSpPr>
          <p:cNvPr id="9" name="Title 2"/>
          <p:cNvSpPr txBox="1">
            <a:spLocks/>
          </p:cNvSpPr>
          <p:nvPr/>
        </p:nvSpPr>
        <p:spPr>
          <a:xfrm>
            <a:off x="455683" y="441993"/>
            <a:ext cx="8496944" cy="493017"/>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defRPr/>
            </a:pPr>
            <a:r>
              <a:rPr lang="en-GB" sz="2000" dirty="0" smtClean="0">
                <a:solidFill>
                  <a:schemeClr val="tx1"/>
                </a:solidFill>
                <a:latin typeface="Calibri" panose="020F0502020204030204" pitchFamily="34" charset="0"/>
              </a:rPr>
              <a:t>FOOD INFLATION EASED IN MAY, WITH FRESH FOOD STEADY AND AMBIENT SLOWING</a:t>
            </a:r>
            <a:endParaRPr lang="en-US" sz="2000" dirty="0">
              <a:solidFill>
                <a:schemeClr val="tx1"/>
              </a:solidFill>
              <a:latin typeface="Calibri" panose="020F0502020204030204" pitchFamily="34" charset="0"/>
              <a:cs typeface="Calibri" panose="020F0502020204030204" pitchFamily="34" charset="0"/>
            </a:endParaRPr>
          </a:p>
        </p:txBody>
      </p:sp>
      <p:cxnSp>
        <p:nvCxnSpPr>
          <p:cNvPr id="4" name="Straight Connector 3"/>
          <p:cNvCxnSpPr/>
          <p:nvPr/>
        </p:nvCxnSpPr>
        <p:spPr>
          <a:xfrm>
            <a:off x="6012160" y="1963167"/>
            <a:ext cx="0" cy="1976735"/>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6876256" y="4659982"/>
            <a:ext cx="2156360"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June SPI released Wednesday 3rd July</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733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Placeholder 9"/>
          <p:cNvSpPr>
            <a:spLocks noGrp="1"/>
          </p:cNvSpPr>
          <p:nvPr>
            <p:ph type="body" idx="2"/>
          </p:nvPr>
        </p:nvSpPr>
        <p:spPr>
          <a:xfrm>
            <a:off x="255873" y="4587974"/>
            <a:ext cx="3884079" cy="523046"/>
          </a:xfrm>
        </p:spPr>
        <p:txBody>
          <a:bodyPr/>
          <a:lstStyle/>
          <a:p>
            <a:pPr>
              <a:spcBef>
                <a:spcPts val="63"/>
              </a:spcBef>
            </a:pPr>
            <a:r>
              <a:rPr lang="en-GB" altLang="en-US" sz="900" dirty="0" smtClean="0">
                <a:latin typeface="Calibri" panose="020F0502020204030204" pitchFamily="34" charset="0"/>
              </a:rPr>
              <a:t>Source:  Nielsen Homescan Total Till 4 weeks </a:t>
            </a:r>
            <a:r>
              <a:rPr lang="en-GB" altLang="en-US" sz="900" dirty="0" smtClean="0">
                <a:solidFill>
                  <a:schemeClr val="tx1"/>
                </a:solidFill>
                <a:latin typeface="Calibri" panose="020F0502020204030204" pitchFamily="34" charset="0"/>
              </a:rPr>
              <a:t>ending </a:t>
            </a:r>
            <a:r>
              <a:rPr lang="en-US" altLang="en-US" sz="900" dirty="0" smtClean="0">
                <a:solidFill>
                  <a:schemeClr val="tx1"/>
                </a:solidFill>
                <a:latin typeface="Calibri" panose="020F0502020204030204" pitchFamily="34" charset="0"/>
                <a:cs typeface="Arial" panose="020B0604020202020204" pitchFamily="34" charset="0"/>
              </a:rPr>
              <a:t>15th June 2019</a:t>
            </a:r>
            <a:endParaRPr lang="en-GB" altLang="en-US" sz="900" dirty="0" smtClean="0">
              <a:solidFill>
                <a:schemeClr val="tx1"/>
              </a:solidFill>
              <a:latin typeface="Calibri" panose="020F0502020204030204" pitchFamily="34" charset="0"/>
            </a:endParaRPr>
          </a:p>
        </p:txBody>
      </p:sp>
      <p:sp>
        <p:nvSpPr>
          <p:cNvPr id="10" name="Title 2"/>
          <p:cNvSpPr txBox="1">
            <a:spLocks/>
          </p:cNvSpPr>
          <p:nvPr/>
        </p:nvSpPr>
        <p:spPr>
          <a:xfrm>
            <a:off x="255873" y="-161373"/>
            <a:ext cx="8492591" cy="93583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dirty="0" smtClean="0">
                <a:solidFill>
                  <a:schemeClr val="tx1"/>
                </a:solidFill>
                <a:latin typeface="Calibri" panose="020F0502020204030204" pitchFamily="34" charset="0"/>
                <a:cs typeface="Calibri" panose="020F0502020204030204" pitchFamily="34" charset="0"/>
              </a:rPr>
              <a:t>Sainsbury’s had the best performance of the top 4, WHILST  morrisons are at risk of losing 4TH POSITION TO ALDI …</a:t>
            </a:r>
            <a:endParaRPr lang="en-GB" sz="2000" dirty="0">
              <a:solidFill>
                <a:schemeClr val="tx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76588" y="833879"/>
            <a:ext cx="7848872" cy="4005939"/>
          </a:xfrm>
          <a:prstGeom prst="rect">
            <a:avLst/>
          </a:prstGeom>
        </p:spPr>
      </p:pic>
    </p:spTree>
    <p:extLst>
      <p:ext uri="{BB962C8B-B14F-4D97-AF65-F5344CB8AC3E}">
        <p14:creationId xmlns:p14="http://schemas.microsoft.com/office/powerpoint/2010/main" val="2901242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9387"/>
          <a:stretch/>
        </p:blipFill>
        <p:spPr>
          <a:xfrm>
            <a:off x="323527" y="1275606"/>
            <a:ext cx="8640961" cy="3593257"/>
          </a:xfrm>
          <a:prstGeom prst="rect">
            <a:avLst/>
          </a:prstGeom>
        </p:spPr>
      </p:pic>
      <p:pic>
        <p:nvPicPr>
          <p:cNvPr id="27654"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9813" y="1561524"/>
            <a:ext cx="1171429" cy="21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sp>
        <p:nvSpPr>
          <p:cNvPr id="27656" name="Line 26"/>
          <p:cNvSpPr>
            <a:spLocks noChangeShapeType="1"/>
          </p:cNvSpPr>
          <p:nvPr/>
        </p:nvSpPr>
        <p:spPr bwMode="auto">
          <a:xfrm flipH="1">
            <a:off x="10442575" y="6041231"/>
            <a:ext cx="0" cy="114300"/>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7" name="TextBox 16"/>
          <p:cNvSpPr txBox="1"/>
          <p:nvPr/>
        </p:nvSpPr>
        <p:spPr>
          <a:xfrm>
            <a:off x="3010617" y="987574"/>
            <a:ext cx="1959191" cy="261610"/>
          </a:xfrm>
          <a:prstGeom prst="rect">
            <a:avLst/>
          </a:prstGeom>
          <a:solidFill>
            <a:schemeClr val="bg1"/>
          </a:solidFill>
        </p:spPr>
        <p:txBody>
          <a:bodyPr wrap="none">
            <a:spAutoFit/>
          </a:bodyPr>
          <a:lstStyle/>
          <a:p>
            <a:pPr>
              <a:defRPr/>
            </a:pPr>
            <a:r>
              <a:rPr lang="en-GB" sz="1100" dirty="0">
                <a:latin typeface="Calibri" panose="020F0502020204030204" pitchFamily="34" charset="0"/>
              </a:rPr>
              <a:t>FMCG share of Trade (Grocers)</a:t>
            </a:r>
          </a:p>
        </p:txBody>
      </p:sp>
      <p:sp>
        <p:nvSpPr>
          <p:cNvPr id="23" name="Title 6"/>
          <p:cNvSpPr>
            <a:spLocks noGrp="1"/>
          </p:cNvSpPr>
          <p:nvPr>
            <p:ph type="title"/>
          </p:nvPr>
        </p:nvSpPr>
        <p:spPr>
          <a:xfrm>
            <a:off x="252504" y="123476"/>
            <a:ext cx="8711984" cy="981691"/>
          </a:xfrm>
        </p:spPr>
        <p:txBody>
          <a:bodyPr/>
          <a:lstStyle/>
          <a:p>
            <a:pPr>
              <a:defRPr/>
            </a:pPr>
            <a:r>
              <a:rPr lang="en-GB" sz="2000" b="0" dirty="0" smtClean="0">
                <a:solidFill>
                  <a:schemeClr val="tx1"/>
                </a:solidFill>
                <a:latin typeface="Calibri" panose="020F0502020204030204" pitchFamily="34" charset="0"/>
              </a:rPr>
              <a:t>SAINSBURY’S SALES STABILISED IN JUNE, HELPED BY A 5% INCREASE IN SHOPPERS, INDICATING THEIR MARKETING STRATEGY IS RESONATING</a:t>
            </a:r>
            <a:endParaRPr lang="en-US" sz="2000" b="0" dirty="0">
              <a:solidFill>
                <a:schemeClr val="tx1"/>
              </a:solidFill>
              <a:latin typeface="Calibri" panose="020F0502020204030204" pitchFamily="34" charset="0"/>
            </a:endParaRPr>
          </a:p>
        </p:txBody>
      </p:sp>
      <p:sp>
        <p:nvSpPr>
          <p:cNvPr id="24" name="Text Placeholder 9"/>
          <p:cNvSpPr>
            <a:spLocks noGrp="1"/>
          </p:cNvSpPr>
          <p:nvPr>
            <p:ph type="body" idx="4294967295"/>
          </p:nvPr>
        </p:nvSpPr>
        <p:spPr>
          <a:xfrm>
            <a:off x="274195" y="4868863"/>
            <a:ext cx="8166100" cy="274637"/>
          </a:xfrm>
        </p:spPr>
        <p:txBody>
          <a:bodyPr/>
          <a:lstStyle/>
          <a:p>
            <a:pPr marL="114300" indent="0">
              <a:spcBef>
                <a:spcPts val="63"/>
              </a:spcBef>
              <a:buNone/>
            </a:pPr>
            <a:r>
              <a:rPr lang="en-GB" altLang="en-US" sz="900" dirty="0">
                <a:latin typeface="Calibri" panose="020F0502020204030204" pitchFamily="34" charset="0"/>
              </a:rPr>
              <a:t>Source:  Nielsen Homescan FMCG weeks ending </a:t>
            </a:r>
            <a:r>
              <a:rPr lang="en-GB"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sp>
        <p:nvSpPr>
          <p:cNvPr id="12" name="Oval 11"/>
          <p:cNvSpPr/>
          <p:nvPr/>
        </p:nvSpPr>
        <p:spPr>
          <a:xfrm>
            <a:off x="2688991" y="3075806"/>
            <a:ext cx="442849" cy="255933"/>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
        <p:nvSpPr>
          <p:cNvPr id="15" name="Oval 14"/>
          <p:cNvSpPr/>
          <p:nvPr/>
        </p:nvSpPr>
        <p:spPr>
          <a:xfrm>
            <a:off x="4716016" y="4536738"/>
            <a:ext cx="442849" cy="25593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
        <p:nvSpPr>
          <p:cNvPr id="25" name="Line 26"/>
          <p:cNvSpPr>
            <a:spLocks noChangeShapeType="1"/>
          </p:cNvSpPr>
          <p:nvPr/>
        </p:nvSpPr>
        <p:spPr bwMode="auto">
          <a:xfrm flipH="1">
            <a:off x="10442575" y="6896100"/>
            <a:ext cx="0" cy="152400"/>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4" name="Oval 13"/>
          <p:cNvSpPr/>
          <p:nvPr/>
        </p:nvSpPr>
        <p:spPr>
          <a:xfrm>
            <a:off x="8449631" y="4536739"/>
            <a:ext cx="442849" cy="25593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Tree>
    <p:extLst>
      <p:ext uri="{BB962C8B-B14F-4D97-AF65-F5344CB8AC3E}">
        <p14:creationId xmlns:p14="http://schemas.microsoft.com/office/powerpoint/2010/main" val="3102237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364"/>
          <a:stretch/>
        </p:blipFill>
        <p:spPr>
          <a:xfrm>
            <a:off x="395536" y="1491630"/>
            <a:ext cx="8496944" cy="3168352"/>
          </a:xfrm>
          <a:prstGeom prst="rect">
            <a:avLst/>
          </a:prstGeom>
        </p:spPr>
      </p:pic>
      <p:sp>
        <p:nvSpPr>
          <p:cNvPr id="7" name="Title 6"/>
          <p:cNvSpPr>
            <a:spLocks noGrp="1"/>
          </p:cNvSpPr>
          <p:nvPr>
            <p:ph type="title"/>
          </p:nvPr>
        </p:nvSpPr>
        <p:spPr>
          <a:xfrm>
            <a:off x="227061" y="267116"/>
            <a:ext cx="8915401" cy="864096"/>
          </a:xfrm>
        </p:spPr>
        <p:txBody>
          <a:bodyPr/>
          <a:lstStyle/>
          <a:p>
            <a:pPr>
              <a:defRPr/>
            </a:pPr>
            <a:r>
              <a:rPr lang="en-US" sz="2000" b="0" dirty="0" smtClean="0">
                <a:solidFill>
                  <a:schemeClr val="tx1"/>
                </a:solidFill>
                <a:latin typeface="Calibri" panose="020F0502020204030204" pitchFamily="34" charset="0"/>
              </a:rPr>
              <a:t>TESCO’S WEAKER PERFORMANCE IS EXPLAINED BY A FALL IN PENETRATION AND A DECLINE IN VISITS COMPARED TO LAST YEAR</a:t>
            </a:r>
            <a:endParaRPr lang="en-GB" sz="2000" b="0" dirty="0">
              <a:solidFill>
                <a:schemeClr val="tx1"/>
              </a:solidFill>
              <a:latin typeface="Calibri" panose="020F0502020204030204" pitchFamily="34" charset="0"/>
            </a:endParaRPr>
          </a:p>
        </p:txBody>
      </p:sp>
      <p:sp>
        <p:nvSpPr>
          <p:cNvPr id="22" name="Text Placeholder 9"/>
          <p:cNvSpPr>
            <a:spLocks noGrp="1"/>
          </p:cNvSpPr>
          <p:nvPr>
            <p:ph type="body" idx="4294967295"/>
          </p:nvPr>
        </p:nvSpPr>
        <p:spPr>
          <a:xfrm>
            <a:off x="247565" y="4803998"/>
            <a:ext cx="8166100" cy="274637"/>
          </a:xfrm>
        </p:spPr>
        <p:txBody>
          <a:bodyPr/>
          <a:lstStyle/>
          <a:p>
            <a:pPr marL="114300" indent="0">
              <a:spcBef>
                <a:spcPts val="63"/>
              </a:spcBef>
              <a:buNone/>
            </a:pPr>
            <a:r>
              <a:rPr lang="en-GB" altLang="en-US" sz="900" dirty="0" smtClean="0">
                <a:latin typeface="Calibri" panose="020F0502020204030204" pitchFamily="34" charset="0"/>
              </a:rPr>
              <a:t>Source:  Nielsen Homescan FMCG weeks ending </a:t>
            </a:r>
            <a:r>
              <a:rPr lang="en-US"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pic>
        <p:nvPicPr>
          <p:cNvPr id="28676" name="Picture 13" descr="tesc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680" y="1326929"/>
            <a:ext cx="10715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821748" y="1103711"/>
            <a:ext cx="2121093" cy="276999"/>
          </a:xfrm>
          <a:prstGeom prst="rect">
            <a:avLst/>
          </a:prstGeom>
          <a:solidFill>
            <a:schemeClr val="bg1"/>
          </a:solidFill>
        </p:spPr>
        <p:txBody>
          <a:bodyPr wrap="none">
            <a:spAutoFit/>
          </a:bodyPr>
          <a:lstStyle/>
          <a:p>
            <a:pPr>
              <a:defRPr/>
            </a:pPr>
            <a:r>
              <a:rPr lang="en-GB" sz="1200" dirty="0">
                <a:latin typeface="Calibri" panose="020F0502020204030204" pitchFamily="34" charset="0"/>
              </a:rPr>
              <a:t>FMCG share of Trade (</a:t>
            </a:r>
            <a:r>
              <a:rPr lang="en-GB" sz="1200" dirty="0" smtClean="0">
                <a:latin typeface="Calibri" panose="020F0502020204030204" pitchFamily="34" charset="0"/>
              </a:rPr>
              <a:t>Grocers)</a:t>
            </a:r>
            <a:endParaRPr lang="en-GB" sz="1200" dirty="0">
              <a:latin typeface="Calibri" panose="020F0502020204030204" pitchFamily="34" charset="0"/>
            </a:endParaRPr>
          </a:p>
        </p:txBody>
      </p:sp>
      <p:sp>
        <p:nvSpPr>
          <p:cNvPr id="10" name="Oval 9"/>
          <p:cNvSpPr/>
          <p:nvPr/>
        </p:nvSpPr>
        <p:spPr>
          <a:xfrm>
            <a:off x="2492152" y="1626966"/>
            <a:ext cx="1719808" cy="478095"/>
          </a:xfrm>
          <a:prstGeom prst="ellipse">
            <a:avLst/>
          </a:prstGeom>
          <a:noFill/>
          <a:ln/>
        </p:spPr>
        <p:style>
          <a:lnRef idx="2">
            <a:schemeClr val="accent5"/>
          </a:lnRef>
          <a:fillRef idx="1">
            <a:schemeClr val="lt1"/>
          </a:fillRef>
          <a:effectRef idx="0">
            <a:schemeClr val="accent5"/>
          </a:effectRef>
          <a:fontRef idx="minor">
            <a:schemeClr val="dk1"/>
          </a:fontRef>
        </p:style>
        <p:txBody>
          <a:bodyPr anchor="ctr"/>
          <a:lstStyle/>
          <a:p>
            <a:pPr algn="ctr"/>
            <a:endParaRPr lang="en-GB" dirty="0">
              <a:latin typeface="Calibri" panose="020F0502020204030204" pitchFamily="34" charset="0"/>
            </a:endParaRPr>
          </a:p>
        </p:txBody>
      </p:sp>
      <p:sp>
        <p:nvSpPr>
          <p:cNvPr id="14" name="Oval 13"/>
          <p:cNvSpPr/>
          <p:nvPr/>
        </p:nvSpPr>
        <p:spPr>
          <a:xfrm>
            <a:off x="8382095" y="4348091"/>
            <a:ext cx="442849" cy="255933"/>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
        <p:nvSpPr>
          <p:cNvPr id="13" name="Oval 12"/>
          <p:cNvSpPr/>
          <p:nvPr/>
        </p:nvSpPr>
        <p:spPr>
          <a:xfrm>
            <a:off x="4721416" y="4348090"/>
            <a:ext cx="442849" cy="25593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
        <p:nvSpPr>
          <p:cNvPr id="15" name="Oval 14"/>
          <p:cNvSpPr/>
          <p:nvPr/>
        </p:nvSpPr>
        <p:spPr>
          <a:xfrm>
            <a:off x="827584" y="3073794"/>
            <a:ext cx="1440160" cy="25593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Tree>
    <p:extLst>
      <p:ext uri="{BB962C8B-B14F-4D97-AF65-F5344CB8AC3E}">
        <p14:creationId xmlns:p14="http://schemas.microsoft.com/office/powerpoint/2010/main" val="3223676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136"/>
          <a:stretch/>
        </p:blipFill>
        <p:spPr>
          <a:xfrm>
            <a:off x="395536" y="1275606"/>
            <a:ext cx="8424936" cy="3672408"/>
          </a:xfrm>
          <a:prstGeom prst="rect">
            <a:avLst/>
          </a:prstGeom>
        </p:spPr>
      </p:pic>
      <p:sp>
        <p:nvSpPr>
          <p:cNvPr id="18" name="TextBox 17"/>
          <p:cNvSpPr txBox="1"/>
          <p:nvPr/>
        </p:nvSpPr>
        <p:spPr>
          <a:xfrm>
            <a:off x="2874641" y="960353"/>
            <a:ext cx="2121093" cy="276999"/>
          </a:xfrm>
          <a:prstGeom prst="rect">
            <a:avLst/>
          </a:prstGeom>
          <a:noFill/>
        </p:spPr>
        <p:txBody>
          <a:bodyPr wrap="none">
            <a:spAutoFit/>
          </a:bodyPr>
          <a:lstStyle/>
          <a:p>
            <a:pPr>
              <a:defRPr/>
            </a:pPr>
            <a:r>
              <a:rPr lang="en-GB" sz="1200" dirty="0">
                <a:latin typeface="Calibri" panose="020F0502020204030204" pitchFamily="34" charset="0"/>
              </a:rPr>
              <a:t>FMCG share of Trade (Grocers)</a:t>
            </a:r>
          </a:p>
        </p:txBody>
      </p:sp>
      <p:sp>
        <p:nvSpPr>
          <p:cNvPr id="21" name="Title 6"/>
          <p:cNvSpPr txBox="1">
            <a:spLocks/>
          </p:cNvSpPr>
          <p:nvPr/>
        </p:nvSpPr>
        <p:spPr>
          <a:xfrm>
            <a:off x="281707" y="267495"/>
            <a:ext cx="8796064" cy="648072"/>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a:defRPr/>
            </a:pPr>
            <a:r>
              <a:rPr lang="en-GB" sz="2000" cap="none" dirty="0" smtClean="0">
                <a:solidFill>
                  <a:schemeClr val="tx1"/>
                </a:solidFill>
                <a:latin typeface="Calibri" panose="020F0502020204030204" pitchFamily="34" charset="0"/>
                <a:ea typeface="Arial"/>
                <a:cs typeface="Arial"/>
              </a:rPr>
              <a:t>ASDA ATTRACTED MORE SHOPPERS AND MORE VISITS BUT AVERAGE SPEND FELL IN JUNE AND EXPLAINS ASDA’S DECLINE IN MARKET SHARE</a:t>
            </a:r>
            <a:endParaRPr lang="en-GB" sz="2000" cap="none" dirty="0">
              <a:solidFill>
                <a:schemeClr val="tx1"/>
              </a:solidFill>
              <a:latin typeface="Calibri" panose="020F0502020204030204" pitchFamily="34" charset="0"/>
              <a:ea typeface="Arial"/>
              <a:cs typeface="Arial"/>
            </a:endParaRPr>
          </a:p>
        </p:txBody>
      </p:sp>
      <p:sp>
        <p:nvSpPr>
          <p:cNvPr id="22" name="Text Placeholder 9"/>
          <p:cNvSpPr>
            <a:spLocks noGrp="1"/>
          </p:cNvSpPr>
          <p:nvPr>
            <p:ph type="body" idx="4294967295"/>
          </p:nvPr>
        </p:nvSpPr>
        <p:spPr>
          <a:xfrm>
            <a:off x="179512" y="4868863"/>
            <a:ext cx="8166100" cy="274637"/>
          </a:xfrm>
        </p:spPr>
        <p:txBody>
          <a:bodyPr/>
          <a:lstStyle/>
          <a:p>
            <a:pPr marL="114300" indent="0">
              <a:spcBef>
                <a:spcPts val="63"/>
              </a:spcBef>
              <a:buNone/>
            </a:pPr>
            <a:r>
              <a:rPr lang="en-GB" altLang="en-US" sz="900" dirty="0">
                <a:latin typeface="Calibri" panose="020F0502020204030204" pitchFamily="34" charset="0"/>
              </a:rPr>
              <a:t>Source:  Nielsen Homescan FMCG weeks ending </a:t>
            </a:r>
            <a:r>
              <a:rPr lang="en-US"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7115" y="1419622"/>
            <a:ext cx="1097333" cy="48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6543613" y="4515966"/>
            <a:ext cx="1512168" cy="36004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n-GB" dirty="0">
              <a:latin typeface="Calibri" panose="020F0502020204030204" pitchFamily="34" charset="0"/>
            </a:endParaRPr>
          </a:p>
        </p:txBody>
      </p:sp>
    </p:spTree>
    <p:extLst>
      <p:ext uri="{BB962C8B-B14F-4D97-AF65-F5344CB8AC3E}">
        <p14:creationId xmlns:p14="http://schemas.microsoft.com/office/powerpoint/2010/main" val="3926353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9355"/>
          <a:stretch/>
        </p:blipFill>
        <p:spPr>
          <a:xfrm>
            <a:off x="304800" y="1592188"/>
            <a:ext cx="8659688" cy="3211810"/>
          </a:xfrm>
          <a:prstGeom prst="rect">
            <a:avLst/>
          </a:prstGeom>
        </p:spPr>
      </p:pic>
      <p:sp>
        <p:nvSpPr>
          <p:cNvPr id="19" name="TextBox 18"/>
          <p:cNvSpPr txBox="1"/>
          <p:nvPr/>
        </p:nvSpPr>
        <p:spPr>
          <a:xfrm>
            <a:off x="3017520" y="998607"/>
            <a:ext cx="2121093" cy="276999"/>
          </a:xfrm>
          <a:prstGeom prst="rect">
            <a:avLst/>
          </a:prstGeom>
          <a:solidFill>
            <a:schemeClr val="bg1"/>
          </a:solidFill>
        </p:spPr>
        <p:txBody>
          <a:bodyPr wrap="none">
            <a:spAutoFit/>
          </a:bodyPr>
          <a:lstStyle/>
          <a:p>
            <a:pPr>
              <a:defRPr/>
            </a:pPr>
            <a:r>
              <a:rPr lang="en-GB" sz="1200" dirty="0">
                <a:latin typeface="Calibri" panose="020F0502020204030204" pitchFamily="34" charset="0"/>
              </a:rPr>
              <a:t>FMCG share of Trade (Grocers)</a:t>
            </a:r>
          </a:p>
        </p:txBody>
      </p:sp>
      <p:sp>
        <p:nvSpPr>
          <p:cNvPr id="3" name="Title 2"/>
          <p:cNvSpPr>
            <a:spLocks noGrp="1"/>
          </p:cNvSpPr>
          <p:nvPr>
            <p:ph type="title"/>
          </p:nvPr>
        </p:nvSpPr>
        <p:spPr>
          <a:xfrm>
            <a:off x="221722" y="267493"/>
            <a:ext cx="8881522" cy="731113"/>
          </a:xfrm>
        </p:spPr>
        <p:txBody>
          <a:bodyPr/>
          <a:lstStyle/>
          <a:p>
            <a:r>
              <a:rPr lang="en-GB" sz="2000" b="0" dirty="0" smtClean="0">
                <a:solidFill>
                  <a:schemeClr val="tx1"/>
                </a:solidFill>
                <a:latin typeface="Calibri" panose="020F0502020204030204" pitchFamily="34" charset="0"/>
              </a:rPr>
              <a:t>SIMILAR TO ASDA, MORRISONS ALSO ATTRACTED MORE SHOPPERS AND VISITS BUT THIS WAS NOT ENOUGH TO OFFSET THE £1.50 FALL IN AVERAGE BASKET SPEND</a:t>
            </a:r>
            <a:endParaRPr lang="en-GB" sz="2000" b="0" dirty="0">
              <a:solidFill>
                <a:schemeClr val="tx1"/>
              </a:solidFill>
              <a:latin typeface="Calibri" panose="020F0502020204030204" pitchFamily="34" charset="0"/>
            </a:endParaRPr>
          </a:p>
        </p:txBody>
      </p:sp>
      <p:sp>
        <p:nvSpPr>
          <p:cNvPr id="17" name="Text Placeholder 7"/>
          <p:cNvSpPr>
            <a:spLocks noGrp="1"/>
          </p:cNvSpPr>
          <p:nvPr>
            <p:ph type="body" idx="4294967295"/>
          </p:nvPr>
        </p:nvSpPr>
        <p:spPr>
          <a:xfrm>
            <a:off x="0" y="896938"/>
            <a:ext cx="7937500" cy="236537"/>
          </a:xfrm>
        </p:spPr>
        <p:txBody>
          <a:bodyPr/>
          <a:lstStyle/>
          <a:p>
            <a:pPr marL="114300" indent="0" eaLnBrk="1" hangingPunct="1">
              <a:spcBef>
                <a:spcPts val="63"/>
              </a:spcBef>
              <a:buNone/>
            </a:pPr>
            <a:endParaRPr lang="en-GB" altLang="en-US" sz="1400" b="1" dirty="0">
              <a:latin typeface="Calibri" panose="020F0502020204030204" pitchFamily="34" charset="0"/>
              <a:ea typeface="ＭＳ Ｐゴシック" pitchFamily="34" charset="-128"/>
            </a:endParaRPr>
          </a:p>
          <a:p>
            <a:pPr eaLnBrk="1" hangingPunct="1">
              <a:spcBef>
                <a:spcPts val="63"/>
              </a:spcBef>
            </a:pPr>
            <a:endParaRPr lang="en-GB" altLang="en-US" sz="1400" b="1" dirty="0">
              <a:latin typeface="Calibri" panose="020F0502020204030204" pitchFamily="34" charset="0"/>
            </a:endParaRPr>
          </a:p>
        </p:txBody>
      </p:sp>
      <p:sp>
        <p:nvSpPr>
          <p:cNvPr id="25" name="Text Placeholder 9"/>
          <p:cNvSpPr>
            <a:spLocks noGrp="1"/>
          </p:cNvSpPr>
          <p:nvPr>
            <p:ph type="body" idx="4294967295"/>
          </p:nvPr>
        </p:nvSpPr>
        <p:spPr>
          <a:xfrm>
            <a:off x="306763" y="4731990"/>
            <a:ext cx="8166100" cy="274637"/>
          </a:xfrm>
        </p:spPr>
        <p:txBody>
          <a:bodyPr/>
          <a:lstStyle/>
          <a:p>
            <a:pPr marL="114300" indent="0">
              <a:spcBef>
                <a:spcPts val="63"/>
              </a:spcBef>
              <a:buNone/>
            </a:pPr>
            <a:r>
              <a:rPr lang="en-GB" altLang="en-US" sz="900" dirty="0">
                <a:latin typeface="Calibri" panose="020F0502020204030204" pitchFamily="34" charset="0"/>
              </a:rPr>
              <a:t>Source:  Nielsen Homescan FMCG weeks ending </a:t>
            </a:r>
            <a:r>
              <a:rPr lang="en-US"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sp>
        <p:nvSpPr>
          <p:cNvPr id="22" name="Line 26"/>
          <p:cNvSpPr>
            <a:spLocks noChangeShapeType="1"/>
          </p:cNvSpPr>
          <p:nvPr/>
        </p:nvSpPr>
        <p:spPr bwMode="auto">
          <a:xfrm flipH="1">
            <a:off x="10442575" y="6007894"/>
            <a:ext cx="0" cy="114300"/>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 name="AutoShape 2" descr="Image result for morrisons logo change"/>
          <p:cNvSpPr>
            <a:spLocks noChangeAspect="1" noChangeArrowheads="1"/>
          </p:cNvSpPr>
          <p:nvPr/>
        </p:nvSpPr>
        <p:spPr bwMode="auto">
          <a:xfrm>
            <a:off x="0"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215" y="1267594"/>
            <a:ext cx="1419225" cy="800100"/>
          </a:xfrm>
          <a:prstGeom prst="rect">
            <a:avLst/>
          </a:prstGeom>
        </p:spPr>
      </p:pic>
      <p:sp>
        <p:nvSpPr>
          <p:cNvPr id="15" name="Oval 14"/>
          <p:cNvSpPr/>
          <p:nvPr/>
        </p:nvSpPr>
        <p:spPr>
          <a:xfrm>
            <a:off x="8387360" y="4407954"/>
            <a:ext cx="711961" cy="36004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latin typeface="Calibri" panose="020F0502020204030204" pitchFamily="34" charset="0"/>
            </a:endParaRPr>
          </a:p>
        </p:txBody>
      </p:sp>
      <p:sp>
        <p:nvSpPr>
          <p:cNvPr id="13" name="Oval 12"/>
          <p:cNvSpPr/>
          <p:nvPr/>
        </p:nvSpPr>
        <p:spPr>
          <a:xfrm>
            <a:off x="2492152" y="1805623"/>
            <a:ext cx="1719808" cy="478095"/>
          </a:xfrm>
          <a:prstGeom prst="ellipse">
            <a:avLst/>
          </a:prstGeom>
          <a:noFill/>
          <a:ln/>
        </p:spPr>
        <p:style>
          <a:lnRef idx="2">
            <a:schemeClr val="accent5"/>
          </a:lnRef>
          <a:fillRef idx="1">
            <a:schemeClr val="lt1"/>
          </a:fillRef>
          <a:effectRef idx="0">
            <a:schemeClr val="accent5"/>
          </a:effectRef>
          <a:fontRef idx="minor">
            <a:schemeClr val="dk1"/>
          </a:fontRef>
        </p:style>
        <p:txBody>
          <a:bodyPr anchor="ctr"/>
          <a:lstStyle/>
          <a:p>
            <a:pPr algn="ctr"/>
            <a:endParaRPr lang="en-GB" dirty="0">
              <a:latin typeface="Calibri" panose="020F0502020204030204" pitchFamily="34" charset="0"/>
            </a:endParaRPr>
          </a:p>
        </p:txBody>
      </p:sp>
      <p:sp>
        <p:nvSpPr>
          <p:cNvPr id="20" name="Oval 19"/>
          <p:cNvSpPr/>
          <p:nvPr/>
        </p:nvSpPr>
        <p:spPr>
          <a:xfrm>
            <a:off x="2699792" y="3204198"/>
            <a:ext cx="443890" cy="255933"/>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
        <p:nvSpPr>
          <p:cNvPr id="21" name="Oval 20"/>
          <p:cNvSpPr/>
          <p:nvPr/>
        </p:nvSpPr>
        <p:spPr>
          <a:xfrm>
            <a:off x="4694723" y="4441727"/>
            <a:ext cx="443890" cy="255933"/>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Tree>
    <p:extLst>
      <p:ext uri="{BB962C8B-B14F-4D97-AF65-F5344CB8AC3E}">
        <p14:creationId xmlns:p14="http://schemas.microsoft.com/office/powerpoint/2010/main" val="763870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65"/>
          <a:stretch/>
        </p:blipFill>
        <p:spPr>
          <a:xfrm>
            <a:off x="276748" y="1275606"/>
            <a:ext cx="8687740" cy="3576196"/>
          </a:xfrm>
          <a:prstGeom prst="rect">
            <a:avLst/>
          </a:prstGeom>
        </p:spPr>
      </p:pic>
      <p:sp>
        <p:nvSpPr>
          <p:cNvPr id="2" name="TextBox 1"/>
          <p:cNvSpPr txBox="1"/>
          <p:nvPr/>
        </p:nvSpPr>
        <p:spPr>
          <a:xfrm>
            <a:off x="2915815" y="957611"/>
            <a:ext cx="2121093" cy="276999"/>
          </a:xfrm>
          <a:prstGeom prst="rect">
            <a:avLst/>
          </a:prstGeom>
          <a:solidFill>
            <a:schemeClr val="bg1"/>
          </a:solidFill>
        </p:spPr>
        <p:txBody>
          <a:bodyPr wrap="none">
            <a:spAutoFit/>
          </a:bodyPr>
          <a:lstStyle/>
          <a:p>
            <a:pPr>
              <a:defRPr/>
            </a:pPr>
            <a:r>
              <a:rPr lang="en-GB" sz="1200" dirty="0">
                <a:latin typeface="Calibri" panose="020F0502020204030204" pitchFamily="34" charset="0"/>
              </a:rPr>
              <a:t>FMCG share of Trade (Grocers)</a:t>
            </a:r>
          </a:p>
        </p:txBody>
      </p:sp>
      <p:sp>
        <p:nvSpPr>
          <p:cNvPr id="26632" name="Line 26"/>
          <p:cNvSpPr>
            <a:spLocks noChangeShapeType="1"/>
          </p:cNvSpPr>
          <p:nvPr/>
        </p:nvSpPr>
        <p:spPr bwMode="auto">
          <a:xfrm flipH="1">
            <a:off x="10442575" y="6041231"/>
            <a:ext cx="0" cy="114300"/>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6" name="Title 27"/>
          <p:cNvSpPr>
            <a:spLocks noGrp="1"/>
          </p:cNvSpPr>
          <p:nvPr>
            <p:ph type="title"/>
          </p:nvPr>
        </p:nvSpPr>
        <p:spPr>
          <a:xfrm>
            <a:off x="107504" y="267494"/>
            <a:ext cx="9145016" cy="576064"/>
          </a:xfrm>
        </p:spPr>
        <p:txBody>
          <a:bodyPr/>
          <a:lstStyle/>
          <a:p>
            <a:pPr>
              <a:lnSpc>
                <a:spcPct val="80000"/>
              </a:lnSpc>
              <a:defRPr/>
            </a:pPr>
            <a:r>
              <a:rPr lang="en-GB" sz="2000" b="0" cap="none" dirty="0" smtClean="0">
                <a:solidFill>
                  <a:schemeClr val="tx1"/>
                </a:solidFill>
                <a:latin typeface="Calibri" panose="020F0502020204030204" pitchFamily="34" charset="0"/>
                <a:cs typeface="Calibri" pitchFamily="34" charset="0"/>
              </a:rPr>
              <a:t>WITH A GREATER FOCUS ON FRESH, M&amp;S ARGUABLY HAS MORE TO LOSE DURING AN INCLEMENT SUMMER, INCREASED VISITS DID NOT OFFSET FALLING BASKET SPEND</a:t>
            </a:r>
            <a:endParaRPr lang="en-GB" sz="2000" b="0" cap="none" dirty="0">
              <a:solidFill>
                <a:schemeClr val="tx1"/>
              </a:solidFill>
              <a:latin typeface="Calibri" panose="020F0502020204030204" pitchFamily="34" charset="0"/>
              <a:cs typeface="Calibri" pitchFamily="34" charset="0"/>
            </a:endParaRPr>
          </a:p>
        </p:txBody>
      </p:sp>
      <p:sp>
        <p:nvSpPr>
          <p:cNvPr id="23" name="Text Placeholder 9"/>
          <p:cNvSpPr>
            <a:spLocks noGrp="1"/>
          </p:cNvSpPr>
          <p:nvPr>
            <p:ph type="body" idx="4294967295"/>
          </p:nvPr>
        </p:nvSpPr>
        <p:spPr>
          <a:xfrm>
            <a:off x="276748" y="4851802"/>
            <a:ext cx="8166100" cy="274637"/>
          </a:xfrm>
        </p:spPr>
        <p:txBody>
          <a:bodyPr/>
          <a:lstStyle/>
          <a:p>
            <a:pPr marL="114300" indent="0">
              <a:spcBef>
                <a:spcPts val="63"/>
              </a:spcBef>
              <a:buNone/>
            </a:pPr>
            <a:r>
              <a:rPr lang="en-GB" altLang="en-US" sz="900" dirty="0">
                <a:latin typeface="Calibri" panose="020F0502020204030204" pitchFamily="34" charset="0"/>
              </a:rPr>
              <a:t>Source:  Nielsen Homescan FMCG weeks ending </a:t>
            </a:r>
            <a:r>
              <a:rPr lang="en-US"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353" y="1825738"/>
            <a:ext cx="831533" cy="510064"/>
          </a:xfrm>
          <a:prstGeom prst="rect">
            <a:avLst/>
          </a:prstGeom>
        </p:spPr>
      </p:pic>
      <p:sp>
        <p:nvSpPr>
          <p:cNvPr id="12" name="Oval 11"/>
          <p:cNvSpPr/>
          <p:nvPr/>
        </p:nvSpPr>
        <p:spPr>
          <a:xfrm>
            <a:off x="8316416" y="4366611"/>
            <a:ext cx="611560" cy="43738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0" name="Oval 9"/>
          <p:cNvSpPr/>
          <p:nvPr/>
        </p:nvSpPr>
        <p:spPr>
          <a:xfrm>
            <a:off x="2694391" y="3075806"/>
            <a:ext cx="442849" cy="25593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
        <p:nvSpPr>
          <p:cNvPr id="13" name="Oval 12"/>
          <p:cNvSpPr/>
          <p:nvPr/>
        </p:nvSpPr>
        <p:spPr>
          <a:xfrm>
            <a:off x="4650748" y="4457337"/>
            <a:ext cx="442849" cy="255933"/>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GB" dirty="0">
              <a:latin typeface="Calibri" panose="020F0502020204030204" pitchFamily="34" charset="0"/>
            </a:endParaRPr>
          </a:p>
        </p:txBody>
      </p:sp>
    </p:spTree>
    <p:extLst>
      <p:ext uri="{BB962C8B-B14F-4D97-AF65-F5344CB8AC3E}">
        <p14:creationId xmlns:p14="http://schemas.microsoft.com/office/powerpoint/2010/main" val="415197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0249"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93947CB7-E9D3-4933-9740-76287ED7271F}" type="slidenum">
                <a:rPr lang="en-US" altLang="en-US" sz="900">
                  <a:solidFill>
                    <a:srgbClr val="FFFFFF"/>
                  </a:solidFill>
                </a:rPr>
                <a:pPr algn="ctr" eaLnBrk="1" hangingPunct="1">
                  <a:spcBef>
                    <a:spcPct val="0"/>
                  </a:spcBef>
                  <a:buClrTx/>
                  <a:buFontTx/>
                  <a:buNone/>
                </a:pPr>
                <a:t>3</a:t>
              </a:fld>
              <a:endParaRPr lang="en-US" altLang="en-US" sz="900" dirty="0">
                <a:solidFill>
                  <a:srgbClr val="FFFFFF"/>
                </a:solidFill>
              </a:endParaRPr>
            </a:p>
          </p:txBody>
        </p:sp>
      </p:grpSp>
      <p:sp>
        <p:nvSpPr>
          <p:cNvPr id="5" name="Title 4"/>
          <p:cNvSpPr>
            <a:spLocks noGrp="1"/>
          </p:cNvSpPr>
          <p:nvPr>
            <p:ph type="title"/>
          </p:nvPr>
        </p:nvSpPr>
        <p:spPr>
          <a:xfrm>
            <a:off x="467545" y="507492"/>
            <a:ext cx="8165465" cy="428625"/>
          </a:xfrm>
        </p:spPr>
        <p:txBody>
          <a:bodyPr/>
          <a:lstStyle/>
          <a:p>
            <a:pPr fontAlgn="auto">
              <a:spcAft>
                <a:spcPts val="0"/>
              </a:spcAft>
              <a:defRPr/>
            </a:pPr>
            <a:r>
              <a:rPr lang="en-GB" sz="2400" dirty="0">
                <a:solidFill>
                  <a:schemeClr val="tx1"/>
                </a:solidFill>
                <a:latin typeface="Calibri" panose="020F0502020204030204" pitchFamily="34" charset="0"/>
                <a:ea typeface="ＭＳ Ｐゴシック" charset="-128"/>
              </a:rPr>
              <a:t>WHAT’S NEW IN THE LAST 4 WEEKS?</a:t>
            </a:r>
            <a:endParaRPr lang="en-US" sz="2400" dirty="0">
              <a:solidFill>
                <a:schemeClr val="tx1"/>
              </a:solidFill>
              <a:latin typeface="Calibri" panose="020F0502020204030204" pitchFamily="34" charset="0"/>
              <a:ea typeface="ＭＳ Ｐゴシック" charset="-128"/>
            </a:endParaRPr>
          </a:p>
        </p:txBody>
      </p:sp>
      <p:sp>
        <p:nvSpPr>
          <p:cNvPr id="10246" name="Text Placeholder 5"/>
          <p:cNvSpPr>
            <a:spLocks noGrp="1"/>
          </p:cNvSpPr>
          <p:nvPr>
            <p:ph type="body" idx="13"/>
          </p:nvPr>
        </p:nvSpPr>
        <p:spPr>
          <a:xfrm>
            <a:off x="467545" y="1005576"/>
            <a:ext cx="8165465" cy="236339"/>
          </a:xfrm>
        </p:spPr>
        <p:txBody>
          <a:bodyPr/>
          <a:lstStyle/>
          <a:p>
            <a:pPr marL="0" indent="0">
              <a:spcBef>
                <a:spcPct val="0"/>
              </a:spcBef>
              <a:buFont typeface="Arial" charset="0"/>
              <a:buNone/>
            </a:pPr>
            <a:r>
              <a:rPr lang="en-US" altLang="en-US" sz="1400" b="1" dirty="0" smtClean="0">
                <a:latin typeface="Calibri" panose="020F0502020204030204" pitchFamily="34" charset="0"/>
              </a:rPr>
              <a:t>Category Trends </a:t>
            </a:r>
          </a:p>
        </p:txBody>
      </p:sp>
      <p:sp>
        <p:nvSpPr>
          <p:cNvPr id="2" name="TextBox 1"/>
          <p:cNvSpPr txBox="1"/>
          <p:nvPr/>
        </p:nvSpPr>
        <p:spPr>
          <a:xfrm>
            <a:off x="10692681" y="4461960"/>
            <a:ext cx="184731" cy="307777"/>
          </a:xfrm>
          <a:prstGeom prst="rect">
            <a:avLst/>
          </a:prstGeom>
          <a:noFill/>
        </p:spPr>
        <p:txBody>
          <a:bodyPr wrap="none" rtlCol="0">
            <a:spAutoFit/>
          </a:bodyPr>
          <a:lstStyle/>
          <a:p>
            <a:endParaRPr lang="en-GB" dirty="0"/>
          </a:p>
        </p:txBody>
      </p:sp>
      <p:sp>
        <p:nvSpPr>
          <p:cNvPr id="3" name="Rectangle 2"/>
          <p:cNvSpPr/>
          <p:nvPr/>
        </p:nvSpPr>
        <p:spPr>
          <a:xfrm>
            <a:off x="467545" y="1368099"/>
            <a:ext cx="8451718" cy="3323987"/>
          </a:xfrm>
          <a:prstGeom prst="rect">
            <a:avLst/>
          </a:prstGeom>
        </p:spPr>
        <p:txBody>
          <a:bodyPr wrap="square">
            <a:spAutoFit/>
          </a:bodyPr>
          <a:lstStyle/>
          <a:p>
            <a:pPr marL="28575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The weather dampened sales of Impulse items and put shoppers off from eating alfresco.  Discretionary purchases of Non Food have been hit the hardest with shoppers spending </a:t>
            </a:r>
            <a:r>
              <a:rPr lang="en-GB" b="1" dirty="0" smtClean="0">
                <a:solidFill>
                  <a:srgbClr val="FF0000"/>
                </a:solidFill>
                <a:latin typeface="Calibri" panose="020F0502020204030204" pitchFamily="34" charset="0"/>
                <a:cs typeface="Calibri" panose="020F0502020204030204" pitchFamily="34" charset="0"/>
              </a:rPr>
              <a:t>8%</a:t>
            </a:r>
            <a:r>
              <a:rPr lang="en-GB" dirty="0" smtClean="0">
                <a:latin typeface="Calibri" panose="020F0502020204030204" pitchFamily="34" charset="0"/>
                <a:cs typeface="Calibri" panose="020F0502020204030204" pitchFamily="34" charset="0"/>
              </a:rPr>
              <a:t> less than last year.  </a:t>
            </a:r>
          </a:p>
          <a:p>
            <a:pPr marL="285750" indent="-28575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Meat, Fish &amp; </a:t>
            </a:r>
            <a:r>
              <a:rPr lang="en-GB" dirty="0">
                <a:latin typeface="Calibri" panose="020F0502020204030204" pitchFamily="34" charset="0"/>
                <a:cs typeface="Calibri" panose="020F0502020204030204" pitchFamily="34" charset="0"/>
              </a:rPr>
              <a:t>Poultry sales were down </a:t>
            </a:r>
            <a:r>
              <a:rPr lang="en-GB" b="1" dirty="0" smtClean="0">
                <a:solidFill>
                  <a:srgbClr val="FF0000"/>
                </a:solidFill>
                <a:latin typeface="Calibri" panose="020F0502020204030204" pitchFamily="34" charset="0"/>
                <a:cs typeface="Calibri" panose="020F0502020204030204" pitchFamily="34" charset="0"/>
              </a:rPr>
              <a:t>4%</a:t>
            </a:r>
            <a:r>
              <a:rPr lang="en-GB" dirty="0" smtClean="0">
                <a:latin typeface="Calibri" panose="020F0502020204030204" pitchFamily="34" charset="0"/>
                <a:cs typeface="Calibri" panose="020F0502020204030204" pitchFamily="34" charset="0"/>
              </a:rPr>
              <a:t> . Produce </a:t>
            </a:r>
            <a:r>
              <a:rPr lang="en-GB" dirty="0" smtClean="0">
                <a:solidFill>
                  <a:schemeClr val="tx1"/>
                </a:solidFill>
                <a:latin typeface="Calibri" panose="020F0502020204030204" pitchFamily="34" charset="0"/>
                <a:cs typeface="Calibri" panose="020F0502020204030204" pitchFamily="34" charset="0"/>
              </a:rPr>
              <a:t>and Soft Drinks also declined </a:t>
            </a:r>
            <a:r>
              <a:rPr lang="en-GB" b="1" dirty="0" smtClean="0">
                <a:solidFill>
                  <a:srgbClr val="FF0000"/>
                </a:solidFill>
                <a:latin typeface="Calibri" panose="020F0502020204030204" pitchFamily="34" charset="0"/>
                <a:cs typeface="Calibri" panose="020F0502020204030204" pitchFamily="34" charset="0"/>
              </a:rPr>
              <a:t>3</a:t>
            </a:r>
            <a:r>
              <a:rPr lang="en-GB" b="1" dirty="0">
                <a:solidFill>
                  <a:srgbClr val="FF0000"/>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and BWS fell </a:t>
            </a:r>
            <a:r>
              <a:rPr lang="en-GB" b="1" dirty="0" smtClean="0">
                <a:solidFill>
                  <a:srgbClr val="FF0000"/>
                </a:solidFill>
                <a:latin typeface="Calibri" panose="020F0502020204030204" pitchFamily="34" charset="0"/>
                <a:cs typeface="Calibri" panose="020F0502020204030204" pitchFamily="34" charset="0"/>
              </a:rPr>
              <a:t>1.5%</a:t>
            </a:r>
            <a:r>
              <a:rPr lang="en-GB" dirty="0" smtClean="0">
                <a:latin typeface="Calibri" panose="020F0502020204030204" pitchFamily="34" charset="0"/>
                <a:cs typeface="Calibri" panose="020F0502020204030204" pitchFamily="34" charset="0"/>
              </a:rPr>
              <a:t>.  Seasonal items in particular slumped with sales of ice cubes </a:t>
            </a:r>
            <a:r>
              <a:rPr lang="en-GB" b="1" dirty="0" smtClean="0">
                <a:solidFill>
                  <a:srgbClr val="FF0000"/>
                </a:solidFill>
                <a:latin typeface="Calibri" panose="020F0502020204030204" pitchFamily="34" charset="0"/>
                <a:cs typeface="Calibri" panose="020F0502020204030204" pitchFamily="34" charset="0"/>
              </a:rPr>
              <a:t>-19% </a:t>
            </a:r>
            <a:r>
              <a:rPr lang="en-GB" dirty="0" smtClean="0">
                <a:latin typeface="Calibri" panose="020F0502020204030204" pitchFamily="34" charset="0"/>
                <a:cs typeface="Calibri" panose="020F0502020204030204" pitchFamily="34" charset="0"/>
              </a:rPr>
              <a:t>and ice-cream </a:t>
            </a:r>
            <a:r>
              <a:rPr lang="en-GB" b="1" dirty="0" smtClean="0">
                <a:solidFill>
                  <a:srgbClr val="FF0000"/>
                </a:solidFill>
                <a:latin typeface="Calibri" panose="020F0502020204030204" pitchFamily="34" charset="0"/>
                <a:cs typeface="Calibri" panose="020F0502020204030204" pitchFamily="34" charset="0"/>
              </a:rPr>
              <a:t>-17%.   </a:t>
            </a:r>
            <a:r>
              <a:rPr lang="en-GB" dirty="0" smtClean="0">
                <a:latin typeface="Calibri" panose="020F0502020204030204" pitchFamily="34" charset="0"/>
                <a:cs typeface="Calibri" panose="020F0502020204030204" pitchFamily="34" charset="0"/>
              </a:rPr>
              <a:t>In </a:t>
            </a:r>
            <a:r>
              <a:rPr lang="en-GB" dirty="0">
                <a:latin typeface="Calibri" panose="020F0502020204030204" pitchFamily="34" charset="0"/>
                <a:cs typeface="Calibri" panose="020F0502020204030204" pitchFamily="34" charset="0"/>
              </a:rPr>
              <a:t>contrast, </a:t>
            </a:r>
            <a:r>
              <a:rPr lang="en-GB" dirty="0" smtClean="0">
                <a:latin typeface="Calibri" panose="020F0502020204030204" pitchFamily="34" charset="0"/>
                <a:cs typeface="Calibri" panose="020F0502020204030204" pitchFamily="34" charset="0"/>
              </a:rPr>
              <a:t>the weather encouraged the sale of ‘comfort food’ and Confectionery sales </a:t>
            </a:r>
            <a:r>
              <a:rPr lang="en-GB" dirty="0">
                <a:latin typeface="Calibri" panose="020F0502020204030204" pitchFamily="34" charset="0"/>
                <a:cs typeface="Calibri" panose="020F0502020204030204" pitchFamily="34" charset="0"/>
              </a:rPr>
              <a:t>were up </a:t>
            </a:r>
            <a:r>
              <a:rPr lang="en-GB" b="1" dirty="0" smtClean="0">
                <a:latin typeface="Calibri" panose="020F0502020204030204" pitchFamily="34" charset="0"/>
                <a:cs typeface="Calibri" panose="020F0502020204030204" pitchFamily="34" charset="0"/>
              </a:rPr>
              <a:t>8% </a:t>
            </a:r>
            <a:r>
              <a:rPr lang="en-GB" dirty="0" smtClean="0">
                <a:latin typeface="Calibri" panose="020F0502020204030204" pitchFamily="34" charset="0"/>
                <a:cs typeface="Calibri" panose="020F0502020204030204" pitchFamily="34" charset="0"/>
              </a:rPr>
              <a:t>and Packaged Grocery </a:t>
            </a:r>
            <a:r>
              <a:rPr lang="en-GB" b="1" dirty="0" smtClean="0">
                <a:latin typeface="Calibri" panose="020F0502020204030204" pitchFamily="34" charset="0"/>
                <a:cs typeface="Calibri" panose="020F0502020204030204" pitchFamily="34" charset="0"/>
              </a:rPr>
              <a:t>+2.8%.</a:t>
            </a:r>
            <a:endParaRPr lang="en-GB" dirty="0" smtClean="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The poorer weather has sparked another round of viruses and the sales of Cough, Cold &amp; Flu Remedies have increased </a:t>
            </a:r>
            <a:r>
              <a:rPr lang="en-GB" b="1" dirty="0" smtClean="0">
                <a:latin typeface="Calibri" panose="020F0502020204030204" pitchFamily="34" charset="0"/>
                <a:cs typeface="Calibri" panose="020F0502020204030204" pitchFamily="34" charset="0"/>
              </a:rPr>
              <a:t>+21%</a:t>
            </a:r>
            <a:r>
              <a:rPr lang="en-GB" dirty="0" smtClean="0">
                <a:latin typeface="Calibri" panose="020F0502020204030204" pitchFamily="34" charset="0"/>
                <a:cs typeface="Calibri" panose="020F0502020204030204" pitchFamily="34" charset="0"/>
              </a:rPr>
              <a:t> and Throatcare </a:t>
            </a:r>
            <a:r>
              <a:rPr lang="en-GB" b="1" dirty="0" smtClean="0">
                <a:latin typeface="Calibri" panose="020F0502020204030204" pitchFamily="34" charset="0"/>
                <a:cs typeface="Calibri" panose="020F0502020204030204" pitchFamily="34" charset="0"/>
              </a:rPr>
              <a:t>+21%</a:t>
            </a:r>
            <a:r>
              <a:rPr lang="en-GB" dirty="0" smtClean="0">
                <a:latin typeface="Calibri" panose="020F0502020204030204" pitchFamily="34" charset="0"/>
                <a:cs typeface="Calibri" panose="020F0502020204030204" pitchFamily="34" charset="0"/>
              </a:rPr>
              <a:t>.  Ambient food categories also performed well and in particular Gravy &amp; Stock </a:t>
            </a:r>
            <a:r>
              <a:rPr lang="en-GB" b="1" dirty="0" smtClean="0">
                <a:latin typeface="Calibri" panose="020F0502020204030204" pitchFamily="34" charset="0"/>
                <a:cs typeface="Calibri" panose="020F0502020204030204" pitchFamily="34" charset="0"/>
              </a:rPr>
              <a:t>+19%</a:t>
            </a:r>
            <a:r>
              <a:rPr lang="en-GB" dirty="0" smtClean="0">
                <a:latin typeface="Calibri" panose="020F0502020204030204" pitchFamily="34" charset="0"/>
                <a:cs typeface="Calibri" panose="020F0502020204030204" pitchFamily="34" charset="0"/>
              </a:rPr>
              <a:t>, Ambient Soup </a:t>
            </a:r>
            <a:r>
              <a:rPr lang="en-GB" b="1" dirty="0" smtClean="0">
                <a:latin typeface="Calibri" panose="020F0502020204030204" pitchFamily="34" charset="0"/>
                <a:cs typeface="Calibri" panose="020F0502020204030204" pitchFamily="34" charset="0"/>
              </a:rPr>
              <a:t>+18%</a:t>
            </a:r>
            <a:r>
              <a:rPr lang="en-GB" dirty="0" smtClean="0">
                <a:latin typeface="Calibri" panose="020F0502020204030204" pitchFamily="34" charset="0"/>
                <a:cs typeface="Calibri" panose="020F0502020204030204" pitchFamily="34" charset="0"/>
              </a:rPr>
              <a:t> and Hot Ambient Food </a:t>
            </a:r>
            <a:r>
              <a:rPr lang="en-GB" b="1" dirty="0" smtClean="0">
                <a:latin typeface="Calibri" panose="020F0502020204030204" pitchFamily="34" charset="0"/>
                <a:cs typeface="Calibri" panose="020F0502020204030204" pitchFamily="34" charset="0"/>
              </a:rPr>
              <a:t>+7%</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Most categories saw units decline, Confectionery (+</a:t>
            </a:r>
            <a:r>
              <a:rPr lang="en-GB" b="1" dirty="0" smtClean="0">
                <a:latin typeface="Calibri" panose="020F0502020204030204" pitchFamily="34" charset="0"/>
                <a:cs typeface="Calibri" panose="020F0502020204030204" pitchFamily="34" charset="0"/>
              </a:rPr>
              <a:t>5.8%</a:t>
            </a:r>
            <a:r>
              <a:rPr lang="en-GB" dirty="0" smtClean="0">
                <a:latin typeface="Calibri" panose="020F0502020204030204" pitchFamily="34" charset="0"/>
                <a:cs typeface="Calibri" panose="020F0502020204030204" pitchFamily="34" charset="0"/>
              </a:rPr>
              <a:t>),  Packaged </a:t>
            </a:r>
            <a:r>
              <a:rPr lang="en-GB" dirty="0">
                <a:latin typeface="Calibri" panose="020F0502020204030204" pitchFamily="34" charset="0"/>
                <a:cs typeface="Calibri" panose="020F0502020204030204" pitchFamily="34" charset="0"/>
              </a:rPr>
              <a:t>Grocery </a:t>
            </a:r>
            <a:r>
              <a:rPr lang="en-GB" dirty="0" smtClean="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2.9%</a:t>
            </a:r>
            <a:r>
              <a:rPr lang="en-GB" dirty="0" smtClean="0">
                <a:latin typeface="Calibri" panose="020F0502020204030204" pitchFamily="34" charset="0"/>
                <a:cs typeface="Calibri" panose="020F0502020204030204" pitchFamily="34" charset="0"/>
              </a:rPr>
              <a:t>) &amp; Soft Drinks (</a:t>
            </a:r>
            <a:r>
              <a:rPr lang="en-GB" b="1" dirty="0" smtClean="0">
                <a:latin typeface="Calibri" panose="020F0502020204030204" pitchFamily="34" charset="0"/>
                <a:cs typeface="Calibri" panose="020F0502020204030204" pitchFamily="34" charset="0"/>
              </a:rPr>
              <a:t>+0.1%</a:t>
            </a:r>
            <a:r>
              <a:rPr lang="en-GB" dirty="0" smtClean="0">
                <a:latin typeface="Calibri" panose="020F0502020204030204" pitchFamily="34" charset="0"/>
                <a:cs typeface="Calibri" panose="020F0502020204030204" pitchFamily="34" charset="0"/>
              </a:rPr>
              <a:t>) the only exceptions.</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11" name="Rectangle 10"/>
          <p:cNvSpPr/>
          <p:nvPr/>
        </p:nvSpPr>
        <p:spPr>
          <a:xfrm>
            <a:off x="395536" y="4810200"/>
            <a:ext cx="2279791"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a:t>
            </a:r>
            <a:r>
              <a:rPr lang="en-GB" altLang="en-US" sz="900" dirty="0" smtClean="0">
                <a:latin typeface="Calibri" panose="020F0502020204030204" pitchFamily="34" charset="0"/>
              </a:rPr>
              <a:t>Scantrack Grocery Multiples</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3336505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265"/>
          <a:stretch/>
        </p:blipFill>
        <p:spPr>
          <a:xfrm>
            <a:off x="323529" y="1419027"/>
            <a:ext cx="8712968" cy="3495004"/>
          </a:xfrm>
          <a:prstGeom prst="rect">
            <a:avLst/>
          </a:prstGeom>
        </p:spPr>
      </p:pic>
      <p:sp>
        <p:nvSpPr>
          <p:cNvPr id="2" name="TextBox 1"/>
          <p:cNvSpPr txBox="1"/>
          <p:nvPr/>
        </p:nvSpPr>
        <p:spPr>
          <a:xfrm>
            <a:off x="2915816" y="1131590"/>
            <a:ext cx="2121093" cy="276999"/>
          </a:xfrm>
          <a:prstGeom prst="rect">
            <a:avLst/>
          </a:prstGeom>
          <a:solidFill>
            <a:schemeClr val="bg1"/>
          </a:solidFill>
        </p:spPr>
        <p:txBody>
          <a:bodyPr wrap="none">
            <a:spAutoFit/>
          </a:bodyPr>
          <a:lstStyle/>
          <a:p>
            <a:pPr>
              <a:defRPr/>
            </a:pPr>
            <a:r>
              <a:rPr lang="en-GB" sz="1200" dirty="0">
                <a:latin typeface="Calibri" panose="020F0502020204030204" pitchFamily="34" charset="0"/>
              </a:rPr>
              <a:t>FMCG share of Trade (Grocers)</a:t>
            </a:r>
          </a:p>
        </p:txBody>
      </p:sp>
      <p:pic>
        <p:nvPicPr>
          <p:cNvPr id="26630" name="Picture 17" descr="W4C"/>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85051" y="1882378"/>
            <a:ext cx="1120434" cy="25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Line 26"/>
          <p:cNvSpPr>
            <a:spLocks noChangeShapeType="1"/>
          </p:cNvSpPr>
          <p:nvPr/>
        </p:nvSpPr>
        <p:spPr bwMode="auto">
          <a:xfrm flipH="1">
            <a:off x="10442575" y="6041231"/>
            <a:ext cx="0" cy="114300"/>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21" name="Text Placeholder 9"/>
          <p:cNvSpPr>
            <a:spLocks noGrp="1"/>
          </p:cNvSpPr>
          <p:nvPr>
            <p:ph type="body" idx="4294967295"/>
          </p:nvPr>
        </p:nvSpPr>
        <p:spPr>
          <a:xfrm>
            <a:off x="177575" y="4855246"/>
            <a:ext cx="8166100" cy="274637"/>
          </a:xfrm>
        </p:spPr>
        <p:txBody>
          <a:bodyPr/>
          <a:lstStyle/>
          <a:p>
            <a:pPr marL="114300" indent="0">
              <a:spcBef>
                <a:spcPts val="63"/>
              </a:spcBef>
              <a:buNone/>
            </a:pPr>
            <a:r>
              <a:rPr lang="en-GB" altLang="en-US" sz="900" dirty="0">
                <a:latin typeface="Calibri" panose="020F0502020204030204" pitchFamily="34" charset="0"/>
              </a:rPr>
              <a:t>Source:  Nielsen Homescan FMCG weeks ending </a:t>
            </a:r>
            <a:r>
              <a:rPr lang="en-US"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sp>
        <p:nvSpPr>
          <p:cNvPr id="19" name="Title 27"/>
          <p:cNvSpPr txBox="1">
            <a:spLocks/>
          </p:cNvSpPr>
          <p:nvPr/>
        </p:nvSpPr>
        <p:spPr>
          <a:xfrm>
            <a:off x="231105" y="328469"/>
            <a:ext cx="8892480" cy="93610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nSpc>
                <a:spcPct val="80000"/>
              </a:lnSpc>
              <a:defRPr/>
            </a:pPr>
            <a:r>
              <a:rPr lang="en-US" sz="2000" b="0" dirty="0" smtClean="0">
                <a:solidFill>
                  <a:schemeClr val="tx1"/>
                </a:solidFill>
                <a:latin typeface="Calibri" panose="020F0502020204030204" pitchFamily="34" charset="0"/>
                <a:cs typeface="Calibri" pitchFamily="34" charset="0"/>
              </a:rPr>
              <a:t>WAITROSE SAW THE BIGGEST LOSS IN SHOPPERS, THE UPLIFT IN HOUSEHOLD SPEND WILL BE EXPLAINED BY COMMITTED SHOPPERS, WHO SPENT MORE.</a:t>
            </a:r>
            <a:endParaRPr lang="en-GB" sz="2000" b="0" dirty="0">
              <a:solidFill>
                <a:schemeClr val="tx1"/>
              </a:solidFill>
              <a:latin typeface="Calibri" panose="020F0502020204030204" pitchFamily="34" charset="0"/>
              <a:cs typeface="Calibri" pitchFamily="34" charset="0"/>
            </a:endParaRPr>
          </a:p>
        </p:txBody>
      </p:sp>
      <p:sp>
        <p:nvSpPr>
          <p:cNvPr id="12" name="Oval 11"/>
          <p:cNvSpPr/>
          <p:nvPr/>
        </p:nvSpPr>
        <p:spPr>
          <a:xfrm>
            <a:off x="4644008" y="4462538"/>
            <a:ext cx="611560" cy="43738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4" name="Oval 13"/>
          <p:cNvSpPr/>
          <p:nvPr/>
        </p:nvSpPr>
        <p:spPr>
          <a:xfrm>
            <a:off x="2664296" y="3137136"/>
            <a:ext cx="539552" cy="370718"/>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6" name="Oval 15"/>
          <p:cNvSpPr/>
          <p:nvPr/>
        </p:nvSpPr>
        <p:spPr>
          <a:xfrm>
            <a:off x="8460432" y="4476644"/>
            <a:ext cx="611560" cy="437387"/>
          </a:xfrm>
          <a:prstGeom prst="ellipse">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178284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0001"/>
          <a:stretch/>
        </p:blipFill>
        <p:spPr>
          <a:xfrm>
            <a:off x="395536" y="1347614"/>
            <a:ext cx="8584103" cy="3528392"/>
          </a:xfrm>
          <a:prstGeom prst="rect">
            <a:avLst/>
          </a:prstGeom>
        </p:spPr>
      </p:pic>
      <p:sp>
        <p:nvSpPr>
          <p:cNvPr id="2" name="TextBox 1"/>
          <p:cNvSpPr txBox="1"/>
          <p:nvPr/>
        </p:nvSpPr>
        <p:spPr>
          <a:xfrm>
            <a:off x="2868511" y="1086004"/>
            <a:ext cx="1959191" cy="261610"/>
          </a:xfrm>
          <a:prstGeom prst="rect">
            <a:avLst/>
          </a:prstGeom>
          <a:solidFill>
            <a:schemeClr val="bg1"/>
          </a:solidFill>
        </p:spPr>
        <p:txBody>
          <a:bodyPr wrap="none">
            <a:spAutoFit/>
          </a:bodyPr>
          <a:lstStyle/>
          <a:p>
            <a:pPr>
              <a:defRPr/>
            </a:pPr>
            <a:r>
              <a:rPr lang="en-GB" sz="1100" dirty="0">
                <a:latin typeface="Calibri" panose="020F0502020204030204" pitchFamily="34" charset="0"/>
              </a:rPr>
              <a:t>FMCG share of Trade (Grocers)</a:t>
            </a:r>
          </a:p>
        </p:txBody>
      </p:sp>
      <p:sp>
        <p:nvSpPr>
          <p:cNvPr id="26632" name="Line 26"/>
          <p:cNvSpPr>
            <a:spLocks noChangeShapeType="1"/>
          </p:cNvSpPr>
          <p:nvPr/>
        </p:nvSpPr>
        <p:spPr bwMode="auto">
          <a:xfrm flipH="1">
            <a:off x="10442575" y="6041231"/>
            <a:ext cx="0" cy="114300"/>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6" name="Title 27"/>
          <p:cNvSpPr>
            <a:spLocks noGrp="1"/>
          </p:cNvSpPr>
          <p:nvPr>
            <p:ph type="title"/>
          </p:nvPr>
        </p:nvSpPr>
        <p:spPr>
          <a:xfrm>
            <a:off x="107505" y="280809"/>
            <a:ext cx="8712968" cy="936000"/>
          </a:xfrm>
        </p:spPr>
        <p:txBody>
          <a:bodyPr/>
          <a:lstStyle/>
          <a:p>
            <a:pPr>
              <a:lnSpc>
                <a:spcPct val="80000"/>
              </a:lnSpc>
              <a:defRPr/>
            </a:pPr>
            <a:r>
              <a:rPr lang="en-GB" sz="2000" b="0" dirty="0" smtClean="0">
                <a:solidFill>
                  <a:schemeClr val="tx1"/>
                </a:solidFill>
                <a:latin typeface="Calibri" panose="020F0502020204030204" pitchFamily="34" charset="0"/>
                <a:cs typeface="Calibri" pitchFamily="34" charset="0"/>
              </a:rPr>
              <a:t>CO-OP WAS NOT IMMUNE TO THE DOWNTURN IN JUNE AND ALSO SAW A DECLINE IN VISITS AND AVERAGE BASKET SPEND</a:t>
            </a:r>
            <a:endParaRPr lang="en-GB" sz="2000" b="0" dirty="0">
              <a:solidFill>
                <a:schemeClr val="tx1"/>
              </a:solidFill>
              <a:latin typeface="Calibri" panose="020F0502020204030204" pitchFamily="34" charset="0"/>
              <a:cs typeface="Calibri" pitchFamily="34" charset="0"/>
            </a:endParaRPr>
          </a:p>
        </p:txBody>
      </p:sp>
      <p:sp>
        <p:nvSpPr>
          <p:cNvPr id="22" name="Text Placeholder 9"/>
          <p:cNvSpPr>
            <a:spLocks noGrp="1"/>
          </p:cNvSpPr>
          <p:nvPr>
            <p:ph type="body" idx="4294967295"/>
          </p:nvPr>
        </p:nvSpPr>
        <p:spPr>
          <a:xfrm>
            <a:off x="240697" y="4846368"/>
            <a:ext cx="8166100" cy="274637"/>
          </a:xfrm>
        </p:spPr>
        <p:txBody>
          <a:bodyPr/>
          <a:lstStyle/>
          <a:p>
            <a:pPr marL="114300" indent="0">
              <a:spcBef>
                <a:spcPts val="63"/>
              </a:spcBef>
              <a:buNone/>
            </a:pPr>
            <a:r>
              <a:rPr lang="en-GB" altLang="en-US" sz="900" dirty="0">
                <a:latin typeface="Calibri" panose="020F0502020204030204" pitchFamily="34" charset="0"/>
              </a:rPr>
              <a:t>Source:  Nielsen Homescan FMCG weeks ending </a:t>
            </a:r>
            <a:r>
              <a:rPr lang="en-US"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7816" y="1631722"/>
            <a:ext cx="548666" cy="58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val 12"/>
          <p:cNvSpPr/>
          <p:nvPr/>
        </p:nvSpPr>
        <p:spPr>
          <a:xfrm>
            <a:off x="4572000" y="4515966"/>
            <a:ext cx="606315" cy="36004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latin typeface="Calibri" panose="020F0502020204030204" pitchFamily="34" charset="0"/>
            </a:endParaRPr>
          </a:p>
        </p:txBody>
      </p:sp>
      <p:sp>
        <p:nvSpPr>
          <p:cNvPr id="11" name="Oval 10"/>
          <p:cNvSpPr/>
          <p:nvPr/>
        </p:nvSpPr>
        <p:spPr>
          <a:xfrm>
            <a:off x="2669541" y="3075806"/>
            <a:ext cx="606315" cy="360040"/>
          </a:xfrm>
          <a:prstGeom prst="ellipse">
            <a:avLst/>
          </a:prstGeom>
          <a:noFill/>
          <a:ln>
            <a:solidFill>
              <a:srgbClr val="3FCD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latin typeface="Calibri" panose="020F0502020204030204" pitchFamily="34" charset="0"/>
            </a:endParaRPr>
          </a:p>
        </p:txBody>
      </p:sp>
      <p:sp>
        <p:nvSpPr>
          <p:cNvPr id="10" name="Oval 9"/>
          <p:cNvSpPr/>
          <p:nvPr/>
        </p:nvSpPr>
        <p:spPr>
          <a:xfrm>
            <a:off x="8373324" y="4515966"/>
            <a:ext cx="606315" cy="360040"/>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latin typeface="Calibri" panose="020F0502020204030204" pitchFamily="34" charset="0"/>
            </a:endParaRPr>
          </a:p>
        </p:txBody>
      </p:sp>
    </p:spTree>
    <p:extLst>
      <p:ext uri="{BB962C8B-B14F-4D97-AF65-F5344CB8AC3E}">
        <p14:creationId xmlns:p14="http://schemas.microsoft.com/office/powerpoint/2010/main" val="791184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075"/>
          <a:stretch/>
        </p:blipFill>
        <p:spPr>
          <a:xfrm>
            <a:off x="395536" y="1203597"/>
            <a:ext cx="8631232" cy="3612421"/>
          </a:xfrm>
          <a:prstGeom prst="rect">
            <a:avLst/>
          </a:prstGeom>
        </p:spPr>
      </p:pic>
      <p:sp>
        <p:nvSpPr>
          <p:cNvPr id="2" name="TextBox 1"/>
          <p:cNvSpPr txBox="1"/>
          <p:nvPr/>
        </p:nvSpPr>
        <p:spPr>
          <a:xfrm>
            <a:off x="2784584" y="987574"/>
            <a:ext cx="2121093" cy="276999"/>
          </a:xfrm>
          <a:prstGeom prst="rect">
            <a:avLst/>
          </a:prstGeom>
          <a:solidFill>
            <a:schemeClr val="bg1"/>
          </a:solidFill>
        </p:spPr>
        <p:txBody>
          <a:bodyPr wrap="none">
            <a:spAutoFit/>
          </a:bodyPr>
          <a:lstStyle/>
          <a:p>
            <a:pPr>
              <a:defRPr/>
            </a:pPr>
            <a:r>
              <a:rPr lang="en-GB" sz="1200" dirty="0">
                <a:latin typeface="Calibri" panose="020F0502020204030204" pitchFamily="34" charset="0"/>
              </a:rPr>
              <a:t>FMCG share of Trade (Grocers)</a:t>
            </a:r>
          </a:p>
        </p:txBody>
      </p:sp>
      <p:sp>
        <p:nvSpPr>
          <p:cNvPr id="23" name="Text Placeholder 9"/>
          <p:cNvSpPr>
            <a:spLocks noGrp="1"/>
          </p:cNvSpPr>
          <p:nvPr>
            <p:ph type="body" idx="4294967295"/>
          </p:nvPr>
        </p:nvSpPr>
        <p:spPr>
          <a:xfrm>
            <a:off x="276517" y="4816019"/>
            <a:ext cx="8166100" cy="274637"/>
          </a:xfrm>
        </p:spPr>
        <p:txBody>
          <a:bodyPr/>
          <a:lstStyle/>
          <a:p>
            <a:pPr marL="114300" indent="0">
              <a:spcBef>
                <a:spcPts val="63"/>
              </a:spcBef>
              <a:buNone/>
            </a:pPr>
            <a:r>
              <a:rPr lang="en-GB" altLang="en-US" sz="900" dirty="0">
                <a:latin typeface="Calibri" panose="020F0502020204030204" pitchFamily="34" charset="0"/>
              </a:rPr>
              <a:t>Source:  Nielsen Homescan FMCG weeks ending </a:t>
            </a:r>
            <a:r>
              <a:rPr lang="en-US"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sp>
        <p:nvSpPr>
          <p:cNvPr id="19" name="Title 27"/>
          <p:cNvSpPr txBox="1">
            <a:spLocks/>
          </p:cNvSpPr>
          <p:nvPr/>
        </p:nvSpPr>
        <p:spPr>
          <a:xfrm>
            <a:off x="278144" y="267494"/>
            <a:ext cx="8758352" cy="72008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nSpc>
                <a:spcPct val="80000"/>
              </a:lnSpc>
              <a:defRPr/>
            </a:pPr>
            <a:r>
              <a:rPr lang="en-GB" sz="2000" b="0" dirty="0" smtClean="0">
                <a:solidFill>
                  <a:schemeClr val="tx1"/>
                </a:solidFill>
                <a:latin typeface="Calibri" panose="020F0502020204030204" pitchFamily="34" charset="0"/>
                <a:cs typeface="Calibri" pitchFamily="34" charset="0"/>
              </a:rPr>
              <a:t>ICELAND ATTRACTED MORE SHOPPERS, HELPED BY STORE OPENINGS AND WAS THE ONLY RETAILER OUTSIDE OF THE DISCOUNTERS TO GROW SALES</a:t>
            </a:r>
            <a:endParaRPr lang="en-GB" sz="2000" b="0" dirty="0">
              <a:solidFill>
                <a:schemeClr val="tx1"/>
              </a:solidFill>
              <a:latin typeface="Calibri" panose="020F0502020204030204" pitchFamily="34" charset="0"/>
              <a:cs typeface="Calibri" pitchFamily="34" charset="0"/>
            </a:endParaRPr>
          </a:p>
        </p:txBody>
      </p:sp>
      <p:sp>
        <p:nvSpPr>
          <p:cNvPr id="15" name="Oval 14"/>
          <p:cNvSpPr/>
          <p:nvPr/>
        </p:nvSpPr>
        <p:spPr>
          <a:xfrm>
            <a:off x="2771920" y="3075806"/>
            <a:ext cx="431928" cy="197447"/>
          </a:xfrm>
          <a:prstGeom prst="ellipse">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n-GB" dirty="0"/>
          </a:p>
        </p:txBody>
      </p:sp>
      <p:pic>
        <p:nvPicPr>
          <p:cNvPr id="5" name="Picture 4"/>
          <p:cNvPicPr>
            <a:picLocks noChangeAspect="1"/>
          </p:cNvPicPr>
          <p:nvPr/>
        </p:nvPicPr>
        <p:blipFill>
          <a:blip r:embed="rId3"/>
          <a:stretch>
            <a:fillRect/>
          </a:stretch>
        </p:blipFill>
        <p:spPr>
          <a:xfrm>
            <a:off x="7563206" y="1360612"/>
            <a:ext cx="1095375" cy="361950"/>
          </a:xfrm>
          <a:prstGeom prst="rect">
            <a:avLst/>
          </a:prstGeom>
        </p:spPr>
      </p:pic>
      <p:sp>
        <p:nvSpPr>
          <p:cNvPr id="11" name="Oval 10"/>
          <p:cNvSpPr/>
          <p:nvPr/>
        </p:nvSpPr>
        <p:spPr>
          <a:xfrm>
            <a:off x="4800808" y="4486223"/>
            <a:ext cx="347256" cy="217192"/>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r>
              <a:rPr lang="en-GB" dirty="0" smtClean="0"/>
              <a:t>`</a:t>
            </a:r>
            <a:endParaRPr lang="en-GB" dirty="0"/>
          </a:p>
        </p:txBody>
      </p:sp>
      <p:sp>
        <p:nvSpPr>
          <p:cNvPr id="10" name="Oval 9"/>
          <p:cNvSpPr/>
          <p:nvPr/>
        </p:nvSpPr>
        <p:spPr>
          <a:xfrm>
            <a:off x="8594840" y="4516305"/>
            <a:ext cx="431928" cy="19744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n-GB" dirty="0"/>
          </a:p>
        </p:txBody>
      </p:sp>
    </p:spTree>
    <p:extLst>
      <p:ext uri="{BB962C8B-B14F-4D97-AF65-F5344CB8AC3E}">
        <p14:creationId xmlns:p14="http://schemas.microsoft.com/office/powerpoint/2010/main" val="3776731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101"/>
          <a:stretch/>
        </p:blipFill>
        <p:spPr>
          <a:xfrm>
            <a:off x="395536" y="1342827"/>
            <a:ext cx="8640960" cy="3394502"/>
          </a:xfrm>
          <a:prstGeom prst="rect">
            <a:avLst/>
          </a:prstGeom>
        </p:spPr>
      </p:pic>
      <p:sp>
        <p:nvSpPr>
          <p:cNvPr id="17" name="Oval 16"/>
          <p:cNvSpPr/>
          <p:nvPr/>
        </p:nvSpPr>
        <p:spPr>
          <a:xfrm>
            <a:off x="4355976" y="1563638"/>
            <a:ext cx="1080120" cy="431579"/>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2" name="TextBox 1"/>
          <p:cNvSpPr txBox="1"/>
          <p:nvPr/>
        </p:nvSpPr>
        <p:spPr>
          <a:xfrm>
            <a:off x="2951760" y="998607"/>
            <a:ext cx="2121093" cy="276999"/>
          </a:xfrm>
          <a:prstGeom prst="rect">
            <a:avLst/>
          </a:prstGeom>
          <a:solidFill>
            <a:schemeClr val="bg1"/>
          </a:solidFill>
        </p:spPr>
        <p:txBody>
          <a:bodyPr wrap="none">
            <a:spAutoFit/>
          </a:bodyPr>
          <a:lstStyle/>
          <a:p>
            <a:pPr>
              <a:defRPr/>
            </a:pPr>
            <a:r>
              <a:rPr lang="en-GB" sz="1200" dirty="0">
                <a:latin typeface="Calibri" panose="020F0502020204030204" pitchFamily="34" charset="0"/>
              </a:rPr>
              <a:t>FMCG share of Trade (Grocers)</a:t>
            </a:r>
          </a:p>
        </p:txBody>
      </p:sp>
      <p:sp>
        <p:nvSpPr>
          <p:cNvPr id="26632" name="Line 26"/>
          <p:cNvSpPr>
            <a:spLocks noChangeShapeType="1"/>
          </p:cNvSpPr>
          <p:nvPr/>
        </p:nvSpPr>
        <p:spPr bwMode="auto">
          <a:xfrm flipH="1">
            <a:off x="10442575" y="6041231"/>
            <a:ext cx="0" cy="114300"/>
          </a:xfrm>
          <a:prstGeom prst="line">
            <a:avLst/>
          </a:prstGeom>
          <a:noFill/>
          <a:ln w="952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23" name="Text Placeholder 9"/>
          <p:cNvSpPr>
            <a:spLocks noGrp="1"/>
          </p:cNvSpPr>
          <p:nvPr>
            <p:ph type="body" idx="4294967295"/>
          </p:nvPr>
        </p:nvSpPr>
        <p:spPr>
          <a:xfrm>
            <a:off x="259920" y="4860771"/>
            <a:ext cx="8166100" cy="274637"/>
          </a:xfrm>
        </p:spPr>
        <p:txBody>
          <a:bodyPr/>
          <a:lstStyle/>
          <a:p>
            <a:pPr marL="114300" indent="0">
              <a:spcBef>
                <a:spcPts val="63"/>
              </a:spcBef>
              <a:buNone/>
            </a:pPr>
            <a:r>
              <a:rPr lang="en-GB" altLang="en-US" sz="900" dirty="0">
                <a:latin typeface="Calibri" panose="020F0502020204030204" pitchFamily="34" charset="0"/>
              </a:rPr>
              <a:t>Source:  Nielsen Homescan FMCG weeks ending </a:t>
            </a:r>
            <a:r>
              <a:rPr lang="en-US"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sp>
        <p:nvSpPr>
          <p:cNvPr id="21" name="Oval 20"/>
          <p:cNvSpPr/>
          <p:nvPr/>
        </p:nvSpPr>
        <p:spPr>
          <a:xfrm>
            <a:off x="2339752" y="3003798"/>
            <a:ext cx="1080000" cy="394895"/>
          </a:xfrm>
          <a:prstGeom prst="ellipse">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n-GB" dirty="0"/>
          </a:p>
        </p:txBody>
      </p:sp>
      <p:pic>
        <p:nvPicPr>
          <p:cNvPr id="15" name="Picture 2" descr="https://cdn.aldi-digital.co.uk/32FDVWu4Lhbxgj9Z3v03ji0pGJIp?&amp;w=70&amp;h=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003" y="1225575"/>
            <a:ext cx="466725" cy="56007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7"/>
          <p:cNvSpPr txBox="1">
            <a:spLocks/>
          </p:cNvSpPr>
          <p:nvPr/>
        </p:nvSpPr>
        <p:spPr>
          <a:xfrm>
            <a:off x="179512" y="339502"/>
            <a:ext cx="8964488" cy="103008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nSpc>
                <a:spcPct val="80000"/>
              </a:lnSpc>
              <a:defRPr/>
            </a:pPr>
            <a:r>
              <a:rPr lang="en-GB" sz="2000" b="0" dirty="0" smtClean="0">
                <a:solidFill>
                  <a:schemeClr val="tx1"/>
                </a:solidFill>
                <a:latin typeface="Calibri" panose="020F0502020204030204" pitchFamily="34" charset="0"/>
                <a:cs typeface="Calibri" pitchFamily="34" charset="0"/>
              </a:rPr>
              <a:t>ALDI AGAIN OUTPERFORMED THE MARKET BY CONVERTING MORE SHOPPERS QUICKLY AND  GROWING HOUSEHOLD SPEND</a:t>
            </a:r>
            <a:endParaRPr lang="en-GB" sz="2000" b="0" dirty="0">
              <a:solidFill>
                <a:schemeClr val="tx1"/>
              </a:solidFill>
              <a:latin typeface="Calibri" panose="020F0502020204030204" pitchFamily="34" charset="0"/>
              <a:cs typeface="Calibri" pitchFamily="34" charset="0"/>
            </a:endParaRPr>
          </a:p>
        </p:txBody>
      </p:sp>
      <p:sp>
        <p:nvSpPr>
          <p:cNvPr id="13" name="Oval 12"/>
          <p:cNvSpPr/>
          <p:nvPr/>
        </p:nvSpPr>
        <p:spPr>
          <a:xfrm>
            <a:off x="4608512" y="4299942"/>
            <a:ext cx="611560" cy="437387"/>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16" name="Oval 15"/>
          <p:cNvSpPr/>
          <p:nvPr/>
        </p:nvSpPr>
        <p:spPr>
          <a:xfrm>
            <a:off x="8426020" y="4361663"/>
            <a:ext cx="611560" cy="437387"/>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3023516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2101"/>
          <a:stretch/>
        </p:blipFill>
        <p:spPr>
          <a:xfrm>
            <a:off x="395535" y="1414835"/>
            <a:ext cx="8640961" cy="3401184"/>
          </a:xfrm>
          <a:prstGeom prst="rect">
            <a:avLst/>
          </a:prstGeom>
        </p:spPr>
      </p:pic>
      <p:sp>
        <p:nvSpPr>
          <p:cNvPr id="2" name="TextBox 1"/>
          <p:cNvSpPr txBox="1"/>
          <p:nvPr/>
        </p:nvSpPr>
        <p:spPr>
          <a:xfrm>
            <a:off x="2784584" y="1029013"/>
            <a:ext cx="2121093" cy="279769"/>
          </a:xfrm>
          <a:prstGeom prst="rect">
            <a:avLst/>
          </a:prstGeom>
          <a:solidFill>
            <a:schemeClr val="bg1"/>
          </a:solidFill>
        </p:spPr>
        <p:txBody>
          <a:bodyPr wrap="none">
            <a:spAutoFit/>
          </a:bodyPr>
          <a:lstStyle/>
          <a:p>
            <a:pPr>
              <a:defRPr/>
            </a:pPr>
            <a:r>
              <a:rPr lang="en-GB" sz="1200" dirty="0">
                <a:latin typeface="Calibri" panose="020F0502020204030204" pitchFamily="34" charset="0"/>
              </a:rPr>
              <a:t>FMCG share of Trade (Grocers)</a:t>
            </a:r>
          </a:p>
        </p:txBody>
      </p:sp>
      <p:sp>
        <p:nvSpPr>
          <p:cNvPr id="23" name="Text Placeholder 9"/>
          <p:cNvSpPr>
            <a:spLocks noGrp="1"/>
          </p:cNvSpPr>
          <p:nvPr>
            <p:ph type="body" idx="4294967295"/>
          </p:nvPr>
        </p:nvSpPr>
        <p:spPr>
          <a:xfrm>
            <a:off x="276517" y="4816019"/>
            <a:ext cx="8166100" cy="274637"/>
          </a:xfrm>
        </p:spPr>
        <p:txBody>
          <a:bodyPr/>
          <a:lstStyle/>
          <a:p>
            <a:pPr marL="114300" indent="0">
              <a:spcBef>
                <a:spcPts val="63"/>
              </a:spcBef>
              <a:buNone/>
            </a:pPr>
            <a:r>
              <a:rPr lang="en-GB" altLang="en-US" sz="900" dirty="0">
                <a:latin typeface="Calibri" panose="020F0502020204030204" pitchFamily="34" charset="0"/>
              </a:rPr>
              <a:t>Source:  Nielsen Homescan FMCG weeks ending </a:t>
            </a:r>
            <a:r>
              <a:rPr lang="en-US" altLang="en-US" sz="900" dirty="0" smtClean="0">
                <a:latin typeface="Calibri" panose="020F0502020204030204" pitchFamily="34" charset="0"/>
              </a:rPr>
              <a:t>15th June 2019</a:t>
            </a:r>
            <a:endParaRPr lang="en-GB" altLang="en-US" sz="900" dirty="0">
              <a:latin typeface="Calibri" panose="020F0502020204030204" pitchFamily="34" charset="0"/>
            </a:endParaRPr>
          </a:p>
        </p:txBody>
      </p:sp>
      <p:sp>
        <p:nvSpPr>
          <p:cNvPr id="21" name="Oval 20"/>
          <p:cNvSpPr/>
          <p:nvPr/>
        </p:nvSpPr>
        <p:spPr>
          <a:xfrm>
            <a:off x="2771920" y="3147814"/>
            <a:ext cx="431928" cy="197447"/>
          </a:xfrm>
          <a:prstGeom prst="ellipse">
            <a:avLst/>
          </a:prstGeom>
          <a:no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n-GB" dirty="0"/>
          </a:p>
        </p:txBody>
      </p:sp>
      <p:pic>
        <p:nvPicPr>
          <p:cNvPr id="14" name="Picture 39" descr="Lidl logo"/>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28385" y="1617874"/>
            <a:ext cx="575841" cy="57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27"/>
          <p:cNvSpPr txBox="1">
            <a:spLocks/>
          </p:cNvSpPr>
          <p:nvPr/>
        </p:nvSpPr>
        <p:spPr>
          <a:xfrm>
            <a:off x="174263" y="267494"/>
            <a:ext cx="8964488" cy="72008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nSpc>
                <a:spcPct val="80000"/>
              </a:lnSpc>
              <a:defRPr/>
            </a:pPr>
            <a:r>
              <a:rPr lang="en-GB" sz="2000" b="0" dirty="0" smtClean="0">
                <a:solidFill>
                  <a:schemeClr val="tx1"/>
                </a:solidFill>
                <a:latin typeface="Calibri" panose="020F0502020204030204" pitchFamily="34" charset="0"/>
                <a:cs typeface="Calibri" pitchFamily="34" charset="0"/>
              </a:rPr>
              <a:t>LIDL ALSO OUTPERFORMED ATTRACTING MORE SHOPPERS AND MORE VISITS</a:t>
            </a:r>
            <a:endParaRPr lang="en-GB" sz="2000" b="0" dirty="0">
              <a:solidFill>
                <a:schemeClr val="tx1"/>
              </a:solidFill>
              <a:latin typeface="Calibri" panose="020F0502020204030204" pitchFamily="34" charset="0"/>
              <a:cs typeface="Calibri" pitchFamily="34" charset="0"/>
            </a:endParaRPr>
          </a:p>
        </p:txBody>
      </p:sp>
      <p:sp>
        <p:nvSpPr>
          <p:cNvPr id="15" name="Oval 14"/>
          <p:cNvSpPr/>
          <p:nvPr/>
        </p:nvSpPr>
        <p:spPr>
          <a:xfrm>
            <a:off x="8532440" y="4484492"/>
            <a:ext cx="431928" cy="197447"/>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n-GB" dirty="0"/>
          </a:p>
        </p:txBody>
      </p:sp>
      <p:sp>
        <p:nvSpPr>
          <p:cNvPr id="10" name="Oval 9"/>
          <p:cNvSpPr/>
          <p:nvPr/>
        </p:nvSpPr>
        <p:spPr>
          <a:xfrm>
            <a:off x="4788024" y="4484493"/>
            <a:ext cx="431928" cy="197447"/>
          </a:xfrm>
          <a:prstGeom prst="ellipse">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en-GB" dirty="0"/>
          </a:p>
        </p:txBody>
      </p:sp>
    </p:spTree>
    <p:extLst>
      <p:ext uri="{BB962C8B-B14F-4D97-AF65-F5344CB8AC3E}">
        <p14:creationId xmlns:p14="http://schemas.microsoft.com/office/powerpoint/2010/main" val="1921068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067694"/>
            <a:ext cx="8046720" cy="438911"/>
          </a:xfrm>
        </p:spPr>
        <p:txBody>
          <a:bodyPr/>
          <a:lstStyle/>
          <a:p>
            <a:r>
              <a:rPr lang="en-GB" sz="4000" dirty="0" smtClean="0">
                <a:latin typeface="Calibri" panose="020F0502020204030204" pitchFamily="34" charset="0"/>
                <a:cs typeface="Calibri" panose="020F0502020204030204" pitchFamily="34" charset="0"/>
              </a:rPr>
              <a:t>RETAILER MESSAGES IN JUNE</a:t>
            </a:r>
            <a:endParaRPr lang="en-GB"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0567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1"/>
          <p:cNvSpPr txBox="1">
            <a:spLocks/>
          </p:cNvSpPr>
          <p:nvPr/>
        </p:nvSpPr>
        <p:spPr>
          <a:xfrm>
            <a:off x="107504" y="4762762"/>
            <a:ext cx="8160321" cy="380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charset="0"/>
              <a:buNone/>
            </a:pPr>
            <a:endParaRPr lang="en-US" altLang="en-US" sz="800" dirty="0" smtClean="0"/>
          </a:p>
          <a:p>
            <a:r>
              <a:rPr lang="en-GB" sz="800" dirty="0"/>
              <a:t>Source: AdIntel powered by </a:t>
            </a:r>
            <a:r>
              <a:rPr lang="en-GB" sz="800" dirty="0" smtClean="0"/>
              <a:t>AdDynamix; </a:t>
            </a:r>
            <a:r>
              <a:rPr lang="en-GB" altLang="en-US" sz="800" dirty="0"/>
              <a:t>creative executions and additional insights available. Tina.Codling@nielsen.com</a:t>
            </a:r>
            <a:r>
              <a:rPr lang="en-US" altLang="en-US" sz="800" dirty="0"/>
              <a:t> </a:t>
            </a:r>
          </a:p>
        </p:txBody>
      </p:sp>
      <p:pic>
        <p:nvPicPr>
          <p:cNvPr id="9" name="Picture 13" descr="tesc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135" y="1010616"/>
            <a:ext cx="107156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7264" y="1020255"/>
            <a:ext cx="3984736" cy="646331"/>
          </a:xfrm>
          <a:prstGeom prst="rect">
            <a:avLst/>
          </a:prstGeom>
        </p:spPr>
        <p:txBody>
          <a:bodyPr wrap="square">
            <a:spAutoFit/>
          </a:bodyPr>
          <a:lstStyle/>
          <a:p>
            <a:r>
              <a:rPr lang="en-GB" sz="1800" dirty="0" smtClean="0">
                <a:latin typeface="Calibri" panose="020F0502020204030204" pitchFamily="34" charset="0"/>
                <a:cs typeface="Calibri" panose="020F0502020204030204" pitchFamily="34" charset="0"/>
              </a:rPr>
              <a:t>                  FOOD ‘LOVE’ STORIES, EVERY DROP OF JUICE IS FROM THE FRUIT …’</a:t>
            </a:r>
            <a:endParaRPr lang="en-GB" sz="18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135" y="1883957"/>
            <a:ext cx="3856657" cy="2619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921747"/>
            <a:ext cx="3855600" cy="254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9" descr="Lidl logo"/>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04048" y="195486"/>
            <a:ext cx="575841" cy="57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873523" y="498915"/>
            <a:ext cx="4032448" cy="1323439"/>
          </a:xfrm>
          <a:prstGeom prst="rect">
            <a:avLst/>
          </a:prstGeom>
        </p:spPr>
        <p:txBody>
          <a:bodyPr wrap="square">
            <a:spAutoFit/>
          </a:bodyPr>
          <a:lstStyle/>
          <a:p>
            <a:r>
              <a:rPr lang="en-GB" sz="1600" dirty="0" smtClean="0">
                <a:latin typeface="Calibri" panose="020F0502020204030204" pitchFamily="34" charset="0"/>
                <a:cs typeface="Calibri" panose="020F0502020204030204" pitchFamily="34" charset="0"/>
              </a:rPr>
              <a:t>                    BRANDING </a:t>
            </a:r>
            <a:r>
              <a:rPr lang="en-GB" sz="1600" dirty="0">
                <a:latin typeface="Calibri" panose="020F0502020204030204" pitchFamily="34" charset="0"/>
                <a:cs typeface="Calibri" panose="020F0502020204030204" pitchFamily="34" charset="0"/>
              </a:rPr>
              <a:t>EXPLAINING </a:t>
            </a:r>
            <a:r>
              <a:rPr lang="en-GB" sz="1600" dirty="0" smtClean="0">
                <a:latin typeface="Calibri" panose="020F0502020204030204" pitchFamily="34" charset="0"/>
                <a:cs typeface="Calibri" panose="020F0502020204030204" pitchFamily="34" charset="0"/>
              </a:rPr>
              <a:t>THE WIDE              BREADTH </a:t>
            </a:r>
            <a:r>
              <a:rPr lang="en-GB" sz="1600" dirty="0">
                <a:latin typeface="Calibri" panose="020F0502020204030204" pitchFamily="34" charset="0"/>
                <a:cs typeface="Calibri" panose="020F0502020204030204" pitchFamily="34" charset="0"/>
              </a:rPr>
              <a:t>OF WHAT LIDL IS ‘BIG ON’ INCLUDING </a:t>
            </a:r>
            <a:r>
              <a:rPr lang="en-GB" sz="1600" b="1" dirty="0">
                <a:latin typeface="Calibri" panose="020F0502020204030204" pitchFamily="34" charset="0"/>
                <a:cs typeface="Calibri" panose="020F0502020204030204" pitchFamily="34" charset="0"/>
              </a:rPr>
              <a:t>QUALITY, BIG SHOPS, EATING IN, DIY, BIG BRANDS, CONVENIENCE, </a:t>
            </a:r>
            <a:r>
              <a:rPr lang="en-GB" sz="1600" b="1" dirty="0" smtClean="0">
                <a:latin typeface="Calibri" panose="020F0502020204030204" pitchFamily="34" charset="0"/>
                <a:cs typeface="Calibri" panose="020F0502020204030204" pitchFamily="34" charset="0"/>
              </a:rPr>
              <a:t>BABY, AWARD </a:t>
            </a:r>
            <a:r>
              <a:rPr lang="en-GB" sz="1600" b="1" dirty="0">
                <a:latin typeface="Calibri" panose="020F0502020204030204" pitchFamily="34" charset="0"/>
                <a:cs typeface="Calibri" panose="020F0502020204030204" pitchFamily="34" charset="0"/>
              </a:rPr>
              <a:t>WINNING, FRESH &amp; LOCAL ….</a:t>
            </a:r>
            <a:endParaRPr lang="en-GB" sz="1600" b="1" dirty="0"/>
          </a:p>
        </p:txBody>
      </p:sp>
    </p:spTree>
    <p:extLst>
      <p:ext uri="{BB962C8B-B14F-4D97-AF65-F5344CB8AC3E}">
        <p14:creationId xmlns:p14="http://schemas.microsoft.com/office/powerpoint/2010/main" val="3155583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58329" y="1059581"/>
            <a:ext cx="4080160" cy="792089"/>
          </a:xfrm>
        </p:spPr>
        <p:txBody>
          <a:bodyPr/>
          <a:lstStyle/>
          <a:p>
            <a:pPr>
              <a:tabLst>
                <a:tab pos="1971675" algn="l"/>
              </a:tabLst>
            </a:pPr>
            <a:r>
              <a:rPr lang="en-GB" sz="1900" b="0" dirty="0" smtClean="0">
                <a:latin typeface="Calibri" panose="020F0502020204030204" pitchFamily="34" charset="0"/>
                <a:cs typeface="Calibri" panose="020F0502020204030204" pitchFamily="34" charset="0"/>
              </a:rPr>
              <a:t>             SUPPORTING LOCAL, WITH FAMILY VALUES AND A TEENAGE TWIST</a:t>
            </a:r>
            <a:endParaRPr lang="en-GB" sz="1900" b="0" dirty="0">
              <a:latin typeface="Calibri" panose="020F0502020204030204" pitchFamily="34" charset="0"/>
              <a:cs typeface="Calibri" panose="020F0502020204030204" pitchFamily="34" charset="0"/>
            </a:endParaRPr>
          </a:p>
        </p:txBody>
      </p:sp>
      <p:sp>
        <p:nvSpPr>
          <p:cNvPr id="6" name="Text Placeholder 21"/>
          <p:cNvSpPr txBox="1">
            <a:spLocks/>
          </p:cNvSpPr>
          <p:nvPr/>
        </p:nvSpPr>
        <p:spPr>
          <a:xfrm>
            <a:off x="107504" y="4762762"/>
            <a:ext cx="8160321" cy="380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charset="0"/>
              <a:buNone/>
            </a:pPr>
            <a:endParaRPr lang="en-US" altLang="en-US" sz="800" dirty="0" smtClean="0"/>
          </a:p>
          <a:p>
            <a:r>
              <a:rPr lang="en-US" altLang="en-US" sz="800" dirty="0" smtClean="0"/>
              <a:t>Source: Nielsen </a:t>
            </a:r>
            <a:r>
              <a:rPr lang="en-GB" altLang="en-US" sz="800" dirty="0" smtClean="0"/>
              <a:t>AdDynamix; </a:t>
            </a:r>
            <a:r>
              <a:rPr lang="en-GB" altLang="en-US" sz="800" dirty="0"/>
              <a:t>creative executions and additional insights available. Tina.Codling@nielsen.com</a:t>
            </a:r>
            <a:r>
              <a:rPr lang="en-US" altLang="en-US" sz="800" dirty="0"/>
              <a:t> </a:t>
            </a:r>
            <a:endParaRPr lang="en-GB" altLang="en-US" sz="800" dirty="0" smtClean="0">
              <a:ea typeface="ＭＳ Ｐゴシック" pitchFamily="34" charset="-128"/>
            </a:endParaRPr>
          </a:p>
          <a:p>
            <a:pPr>
              <a:buFont typeface="Arial" charset="0"/>
              <a:buNone/>
            </a:pPr>
            <a:r>
              <a:rPr lang="en-US" altLang="en-US" sz="800" dirty="0" smtClean="0"/>
              <a:t> </a:t>
            </a:r>
            <a:endParaRPr lang="en-US" altLang="en-US" sz="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585" y="873707"/>
            <a:ext cx="548666" cy="58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07735"/>
            <a:ext cx="3942953" cy="2644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1907735"/>
            <a:ext cx="3942000" cy="267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1015004"/>
            <a:ext cx="719014" cy="441045"/>
          </a:xfrm>
          <a:prstGeom prst="rect">
            <a:avLst/>
          </a:prstGeom>
        </p:spPr>
      </p:pic>
      <p:sp>
        <p:nvSpPr>
          <p:cNvPr id="11" name="Title 2"/>
          <p:cNvSpPr txBox="1">
            <a:spLocks/>
          </p:cNvSpPr>
          <p:nvPr/>
        </p:nvSpPr>
        <p:spPr>
          <a:xfrm>
            <a:off x="4789091" y="1071224"/>
            <a:ext cx="4080160" cy="79208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tabLst>
                <a:tab pos="1971675" algn="l"/>
              </a:tabLst>
            </a:pPr>
            <a:r>
              <a:rPr lang="en-GB" sz="1900" b="0" dirty="0" smtClean="0">
                <a:latin typeface="Calibri" panose="020F0502020204030204" pitchFamily="34" charset="0"/>
                <a:cs typeface="Calibri" panose="020F0502020204030204" pitchFamily="34" charset="0"/>
              </a:rPr>
              <a:t>                THE BIG NIGHT IN FAMILY BONANZA ALL FOR £10</a:t>
            </a:r>
            <a:endParaRPr lang="en-GB" sz="19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2852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79512" y="987574"/>
            <a:ext cx="9036496" cy="834380"/>
          </a:xfrm>
        </p:spPr>
        <p:txBody>
          <a:bodyPr/>
          <a:lstStyle/>
          <a:p>
            <a:pPr>
              <a:tabLst>
                <a:tab pos="1971675" algn="l"/>
              </a:tabLst>
            </a:pPr>
            <a:r>
              <a:rPr lang="en-GB" sz="1900" b="0" dirty="0">
                <a:latin typeface="Calibri" panose="020F0502020204030204" pitchFamily="34" charset="0"/>
                <a:cs typeface="Calibri" panose="020F0502020204030204" pitchFamily="34" charset="0"/>
              </a:rPr>
              <a:t> </a:t>
            </a:r>
            <a:r>
              <a:rPr lang="en-GB" sz="1900" b="0" dirty="0" smtClean="0">
                <a:latin typeface="Calibri" panose="020F0502020204030204" pitchFamily="34" charset="0"/>
                <a:cs typeface="Calibri" panose="020F0502020204030204" pitchFamily="34" charset="0"/>
              </a:rPr>
              <a:t>           TEMPTED SHOPPERS WITH THE ‘PERFECT’ BANK HOLIDAY BBQ FOOD AND TREATING DAD TO ‘STEAK AND TRADITIONAL PUD’ WITH LOW PRICES AND BRITISH BRANDING</a:t>
            </a:r>
            <a:endParaRPr lang="en-GB" sz="1900" b="0" dirty="0">
              <a:latin typeface="Calibri" panose="020F0502020204030204" pitchFamily="34" charset="0"/>
              <a:cs typeface="Calibri" panose="020F0502020204030204" pitchFamily="34" charset="0"/>
            </a:endParaRPr>
          </a:p>
        </p:txBody>
      </p:sp>
      <p:sp>
        <p:nvSpPr>
          <p:cNvPr id="6" name="Text Placeholder 21"/>
          <p:cNvSpPr txBox="1">
            <a:spLocks/>
          </p:cNvSpPr>
          <p:nvPr/>
        </p:nvSpPr>
        <p:spPr>
          <a:xfrm>
            <a:off x="107504" y="4762762"/>
            <a:ext cx="8160321" cy="38073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charset="0"/>
              <a:buNone/>
            </a:pPr>
            <a:endParaRPr lang="en-US" altLang="en-US" sz="800" dirty="0" smtClean="0"/>
          </a:p>
          <a:p>
            <a:r>
              <a:rPr lang="en-US" altLang="en-US" sz="800" dirty="0" smtClean="0"/>
              <a:t>Source: Nielsen </a:t>
            </a:r>
            <a:r>
              <a:rPr lang="en-GB" altLang="en-US" sz="800" dirty="0" smtClean="0"/>
              <a:t>AdDynamix; </a:t>
            </a:r>
            <a:r>
              <a:rPr lang="en-GB" altLang="en-US" sz="800" dirty="0"/>
              <a:t>creative executions and additional insights available. Tina.Codling@nielsen.com</a:t>
            </a:r>
            <a:r>
              <a:rPr lang="en-US" altLang="en-US" sz="800" dirty="0"/>
              <a:t> </a:t>
            </a:r>
            <a:endParaRPr lang="en-GB" altLang="en-US" sz="800" dirty="0" smtClean="0">
              <a:ea typeface="ＭＳ Ｐゴシック" pitchFamily="34" charset="-128"/>
            </a:endParaRPr>
          </a:p>
          <a:p>
            <a:pPr>
              <a:buFont typeface="Arial" charset="0"/>
              <a:buNone/>
            </a:pPr>
            <a:r>
              <a:rPr lang="en-US" altLang="en-US" sz="800" dirty="0" smtClean="0"/>
              <a:t> </a:t>
            </a:r>
            <a:endParaRPr lang="en-US" altLang="en-US" sz="800" dirty="0"/>
          </a:p>
        </p:txBody>
      </p:sp>
      <p:pic>
        <p:nvPicPr>
          <p:cNvPr id="8" name="Picture 2" descr="G:\Marketing and PR\ALDI SOUTH Brand logo project 2017\AL_BLR_PO_MC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71550"/>
            <a:ext cx="504056" cy="60504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48211"/>
            <a:ext cx="3573388" cy="236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48212"/>
            <a:ext cx="3573462" cy="239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594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067694"/>
            <a:ext cx="8046720" cy="438911"/>
          </a:xfrm>
        </p:spPr>
        <p:txBody>
          <a:bodyPr/>
          <a:lstStyle/>
          <a:p>
            <a:r>
              <a:rPr lang="en-GB" sz="4000" dirty="0" smtClean="0">
                <a:latin typeface="Calibri" panose="020F0502020204030204" pitchFamily="34" charset="0"/>
                <a:cs typeface="Calibri" panose="020F0502020204030204" pitchFamily="34" charset="0"/>
              </a:rPr>
              <a:t>DIGITAL MESSAGES</a:t>
            </a:r>
            <a:endParaRPr lang="en-GB"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7719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latin typeface="Calibri" panose="020F0502020204030204" pitchFamily="34" charset="0"/>
              </a:endParaRPr>
            </a:p>
          </p:txBody>
        </p:sp>
        <p:sp>
          <p:nvSpPr>
            <p:cNvPr id="12296"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5D4E061E-EE8A-469A-AE52-63DDF3E485CE}" type="slidenum">
                <a:rPr lang="en-US" altLang="en-US" sz="900">
                  <a:solidFill>
                    <a:srgbClr val="FFFFFF"/>
                  </a:solidFill>
                </a:rPr>
                <a:pPr algn="ctr" eaLnBrk="1" hangingPunct="1">
                  <a:spcBef>
                    <a:spcPct val="0"/>
                  </a:spcBef>
                  <a:buClrTx/>
                  <a:buFontTx/>
                  <a:buNone/>
                </a:pPr>
                <a:t>4</a:t>
              </a:fld>
              <a:endParaRPr lang="en-US" altLang="en-US" sz="900" dirty="0">
                <a:solidFill>
                  <a:srgbClr val="FFFFFF"/>
                </a:solidFill>
              </a:endParaRPr>
            </a:p>
          </p:txBody>
        </p:sp>
      </p:grpSp>
      <p:sp>
        <p:nvSpPr>
          <p:cNvPr id="5" name="Title 4"/>
          <p:cNvSpPr>
            <a:spLocks noGrp="1"/>
          </p:cNvSpPr>
          <p:nvPr>
            <p:ph type="title"/>
          </p:nvPr>
        </p:nvSpPr>
        <p:spPr>
          <a:xfrm>
            <a:off x="539552" y="579500"/>
            <a:ext cx="8165465" cy="428625"/>
          </a:xfrm>
        </p:spPr>
        <p:txBody>
          <a:bodyPr/>
          <a:lstStyle/>
          <a:p>
            <a:pPr fontAlgn="auto">
              <a:spcAft>
                <a:spcPts val="0"/>
              </a:spcAft>
              <a:defRPr/>
            </a:pPr>
            <a:r>
              <a:rPr lang="en-GB" sz="2400" dirty="0">
                <a:solidFill>
                  <a:schemeClr val="tx1"/>
                </a:solidFill>
                <a:latin typeface="Calibri" panose="020F0502020204030204" pitchFamily="34" charset="0"/>
                <a:ea typeface="ＭＳ Ｐゴシック" charset="-128"/>
              </a:rPr>
              <a:t>WHAT’S NEW IN THE LAST 4 WEEKS?</a:t>
            </a:r>
            <a:endParaRPr lang="en-US" sz="2800" dirty="0">
              <a:solidFill>
                <a:schemeClr val="tx1"/>
              </a:solidFill>
              <a:latin typeface="Calibri" panose="020F0502020204030204" pitchFamily="34" charset="0"/>
              <a:ea typeface="ＭＳ Ｐゴシック" charset="-128"/>
            </a:endParaRPr>
          </a:p>
        </p:txBody>
      </p:sp>
      <p:sp>
        <p:nvSpPr>
          <p:cNvPr id="12293" name="Text Placeholder 7"/>
          <p:cNvSpPr>
            <a:spLocks noGrp="1"/>
          </p:cNvSpPr>
          <p:nvPr>
            <p:ph type="body" idx="13"/>
          </p:nvPr>
        </p:nvSpPr>
        <p:spPr>
          <a:xfrm>
            <a:off x="539552" y="987574"/>
            <a:ext cx="8165465" cy="236339"/>
          </a:xfrm>
        </p:spPr>
        <p:txBody>
          <a:bodyPr/>
          <a:lstStyle/>
          <a:p>
            <a:pPr>
              <a:spcBef>
                <a:spcPts val="63"/>
              </a:spcBef>
              <a:buFont typeface="Arial" charset="0"/>
              <a:buNone/>
            </a:pPr>
            <a:r>
              <a:rPr lang="en-GB" altLang="en-US" sz="1400" b="1" dirty="0" smtClean="0">
                <a:latin typeface="Calibri" panose="020F0502020204030204" pitchFamily="34" charset="0"/>
              </a:rPr>
              <a:t>Advertising:  TV and Press</a:t>
            </a:r>
            <a:endParaRPr lang="en-US" altLang="en-US" sz="1400" b="1" i="1" dirty="0" smtClean="0">
              <a:latin typeface="Calibri" panose="020F0502020204030204" pitchFamily="34" charset="0"/>
            </a:endParaRPr>
          </a:p>
        </p:txBody>
      </p:sp>
      <p:sp>
        <p:nvSpPr>
          <p:cNvPr id="11268" name="Content Placeholder 6"/>
          <p:cNvSpPr>
            <a:spLocks noGrp="1"/>
          </p:cNvSpPr>
          <p:nvPr>
            <p:ph sz="quarter" idx="14"/>
          </p:nvPr>
        </p:nvSpPr>
        <p:spPr>
          <a:xfrm>
            <a:off x="539552" y="1419622"/>
            <a:ext cx="7704856" cy="3384376"/>
          </a:xfrm>
        </p:spPr>
        <p:txBody>
          <a:bodyPr/>
          <a:lstStyle/>
          <a:p>
            <a:pPr marL="114300" indent="0">
              <a:buClr>
                <a:schemeClr val="accent1"/>
              </a:buClr>
              <a:buNone/>
              <a:defRPr/>
            </a:pPr>
            <a:r>
              <a:rPr lang="en-GB" sz="1400" b="1" dirty="0" smtClean="0">
                <a:solidFill>
                  <a:schemeClr val="tx1"/>
                </a:solidFill>
                <a:latin typeface="Calibri" panose="020F0502020204030204" pitchFamily="34" charset="0"/>
                <a:cs typeface="Arial" panose="020B0604020202020204" pitchFamily="34" charset="0"/>
              </a:rPr>
              <a:t>Retailers focussed on their points of difference, with Lidl featuring longer ads explaining what’s ‘good’ about Lidl, other retailers featured ‘services’, Father’s Day, quality and ‘local’ enterprise.</a:t>
            </a:r>
          </a:p>
          <a:p>
            <a:pPr>
              <a:buClr>
                <a:schemeClr val="accent1"/>
              </a:buClr>
              <a:defRPr/>
            </a:pPr>
            <a:r>
              <a:rPr lang="en-GB" altLang="en-US" sz="1400" b="1" dirty="0" smtClean="0">
                <a:solidFill>
                  <a:schemeClr val="tx1"/>
                </a:solidFill>
                <a:latin typeface="Calibri" panose="020F0502020204030204" pitchFamily="34" charset="0"/>
                <a:cs typeface="Arial" panose="020B0604020202020204" pitchFamily="34" charset="0"/>
              </a:rPr>
              <a:t>Tesco’s Food ‘Love Stories’ </a:t>
            </a:r>
            <a:r>
              <a:rPr lang="en-GB" altLang="en-US" sz="1400" dirty="0" smtClean="0">
                <a:solidFill>
                  <a:schemeClr val="tx1"/>
                </a:solidFill>
                <a:latin typeface="Calibri" panose="020F0502020204030204" pitchFamily="34" charset="0"/>
                <a:cs typeface="Arial" panose="020B0604020202020204" pitchFamily="34" charset="0"/>
              </a:rPr>
              <a:t>featured ‘Juice’ explaining every drop of juice comes from the fruit.</a:t>
            </a:r>
          </a:p>
          <a:p>
            <a:pPr>
              <a:buClr>
                <a:schemeClr val="accent1"/>
              </a:buClr>
              <a:defRPr/>
            </a:pPr>
            <a:r>
              <a:rPr lang="en-GB" altLang="en-US" sz="1400" b="1" dirty="0" smtClean="0">
                <a:solidFill>
                  <a:schemeClr val="tx1"/>
                </a:solidFill>
                <a:latin typeface="Calibri" panose="020F0502020204030204" pitchFamily="34" charset="0"/>
                <a:cs typeface="Arial" panose="020B0604020202020204" pitchFamily="34" charset="0"/>
              </a:rPr>
              <a:t>Lidl </a:t>
            </a:r>
            <a:r>
              <a:rPr lang="en-GB" altLang="en-US" sz="1400" dirty="0" smtClean="0">
                <a:solidFill>
                  <a:schemeClr val="tx1"/>
                </a:solidFill>
                <a:latin typeface="Calibri" panose="020F0502020204030204" pitchFamily="34" charset="0"/>
                <a:cs typeface="Arial" panose="020B0604020202020204" pitchFamily="34" charset="0"/>
              </a:rPr>
              <a:t>featured a full minute on the Lidl brand, instead of explaining what Lidl is ‘Lidl’ on, Lidl spoke about the wide array of services available pushing instead what Lidl is big on for example:  </a:t>
            </a:r>
            <a:r>
              <a:rPr lang="en-GB" altLang="en-US" sz="1400" b="1" dirty="0" smtClean="0">
                <a:solidFill>
                  <a:schemeClr val="tx1"/>
                </a:solidFill>
                <a:latin typeface="Calibri" panose="020F0502020204030204" pitchFamily="34" charset="0"/>
                <a:cs typeface="Arial" panose="020B0604020202020204" pitchFamily="34" charset="0"/>
              </a:rPr>
              <a:t>Quality, Big Shops, Eating-in, Big Brands, Convenience, Baby, Awards, Fresh</a:t>
            </a:r>
            <a:r>
              <a:rPr lang="en-GB" altLang="en-US" sz="1400" dirty="0" smtClean="0">
                <a:solidFill>
                  <a:schemeClr val="tx1"/>
                </a:solidFill>
                <a:latin typeface="Calibri" panose="020F0502020204030204" pitchFamily="34" charset="0"/>
                <a:cs typeface="Arial" panose="020B0604020202020204" pitchFamily="34" charset="0"/>
              </a:rPr>
              <a:t> and </a:t>
            </a:r>
            <a:r>
              <a:rPr lang="en-GB" altLang="en-US" sz="1400" b="1" dirty="0" smtClean="0">
                <a:solidFill>
                  <a:schemeClr val="tx1"/>
                </a:solidFill>
                <a:latin typeface="Calibri" panose="020F0502020204030204" pitchFamily="34" charset="0"/>
                <a:cs typeface="Arial" panose="020B0604020202020204" pitchFamily="34" charset="0"/>
              </a:rPr>
              <a:t>Loca</a:t>
            </a:r>
            <a:r>
              <a:rPr lang="en-GB" altLang="en-US" sz="1400" dirty="0" smtClean="0">
                <a:solidFill>
                  <a:schemeClr val="tx1"/>
                </a:solidFill>
                <a:latin typeface="Calibri" panose="020F0502020204030204" pitchFamily="34" charset="0"/>
                <a:cs typeface="Arial" panose="020B0604020202020204" pitchFamily="34" charset="0"/>
              </a:rPr>
              <a:t>l. </a:t>
            </a:r>
            <a:endParaRPr lang="en-GB" altLang="en-US" sz="1400" dirty="0">
              <a:solidFill>
                <a:schemeClr val="tx1"/>
              </a:solidFill>
              <a:latin typeface="Calibri" panose="020F0502020204030204" pitchFamily="34" charset="0"/>
              <a:cs typeface="Arial" panose="020B0604020202020204" pitchFamily="34" charset="0"/>
            </a:endParaRPr>
          </a:p>
          <a:p>
            <a:pPr>
              <a:buClr>
                <a:schemeClr val="accent1"/>
              </a:buClr>
              <a:defRPr/>
            </a:pPr>
            <a:r>
              <a:rPr lang="en-GB" altLang="en-US" sz="1400" b="1" dirty="0" smtClean="0">
                <a:solidFill>
                  <a:schemeClr val="tx1"/>
                </a:solidFill>
                <a:latin typeface="Calibri" panose="020F0502020204030204" pitchFamily="34" charset="0"/>
                <a:cs typeface="Arial" panose="020B0604020202020204" pitchFamily="34" charset="0"/>
              </a:rPr>
              <a:t>Co-op </a:t>
            </a:r>
            <a:r>
              <a:rPr lang="en-GB" altLang="en-US" sz="1400" dirty="0" smtClean="0">
                <a:solidFill>
                  <a:schemeClr val="tx1"/>
                </a:solidFill>
                <a:latin typeface="Calibri" panose="020F0502020204030204" pitchFamily="34" charset="0"/>
                <a:cs typeface="Arial" panose="020B0604020202020204" pitchFamily="34" charset="0"/>
              </a:rPr>
              <a:t>pushed their </a:t>
            </a:r>
            <a:r>
              <a:rPr lang="en-GB" altLang="en-US" sz="1400" b="1" dirty="0" smtClean="0">
                <a:solidFill>
                  <a:schemeClr val="tx1"/>
                </a:solidFill>
                <a:latin typeface="Calibri" panose="020F0502020204030204" pitchFamily="34" charset="0"/>
                <a:cs typeface="Arial" panose="020B0604020202020204" pitchFamily="34" charset="0"/>
              </a:rPr>
              <a:t>local credentials</a:t>
            </a:r>
            <a:r>
              <a:rPr lang="en-GB" altLang="en-US" sz="1400" dirty="0" smtClean="0">
                <a:solidFill>
                  <a:schemeClr val="tx1"/>
                </a:solidFill>
                <a:latin typeface="Calibri" panose="020F0502020204030204" pitchFamily="34" charset="0"/>
                <a:cs typeface="Arial" panose="020B0604020202020204" pitchFamily="34" charset="0"/>
              </a:rPr>
              <a:t>, </a:t>
            </a:r>
            <a:r>
              <a:rPr lang="en-GB" altLang="en-US" sz="1400" b="1" dirty="0" smtClean="0">
                <a:solidFill>
                  <a:schemeClr val="tx1"/>
                </a:solidFill>
                <a:latin typeface="Calibri" panose="020F0502020204030204" pitchFamily="34" charset="0"/>
                <a:cs typeface="Arial" panose="020B0604020202020204" pitchFamily="34" charset="0"/>
              </a:rPr>
              <a:t>supporting family values</a:t>
            </a:r>
            <a:r>
              <a:rPr lang="en-GB" altLang="en-US" sz="1400" dirty="0" smtClean="0">
                <a:solidFill>
                  <a:schemeClr val="tx1"/>
                </a:solidFill>
                <a:latin typeface="Calibri" panose="020F0502020204030204" pitchFamily="34" charset="0"/>
                <a:cs typeface="Arial" panose="020B0604020202020204" pitchFamily="34" charset="0"/>
              </a:rPr>
              <a:t> and featured </a:t>
            </a:r>
            <a:r>
              <a:rPr lang="en-GB" altLang="en-US" sz="1400" b="1" dirty="0" smtClean="0">
                <a:solidFill>
                  <a:schemeClr val="tx1"/>
                </a:solidFill>
                <a:latin typeface="Calibri" panose="020F0502020204030204" pitchFamily="34" charset="0"/>
                <a:cs typeface="Arial" panose="020B0604020202020204" pitchFamily="34" charset="0"/>
              </a:rPr>
              <a:t>teenagers</a:t>
            </a:r>
            <a:r>
              <a:rPr lang="en-GB" altLang="en-US" sz="1400" dirty="0" smtClean="0">
                <a:solidFill>
                  <a:schemeClr val="tx1"/>
                </a:solidFill>
                <a:latin typeface="Calibri" panose="020F0502020204030204" pitchFamily="34" charset="0"/>
                <a:cs typeface="Arial" panose="020B0604020202020204" pitchFamily="34" charset="0"/>
              </a:rPr>
              <a:t> with a business enterprise that resonates. </a:t>
            </a:r>
            <a:endParaRPr lang="en-GB" altLang="en-US" sz="1400" b="1" dirty="0">
              <a:solidFill>
                <a:schemeClr val="tx1"/>
              </a:solidFill>
              <a:latin typeface="Calibri" panose="020F0502020204030204" pitchFamily="34" charset="0"/>
              <a:cs typeface="Calibri" panose="020F0502020204030204" pitchFamily="34" charset="0"/>
            </a:endParaRPr>
          </a:p>
          <a:p>
            <a:pPr>
              <a:buClr>
                <a:schemeClr val="accent1"/>
              </a:buClr>
              <a:defRPr/>
            </a:pPr>
            <a:r>
              <a:rPr lang="en-GB" altLang="en-US" sz="1400" b="1" dirty="0" smtClean="0">
                <a:solidFill>
                  <a:schemeClr val="tx1"/>
                </a:solidFill>
                <a:latin typeface="Calibri" panose="020F0502020204030204" pitchFamily="34" charset="0"/>
                <a:cs typeface="Arial" panose="020B0604020202020204" pitchFamily="34" charset="0"/>
              </a:rPr>
              <a:t>M&amp;S </a:t>
            </a:r>
            <a:r>
              <a:rPr lang="en-GB" altLang="en-US" sz="1400" dirty="0" smtClean="0">
                <a:solidFill>
                  <a:schemeClr val="tx1"/>
                </a:solidFill>
                <a:latin typeface="Calibri" panose="020F0502020204030204" pitchFamily="34" charset="0"/>
                <a:cs typeface="Arial" panose="020B0604020202020204" pitchFamily="34" charset="0"/>
              </a:rPr>
              <a:t>co-ordinated their advertising around the has ‘Britain got Talent’ show, with a </a:t>
            </a:r>
            <a:r>
              <a:rPr lang="en-GB" altLang="en-US" sz="1400" b="1" dirty="0" smtClean="0">
                <a:solidFill>
                  <a:schemeClr val="tx1"/>
                </a:solidFill>
                <a:latin typeface="Calibri" panose="020F0502020204030204" pitchFamily="34" charset="0"/>
                <a:cs typeface="Arial" panose="020B0604020202020204" pitchFamily="34" charset="0"/>
              </a:rPr>
              <a:t>big night in Family Bonanza for £10</a:t>
            </a:r>
            <a:r>
              <a:rPr lang="en-GB" altLang="en-US" sz="1400" dirty="0" smtClean="0">
                <a:solidFill>
                  <a:schemeClr val="tx1"/>
                </a:solidFill>
                <a:latin typeface="Calibri" panose="020F0502020204030204" pitchFamily="34" charset="0"/>
                <a:cs typeface="Arial" panose="020B0604020202020204" pitchFamily="34" charset="0"/>
              </a:rPr>
              <a:t>.</a:t>
            </a:r>
            <a:endParaRPr lang="en-GB" sz="1400" dirty="0">
              <a:latin typeface="Calibri" panose="020F0502020204030204" pitchFamily="34" charset="0"/>
              <a:cs typeface="Calibri" panose="020F0502020204030204" pitchFamily="34" charset="0"/>
            </a:endParaRPr>
          </a:p>
          <a:p>
            <a:pPr>
              <a:buClr>
                <a:schemeClr val="accent1"/>
              </a:buClr>
              <a:defRPr/>
            </a:pPr>
            <a:r>
              <a:rPr lang="en-GB" altLang="en-US" sz="1400" b="1" dirty="0" smtClean="0">
                <a:solidFill>
                  <a:schemeClr val="tx1"/>
                </a:solidFill>
                <a:latin typeface="Calibri" panose="020F0502020204030204" pitchFamily="34" charset="0"/>
                <a:cs typeface="Arial" panose="020B0604020202020204" pitchFamily="34" charset="0"/>
              </a:rPr>
              <a:t>Aldi </a:t>
            </a:r>
            <a:r>
              <a:rPr lang="en-GB" altLang="en-US" sz="1400" dirty="0" smtClean="0">
                <a:solidFill>
                  <a:schemeClr val="tx1"/>
                </a:solidFill>
                <a:latin typeface="Calibri" panose="020F0502020204030204" pitchFamily="34" charset="0"/>
                <a:cs typeface="Arial" panose="020B0604020202020204" pitchFamily="34" charset="0"/>
              </a:rPr>
              <a:t>tempted shoppers with the ’perfect’ </a:t>
            </a:r>
            <a:r>
              <a:rPr lang="en-GB" altLang="en-US" sz="1400" b="1" dirty="0" smtClean="0">
                <a:solidFill>
                  <a:schemeClr val="tx1"/>
                </a:solidFill>
                <a:latin typeface="Calibri" panose="020F0502020204030204" pitchFamily="34" charset="0"/>
                <a:cs typeface="Arial" panose="020B0604020202020204" pitchFamily="34" charset="0"/>
              </a:rPr>
              <a:t>Bank Holiday BBQ food </a:t>
            </a:r>
            <a:r>
              <a:rPr lang="en-GB" altLang="en-US" sz="1400" dirty="0" smtClean="0">
                <a:solidFill>
                  <a:schemeClr val="tx1"/>
                </a:solidFill>
                <a:latin typeface="Calibri" panose="020F0502020204030204" pitchFamily="34" charset="0"/>
                <a:cs typeface="Arial" panose="020B0604020202020204" pitchFamily="34" charset="0"/>
              </a:rPr>
              <a:t>and </a:t>
            </a:r>
            <a:r>
              <a:rPr lang="en-GB" altLang="en-US" sz="1400" b="1" dirty="0" smtClean="0">
                <a:solidFill>
                  <a:schemeClr val="tx1"/>
                </a:solidFill>
                <a:latin typeface="Calibri" panose="020F0502020204030204" pitchFamily="34" charset="0"/>
                <a:cs typeface="Arial" panose="020B0604020202020204" pitchFamily="34" charset="0"/>
              </a:rPr>
              <a:t>treating Dad</a:t>
            </a:r>
            <a:r>
              <a:rPr lang="en-GB" altLang="en-US" sz="1400" dirty="0" smtClean="0">
                <a:solidFill>
                  <a:schemeClr val="tx1"/>
                </a:solidFill>
                <a:latin typeface="Calibri" panose="020F0502020204030204" pitchFamily="34" charset="0"/>
                <a:cs typeface="Arial" panose="020B0604020202020204" pitchFamily="34" charset="0"/>
              </a:rPr>
              <a:t> to </a:t>
            </a:r>
            <a:r>
              <a:rPr lang="en-GB" altLang="en-US" sz="1400" dirty="0">
                <a:solidFill>
                  <a:schemeClr val="tx1"/>
                </a:solidFill>
                <a:latin typeface="Calibri" panose="020F0502020204030204" pitchFamily="34" charset="0"/>
                <a:cs typeface="Arial" panose="020B0604020202020204" pitchFamily="34" charset="0"/>
              </a:rPr>
              <a:t>s</a:t>
            </a:r>
            <a:r>
              <a:rPr lang="en-GB" altLang="en-US" sz="1400" dirty="0" smtClean="0">
                <a:solidFill>
                  <a:schemeClr val="tx1"/>
                </a:solidFill>
                <a:latin typeface="Calibri" panose="020F0502020204030204" pitchFamily="34" charset="0"/>
                <a:cs typeface="Arial" panose="020B0604020202020204" pitchFamily="34" charset="0"/>
              </a:rPr>
              <a:t>teak and a traditional pudding with low prices and </a:t>
            </a:r>
            <a:r>
              <a:rPr lang="en-GB" altLang="en-US" sz="1400" b="1" dirty="0" smtClean="0">
                <a:solidFill>
                  <a:schemeClr val="tx1"/>
                </a:solidFill>
                <a:latin typeface="Calibri" panose="020F0502020204030204" pitchFamily="34" charset="0"/>
                <a:cs typeface="Arial" panose="020B0604020202020204" pitchFamily="34" charset="0"/>
              </a:rPr>
              <a:t>British branding</a:t>
            </a:r>
            <a:r>
              <a:rPr lang="en-GB" altLang="en-US" sz="1400" dirty="0" smtClean="0">
                <a:solidFill>
                  <a:schemeClr val="tx1"/>
                </a:solidFill>
                <a:latin typeface="Calibri" panose="020F0502020204030204" pitchFamily="34" charset="0"/>
                <a:cs typeface="Arial" panose="020B0604020202020204" pitchFamily="34" charset="0"/>
              </a:rPr>
              <a:t>.  </a:t>
            </a:r>
            <a:endParaRPr lang="en-GB" sz="1400" b="1" dirty="0">
              <a:latin typeface="Calibri" panose="020F0502020204030204" pitchFamily="34" charset="0"/>
              <a:cs typeface="Calibri" panose="020F0502020204030204" pitchFamily="34" charset="0"/>
            </a:endParaRPr>
          </a:p>
          <a:p>
            <a:pPr>
              <a:buClr>
                <a:schemeClr val="accent1"/>
              </a:buClr>
              <a:defRPr/>
            </a:pPr>
            <a:endParaRPr lang="en-GB" altLang="en-US" sz="1400" b="1" dirty="0" smtClean="0">
              <a:solidFill>
                <a:schemeClr val="tx1"/>
              </a:solidFill>
              <a:latin typeface="Calibri" panose="020F0502020204030204" pitchFamily="34" charset="0"/>
              <a:cs typeface="Arial" panose="020B0604020202020204" pitchFamily="34" charset="0"/>
            </a:endParaRPr>
          </a:p>
        </p:txBody>
      </p:sp>
      <p:sp>
        <p:nvSpPr>
          <p:cNvPr id="12294" name="Text Placeholder 1"/>
          <p:cNvSpPr>
            <a:spLocks noGrp="1"/>
          </p:cNvSpPr>
          <p:nvPr>
            <p:ph type="body" idx="15"/>
          </p:nvPr>
        </p:nvSpPr>
        <p:spPr>
          <a:xfrm>
            <a:off x="323528" y="4744734"/>
            <a:ext cx="8165465" cy="274320"/>
          </a:xfrm>
        </p:spPr>
        <p:txBody>
          <a:bodyPr/>
          <a:lstStyle/>
          <a:p>
            <a:pPr eaLnBrk="1" hangingPunct="1"/>
            <a:r>
              <a:rPr lang="en-US" altLang="en-US" sz="900" dirty="0">
                <a:latin typeface="Calibri" panose="020F0502020204030204" pitchFamily="34" charset="0"/>
              </a:rPr>
              <a:t>Source: Nielsen </a:t>
            </a:r>
            <a:r>
              <a:rPr lang="en-US" altLang="en-US" sz="900" dirty="0" smtClean="0">
                <a:latin typeface="Calibri" panose="020F0502020204030204" pitchFamily="34" charset="0"/>
              </a:rPr>
              <a:t>AdDynamix</a:t>
            </a:r>
            <a:endParaRPr lang="en-US" altLang="en-US" sz="900" dirty="0">
              <a:latin typeface="Calibri" panose="020F0502020204030204" pitchFamily="34" charset="0"/>
            </a:endParaRPr>
          </a:p>
        </p:txBody>
      </p:sp>
    </p:spTree>
    <p:extLst>
      <p:ext uri="{BB962C8B-B14F-4D97-AF65-F5344CB8AC3E}">
        <p14:creationId xmlns:p14="http://schemas.microsoft.com/office/powerpoint/2010/main" val="3114262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sz="1000" dirty="0" smtClean="0">
                <a:latin typeface="Calibri" panose="020F0502020204030204" pitchFamily="34" charset="0"/>
                <a:cs typeface="Calibri" panose="020F0502020204030204" pitchFamily="34" charset="0"/>
              </a:rPr>
              <a:t>RE:  Retailer Websites and Digital Advertising</a:t>
            </a:r>
            <a:endParaRPr lang="en-GB" sz="1000" dirty="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a:xfrm>
            <a:off x="179512" y="339502"/>
            <a:ext cx="8526711" cy="433917"/>
          </a:xfrm>
        </p:spPr>
        <p:txBody>
          <a:bodyPr/>
          <a:lstStyle/>
          <a:p>
            <a:r>
              <a:rPr lang="en-GB" sz="2400" b="0" dirty="0" smtClean="0">
                <a:latin typeface="Calibri" panose="020F0502020204030204" pitchFamily="34" charset="0"/>
                <a:cs typeface="Calibri" panose="020F0502020204030204" pitchFamily="34" charset="0"/>
              </a:rPr>
              <a:t>WAITROSE PUSHED meal deals, services, horticulture and father’s day</a:t>
            </a:r>
            <a:endParaRPr lang="en-GB" sz="2400" b="0" dirty="0">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15566"/>
            <a:ext cx="1664970" cy="184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203598"/>
            <a:ext cx="1908810" cy="185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60" y="3003798"/>
            <a:ext cx="1741170" cy="166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215572"/>
            <a:ext cx="172593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1203598"/>
            <a:ext cx="2631753" cy="2824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0174" y="3229633"/>
            <a:ext cx="1680791" cy="163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805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GB" sz="1000" dirty="0" smtClean="0">
                <a:latin typeface="Calibri" panose="020F0502020204030204" pitchFamily="34" charset="0"/>
                <a:cs typeface="Calibri" panose="020F0502020204030204" pitchFamily="34" charset="0"/>
              </a:rPr>
              <a:t>RE:  Retailer Websites and Digital Advertising</a:t>
            </a:r>
            <a:endParaRPr lang="en-GB" sz="1000" dirty="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a:xfrm>
            <a:off x="207675" y="339501"/>
            <a:ext cx="8496944" cy="384665"/>
          </a:xfrm>
        </p:spPr>
        <p:txBody>
          <a:bodyPr/>
          <a:lstStyle/>
          <a:p>
            <a:r>
              <a:rPr lang="en-GB" sz="2000" b="0" dirty="0" smtClean="0">
                <a:latin typeface="Calibri" panose="020F0502020204030204" pitchFamily="34" charset="0"/>
                <a:cs typeface="Calibri" panose="020F0502020204030204" pitchFamily="34" charset="0"/>
              </a:rPr>
              <a:t>OCADO PUSHED FREE DELIVERY SLOTS, SUMMER FOOD, BRANDS AND BWS, WHILST m&amp;s FOCUSSED ON ‘DINING-IN’ AND FATHERS DAY</a:t>
            </a:r>
            <a:endParaRPr lang="en-GB" sz="2000" b="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724166"/>
            <a:ext cx="739140" cy="453390"/>
          </a:xfrm>
          <a:prstGeom prst="rect">
            <a:avLst/>
          </a:prstGeom>
        </p:spPr>
      </p:pic>
      <p:pic>
        <p:nvPicPr>
          <p:cNvPr id="9"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724166"/>
            <a:ext cx="704762" cy="6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359" y="1108919"/>
            <a:ext cx="292893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6644" y="2931790"/>
            <a:ext cx="1759048" cy="202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686" y="1419622"/>
            <a:ext cx="2119313"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427734"/>
            <a:ext cx="160496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0110" y="943658"/>
            <a:ext cx="2006037" cy="3686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6156" y="1292098"/>
            <a:ext cx="2077844" cy="1197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9894" y="2664212"/>
            <a:ext cx="1634106" cy="1965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96427" y="4575885"/>
            <a:ext cx="3385740" cy="56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853" y="3147815"/>
            <a:ext cx="2301257" cy="125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533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3980" y="492725"/>
            <a:ext cx="8974514" cy="443840"/>
          </a:xfrm>
        </p:spPr>
        <p:txBody>
          <a:bodyPr/>
          <a:lstStyle/>
          <a:p>
            <a:r>
              <a:rPr lang="en-GB" sz="2200" b="0" dirty="0" smtClean="0">
                <a:latin typeface="Calibri" panose="020F0502020204030204" pitchFamily="34" charset="0"/>
                <a:cs typeface="Calibri" panose="020F0502020204030204" pitchFamily="34" charset="0"/>
              </a:rPr>
              <a:t>Aldi ENCOURAGED DISCRETIONARY SPEND WITH AN ARRAY OF NON FOOD OFFERS, FATHERS DAY, POUNDLAND OFFERED ICE-CREAM &amp; GIFTS </a:t>
            </a:r>
            <a:endParaRPr lang="en-GB" sz="2200" dirty="0"/>
          </a:p>
        </p:txBody>
      </p:sp>
      <p:sp>
        <p:nvSpPr>
          <p:cNvPr id="11" name="Text Placeholder 2"/>
          <p:cNvSpPr>
            <a:spLocks noGrp="1"/>
          </p:cNvSpPr>
          <p:nvPr>
            <p:ph type="body" idx="1"/>
          </p:nvPr>
        </p:nvSpPr>
        <p:spPr>
          <a:xfrm>
            <a:off x="116298" y="4869181"/>
            <a:ext cx="8165591" cy="274319"/>
          </a:xfrm>
        </p:spPr>
        <p:txBody>
          <a:bodyPr/>
          <a:lstStyle/>
          <a:p>
            <a:r>
              <a:rPr lang="en-GB" sz="1000" dirty="0" smtClean="0">
                <a:latin typeface="Calibri" panose="020F0502020204030204" pitchFamily="34" charset="0"/>
                <a:cs typeface="Calibri" panose="020F0502020204030204" pitchFamily="34" charset="0"/>
              </a:rPr>
              <a:t>RE:  Retailer Websites and Digital Advertising</a:t>
            </a:r>
            <a:endParaRPr lang="en-GB" sz="1000" dirty="0">
              <a:latin typeface="Calibri" panose="020F0502020204030204" pitchFamily="34" charset="0"/>
              <a:cs typeface="Calibri" panose="020F0502020204030204"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672" y="801663"/>
            <a:ext cx="13144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s://cdn.aldi-digital.co.uk/32FDVWu4Lhbxgj9Z3v03ji0pGJIp?&amp;w=70&amp;h=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782613"/>
            <a:ext cx="3333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37298"/>
            <a:ext cx="1832610" cy="177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016568"/>
            <a:ext cx="1143000" cy="147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21524"/>
          <a:stretch/>
        </p:blipFill>
        <p:spPr bwMode="auto">
          <a:xfrm>
            <a:off x="2987824" y="2829370"/>
            <a:ext cx="1769500" cy="230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4520" y="3016568"/>
            <a:ext cx="1512168" cy="1704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1736" y="1237298"/>
            <a:ext cx="1535983" cy="1478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6136" y="1427033"/>
            <a:ext cx="16097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27124" y="1381902"/>
            <a:ext cx="1650522" cy="293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9342" y="894660"/>
            <a:ext cx="1803790" cy="192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6941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5466" y="1068494"/>
            <a:ext cx="3415720" cy="3303456"/>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spcBef>
                <a:spcPct val="0"/>
              </a:spcBef>
              <a:spcAft>
                <a:spcPts val="300"/>
              </a:spcAft>
            </a:pPr>
            <a:endParaRPr lang="en-GB" sz="2000" b="1" kern="1200" dirty="0" smtClean="0">
              <a:latin typeface="Calibri" panose="020F0502020204030204" pitchFamily="34" charset="0"/>
              <a:cs typeface="Calibri" panose="020F0502020204030204" pitchFamily="34" charset="0"/>
            </a:endParaRPr>
          </a:p>
          <a:p>
            <a:pPr lvl="0" algn="ctr" defTabSz="1066800">
              <a:spcBef>
                <a:spcPct val="0"/>
              </a:spcBef>
              <a:spcAft>
                <a:spcPts val="300"/>
              </a:spcAft>
            </a:pPr>
            <a:endParaRPr lang="en-GB" sz="2000" b="1" kern="1200" dirty="0">
              <a:latin typeface="Calibri" panose="020F0502020204030204" pitchFamily="34" charset="0"/>
              <a:cs typeface="Calibri" panose="020F0502020204030204" pitchFamily="34" charset="0"/>
            </a:endParaRPr>
          </a:p>
          <a:p>
            <a:pPr lvl="0" algn="ctr" defTabSz="1066800">
              <a:spcBef>
                <a:spcPct val="0"/>
              </a:spcBef>
              <a:spcAft>
                <a:spcPts val="300"/>
              </a:spcAft>
            </a:pPr>
            <a:r>
              <a:rPr lang="en-GB" sz="2000" b="1" kern="1200" dirty="0" smtClean="0">
                <a:latin typeface="Calibri" panose="020F0502020204030204" pitchFamily="34" charset="0"/>
                <a:cs typeface="Calibri" panose="020F0502020204030204" pitchFamily="34" charset="0"/>
              </a:rPr>
              <a:t>Total Store Value Sales</a:t>
            </a:r>
          </a:p>
          <a:p>
            <a:pPr lvl="0" algn="ctr" defTabSz="1066800">
              <a:spcBef>
                <a:spcPct val="0"/>
              </a:spcBef>
              <a:spcAft>
                <a:spcPts val="300"/>
              </a:spcAft>
            </a:pPr>
            <a:r>
              <a:rPr lang="en-GB" kern="1200" dirty="0" smtClean="0">
                <a:latin typeface="Calibri" panose="020F0502020204030204" pitchFamily="34" charset="0"/>
                <a:cs typeface="Calibri" panose="020F0502020204030204" pitchFamily="34" charset="0"/>
              </a:rPr>
              <a:t>First 7 weeks sales (Actual)</a:t>
            </a:r>
          </a:p>
          <a:p>
            <a:pPr lvl="0" algn="ctr" defTabSz="1066800">
              <a:lnSpc>
                <a:spcPct val="90000"/>
              </a:lnSpc>
              <a:spcBef>
                <a:spcPct val="0"/>
              </a:spcBef>
              <a:spcAft>
                <a:spcPct val="35000"/>
              </a:spcAft>
            </a:pPr>
            <a:r>
              <a:rPr lang="en-GB" sz="2800" b="1" kern="1200" dirty="0" smtClean="0">
                <a:solidFill>
                  <a:schemeClr val="bg1"/>
                </a:solidFill>
                <a:latin typeface="Calibri" panose="020F0502020204030204" pitchFamily="34" charset="0"/>
                <a:cs typeface="Calibri" panose="020F0502020204030204" pitchFamily="34" charset="0"/>
              </a:rPr>
              <a:t>-2.1%</a:t>
            </a:r>
          </a:p>
          <a:p>
            <a:pPr lvl="0" algn="ctr" defTabSz="1066800">
              <a:lnSpc>
                <a:spcPct val="90000"/>
              </a:lnSpc>
              <a:spcBef>
                <a:spcPct val="0"/>
              </a:spcBef>
              <a:spcAft>
                <a:spcPct val="35000"/>
              </a:spcAft>
            </a:pPr>
            <a:r>
              <a:rPr lang="en-GB" b="1" dirty="0" smtClean="0">
                <a:solidFill>
                  <a:schemeClr val="accent3"/>
                </a:solidFill>
                <a:latin typeface="Calibri" panose="020F0502020204030204" pitchFamily="34" charset="0"/>
                <a:cs typeface="Calibri" panose="020F0502020204030204" pitchFamily="34" charset="0"/>
              </a:rPr>
              <a:t>To MATCH last years sales = £42.9Bn</a:t>
            </a:r>
          </a:p>
          <a:p>
            <a:pPr lvl="0" algn="ctr" defTabSz="1066800">
              <a:lnSpc>
                <a:spcPct val="90000"/>
              </a:lnSpc>
              <a:spcBef>
                <a:spcPct val="0"/>
              </a:spcBef>
              <a:spcAft>
                <a:spcPct val="35000"/>
              </a:spcAft>
            </a:pPr>
            <a:r>
              <a:rPr lang="en-GB" b="1" dirty="0" smtClean="0">
                <a:solidFill>
                  <a:schemeClr val="accent3"/>
                </a:solidFill>
                <a:latin typeface="Calibri" panose="020F0502020204030204" pitchFamily="34" charset="0"/>
                <a:cs typeface="Calibri" panose="020F0502020204030204" pitchFamily="34" charset="0"/>
              </a:rPr>
              <a:t>Final 11 weeks growth needs to average</a:t>
            </a:r>
            <a:endParaRPr lang="en-GB" b="1" dirty="0">
              <a:solidFill>
                <a:schemeClr val="accent3"/>
              </a:solidFill>
              <a:latin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r>
              <a:rPr lang="en-GB" sz="2800" b="1" dirty="0" smtClean="0">
                <a:solidFill>
                  <a:schemeClr val="accent3"/>
                </a:solidFill>
                <a:latin typeface="Calibri" panose="020F0502020204030204" pitchFamily="34" charset="0"/>
                <a:cs typeface="Calibri" panose="020F0502020204030204" pitchFamily="34" charset="0"/>
              </a:rPr>
              <a:t>+1.3%</a:t>
            </a:r>
          </a:p>
          <a:p>
            <a:pPr lvl="0" algn="ctr" defTabSz="1066800">
              <a:lnSpc>
                <a:spcPct val="90000"/>
              </a:lnSpc>
              <a:spcBef>
                <a:spcPct val="0"/>
              </a:spcBef>
              <a:spcAft>
                <a:spcPct val="35000"/>
              </a:spcAft>
            </a:pPr>
            <a:r>
              <a:rPr lang="en-GB" b="1" dirty="0">
                <a:solidFill>
                  <a:schemeClr val="accent3"/>
                </a:solidFill>
                <a:latin typeface="Calibri" panose="020F0502020204030204" pitchFamily="34" charset="0"/>
                <a:cs typeface="Calibri" panose="020F0502020204030204" pitchFamily="34" charset="0"/>
              </a:rPr>
              <a:t>To MATCH last years </a:t>
            </a:r>
            <a:r>
              <a:rPr lang="en-GB" b="1" dirty="0" smtClean="0">
                <a:solidFill>
                  <a:schemeClr val="accent3"/>
                </a:solidFill>
                <a:latin typeface="Calibri" panose="020F0502020204030204" pitchFamily="34" charset="0"/>
                <a:cs typeface="Calibri" panose="020F0502020204030204" pitchFamily="34" charset="0"/>
              </a:rPr>
              <a:t>growth of 2.8%</a:t>
            </a:r>
            <a:endParaRPr lang="en-GB" b="1" dirty="0">
              <a:solidFill>
                <a:schemeClr val="accent3"/>
              </a:solidFill>
              <a:latin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r>
              <a:rPr lang="en-GB" b="1" dirty="0">
                <a:solidFill>
                  <a:schemeClr val="accent3"/>
                </a:solidFill>
                <a:latin typeface="Calibri" panose="020F0502020204030204" pitchFamily="34" charset="0"/>
                <a:cs typeface="Calibri" panose="020F0502020204030204" pitchFamily="34" charset="0"/>
              </a:rPr>
              <a:t>Final 11 weeks growth needs to average</a:t>
            </a:r>
          </a:p>
          <a:p>
            <a:pPr lvl="0" algn="ctr" defTabSz="1066800">
              <a:lnSpc>
                <a:spcPct val="90000"/>
              </a:lnSpc>
              <a:spcBef>
                <a:spcPct val="0"/>
              </a:spcBef>
              <a:spcAft>
                <a:spcPct val="35000"/>
              </a:spcAft>
            </a:pPr>
            <a:r>
              <a:rPr lang="en-GB" sz="2800" b="1" dirty="0" smtClean="0">
                <a:solidFill>
                  <a:schemeClr val="accent3"/>
                </a:solidFill>
                <a:latin typeface="Calibri" panose="020F0502020204030204" pitchFamily="34" charset="0"/>
                <a:cs typeface="Calibri" panose="020F0502020204030204" pitchFamily="34" charset="0"/>
              </a:rPr>
              <a:t>+5.9%</a:t>
            </a:r>
            <a:endParaRPr lang="en-US" sz="2800" b="1" kern="1200" dirty="0">
              <a:solidFill>
                <a:schemeClr val="accent3"/>
              </a:solidFill>
              <a:latin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pPr>
            <a:endParaRPr lang="en-US" sz="5400" b="1" kern="1200" dirty="0">
              <a:solidFill>
                <a:schemeClr val="accent3"/>
              </a:solidFill>
              <a:latin typeface="Calibri" panose="020F0502020204030204" pitchFamily="34" charset="0"/>
              <a:cs typeface="Calibri" panose="020F0502020204030204" pitchFamily="34" charset="0"/>
            </a:endParaRPr>
          </a:p>
        </p:txBody>
      </p:sp>
      <p:sp>
        <p:nvSpPr>
          <p:cNvPr id="7" name="Straight Connector 6"/>
          <p:cNvSpPr/>
          <p:nvPr/>
        </p:nvSpPr>
        <p:spPr>
          <a:xfrm>
            <a:off x="6052712" y="1175946"/>
            <a:ext cx="0" cy="1109651"/>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Text Placeholder 9"/>
          <p:cNvSpPr txBox="1">
            <a:spLocks/>
          </p:cNvSpPr>
          <p:nvPr/>
        </p:nvSpPr>
        <p:spPr>
          <a:xfrm>
            <a:off x="266613" y="4783460"/>
            <a:ext cx="8265827" cy="3600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100" dirty="0" smtClean="0">
                <a:latin typeface="Calibri" panose="020F0502020204030204" pitchFamily="34" charset="0"/>
                <a:cs typeface="Calibri" panose="020F0502020204030204" pitchFamily="34" charset="0"/>
              </a:rPr>
              <a:t>Source:  Nielsen Scantrack Total Store Read, Grocery Multiples, 18w/e 1st September 2018, 7 w/e 15th June Actual, 11 w/e 31Aug Estimate</a:t>
            </a:r>
            <a:endParaRPr lang="en-US" sz="1100" dirty="0">
              <a:latin typeface="Calibri" panose="020F0502020204030204" pitchFamily="34" charset="0"/>
              <a:cs typeface="Calibri" panose="020F0502020204030204" pitchFamily="34" charset="0"/>
            </a:endParaRPr>
          </a:p>
        </p:txBody>
      </p:sp>
      <p:sp>
        <p:nvSpPr>
          <p:cNvPr id="15" name="Rectangle 14"/>
          <p:cNvSpPr/>
          <p:nvPr/>
        </p:nvSpPr>
        <p:spPr>
          <a:xfrm>
            <a:off x="4411365" y="1068493"/>
            <a:ext cx="3328987" cy="330345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alibri" panose="020F0502020204030204" pitchFamily="34" charset="0"/>
                <a:cs typeface="Calibri" panose="020F0502020204030204" pitchFamily="34" charset="0"/>
              </a:rPr>
              <a:t>If current growth (</a:t>
            </a:r>
            <a:r>
              <a:rPr lang="en-GB" sz="2000" b="1" dirty="0" smtClean="0">
                <a:solidFill>
                  <a:srgbClr val="FF0000"/>
                </a:solidFill>
                <a:latin typeface="Calibri" panose="020F0502020204030204" pitchFamily="34" charset="0"/>
                <a:cs typeface="Calibri" panose="020F0502020204030204" pitchFamily="34" charset="0"/>
              </a:rPr>
              <a:t>-2.1%</a:t>
            </a:r>
            <a:r>
              <a:rPr lang="en-GB" sz="2000" b="1" dirty="0" smtClean="0">
                <a:latin typeface="Calibri" panose="020F0502020204030204" pitchFamily="34" charset="0"/>
                <a:cs typeface="Calibri" panose="020F0502020204030204" pitchFamily="34" charset="0"/>
              </a:rPr>
              <a:t>), </a:t>
            </a:r>
          </a:p>
          <a:p>
            <a:pPr algn="ctr"/>
            <a:r>
              <a:rPr lang="en-GB" sz="2000" b="1" dirty="0" smtClean="0">
                <a:latin typeface="Calibri" panose="020F0502020204030204" pitchFamily="34" charset="0"/>
                <a:cs typeface="Calibri" panose="020F0502020204030204" pitchFamily="34" charset="0"/>
              </a:rPr>
              <a:t>continues Shoppers will spend </a:t>
            </a:r>
            <a:r>
              <a:rPr lang="en-US" sz="2000" b="1" dirty="0" smtClean="0">
                <a:solidFill>
                  <a:srgbClr val="FF0000"/>
                </a:solidFill>
                <a:latin typeface="Calibri" panose="020F0502020204030204" pitchFamily="34" charset="0"/>
                <a:cs typeface="Calibri" panose="020F0502020204030204" pitchFamily="34" charset="0"/>
              </a:rPr>
              <a:t>£885m less </a:t>
            </a:r>
            <a:r>
              <a:rPr lang="en-US" sz="2000" b="1" dirty="0" smtClean="0">
                <a:latin typeface="Calibri" panose="020F0502020204030204" pitchFamily="34" charset="0"/>
                <a:cs typeface="Calibri" panose="020F0502020204030204" pitchFamily="34" charset="0"/>
              </a:rPr>
              <a:t>this summer, buying </a:t>
            </a:r>
            <a:r>
              <a:rPr lang="en-US" sz="2000" b="1" dirty="0" smtClean="0">
                <a:solidFill>
                  <a:srgbClr val="FF0000"/>
                </a:solidFill>
                <a:latin typeface="Calibri" panose="020F0502020204030204" pitchFamily="34" charset="0"/>
                <a:cs typeface="Calibri" panose="020F0502020204030204" pitchFamily="34" charset="0"/>
              </a:rPr>
              <a:t>403m</a:t>
            </a:r>
            <a:r>
              <a:rPr lang="en-US" sz="2000" b="1" dirty="0" smtClean="0">
                <a:latin typeface="Calibri" panose="020F0502020204030204" pitchFamily="34" charset="0"/>
                <a:cs typeface="Calibri" panose="020F0502020204030204" pitchFamily="34" charset="0"/>
              </a:rPr>
              <a:t> fewer units, which equates to 2.5 days of missed trading</a:t>
            </a:r>
            <a:endParaRPr lang="en-US" sz="2000" b="1" dirty="0">
              <a:latin typeface="Calibri" panose="020F0502020204030204" pitchFamily="34" charset="0"/>
              <a:cs typeface="Calibri" panose="020F0502020204030204" pitchFamily="34" charset="0"/>
            </a:endParaRPr>
          </a:p>
        </p:txBody>
      </p:sp>
      <p:sp>
        <p:nvSpPr>
          <p:cNvPr id="16" name="Title 4"/>
          <p:cNvSpPr txBox="1">
            <a:spLocks/>
          </p:cNvSpPr>
          <p:nvPr/>
        </p:nvSpPr>
        <p:spPr>
          <a:xfrm>
            <a:off x="527016" y="411510"/>
            <a:ext cx="8165465"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defRPr/>
            </a:pPr>
            <a:r>
              <a:rPr lang="en-GB" sz="2000" b="0" dirty="0" smtClean="0">
                <a:solidFill>
                  <a:schemeClr val="tx1"/>
                </a:solidFill>
                <a:ea typeface="ＭＳ Ｐゴシック" charset="-128"/>
              </a:rPr>
              <a:t>FOR SUMMER 2019 </a:t>
            </a:r>
            <a:r>
              <a:rPr lang="en-GB" sz="2000" dirty="0" smtClean="0">
                <a:solidFill>
                  <a:schemeClr val="tx1"/>
                </a:solidFill>
                <a:ea typeface="ＭＳ Ｐゴシック" charset="-128"/>
              </a:rPr>
              <a:t>TO MATCH </a:t>
            </a:r>
            <a:r>
              <a:rPr lang="en-GB" sz="2000" b="0" dirty="0" smtClean="0">
                <a:solidFill>
                  <a:schemeClr val="tx1"/>
                </a:solidFill>
                <a:ea typeface="ＭＳ Ｐゴシック" charset="-128"/>
              </a:rPr>
              <a:t>LAST YEARS SALES, THE INDUSTRY NEEDS TO SELL MORE </a:t>
            </a:r>
            <a:r>
              <a:rPr lang="en-GB" sz="2000" dirty="0" smtClean="0">
                <a:solidFill>
                  <a:schemeClr val="tx1"/>
                </a:solidFill>
                <a:ea typeface="ＭＳ Ｐゴシック" charset="-128"/>
              </a:rPr>
              <a:t>EVERY</a:t>
            </a:r>
            <a:r>
              <a:rPr lang="en-GB" sz="2000" b="0" dirty="0" smtClean="0">
                <a:solidFill>
                  <a:schemeClr val="tx1"/>
                </a:solidFill>
                <a:ea typeface="ＭＳ Ｐゴシック" charset="-128"/>
              </a:rPr>
              <a:t> WEEK FOR THE </a:t>
            </a:r>
            <a:r>
              <a:rPr lang="en-GB" sz="2000" dirty="0" smtClean="0">
                <a:solidFill>
                  <a:schemeClr val="tx1"/>
                </a:solidFill>
                <a:ea typeface="ＭＳ Ｐゴシック" charset="-128"/>
              </a:rPr>
              <a:t>NEXT 11 WEEKS </a:t>
            </a:r>
            <a:r>
              <a:rPr lang="en-GB" sz="2000" b="0" dirty="0" smtClean="0">
                <a:solidFill>
                  <a:schemeClr val="tx1"/>
                </a:solidFill>
                <a:ea typeface="ＭＳ Ｐゴシック" charset="-128"/>
              </a:rPr>
              <a:t>….</a:t>
            </a:r>
            <a:endParaRPr lang="en-US" sz="2000" b="0" dirty="0">
              <a:solidFill>
                <a:schemeClr val="tx1"/>
              </a:solidFill>
              <a:ea typeface="ＭＳ Ｐゴシック" charset="-128"/>
            </a:endParaRPr>
          </a:p>
        </p:txBody>
      </p:sp>
    </p:spTree>
    <p:extLst>
      <p:ext uri="{BB962C8B-B14F-4D97-AF65-F5344CB8AC3E}">
        <p14:creationId xmlns:p14="http://schemas.microsoft.com/office/powerpoint/2010/main" val="1681324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Placeholder 8"/>
          <p:cNvGraphicFramePr>
            <a:graphicFrameLocks/>
          </p:cNvGraphicFramePr>
          <p:nvPr>
            <p:extLst>
              <p:ext uri="{D42A27DB-BD31-4B8C-83A1-F6EECF244321}">
                <p14:modId xmlns:p14="http://schemas.microsoft.com/office/powerpoint/2010/main" val="1352397565"/>
              </p:ext>
            </p:extLst>
          </p:nvPr>
        </p:nvGraphicFramePr>
        <p:xfrm>
          <a:off x="1187624" y="1419622"/>
          <a:ext cx="7344816" cy="29205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05991" y="1339491"/>
            <a:ext cx="1152880" cy="261610"/>
          </a:xfrm>
          <a:prstGeom prst="rect">
            <a:avLst/>
          </a:prstGeom>
          <a:noFill/>
        </p:spPr>
        <p:txBody>
          <a:bodyPr wrap="none" rtlCol="0">
            <a:spAutoFit/>
          </a:bodyPr>
          <a:lstStyle/>
          <a:p>
            <a:r>
              <a:rPr lang="en-GB" sz="1100" dirty="0" smtClean="0">
                <a:latin typeface="Calibri" panose="020F0502020204030204" pitchFamily="34" charset="0"/>
              </a:rPr>
              <a:t>£Bn weekly sales</a:t>
            </a:r>
            <a:endParaRPr lang="en-US" sz="1100" dirty="0">
              <a:latin typeface="Calibri" panose="020F0502020204030204" pitchFamily="34" charset="0"/>
            </a:endParaRPr>
          </a:p>
        </p:txBody>
      </p:sp>
      <p:sp>
        <p:nvSpPr>
          <p:cNvPr id="7" name="Text Placeholder 9"/>
          <p:cNvSpPr txBox="1">
            <a:spLocks/>
          </p:cNvSpPr>
          <p:nvPr/>
        </p:nvSpPr>
        <p:spPr>
          <a:xfrm>
            <a:off x="0" y="4499992"/>
            <a:ext cx="8165591" cy="2743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000" dirty="0" smtClean="0">
                <a:latin typeface="Calibri" panose="020F0502020204030204" pitchFamily="34" charset="0"/>
                <a:cs typeface="Calibri" panose="020F0502020204030204" pitchFamily="34" charset="0"/>
              </a:rPr>
              <a:t>Source:  Nielsen Scantrack Total Store Read, Grocery Multiples</a:t>
            </a:r>
            <a:endParaRPr lang="en-US" sz="1000" dirty="0">
              <a:latin typeface="Calibri" panose="020F0502020204030204" pitchFamily="34" charset="0"/>
              <a:cs typeface="Calibri" panose="020F0502020204030204" pitchFamily="34" charset="0"/>
            </a:endParaRPr>
          </a:p>
        </p:txBody>
      </p:sp>
      <p:sp>
        <p:nvSpPr>
          <p:cNvPr id="10" name="Title 4"/>
          <p:cNvSpPr txBox="1">
            <a:spLocks/>
          </p:cNvSpPr>
          <p:nvPr/>
        </p:nvSpPr>
        <p:spPr>
          <a:xfrm>
            <a:off x="527016" y="411510"/>
            <a:ext cx="8165465"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defRPr/>
            </a:pPr>
            <a:r>
              <a:rPr lang="en-GB" sz="2000" b="0" dirty="0" smtClean="0">
                <a:solidFill>
                  <a:schemeClr val="tx1"/>
                </a:solidFill>
                <a:ea typeface="ＭＳ Ｐゴシック" charset="-128"/>
              </a:rPr>
              <a:t>ACHIEVING SALES </a:t>
            </a:r>
            <a:r>
              <a:rPr lang="en-GB" sz="2000" dirty="0" smtClean="0">
                <a:solidFill>
                  <a:schemeClr val="tx1"/>
                </a:solidFill>
                <a:ea typeface="ＭＳ Ｐゴシック" charset="-128"/>
              </a:rPr>
              <a:t>1.3% HIGHER </a:t>
            </a:r>
            <a:r>
              <a:rPr lang="en-GB" sz="2000" b="0" dirty="0" smtClean="0">
                <a:solidFill>
                  <a:schemeClr val="tx1"/>
                </a:solidFill>
                <a:ea typeface="ＭＳ Ｐゴシック" charset="-128"/>
              </a:rPr>
              <a:t>THAN LAST YEAR, </a:t>
            </a:r>
            <a:r>
              <a:rPr lang="en-GB" sz="2000" dirty="0" smtClean="0">
                <a:solidFill>
                  <a:schemeClr val="tx1"/>
                </a:solidFill>
                <a:ea typeface="ＭＳ Ｐゴシック" charset="-128"/>
              </a:rPr>
              <a:t>WILL BE CHALLENGING </a:t>
            </a:r>
            <a:r>
              <a:rPr lang="en-GB" sz="2000" b="0" dirty="0" smtClean="0">
                <a:solidFill>
                  <a:schemeClr val="tx1"/>
                </a:solidFill>
                <a:ea typeface="ＭＳ Ｐゴシック" charset="-128"/>
              </a:rPr>
              <a:t>WITH THE WORLD CUP AND A HEATWAVE IN THE COMPARATIVES …</a:t>
            </a:r>
            <a:endParaRPr lang="en-US" sz="2000" b="0" dirty="0">
              <a:solidFill>
                <a:schemeClr val="tx1"/>
              </a:solidFill>
              <a:ea typeface="ＭＳ Ｐゴシック" charset="-128"/>
            </a:endParaRPr>
          </a:p>
        </p:txBody>
      </p:sp>
    </p:spTree>
    <p:extLst>
      <p:ext uri="{BB962C8B-B14F-4D97-AF65-F5344CB8AC3E}">
        <p14:creationId xmlns:p14="http://schemas.microsoft.com/office/powerpoint/2010/main" val="558656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320" y="840135"/>
            <a:ext cx="8108304" cy="4524315"/>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sz="1600" dirty="0">
                <a:latin typeface="Calibri" panose="020F0502020204030204" pitchFamily="34" charset="0"/>
                <a:cs typeface="Calibri" panose="020F0502020204030204" pitchFamily="34" charset="0"/>
              </a:rPr>
              <a:t>Promotions and events have an impact on sales and only 22 weeks of the year are now `event free`.  </a:t>
            </a:r>
            <a:r>
              <a:rPr lang="en-GB" sz="1600" dirty="0" smtClean="0">
                <a:latin typeface="Calibri" panose="020F0502020204030204" pitchFamily="34" charset="0"/>
                <a:cs typeface="Calibri" panose="020F0502020204030204" pitchFamily="34" charset="0"/>
              </a:rPr>
              <a:t>When </a:t>
            </a:r>
            <a:r>
              <a:rPr lang="en-GB" sz="1600" dirty="0">
                <a:latin typeface="Calibri" panose="020F0502020204030204" pitchFamily="34" charset="0"/>
                <a:cs typeface="Calibri" panose="020F0502020204030204" pitchFamily="34" charset="0"/>
              </a:rPr>
              <a:t>the sun shines, weekly sales can be even higher, up to 6% more than a `non-event` week.</a:t>
            </a:r>
          </a:p>
          <a:p>
            <a:pPr lvl="0">
              <a:buClr>
                <a:schemeClr val="accent1"/>
              </a:buClr>
            </a:pPr>
            <a:endParaRPr lang="en-GB" sz="1600"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sz="1600" dirty="0" smtClean="0">
                <a:latin typeface="Calibri" panose="020F0502020204030204" pitchFamily="34" charset="0"/>
                <a:cs typeface="Calibri" panose="020F0502020204030204" pitchFamily="34" charset="0"/>
              </a:rPr>
              <a:t>Summer </a:t>
            </a:r>
            <a:r>
              <a:rPr lang="en-GB" sz="1600" dirty="0">
                <a:latin typeface="Calibri" panose="020F0502020204030204" pitchFamily="34" charset="0"/>
                <a:cs typeface="Calibri" panose="020F0502020204030204" pitchFamily="34" charset="0"/>
              </a:rPr>
              <a:t>stretches 18 weeks from the first May Bank holiday to the last week in August  </a:t>
            </a:r>
            <a:r>
              <a:rPr lang="en-GB" sz="1600" b="1" dirty="0">
                <a:latin typeface="Calibri" panose="020F0502020204030204" pitchFamily="34" charset="0"/>
                <a:cs typeface="Calibri" panose="020F0502020204030204" pitchFamily="34" charset="0"/>
              </a:rPr>
              <a:t>and in the first 7 weeks of Summer 2019, shoppers have spent £350m less in the Grocery Multiples</a:t>
            </a:r>
            <a:r>
              <a:rPr lang="en-GB" sz="1600" dirty="0">
                <a:latin typeface="Calibri" panose="020F0502020204030204" pitchFamily="34" charset="0"/>
                <a:cs typeface="Calibri" panose="020F0502020204030204" pitchFamily="34" charset="0"/>
              </a:rPr>
              <a:t> (a </a:t>
            </a:r>
            <a:r>
              <a:rPr lang="en-GB" sz="1600" b="1" dirty="0">
                <a:solidFill>
                  <a:srgbClr val="FF0000"/>
                </a:solidFill>
                <a:latin typeface="Calibri" panose="020F0502020204030204" pitchFamily="34" charset="0"/>
                <a:cs typeface="Calibri" panose="020F0502020204030204" pitchFamily="34" charset="0"/>
              </a:rPr>
              <a:t>2.1%</a:t>
            </a:r>
            <a:r>
              <a:rPr lang="en-GB" sz="1600" dirty="0">
                <a:solidFill>
                  <a:srgbClr val="FF0000"/>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fall in value sales). As </a:t>
            </a:r>
            <a:r>
              <a:rPr lang="en-GB" sz="1600" dirty="0" smtClean="0">
                <a:latin typeface="Calibri" panose="020F0502020204030204" pitchFamily="34" charset="0"/>
                <a:cs typeface="Calibri" panose="020F0502020204030204" pitchFamily="34" charset="0"/>
              </a:rPr>
              <a:t>a lot </a:t>
            </a:r>
            <a:r>
              <a:rPr lang="en-GB" sz="1600" dirty="0">
                <a:latin typeface="Calibri" panose="020F0502020204030204" pitchFamily="34" charset="0"/>
                <a:cs typeface="Calibri" panose="020F0502020204030204" pitchFamily="34" charset="0"/>
              </a:rPr>
              <a:t>of the lost sales are in fresh foods and drinks they not recoverable so are likely to hit profits</a:t>
            </a:r>
            <a:r>
              <a:rPr lang="en-GB" sz="1600"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sz="1600" dirty="0">
                <a:latin typeface="Calibri" panose="020F0502020204030204" pitchFamily="34" charset="0"/>
                <a:cs typeface="Calibri" panose="020F0502020204030204" pitchFamily="34" charset="0"/>
              </a:rPr>
              <a:t>To achieve the same sales as last summer (£43b) shoppers now need to spend £26b during the remaining 11 weeks which means the</a:t>
            </a:r>
            <a:r>
              <a:rPr lang="en-GB" sz="1600" b="1" dirty="0">
                <a:latin typeface="Calibri" panose="020F0502020204030204" pitchFamily="34" charset="0"/>
                <a:cs typeface="Calibri" panose="020F0502020204030204" pitchFamily="34" charset="0"/>
              </a:rPr>
              <a:t> Grocery Multiples</a:t>
            </a:r>
            <a:r>
              <a:rPr lang="en-GB" sz="1600" dirty="0">
                <a:latin typeface="Calibri" panose="020F0502020204030204" pitchFamily="34" charset="0"/>
                <a:cs typeface="Calibri" panose="020F0502020204030204" pitchFamily="34" charset="0"/>
              </a:rPr>
              <a:t> </a:t>
            </a:r>
            <a:r>
              <a:rPr lang="en-GB" sz="1600" b="1" dirty="0">
                <a:latin typeface="Calibri" panose="020F0502020204030204" pitchFamily="34" charset="0"/>
                <a:cs typeface="Calibri" panose="020F0502020204030204" pitchFamily="34" charset="0"/>
              </a:rPr>
              <a:t>will need to average over 1 % growth every week to match the exceptional summer of 2018. </a:t>
            </a:r>
            <a:r>
              <a:rPr lang="en-GB" sz="1600" dirty="0">
                <a:latin typeface="Calibri" panose="020F0502020204030204" pitchFamily="34" charset="0"/>
                <a:cs typeface="Calibri" panose="020F0502020204030204" pitchFamily="34" charset="0"/>
              </a:rPr>
              <a:t>This looks a tall order as growths are </a:t>
            </a:r>
            <a:r>
              <a:rPr lang="en-GB" sz="1600" dirty="0" smtClean="0">
                <a:latin typeface="Calibri" panose="020F0502020204030204" pitchFamily="34" charset="0"/>
                <a:cs typeface="Calibri" panose="020F0502020204030204" pitchFamily="34" charset="0"/>
              </a:rPr>
              <a:t>currently </a:t>
            </a:r>
            <a:r>
              <a:rPr lang="en-GB" sz="1600" b="1" u="sng" dirty="0">
                <a:solidFill>
                  <a:srgbClr val="FF0000"/>
                </a:solidFill>
                <a:latin typeface="Calibri" panose="020F0502020204030204" pitchFamily="34" charset="0"/>
                <a:cs typeface="Calibri" panose="020F0502020204030204" pitchFamily="34" charset="0"/>
              </a:rPr>
              <a:t>down 1%</a:t>
            </a:r>
            <a:r>
              <a:rPr lang="en-GB" sz="1600" dirty="0">
                <a:solidFill>
                  <a:srgbClr val="FF0000"/>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and we are yet to trade against the hottest month of last year, which was July</a:t>
            </a:r>
            <a:r>
              <a:rPr lang="en-GB" sz="1600"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sz="1600" dirty="0">
                <a:latin typeface="Calibri" panose="020F0502020204030204" pitchFamily="34" charset="0"/>
                <a:cs typeface="Calibri" panose="020F0502020204030204" pitchFamily="34" charset="0"/>
              </a:rPr>
              <a:t>So a sustained heatwave through to August would be needed just to stand still and in the meantime, Aldi and Lidl are coasting with double digit growth.</a:t>
            </a:r>
          </a:p>
          <a:p>
            <a:pPr marL="285750" lvl="0" indent="-285750">
              <a:buClr>
                <a:schemeClr val="accent1"/>
              </a:buClr>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p:txBody>
      </p:sp>
      <p:sp>
        <p:nvSpPr>
          <p:cNvPr id="6" name="Title 4"/>
          <p:cNvSpPr txBox="1">
            <a:spLocks/>
          </p:cNvSpPr>
          <p:nvPr/>
        </p:nvSpPr>
        <p:spPr>
          <a:xfrm>
            <a:off x="424136" y="411510"/>
            <a:ext cx="8165465"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defRPr/>
            </a:pPr>
            <a:r>
              <a:rPr lang="en-GB" sz="2400" b="0" dirty="0" smtClean="0">
                <a:solidFill>
                  <a:schemeClr val="tx1"/>
                </a:solidFill>
                <a:ea typeface="ＭＳ Ｐゴシック" charset="-128"/>
              </a:rPr>
              <a:t>NIELSEN OUTLOOK FOR SUMMER</a:t>
            </a:r>
            <a:endParaRPr lang="en-US" sz="2400" b="0" dirty="0">
              <a:solidFill>
                <a:schemeClr val="tx1"/>
              </a:solidFill>
              <a:ea typeface="ＭＳ Ｐゴシック" charset="-128"/>
            </a:endParaRPr>
          </a:p>
        </p:txBody>
      </p:sp>
    </p:spTree>
    <p:extLst>
      <p:ext uri="{BB962C8B-B14F-4D97-AF65-F5344CB8AC3E}">
        <p14:creationId xmlns:p14="http://schemas.microsoft.com/office/powerpoint/2010/main" val="3582943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3320"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DD3E1F71-4564-4962-8E6D-9E0A55CD1251}" type="slidenum">
                <a:rPr lang="en-US" altLang="en-US" sz="900">
                  <a:solidFill>
                    <a:srgbClr val="FFFFFF"/>
                  </a:solidFill>
                </a:rPr>
                <a:pPr algn="ctr" eaLnBrk="1" hangingPunct="1">
                  <a:spcBef>
                    <a:spcPct val="0"/>
                  </a:spcBef>
                  <a:buClrTx/>
                  <a:buFontTx/>
                  <a:buNone/>
                </a:pPr>
                <a:t>5</a:t>
              </a:fld>
              <a:endParaRPr lang="en-US" altLang="en-US" sz="900" dirty="0">
                <a:solidFill>
                  <a:srgbClr val="FFFFFF"/>
                </a:solidFill>
              </a:endParaRPr>
            </a:p>
          </p:txBody>
        </p:sp>
      </p:grpSp>
      <p:sp>
        <p:nvSpPr>
          <p:cNvPr id="5" name="Title 4"/>
          <p:cNvSpPr>
            <a:spLocks noGrp="1"/>
          </p:cNvSpPr>
          <p:nvPr>
            <p:ph type="title"/>
          </p:nvPr>
        </p:nvSpPr>
        <p:spPr>
          <a:xfrm>
            <a:off x="567025" y="-9197"/>
            <a:ext cx="7865934" cy="864096"/>
          </a:xfrm>
        </p:spPr>
        <p:txBody>
          <a:bodyPr/>
          <a:lstStyle/>
          <a:p>
            <a:r>
              <a:rPr lang="en-GB" sz="2000" dirty="0" smtClean="0">
                <a:solidFill>
                  <a:schemeClr val="tx1"/>
                </a:solidFill>
                <a:latin typeface="Calibri" panose="020F0502020204030204" pitchFamily="34" charset="0"/>
                <a:cs typeface="Calibri" panose="020F0502020204030204" pitchFamily="34" charset="0"/>
              </a:rPr>
              <a:t>TOP4 CONTINUE TO LOSE MARKET SHARE TO THE DISCOUNTERS</a:t>
            </a:r>
            <a:endParaRPr lang="en-GB" sz="2000" dirty="0">
              <a:solidFill>
                <a:schemeClr val="tx1"/>
              </a:solidFill>
              <a:latin typeface="Calibri" panose="020F0502020204030204" pitchFamily="34" charset="0"/>
              <a:cs typeface="Calibri" panose="020F0502020204030204" pitchFamily="34" charset="0"/>
            </a:endParaRPr>
          </a:p>
        </p:txBody>
      </p:sp>
      <p:sp>
        <p:nvSpPr>
          <p:cNvPr id="13317" name="Text Placeholder 7"/>
          <p:cNvSpPr>
            <a:spLocks noGrp="1"/>
          </p:cNvSpPr>
          <p:nvPr>
            <p:ph type="body" idx="13"/>
          </p:nvPr>
        </p:nvSpPr>
        <p:spPr>
          <a:xfrm>
            <a:off x="539552" y="964762"/>
            <a:ext cx="8165465" cy="236339"/>
          </a:xfrm>
        </p:spPr>
        <p:txBody>
          <a:bodyPr/>
          <a:lstStyle/>
          <a:p>
            <a:pPr>
              <a:spcBef>
                <a:spcPct val="0"/>
              </a:spcBef>
            </a:pPr>
            <a:r>
              <a:rPr lang="en-GB" altLang="en-US" sz="1400" b="1" dirty="0" smtClean="0">
                <a:latin typeface="Calibri" panose="020F0502020204030204" pitchFamily="34" charset="0"/>
              </a:rPr>
              <a:t> Retailer trends </a:t>
            </a:r>
            <a:r>
              <a:rPr lang="en-GB" altLang="en-US" sz="1400" b="1" dirty="0">
                <a:latin typeface="Calibri" panose="020F0502020204030204" pitchFamily="34" charset="0"/>
              </a:rPr>
              <a:t>for the 4 weeks to </a:t>
            </a:r>
            <a:r>
              <a:rPr lang="en-GB" altLang="en-US" sz="1400" b="1" dirty="0" smtClean="0">
                <a:latin typeface="Calibri" panose="020F0502020204030204" pitchFamily="34" charset="0"/>
              </a:rPr>
              <a:t>15th June 2019</a:t>
            </a:r>
            <a:endParaRPr lang="en-GB" altLang="en-US" sz="1400" b="1" dirty="0">
              <a:latin typeface="Calibri" panose="020F0502020204030204" pitchFamily="34" charset="0"/>
            </a:endParaRPr>
          </a:p>
        </p:txBody>
      </p:sp>
      <p:sp>
        <p:nvSpPr>
          <p:cNvPr id="3" name="Rectangle 2"/>
          <p:cNvSpPr/>
          <p:nvPr/>
        </p:nvSpPr>
        <p:spPr>
          <a:xfrm>
            <a:off x="539552" y="1406262"/>
            <a:ext cx="7776864" cy="2677656"/>
          </a:xfrm>
          <a:prstGeom prst="rect">
            <a:avLst/>
          </a:prstGeom>
        </p:spPr>
        <p:txBody>
          <a:bodyPr wrap="square">
            <a:spAutoFit/>
          </a:bodyPr>
          <a:lstStyle/>
          <a:p>
            <a:pPr marL="28575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Tesco growths plateau </a:t>
            </a:r>
            <a:r>
              <a:rPr lang="en-GB" dirty="0">
                <a:latin typeface="Calibri" panose="020F0502020204030204" pitchFamily="34" charset="0"/>
                <a:cs typeface="Calibri" panose="020F0502020204030204" pitchFamily="34" charset="0"/>
              </a:rPr>
              <a:t>and the </a:t>
            </a:r>
            <a:r>
              <a:rPr lang="en-GB" b="1" dirty="0">
                <a:latin typeface="Calibri" panose="020F0502020204030204" pitchFamily="34" charset="0"/>
                <a:cs typeface="Calibri" panose="020F0502020204030204" pitchFamily="34" charset="0"/>
              </a:rPr>
              <a:t>decline in Sainsbury sales may be starting to </a:t>
            </a:r>
            <a:r>
              <a:rPr lang="en-GB" b="1" dirty="0" smtClean="0">
                <a:latin typeface="Calibri" panose="020F0502020204030204" pitchFamily="34" charset="0"/>
                <a:cs typeface="Calibri" panose="020F0502020204030204" pitchFamily="34" charset="0"/>
              </a:rPr>
              <a:t>slow.</a:t>
            </a:r>
          </a:p>
          <a:p>
            <a:pPr marL="285750" indent="-285750">
              <a:buClr>
                <a:schemeClr val="accent1"/>
              </a:buClr>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With targeted recent price cuts, fuel vouchering and discounts from Nectar coupons, </a:t>
            </a:r>
            <a:r>
              <a:rPr lang="en-GB" b="1" dirty="0">
                <a:latin typeface="Calibri" panose="020F0502020204030204" pitchFamily="34" charset="0"/>
                <a:cs typeface="Calibri" panose="020F0502020204030204" pitchFamily="34" charset="0"/>
              </a:rPr>
              <a:t>Sainsbury (</a:t>
            </a:r>
            <a:r>
              <a:rPr lang="en-GB" b="1" dirty="0">
                <a:solidFill>
                  <a:srgbClr val="FF0000"/>
                </a:solidFill>
                <a:latin typeface="Calibri" panose="020F0502020204030204" pitchFamily="34" charset="0"/>
                <a:cs typeface="Calibri" panose="020F0502020204030204" pitchFamily="34" charset="0"/>
              </a:rPr>
              <a:t>-0.1%</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has started to stabilise sales and traded slightly better than </a:t>
            </a:r>
            <a:r>
              <a:rPr lang="en-GB" b="1" dirty="0">
                <a:latin typeface="Calibri" panose="020F0502020204030204" pitchFamily="34" charset="0"/>
                <a:cs typeface="Calibri" panose="020F0502020204030204" pitchFamily="34" charset="0"/>
              </a:rPr>
              <a:t>Tesco (sales </a:t>
            </a:r>
            <a:r>
              <a:rPr lang="en-GB" b="1" dirty="0">
                <a:solidFill>
                  <a:srgbClr val="FF0000"/>
                </a:solidFill>
                <a:latin typeface="Calibri" panose="020F0502020204030204" pitchFamily="34" charset="0"/>
                <a:cs typeface="Calibri" panose="020F0502020204030204" pitchFamily="34" charset="0"/>
              </a:rPr>
              <a:t>-0.9%</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in the last 4 weeks</a:t>
            </a:r>
            <a:r>
              <a:rPr lang="en-GB" dirty="0" smtClean="0">
                <a:latin typeface="Calibri" panose="020F0502020204030204" pitchFamily="34" charset="0"/>
                <a:cs typeface="Calibri" panose="020F0502020204030204" pitchFamily="34" charset="0"/>
              </a:rPr>
              <a:t>.</a:t>
            </a:r>
          </a:p>
          <a:p>
            <a:pPr marL="285750" lvl="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Whilst growths were surprisingly weaker at </a:t>
            </a:r>
            <a:r>
              <a:rPr lang="en-GB" b="1" dirty="0">
                <a:latin typeface="Calibri" panose="020F0502020204030204" pitchFamily="34" charset="0"/>
                <a:cs typeface="Calibri" panose="020F0502020204030204" pitchFamily="34" charset="0"/>
              </a:rPr>
              <a:t>Morrisons</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a:t>
            </a:r>
            <a:r>
              <a:rPr lang="en-GB" b="1" dirty="0">
                <a:solidFill>
                  <a:srgbClr val="FF0000"/>
                </a:solidFill>
                <a:latin typeface="Calibri" panose="020F0502020204030204" pitchFamily="34" charset="0"/>
                <a:cs typeface="Calibri" panose="020F0502020204030204" pitchFamily="34" charset="0"/>
              </a:rPr>
              <a:t>-3.1%</a:t>
            </a:r>
            <a:r>
              <a:rPr lang="en-GB" b="1"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this is due to price cuts (spend per visit is down</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over 4 and 12 weeks, visits and penetration are up suggesting </a:t>
            </a:r>
            <a:r>
              <a:rPr lang="en-GB" dirty="0" smtClean="0">
                <a:latin typeface="Calibri" panose="020F0502020204030204" pitchFamily="34" charset="0"/>
                <a:cs typeface="Calibri" panose="020F0502020204030204" pitchFamily="34" charset="0"/>
              </a:rPr>
              <a:t>underlying </a:t>
            </a:r>
            <a:r>
              <a:rPr lang="en-GB" dirty="0">
                <a:latin typeface="Calibri" panose="020F0502020204030204" pitchFamily="34" charset="0"/>
                <a:cs typeface="Calibri" panose="020F0502020204030204" pitchFamily="34" charset="0"/>
              </a:rPr>
              <a:t>`brand` </a:t>
            </a:r>
            <a:r>
              <a:rPr lang="en-GB" dirty="0" smtClean="0">
                <a:latin typeface="Calibri" panose="020F0502020204030204" pitchFamily="34" charset="0"/>
                <a:cs typeface="Calibri" panose="020F0502020204030204" pitchFamily="34" charset="0"/>
              </a:rPr>
              <a:t>health</a:t>
            </a:r>
            <a:r>
              <a:rPr lang="en-GB" dirty="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is better.</a:t>
            </a:r>
          </a:p>
          <a:p>
            <a:pPr marL="285750" lvl="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ASDA</a:t>
            </a:r>
            <a:r>
              <a:rPr lang="en-GB" dirty="0" smtClean="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a:t>
            </a:r>
            <a:r>
              <a:rPr lang="en-GB" b="1" dirty="0">
                <a:solidFill>
                  <a:srgbClr val="FF0000"/>
                </a:solidFill>
                <a:latin typeface="Calibri" panose="020F0502020204030204" pitchFamily="34" charset="0"/>
                <a:cs typeface="Calibri" panose="020F0502020204030204" pitchFamily="34" charset="0"/>
              </a:rPr>
              <a:t>-1.7%</a:t>
            </a:r>
            <a:r>
              <a:rPr lang="en-GB" b="1"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continues to attract new shoppers and more frequent visits.</a:t>
            </a:r>
            <a:endParaRPr lang="en-GB" b="1"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p:txBody>
      </p:sp>
      <p:sp>
        <p:nvSpPr>
          <p:cNvPr id="11" name="Rectangle 10"/>
          <p:cNvSpPr/>
          <p:nvPr/>
        </p:nvSpPr>
        <p:spPr>
          <a:xfrm>
            <a:off x="395536" y="4810200"/>
            <a:ext cx="136287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Till</a:t>
            </a:r>
          </a:p>
        </p:txBody>
      </p:sp>
    </p:spTree>
    <p:extLst>
      <p:ext uri="{BB962C8B-B14F-4D97-AF65-F5344CB8AC3E}">
        <p14:creationId xmlns:p14="http://schemas.microsoft.com/office/powerpoint/2010/main" val="81760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3320"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DD3E1F71-4564-4962-8E6D-9E0A55CD1251}" type="slidenum">
                <a:rPr lang="en-US" altLang="en-US" sz="900">
                  <a:solidFill>
                    <a:srgbClr val="FFFFFF"/>
                  </a:solidFill>
                </a:rPr>
                <a:pPr algn="ctr" eaLnBrk="1" hangingPunct="1">
                  <a:spcBef>
                    <a:spcPct val="0"/>
                  </a:spcBef>
                  <a:buClrTx/>
                  <a:buFontTx/>
                  <a:buNone/>
                </a:pPr>
                <a:t>6</a:t>
              </a:fld>
              <a:endParaRPr lang="en-US" altLang="en-US" sz="900" dirty="0">
                <a:solidFill>
                  <a:srgbClr val="FFFFFF"/>
                </a:solidFill>
              </a:endParaRPr>
            </a:p>
          </p:txBody>
        </p:sp>
      </p:grpSp>
      <p:sp>
        <p:nvSpPr>
          <p:cNvPr id="5" name="Title 4"/>
          <p:cNvSpPr>
            <a:spLocks noGrp="1"/>
          </p:cNvSpPr>
          <p:nvPr>
            <p:ph type="title"/>
          </p:nvPr>
        </p:nvSpPr>
        <p:spPr>
          <a:xfrm>
            <a:off x="567025" y="-9197"/>
            <a:ext cx="7865934" cy="864096"/>
          </a:xfrm>
        </p:spPr>
        <p:txBody>
          <a:bodyPr/>
          <a:lstStyle/>
          <a:p>
            <a:r>
              <a:rPr lang="en-GB" sz="2000" dirty="0" smtClean="0">
                <a:solidFill>
                  <a:schemeClr val="tx1"/>
                </a:solidFill>
                <a:latin typeface="Calibri" panose="020F0502020204030204" pitchFamily="34" charset="0"/>
                <a:cs typeface="Calibri" panose="020F0502020204030204" pitchFamily="34" charset="0"/>
              </a:rPr>
              <a:t>ALDI AND LIDL CONTINUE TO DELIVER</a:t>
            </a:r>
            <a:endParaRPr lang="en-GB" sz="2000" dirty="0">
              <a:solidFill>
                <a:schemeClr val="tx1"/>
              </a:solidFill>
              <a:latin typeface="Calibri" panose="020F0502020204030204" pitchFamily="34" charset="0"/>
              <a:cs typeface="Calibri" panose="020F0502020204030204" pitchFamily="34" charset="0"/>
            </a:endParaRPr>
          </a:p>
        </p:txBody>
      </p:sp>
      <p:sp>
        <p:nvSpPr>
          <p:cNvPr id="13317" name="Text Placeholder 7"/>
          <p:cNvSpPr>
            <a:spLocks noGrp="1"/>
          </p:cNvSpPr>
          <p:nvPr>
            <p:ph type="body" idx="13"/>
          </p:nvPr>
        </p:nvSpPr>
        <p:spPr>
          <a:xfrm>
            <a:off x="539552" y="964762"/>
            <a:ext cx="8165465" cy="236339"/>
          </a:xfrm>
        </p:spPr>
        <p:txBody>
          <a:bodyPr/>
          <a:lstStyle/>
          <a:p>
            <a:pPr>
              <a:spcBef>
                <a:spcPct val="0"/>
              </a:spcBef>
            </a:pPr>
            <a:r>
              <a:rPr lang="en-GB" altLang="en-US" sz="1400" b="1" dirty="0" smtClean="0">
                <a:latin typeface="Calibri" panose="020F0502020204030204" pitchFamily="34" charset="0"/>
              </a:rPr>
              <a:t> Retailer trends </a:t>
            </a:r>
            <a:r>
              <a:rPr lang="en-GB" altLang="en-US" sz="1400" b="1" dirty="0">
                <a:latin typeface="Calibri" panose="020F0502020204030204" pitchFamily="34" charset="0"/>
              </a:rPr>
              <a:t>for the 4 weeks to </a:t>
            </a:r>
            <a:r>
              <a:rPr lang="en-GB" altLang="en-US" sz="1400" b="1" dirty="0" smtClean="0">
                <a:latin typeface="Calibri" panose="020F0502020204030204" pitchFamily="34" charset="0"/>
              </a:rPr>
              <a:t>15th June 2019</a:t>
            </a:r>
            <a:endParaRPr lang="en-GB" altLang="en-US" sz="1400" b="1" dirty="0">
              <a:latin typeface="Calibri" panose="020F0502020204030204" pitchFamily="34" charset="0"/>
            </a:endParaRPr>
          </a:p>
        </p:txBody>
      </p:sp>
      <p:sp>
        <p:nvSpPr>
          <p:cNvPr id="3" name="Rectangle 2"/>
          <p:cNvSpPr/>
          <p:nvPr/>
        </p:nvSpPr>
        <p:spPr>
          <a:xfrm>
            <a:off x="539552" y="1347614"/>
            <a:ext cx="7416824" cy="3754874"/>
          </a:xfrm>
          <a:prstGeom prst="rect">
            <a:avLst/>
          </a:prstGeom>
        </p:spPr>
        <p:txBody>
          <a:bodyPr wrap="square">
            <a:spAutoFit/>
          </a:bodyPr>
          <a:lstStyle/>
          <a:p>
            <a:pPr marL="285750" lvl="0" indent="-285750">
              <a:buClr>
                <a:schemeClr val="accent1"/>
              </a:buClr>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T</a:t>
            </a:r>
            <a:r>
              <a:rPr lang="en-GB" dirty="0" smtClean="0">
                <a:solidFill>
                  <a:schemeClr val="tx1"/>
                </a:solidFill>
                <a:latin typeface="Calibri" panose="020F0502020204030204" pitchFamily="34" charset="0"/>
                <a:cs typeface="Calibri" panose="020F0502020204030204" pitchFamily="34" charset="0"/>
              </a:rPr>
              <a:t>he </a:t>
            </a:r>
            <a:r>
              <a:rPr lang="en-GB" b="1" dirty="0">
                <a:solidFill>
                  <a:schemeClr val="tx1"/>
                </a:solidFill>
                <a:latin typeface="Calibri" panose="020F0502020204030204" pitchFamily="34" charset="0"/>
                <a:cs typeface="Calibri" panose="020F0502020204030204" pitchFamily="34" charset="0"/>
              </a:rPr>
              <a:t>Co-op</a:t>
            </a:r>
            <a:r>
              <a:rPr lang="en-GB" dirty="0">
                <a:solidFill>
                  <a:schemeClr val="tx1"/>
                </a:solidFill>
                <a:latin typeface="Calibri" panose="020F0502020204030204" pitchFamily="34" charset="0"/>
                <a:cs typeface="Calibri" panose="020F0502020204030204" pitchFamily="34" charset="0"/>
              </a:rPr>
              <a:t> </a:t>
            </a:r>
            <a:r>
              <a:rPr lang="en-GB" b="1" dirty="0">
                <a:solidFill>
                  <a:schemeClr val="tx1"/>
                </a:solidFill>
                <a:latin typeface="Calibri" panose="020F0502020204030204" pitchFamily="34" charset="0"/>
                <a:cs typeface="Calibri" panose="020F0502020204030204" pitchFamily="34" charset="0"/>
              </a:rPr>
              <a:t>(</a:t>
            </a:r>
            <a:r>
              <a:rPr lang="en-GB" b="1" dirty="0">
                <a:solidFill>
                  <a:srgbClr val="FF0000"/>
                </a:solidFill>
                <a:latin typeface="Calibri" panose="020F0502020204030204" pitchFamily="34" charset="0"/>
                <a:cs typeface="Calibri" panose="020F0502020204030204" pitchFamily="34" charset="0"/>
              </a:rPr>
              <a:t>-1.1%</a:t>
            </a:r>
            <a:r>
              <a:rPr lang="en-GB" b="1" dirty="0">
                <a:solidFill>
                  <a:schemeClr val="tx1"/>
                </a:solidFill>
                <a:latin typeface="Calibri" panose="020F0502020204030204" pitchFamily="34" charset="0"/>
                <a:cs typeface="Calibri" panose="020F0502020204030204" pitchFamily="34" charset="0"/>
              </a:rPr>
              <a:t>)</a:t>
            </a:r>
            <a:r>
              <a:rPr lang="en-GB" dirty="0">
                <a:solidFill>
                  <a:schemeClr val="tx1"/>
                </a:solidFill>
                <a:latin typeface="Calibri" panose="020F0502020204030204" pitchFamily="34" charset="0"/>
                <a:cs typeface="Calibri" panose="020F0502020204030204" pitchFamily="34" charset="0"/>
              </a:rPr>
              <a:t> were not immune from the weak demand with less items purchased in frozen, fresh meat/poultry and BWS</a:t>
            </a:r>
            <a:r>
              <a:rPr lang="en-GB" i="1" dirty="0" smtClean="0">
                <a:solidFill>
                  <a:schemeClr val="tx1"/>
                </a:solidFill>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With </a:t>
            </a:r>
            <a:r>
              <a:rPr lang="en-GB" dirty="0" smtClean="0">
                <a:solidFill>
                  <a:schemeClr val="tx1"/>
                </a:solidFill>
                <a:latin typeface="Calibri" panose="020F0502020204030204" pitchFamily="34" charset="0"/>
                <a:cs typeface="Calibri" panose="020F0502020204030204" pitchFamily="34" charset="0"/>
              </a:rPr>
              <a:t>more </a:t>
            </a:r>
            <a:r>
              <a:rPr lang="en-GB" dirty="0">
                <a:solidFill>
                  <a:schemeClr val="tx1"/>
                </a:solidFill>
                <a:latin typeface="Calibri" panose="020F0502020204030204" pitchFamily="34" charset="0"/>
                <a:cs typeface="Calibri" panose="020F0502020204030204" pitchFamily="34" charset="0"/>
              </a:rPr>
              <a:t>focus on fresh and alfresco food and drink, </a:t>
            </a:r>
            <a:r>
              <a:rPr lang="en-GB" b="1" dirty="0">
                <a:solidFill>
                  <a:schemeClr val="tx1"/>
                </a:solidFill>
                <a:latin typeface="Calibri" panose="020F0502020204030204" pitchFamily="34" charset="0"/>
                <a:cs typeface="Calibri" panose="020F0502020204030204" pitchFamily="34" charset="0"/>
              </a:rPr>
              <a:t>Waitrose (</a:t>
            </a:r>
            <a:r>
              <a:rPr lang="en-GB" b="1" dirty="0">
                <a:solidFill>
                  <a:srgbClr val="FF0000"/>
                </a:solidFill>
                <a:latin typeface="Calibri" panose="020F0502020204030204" pitchFamily="34" charset="0"/>
                <a:cs typeface="Calibri" panose="020F0502020204030204" pitchFamily="34" charset="0"/>
              </a:rPr>
              <a:t>-2.0%</a:t>
            </a:r>
            <a:r>
              <a:rPr lang="en-GB" b="1" dirty="0">
                <a:solidFill>
                  <a:schemeClr val="tx1"/>
                </a:solidFill>
                <a:latin typeface="Calibri" panose="020F0502020204030204" pitchFamily="34" charset="0"/>
                <a:cs typeface="Calibri" panose="020F0502020204030204" pitchFamily="34" charset="0"/>
              </a:rPr>
              <a:t>)</a:t>
            </a:r>
            <a:r>
              <a:rPr lang="en-GB" dirty="0">
                <a:solidFill>
                  <a:schemeClr val="tx1"/>
                </a:solidFill>
                <a:latin typeface="Calibri" panose="020F0502020204030204" pitchFamily="34" charset="0"/>
                <a:cs typeface="Calibri" panose="020F0502020204030204" pitchFamily="34" charset="0"/>
              </a:rPr>
              <a:t> and </a:t>
            </a:r>
            <a:r>
              <a:rPr lang="en-GB" b="1" dirty="0">
                <a:solidFill>
                  <a:schemeClr val="tx1"/>
                </a:solidFill>
                <a:latin typeface="Calibri" panose="020F0502020204030204" pitchFamily="34" charset="0"/>
                <a:cs typeface="Calibri" panose="020F0502020204030204" pitchFamily="34" charset="0"/>
              </a:rPr>
              <a:t>M&amp;S (</a:t>
            </a:r>
            <a:r>
              <a:rPr lang="en-GB" b="1" dirty="0">
                <a:solidFill>
                  <a:srgbClr val="FF0000"/>
                </a:solidFill>
                <a:latin typeface="Calibri" panose="020F0502020204030204" pitchFamily="34" charset="0"/>
                <a:cs typeface="Calibri" panose="020F0502020204030204" pitchFamily="34" charset="0"/>
              </a:rPr>
              <a:t>-2.3%</a:t>
            </a:r>
            <a:r>
              <a:rPr lang="en-GB" b="1" dirty="0">
                <a:solidFill>
                  <a:schemeClr val="tx1"/>
                </a:solidFill>
                <a:latin typeface="Calibri" panose="020F0502020204030204" pitchFamily="34" charset="0"/>
                <a:cs typeface="Calibri" panose="020F0502020204030204" pitchFamily="34" charset="0"/>
              </a:rPr>
              <a:t>)</a:t>
            </a:r>
            <a:r>
              <a:rPr lang="en-GB" dirty="0">
                <a:solidFill>
                  <a:schemeClr val="tx1"/>
                </a:solidFill>
                <a:latin typeface="Calibri" panose="020F0502020204030204" pitchFamily="34" charset="0"/>
                <a:cs typeface="Calibri" panose="020F0502020204030204" pitchFamily="34" charset="0"/>
              </a:rPr>
              <a:t> probably had </a:t>
            </a:r>
            <a:r>
              <a:rPr lang="en-GB" dirty="0" smtClean="0">
                <a:solidFill>
                  <a:schemeClr val="tx1"/>
                </a:solidFill>
                <a:latin typeface="Calibri" panose="020F0502020204030204" pitchFamily="34" charset="0"/>
                <a:cs typeface="Calibri" panose="020F0502020204030204" pitchFamily="34" charset="0"/>
              </a:rPr>
              <a:t>the most </a:t>
            </a:r>
            <a:r>
              <a:rPr lang="en-GB" dirty="0">
                <a:solidFill>
                  <a:schemeClr val="tx1"/>
                </a:solidFill>
                <a:latin typeface="Calibri" panose="020F0502020204030204" pitchFamily="34" charset="0"/>
                <a:cs typeface="Calibri" panose="020F0502020204030204" pitchFamily="34" charset="0"/>
              </a:rPr>
              <a:t>to lose due to the weather. M&amp;S promoted the return of ‘Dine In` meal deals` </a:t>
            </a:r>
            <a:r>
              <a:rPr lang="en-GB" dirty="0" smtClean="0">
                <a:solidFill>
                  <a:schemeClr val="tx1"/>
                </a:solidFill>
                <a:latin typeface="Calibri" panose="020F0502020204030204" pitchFamily="34" charset="0"/>
                <a:cs typeface="Calibri" panose="020F0502020204030204" pitchFamily="34" charset="0"/>
              </a:rPr>
              <a:t>including a Father’s </a:t>
            </a:r>
            <a:r>
              <a:rPr lang="en-GB" dirty="0">
                <a:solidFill>
                  <a:schemeClr val="tx1"/>
                </a:solidFill>
                <a:latin typeface="Calibri" panose="020F0502020204030204" pitchFamily="34" charset="0"/>
                <a:cs typeface="Calibri" panose="020F0502020204030204" pitchFamily="34" charset="0"/>
              </a:rPr>
              <a:t>Day </a:t>
            </a:r>
            <a:r>
              <a:rPr lang="en-GB" dirty="0" smtClean="0">
                <a:solidFill>
                  <a:schemeClr val="tx1"/>
                </a:solidFill>
                <a:latin typeface="Calibri" panose="020F0502020204030204" pitchFamily="34" charset="0"/>
                <a:cs typeface="Calibri" panose="020F0502020204030204" pitchFamily="34" charset="0"/>
              </a:rPr>
              <a:t>special at £8 and </a:t>
            </a:r>
            <a:r>
              <a:rPr lang="en-GB" dirty="0">
                <a:solidFill>
                  <a:schemeClr val="tx1"/>
                </a:solidFill>
                <a:latin typeface="Calibri" panose="020F0502020204030204" pitchFamily="34" charset="0"/>
                <a:cs typeface="Calibri" panose="020F0502020204030204" pitchFamily="34" charset="0"/>
              </a:rPr>
              <a:t>this had an impact on visits (up </a:t>
            </a:r>
            <a:r>
              <a:rPr lang="en-GB" dirty="0" smtClean="0">
                <a:solidFill>
                  <a:schemeClr val="tx1"/>
                </a:solidFill>
                <a:latin typeface="Calibri" panose="020F0502020204030204" pitchFamily="34" charset="0"/>
                <a:cs typeface="Calibri" panose="020F0502020204030204" pitchFamily="34" charset="0"/>
              </a:rPr>
              <a:t>compared </a:t>
            </a:r>
            <a:r>
              <a:rPr lang="en-GB" dirty="0">
                <a:solidFill>
                  <a:schemeClr val="tx1"/>
                </a:solidFill>
                <a:latin typeface="Calibri" panose="020F0502020204030204" pitchFamily="34" charset="0"/>
                <a:cs typeface="Calibri" panose="020F0502020204030204" pitchFamily="34" charset="0"/>
              </a:rPr>
              <a:t>to a year ago) but hit spend per visit (down by </a:t>
            </a:r>
            <a:r>
              <a:rPr lang="en-GB" b="1" dirty="0">
                <a:solidFill>
                  <a:srgbClr val="FF0000"/>
                </a:solidFill>
                <a:latin typeface="Calibri" panose="020F0502020204030204" pitchFamily="34" charset="0"/>
                <a:cs typeface="Calibri" panose="020F0502020204030204" pitchFamily="34" charset="0"/>
              </a:rPr>
              <a:t>7</a:t>
            </a:r>
            <a:r>
              <a:rPr lang="en-GB" b="1" dirty="0" smtClean="0">
                <a:solidFill>
                  <a:srgbClr val="FF0000"/>
                </a:solidFill>
                <a:latin typeface="Calibri" panose="020F0502020204030204" pitchFamily="34" charset="0"/>
                <a:cs typeface="Calibri" panose="020F0502020204030204" pitchFamily="34" charset="0"/>
              </a:rPr>
              <a:t>%</a:t>
            </a:r>
            <a:r>
              <a:rPr lang="en-GB" dirty="0" smtClean="0">
                <a:solidFill>
                  <a:schemeClr val="tx1"/>
                </a:solidFill>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In contrast,</a:t>
            </a:r>
            <a:r>
              <a:rPr lang="en-GB" b="1" dirty="0">
                <a:solidFill>
                  <a:schemeClr val="tx1"/>
                </a:solidFill>
                <a:latin typeface="Calibri" panose="020F0502020204030204" pitchFamily="34" charset="0"/>
                <a:cs typeface="Calibri" panose="020F0502020204030204" pitchFamily="34" charset="0"/>
              </a:rPr>
              <a:t> Iceland (+2.2</a:t>
            </a:r>
            <a:r>
              <a:rPr lang="en-GB" dirty="0">
                <a:solidFill>
                  <a:schemeClr val="tx1"/>
                </a:solidFill>
                <a:latin typeface="Calibri" panose="020F0502020204030204" pitchFamily="34" charset="0"/>
                <a:cs typeface="Calibri" panose="020F0502020204030204" pitchFamily="34" charset="0"/>
              </a:rPr>
              <a:t>%) was the only supermarket to stay in growth and this was helped by new shoppers following store openings (Food Warehouse) and the remodelling of older high street stores.</a:t>
            </a:r>
          </a:p>
          <a:p>
            <a:pPr marL="285750" indent="-285750">
              <a:buClr>
                <a:schemeClr val="accent1"/>
              </a:buClr>
              <a:buFont typeface="Arial" panose="020B0604020202020204" pitchFamily="34" charset="0"/>
              <a:buChar char="•"/>
            </a:pPr>
            <a:endParaRPr lang="en-GB" b="1" dirty="0" smtClean="0">
              <a:solidFill>
                <a:schemeClr val="tx1"/>
              </a:solidFill>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b="1" dirty="0" smtClean="0">
                <a:solidFill>
                  <a:schemeClr val="tx1"/>
                </a:solidFill>
                <a:latin typeface="Calibri" panose="020F0502020204030204" pitchFamily="34" charset="0"/>
                <a:cs typeface="Calibri" panose="020F0502020204030204" pitchFamily="34" charset="0"/>
              </a:rPr>
              <a:t>Aldi </a:t>
            </a:r>
            <a:r>
              <a:rPr lang="en-GB" dirty="0">
                <a:solidFill>
                  <a:schemeClr val="tx1"/>
                </a:solidFill>
                <a:latin typeface="Calibri" panose="020F0502020204030204" pitchFamily="34" charset="0"/>
                <a:cs typeface="Calibri" panose="020F0502020204030204" pitchFamily="34" charset="0"/>
              </a:rPr>
              <a:t>growth of </a:t>
            </a:r>
            <a:r>
              <a:rPr lang="en-GB" b="1" dirty="0">
                <a:solidFill>
                  <a:schemeClr val="tx1"/>
                </a:solidFill>
                <a:latin typeface="Calibri" panose="020F0502020204030204" pitchFamily="34" charset="0"/>
                <a:cs typeface="Calibri" panose="020F0502020204030204" pitchFamily="34" charset="0"/>
              </a:rPr>
              <a:t>+10%</a:t>
            </a:r>
            <a:r>
              <a:rPr lang="en-GB" dirty="0">
                <a:solidFill>
                  <a:schemeClr val="tx1"/>
                </a:solidFill>
                <a:latin typeface="Calibri" panose="020F0502020204030204" pitchFamily="34" charset="0"/>
                <a:cs typeface="Calibri" panose="020F0502020204030204" pitchFamily="34" charset="0"/>
              </a:rPr>
              <a:t> has been maintained and is in line with </a:t>
            </a:r>
            <a:r>
              <a:rPr lang="en-GB" b="1" dirty="0">
                <a:solidFill>
                  <a:schemeClr val="tx1"/>
                </a:solidFill>
                <a:latin typeface="Calibri" panose="020F0502020204030204" pitchFamily="34" charset="0"/>
                <a:cs typeface="Calibri" panose="020F0502020204030204" pitchFamily="34" charset="0"/>
              </a:rPr>
              <a:t>Lidl (+11%)</a:t>
            </a:r>
            <a:r>
              <a:rPr lang="en-GB" dirty="0">
                <a:solidFill>
                  <a:schemeClr val="tx1"/>
                </a:solidFill>
                <a:latin typeface="Calibri" panose="020F0502020204030204" pitchFamily="34" charset="0"/>
                <a:cs typeface="Calibri" panose="020F0502020204030204" pitchFamily="34" charset="0"/>
              </a:rPr>
              <a:t> with both retailers continuing to attract new shoppers each month. These retailers will have 1600 stores between them by the end of the summer and the new store openings have pushed </a:t>
            </a:r>
            <a:r>
              <a:rPr lang="en-GB" b="1" dirty="0">
                <a:solidFill>
                  <a:schemeClr val="tx1"/>
                </a:solidFill>
                <a:latin typeface="Calibri" panose="020F0502020204030204" pitchFamily="34" charset="0"/>
                <a:cs typeface="Calibri" panose="020F0502020204030204" pitchFamily="34" charset="0"/>
              </a:rPr>
              <a:t>market share to a new high of 16% since Easter. </a:t>
            </a:r>
            <a:endParaRPr lang="en-GB" dirty="0">
              <a:solidFill>
                <a:schemeClr val="tx1"/>
              </a:solidFill>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smtClean="0">
              <a:solidFill>
                <a:schemeClr val="tx1"/>
              </a:solidFill>
              <a:latin typeface="Calibri" panose="020F0502020204030204" pitchFamily="34" charset="0"/>
              <a:cs typeface="Calibri" panose="020F0502020204030204" pitchFamily="34" charset="0"/>
            </a:endParaRPr>
          </a:p>
        </p:txBody>
      </p:sp>
      <p:sp>
        <p:nvSpPr>
          <p:cNvPr id="11" name="Rectangle 10"/>
          <p:cNvSpPr/>
          <p:nvPr/>
        </p:nvSpPr>
        <p:spPr>
          <a:xfrm>
            <a:off x="395536" y="4810200"/>
            <a:ext cx="136287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Till</a:t>
            </a:r>
          </a:p>
        </p:txBody>
      </p:sp>
    </p:spTree>
    <p:extLst>
      <p:ext uri="{BB962C8B-B14F-4D97-AF65-F5344CB8AC3E}">
        <p14:creationId xmlns:p14="http://schemas.microsoft.com/office/powerpoint/2010/main" val="1007388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7" name="Chart Placeholder 6"/>
          <p:cNvGraphicFramePr>
            <a:graphicFrameLocks noGrp="1"/>
          </p:cNvGraphicFramePr>
          <p:nvPr>
            <p:ph sz="quarter" idx="14"/>
          </p:nvPr>
        </p:nvGraphicFramePr>
        <p:xfrm>
          <a:off x="200025" y="1397000"/>
          <a:ext cx="8886825" cy="3241675"/>
        </p:xfrm>
        <a:graphic>
          <a:graphicData uri="http://schemas.openxmlformats.org/presentationml/2006/ole">
            <mc:AlternateContent xmlns:mc="http://schemas.openxmlformats.org/markup-compatibility/2006">
              <mc:Choice xmlns:v="urn:schemas-microsoft-com:vml" Requires="v">
                <p:oleObj spid="_x0000_s7195" r:id="rId5" imgW="8888738" imgH="3243353" progId="Excel.Chart.8">
                  <p:embed/>
                </p:oleObj>
              </mc:Choice>
              <mc:Fallback>
                <p:oleObj r:id="rId5" imgW="8888738" imgH="3243353"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1397000"/>
                        <a:ext cx="8886825" cy="3241675"/>
                      </a:xfrm>
                      <a:prstGeom prst="rect">
                        <a:avLst/>
                      </a:prstGeom>
                    </p:spPr>
                  </p:pic>
                </p:oleObj>
              </mc:Fallback>
            </mc:AlternateContent>
          </a:graphicData>
        </a:graphic>
      </p:graphicFrame>
      <p:sp>
        <p:nvSpPr>
          <p:cNvPr id="75778" name="Title 1"/>
          <p:cNvSpPr txBox="1">
            <a:spLocks noGrp="1"/>
          </p:cNvSpPr>
          <p:nvPr>
            <p:ph type="title"/>
          </p:nvPr>
        </p:nvSpPr>
        <p:spPr>
          <a:xfrm>
            <a:off x="179388" y="50800"/>
            <a:ext cx="8785100" cy="936625"/>
          </a:xfrm>
        </p:spPr>
        <p:txBody>
          <a:bodyPr/>
          <a:lstStyle/>
          <a:p>
            <a:pPr eaLnBrk="1" hangingPunct="1">
              <a:buClr>
                <a:srgbClr val="000000"/>
              </a:buClr>
            </a:pPr>
            <a:r>
              <a:rPr lang="en-GB" altLang="en-US" sz="2000" dirty="0" smtClean="0">
                <a:solidFill>
                  <a:schemeClr val="tx1"/>
                </a:solidFill>
                <a:latin typeface="Calibri" pitchFamily="34" charset="0"/>
                <a:ea typeface="MS PGothic" pitchFamily="34" charset="-128"/>
                <a:cs typeface="Calibri" pitchFamily="34" charset="0"/>
              </a:rPr>
              <a:t>WITH WEAKER SHOPPER CONFIDENCE AND COOL AND CHANGEABLE WEATHER. BBQ’S MOVED INDOORS AND SHOPPERS REIGNED IN SPEND</a:t>
            </a:r>
          </a:p>
        </p:txBody>
      </p:sp>
      <p:sp>
        <p:nvSpPr>
          <p:cNvPr id="75779" name="Text Placeholder 4"/>
          <p:cNvSpPr txBox="1">
            <a:spLocks noGrp="1"/>
          </p:cNvSpPr>
          <p:nvPr>
            <p:ph type="body" idx="13"/>
          </p:nvPr>
        </p:nvSpPr>
        <p:spPr>
          <a:xfrm>
            <a:off x="323850" y="960438"/>
            <a:ext cx="8164513" cy="236537"/>
          </a:xfrm>
        </p:spPr>
        <p:txBody>
          <a:bodyPr/>
          <a:lstStyle/>
          <a:p>
            <a:pPr eaLnBrk="1" hangingPunct="1">
              <a:spcBef>
                <a:spcPts val="63"/>
              </a:spcBef>
              <a:buClr>
                <a:srgbClr val="000000"/>
              </a:buClr>
            </a:pPr>
            <a:r>
              <a:rPr lang="en-GB" altLang="en-US" sz="1400" dirty="0" smtClean="0">
                <a:latin typeface="Calibri" pitchFamily="34" charset="0"/>
                <a:cs typeface="Arial" pitchFamily="34" charset="0"/>
              </a:rPr>
              <a:t>Year on year growths</a:t>
            </a:r>
          </a:p>
          <a:p>
            <a:pPr eaLnBrk="1" hangingPunct="1">
              <a:spcBef>
                <a:spcPts val="63"/>
              </a:spcBef>
              <a:buClr>
                <a:srgbClr val="000000"/>
              </a:buClr>
            </a:pPr>
            <a:endParaRPr lang="en-GB" altLang="en-US" sz="1400" dirty="0" smtClean="0">
              <a:latin typeface="Calibri" pitchFamily="34" charset="0"/>
              <a:cs typeface="Arial" pitchFamily="34" charset="0"/>
            </a:endParaRPr>
          </a:p>
        </p:txBody>
      </p:sp>
      <p:sp>
        <p:nvSpPr>
          <p:cNvPr id="75780" name="Text Placeholder 1"/>
          <p:cNvSpPr txBox="1">
            <a:spLocks noGrp="1"/>
          </p:cNvSpPr>
          <p:nvPr>
            <p:ph type="body" idx="15"/>
          </p:nvPr>
        </p:nvSpPr>
        <p:spPr>
          <a:xfrm>
            <a:off x="323850" y="4779963"/>
            <a:ext cx="8164513" cy="274637"/>
          </a:xfrm>
        </p:spPr>
        <p:txBody>
          <a:bodyPr/>
          <a:lstStyle/>
          <a:p>
            <a:pPr eaLnBrk="1" hangingPunct="1">
              <a:spcBef>
                <a:spcPts val="63"/>
              </a:spcBef>
              <a:buClr>
                <a:srgbClr val="000000"/>
              </a:buClr>
            </a:pPr>
            <a:endParaRPr lang="en-GB" altLang="en-US" sz="900" dirty="0" smtClean="0">
              <a:solidFill>
                <a:srgbClr val="616365"/>
              </a:solidFill>
              <a:latin typeface="Arial" pitchFamily="34" charset="0"/>
              <a:cs typeface="Arial" pitchFamily="34" charset="0"/>
            </a:endParaRPr>
          </a:p>
          <a:p>
            <a:pPr eaLnBrk="1" hangingPunct="1">
              <a:spcBef>
                <a:spcPts val="63"/>
              </a:spcBef>
              <a:buClr>
                <a:srgbClr val="000000"/>
              </a:buClr>
            </a:pPr>
            <a:r>
              <a:rPr lang="en-GB" altLang="en-US" sz="900" dirty="0" smtClean="0">
                <a:solidFill>
                  <a:srgbClr val="616365"/>
                </a:solidFill>
                <a:latin typeface="Arial" pitchFamily="34" charset="0"/>
                <a:cs typeface="Arial" pitchFamily="34" charset="0"/>
              </a:rPr>
              <a:t>Source:  Nielsen Scantrack Total Store Read</a:t>
            </a:r>
          </a:p>
          <a:p>
            <a:pPr eaLnBrk="1" hangingPunct="1">
              <a:spcBef>
                <a:spcPts val="63"/>
              </a:spcBef>
              <a:buClr>
                <a:srgbClr val="000000"/>
              </a:buClr>
            </a:pPr>
            <a:endParaRPr lang="en-GB" altLang="en-US" sz="900" dirty="0" smtClean="0">
              <a:latin typeface="Arial" pitchFamily="34" charset="0"/>
              <a:cs typeface="Arial" pitchFamily="34" charset="0"/>
            </a:endParaRPr>
          </a:p>
        </p:txBody>
      </p:sp>
      <p:sp>
        <p:nvSpPr>
          <p:cNvPr id="75781" name="Text Box 5"/>
          <p:cNvSpPr txBox="1">
            <a:spLocks noChangeArrowheads="1"/>
          </p:cNvSpPr>
          <p:nvPr/>
        </p:nvSpPr>
        <p:spPr bwMode="auto">
          <a:xfrm>
            <a:off x="5867400" y="1306513"/>
            <a:ext cx="1522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r>
              <a:rPr lang="en-GB" altLang="en-US" b="1" dirty="0">
                <a:solidFill>
                  <a:srgbClr val="616365"/>
                </a:solidFill>
                <a:latin typeface="Calibri" pitchFamily="34" charset="0"/>
              </a:rPr>
              <a:t>Grocery Multiples</a:t>
            </a:r>
          </a:p>
        </p:txBody>
      </p:sp>
      <p:sp>
        <p:nvSpPr>
          <p:cNvPr id="75782" name="Text Box 5"/>
          <p:cNvSpPr txBox="1">
            <a:spLocks noChangeArrowheads="1"/>
          </p:cNvSpPr>
          <p:nvPr/>
        </p:nvSpPr>
        <p:spPr bwMode="auto">
          <a:xfrm>
            <a:off x="1547813" y="1336675"/>
            <a:ext cx="400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r>
              <a:rPr lang="en-GB" altLang="en-US" b="1" dirty="0">
                <a:solidFill>
                  <a:srgbClr val="616365"/>
                </a:solidFill>
                <a:latin typeface="Calibri" pitchFamily="34" charset="0"/>
              </a:rPr>
              <a:t>GB</a:t>
            </a:r>
          </a:p>
        </p:txBody>
      </p:sp>
    </p:spTree>
    <p:extLst>
      <p:ext uri="{BB962C8B-B14F-4D97-AF65-F5344CB8AC3E}">
        <p14:creationId xmlns:p14="http://schemas.microsoft.com/office/powerpoint/2010/main" val="3105924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txBox="1">
            <a:spLocks noGrp="1"/>
          </p:cNvSpPr>
          <p:nvPr>
            <p:ph type="title"/>
          </p:nvPr>
        </p:nvSpPr>
        <p:spPr>
          <a:xfrm>
            <a:off x="134227" y="433388"/>
            <a:ext cx="8940800" cy="593725"/>
          </a:xfrm>
        </p:spPr>
        <p:txBody>
          <a:bodyPr/>
          <a:lstStyle/>
          <a:p>
            <a:pPr eaLnBrk="1" hangingPunct="1">
              <a:spcBef>
                <a:spcPct val="0"/>
              </a:spcBef>
              <a:buClr>
                <a:srgbClr val="000000"/>
              </a:buClr>
              <a:buFontTx/>
              <a:buNone/>
            </a:pPr>
            <a:r>
              <a:rPr lang="en-US" altLang="en-US" sz="1800" b="0" dirty="0" smtClean="0">
                <a:solidFill>
                  <a:schemeClr val="tx1"/>
                </a:solidFill>
                <a:cs typeface="Calibri" pitchFamily="34" charset="0"/>
                <a:sym typeface="Arial" pitchFamily="34" charset="0"/>
              </a:rPr>
              <a:t>WITH INDIFFERENT WEATHER OVER THE BANK HOLIDAY AND FATHER’S DAY, SALES HAVE STRUGGLED TO MATCH LAST YEAR, IN 7 OUT OF THE LAST 8 WEEKS OF TRADING</a:t>
            </a:r>
          </a:p>
        </p:txBody>
      </p:sp>
      <p:sp>
        <p:nvSpPr>
          <p:cNvPr id="77826" name="Text Placeholder 1"/>
          <p:cNvSpPr txBox="1">
            <a:spLocks noGrp="1"/>
          </p:cNvSpPr>
          <p:nvPr>
            <p:ph type="body" idx="2"/>
          </p:nvPr>
        </p:nvSpPr>
        <p:spPr>
          <a:xfrm>
            <a:off x="593725" y="4779963"/>
            <a:ext cx="8166100" cy="274637"/>
          </a:xfrm>
        </p:spPr>
        <p:txBody>
          <a:bodyPr/>
          <a:lstStyle/>
          <a:p>
            <a:pPr eaLnBrk="1" hangingPunct="1">
              <a:spcBef>
                <a:spcPts val="63"/>
              </a:spcBef>
              <a:buClr>
                <a:srgbClr val="000000"/>
              </a:buClr>
              <a:buFontTx/>
              <a:buNone/>
            </a:pPr>
            <a:r>
              <a:rPr lang="en-GB" altLang="en-US" sz="1100" dirty="0" smtClean="0">
                <a:solidFill>
                  <a:srgbClr val="616365"/>
                </a:solidFill>
                <a:cs typeface="Calibri" pitchFamily="34" charset="0"/>
                <a:sym typeface="Arial" pitchFamily="34" charset="0"/>
              </a:rPr>
              <a:t>Source:  Nielsen Scantrack Grocery Multiples</a:t>
            </a:r>
            <a:endParaRPr lang="en-GB" altLang="en-US" sz="1100" dirty="0" smtClean="0">
              <a:solidFill>
                <a:srgbClr val="000000"/>
              </a:solidFill>
              <a:cs typeface="Calibri" pitchFamily="34" charset="0"/>
              <a:sym typeface="Arial" pitchFamily="34" charset="0"/>
            </a:endParaRPr>
          </a:p>
        </p:txBody>
      </p:sp>
      <p:graphicFrame>
        <p:nvGraphicFramePr>
          <p:cNvPr id="2" name="Chart Placeholder 8"/>
          <p:cNvGraphicFramePr>
            <a:graphicFrameLocks noGrp="1"/>
          </p:cNvGraphicFramePr>
          <p:nvPr>
            <p:ph type="chart" sz="quarter" idx="4294967295"/>
            <p:extLst>
              <p:ext uri="{D42A27DB-BD31-4B8C-83A1-F6EECF244321}">
                <p14:modId xmlns:p14="http://schemas.microsoft.com/office/powerpoint/2010/main" val="742204733"/>
              </p:ext>
            </p:extLst>
          </p:nvPr>
        </p:nvGraphicFramePr>
        <p:xfrm>
          <a:off x="511175" y="1689100"/>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5"/>
          <p:cNvSpPr txBox="1">
            <a:spLocks noChangeArrowheads="1"/>
          </p:cNvSpPr>
          <p:nvPr/>
        </p:nvSpPr>
        <p:spPr bwMode="auto">
          <a:xfrm>
            <a:off x="312738" y="1027113"/>
            <a:ext cx="3932237" cy="307975"/>
          </a:xfrm>
          <a:prstGeom prst="rect">
            <a:avLst/>
          </a:prstGeom>
          <a:noFill/>
          <a:ln w="9525">
            <a:noFill/>
            <a:miter lim="800000"/>
            <a:headEnd/>
            <a:tailEnd/>
          </a:ln>
        </p:spPr>
        <p:txBody>
          <a:bodyPr wrap="none">
            <a:spAutoFit/>
          </a:bodyPr>
          <a:lstStyle/>
          <a:p>
            <a:pPr algn="ctr" fontAlgn="auto">
              <a:spcBef>
                <a:spcPts val="0"/>
              </a:spcBef>
              <a:spcAft>
                <a:spcPts val="0"/>
              </a:spcAft>
              <a:defRPr sz="1556" b="1" i="0" u="none" strike="noStrike" kern="1200" baseline="0">
                <a:solidFill>
                  <a:srgbClr val="5F5F5F"/>
                </a:solidFill>
                <a:latin typeface="Calibri"/>
                <a:ea typeface="Calibri"/>
                <a:cs typeface="Calibri"/>
              </a:defRPr>
            </a:pPr>
            <a:r>
              <a:rPr lang="en-GB" b="1" dirty="0">
                <a:solidFill>
                  <a:srgbClr val="5F5F5F"/>
                </a:solidFill>
                <a:latin typeface="Calibri"/>
                <a:ea typeface="Calibri"/>
                <a:cs typeface="Calibri"/>
                <a:sym typeface="Arial"/>
              </a:rPr>
              <a:t>Weekly Year on Year Sales Growth Latest 12 weeks</a:t>
            </a:r>
          </a:p>
        </p:txBody>
      </p:sp>
      <p:sp>
        <p:nvSpPr>
          <p:cNvPr id="77829" name="Line 5"/>
          <p:cNvSpPr>
            <a:spLocks noChangeShapeType="1"/>
          </p:cNvSpPr>
          <p:nvPr/>
        </p:nvSpPr>
        <p:spPr bwMode="auto">
          <a:xfrm flipV="1">
            <a:off x="6516216" y="186451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0" name="Line 5"/>
          <p:cNvSpPr>
            <a:spLocks noChangeShapeType="1"/>
          </p:cNvSpPr>
          <p:nvPr/>
        </p:nvSpPr>
        <p:spPr bwMode="auto">
          <a:xfrm flipV="1">
            <a:off x="3642179" y="180736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1" name="AutoShape 2" descr="Image result for FATHERS D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sp>
        <p:nvSpPr>
          <p:cNvPr id="77832" name="AutoShape 4" descr="Image result for FATHERS DAY"/>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pic>
        <p:nvPicPr>
          <p:cNvPr id="7783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638300"/>
            <a:ext cx="30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299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Shape 1491"/>
          <p:cNvSpPr txBox="1"/>
          <p:nvPr/>
        </p:nvSpPr>
        <p:spPr>
          <a:xfrm>
            <a:off x="471188" y="131754"/>
            <a:ext cx="8621223" cy="1126401"/>
          </a:xfrm>
          <a:prstGeom prst="rect">
            <a:avLst/>
          </a:prstGeom>
          <a:noFill/>
          <a:ln>
            <a:noFill/>
          </a:ln>
        </p:spPr>
        <p:txBody>
          <a:bodyPr spcFirstLastPara="1" wrap="square" lIns="91425" tIns="0" rIns="91425" bIns="0" anchor="b" anchorCtr="0">
            <a:noAutofit/>
          </a:bodyPr>
          <a:lstStyle/>
          <a:p>
            <a:pPr marL="0" marR="0" lvl="0" indent="0" algn="l" rtl="0">
              <a:lnSpc>
                <a:spcPct val="100000"/>
              </a:lnSpc>
              <a:spcBef>
                <a:spcPts val="0"/>
              </a:spcBef>
              <a:spcAft>
                <a:spcPts val="0"/>
              </a:spcAft>
              <a:buClr>
                <a:srgbClr val="009DD9"/>
              </a:buClr>
              <a:buSzPts val="700"/>
              <a:buFont typeface="Archivo Narrow"/>
              <a:buNone/>
            </a:pPr>
            <a:endParaRPr lang="en-GB" sz="1800" b="0" i="0" u="none" strike="noStrike" cap="none" dirty="0">
              <a:solidFill>
                <a:schemeClr val="dk1"/>
              </a:solidFill>
              <a:latin typeface="Archivo Narrow" panose="020B0604020202020204" charset="0"/>
              <a:ea typeface="Open Sans"/>
              <a:cs typeface="Open Sans"/>
              <a:sym typeface="Open Sans"/>
            </a:endParaRPr>
          </a:p>
        </p:txBody>
      </p:sp>
      <p:cxnSp>
        <p:nvCxnSpPr>
          <p:cNvPr id="1492" name="Shape 1492"/>
          <p:cNvCxnSpPr/>
          <p:nvPr/>
        </p:nvCxnSpPr>
        <p:spPr>
          <a:xfrm>
            <a:off x="1947109" y="1674374"/>
            <a:ext cx="12900" cy="1902300"/>
          </a:xfrm>
          <a:prstGeom prst="straightConnector1">
            <a:avLst/>
          </a:prstGeom>
          <a:noFill/>
          <a:ln w="48875" cap="flat" cmpd="sng">
            <a:solidFill>
              <a:srgbClr val="545558"/>
            </a:solidFill>
            <a:prstDash val="solid"/>
            <a:round/>
            <a:headEnd type="none" w="med" len="med"/>
            <a:tailEnd type="none" w="med" len="med"/>
          </a:ln>
          <a:effectLst>
            <a:outerShdw blurRad="39999" dist="20000" dir="5400000" rotWithShape="0">
              <a:srgbClr val="000000">
                <a:alpha val="36860"/>
              </a:srgbClr>
            </a:outerShdw>
          </a:effectLst>
        </p:spPr>
      </p:cxnSp>
      <p:sp>
        <p:nvSpPr>
          <p:cNvPr id="1493" name="Shape 1493"/>
          <p:cNvSpPr txBox="1"/>
          <p:nvPr/>
        </p:nvSpPr>
        <p:spPr>
          <a:xfrm>
            <a:off x="-276883" y="1626102"/>
            <a:ext cx="2637900" cy="5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50"/>
              <a:buFont typeface="Open Sans"/>
              <a:buNone/>
            </a:pPr>
            <a:r>
              <a:rPr lang="en-US" sz="14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TOTAL MARKET</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000000"/>
              </a:buClr>
              <a:buSzPts val="300"/>
              <a:buFont typeface="Open Sans"/>
              <a:buNone/>
            </a:pPr>
            <a:r>
              <a:rPr lang="en-US" sz="12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(incl. Discounters)</a:t>
            </a:r>
            <a:endParaRPr dirty="0">
              <a:latin typeface="Calibri" panose="020F0502020204030204" pitchFamily="34" charset="0"/>
              <a:cs typeface="Calibri" panose="020F0502020204030204" pitchFamily="34" charset="0"/>
            </a:endParaRPr>
          </a:p>
        </p:txBody>
      </p:sp>
      <p:sp>
        <p:nvSpPr>
          <p:cNvPr id="1494" name="Shape 1494"/>
          <p:cNvSpPr txBox="1"/>
          <p:nvPr/>
        </p:nvSpPr>
        <p:spPr>
          <a:xfrm>
            <a:off x="1642615" y="1626102"/>
            <a:ext cx="2391000" cy="51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9DD9"/>
              </a:buClr>
              <a:buSzPts val="350"/>
              <a:buFont typeface="Open Sans"/>
              <a:buNone/>
            </a:pPr>
            <a:r>
              <a:rPr lang="en-US" sz="14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GROCERY MULTIPLES  </a:t>
            </a:r>
            <a:endParaRPr sz="1400" b="1"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a:p>
            <a:pPr marL="0" marR="0" lvl="0" indent="0" algn="ctr" rtl="0">
              <a:lnSpc>
                <a:spcPct val="100000"/>
              </a:lnSpc>
              <a:spcBef>
                <a:spcPts val="0"/>
              </a:spcBef>
              <a:spcAft>
                <a:spcPts val="0"/>
              </a:spcAft>
              <a:buClr>
                <a:srgbClr val="009DD9"/>
              </a:buClr>
              <a:buSzPts val="300"/>
              <a:buFont typeface="Open Sans"/>
              <a:buNone/>
            </a:pPr>
            <a:r>
              <a:rPr lang="en-US" sz="12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(incl C stores)</a:t>
            </a:r>
            <a:endParaRPr sz="12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
        <p:nvSpPr>
          <p:cNvPr id="1495" name="Shape 1495"/>
          <p:cNvSpPr txBox="1"/>
          <p:nvPr/>
        </p:nvSpPr>
        <p:spPr>
          <a:xfrm>
            <a:off x="3413814" y="1443884"/>
            <a:ext cx="1712100" cy="5988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18535"/>
              </a:buClr>
              <a:buSzPts val="350"/>
              <a:buFont typeface="Open Sans"/>
              <a:buNone/>
            </a:pPr>
            <a:r>
              <a:rPr lang="en-US" sz="14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 </a:t>
            </a:r>
            <a:r>
              <a:rPr lang="en-US" sz="1400" b="1"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 ONLINE</a:t>
            </a:r>
            <a:r>
              <a:rPr lang="en-US" sz="2800" b="0"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 </a:t>
            </a:r>
            <a:endParaRPr sz="28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
        <p:nvSpPr>
          <p:cNvPr id="1496" name="Shape 1496"/>
          <p:cNvSpPr txBox="1"/>
          <p:nvPr/>
        </p:nvSpPr>
        <p:spPr>
          <a:xfrm>
            <a:off x="331662" y="2211710"/>
            <a:ext cx="1440000" cy="72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000"/>
              <a:buFont typeface="Open Sans"/>
              <a:buNone/>
            </a:pPr>
            <a:r>
              <a:rPr lang="en-US" sz="2800" b="1" i="0" u="none" strike="noStrike" cap="none" dirty="0" smtClean="0">
                <a:solidFill>
                  <a:schemeClr val="accent1"/>
                </a:solidFill>
                <a:latin typeface="Calibri" panose="020F0502020204030204" pitchFamily="34" charset="0"/>
                <a:ea typeface="Open Sans"/>
                <a:cs typeface="Calibri" panose="020F0502020204030204" pitchFamily="34" charset="0"/>
                <a:sym typeface="Open Sans"/>
              </a:rPr>
              <a:t>+1.6%</a:t>
            </a:r>
            <a:endParaRPr sz="2800" b="1" i="0" u="none" strike="noStrike" cap="none" dirty="0">
              <a:solidFill>
                <a:schemeClr val="accent1"/>
              </a:solidFill>
              <a:latin typeface="Calibri" panose="020F0502020204030204" pitchFamily="34" charset="0"/>
              <a:ea typeface="Open Sans"/>
              <a:cs typeface="Calibri" panose="020F0502020204030204" pitchFamily="34" charset="0"/>
              <a:sym typeface="Open Sans"/>
            </a:endParaRPr>
          </a:p>
          <a:p>
            <a:pPr marL="0" marR="0" lvl="0" indent="0" algn="ctr" rtl="0">
              <a:lnSpc>
                <a:spcPct val="100000"/>
              </a:lnSpc>
              <a:spcBef>
                <a:spcPts val="0"/>
              </a:spcBef>
              <a:spcAft>
                <a:spcPts val="0"/>
              </a:spcAft>
              <a:buClr>
                <a:srgbClr val="FFFFFF"/>
              </a:buClr>
              <a:buSzPts val="1000"/>
              <a:buFont typeface="Open Sans"/>
              <a:buNone/>
            </a:pPr>
            <a:r>
              <a:rPr lang="en-US" sz="28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                                  </a:t>
            </a:r>
            <a:endParaRPr sz="2800" b="0" i="0" u="none" strike="noStrike" cap="none" dirty="0">
              <a:solidFill>
                <a:schemeClr val="accent1"/>
              </a:solidFill>
              <a:latin typeface="Calibri" panose="020F0502020204030204" pitchFamily="34" charset="0"/>
              <a:ea typeface="Open Sans"/>
              <a:cs typeface="Calibri" panose="020F0502020204030204" pitchFamily="34" charset="0"/>
              <a:sym typeface="Open Sans"/>
            </a:endParaRPr>
          </a:p>
        </p:txBody>
      </p:sp>
      <p:sp>
        <p:nvSpPr>
          <p:cNvPr id="1497" name="Shape 1497"/>
          <p:cNvSpPr txBox="1"/>
          <p:nvPr/>
        </p:nvSpPr>
        <p:spPr>
          <a:xfrm>
            <a:off x="3549864" y="2211710"/>
            <a:ext cx="1440000" cy="72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000"/>
              <a:buFont typeface="Open Sans"/>
              <a:buNone/>
            </a:pPr>
            <a:r>
              <a:rPr lang="en-US" sz="2800" b="1" i="0" u="none" strike="noStrike" cap="none" dirty="0" smtClean="0">
                <a:solidFill>
                  <a:schemeClr val="accent1"/>
                </a:solidFill>
                <a:latin typeface="Calibri" panose="020F0502020204030204" pitchFamily="34" charset="0"/>
                <a:ea typeface="Open Sans"/>
                <a:cs typeface="Calibri" panose="020F0502020204030204" pitchFamily="34" charset="0"/>
                <a:sym typeface="Open Sans"/>
              </a:rPr>
              <a:t> +8%</a:t>
            </a:r>
            <a:endParaRPr sz="2800"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FFFFFF"/>
              </a:buClr>
              <a:buSzPts val="4000"/>
              <a:buFont typeface="Arial"/>
              <a:buNone/>
            </a:pPr>
            <a:endParaRPr sz="2800" b="0" i="0" u="none" strike="noStrike" cap="none" dirty="0">
              <a:solidFill>
                <a:schemeClr val="accent1"/>
              </a:solidFill>
              <a:latin typeface="Calibri" panose="020F0502020204030204" pitchFamily="34" charset="0"/>
              <a:ea typeface="Open Sans"/>
              <a:cs typeface="Calibri" panose="020F0502020204030204" pitchFamily="34" charset="0"/>
              <a:sym typeface="Open Sans"/>
            </a:endParaRPr>
          </a:p>
          <a:p>
            <a:pPr marL="0" marR="0" lvl="0" indent="0" algn="ctr" rtl="0">
              <a:lnSpc>
                <a:spcPct val="100000"/>
              </a:lnSpc>
              <a:spcBef>
                <a:spcPts val="0"/>
              </a:spcBef>
              <a:spcAft>
                <a:spcPts val="0"/>
              </a:spcAft>
              <a:buClr>
                <a:srgbClr val="FFFFFF"/>
              </a:buClr>
              <a:buSzPts val="1000"/>
              <a:buFont typeface="Open Sans"/>
              <a:buNone/>
            </a:pPr>
            <a:r>
              <a:rPr lang="en-US" sz="28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 </a:t>
            </a:r>
            <a:endParaRPr sz="2800" dirty="0">
              <a:latin typeface="Calibri" panose="020F0502020204030204" pitchFamily="34" charset="0"/>
              <a:cs typeface="Calibri" panose="020F0502020204030204" pitchFamily="34" charset="0"/>
            </a:endParaRPr>
          </a:p>
        </p:txBody>
      </p:sp>
      <p:sp>
        <p:nvSpPr>
          <p:cNvPr id="1498" name="Shape 1498"/>
          <p:cNvSpPr/>
          <p:nvPr/>
        </p:nvSpPr>
        <p:spPr>
          <a:xfrm>
            <a:off x="4541588" y="1626102"/>
            <a:ext cx="2084100" cy="39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B21DAC"/>
              </a:buClr>
              <a:buSzPts val="350"/>
              <a:buFont typeface="Open Sans"/>
              <a:buNone/>
            </a:pPr>
            <a:r>
              <a:rPr lang="en-US" sz="14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DISCOUNTERS</a:t>
            </a:r>
            <a:endParaRPr dirty="0">
              <a:latin typeface="Calibri" panose="020F0502020204030204" pitchFamily="34" charset="0"/>
              <a:cs typeface="Calibri" panose="020F0502020204030204" pitchFamily="34" charset="0"/>
            </a:endParaRPr>
          </a:p>
          <a:p>
            <a:pPr marL="0" marR="0" lvl="0" indent="0" algn="ctr" rtl="0">
              <a:lnSpc>
                <a:spcPct val="100000"/>
              </a:lnSpc>
              <a:spcBef>
                <a:spcPts val="0"/>
              </a:spcBef>
              <a:spcAft>
                <a:spcPts val="0"/>
              </a:spcAft>
              <a:buClr>
                <a:srgbClr val="B21DAC"/>
              </a:buClr>
              <a:buSzPts val="300"/>
              <a:buFont typeface="Open Sans"/>
              <a:buNone/>
            </a:pPr>
            <a:r>
              <a:rPr lang="en-US" sz="12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(ALDI AND LIDL)</a:t>
            </a:r>
            <a:endParaRPr sz="12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
        <p:nvSpPr>
          <p:cNvPr id="1499" name="Shape 1499"/>
          <p:cNvSpPr txBox="1"/>
          <p:nvPr/>
        </p:nvSpPr>
        <p:spPr>
          <a:xfrm>
            <a:off x="4863638" y="2211710"/>
            <a:ext cx="1440000" cy="72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000"/>
              <a:buFont typeface="Open Sans"/>
              <a:buNone/>
            </a:pPr>
            <a:r>
              <a:rPr lang="en-US" sz="2800" b="1" i="0" u="none" strike="noStrike" cap="none" dirty="0" smtClean="0">
                <a:solidFill>
                  <a:schemeClr val="accent1"/>
                </a:solidFill>
                <a:latin typeface="Calibri" panose="020F0502020204030204" pitchFamily="34" charset="0"/>
                <a:ea typeface="Open Sans"/>
                <a:cs typeface="Calibri" panose="020F0502020204030204" pitchFamily="34" charset="0"/>
                <a:sym typeface="Open Sans"/>
              </a:rPr>
              <a:t>+10%</a:t>
            </a:r>
            <a:endParaRPr sz="2800" b="1" i="0" u="none" strike="noStrike" cap="none" dirty="0">
              <a:solidFill>
                <a:schemeClr val="accent1"/>
              </a:solidFill>
              <a:latin typeface="Calibri" panose="020F0502020204030204" pitchFamily="34" charset="0"/>
              <a:ea typeface="Open Sans"/>
              <a:cs typeface="Calibri" panose="020F0502020204030204" pitchFamily="34" charset="0"/>
              <a:sym typeface="Open Sans"/>
            </a:endParaRPr>
          </a:p>
          <a:p>
            <a:pPr marL="0" marR="0" lvl="0" indent="0" algn="ctr" rtl="0">
              <a:lnSpc>
                <a:spcPct val="100000"/>
              </a:lnSpc>
              <a:spcBef>
                <a:spcPts val="0"/>
              </a:spcBef>
              <a:spcAft>
                <a:spcPts val="0"/>
              </a:spcAft>
              <a:buClr>
                <a:srgbClr val="FFFFFF"/>
              </a:buClr>
              <a:buSzPts val="1000"/>
              <a:buFont typeface="Open Sans"/>
              <a:buNone/>
            </a:pPr>
            <a:r>
              <a:rPr lang="en-US" sz="28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 </a:t>
            </a:r>
            <a:endParaRPr sz="2800" dirty="0">
              <a:latin typeface="Calibri" panose="020F0502020204030204" pitchFamily="34" charset="0"/>
              <a:cs typeface="Calibri" panose="020F0502020204030204" pitchFamily="34" charset="0"/>
            </a:endParaRPr>
          </a:p>
        </p:txBody>
      </p:sp>
      <p:sp>
        <p:nvSpPr>
          <p:cNvPr id="1500" name="Shape 1500"/>
          <p:cNvSpPr/>
          <p:nvPr/>
        </p:nvSpPr>
        <p:spPr>
          <a:xfrm>
            <a:off x="-35838" y="3674708"/>
            <a:ext cx="2175000" cy="5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50"/>
              <a:buFont typeface="Open Sans"/>
              <a:buNone/>
            </a:pPr>
            <a:r>
              <a:rPr lang="en-US" sz="14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SHARE OF </a:t>
            </a:r>
            <a:endParaRPr lang="en-US" sz="1400" b="1" i="0" u="none" strike="noStrike" cap="none" dirty="0" smtClean="0">
              <a:solidFill>
                <a:schemeClr val="dk1"/>
              </a:solidFill>
              <a:latin typeface="Calibri" panose="020F0502020204030204" pitchFamily="34" charset="0"/>
              <a:ea typeface="Open Sans"/>
              <a:cs typeface="Calibri" panose="020F0502020204030204" pitchFamily="34" charset="0"/>
              <a:sym typeface="Open Sans"/>
            </a:endParaRPr>
          </a:p>
          <a:p>
            <a:pPr marL="0" marR="0" lvl="0" indent="0" algn="ctr" rtl="0">
              <a:lnSpc>
                <a:spcPct val="100000"/>
              </a:lnSpc>
              <a:spcBef>
                <a:spcPts val="0"/>
              </a:spcBef>
              <a:spcAft>
                <a:spcPts val="0"/>
              </a:spcAft>
              <a:buClr>
                <a:srgbClr val="FFFFFF"/>
              </a:buClr>
              <a:buSzPts val="350"/>
              <a:buFont typeface="Open Sans"/>
              <a:buNone/>
            </a:pPr>
            <a:r>
              <a:rPr lang="en-US" sz="1400" b="1"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GROCERY </a:t>
            </a:r>
            <a:r>
              <a:rPr lang="en-US" sz="1400" b="1" i="0" u="none" strike="noStrike" cap="none" dirty="0">
                <a:solidFill>
                  <a:schemeClr val="dk1"/>
                </a:solidFill>
                <a:latin typeface="Calibri" panose="020F0502020204030204" pitchFamily="34" charset="0"/>
                <a:ea typeface="Open Sans"/>
                <a:cs typeface="Calibri" panose="020F0502020204030204" pitchFamily="34" charset="0"/>
                <a:sym typeface="Open Sans"/>
              </a:rPr>
              <a:t>SALES</a:t>
            </a:r>
            <a:endParaRPr sz="1400" b="1"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
        <p:nvSpPr>
          <p:cNvPr id="1501" name="Shape 1501"/>
          <p:cNvSpPr/>
          <p:nvPr/>
        </p:nvSpPr>
        <p:spPr>
          <a:xfrm>
            <a:off x="5043638" y="3646486"/>
            <a:ext cx="1080000" cy="3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Open Sans"/>
              <a:buNone/>
            </a:pPr>
            <a:r>
              <a:rPr lang="en-US" sz="24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 </a:t>
            </a:r>
            <a:r>
              <a:rPr lang="en-US" sz="2400" b="0"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16%</a:t>
            </a:r>
            <a:endParaRPr sz="24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
        <p:nvSpPr>
          <p:cNvPr id="1502" name="Shape 1502"/>
          <p:cNvSpPr/>
          <p:nvPr/>
        </p:nvSpPr>
        <p:spPr>
          <a:xfrm>
            <a:off x="3729864" y="3646486"/>
            <a:ext cx="1080000" cy="3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Open Sans"/>
              <a:buNone/>
            </a:pPr>
            <a:r>
              <a:rPr lang="en-US" sz="2400" dirty="0" smtClean="0">
                <a:solidFill>
                  <a:schemeClr val="dk1"/>
                </a:solidFill>
                <a:latin typeface="Calibri" panose="020F0502020204030204" pitchFamily="34" charset="0"/>
                <a:ea typeface="Open Sans"/>
                <a:cs typeface="Calibri" panose="020F0502020204030204" pitchFamily="34" charset="0"/>
                <a:sym typeface="Open Sans"/>
              </a:rPr>
              <a:t>8</a:t>
            </a:r>
            <a:r>
              <a:rPr lang="en-US" sz="2400" b="0"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a:t>
            </a:r>
            <a:endParaRPr sz="24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
        <p:nvSpPr>
          <p:cNvPr id="1503" name="Shape 1503"/>
          <p:cNvSpPr/>
          <p:nvPr/>
        </p:nvSpPr>
        <p:spPr>
          <a:xfrm>
            <a:off x="251520" y="4871982"/>
            <a:ext cx="4926600" cy="18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50"/>
              <a:buFont typeface="Open Sans"/>
              <a:buNone/>
            </a:pPr>
            <a:r>
              <a:rPr lang="en-US" sz="10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Source: Nielsen </a:t>
            </a:r>
            <a:r>
              <a:rPr lang="en-US" sz="1000" b="0"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12 </a:t>
            </a:r>
            <a:r>
              <a:rPr lang="en-US" sz="10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weeks </a:t>
            </a:r>
            <a:r>
              <a:rPr lang="en-US" sz="1000" b="0"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ending </a:t>
            </a:r>
            <a:r>
              <a:rPr lang="en-US" sz="1000" dirty="0" smtClean="0">
                <a:solidFill>
                  <a:schemeClr val="dk1"/>
                </a:solidFill>
                <a:latin typeface="Calibri" panose="020F0502020204030204" pitchFamily="34" charset="0"/>
                <a:ea typeface="Open Sans"/>
                <a:cs typeface="Calibri" panose="020F0502020204030204" pitchFamily="34" charset="0"/>
                <a:sym typeface="Open Sans"/>
              </a:rPr>
              <a:t>15th June </a:t>
            </a:r>
            <a:r>
              <a:rPr lang="en-US" sz="1000" b="0"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2019</a:t>
            </a:r>
            <a:endParaRPr dirty="0">
              <a:solidFill>
                <a:srgbClr val="FF0000"/>
              </a:solidFill>
              <a:latin typeface="Calibri" panose="020F0502020204030204" pitchFamily="34" charset="0"/>
              <a:cs typeface="Calibri" panose="020F0502020204030204" pitchFamily="34" charset="0"/>
            </a:endParaRPr>
          </a:p>
        </p:txBody>
      </p:sp>
      <p:sp>
        <p:nvSpPr>
          <p:cNvPr id="1504" name="Shape 1504"/>
          <p:cNvSpPr txBox="1"/>
          <p:nvPr/>
        </p:nvSpPr>
        <p:spPr>
          <a:xfrm>
            <a:off x="2123728" y="2211710"/>
            <a:ext cx="1440000" cy="72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000"/>
              <a:buFont typeface="Open Sans"/>
              <a:buNone/>
            </a:pPr>
            <a:r>
              <a:rPr lang="en-US" sz="2800" b="1" i="0" u="none" strike="noStrike" cap="none" dirty="0" smtClean="0">
                <a:solidFill>
                  <a:schemeClr val="accent1"/>
                </a:solidFill>
                <a:latin typeface="Calibri" panose="020F0502020204030204" pitchFamily="34" charset="0"/>
                <a:ea typeface="Open Sans"/>
                <a:cs typeface="Calibri" panose="020F0502020204030204" pitchFamily="34" charset="0"/>
                <a:sym typeface="Open Sans"/>
              </a:rPr>
              <a:t>+0%</a:t>
            </a:r>
            <a:endParaRPr sz="2800" b="1" i="0" u="none" strike="noStrike" cap="none" dirty="0">
              <a:solidFill>
                <a:schemeClr val="accent1"/>
              </a:solidFill>
              <a:latin typeface="Calibri" panose="020F0502020204030204" pitchFamily="34" charset="0"/>
              <a:ea typeface="Open Sans"/>
              <a:cs typeface="Calibri" panose="020F0502020204030204" pitchFamily="34" charset="0"/>
              <a:sym typeface="Open Sans"/>
            </a:endParaRPr>
          </a:p>
          <a:p>
            <a:pPr marL="0" marR="0" lvl="0" indent="0" algn="ctr" rtl="0">
              <a:lnSpc>
                <a:spcPct val="100000"/>
              </a:lnSpc>
              <a:spcBef>
                <a:spcPts val="0"/>
              </a:spcBef>
              <a:spcAft>
                <a:spcPts val="0"/>
              </a:spcAft>
              <a:buClr>
                <a:srgbClr val="FFFFFF"/>
              </a:buClr>
              <a:buSzPts val="4000"/>
              <a:buFont typeface="Arial"/>
              <a:buNone/>
            </a:pPr>
            <a:endParaRPr sz="2800" b="0" i="0" u="none" strike="noStrike" cap="none" dirty="0">
              <a:solidFill>
                <a:schemeClr val="accent1"/>
              </a:solidFill>
              <a:latin typeface="Calibri" panose="020F0502020204030204" pitchFamily="34" charset="0"/>
              <a:ea typeface="Open Sans"/>
              <a:cs typeface="Calibri" panose="020F0502020204030204" pitchFamily="34" charset="0"/>
              <a:sym typeface="Open Sans"/>
            </a:endParaRPr>
          </a:p>
        </p:txBody>
      </p:sp>
      <p:sp>
        <p:nvSpPr>
          <p:cNvPr id="1505" name="Shape 1505"/>
          <p:cNvSpPr txBox="1"/>
          <p:nvPr/>
        </p:nvSpPr>
        <p:spPr>
          <a:xfrm>
            <a:off x="7596335" y="4642953"/>
            <a:ext cx="1412689"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Open Sans"/>
              <a:buNone/>
            </a:pPr>
            <a:r>
              <a:rPr lang="en-US" sz="1200" b="0" i="0" u="none" strike="noStrike" cap="none" dirty="0" smtClean="0">
                <a:solidFill>
                  <a:srgbClr val="000000"/>
                </a:solidFill>
                <a:latin typeface="Calibri" panose="020F0502020204030204" pitchFamily="34" charset="0"/>
                <a:ea typeface="Open Sans"/>
                <a:cs typeface="Calibri" panose="020F0502020204030204" pitchFamily="34" charset="0"/>
                <a:sym typeface="Open Sans"/>
              </a:rPr>
              <a:t>*FMCG</a:t>
            </a:r>
            <a:endParaRPr sz="1200" b="0" i="0" u="none" strike="noStrike" cap="none" dirty="0">
              <a:solidFill>
                <a:srgbClr val="000000"/>
              </a:solidFill>
              <a:latin typeface="Calibri" panose="020F0502020204030204" pitchFamily="34" charset="0"/>
              <a:ea typeface="Open Sans"/>
              <a:cs typeface="Calibri" panose="020F0502020204030204" pitchFamily="34" charset="0"/>
              <a:sym typeface="Open Sans"/>
            </a:endParaRPr>
          </a:p>
        </p:txBody>
      </p:sp>
      <p:sp>
        <p:nvSpPr>
          <p:cNvPr id="1507" name="Shape 1507"/>
          <p:cNvSpPr/>
          <p:nvPr/>
        </p:nvSpPr>
        <p:spPr>
          <a:xfrm>
            <a:off x="512097" y="3220407"/>
            <a:ext cx="10791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50"/>
              <a:buFont typeface="Open Sans"/>
              <a:buNone/>
            </a:pPr>
            <a:r>
              <a:rPr lang="en-US" sz="14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(Total Till ) </a:t>
            </a:r>
            <a:endParaRPr dirty="0">
              <a:latin typeface="Calibri" panose="020F0502020204030204" pitchFamily="34" charset="0"/>
              <a:cs typeface="Calibri" panose="020F0502020204030204" pitchFamily="34" charset="0"/>
            </a:endParaRPr>
          </a:p>
        </p:txBody>
      </p:sp>
      <p:sp>
        <p:nvSpPr>
          <p:cNvPr id="1508" name="Shape 1508"/>
          <p:cNvSpPr/>
          <p:nvPr/>
        </p:nvSpPr>
        <p:spPr>
          <a:xfrm>
            <a:off x="2132246" y="3128046"/>
            <a:ext cx="11001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50"/>
              <a:buFont typeface="Open Sans"/>
              <a:buNone/>
            </a:pPr>
            <a:r>
              <a:rPr lang="en-US" sz="14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(Scantrack)</a:t>
            </a:r>
            <a:endParaRPr dirty="0">
              <a:latin typeface="Calibri" panose="020F0502020204030204" pitchFamily="34" charset="0"/>
              <a:cs typeface="Calibri" panose="020F0502020204030204" pitchFamily="34" charset="0"/>
            </a:endParaRPr>
          </a:p>
        </p:txBody>
      </p:sp>
      <p:sp>
        <p:nvSpPr>
          <p:cNvPr id="1509" name="Shape 1509"/>
          <p:cNvSpPr/>
          <p:nvPr/>
        </p:nvSpPr>
        <p:spPr>
          <a:xfrm>
            <a:off x="3570414" y="3128046"/>
            <a:ext cx="1398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50"/>
              <a:buFont typeface="Open Sans"/>
              <a:buNone/>
            </a:pPr>
            <a:r>
              <a:rPr lang="en-US" sz="14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(Homescan*)</a:t>
            </a:r>
            <a:endParaRPr dirty="0">
              <a:latin typeface="Calibri" panose="020F0502020204030204" pitchFamily="34" charset="0"/>
              <a:cs typeface="Calibri" panose="020F0502020204030204" pitchFamily="34" charset="0"/>
            </a:endParaRPr>
          </a:p>
        </p:txBody>
      </p:sp>
      <p:sp>
        <p:nvSpPr>
          <p:cNvPr id="25" name="Shape 1499"/>
          <p:cNvSpPr txBox="1"/>
          <p:nvPr/>
        </p:nvSpPr>
        <p:spPr>
          <a:xfrm>
            <a:off x="7582679" y="2211710"/>
            <a:ext cx="1440000" cy="72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000"/>
              <a:buFont typeface="Open Sans"/>
              <a:buNone/>
            </a:pPr>
            <a:r>
              <a:rPr lang="en-US" sz="2800" b="1" i="0" u="none" strike="noStrike" cap="none" dirty="0" smtClean="0">
                <a:solidFill>
                  <a:schemeClr val="accent1"/>
                </a:solidFill>
                <a:latin typeface="Open Sans"/>
                <a:ea typeface="Open Sans"/>
                <a:cs typeface="Open Sans"/>
                <a:sym typeface="Open Sans"/>
              </a:rPr>
              <a:t>+1%</a:t>
            </a:r>
            <a:endParaRPr sz="2800" b="1" i="0" u="none" strike="noStrike" cap="none" dirty="0">
              <a:solidFill>
                <a:schemeClr val="accent1"/>
              </a:solidFill>
              <a:latin typeface="Open Sans"/>
              <a:ea typeface="Open Sans"/>
              <a:cs typeface="Open Sans"/>
              <a:sym typeface="Open Sans"/>
            </a:endParaRPr>
          </a:p>
          <a:p>
            <a:pPr marL="0" marR="0" lvl="0" indent="0" algn="ctr" rtl="0">
              <a:lnSpc>
                <a:spcPct val="100000"/>
              </a:lnSpc>
              <a:spcBef>
                <a:spcPts val="0"/>
              </a:spcBef>
              <a:spcAft>
                <a:spcPts val="0"/>
              </a:spcAft>
              <a:buClr>
                <a:srgbClr val="FFFFFF"/>
              </a:buClr>
              <a:buSzPts val="1000"/>
              <a:buFont typeface="Open Sans"/>
              <a:buNone/>
            </a:pPr>
            <a:r>
              <a:rPr lang="en-US" sz="2800" b="0" i="0" u="none" strike="noStrike" cap="none" dirty="0">
                <a:solidFill>
                  <a:schemeClr val="accent1"/>
                </a:solidFill>
                <a:latin typeface="Open Sans"/>
                <a:ea typeface="Open Sans"/>
                <a:cs typeface="Open Sans"/>
                <a:sym typeface="Open Sans"/>
              </a:rPr>
              <a:t> </a:t>
            </a:r>
            <a:endParaRPr sz="2800" dirty="0"/>
          </a:p>
        </p:txBody>
      </p:sp>
      <p:sp>
        <p:nvSpPr>
          <p:cNvPr id="26" name="Shape 1508"/>
          <p:cNvSpPr/>
          <p:nvPr/>
        </p:nvSpPr>
        <p:spPr>
          <a:xfrm>
            <a:off x="7752629" y="3128046"/>
            <a:ext cx="11001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50"/>
              <a:buFont typeface="Open Sans"/>
              <a:buNone/>
            </a:pPr>
            <a:r>
              <a:rPr lang="en-US" sz="14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(Scantrack)</a:t>
            </a:r>
            <a:endParaRPr dirty="0">
              <a:latin typeface="Calibri" panose="020F0502020204030204" pitchFamily="34" charset="0"/>
              <a:cs typeface="Calibri" panose="020F0502020204030204" pitchFamily="34" charset="0"/>
            </a:endParaRPr>
          </a:p>
        </p:txBody>
      </p:sp>
      <p:sp>
        <p:nvSpPr>
          <p:cNvPr id="28" name="Shape 1501"/>
          <p:cNvSpPr/>
          <p:nvPr/>
        </p:nvSpPr>
        <p:spPr>
          <a:xfrm>
            <a:off x="7762679" y="3646486"/>
            <a:ext cx="1080000" cy="3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Open Sans"/>
              <a:buNone/>
            </a:pPr>
            <a:r>
              <a:rPr lang="en-US" sz="24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 </a:t>
            </a:r>
            <a:r>
              <a:rPr lang="en-US" sz="2400" b="0"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26%</a:t>
            </a:r>
            <a:endParaRPr sz="24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
        <p:nvSpPr>
          <p:cNvPr id="27" name="Shape 1320"/>
          <p:cNvSpPr txBox="1"/>
          <p:nvPr/>
        </p:nvSpPr>
        <p:spPr>
          <a:xfrm>
            <a:off x="232180" y="385494"/>
            <a:ext cx="9036496" cy="647100"/>
          </a:xfrm>
          <a:prstGeom prst="rect">
            <a:avLst/>
          </a:prstGeom>
          <a:noFill/>
          <a:ln>
            <a:noFill/>
          </a:ln>
        </p:spPr>
        <p:txBody>
          <a:bodyPr lIns="91425" tIns="0" rIns="91425" bIns="0" anchor="b" anchorCtr="0">
            <a:noAutofit/>
          </a:bodyPr>
          <a:lstStyle/>
          <a:p>
            <a:pPr>
              <a:buClr>
                <a:srgbClr val="009DD9"/>
              </a:buClr>
              <a:buSzPct val="25000"/>
            </a:pPr>
            <a:r>
              <a:rPr lang="en-US" sz="1800" dirty="0" smtClean="0">
                <a:solidFill>
                  <a:schemeClr val="tx1"/>
                </a:solidFill>
                <a:latin typeface="Calibri" panose="020F0502020204030204" pitchFamily="34" charset="0"/>
                <a:ea typeface="Calibri"/>
                <a:cs typeface="Calibri" panose="020F0502020204030204" pitchFamily="34" charset="0"/>
                <a:sym typeface="Calibri"/>
              </a:rPr>
              <a:t>SALES REMAIN BUOYANT AT THE DISCOUNTERS, ONLINE AND HIGH STREET VALUE STORES, </a:t>
            </a:r>
          </a:p>
          <a:p>
            <a:pPr>
              <a:buClr>
                <a:srgbClr val="009DD9"/>
              </a:buClr>
              <a:buSzPct val="25000"/>
            </a:pPr>
            <a:r>
              <a:rPr lang="en-US" sz="1800" dirty="0" smtClean="0">
                <a:solidFill>
                  <a:schemeClr val="tx1"/>
                </a:solidFill>
                <a:latin typeface="Calibri" panose="020F0502020204030204" pitchFamily="34" charset="0"/>
                <a:ea typeface="Calibri"/>
                <a:cs typeface="Calibri" panose="020F0502020204030204" pitchFamily="34" charset="0"/>
                <a:sym typeface="Calibri"/>
              </a:rPr>
              <a:t>INDICATING SHOPPERS ARE SHOPPING DIFFERENTLY TO STAY WITHIN BUDGET </a:t>
            </a:r>
            <a:endParaRPr lang="en-US" sz="180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29" name="Shape 1507"/>
          <p:cNvSpPr/>
          <p:nvPr/>
        </p:nvSpPr>
        <p:spPr>
          <a:xfrm>
            <a:off x="5044088" y="3128046"/>
            <a:ext cx="10791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50"/>
              <a:buFont typeface="Open Sans"/>
              <a:buNone/>
            </a:pPr>
            <a:r>
              <a:rPr lang="en-US" sz="14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(Total Till ) </a:t>
            </a:r>
            <a:endParaRPr dirty="0">
              <a:latin typeface="Calibri" panose="020F0502020204030204" pitchFamily="34" charset="0"/>
              <a:cs typeface="Calibri" panose="020F0502020204030204" pitchFamily="34" charset="0"/>
            </a:endParaRPr>
          </a:p>
        </p:txBody>
      </p:sp>
      <p:sp>
        <p:nvSpPr>
          <p:cNvPr id="30" name="Shape 1495"/>
          <p:cNvSpPr txBox="1"/>
          <p:nvPr/>
        </p:nvSpPr>
        <p:spPr>
          <a:xfrm>
            <a:off x="6088918" y="1626102"/>
            <a:ext cx="1712100" cy="39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18535"/>
              </a:buClr>
              <a:buSzPts val="350"/>
              <a:buFont typeface="Open Sans"/>
              <a:buNone/>
            </a:pPr>
            <a:r>
              <a:rPr lang="en-US" sz="1400" b="1"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HIGH STREET</a:t>
            </a:r>
          </a:p>
          <a:p>
            <a:pPr marL="0" marR="0" lvl="0" indent="0" algn="ctr" rtl="0">
              <a:lnSpc>
                <a:spcPct val="100000"/>
              </a:lnSpc>
              <a:spcBef>
                <a:spcPts val="0"/>
              </a:spcBef>
              <a:spcAft>
                <a:spcPts val="0"/>
              </a:spcAft>
              <a:buClr>
                <a:srgbClr val="218535"/>
              </a:buClr>
              <a:buSzPts val="350"/>
              <a:buFont typeface="Open Sans"/>
              <a:buNone/>
            </a:pPr>
            <a:r>
              <a:rPr lang="en-US" b="1" dirty="0" smtClean="0">
                <a:solidFill>
                  <a:schemeClr val="dk1"/>
                </a:solidFill>
                <a:latin typeface="Calibri" panose="020F0502020204030204" pitchFamily="34" charset="0"/>
                <a:ea typeface="Open Sans"/>
                <a:cs typeface="Calibri" panose="020F0502020204030204" pitchFamily="34" charset="0"/>
                <a:sym typeface="Open Sans"/>
              </a:rPr>
              <a:t>VALUE RETAILERS</a:t>
            </a:r>
            <a:endParaRPr sz="28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
        <p:nvSpPr>
          <p:cNvPr id="31" name="Shape 1499"/>
          <p:cNvSpPr txBox="1"/>
          <p:nvPr/>
        </p:nvSpPr>
        <p:spPr>
          <a:xfrm>
            <a:off x="6224968" y="2211710"/>
            <a:ext cx="1440000" cy="72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000"/>
              <a:buFont typeface="Open Sans"/>
              <a:buNone/>
            </a:pPr>
            <a:r>
              <a:rPr lang="en-US" sz="2800" b="1" i="0" u="none" strike="noStrike" cap="none" dirty="0" smtClean="0">
                <a:solidFill>
                  <a:schemeClr val="accent1"/>
                </a:solidFill>
                <a:latin typeface="Calibri" panose="020F0502020204030204" pitchFamily="34" charset="0"/>
                <a:ea typeface="Open Sans"/>
                <a:cs typeface="Calibri" panose="020F0502020204030204" pitchFamily="34" charset="0"/>
                <a:sym typeface="Open Sans"/>
              </a:rPr>
              <a:t>+4%</a:t>
            </a:r>
            <a:endParaRPr sz="2800" b="1" i="0" u="none" strike="noStrike" cap="none" dirty="0">
              <a:solidFill>
                <a:schemeClr val="accent1"/>
              </a:solidFill>
              <a:latin typeface="Calibri" panose="020F0502020204030204" pitchFamily="34" charset="0"/>
              <a:ea typeface="Open Sans"/>
              <a:cs typeface="Calibri" panose="020F0502020204030204" pitchFamily="34" charset="0"/>
              <a:sym typeface="Open Sans"/>
            </a:endParaRPr>
          </a:p>
          <a:p>
            <a:pPr marL="0" marR="0" lvl="0" indent="0" algn="ctr" rtl="0">
              <a:lnSpc>
                <a:spcPct val="100000"/>
              </a:lnSpc>
              <a:spcBef>
                <a:spcPts val="0"/>
              </a:spcBef>
              <a:spcAft>
                <a:spcPts val="0"/>
              </a:spcAft>
              <a:buClr>
                <a:srgbClr val="FFFFFF"/>
              </a:buClr>
              <a:buSzPts val="1000"/>
              <a:buFont typeface="Open Sans"/>
              <a:buNone/>
            </a:pPr>
            <a:r>
              <a:rPr lang="en-US" sz="28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 </a:t>
            </a:r>
            <a:endParaRPr sz="2800" dirty="0">
              <a:latin typeface="Calibri" panose="020F0502020204030204" pitchFamily="34" charset="0"/>
              <a:cs typeface="Calibri" panose="020F0502020204030204" pitchFamily="34" charset="0"/>
            </a:endParaRPr>
          </a:p>
        </p:txBody>
      </p:sp>
      <p:sp>
        <p:nvSpPr>
          <p:cNvPr id="32" name="Shape 1501"/>
          <p:cNvSpPr/>
          <p:nvPr/>
        </p:nvSpPr>
        <p:spPr>
          <a:xfrm>
            <a:off x="6404968" y="3646486"/>
            <a:ext cx="1080000" cy="3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600"/>
              <a:buFont typeface="Open Sans"/>
              <a:buNone/>
            </a:pPr>
            <a:r>
              <a:rPr lang="en-US" sz="2400" b="0" i="0" u="none" strike="noStrike" cap="none" dirty="0">
                <a:solidFill>
                  <a:schemeClr val="dk1"/>
                </a:solidFill>
                <a:latin typeface="Calibri" panose="020F0502020204030204" pitchFamily="34" charset="0"/>
                <a:ea typeface="Open Sans"/>
                <a:cs typeface="Calibri" panose="020F0502020204030204" pitchFamily="34" charset="0"/>
                <a:sym typeface="Open Sans"/>
              </a:rPr>
              <a:t> </a:t>
            </a:r>
            <a:r>
              <a:rPr lang="en-US" sz="2400" b="0"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4%</a:t>
            </a:r>
            <a:endParaRPr sz="24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
        <p:nvSpPr>
          <p:cNvPr id="33" name="Shape 1509"/>
          <p:cNvSpPr/>
          <p:nvPr/>
        </p:nvSpPr>
        <p:spPr>
          <a:xfrm>
            <a:off x="6245518" y="3128046"/>
            <a:ext cx="13989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50"/>
              <a:buFont typeface="Open Sans"/>
              <a:buNone/>
            </a:pPr>
            <a:r>
              <a:rPr lang="en-US" sz="1400" b="0" i="0" u="none" strike="noStrike" cap="none" dirty="0">
                <a:solidFill>
                  <a:schemeClr val="accent1"/>
                </a:solidFill>
                <a:latin typeface="Calibri" panose="020F0502020204030204" pitchFamily="34" charset="0"/>
                <a:ea typeface="Open Sans"/>
                <a:cs typeface="Calibri" panose="020F0502020204030204" pitchFamily="34" charset="0"/>
                <a:sym typeface="Open Sans"/>
              </a:rPr>
              <a:t>(Homescan*)</a:t>
            </a:r>
            <a:endParaRPr dirty="0">
              <a:latin typeface="Calibri" panose="020F0502020204030204" pitchFamily="34" charset="0"/>
              <a:cs typeface="Calibri" panose="020F0502020204030204" pitchFamily="34" charset="0"/>
            </a:endParaRPr>
          </a:p>
        </p:txBody>
      </p:sp>
      <p:sp>
        <p:nvSpPr>
          <p:cNvPr id="34" name="Shape 1495"/>
          <p:cNvSpPr txBox="1"/>
          <p:nvPr/>
        </p:nvSpPr>
        <p:spPr>
          <a:xfrm>
            <a:off x="7446629" y="1626102"/>
            <a:ext cx="1712100" cy="392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218535"/>
              </a:buClr>
              <a:buSzPts val="350"/>
              <a:buFont typeface="Open Sans"/>
              <a:buNone/>
            </a:pPr>
            <a:r>
              <a:rPr lang="en-US" sz="1400" b="1" i="0" u="none" strike="noStrike" cap="none" dirty="0" smtClean="0">
                <a:solidFill>
                  <a:schemeClr val="dk1"/>
                </a:solidFill>
                <a:latin typeface="Calibri" panose="020F0502020204030204" pitchFamily="34" charset="0"/>
                <a:ea typeface="Open Sans"/>
                <a:cs typeface="Calibri" panose="020F0502020204030204" pitchFamily="34" charset="0"/>
                <a:sym typeface="Open Sans"/>
              </a:rPr>
              <a:t>CONVENIENCE STORES</a:t>
            </a:r>
            <a:endParaRPr sz="2800" b="0" i="0" u="none" strike="noStrike" cap="none" dirty="0">
              <a:solidFill>
                <a:schemeClr val="dk1"/>
              </a:solidFill>
              <a:latin typeface="Calibri" panose="020F0502020204030204" pitchFamily="34" charset="0"/>
              <a:ea typeface="Open Sans"/>
              <a:cs typeface="Calibri" panose="020F0502020204030204" pitchFamily="34" charset="0"/>
              <a:sym typeface="Open Sans"/>
            </a:endParaRPr>
          </a:p>
        </p:txBody>
      </p:sp>
    </p:spTree>
    <p:extLst>
      <p:ext uri="{BB962C8B-B14F-4D97-AF65-F5344CB8AC3E}">
        <p14:creationId xmlns:p14="http://schemas.microsoft.com/office/powerpoint/2010/main" val="2011196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Retail</Value>
    </DocumentTopic>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2000-01-01T00:00:00+00:00</DocumentAdded>
    <TaxCatchAll xmlns="cebd32e3-9ab6-41ee-b1af-b8405a8d4e68">
      <Value>1491</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61e4608f-abdd-4ba6-bf77-690a78179752</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D040FD43-32CC-48F5-B261-3723A22E944F}">
  <ds:schemaRefs>
    <ds:schemaRef ds:uri="http://schemas.microsoft.com/sharepoint/v3/contenttype/forms"/>
  </ds:schemaRefs>
</ds:datastoreItem>
</file>

<file path=customXml/itemProps2.xml><?xml version="1.0" encoding="utf-8"?>
<ds:datastoreItem xmlns:ds="http://schemas.openxmlformats.org/officeDocument/2006/customXml" ds:itemID="{D0FB8DA7-0163-425D-AE0E-D789149C4871}"/>
</file>

<file path=customXml/itemProps3.xml><?xml version="1.0" encoding="utf-8"?>
<ds:datastoreItem xmlns:ds="http://schemas.openxmlformats.org/officeDocument/2006/customXml" ds:itemID="{04AC8A92-1EDD-4006-92C0-6EE1CA5976C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ea7ec9a4-77ba-4264-bb3a-15d654c9cacd"/>
    <ds:schemaRef ds:uri="68c4d8c0-3e99-482a-9bb5-5670a8200148"/>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37825</TotalTime>
  <Words>3160</Words>
  <Application>Microsoft Office PowerPoint</Application>
  <PresentationFormat>On-screen Show (16:9)</PresentationFormat>
  <Paragraphs>364</Paragraphs>
  <Slides>45</Slides>
  <Notes>15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Nielsen Widescreen Texture 1</vt:lpstr>
      <vt:lpstr>Microsoft Excel Chart</vt:lpstr>
      <vt:lpstr>NIELSEN TOTAL TILL</vt:lpstr>
      <vt:lpstr>PowerPoint Presentation</vt:lpstr>
      <vt:lpstr>WHAT’S NEW IN THE LAST 4 WEEKS?</vt:lpstr>
      <vt:lpstr>WHAT’S NEW IN THE LAST 4 WEEKS?</vt:lpstr>
      <vt:lpstr>TOP4 CONTINUE TO LOSE MARKET SHARE TO THE DISCOUNTERS</vt:lpstr>
      <vt:lpstr>ALDI AND LIDL CONTINUE TO DELIVER</vt:lpstr>
      <vt:lpstr>WITH WEAKER SHOPPER CONFIDENCE AND COOL AND CHANGEABLE WEATHER. BBQ’S MOVED INDOORS AND SHOPPERS REIGNED IN SPEND</vt:lpstr>
      <vt:lpstr>WITH INDIFFERENT WEATHER OVER THE BANK HOLIDAY AND FATHER’S DAY, SALES HAVE STRUGGLED TO MATCH LAST YEAR, IN 7 OUT OF THE LAST 8 WEEKS OF TRADING</vt:lpstr>
      <vt:lpstr>PowerPoint Presentation</vt:lpstr>
      <vt:lpstr>GROWTH IN AVERAGE WEEKLY GROCERY SPEND REMAINS WEAK AS SHOPPERS CUT OUT TOP-UP PURCHASES</vt:lpstr>
      <vt:lpstr>SHOPPERS REMAIN MORE CONSIDERED IN THEIR PURCHASING RESULTING IN MORE TRIPS BUT WITH FEWER ITEMS IN THE SHOPPING BASKET</vt:lpstr>
      <vt:lpstr>PowerPoint Presentation</vt:lpstr>
      <vt:lpstr>PowerPoint Presentation</vt:lpstr>
      <vt:lpstr>PowerPoint Presentation</vt:lpstr>
      <vt:lpstr>MUCH LIKE MAY, THE COLD DAMP WEATHER BROUGHT MORE INFLUENZA WITH SHOPPERS SEEKING CONVENIENCE &amp; COMFORT FOOD</vt:lpstr>
      <vt:lpstr>SPEND ON OFFER HELD AT 27% ON A PAR WITH LAST JUNE DESPITE THE WEATHER, AS RETAILERS AND MANUFACTURERS PUSH FATHER’S DAY AND ALFRESCO DINING</vt:lpstr>
      <vt:lpstr>BRANDED PROMOTIONS REMAIN HIGH AT 39%, WHILST OWN LABEL DIPPED SLIGHTLY AS RETAILERS FOCUS MORE ON EVERYDAY LOW PRICES</vt:lpstr>
      <vt:lpstr>THE IMPULSE CATEGORIES CONTINUE TO RECEIVE THE MOST SUPPORT WITH CONFECTIONERY &amp; BWS ENJOYING AN INCREASE FOR THE SECOND MONTH </vt:lpstr>
      <vt:lpstr>RETAILERS ALSO PUSHED BWS MORE IN JUNE, WITH A FOCUS ON FATHER’S DAY</vt:lpstr>
      <vt:lpstr>PowerPoint Presentation</vt:lpstr>
      <vt:lpstr>PowerPoint Presentation</vt:lpstr>
      <vt:lpstr>PowerPoint Presentation</vt:lpstr>
      <vt:lpstr>PowerPoint Presentation</vt:lpstr>
      <vt:lpstr>PowerPoint Presentation</vt:lpstr>
      <vt:lpstr>SAINSBURY’S SALES STABILISED IN JUNE, HELPED BY A 5% INCREASE IN SHOPPERS, INDICATING THEIR MARKETING STRATEGY IS RESONATING</vt:lpstr>
      <vt:lpstr>TESCO’S WEAKER PERFORMANCE IS EXPLAINED BY A FALL IN PENETRATION AND A DECLINE IN VISITS COMPARED TO LAST YEAR</vt:lpstr>
      <vt:lpstr>PowerPoint Presentation</vt:lpstr>
      <vt:lpstr>SIMILAR TO ASDA, MORRISONS ALSO ATTRACTED MORE SHOPPERS AND VISITS BUT THIS WAS NOT ENOUGH TO OFFSET THE £1.50 FALL IN AVERAGE BASKET SPEND</vt:lpstr>
      <vt:lpstr>WITH A GREATER FOCUS ON FRESH, M&amp;S ARGUABLY HAS MORE TO LOSE DURING AN INCLEMENT SUMMER, INCREASED VISITS DID NOT OFFSET FALLING BASKET SPEND</vt:lpstr>
      <vt:lpstr>PowerPoint Presentation</vt:lpstr>
      <vt:lpstr>CO-OP WAS NOT IMMUNE TO THE DOWNTURN IN JUNE AND ALSO SAW A DECLINE IN VISITS AND AVERAGE BASKET SPEND</vt:lpstr>
      <vt:lpstr>PowerPoint Presentation</vt:lpstr>
      <vt:lpstr>PowerPoint Presentation</vt:lpstr>
      <vt:lpstr>PowerPoint Presentation</vt:lpstr>
      <vt:lpstr>RETAILER MESSAGES IN JUNE</vt:lpstr>
      <vt:lpstr>PowerPoint Presentation</vt:lpstr>
      <vt:lpstr>             SUPPORTING LOCAL, WITH FAMILY VALUES AND A TEENAGE TWIST</vt:lpstr>
      <vt:lpstr>            TEMPTED SHOPPERS WITH THE ‘PERFECT’ BANK HOLIDAY BBQ FOOD AND TREATING DAD TO ‘STEAK AND TRADITIONAL PUD’ WITH LOW PRICES AND BRITISH BRANDING</vt:lpstr>
      <vt:lpstr>DIGITAL MESSAGES</vt:lpstr>
      <vt:lpstr>WAITROSE PUSHED meal deals, services, horticulture and father’s day</vt:lpstr>
      <vt:lpstr>OCADO PUSHED FREE DELIVERY SLOTS, SUMMER FOOD, BRANDS AND BWS, WHILST m&amp;s FOCUSSED ON ‘DINING-IN’ AND FATHERS DAY</vt:lpstr>
      <vt:lpstr>Aldi ENCOURAGED DISCRETIONARY SPEND WITH AN ARRAY OF NON FOOD OFFERS, FATHERS DAY, POUNDLAND OFFERED ICE-CREAM &amp; GIFTS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June Nielsen Total Till Exec Summary.pptx</dc:title>
  <dc:creator>Cowen, Sally F.</dc:creator>
  <cp:lastModifiedBy>Cowen, Sally F.</cp:lastModifiedBy>
  <cp:revision>1775</cp:revision>
  <cp:lastPrinted>2018-09-19T14:02:50Z</cp:lastPrinted>
  <dcterms:modified xsi:type="dcterms:W3CDTF">2019-06-27T15:39:54Z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1491;#2019|61e4608f-abdd-4ba6-bf77-690a78179752</vt:lpwstr>
  </property>
</Properties>
</file>