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1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32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653" r:id="rId1"/>
  </p:sldMasterIdLst>
  <p:notesMasterIdLst>
    <p:notesMasterId r:id="rId34"/>
  </p:notesMasterIdLst>
  <p:handoutMasterIdLst>
    <p:handoutMasterId r:id="rId35"/>
  </p:handoutMasterIdLst>
  <p:sldIdLst>
    <p:sldId id="609" r:id="rId2"/>
    <p:sldId id="447" r:id="rId3"/>
    <p:sldId id="450" r:id="rId4"/>
    <p:sldId id="599" r:id="rId5"/>
    <p:sldId id="578" r:id="rId6"/>
    <p:sldId id="451" r:id="rId7"/>
    <p:sldId id="586" r:id="rId8"/>
    <p:sldId id="600" r:id="rId9"/>
    <p:sldId id="581" r:id="rId10"/>
    <p:sldId id="582" r:id="rId11"/>
    <p:sldId id="601" r:id="rId12"/>
    <p:sldId id="452" r:id="rId13"/>
    <p:sldId id="602" r:id="rId14"/>
    <p:sldId id="454" r:id="rId15"/>
    <p:sldId id="603" r:id="rId16"/>
    <p:sldId id="453" r:id="rId17"/>
    <p:sldId id="604" r:id="rId18"/>
    <p:sldId id="455" r:id="rId19"/>
    <p:sldId id="605" r:id="rId20"/>
    <p:sldId id="456" r:id="rId21"/>
    <p:sldId id="464" r:id="rId22"/>
    <p:sldId id="606" r:id="rId23"/>
    <p:sldId id="593" r:id="rId24"/>
    <p:sldId id="465" r:id="rId25"/>
    <p:sldId id="607" r:id="rId26"/>
    <p:sldId id="466" r:id="rId27"/>
    <p:sldId id="608" r:id="rId28"/>
    <p:sldId id="467" r:id="rId29"/>
    <p:sldId id="596" r:id="rId30"/>
    <p:sldId id="597" r:id="rId31"/>
    <p:sldId id="610" r:id="rId32"/>
    <p:sldId id="598" r:id="rId33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88480" autoAdjust="0"/>
  </p:normalViewPr>
  <p:slideViewPr>
    <p:cSldViewPr snapToGrid="0">
      <p:cViewPr>
        <p:scale>
          <a:sx n="90" d="100"/>
          <a:sy n="90" d="100"/>
        </p:scale>
        <p:origin x="-588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96C1BEE-0170-4455-9413-F0CC4C5211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260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5D8FED1-473A-46D4-A033-AFB54D3B6B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185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F4F20F-AC2C-455C-A9D7-153C1EE5E11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DC5797-6A87-4B7B-A1B5-E0489DA73C4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60EAC3-624B-4876-B045-E5E61B21FF9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6A8A2C-7773-499A-922D-84C0D7CB77C0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FC7212-DBC1-4E40-BE04-7FE9F7E52E1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B43B2A-F9BB-46A0-A0E0-D4724747CCA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288861-6FE6-4E6A-A76C-2CDE79D0D97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A0AA49-FE56-4D49-AF6F-B605F7831AE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D7CF75-35C3-4D2C-8C46-B6E3A58A21C1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DC620E-95F8-4D75-B569-0D01C8BD19C1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EF863D-B52E-44DB-83A1-71C33CF245F7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20134B-4495-46E3-A595-D50790403A4C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A9A533-B20E-4C17-A0F8-FC66025FF261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E8DCC9-E298-4D07-B67C-6AD9EB2787F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77A863-F4C9-468A-97ED-03E86C2F244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FF1C45-7E63-4DF1-A227-75502F22B2E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31 July 2019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6900189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3389735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9058471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278402947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78306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44797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872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5815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31 July 2019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385632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005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19320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60152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31447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540539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408195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38623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31 July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xmlns="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5823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54" r:id="rId1"/>
    <p:sldLayoutId id="2147485655" r:id="rId2"/>
    <p:sldLayoutId id="2147485656" r:id="rId3"/>
    <p:sldLayoutId id="2147485657" r:id="rId4"/>
    <p:sldLayoutId id="2147485658" r:id="rId5"/>
    <p:sldLayoutId id="2147485659" r:id="rId6"/>
    <p:sldLayoutId id="2147485660" r:id="rId7"/>
    <p:sldLayoutId id="2147485661" r:id="rId8"/>
    <p:sldLayoutId id="2147485662" r:id="rId9"/>
    <p:sldLayoutId id="2147485663" r:id="rId10"/>
    <p:sldLayoutId id="2147485664" r:id="rId11"/>
    <p:sldLayoutId id="2147485665" r:id="rId12"/>
    <p:sldLayoutId id="2147485666" r:id="rId13"/>
    <p:sldLayoutId id="2147485667" r:id="rId14"/>
    <p:sldLayoutId id="2147485668" r:id="rId15"/>
    <p:sldLayoutId id="2147485669" r:id="rId16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Excel_97-2003_Worksheet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Smoked Report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2323" y="2196384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</a:t>
            </a:r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profitable, sustainable and socially responsible future for the seafood industry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535221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</a:rPr>
              <a:t>Scantrack data does not include the discounters and Species specific data now includes Meals.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</a:rPr>
              <a:t>Homescan</a:t>
            </a:r>
            <a:r>
              <a:rPr kumimoji="0" lang="en-GB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/>
              </a:rPr>
              <a:t> data is based upon a consumer panel and should only be used for trends, not absolute values.	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85768999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84083" y="5965120"/>
            <a:ext cx="2952750" cy="447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71046"/>
            <a:ext cx="9143999" cy="2869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 defTabSz="457200"/>
            <a:r>
              <a:rPr lang="en-US" sz="1400" b="1" kern="0" dirty="0">
                <a:solidFill>
                  <a:schemeClr val="bg1"/>
                </a:solidFill>
                <a:cs typeface="Arial"/>
              </a:rPr>
              <a:t>All data released after w/e 26.03.16 is coded according to refined definitions available from Seafish</a:t>
            </a:r>
          </a:p>
        </p:txBody>
      </p:sp>
    </p:spTree>
    <p:extLst>
      <p:ext uri="{BB962C8B-B14F-4D97-AF65-F5344CB8AC3E}">
        <p14:creationId xmlns:p14="http://schemas.microsoft.com/office/powerpoint/2010/main" val="4195277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88" y="671124"/>
            <a:ext cx="9142412" cy="61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dirty="0"/>
              <a:t>Retailer Share of Trade £ - Chilled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8707496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8" y="1316913"/>
            <a:ext cx="8818562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44780403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588" y="794438"/>
            <a:ext cx="8642350" cy="520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3200" dirty="0"/>
              <a:t>Purchase KPI’s – Chilled Smoked Haddock</a:t>
            </a: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32060333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497"/>
            <a:ext cx="9144000" cy="440293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-11113" y="767769"/>
            <a:ext cx="9155113" cy="6588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sz="3000" dirty="0"/>
              <a:t>Retailer Share of Trade £ - Chilled Smoked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3470028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58635"/>
            <a:ext cx="885825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27809243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11113" y="803483"/>
            <a:ext cx="8642351" cy="569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3200" dirty="0"/>
              <a:t>Purchase KPI’s – Chilled Smoked Mackerel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5586635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812"/>
            <a:ext cx="9144000" cy="444696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22226" y="729212"/>
            <a:ext cx="9166225" cy="6492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sz="3000" dirty="0"/>
              <a:t>Retailer Share of Trade £ - Chilled Smoked Mackerel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782732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06098"/>
            <a:ext cx="8942388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17791376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3175" y="721274"/>
            <a:ext cx="8642350" cy="552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3200" dirty="0"/>
              <a:t>Purchase KPI’s – Chilled Smoked Kippers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92796743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918"/>
            <a:ext cx="9144000" cy="453634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-4763" y="678742"/>
            <a:ext cx="9148763" cy="5778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sz="3100" dirty="0"/>
              <a:t>Retailer Share of Trade £ - Chilled Smoked Kippers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13793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3988" y="1479466"/>
            <a:ext cx="8858250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83328561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9525" y="701916"/>
            <a:ext cx="86423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dirty="0"/>
              <a:t>Purchase KPI’s – Chilled Smoked Salmon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414424098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3243"/>
            <a:ext cx="9144000" cy="444696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7938" y="736510"/>
            <a:ext cx="9056404" cy="638175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3000" dirty="0"/>
              <a:t>Retailer Share of Trade £ - Chilled Smoked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1592486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0073"/>
            <a:ext cx="8928100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193204147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788222"/>
            <a:ext cx="8642350" cy="54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dirty="0"/>
              <a:t>Purchase KPI’s – Chilled Smoked Trout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84206613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524"/>
            <a:ext cx="9144000" cy="440293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-3175" y="735082"/>
            <a:ext cx="8642350" cy="5953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dirty="0"/>
              <a:t>Executive Overview – Smoked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1059970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127" y="1565016"/>
            <a:ext cx="9048997" cy="458571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09813750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17463" y="703183"/>
            <a:ext cx="9161463" cy="5953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sz="3200" dirty="0"/>
              <a:t>Retailer Share of Trade £ - Chilled Smoked Trout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6240507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70557"/>
            <a:ext cx="8775700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25344774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763" y="638118"/>
            <a:ext cx="8642350" cy="5683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Long Term Trends – Frozen Total Smoked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6508250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8" y="1226756"/>
            <a:ext cx="8747125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38032794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499889"/>
            <a:ext cx="8642351" cy="622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3200" dirty="0"/>
              <a:t>Purchase KPI’s – Frozen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34939653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554"/>
            <a:ext cx="9144000" cy="501094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763" y="670017"/>
            <a:ext cx="8804275" cy="60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Rolling Purchase KPI’s – Frozen Total Smoked</a:t>
            </a:r>
          </a:p>
        </p:txBody>
      </p:sp>
      <p:graphicFrame>
        <p:nvGraphicFramePr>
          <p:cNvPr id="2560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384562"/>
              </p:ext>
            </p:extLst>
          </p:nvPr>
        </p:nvGraphicFramePr>
        <p:xfrm>
          <a:off x="955675" y="1544405"/>
          <a:ext cx="7219950" cy="458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91" name="Worksheet" r:id="rId3" imgW="8505808" imgH="5400684" progId="Excel.Sheet.8">
                  <p:embed/>
                </p:oleObj>
              </mc:Choice>
              <mc:Fallback>
                <p:oleObj name="Worksheet" r:id="rId3" imgW="8505808" imgH="540068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1544405"/>
                        <a:ext cx="7219950" cy="458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622644348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-19050" y="723182"/>
            <a:ext cx="9105900" cy="60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Frozen Total Smoked</a:t>
            </a: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185763349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4150" y="1322932"/>
            <a:ext cx="8767763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21029843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763" y="786980"/>
            <a:ext cx="8642350" cy="554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dirty="0"/>
              <a:t>Purchase KPI’s – Frozen Smoked Haddock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04664451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1460"/>
            <a:ext cx="9144000" cy="440293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-19050" y="754761"/>
            <a:ext cx="9271000" cy="7096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sz="3000" dirty="0"/>
              <a:t>Retailer Share of Trade £ - Frozen Smoked Haddock</a:t>
            </a: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336161390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9563" y="1466585"/>
            <a:ext cx="8439150" cy="517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67264596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-7938" y="723182"/>
            <a:ext cx="8642351" cy="541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3200" dirty="0"/>
              <a:t>Purchase KPI’s – Frozen Smoked Kippers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51664089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210"/>
            <a:ext cx="9144000" cy="44914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-17463" y="671124"/>
            <a:ext cx="9144001" cy="6508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sz="3000" dirty="0"/>
              <a:t>Retailer Share of Trade £ - Frozen Smoked Kippers</a:t>
            </a: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101317470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4150" y="1280400"/>
            <a:ext cx="8767763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93192508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97014"/>
            <a:ext cx="8893175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3200" dirty="0"/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18090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25" y="1304091"/>
            <a:ext cx="9113838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3609426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619547"/>
            <a:ext cx="8642350" cy="620713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3200" dirty="0"/>
              <a:t>Long Term Trends – Total Smoked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7764875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3038" y="1514573"/>
            <a:ext cx="891222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86038400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618266"/>
            <a:ext cx="8893175" cy="682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3200" dirty="0"/>
              <a:t>Market Context – Total Fish </a:t>
            </a:r>
            <a:r>
              <a:rPr lang="en-GB" altLang="en-US" sz="3200" dirty="0" smtClean="0"/>
              <a:t>continued</a:t>
            </a:r>
            <a:endParaRPr lang="en-GB" altLang="en-US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8103293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988" y="1447595"/>
            <a:ext cx="904557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83421933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256264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826030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40580317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763" y="634763"/>
            <a:ext cx="864235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3200" dirty="0"/>
              <a:t>Purchase KPI’s –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72943871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870"/>
            <a:ext cx="9144000" cy="458170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763" y="612089"/>
            <a:ext cx="8642350" cy="628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sz="3200" dirty="0"/>
              <a:t>Rolling Purchase KPI’s – Total Smoked</a:t>
            </a:r>
          </a:p>
        </p:txBody>
      </p:sp>
      <p:graphicFrame>
        <p:nvGraphicFramePr>
          <p:cNvPr id="717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314555"/>
              </p:ext>
            </p:extLst>
          </p:nvPr>
        </p:nvGraphicFramePr>
        <p:xfrm>
          <a:off x="1303338" y="1460500"/>
          <a:ext cx="6534150" cy="469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5" name="Worksheet" r:id="rId4" imgW="7972543" imgH="5724634" progId="Excel.Sheet.8">
                  <p:embed/>
                </p:oleObj>
              </mc:Choice>
              <mc:Fallback>
                <p:oleObj name="Worksheet" r:id="rId4" imgW="7972543" imgH="572463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1460500"/>
                        <a:ext cx="6534150" cy="469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56504211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1588" y="928064"/>
            <a:ext cx="8642351" cy="62865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dirty="0"/>
              <a:t>Retailer Share of Trade £ - Total Smoked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3438797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9225" y="1294953"/>
            <a:ext cx="876776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67181037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588" y="624310"/>
            <a:ext cx="8642350" cy="5572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sz="3200" dirty="0"/>
              <a:t>Long Term Trends – Chilled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449018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4150" y="1281210"/>
            <a:ext cx="873125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68627813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588" y="459847"/>
            <a:ext cx="8642350" cy="604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3200" dirty="0"/>
              <a:t>Purchase KPI’s – Chilled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74033480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930"/>
            <a:ext cx="9144000" cy="496133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-9525" y="642561"/>
            <a:ext cx="8642350" cy="6397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dirty="0"/>
              <a:t>Rolling Purchase KPI’s – Chilled Total Smoked</a:t>
            </a:r>
          </a:p>
        </p:txBody>
      </p:sp>
      <p:graphicFrame>
        <p:nvGraphicFramePr>
          <p:cNvPr id="1126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799117"/>
              </p:ext>
            </p:extLst>
          </p:nvPr>
        </p:nvGraphicFramePr>
        <p:xfrm>
          <a:off x="928688" y="1308347"/>
          <a:ext cx="7400925" cy="491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3" name="Worksheet" r:id="rId3" imgW="8524959" imgH="5667355" progId="Excel.Sheet.8">
                  <p:embed/>
                </p:oleObj>
              </mc:Choice>
              <mc:Fallback>
                <p:oleObj name="Worksheet" r:id="rId3" imgW="8524959" imgH="566735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1308347"/>
                        <a:ext cx="7400925" cy="491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793415030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Retail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>2000-01-01T00:00:00+00:00</DocumentAdded>
    <TaxCatchAll xmlns="cebd32e3-9ab6-41ee-b1af-b8405a8d4e68">
      <Value>1606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07 - July 2019</TermName>
          <TermId xmlns="http://schemas.microsoft.com/office/infopath/2007/PartnerControls">ae61a6f9-c070-44d8-928a-251c3d237656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2EA3AF91-EFDC-46FE-9B84-C2B1FE547CF9}"/>
</file>

<file path=customXml/itemProps2.xml><?xml version="1.0" encoding="utf-8"?>
<ds:datastoreItem xmlns:ds="http://schemas.openxmlformats.org/officeDocument/2006/customXml" ds:itemID="{9E9CBA07-243F-4791-8194-B16680BA1141}"/>
</file>

<file path=customXml/itemProps3.xml><?xml version="1.0" encoding="utf-8"?>
<ds:datastoreItem xmlns:ds="http://schemas.openxmlformats.org/officeDocument/2006/customXml" ds:itemID="{582A0304-4089-4B8C-8C7B-BDD9BDA2273E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9643</TotalTime>
  <Words>794</Words>
  <Application>Microsoft Office PowerPoint</Application>
  <PresentationFormat>On-screen Show (4:3)</PresentationFormat>
  <Paragraphs>103</Paragraphs>
  <Slides>32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Seafish-PowerPoint-template</vt:lpstr>
      <vt:lpstr>Microsoft Excel 97-2003 Worksheet</vt:lpstr>
      <vt:lpstr>Smoked Report</vt:lpstr>
      <vt:lpstr>Executive Overview – Smoked</vt:lpstr>
      <vt:lpstr>PowerPoint Presentation</vt:lpstr>
      <vt:lpstr>PowerPoint Presentation</vt:lpstr>
      <vt:lpstr>Rolling Purchase KPI’s – Total Smoked</vt:lpstr>
      <vt:lpstr>PowerPoint Presentation</vt:lpstr>
      <vt:lpstr>Long Term Trends – Chilled Total Smoked</vt:lpstr>
      <vt:lpstr>PowerPoint Presentation</vt:lpstr>
      <vt:lpstr>Rolling Purchase KPI’s – Chilled Total Smoked</vt:lpstr>
      <vt:lpstr>Retailer Share of Trade £ - Chilled Total Smoked</vt:lpstr>
      <vt:lpstr>PowerPoint Presentation</vt:lpstr>
      <vt:lpstr>Retailer Share of Trade £ - Chilled Smoked Haddock</vt:lpstr>
      <vt:lpstr>PowerPoint Presentation</vt:lpstr>
      <vt:lpstr>Retailer Share of Trade £ - Chilled Smoked Mackerel</vt:lpstr>
      <vt:lpstr>PowerPoint Presentation</vt:lpstr>
      <vt:lpstr>Retailer Share of Trade £ - Chilled Smoked Kippers</vt:lpstr>
      <vt:lpstr>PowerPoint Presentation</vt:lpstr>
      <vt:lpstr>PowerPoint Presentation</vt:lpstr>
      <vt:lpstr>PowerPoint Presentation</vt:lpstr>
      <vt:lpstr>Retailer Share of Trade £ - Chilled Smoked Trout</vt:lpstr>
      <vt:lpstr>Long Term Trends – Frozen Total Smoked</vt:lpstr>
      <vt:lpstr>PowerPoint Presentation</vt:lpstr>
      <vt:lpstr>Rolling Purchase KPI’s – Frozen Total Smoked</vt:lpstr>
      <vt:lpstr>Retailer Share of Trade £ - Frozen Total Smoked</vt:lpstr>
      <vt:lpstr>PowerPoint Presentation</vt:lpstr>
      <vt:lpstr>Retailer Share of Trade £ - Frozen Smoked Haddock</vt:lpstr>
      <vt:lpstr>PowerPoint Presentation</vt:lpstr>
      <vt:lpstr>Retailer Share of Trade £ - Frozen Smoked Kippers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July Nielsen Smoked Report.pptx</dc:title>
  <dc:creator>anderi01</dc:creator>
  <cp:lastModifiedBy>Bhatt, Ashutosh Rashmikant</cp:lastModifiedBy>
  <cp:revision>794</cp:revision>
  <dcterms:created xsi:type="dcterms:W3CDTF">2009-04-16T08:15:59Z</dcterms:created>
  <dcterms:modified xsi:type="dcterms:W3CDTF">2019-07-31T11:15:17Z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1606;#07 - July 2019|ae61a6f9-c070-44d8-928a-251c3d237656</vt:lpwstr>
  </property>
</Properties>
</file>