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97" r:id="rId1"/>
  </p:sldMasterIdLst>
  <p:notesMasterIdLst>
    <p:notesMasterId r:id="rId21"/>
  </p:notesMasterIdLst>
  <p:handoutMasterIdLst>
    <p:handoutMasterId r:id="rId22"/>
  </p:handoutMasterIdLst>
  <p:sldIdLst>
    <p:sldId id="505" r:id="rId2"/>
    <p:sldId id="479" r:id="rId3"/>
    <p:sldId id="494" r:id="rId4"/>
    <p:sldId id="449" r:id="rId5"/>
    <p:sldId id="471" r:id="rId6"/>
    <p:sldId id="472" r:id="rId7"/>
    <p:sldId id="501" r:id="rId8"/>
    <p:sldId id="499" r:id="rId9"/>
    <p:sldId id="500" r:id="rId10"/>
    <p:sldId id="470" r:id="rId11"/>
    <p:sldId id="473" r:id="rId12"/>
    <p:sldId id="474" r:id="rId13"/>
    <p:sldId id="450" r:id="rId14"/>
    <p:sldId id="455" r:id="rId15"/>
    <p:sldId id="453" r:id="rId16"/>
    <p:sldId id="475" r:id="rId17"/>
    <p:sldId id="480" r:id="rId18"/>
    <p:sldId id="503" r:id="rId19"/>
    <p:sldId id="506" r:id="rId2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7680" autoAdjust="0"/>
  </p:normalViewPr>
  <p:slideViewPr>
    <p:cSldViewPr snapToGrid="0">
      <p:cViewPr varScale="1">
        <p:scale>
          <a:sx n="86" d="100"/>
          <a:sy n="86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0651194-EF1D-4CE1-8686-89CC46BE55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987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87D5CAD-AB5C-441F-9141-7981B33109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570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431EA8-21BA-4B9B-BE20-5298E49D4DA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85457B-2281-4233-8C21-9E1EC0506A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E717DB-EBD2-456F-BE3B-FE60AB9D04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7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76115B-1701-445F-9A6D-5C65B501519D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18590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A20074-DC9B-4625-84CA-72FD4BFFF403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765480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6D5A80-FCEA-4399-A2A4-C364D83D7A3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84345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637067-9457-4616-A709-BA8F156A1D3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77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BEBC01-F556-4AFA-81FF-6619EA77BF6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98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7FC9FE-EFCC-4565-B02E-8B6BF2260F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0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0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8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8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30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41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4858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973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782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39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55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92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646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748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696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83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830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020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300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649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383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12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336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676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831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150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245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14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295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32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8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0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7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8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3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2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5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8" r:id="rId1"/>
    <p:sldLayoutId id="2147485499" r:id="rId2"/>
    <p:sldLayoutId id="2147485500" r:id="rId3"/>
    <p:sldLayoutId id="2147485501" r:id="rId4"/>
    <p:sldLayoutId id="2147485502" r:id="rId5"/>
    <p:sldLayoutId id="2147485503" r:id="rId6"/>
    <p:sldLayoutId id="2147485504" r:id="rId7"/>
    <p:sldLayoutId id="2147485505" r:id="rId8"/>
    <p:sldLayoutId id="2147485506" r:id="rId9"/>
    <p:sldLayoutId id="2147485507" r:id="rId10"/>
    <p:sldLayoutId id="2147485508" r:id="rId11"/>
    <p:sldLayoutId id="2147485509" r:id="rId12"/>
    <p:sldLayoutId id="2147485510" r:id="rId13"/>
    <p:sldLayoutId id="2147485511" r:id="rId14"/>
    <p:sldLayoutId id="2147485512" r:id="rId15"/>
    <p:sldLayoutId id="2147485513" r:id="rId16"/>
    <p:sldLayoutId id="2147485514" r:id="rId17"/>
    <p:sldLayoutId id="2147485515" r:id="rId18"/>
    <p:sldLayoutId id="2147485516" r:id="rId19"/>
    <p:sldLayoutId id="2147485517" r:id="rId20"/>
    <p:sldLayoutId id="2147485518" r:id="rId21"/>
    <p:sldLayoutId id="2147485519" r:id="rId22"/>
    <p:sldLayoutId id="2147485520" r:id="rId23"/>
    <p:sldLayoutId id="2147485521" r:id="rId24"/>
    <p:sldLayoutId id="2147485522" r:id="rId25"/>
    <p:sldLayoutId id="2147485523" r:id="rId26"/>
    <p:sldLayoutId id="2147485524" r:id="rId27"/>
    <p:sldLayoutId id="2147485525" r:id="rId28"/>
    <p:sldLayoutId id="2147485526" r:id="rId29"/>
    <p:sldLayoutId id="2147485527" r:id="rId30"/>
    <p:sldLayoutId id="2147485528" r:id="rId31"/>
    <p:sldLayoutId id="2147485529" r:id="rId32"/>
    <p:sldLayoutId id="2147485530" r:id="rId33"/>
    <p:sldLayoutId id="2147485531" r:id="rId34"/>
    <p:sldLayoutId id="2147485532" r:id="rId35"/>
    <p:sldLayoutId id="2147485533" r:id="rId36"/>
    <p:sldLayoutId id="2147485534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image" Target="../media/image40.emf"/><Relationship Id="rId4" Type="http://schemas.openxmlformats.org/officeDocument/2006/relationships/oleObject" Target="../embeddings/Microsoft_Excel_97-2003_Worksheet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emf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23528" y="1473966"/>
            <a:ext cx="8387999" cy="598757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 Pollock Report Data </a:t>
            </a:r>
            <a:r>
              <a:rPr lang="en-GB" sz="3000" b="1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</a:t>
            </a:r>
            <a:r>
              <a:rPr lang="en-GB" sz="3000" b="1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22.05.21</a:t>
            </a:r>
            <a:endParaRPr lang="en-GB" sz="3000" b="1" dirty="0">
              <a:solidFill>
                <a:srgbClr val="FFC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2744" y="2195083"/>
            <a:ext cx="8387999" cy="303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ScanTrack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data includes GB Total Coverage and the discounters, plus Northern Ireland Total Coverage and Musgraves.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HomeScan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data is based upon a GB consumer panel and should only be used for trends, not absolute values.	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All data released after w/e 26.03.16 is coded according to refined definitions available from </a:t>
            </a: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Seafish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Species specific data now includes Meals</a:t>
            </a:r>
            <a:endParaRPr lang="en-GB" sz="15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53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175" y="981068"/>
            <a:ext cx="9140825" cy="5254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Total Pollock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261834"/>
              </p:ext>
            </p:extLst>
          </p:nvPr>
        </p:nvGraphicFramePr>
        <p:xfrm>
          <a:off x="576263" y="1722438"/>
          <a:ext cx="8008937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4" name="Worksheet" r:id="rId4" imgW="7905642" imgH="4352755" progId="Excel.Sheet.8">
                  <p:embed/>
                </p:oleObj>
              </mc:Choice>
              <mc:Fallback>
                <p:oleObj name="Worksheet" r:id="rId4" imgW="7905642" imgH="435275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1722438"/>
                        <a:ext cx="8008937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394262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175" y="793412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Frozen Pollock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919202"/>
              </p:ext>
            </p:extLst>
          </p:nvPr>
        </p:nvGraphicFramePr>
        <p:xfrm>
          <a:off x="649288" y="1284288"/>
          <a:ext cx="7910512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2" name="Worksheet" r:id="rId4" imgW="7905642" imgH="4914715" progId="Excel.Sheet.8">
                  <p:embed/>
                </p:oleObj>
              </mc:Choice>
              <mc:Fallback>
                <p:oleObj name="Worksheet" r:id="rId4" imgW="7905642" imgH="491471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1284288"/>
                        <a:ext cx="7910512" cy="491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645106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175" y="557637"/>
            <a:ext cx="9140825" cy="4206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5129393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21263" y="6468423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505174"/>
              </p:ext>
            </p:extLst>
          </p:nvPr>
        </p:nvGraphicFramePr>
        <p:xfrm>
          <a:off x="415925" y="1330325"/>
          <a:ext cx="8004175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3" name="Worksheet" r:id="rId5" imgW="6667688" imgH="4333727" progId="Excel.Sheet.8">
                  <p:embed/>
                </p:oleObj>
              </mc:Choice>
              <mc:Fallback>
                <p:oleObj name="Worksheet" r:id="rId5" imgW="6667688" imgH="4333727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1330325"/>
                        <a:ext cx="8004175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/>
          </p:cNvSpPr>
          <p:nvPr/>
        </p:nvSpPr>
        <p:spPr bwMode="auto">
          <a:xfrm>
            <a:off x="3175" y="932450"/>
            <a:ext cx="91408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Total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92639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89636700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" y="1374775"/>
            <a:ext cx="8461375" cy="51943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3175" y="955623"/>
            <a:ext cx="91408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Frozen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2024768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33546497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" y="1335088"/>
            <a:ext cx="8461375" cy="519588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3175" y="967212"/>
            <a:ext cx="91408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9564181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49300564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138" y="1633538"/>
            <a:ext cx="8167687" cy="45831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1588" y="825163"/>
            <a:ext cx="9145588" cy="5334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5172414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549770"/>
            <a:ext cx="90614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4193538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588" y="710223"/>
            <a:ext cx="91455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Market Context – Total Fish continued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5713116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613" y="1438291"/>
            <a:ext cx="9021762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9369662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28627"/>
            <a:ext cx="6481763" cy="650875"/>
          </a:xfrm>
        </p:spPr>
        <p:txBody>
          <a:bodyPr>
            <a:normAutofit/>
          </a:bodyPr>
          <a:lstStyle/>
          <a:p>
            <a:pPr eaLnBrk="1" fontAlgn="base" hangingPunct="1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9839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 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8568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06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-1588" y="966450"/>
            <a:ext cx="91455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sz="2800" dirty="0">
                <a:latin typeface="+mj-lt"/>
              </a:rPr>
              <a:t>Moving Annual Trends – Total Pollock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0011121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47964" y="6573776"/>
            <a:ext cx="1323975" cy="247650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81454223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4523" y="1649521"/>
            <a:ext cx="8814955" cy="44219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-1588" y="1029311"/>
            <a:ext cx="91455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sz="2800" dirty="0">
                <a:latin typeface="+mj-lt"/>
              </a:rPr>
              <a:t>Moving Annual Trends – Total Pollock Continued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2324510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57561302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6883" y="1662185"/>
            <a:ext cx="8657111" cy="43483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68960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Total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725066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04026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0587137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175" y="868333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Frozen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5752991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38025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7993121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10473" y="877858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Chilled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6242471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138" y="1360857"/>
            <a:ext cx="897572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3014643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63" y="523207"/>
            <a:ext cx="9139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Pollock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36656950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21594" y="6474180"/>
            <a:ext cx="13239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653F6A-5E41-4C35-8BB5-F47FB027F695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6"/>
          <a:stretch/>
        </p:blipFill>
        <p:spPr>
          <a:xfrm>
            <a:off x="0" y="681598"/>
            <a:ext cx="9144000" cy="54768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0" y="535267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Frozen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0614942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32F192-202B-45DD-8509-9DB244293781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6"/>
          <a:stretch/>
        </p:blipFill>
        <p:spPr>
          <a:xfrm>
            <a:off x="0" y="714649"/>
            <a:ext cx="9144000" cy="545480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1588" y="521619"/>
            <a:ext cx="91455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6533834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7986E08-45D7-4838-A580-B19F4A63B9AC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4"/>
          <a:stretch/>
        </p:blipFill>
        <p:spPr>
          <a:xfrm>
            <a:off x="0" y="659564"/>
            <a:ext cx="9144000" cy="54988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Other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 xsi:nil="true"/>
    <DocumentAdded xmlns="cebd32e3-9ab6-41ee-b1af-b8405a8d4e68">2021-06-09T23:00:00+00:00</DocumentAdded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4F5D0CE1-FFB0-4376-8EE1-16EEE8649739}"/>
</file>

<file path=customXml/itemProps2.xml><?xml version="1.0" encoding="utf-8"?>
<ds:datastoreItem xmlns:ds="http://schemas.openxmlformats.org/officeDocument/2006/customXml" ds:itemID="{04BF8687-C0CC-4229-B31C-C08BA1E47540}"/>
</file>

<file path=customXml/itemProps3.xml><?xml version="1.0" encoding="utf-8"?>
<ds:datastoreItem xmlns:ds="http://schemas.openxmlformats.org/officeDocument/2006/customXml" ds:itemID="{52067CD9-832C-44C8-8F09-6A9B813169A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9234</TotalTime>
  <Words>607</Words>
  <Application>Microsoft Office PowerPoint</Application>
  <PresentationFormat>On-screen Show (4:3)</PresentationFormat>
  <Paragraphs>72</Paragraphs>
  <Slides>19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Seafish - Light</vt:lpstr>
      <vt:lpstr>Microsoft Excel 97-2003 Worksheet</vt:lpstr>
      <vt:lpstr>PowerPoint Presentation</vt:lpstr>
      <vt:lpstr>PowerPoint Presentation</vt:lpstr>
      <vt:lpstr>PowerPoint Presentation</vt:lpstr>
      <vt:lpstr>Long Term Trends – Total Pollock</vt:lpstr>
      <vt:lpstr>Long Term Trends – Frozen Pollock</vt:lpstr>
      <vt:lpstr>Long Term Trends – Chilled Pollock</vt:lpstr>
      <vt:lpstr>PowerPoint Presentation</vt:lpstr>
      <vt:lpstr>PowerPoint Presentation</vt:lpstr>
      <vt:lpstr>PowerPoint Presentation</vt:lpstr>
      <vt:lpstr>Rolling Purchase KPI’s – Total Pollock</vt:lpstr>
      <vt:lpstr>Rolling Purchase KPI’s – Frozen Pollock</vt:lpstr>
      <vt:lpstr>Rolling Purchase KPI’s – Chilled Pollock</vt:lpstr>
      <vt:lpstr>PowerPoint Presentation</vt:lpstr>
      <vt:lpstr>PowerPoint Presentation</vt:lpstr>
      <vt:lpstr>PowerPoint Presentation</vt:lpstr>
      <vt:lpstr>Market Context – Total Fish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May NielsenIQ Pollock Report</dc:title>
  <dc:creator>anderi01</dc:creator>
  <cp:lastModifiedBy>Puri, Sandeep Rakeshpal</cp:lastModifiedBy>
  <cp:revision>821</cp:revision>
  <dcterms:created xsi:type="dcterms:W3CDTF">2009-04-16T08:15:59Z</dcterms:created>
  <dcterms:modified xsi:type="dcterms:W3CDTF">2021-06-09T11:46:15Z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