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1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32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653" r:id="rId1"/>
  </p:sldMasterIdLst>
  <p:notesMasterIdLst>
    <p:notesMasterId r:id="rId34"/>
  </p:notesMasterIdLst>
  <p:handoutMasterIdLst>
    <p:handoutMasterId r:id="rId35"/>
  </p:handoutMasterIdLst>
  <p:sldIdLst>
    <p:sldId id="609" r:id="rId2"/>
    <p:sldId id="447" r:id="rId3"/>
    <p:sldId id="450" r:id="rId4"/>
    <p:sldId id="599" r:id="rId5"/>
    <p:sldId id="578" r:id="rId6"/>
    <p:sldId id="451" r:id="rId7"/>
    <p:sldId id="586" r:id="rId8"/>
    <p:sldId id="600" r:id="rId9"/>
    <p:sldId id="581" r:id="rId10"/>
    <p:sldId id="582" r:id="rId11"/>
    <p:sldId id="601" r:id="rId12"/>
    <p:sldId id="452" r:id="rId13"/>
    <p:sldId id="602" r:id="rId14"/>
    <p:sldId id="454" r:id="rId15"/>
    <p:sldId id="603" r:id="rId16"/>
    <p:sldId id="453" r:id="rId17"/>
    <p:sldId id="604" r:id="rId18"/>
    <p:sldId id="455" r:id="rId19"/>
    <p:sldId id="605" r:id="rId20"/>
    <p:sldId id="456" r:id="rId21"/>
    <p:sldId id="464" r:id="rId22"/>
    <p:sldId id="606" r:id="rId23"/>
    <p:sldId id="593" r:id="rId24"/>
    <p:sldId id="465" r:id="rId25"/>
    <p:sldId id="607" r:id="rId26"/>
    <p:sldId id="466" r:id="rId27"/>
    <p:sldId id="608" r:id="rId28"/>
    <p:sldId id="467" r:id="rId29"/>
    <p:sldId id="596" r:id="rId30"/>
    <p:sldId id="597" r:id="rId31"/>
    <p:sldId id="610" r:id="rId32"/>
    <p:sldId id="598" r:id="rId33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88480" autoAdjust="0"/>
  </p:normalViewPr>
  <p:slideViewPr>
    <p:cSldViewPr snapToGrid="0">
      <p:cViewPr>
        <p:scale>
          <a:sx n="90" d="100"/>
          <a:sy n="90" d="100"/>
        </p:scale>
        <p:origin x="-594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96C1BEE-0170-4455-9413-F0CC4C5211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260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5D8FED1-473A-46D4-A033-AFB54D3B6B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1853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DF4F20F-AC2C-455C-A9D7-153C1EE5E11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DC5797-6A87-4B7B-A1B5-E0489DA73C4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60EAC3-624B-4876-B045-E5E61B21FF9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6A8A2C-7773-499A-922D-84C0D7CB77C0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FC7212-DBC1-4E40-BE04-7FE9F7E52E1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6B43B2A-F9BB-46A0-A0E0-D4724747CCA6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288861-6FE6-4E6A-A76C-2CDE79D0D97A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A0AA49-FE56-4D49-AF6F-B605F7831AEB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32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D7CF75-35C3-4D2C-8C46-B6E3A58A21C1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DC620E-95F8-4D75-B569-0D01C8BD19C1}" type="slidenum">
              <a:rPr lang="en-GB" altLang="en-US" smtClean="0">
                <a:ea typeface="Geneva"/>
                <a:cs typeface="Geneva"/>
              </a:rPr>
              <a:pPr eaLnBrk="1" hangingPunct="1">
                <a:spcBef>
                  <a:spcPct val="0"/>
                </a:spcBef>
              </a:pPr>
              <a:t>5</a:t>
            </a:fld>
            <a:endParaRPr lang="en-GB" altLang="en-US" smtClean="0">
              <a:ea typeface="Geneva"/>
              <a:cs typeface="Genev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8EF863D-B52E-44DB-83A1-71C33CF245F7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220134B-4495-46E3-A595-D50790403A4C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AA9A533-B20E-4C17-A0F8-FC66025FF261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8E8DCC9-E298-4D07-B67C-6AD9EB2787FF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A77A863-F4C9-468A-97ED-03E86C2F244B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BFF1C45-7E63-4DF1-A227-75502F22B2EF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/>
            </a:lvl1pPr>
          </a:lstStyle>
          <a:p>
            <a:fld id="{ADDB6B5F-43D6-41FE-AC16-7E33290B0982}" type="datetime3">
              <a:rPr lang="en-US" smtClean="0"/>
              <a:pPr/>
              <a:t>25 September 2019</a:t>
            </a:fld>
            <a:endParaRPr lang="en-GB" dirty="0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6900189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3389735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9058471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053100" y="5839200"/>
            <a:ext cx="1494000" cy="508893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AEA2F3C-4123-4163-946A-C1ABED99E969}"/>
              </a:ext>
            </a:extLst>
          </p:cNvPr>
          <p:cNvSpPr txBox="1"/>
          <p:nvPr userDrawn="1"/>
        </p:nvSpPr>
        <p:spPr>
          <a:xfrm>
            <a:off x="2717223" y="6044400"/>
            <a:ext cx="4248777" cy="399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18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Mill,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Green Road, Edinburgh EH7 4HS</a:t>
            </a:r>
          </a:p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TEL +44 (0)131 558 3331   FAX +44(0)131 558 1442  seafish@seafish.co.uk</a:t>
            </a:r>
          </a:p>
        </p:txBody>
      </p:sp>
    </p:spTree>
    <p:extLst>
      <p:ext uri="{BB962C8B-B14F-4D97-AF65-F5344CB8AC3E}">
        <p14:creationId xmlns:p14="http://schemas.microsoft.com/office/powerpoint/2010/main" val="278402947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78306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44797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703546"/>
            <a:ext cx="9144000" cy="4154454"/>
          </a:xfrm>
          <a:prstGeom prst="rect">
            <a:avLst/>
          </a:prstGeom>
          <a:solidFill>
            <a:srgbClr val="518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54320" y="307848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en-US" sz="2800" dirty="0" smtClean="0">
              <a:solidFill>
                <a:srgbClr val="18A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6" y="286042"/>
            <a:ext cx="1592708" cy="31693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747" y="1789477"/>
            <a:ext cx="6400800" cy="548973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6262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2747" y="644999"/>
            <a:ext cx="839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872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217488"/>
            <a:ext cx="8629650" cy="8683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295400"/>
            <a:ext cx="8648700" cy="4038600"/>
          </a:xfrm>
        </p:spPr>
        <p:txBody>
          <a:bodyPr rtlCol="0">
            <a:normAutofit/>
          </a:bodyPr>
          <a:lstStyle/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58150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>
                <a:solidFill>
                  <a:schemeClr val="bg1"/>
                </a:solidFill>
              </a:defRPr>
            </a:lvl1pPr>
          </a:lstStyle>
          <a:p>
            <a:fld id="{D076B4B0-0E40-4883-BED4-303E971F3015}" type="datetime3">
              <a:rPr lang="en-US" smtClean="0"/>
              <a:pPr/>
              <a:t>25 September 2019</a:t>
            </a:fld>
            <a:endParaRPr lang="en-GB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385632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005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304925"/>
            <a:ext cx="7950200" cy="472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19320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1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60152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31447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540539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408195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38623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900" y="527050"/>
            <a:ext cx="6731667" cy="777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855787"/>
            <a:ext cx="7950200" cy="4171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900" y="6212667"/>
            <a:ext cx="1506200" cy="2770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F690C12-BAD4-4AF6-81CC-E798817215F4}" type="datetime3">
              <a:rPr lang="en-US" smtClean="0"/>
              <a:t>25 September 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6552074"/>
            <a:ext cx="7950200" cy="212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7100" y="6231601"/>
            <a:ext cx="290900" cy="2581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F17AC1C-9FE1-42FA-99A3-80DA8DDB6D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BA690F1-BF49-47B1-B953-55E8388BEBE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00" y="6231600"/>
            <a:ext cx="6444000" cy="258133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:a16="http://schemas.microsoft.com/office/drawing/2014/main" xmlns="" id="{5175D0F3-A7E4-4BFD-8553-0D26E0BB7B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62700" y="471600"/>
            <a:ext cx="1184400" cy="403436"/>
            <a:chOff x="134" y="-75"/>
            <a:chExt cx="5760" cy="1962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7DFCE972-EAA5-4B92-BA49-CD32C6DC9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xmlns="" id="{1A77D11B-9455-4FB8-9F9F-889262CAF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xmlns="" id="{719E90E0-B605-4752-90BB-52F1C0818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xmlns="" id="{FF8933A7-22F5-4C93-BFB8-CC701FF6C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xmlns="" id="{8AB74FF3-49A4-4132-8720-66A2CA737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xmlns="" id="{A9532494-F208-400B-B2D0-EBE14034D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xmlns="" id="{9F7F3F3C-A874-45EB-8829-6DBFF4D0B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xmlns="" id="{B72883E8-82FC-41A5-9094-CE4889AB31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xmlns="" id="{F7F58AD2-8B06-4C2D-BAA2-CA87C64DA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xmlns="" id="{D35B62C9-EE8F-45F7-9561-7384B2AAE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xmlns="" id="{F8332340-5CE5-4249-B2D0-A7EE26F9C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xmlns="" id="{252E8A71-FE3C-4C28-A170-42EC748ECE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xmlns="" id="{387437AA-6487-4B95-B4F0-ABAA6962C3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58234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54" r:id="rId1"/>
    <p:sldLayoutId id="2147485655" r:id="rId2"/>
    <p:sldLayoutId id="2147485656" r:id="rId3"/>
    <p:sldLayoutId id="2147485657" r:id="rId4"/>
    <p:sldLayoutId id="2147485658" r:id="rId5"/>
    <p:sldLayoutId id="2147485659" r:id="rId6"/>
    <p:sldLayoutId id="2147485660" r:id="rId7"/>
    <p:sldLayoutId id="2147485661" r:id="rId8"/>
    <p:sldLayoutId id="2147485662" r:id="rId9"/>
    <p:sldLayoutId id="2147485663" r:id="rId10"/>
    <p:sldLayoutId id="2147485664" r:id="rId11"/>
    <p:sldLayoutId id="2147485665" r:id="rId12"/>
    <p:sldLayoutId id="2147485666" r:id="rId13"/>
    <p:sldLayoutId id="2147485667" r:id="rId14"/>
    <p:sldLayoutId id="2147485668" r:id="rId15"/>
    <p:sldLayoutId id="2147485669" r:id="rId16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32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1169" userDrawn="1">
          <p15:clr>
            <a:srgbClr val="F26B43"/>
          </p15:clr>
        </p15:guide>
        <p15:guide id="6" pos="376" userDrawn="1">
          <p15:clr>
            <a:srgbClr val="F26B43"/>
          </p15:clr>
        </p15:guide>
        <p15:guide id="7" pos="5384" userDrawn="1">
          <p15:clr>
            <a:srgbClr val="F26B43"/>
          </p15:clr>
        </p15:guide>
        <p15:guide id="8" orient="horz" pos="37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image" Target="../media/image2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Excel_97-2003_Worksheet1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Smoked Report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2323" y="2196384"/>
            <a:ext cx="6858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</a:t>
            </a:r>
            <a:r>
              <a:rPr lang="en-US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profitable, sustainable and socially responsible future for the seafood industry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9600" y="535221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/>
              </a:rPr>
              <a:t>Scantrack data does not include the discounters and Species specific data now includes Meals.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/>
              </a:rPr>
              <a:t>Homescan</a:t>
            </a:r>
            <a:r>
              <a:rPr kumimoji="0" lang="en-GB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/>
              </a:rPr>
              <a:t> data is based upon a consumer panel and should only be used for trends, not absolute values.	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415108480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284083" y="5965120"/>
            <a:ext cx="2952750" cy="4476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571046"/>
            <a:ext cx="9143999" cy="2869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 defTabSz="457200"/>
            <a:r>
              <a:rPr lang="en-US" sz="1400" b="1" kern="0" dirty="0">
                <a:solidFill>
                  <a:schemeClr val="bg1"/>
                </a:solidFill>
                <a:cs typeface="Arial"/>
              </a:rPr>
              <a:t>All data released after w/e 26.03.16 is coded according to refined definitions available from Seafish</a:t>
            </a:r>
          </a:p>
        </p:txBody>
      </p:sp>
    </p:spTree>
    <p:extLst>
      <p:ext uri="{BB962C8B-B14F-4D97-AF65-F5344CB8AC3E}">
        <p14:creationId xmlns:p14="http://schemas.microsoft.com/office/powerpoint/2010/main" val="41952778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588" y="671124"/>
            <a:ext cx="9142412" cy="61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altLang="en-US" dirty="0"/>
              <a:t>Retailer Share of Trade £ - Chilled Total Smoked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1372296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8" y="1316913"/>
            <a:ext cx="8818562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05081516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1588" y="794438"/>
            <a:ext cx="8642350" cy="520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3200" dirty="0"/>
              <a:t>Purchase KPI’s – Chilled Smoked Haddock</a:t>
            </a: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427968684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1100637"/>
            <a:ext cx="8877300" cy="529470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-11113" y="767769"/>
            <a:ext cx="9155113" cy="6588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altLang="en-US" sz="3000" dirty="0"/>
              <a:t>Retailer Share of Trade £ - Chilled Smoked Haddock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6586006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58635"/>
            <a:ext cx="8858250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120426014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11113" y="803483"/>
            <a:ext cx="8642351" cy="569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3200" dirty="0"/>
              <a:t>Purchase KPI’s – Chilled Smoked Mackerel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402978941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1178495"/>
            <a:ext cx="8877300" cy="513899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-22226" y="729212"/>
            <a:ext cx="9166225" cy="6492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altLang="en-US" sz="3000" dirty="0"/>
              <a:t>Retailer Share of Trade £ - Chilled Smoked Mackerel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8727482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06098"/>
            <a:ext cx="8942388" cy="550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373320944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3175" y="721274"/>
            <a:ext cx="8642350" cy="552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3200" dirty="0"/>
              <a:t>Purchase KPI’s – Chilled Smoked Kippers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47470902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1335454"/>
            <a:ext cx="8877300" cy="503773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-4763" y="678742"/>
            <a:ext cx="9148763" cy="5778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altLang="en-US" sz="3100" dirty="0"/>
              <a:t>Retailer Share of Trade £ - Chilled Smoked Kippers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1550228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3988" y="1479466"/>
            <a:ext cx="8858250" cy="501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51494910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9525" y="701916"/>
            <a:ext cx="86423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dirty="0"/>
              <a:t>Purchase KPI’s – Chilled Smoked Salmon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29217144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1267734"/>
            <a:ext cx="8877300" cy="508810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7938" y="736510"/>
            <a:ext cx="9056404" cy="638175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3000" dirty="0"/>
              <a:t>Retailer Share of Trade £ - Chilled Smoked Salmon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2748772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60073"/>
            <a:ext cx="8928100" cy="549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44235798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788222"/>
            <a:ext cx="8642350" cy="541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dirty="0"/>
              <a:t>Purchase KPI’s – Chilled Smoked Trout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43528583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1250039"/>
            <a:ext cx="8877300" cy="488957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-3175" y="735082"/>
            <a:ext cx="8642350" cy="5953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altLang="en-US" dirty="0"/>
              <a:t>Executive Overview – Smoked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3094103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127" y="1565016"/>
            <a:ext cx="9048997" cy="458571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25159242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-17463" y="703183"/>
            <a:ext cx="9161463" cy="5953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sz="3200" dirty="0"/>
              <a:t>Retailer Share of Trade £ - Chilled Smoked Trout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8308884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70557"/>
            <a:ext cx="8775700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4249132405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763" y="638118"/>
            <a:ext cx="8642350" cy="5683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Long Term Trends – Frozen Total Smoked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9429504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8588" y="1226756"/>
            <a:ext cx="8747125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233128165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7938" y="499889"/>
            <a:ext cx="8642351" cy="622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3200" dirty="0"/>
              <a:t>Purchase KPI’s – Frozen Total Smoked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29570452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1036839"/>
            <a:ext cx="8877300" cy="529470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763" y="670017"/>
            <a:ext cx="8804275" cy="609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Rolling Purchase KPI’s – Frozen Total Smoked</a:t>
            </a:r>
          </a:p>
        </p:txBody>
      </p:sp>
      <p:graphicFrame>
        <p:nvGraphicFramePr>
          <p:cNvPr id="2560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2053727"/>
              </p:ext>
            </p:extLst>
          </p:nvPr>
        </p:nvGraphicFramePr>
        <p:xfrm>
          <a:off x="955675" y="1544405"/>
          <a:ext cx="7219950" cy="458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03" name="Worksheet" r:id="rId3" imgW="8505808" imgH="5400684" progId="Excel.Sheet.8">
                  <p:embed/>
                </p:oleObj>
              </mc:Choice>
              <mc:Fallback>
                <p:oleObj name="Worksheet" r:id="rId3" imgW="8505808" imgH="5400684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675" y="1544405"/>
                        <a:ext cx="7219950" cy="458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42101309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-19050" y="723182"/>
            <a:ext cx="9105900" cy="609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Retailer Share of Trade £ - Frozen Total Smoked</a:t>
            </a:r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157672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4150" y="1322932"/>
            <a:ext cx="8767763" cy="53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36468187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4763" y="786980"/>
            <a:ext cx="8642350" cy="554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defPPr>
              <a:defRPr lang="en-GB"/>
            </a:defPPr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dirty="0"/>
              <a:t>Purchase KPI’s – Frozen Smoked Haddock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49803042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1148114"/>
            <a:ext cx="8877300" cy="524228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-19050" y="754761"/>
            <a:ext cx="9271000" cy="7096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sz="3000" dirty="0"/>
              <a:t>Retailer Share of Trade £ - Frozen Smoked Haddock</a:t>
            </a:r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56296518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9563" y="1466585"/>
            <a:ext cx="8439150" cy="517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20175984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-7938" y="723182"/>
            <a:ext cx="8642351" cy="541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3200" dirty="0"/>
              <a:t>Purchase KPI’s – Frozen Smoked Kippers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42093405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1063530"/>
            <a:ext cx="8877300" cy="534765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1"/>
          <p:cNvSpPr>
            <a:spLocks noGrp="1"/>
          </p:cNvSpPr>
          <p:nvPr>
            <p:ph type="title"/>
          </p:nvPr>
        </p:nvSpPr>
        <p:spPr>
          <a:xfrm>
            <a:off x="-17463" y="671124"/>
            <a:ext cx="9144001" cy="6508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sz="3000" dirty="0"/>
              <a:t>Retailer Share of Trade £ - Frozen Smoked Kippers</a:t>
            </a:r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298961170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4150" y="1280400"/>
            <a:ext cx="8767763" cy="53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63040129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97014"/>
            <a:ext cx="8893175" cy="69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3200" dirty="0"/>
              <a:t>Market Context – Total Fish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1236700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25" y="1304091"/>
            <a:ext cx="9113838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34582349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0" y="619547"/>
            <a:ext cx="8642350" cy="620713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 fontScale="97500"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3200" dirty="0"/>
              <a:t>Long Term Trends – Total Smoked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9036881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3038" y="1514573"/>
            <a:ext cx="8912225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630291509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618266"/>
            <a:ext cx="8893175" cy="682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3200" dirty="0"/>
              <a:t>Market Context – Total Fish </a:t>
            </a:r>
            <a:r>
              <a:rPr lang="en-GB" altLang="en-US" sz="3200" dirty="0" smtClean="0"/>
              <a:t>continued</a:t>
            </a:r>
            <a:endParaRPr lang="en-GB" altLang="en-US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2811978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988" y="1447595"/>
            <a:ext cx="9045575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17340876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256264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826030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(excluding discounters)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40580317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4763" y="634763"/>
            <a:ext cx="864235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3200" dirty="0"/>
              <a:t>Purchase KPI’s – Total Smoked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414100134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1252926"/>
            <a:ext cx="8877300" cy="513899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763" y="612089"/>
            <a:ext cx="8642350" cy="6286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sz="3200" dirty="0"/>
              <a:t>Rolling Purchase KPI’s – Total Smoked</a:t>
            </a:r>
          </a:p>
        </p:txBody>
      </p:sp>
      <p:graphicFrame>
        <p:nvGraphicFramePr>
          <p:cNvPr id="717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7057594"/>
              </p:ext>
            </p:extLst>
          </p:nvPr>
        </p:nvGraphicFramePr>
        <p:xfrm>
          <a:off x="1308100" y="1460500"/>
          <a:ext cx="6524625" cy="469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7" name="Worksheet" r:id="rId4" imgW="7962833" imgH="5724634" progId="Excel.Sheet.8">
                  <p:embed/>
                </p:oleObj>
              </mc:Choice>
              <mc:Fallback>
                <p:oleObj name="Worksheet" r:id="rId4" imgW="7962833" imgH="5724634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100" y="1460500"/>
                        <a:ext cx="6524625" cy="469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35847596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1588" y="928064"/>
            <a:ext cx="8642351" cy="628650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dirty="0"/>
              <a:t>Retailer Share of Trade £ - Total Smoked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8987132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9225" y="1294953"/>
            <a:ext cx="8767763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219557547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588" y="624310"/>
            <a:ext cx="8642350" cy="557212"/>
          </a:xfr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sz="3200" dirty="0"/>
              <a:t>Long Term Trends – Chilled Total Smoked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5616551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4150" y="1281210"/>
            <a:ext cx="8731250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151110069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1588" y="459847"/>
            <a:ext cx="8642350" cy="604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3200" dirty="0"/>
              <a:t>Purchase KPI’s – Chilled Total Smoked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81117549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972994"/>
            <a:ext cx="8877300" cy="540113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-9525" y="642561"/>
            <a:ext cx="8642350" cy="6397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altLang="en-US" dirty="0"/>
              <a:t>Rolling Purchase KPI’s – Chilled Total Smoked</a:t>
            </a:r>
          </a:p>
        </p:txBody>
      </p:sp>
      <p:graphicFrame>
        <p:nvGraphicFramePr>
          <p:cNvPr id="1126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9610552"/>
              </p:ext>
            </p:extLst>
          </p:nvPr>
        </p:nvGraphicFramePr>
        <p:xfrm>
          <a:off x="928688" y="1308347"/>
          <a:ext cx="7400925" cy="491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65" name="Worksheet" r:id="rId3" imgW="8524959" imgH="5667355" progId="Excel.Sheet.8">
                  <p:embed/>
                </p:oleObj>
              </mc:Choice>
              <mc:Fallback>
                <p:oleObj name="Worksheet" r:id="rId3" imgW="8524959" imgH="5667355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1308347"/>
                        <a:ext cx="7400925" cy="4919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60554841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fish-PowerPoint-template">
  <a:themeElements>
    <a:clrScheme name="Seafish colour theme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0075BF"/>
      </a:accent1>
      <a:accent2>
        <a:srgbClr val="00A0DE"/>
      </a:accent2>
      <a:accent3>
        <a:srgbClr val="706F6F"/>
      </a:accent3>
      <a:accent4>
        <a:srgbClr val="8AB5E1"/>
      </a:accent4>
      <a:accent5>
        <a:srgbClr val="A2CFF1"/>
      </a:accent5>
      <a:accent6>
        <a:srgbClr val="AEABAB"/>
      </a:accent6>
      <a:hlink>
        <a:srgbClr val="0563C1"/>
      </a:hlink>
      <a:folHlink>
        <a:srgbClr val="954F72"/>
      </a:folHlink>
    </a:clrScheme>
    <a:fontScheme name="Seafish font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z="16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4" id="{2FCA762D-6EA3-3449-9E2C-593BCAAD23B0}" vid="{CCF4CBAF-3210-6445-9D43-BAFE3CCF933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>
      <Value>Retail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 xsi:nil="true"/>
    <PublicationDate xmlns="cebd32e3-9ab6-41ee-b1af-b8405a8d4e68" xsi:nil="true"/>
    <DocumentAdded xmlns="cebd32e3-9ab6-41ee-b1af-b8405a8d4e68">2000-01-01T00:00:00+00:00</DocumentAdded>
    <TaxCatchAll xmlns="cebd32e3-9ab6-41ee-b1af-b8405a8d4e68">
      <Value>1604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09 - September 2019</TermName>
          <TermId xmlns="http://schemas.microsoft.com/office/infopath/2007/PartnerControls">239aa04d-97f4-414c-806e-a0f0dde0e266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8262DA03-4143-4058-B7E8-75360D429AB7}"/>
</file>

<file path=customXml/itemProps2.xml><?xml version="1.0" encoding="utf-8"?>
<ds:datastoreItem xmlns:ds="http://schemas.openxmlformats.org/officeDocument/2006/customXml" ds:itemID="{A58F7BB7-6455-4497-AA39-1835AD2B9FDA}"/>
</file>

<file path=customXml/itemProps3.xml><?xml version="1.0" encoding="utf-8"?>
<ds:datastoreItem xmlns:ds="http://schemas.openxmlformats.org/officeDocument/2006/customXml" ds:itemID="{E724579B-3E9D-41F3-ACF0-F8C4D09745CD}"/>
</file>

<file path=docProps/app.xml><?xml version="1.0" encoding="utf-8"?>
<Properties xmlns="http://schemas.openxmlformats.org/officeDocument/2006/extended-properties" xmlns:vt="http://schemas.openxmlformats.org/officeDocument/2006/docPropsVTypes">
  <Template>Nielsen New Template Final</Template>
  <TotalTime>9667</TotalTime>
  <Words>794</Words>
  <Application>Microsoft Office PowerPoint</Application>
  <PresentationFormat>On-screen Show (4:3)</PresentationFormat>
  <Paragraphs>103</Paragraphs>
  <Slides>32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Seafish-PowerPoint-template</vt:lpstr>
      <vt:lpstr>Microsoft Excel 97-2003 Worksheet</vt:lpstr>
      <vt:lpstr>Smoked Report</vt:lpstr>
      <vt:lpstr>Executive Overview – Smoked</vt:lpstr>
      <vt:lpstr>PowerPoint Presentation</vt:lpstr>
      <vt:lpstr>PowerPoint Presentation</vt:lpstr>
      <vt:lpstr>Rolling Purchase KPI’s – Total Smoked</vt:lpstr>
      <vt:lpstr>PowerPoint Presentation</vt:lpstr>
      <vt:lpstr>Long Term Trends – Chilled Total Smoked</vt:lpstr>
      <vt:lpstr>PowerPoint Presentation</vt:lpstr>
      <vt:lpstr>Rolling Purchase KPI’s – Chilled Total Smoked</vt:lpstr>
      <vt:lpstr>Retailer Share of Trade £ - Chilled Total Smoked</vt:lpstr>
      <vt:lpstr>PowerPoint Presentation</vt:lpstr>
      <vt:lpstr>Retailer Share of Trade £ - Chilled Smoked Haddock</vt:lpstr>
      <vt:lpstr>PowerPoint Presentation</vt:lpstr>
      <vt:lpstr>Retailer Share of Trade £ - Chilled Smoked Mackerel</vt:lpstr>
      <vt:lpstr>PowerPoint Presentation</vt:lpstr>
      <vt:lpstr>Retailer Share of Trade £ - Chilled Smoked Kippers</vt:lpstr>
      <vt:lpstr>PowerPoint Presentation</vt:lpstr>
      <vt:lpstr>PowerPoint Presentation</vt:lpstr>
      <vt:lpstr>PowerPoint Presentation</vt:lpstr>
      <vt:lpstr>Retailer Share of Trade £ - Chilled Smoked Trout</vt:lpstr>
      <vt:lpstr>Long Term Trends – Frozen Total Smoked</vt:lpstr>
      <vt:lpstr>PowerPoint Presentation</vt:lpstr>
      <vt:lpstr>Rolling Purchase KPI’s – Frozen Total Smoked</vt:lpstr>
      <vt:lpstr>Retailer Share of Trade £ - Frozen Total Smoked</vt:lpstr>
      <vt:lpstr>PowerPoint Presentation</vt:lpstr>
      <vt:lpstr>Retailer Share of Trade £ - Frozen Smoked Haddock</vt:lpstr>
      <vt:lpstr>PowerPoint Presentation</vt:lpstr>
      <vt:lpstr>Retailer Share of Trade £ - Frozen Smoked Kippers</vt:lpstr>
      <vt:lpstr>PowerPoint Presentation</vt:lpstr>
      <vt:lpstr>PowerPoint Presentation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September Nielsen Smoked Report.pptx</dc:title>
  <dc:creator>anderi01</dc:creator>
  <cp:lastModifiedBy>Bhatt, Ashutosh Rashmikant</cp:lastModifiedBy>
  <cp:revision>798</cp:revision>
  <dcterms:created xsi:type="dcterms:W3CDTF">2009-04-16T08:15:59Z</dcterms:created>
  <dcterms:modified xsi:type="dcterms:W3CDTF">2019-09-25T10:21:33Z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1604;#09 - September 2019|239aa04d-97f4-414c-806e-a0f0dde0e266</vt:lpwstr>
  </property>
</Properties>
</file>